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343" r:id="rId3"/>
    <p:sldId id="34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336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37" r:id="rId26"/>
    <p:sldId id="296" r:id="rId27"/>
    <p:sldId id="294" r:id="rId28"/>
    <p:sldId id="295" r:id="rId29"/>
    <p:sldId id="297" r:id="rId30"/>
    <p:sldId id="298" r:id="rId31"/>
    <p:sldId id="325" r:id="rId32"/>
    <p:sldId id="326" r:id="rId33"/>
    <p:sldId id="327" r:id="rId34"/>
    <p:sldId id="32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29" r:id="rId49"/>
    <p:sldId id="331" r:id="rId50"/>
    <p:sldId id="339" r:id="rId51"/>
    <p:sldId id="334" r:id="rId52"/>
    <p:sldId id="340" r:id="rId53"/>
    <p:sldId id="346" r:id="rId54"/>
    <p:sldId id="347" r:id="rId55"/>
    <p:sldId id="348" r:id="rId56"/>
    <p:sldId id="27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1D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80683" autoAdjust="0"/>
  </p:normalViewPr>
  <p:slideViewPr>
    <p:cSldViewPr>
      <p:cViewPr varScale="1">
        <p:scale>
          <a:sx n="58" d="100"/>
          <a:sy n="58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00DD65-6208-42AF-AD59-08E92E83A0DC}" type="datetimeFigureOut">
              <a:rPr lang="en-US" altLang="zh-CN"/>
              <a:pPr/>
              <a:t>6/15/2015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FC294E-9CE7-493B-AB58-452F7BC5D22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665825-ABF3-47C5-B29C-A342B6A053CF}" type="datetimeFigureOut">
              <a:rPr lang="en-US" altLang="zh-CN"/>
              <a:pPr/>
              <a:t>6/15/2015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5259C9-9353-4A37-8309-34703DC72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363538"/>
            <a:ext cx="5065713" cy="3800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0932" tIns="50466" rIns="100932" bIns="504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Version 3: June</a:t>
            </a:r>
            <a:r>
              <a:rPr lang="en-US" altLang="zh-CN" baseline="0" dirty="0" smtClean="0"/>
              <a:t> 15, 2015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My story: 1996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Tao’s example: Write an algorithm for his simulator NOT the algorithm of his idea.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Sometimes, add one sentence at the beginning to describe background.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The problem may include the background of your research.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Contribution Drivers: Once you state your contributions, the paper must explain how the contributions were delivered in your project.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Research projects – research skills</a:t>
            </a:r>
          </a:p>
          <a:p>
            <a:pPr eaLnBrk="1" hangingPunct="1"/>
            <a:r>
              <a:rPr lang="en-US" altLang="zh-CN" smtClean="0"/>
              <a:t>Presentation  - writing skills (Organization, Logic, English) + presentation skills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If reviewers pointed out that your idea is not new, you have to either give up or show more evidence.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747" tIns="43374" rIns="86747" bIns="433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GCOE V 158 28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810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9248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72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F492DA-CD57-4163-B079-DED620C0AFBA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37615A-D52C-4DE3-A683-683BDCC67402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2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A4D41E-0EAA-4291-BB3B-DF505EBF234A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2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E9DB93-6FAA-413B-8890-45536612BE76}" type="datetime1">
              <a:rPr lang="zh-CN" altLang="en-US" smtClean="0"/>
              <a:pPr/>
              <a:t>2015/6/15</a:t>
            </a:fld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CF2849F5-1E8D-4692-8562-DDCE5872AC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D352A6-39AE-4AAE-9D72-57BFE7BD1A3E}" type="datetime1">
              <a:rPr lang="zh-CN" altLang="en-US" smtClean="0"/>
              <a:pPr/>
              <a:t>2015/6/15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0459A6-9869-4B69-AFB5-A87774961F80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CF2849F5-1E8D-4692-8562-DDCE5872AC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F1E7391-5ED9-40FC-8844-D137F8DA03B0}" type="datetime1">
              <a:rPr lang="zh-CN" altLang="en-US" smtClean="0"/>
              <a:pPr/>
              <a:t>2015/6/15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3851D2-4128-4CD8-BBC4-0D9EC0447232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2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890217-F345-43E0-B779-D455A5A17CFE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CF2849F5-1E8D-4692-8562-DDCE5872AC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4BBB2F9-A626-4D2F-B23D-C43AA8858E54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CF2849F5-1E8D-4692-8562-DDCE5872AC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C8E7-A37C-4D77-9735-D290DB10FFF6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2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DFA211-1F4C-4ACA-B0DD-EE3196252CAD}" type="datetime1">
              <a:rPr lang="zh-CN" altLang="en-US" smtClean="0"/>
              <a:pPr/>
              <a:t>2015/6/15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2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GCOE V 158 28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5791200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400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/>
              <a:t>Slide </a:t>
            </a:r>
            <a:fld id="{172AFF39-7F14-4A2D-BD9B-348CBBCC0E0E}" type="slidenum">
              <a:rPr lang="zh-CN" altLang="en-US" sz="1400" b="0" smtClean="0"/>
              <a:pPr/>
              <a:t>‹#›</a:t>
            </a:fld>
            <a:r>
              <a:rPr lang="zh-CN" altLang="en-US" sz="1400" b="0" dirty="0" smtClean="0"/>
              <a:t> </a:t>
            </a:r>
            <a:r>
              <a:rPr lang="en-US" altLang="zh-CN" sz="1400" b="0" dirty="0" smtClean="0"/>
              <a:t>of 55</a:t>
            </a:r>
            <a:endParaRPr lang="zh-CN" alt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•"/>
        <a:defRPr sz="3200">
          <a:solidFill>
            <a:srgbClr val="0006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–"/>
        <a:defRPr sz="2800">
          <a:solidFill>
            <a:srgbClr val="0006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•"/>
        <a:defRPr sz="2400">
          <a:solidFill>
            <a:srgbClr val="00068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–"/>
        <a:defRPr sz="2000">
          <a:solidFill>
            <a:srgbClr val="00068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xqin74/how-to-write-papers-part-1-principle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xqin74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458200" cy="1524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effectLst/>
                <a:ea typeface="宋体" charset="-122"/>
              </a:rPr>
              <a:t>How to Write Research Papers</a:t>
            </a:r>
            <a:r>
              <a:rPr lang="en-US" altLang="zh-CN" sz="3600" b="1" dirty="0" smtClean="0">
                <a:effectLst/>
                <a:ea typeface="宋体" charset="-122"/>
              </a:rPr>
              <a:t/>
            </a:r>
            <a:br>
              <a:rPr lang="en-US" altLang="zh-CN" sz="3600" b="1" dirty="0" smtClean="0">
                <a:effectLst/>
                <a:ea typeface="宋体" charset="-122"/>
              </a:rPr>
            </a:br>
            <a:r>
              <a:rPr lang="en-US" altLang="zh-CN" sz="3600" b="1" dirty="0" smtClean="0">
                <a:effectLst/>
                <a:ea typeface="宋体" charset="-122"/>
              </a:rPr>
              <a:t/>
            </a:r>
            <a:br>
              <a:rPr lang="en-US" altLang="zh-CN" sz="3600" b="1" dirty="0" smtClean="0">
                <a:effectLst/>
                <a:ea typeface="宋体" charset="-122"/>
              </a:rPr>
            </a:br>
            <a:r>
              <a:rPr lang="en-US" altLang="zh-CN" sz="3600" b="1" dirty="0" smtClean="0">
                <a:effectLst/>
                <a:ea typeface="宋体" charset="-122"/>
              </a:rPr>
              <a:t>Part 1 – General Principles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505200" y="3198813"/>
            <a:ext cx="4953000" cy="212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>
                <a:ea typeface="宋体" charset="-122"/>
              </a:rPr>
              <a:t>Xiao Qin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Department of Computer Science and Software Engineering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Auburn University</a:t>
            </a:r>
            <a:br>
              <a:rPr kumimoji="1" lang="en-US" altLang="zh-CN" i="1">
                <a:solidFill>
                  <a:schemeClr val="tx2"/>
                </a:solidFill>
                <a:ea typeface="宋体" charset="-122"/>
              </a:rPr>
            </a:b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http://www.eng.auburn.edu/~xqin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xqin@auburn.edu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8305800" cy="307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400" b="1" dirty="0" smtClean="0"/>
              <a:t>Some </a:t>
            </a:r>
            <a:r>
              <a:rPr lang="en-US" altLang="en-US" sz="1400" b="1" dirty="0"/>
              <a:t>slides are adapted from notes by Simon Peyton Jones (Microsoft Research, Cambridge)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4114800" cy="1143000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Why bother?</a:t>
            </a:r>
            <a:endParaRPr lang="en-GB" sz="320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84663" y="1412875"/>
            <a:ext cx="4464050" cy="3478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a typeface="宋体" charset="-122"/>
              </a:rPr>
              <a:t>Good papers and talks are a fundamental part of research excellence</a:t>
            </a:r>
            <a:endParaRPr lang="en-GB" sz="4400">
              <a:solidFill>
                <a:srgbClr val="FF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3384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hlink"/>
                </a:solidFill>
              </a:rPr>
              <a:t>Fallacy</a:t>
            </a:r>
            <a:r>
              <a:rPr lang="en-GB" sz="2400"/>
              <a:t> 	</a:t>
            </a:r>
          </a:p>
          <a:p>
            <a:r>
              <a:rPr lang="en-GB" sz="2400"/>
              <a:t>we write papers and give talks mainly to impress others, gain recognition, and get promoted</a:t>
            </a:r>
          </a:p>
        </p:txBody>
      </p:sp>
      <p:pic>
        <p:nvPicPr>
          <p:cNvPr id="283653" name="Picture 5" descr="co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5105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2800" y="6248400"/>
            <a:ext cx="2133600" cy="476250"/>
          </a:xfrm>
        </p:spPr>
        <p:txBody>
          <a:bodyPr/>
          <a:lstStyle/>
          <a:p>
            <a:fld id="{F7D04F17-CE52-4DDB-9B50-BD94718FC5F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Papers Communicate Ideas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Your goal: to infect the mind of your reader with </a:t>
            </a:r>
            <a:r>
              <a:rPr lang="en-GB" b="1" smtClean="0">
                <a:solidFill>
                  <a:srgbClr val="FF0000"/>
                </a:solidFill>
              </a:rPr>
              <a:t>your idea</a:t>
            </a:r>
            <a:r>
              <a:rPr lang="en-GB" smtClean="0"/>
              <a:t>, like a virus</a:t>
            </a:r>
          </a:p>
          <a:p>
            <a:r>
              <a:rPr lang="en-GB" smtClean="0"/>
              <a:t>Papers are far more durable than programs (think Mozart)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650" y="4437063"/>
            <a:ext cx="6950075" cy="1554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ea typeface="宋体" charset="-122"/>
              </a:rPr>
              <a:t>The greatest ideas are (literally) worthless if you keep them to yourself</a:t>
            </a:r>
            <a:endParaRPr lang="en-GB" sz="3200"/>
          </a:p>
        </p:txBody>
      </p:sp>
      <p:pic>
        <p:nvPicPr>
          <p:cNvPr id="14341" name="Picture 5" descr="MCj02934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141663"/>
            <a:ext cx="18367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962400" cy="1143000"/>
          </a:xfrm>
        </p:spPr>
        <p:txBody>
          <a:bodyPr/>
          <a:lstStyle/>
          <a:p>
            <a:r>
              <a:rPr lang="en-GB" smtClean="0"/>
              <a:t>The Idea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4319587"/>
          </a:xfrm>
        </p:spPr>
        <p:txBody>
          <a:bodyPr/>
          <a:lstStyle/>
          <a:p>
            <a:r>
              <a:rPr lang="en-GB" smtClean="0"/>
              <a:t>Figure out what your idea is</a:t>
            </a:r>
          </a:p>
          <a:p>
            <a:r>
              <a:rPr lang="en-GB" smtClean="0"/>
              <a:t>Make certain that the reader is in no doubt what the idea is.  Be 100% explicit:</a:t>
            </a:r>
          </a:p>
          <a:p>
            <a:pPr lvl="1"/>
            <a:r>
              <a:rPr lang="en-GB" smtClean="0"/>
              <a:t>“The main idea of this paper is....”</a:t>
            </a:r>
          </a:p>
          <a:p>
            <a:pPr lvl="1"/>
            <a:r>
              <a:rPr lang="en-GB" smtClean="0"/>
              <a:t>“In this section we present the main contributions of the paper.”</a:t>
            </a:r>
          </a:p>
          <a:p>
            <a:r>
              <a:rPr lang="en-GB" smtClean="0"/>
              <a:t>Many papers contain good ideas, but do not distil what they are.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716463" y="188913"/>
            <a:ext cx="4206875" cy="17129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3200">
                <a:solidFill>
                  <a:schemeClr val="hlink"/>
                </a:solidFill>
              </a:rPr>
              <a:t>Idea</a:t>
            </a:r>
            <a:r>
              <a:rPr lang="en-GB" sz="3200"/>
              <a:t> </a:t>
            </a:r>
          </a:p>
          <a:p>
            <a:r>
              <a:rPr lang="en-GB" sz="3200"/>
              <a:t>A re-usable insight, </a:t>
            </a:r>
          </a:p>
          <a:p>
            <a:r>
              <a:rPr lang="en-GB" sz="3200"/>
              <a:t>useful to the reader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239000" cy="1143000"/>
          </a:xfrm>
        </p:spPr>
        <p:txBody>
          <a:bodyPr/>
          <a:lstStyle/>
          <a:p>
            <a:r>
              <a:rPr lang="en-GB" dirty="0" smtClean="0"/>
              <a:t>The Idea – An example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9051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One Ping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Your paper should have just one “ping”: one clear, sharp idea</a:t>
            </a:r>
          </a:p>
          <a:p>
            <a:pPr>
              <a:lnSpc>
                <a:spcPct val="90000"/>
              </a:lnSpc>
            </a:pPr>
            <a:r>
              <a:rPr lang="en-GB" smtClean="0"/>
              <a:t>Read your paper again: can you hear the “ping”?</a:t>
            </a:r>
          </a:p>
          <a:p>
            <a:pPr>
              <a:lnSpc>
                <a:spcPct val="90000"/>
              </a:lnSpc>
            </a:pPr>
            <a:r>
              <a:rPr lang="en-GB" smtClean="0"/>
              <a:t>You may not know exactly what the ping is when you start writing; but you must know when you finish</a:t>
            </a:r>
          </a:p>
          <a:p>
            <a:pPr>
              <a:lnSpc>
                <a:spcPct val="90000"/>
              </a:lnSpc>
            </a:pPr>
            <a:r>
              <a:rPr lang="en-GB" smtClean="0"/>
              <a:t>If you have lots of ideas, write lots of papers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71800" y="5943600"/>
            <a:ext cx="4359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Thanks to Joe Touch for “one ping”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mtClean="0"/>
              <a:t>The purpose of your paper is not...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1773238"/>
            <a:ext cx="4681537" cy="22875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r>
              <a:rPr lang="en-GB" sz="4800"/>
              <a:t>To describe the WizWoz system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4652963"/>
            <a:ext cx="7921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lang="en-GB" sz="2800" dirty="0"/>
              <a:t>Your reader does not have a </a:t>
            </a:r>
            <a:r>
              <a:rPr lang="en-GB" sz="2800" dirty="0" err="1"/>
              <a:t>WizWoz</a:t>
            </a:r>
            <a:endParaRPr lang="en-GB" sz="2800" dirty="0"/>
          </a:p>
          <a:p>
            <a:pPr marL="381000" indent="-381000">
              <a:buFont typeface="Wingdings" pitchFamily="2" charset="2"/>
              <a:buChar char="§"/>
            </a:pPr>
            <a:r>
              <a:rPr lang="en-GB" sz="2800" dirty="0" smtClean="0"/>
              <a:t>Readers are </a:t>
            </a:r>
            <a:r>
              <a:rPr lang="en-GB" sz="2800" dirty="0" smtClean="0">
                <a:solidFill>
                  <a:srgbClr val="FF0000"/>
                </a:solidFill>
              </a:rPr>
              <a:t>primarily </a:t>
            </a:r>
            <a:r>
              <a:rPr lang="en-GB" sz="2800" dirty="0">
                <a:solidFill>
                  <a:srgbClr val="FF0000"/>
                </a:solidFill>
              </a:rPr>
              <a:t>interested in re-usable </a:t>
            </a:r>
            <a:r>
              <a:rPr lang="en-GB" sz="2800" dirty="0"/>
              <a:t>brain-stuff, not executable artefacts</a:t>
            </a:r>
          </a:p>
        </p:txBody>
      </p:sp>
      <p:pic>
        <p:nvPicPr>
          <p:cNvPr id="17413" name="Picture 11" descr="MCj0197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57338"/>
            <a:ext cx="29527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2800" y="6248400"/>
            <a:ext cx="2133600" cy="476250"/>
          </a:xfrm>
        </p:spPr>
        <p:txBody>
          <a:bodyPr/>
          <a:lstStyle/>
          <a:p>
            <a:fld id="{F7D04F17-CE52-4DDB-9B50-BD94718FC5F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GB" smtClean="0"/>
              <a:t>Your Narrative Flow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GB" smtClean="0"/>
              <a:t>Here is a problem</a:t>
            </a:r>
          </a:p>
          <a:p>
            <a:r>
              <a:rPr lang="en-GB" smtClean="0"/>
              <a:t>It’s an interesting problem</a:t>
            </a:r>
          </a:p>
          <a:p>
            <a:r>
              <a:rPr lang="en-GB" smtClean="0"/>
              <a:t>It’s an unsolved problem</a:t>
            </a:r>
          </a:p>
          <a:p>
            <a:r>
              <a:rPr lang="en-GB" b="1" smtClean="0">
                <a:solidFill>
                  <a:srgbClr val="FF0000"/>
                </a:solidFill>
              </a:rPr>
              <a:t>Here is my idea</a:t>
            </a:r>
          </a:p>
          <a:p>
            <a:r>
              <a:rPr lang="en-GB" smtClean="0"/>
              <a:t>My idea works (details, data)</a:t>
            </a:r>
          </a:p>
          <a:p>
            <a:r>
              <a:rPr lang="en-GB" smtClean="0"/>
              <a:t>Here’s how my idea compares to other people’s approaches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516688" y="549275"/>
            <a:ext cx="2016125" cy="1511300"/>
          </a:xfrm>
          <a:prstGeom prst="cloudCallout">
            <a:avLst>
              <a:gd name="adj1" fmla="val 7403"/>
              <a:gd name="adj2" fmla="val 88866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GB"/>
              <a:t>I wish I knew how to solve that!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659563" y="2636838"/>
            <a:ext cx="2089150" cy="1296987"/>
          </a:xfrm>
          <a:prstGeom prst="cloudCallout">
            <a:avLst>
              <a:gd name="adj1" fmla="val -17653"/>
              <a:gd name="adj2" fmla="val 14313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GB"/>
              <a:t>I see how that works. Ingenious!</a:t>
            </a:r>
          </a:p>
        </p:txBody>
      </p:sp>
      <p:pic>
        <p:nvPicPr>
          <p:cNvPr id="18438" name="Picture 6" descr="MCBS0170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81600"/>
            <a:ext cx="1338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(Conference Paper)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78813" cy="46482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Title (1000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Abstract (4 sentences, 100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Introduction (1 page, 100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problem (1 page, 10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My idea (2 pages, 10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details (5 pages, 3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Related work (1-2 pages, 10 readers)</a:t>
            </a:r>
          </a:p>
          <a:p>
            <a:pPr>
              <a:lnSpc>
                <a:spcPct val="90000"/>
              </a:lnSpc>
            </a:pPr>
            <a:r>
              <a:rPr lang="en-GB" smtClean="0"/>
              <a:t>Conclusions and further work (0.5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Abstract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smtClean="0"/>
              <a:t>I usually write the abstract last</a:t>
            </a:r>
          </a:p>
          <a:p>
            <a:pPr marL="609600" indent="-609600"/>
            <a:r>
              <a:rPr lang="en-GB" smtClean="0"/>
              <a:t>Used by program committee members to decide which papers to read</a:t>
            </a:r>
          </a:p>
          <a:p>
            <a:pPr marL="609600" indent="-609600"/>
            <a:r>
              <a:rPr lang="en-GB" smtClean="0"/>
              <a:t>Four sentences [Kent Beck]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GB" smtClean="0"/>
              <a:t>State the problem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GB" smtClean="0"/>
              <a:t>Say why it’s an interesting problem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GB" smtClean="0"/>
              <a:t>Say what your solution achieves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GB" smtClean="0"/>
              <a:t>Say what follows from your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mtClean="0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9974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Many papers are badly written and hard to understand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This is a pity, because their good ideas may go unappreciated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Following simple guidelines can dramatically improve the quality of your papers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Your work will be used more, and the feedback you get from others will in turn improve your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First Paper</a:t>
            </a:r>
            <a:endParaRPr lang="zh-CN" altLang="en-US" dirty="0"/>
          </a:p>
        </p:txBody>
      </p:sp>
      <p:pic>
        <p:nvPicPr>
          <p:cNvPr id="1026" name="Picture 2" descr="http://ts3.mm.bing.net/th?id=JN.xUm4ZucwOOzHAHT07%2bunIg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276600" cy="309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ts2.mm.bing.net/th?id=JN.RCrsflKi6kk6EoADZg4%2fLQ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572000" cy="308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65250"/>
            <a:ext cx="8278813" cy="4349750"/>
          </a:xfrm>
          <a:solidFill>
            <a:srgbClr val="CCECFF"/>
          </a:solidFill>
        </p:spPr>
        <p:txBody>
          <a:bodyPr/>
          <a:lstStyle/>
          <a:p>
            <a:r>
              <a:rPr lang="en-GB" smtClean="0"/>
              <a:t>Abstract (4 sentences)</a:t>
            </a:r>
          </a:p>
          <a:p>
            <a:r>
              <a:rPr lang="en-GB" b="1" smtClean="0">
                <a:solidFill>
                  <a:schemeClr val="hlink"/>
                </a:solidFill>
              </a:rPr>
              <a:t>Introduction</a:t>
            </a:r>
            <a:r>
              <a:rPr lang="en-GB" smtClean="0"/>
              <a:t> (1 page)</a:t>
            </a:r>
          </a:p>
          <a:p>
            <a:r>
              <a:rPr lang="en-GB" smtClean="0"/>
              <a:t>The problem (1 page)</a:t>
            </a:r>
          </a:p>
          <a:p>
            <a:r>
              <a:rPr lang="en-GB" smtClean="0"/>
              <a:t>My idea (2 pages)</a:t>
            </a:r>
          </a:p>
          <a:p>
            <a:r>
              <a:rPr lang="en-GB" smtClean="0"/>
              <a:t>The details (5 pages)</a:t>
            </a:r>
          </a:p>
          <a:p>
            <a:r>
              <a:rPr lang="en-GB" smtClean="0"/>
              <a:t>Related work (1-2 pages)</a:t>
            </a:r>
          </a:p>
          <a:p>
            <a:r>
              <a:rPr lang="en-GB" smtClean="0"/>
              <a:t>Conclusions and further work (0.5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introduction (1 page)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9745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GB" b="1" smtClean="0">
                <a:solidFill>
                  <a:schemeClr val="hlink"/>
                </a:solidFill>
              </a:rPr>
              <a:t>Describe the problem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b="1" smtClean="0">
                <a:solidFill>
                  <a:schemeClr val="hlink"/>
                </a:solidFill>
              </a:rPr>
              <a:t>State your contributions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GB" smtClean="0"/>
              <a:t>...and that is all</a:t>
            </a:r>
          </a:p>
          <a:p>
            <a:pPr marL="609600" indent="-609600">
              <a:buFont typeface="Wingdings" pitchFamily="2" charset="2"/>
              <a:buNone/>
            </a:pPr>
            <a:endParaRPr lang="en-GB" smtClean="0"/>
          </a:p>
          <a:p>
            <a:pPr marL="609600" indent="-609600">
              <a:buFont typeface="Wingdings" pitchFamily="2" charset="2"/>
              <a:buNone/>
            </a:pPr>
            <a:r>
              <a:rPr lang="en-GB" smtClean="0"/>
              <a:t>ONE PAGE!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Describe the Problem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6915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6905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971800" y="5867400"/>
            <a:ext cx="3657600" cy="782638"/>
          </a:xfrm>
          <a:prstGeom prst="wedgeRoundRectCallout">
            <a:avLst>
              <a:gd name="adj1" fmla="val -39407"/>
              <a:gd name="adj2" fmla="val -113176"/>
              <a:gd name="adj3" fmla="val 16667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Use an example to introduce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State Your Contributions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97450"/>
          </a:xfrm>
        </p:spPr>
        <p:txBody>
          <a:bodyPr/>
          <a:lstStyle/>
          <a:p>
            <a:pPr marL="609600" indent="-609600"/>
            <a:r>
              <a:rPr lang="en-GB" smtClean="0"/>
              <a:t>Write the list of contributions first</a:t>
            </a:r>
          </a:p>
          <a:p>
            <a:pPr marL="609600" indent="-609600"/>
            <a:r>
              <a:rPr lang="en-GB" smtClean="0">
                <a:solidFill>
                  <a:srgbClr val="FF0000"/>
                </a:solidFill>
              </a:rPr>
              <a:t>The list of contributions drives the entire paper</a:t>
            </a:r>
            <a:r>
              <a:rPr lang="en-GB" smtClean="0"/>
              <a:t>: the paper substantiates the claims you have made</a:t>
            </a:r>
          </a:p>
          <a:p>
            <a:pPr marL="609600" indent="-609600"/>
            <a:r>
              <a:rPr lang="en-GB" smtClean="0"/>
              <a:t>Reader thinks “gosh, if they can really deliver this, that’s be exciting; I’d better read 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mtClean="0"/>
              <a:t>State Your Contributions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85800" y="6030913"/>
            <a:ext cx="6629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Do not leave the reader to guess what your contributions are!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0150"/>
            <a:ext cx="72993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7467600" y="1600200"/>
            <a:ext cx="1600200" cy="647700"/>
          </a:xfrm>
          <a:prstGeom prst="wedgeRoundRectCallout">
            <a:avLst>
              <a:gd name="adj1" fmla="val -255412"/>
              <a:gd name="adj2" fmla="val 116037"/>
              <a:gd name="adj3" fmla="val 16667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Bulleted list of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GB" dirty="0" smtClean="0"/>
              <a:t>Bulleted List and Forward References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75638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78813" cy="46482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Abstract (4 sentences)</a:t>
            </a:r>
          </a:p>
          <a:p>
            <a:pPr>
              <a:lnSpc>
                <a:spcPct val="90000"/>
              </a:lnSpc>
            </a:pPr>
            <a:r>
              <a:rPr lang="en-GB" smtClean="0"/>
              <a:t>Introduction (1 page)</a:t>
            </a:r>
          </a:p>
          <a:p>
            <a:pPr>
              <a:lnSpc>
                <a:spcPct val="90000"/>
              </a:lnSpc>
            </a:pPr>
            <a:r>
              <a:rPr lang="en-GB" sz="5400" b="1" smtClean="0">
                <a:solidFill>
                  <a:schemeClr val="folHlink"/>
                </a:solidFill>
              </a:rPr>
              <a:t>Related work</a:t>
            </a:r>
          </a:p>
          <a:p>
            <a:pPr>
              <a:lnSpc>
                <a:spcPct val="90000"/>
              </a:lnSpc>
            </a:pPr>
            <a:r>
              <a:rPr lang="en-GB" smtClean="0"/>
              <a:t>The problem (1 page)</a:t>
            </a:r>
          </a:p>
          <a:p>
            <a:pPr>
              <a:lnSpc>
                <a:spcPct val="90000"/>
              </a:lnSpc>
            </a:pPr>
            <a:r>
              <a:rPr lang="en-GB" smtClean="0"/>
              <a:t>My idea (2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details (5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Related work (1-2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Conclusions and further work (0.5 pages)</a:t>
            </a:r>
          </a:p>
        </p:txBody>
      </p:sp>
      <p:pic>
        <p:nvPicPr>
          <p:cNvPr id="29700" name="Picture 4" descr="4fjg4gu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781300"/>
            <a:ext cx="39608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76200"/>
            <a:ext cx="8707437" cy="1143000"/>
          </a:xfrm>
        </p:spPr>
        <p:txBody>
          <a:bodyPr/>
          <a:lstStyle/>
          <a:p>
            <a:r>
              <a:rPr lang="en-GB" smtClean="0"/>
              <a:t>Contributions should be refutable</a:t>
            </a:r>
          </a:p>
        </p:txBody>
      </p:sp>
      <p:graphicFrame>
        <p:nvGraphicFramePr>
          <p:cNvPr id="166951" name="Group 39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312150" cy="5546726"/>
        </p:xfrm>
        <a:graphic>
          <a:graphicData uri="http://schemas.openxmlformats.org/drawingml/2006/table">
            <a:tbl>
              <a:tblPr/>
              <a:tblGrid>
                <a:gridCol w="2971800"/>
                <a:gridCol w="53403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NO!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YES!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We describe the PRE-BUD system.  It is really cool.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…to examine how to prefetch data blocks with maximum potential energy savings into buffer disks, thereby reducing the number of power-state transitions and increasing the number of standby periods to improve energy efficiency.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We study an energy consumption model.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We build a new energy-saving prediction model, based on which an energy-saving calculation module …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(see Section 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We developed a prefetching  algorithm.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We developed an energy-efficient prefetching algorithm in the context of two buffer disk configurations. A greedy prefetching module …  (see Section 4.1)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</p:spPr>
        <p:txBody>
          <a:bodyPr/>
          <a:lstStyle/>
          <a:p>
            <a:fld id="{CF91BC81-B40D-41B8-AF38-8B6E2182AC4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“rest of this paper is...”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n-GB" smtClean="0"/>
              <a:t>Not:</a:t>
            </a:r>
          </a:p>
          <a:p>
            <a:pPr>
              <a:spcBef>
                <a:spcPct val="45000"/>
              </a:spcBef>
            </a:pPr>
            <a:endParaRPr lang="en-GB" sz="2400" smtClean="0"/>
          </a:p>
          <a:p>
            <a:pPr>
              <a:spcBef>
                <a:spcPct val="45000"/>
              </a:spcBef>
            </a:pPr>
            <a:r>
              <a:rPr lang="en-GB" smtClean="0"/>
              <a:t>Instead, </a:t>
            </a:r>
            <a:r>
              <a:rPr lang="en-GB" b="1" smtClean="0">
                <a:solidFill>
                  <a:srgbClr val="FF0000"/>
                </a:solidFill>
              </a:rPr>
              <a:t>use forward references from the narrative in the introduction</a:t>
            </a:r>
            <a:r>
              <a:rPr lang="en-GB" smtClean="0">
                <a:solidFill>
                  <a:srgbClr val="FF0000"/>
                </a:solidFill>
              </a:rPr>
              <a:t>. 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The introduction (including the contributions) should survey the whole paper, and therefore forward reference every important part.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339975" y="1700213"/>
            <a:ext cx="4968875" cy="9159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“The rest of this paper is structured as follows.  Section 2 introduces the problem.  Section 3 ...  Finally, Section 8 concludes”.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related work yet!</a:t>
            </a:r>
          </a:p>
        </p:txBody>
      </p:sp>
      <p:pic>
        <p:nvPicPr>
          <p:cNvPr id="30723" name="Picture 4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450" y="2708275"/>
            <a:ext cx="12239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11"/>
          <p:cNvSpPr>
            <a:spLocks noChangeArrowheads="1"/>
          </p:cNvSpPr>
          <p:nvPr/>
        </p:nvSpPr>
        <p:spPr bwMode="auto">
          <a:xfrm flipV="1">
            <a:off x="2895600" y="1524000"/>
            <a:ext cx="3095625" cy="3581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r>
              <a:rPr lang="en-GB" sz="3200"/>
              <a:t>Related work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539750" y="45085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/>
            <a:r>
              <a:rPr lang="en-GB" sz="2400"/>
              <a:t>Your reader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6732588" y="45085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/>
            <a:r>
              <a:rPr lang="en-GB" sz="2400"/>
              <a:t>Your idea</a:t>
            </a: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381000" y="5029200"/>
            <a:ext cx="8534400" cy="1754188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Energy efficient prefetching was explored by Papathanasiou and Scott [20]. Their techniques relied on changing prefetching and caching strategies within the Linux kernel. PB-LRU is another energy efficient cache management strategy [32]. This strategy focused on providing more opportunities for underlying disk power strategies to save energy. Flash drives have also been proposed for use as buffers for disk systems [4]. </a:t>
            </a:r>
            <a:endParaRPr lang="en-GB"/>
          </a:p>
        </p:txBody>
      </p:sp>
      <p:pic>
        <p:nvPicPr>
          <p:cNvPr id="30728" name="Picture 16" descr="MCj023665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844675"/>
            <a:ext cx="1619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How to write a good research paper?</a:t>
            </a:r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1600" y="2085756"/>
            <a:ext cx="2895600" cy="950976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Implementation</a:t>
            </a:r>
            <a:endParaRPr lang="en-US" altLang="zh-CN" sz="2800" dirty="0">
              <a:solidFill>
                <a:srgbClr val="00068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095744"/>
            <a:ext cx="2898648" cy="95475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Research Idea</a:t>
            </a:r>
            <a:endParaRPr lang="en-US" altLang="zh-CN" sz="2800" dirty="0">
              <a:solidFill>
                <a:srgbClr val="00068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4106580"/>
            <a:ext cx="2898648" cy="950976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Presentation</a:t>
            </a:r>
            <a:endParaRPr lang="en-US" altLang="zh-CN" sz="2800" dirty="0">
              <a:solidFill>
                <a:srgbClr val="00068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57800" y="4107106"/>
            <a:ext cx="2898648" cy="95475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Improve your writing</a:t>
            </a:r>
            <a:endParaRPr lang="en-US" altLang="zh-CN" sz="2800" dirty="0">
              <a:solidFill>
                <a:srgbClr val="00068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343400" y="3192244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 algn="ctr"/>
            <a:r>
              <a:rPr lang="en-US" altLang="zh-CN" dirty="0" smtClean="0">
                <a:ea typeface="宋体" pitchFamily="2" charset="-122"/>
              </a:rPr>
              <a:t>Implement your idea and conduct experiments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85800" y="5209956"/>
            <a:ext cx="3503613" cy="92333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 algn="ctr"/>
            <a:r>
              <a:rPr lang="en-US" altLang="zh-CN" dirty="0" smtClean="0">
                <a:ea typeface="宋体" pitchFamily="2" charset="-122"/>
              </a:rPr>
              <a:t>A good organization is the first step towards presenting your idea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33400" y="3228756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  <a:sym typeface="Symbol" pitchFamily="18" charset="2"/>
              </a:rPr>
              <a:t>A good research project starts with a good idea</a:t>
            </a:r>
            <a:endParaRPr lang="en-US" altLang="zh-CN" dirty="0">
              <a:ea typeface="宋体" pitchFamily="2" charset="-122"/>
              <a:sym typeface="Symbol" pitchFamily="18" charset="2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724400" y="5221069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 algn="ctr"/>
            <a:r>
              <a:rPr lang="en-US" altLang="zh-CN" dirty="0" smtClean="0">
                <a:ea typeface="宋体" pitchFamily="2" charset="-122"/>
              </a:rPr>
              <a:t>Improving your written English is a key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86200" y="3886200"/>
            <a:ext cx="381000" cy="3810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22225">
            <a:solidFill>
              <a:srgbClr val="CC0000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6500" name="AutoShape 4" descr="data:image/jpeg;base64,/9j/4AAQSkZJRgABAQAAAQABAAD/2wBDAAMCAgMCAgMDAwMEAwMEBQgFBQQEBQoHBwYIDAoMDAsKCwsNDhIQDQ4RDgsLEBYQERMUFRUVDA8XGBYUGBIUFRT/2wBDAQMEBAUEBQkFBQkUDQsNFBQUFBQUFBQUFBQUFBQUFBQUFBQUFBQUFBQUFBQUFBQUFBQUFBQUFBQUFBQUFBQUFBT/wAARCACoARMDASIAAhEBAxEB/8QAHQAAAQQDAQEAAAAAAAAAAAAAAAEFBgcCAwgECf/EAFAQAAEDAwIEAgYGBgYHBAsAAAECAwQABREGIQcSMUETUQgUImFxgRUjMpGh0SRCUrHB8BYXM2JygyVDU2OCkrI0k6PhGCYnNkVUZHN0wvH/xAAUAQEAAAAAAAAAAAAAAAAAAAAA/8QAFBEBAAAAAAAAAAAAAAAAAAAAAP/aAAwDAQACEQMRAD8A+qG+Oo6Ub5O4o7fLyo7n8qAOfMdaXfzFIf4+VH89KAGdtxRv5jpQO35Uh2+7yoFOd9xS7+YrFSgAd6AoKGxz8qBRnzHWjfI3FA/j5UmRkUC746jpSKXypyTtWLbyHUcyFcw3GR51ouJxDcI6jH7xQeoKzneg58x1rBGcq+PlWZOOvn5UBnHesDk961uvAKbAOeZfKfupUuJzjm6Df3UAFFHvzWQz51i+4GkFatgBuVYA+81GLxxW0fp7xBcNS22O4j7SPHSpQ92ATvQPzj5VPQ1+0lSvuxXr5fI/OqLuPpW6BhajtykuXmTbHQ8yq9sWh5cBlQwcLcIBHySQO5Aq3bZf275AjTbWlMyA/wC23KafQttxB3CkkE0D0kEY3pd8dR0rWV8pQDsVEjHyJrMH2RnrjyoF3x1HSjfJ3FAOR8qTO/8A5UCnPmOtLv5ikP8AHyo/npQAztuKN/MdKB2/Kj8vKgDnfcUu/mKQ9/yo/npQAz5jrRvkbigfx8qO4/KgN8dR0o3x1HSjt8vKjt8vKgXfzFFH89KKBN8dB0o3ydhSAgj5Uu2TQBz5DrS7+QrHb8aCoDvQKM7bCkIz27UhWlIG+/Yedaw6FrASFdOuNqBVglB23zWm2LW5EQpQ3IzTFrHiRpTQDSV6l1JaNPJcSVN/S05qOVgfshSgVfIVFuHnH7h1r63QxpzW1kvElxAWIjFwaS+AegU0tQWOo7UFnjmV2oxgjbevKhchXMS0loDzyTWTrrhaSppKS519sECgwtyUtNOtj9V1X31DNecYNKaKuESzXi8GLdZxbSxGbiPPbrWEo5lNoUEZI6rI8+lVVxE4k8VHtd3XTWhbKr1GK8A/eWogdAWpCVKSFOEIBTnyNQ7XFr1PC0Beo2sL3dJU+bcLela5D6UEBTLxUkJaCUgez9kd8UHUuodfad0ln6bv9stJG5TMlttk/AE5P3VFp3pDcP2Iy3WtQtXEpWpHg25lyQvmHVOEp2PuNUdeIuktK3G3zkRbDY4sdXN6zJQyzhPLD5ypxe6jkk7nvTBwv4g8PnbbqG46iut1v7qbnKkRoVghypKERsBRUpTLQA6KOSvpQWRq70nLk8iKnTemkocWqStl69KWhKgzHU8ohtGFZITjfzqG6/4ocShc7A1F1SUN3G8QYBjWu3pTzIecuDa+U4K8j1NJ69zXs127bb3bdPTrJoe4adtTkG9Pol3bkadeSq1r5VBPOtwg8wxzY6fGoBxDud30vpvRN0grioubWq7MxHK4TksIUuVdhzFtCgpZw4dkkHJoJs9wT1tq0oFyd1TcitRUfpS4tx0e445l7f5YNOjHodSLklK7xcbZbwhQGGkuy1FP+JZQgH/Lptvmp+Kdzv8Apy2q1PrOQxdpj8dxm1abh2JKkojrcw05JLrid09TuRnHSrd4dRpts1ybXc03IPuWFMx1q63NU9xDnrTiM8+yN0hJ9kAdu1BRfE/gjaeGWotOsW7Ud5cfnwZ3iPOvgtI5FNY5WkgIG6iD59Kitrvus+B9xTOhl4W4qWt2RZWFOxXQe70MnCVZO6kY+JroTj9Ebf4g6LacSkxzb7n7JT35o5P4Vzii46rsMyL6le4ixLuVwZbt+pEqZjfVvqShDEpI+rPLgci9u9B0Lor0sNPX222ydeE+pRnpRYNxt6VyYhX4S1e0B9Y19k/bG2N9t6ve2XaHeoLc23zI9whOgluTFdS42v4KTkGuBnIVg1RaNFa4t1lasl5uF1eMplCubZESSgkqThKjzJJCsZA706afvN105qmz3bT82bbH33QJ8a3LTyzB4S1ZcaV9Ws5HXAVjoaDu4r5XAgdcZ+VZke10qqOEHFWRxBeui5UVhK4CUsuOx+YL5iejjKvabVjtuKtRp5t4FSFBQHlQbd/IdaXfyFYBYKsVlt76AGdthRv5DpQMbdaTb39KBTnfYUu/kKQ4360be+gBnyHWjfI2FAx7+tG2R1oDfHQdKN8dB0o2x36UbY79KBd/IUUbe+ig15I71rfeSlCgXEoPvNZlIUN9x5V51RI2dmwVeX/9oInduLemdLy2bTOuodu6kp8OBEYckSHMjI5UISSaYNQcbpdsbSWdLORkq3S/qK6RLW2R/hUtbv8A4dU/6QurbfYNTOtS9a2O0QHI7bbsJU+W5KJSnkViHHPhOZII+uz07VB9GzLFcYscac0vxCvS47fhIftOnYlnYXkk8yX22fFSN/MUF2OcU9balZUbe9GYZz7J07p6XcVAf/lSTHYSfeQoVFb9e51wkyEXnVHh4HIW9Ra3RCJBzn9DtSRzbfqqd+OazRo/Ul8kJf8A6sZbzhCR4mp72u4KSAOuJMjlz/lEfGpNbeF/EptuOIatNabZPNzNxFOcqc9DyRWYxz/mEUEEtGkIECQ3K0xImRn1JwqRoLh8hp9Wc5zPuCXgTv8AaKh51EYejZJ0ZZbberXxBXJiR0R1uSLRZtaREFOUnnS2246nJB9lPLjoOlWTqj0dLM46x/WVxeksqkOJHhRpTVr8ck7J8R1bjxzsNnM1zdw+01aZ9njMztUGFe4EybB9WkeryyAzMeZQVIcHNzFCE+1zDPXvQWhATG0w403bdSWW3LWPrGXrbftFOJx2KW1rYHf/AFON+lTG18SdYtJTHtV9mz1H2uWBf7LfmwnH7D3qkhX/ADE1CrToPXliZSbLqx1uKo5bQ3JuMNBV5hDctbf/AIdey4r4j8iG7pCteoihWFJnKgSCfPZ+C2rPxdNA3am9IDX9n4hJsCrg9p2Ner843JkuWZ62vIQiI0pXI66iUwk4GcJJJznYUx8RuNUfUnDW9s3JE6dMt91CRNZuUaeXW2xIQ2SEKQonB3V4Yzt5io/Niaii8X7Tf16ElQoEK7Py5DljbdjqSlyGhoH9ClrUCCk/YR8c9KY+MeoIt2sWpWZpmINzlB2OxdHyVtgB4kkT4Ta9+dO4X186C1rfr7TOquIXDBld8OmoL30w87IuNsDPtFiF4IxKbU3knOFbkYq3tN2O36j0HxQeb1dMvy1P3ltpuNeE+EtJbUAotsciSevUYHauReFbaHdXcKF2ubLaUqJPUTDhuDCgzG5lEQZJKt9j7A7bHOBZEa2BmFriJPutmRIcn3Ahu7NMtP5WjAUPW4jK85OQfGzntQXde9FW6xcJ9ISYsJuNO+gXUuPDPiOKVbUoVzKVknpjc1BtURkuu6RbCQBH1nYTgb4IlXH86hUe4X2Rws0wxBnx4aF21IWuDcpbDKSmMkE8rUiW306/VJ364qUKi3KM1DduEp+UWtaWHw/WFocUEh2UsjnDLJO7n6yAaDp3iA14muOHLvXw7pKIz2zBkCvaGEp4qeNgcxsfJn3esE4/GtOu/wD3x0ErsLlJG/Qfob5pyfYxrpt4H/4YpHX/AHooKr9IiWzB1voIvPMshTF1y486ltKUhDJO6iPdVO2fWOmoV6s7Nw1LY245ut2LzT81pSSnxj7KhzHY/jT96dNwgW/VXDNye4wlot3ZKfGTEUCShjYCTlOffg1zjpK/tNSbetM9UZLM65ZUi5tNAJK1YP6JBJHXsrHwoJFonidp5XDPRkZ67xVvNXOUpwsoW4hlGZIyVpTypGFDYnvUgRDk3Bxu6WKY+XWpYDM21y21IPLFcXylCuZlwYBznCt9jVFaV1paZmhtNxpF4W0+Lk68Wo8y5reB5nUhSFFxKAonccjZPuIyKkegDCud2kS7RJfkpauKea4WuTyTM+puAhZYCFHBIyFx1HqCaDtr0Y70/qGXMnPb+t2a3y1KHRal+JuOu2Bjr51f4HIeUHrXCfov8VLxYS6mNc7TeW27PbULiXdHqMoNhLgSEutJwcH9tkZ/aFdU2HjbY5jwYu7UnTcokJKJ3Kpoqzj2XmypGP8AEU/CgnUF4veKc/ZeWn7jXtBO24qPaQvMK9WxyVDlsS4yn3Ql5l0LQr2yNiOvSnv1llOxeQD71ig2jO24o38x0rWhxS/s4UOxCqyCiPtDHwoMjnfcUu/mKwKt/jWX89aAGfMdaN8jcUD+PnR3H50BvjqOlG+Oo6Udvl50dvl50C7+Yoo/nrRQaXQA2onJGP1etNTbjIcR4cSQ8oLBBWR1z7yKeQnHftSKSOpxgUHEznG288KHl6a0Zwzsl7vlvekyZUudOTCUhpyS9yBBS0orIAIJKq1O+lFx2vDODpHT+mmz0f8ABduCh5gfWpB+6jUcVC+O9+Q4khC/WG8gdEolvED7lCn8OKYb8MKJQBspJ6b9f56ighdw408QHIwk6h4oals1vcwFKs+k4bKGye3MouOAe/FR2bd1aokqjC/cW9XokIU62t+9rgMuIAHMAhpbYxuPfg0+cey7/U5qsBXM9HYQ8gp7KCwRinm2uKj3Lh/yISmObdJbSgfZUPAZUB8PZ/E0HO+qNBaZnab1RKsPDTwpUKE6HLhcJDUp9k+H4nN4zhcc5sDsQc1fNrj/ANNrdc3rhp2y3dlN5uqG1SSlJ5RKc5Bgtq8x36CmXR1pRdJPEuEWgtt6MlvlxjJMRY7fKnfhAhTWmpc1yLcZKlT5ayY0goQFL5FAhHMBkE595oPRD0ZaoBC4uikRgAkrNvuoZION8BPLgeVPUSMsBC4jmq7cAc+G1LRJCB5YWTms2YEhL6XkTNRN7lRQjwnASe5C0nJ+dekGbHQ+VTL0QoZb8SFH2XnvgjbGR86DyNSp8aU+o3iTyrUFFNwsajnbH2m69KNVTI6Usqn6ekIJOELdfiEjyws7/dWbUy5oJJnOlO/27Zj8UrraLtKWk+NMiYPXntzwz+Ks0DXNgwrw2pc/RlhvLuchbEthxZ26BRaBz86ztTX0DD8SNbdS2Np8B59u1yXC0TjGSlt0pVt/drbIn25JcD30EpPLnnchvNnOD5N/xqPRJVndjtueDYlnw0jmRdXoh+WEig82rEaeudphxJs5D0fxC2U3HTLUmQlHhKTyj9HDisYzsSds9qarJq2HeuJ1s0JZtTW6DFfbt94+kRY1eE1PakPpS2pl1SeRBRudhg4x1qQSFLjztHoh+Clly+oK/Avi5fSM/wDqr91VXqezSHPSN1BKQ4tSlRIHKFqJCQk59kdugNB0ndNXanYdsFx1NxHdhsomvMti2abacX6wYSFoShH1iieR5ztUgsnHGxWC8Muz73rjVMyShyLHiq0s634hTha+RCGUklIIJPTBqAwrs/q2dw98d5VvmvayCFqhYS6hH0UhAWkkHHNydcedWjrDhur+tHh7GOqNTuc4ubhf+kyHEAMtbAhIwN6CFcUXrJxw1FZnL3w/uzVvs5aejr1VbRHQVrmNoc8NBVz7pBCuYAEEdahlqg6P0lbeF12HD5m8+PcUNOwbRa2HXn1u2cqSClxSUn2lk7nqM1c+vdEI0k3IeRe75dlOtMc30vclyUt4ltn2AdknfqKpHVtlS/p7hJbVKebQ7rGzw3VMvKaWlCrMgnCkkEHagl/Ga9zblYtL2+08JLvplKdQxJSEyGbc0X0M87rjaUIcVuUgnfA679c1uzprQurLwiNc9FybPJkPqbQ7MtvqK3XACCkLaUUqWN++KtLjbwK0rpidodxlu7z5Uq+O80ibdpL7yQIT5wglz2dwD7OOlVDNsHq1x4YuouN0lMnUk1fhy5a3kDkSvlICjnf3k0DjFsqOHd5mWKzzVrt/0dDUWrtHanoKOZ0JbHiA4SnlztjrUr0tcb5NhR34lntUtpEjwnGori4iVFRBHsL8RAHtHYctMuuo4bv7j6TkKhsNk/4VOY/6qhy2pUiytIZSnx3JchbDhkPMltf6OgKSppaVA9e+KDr/AIAxYN74XWyUIAiSm3pLDnMhKVJcQ+tKh7OxGR171PnrMpByliLJBP2XUEKP/EOnzqIejfpxvTHBHSFuSlSVtwEKeK3lurW6r23FqUskklSiSSe9WZjAoGaJb476MKhGMtJwQHCR8iDXq+jY6HEAKUhR3A8RW/417koAxjA7003VwtXW1KH66lo+fIo4/A/dQOo2rMH4UiR7Oa1hz69xGRhIBoNw+XWjuOlIg8wG4pTtjcUB27dKO3bpWKs4rLt26UC/dRR91FAnb5eVYOjKVeWPKs98dB0rFwEhQx86DiniEtqzcb7w9IyEF+WnmShS8AqbX0SCcfWfhWpevdNIaSty9x2FA5w407uR2+x/O9aOPsUSvSCusNxnMVDapS3QF4AUxEGCUONnOeY9TTCwux23xGOVx4eCtDSmlTgCsqGCAJJxsDQY8V9UaeunCzVKGLtHdUq2rIaSlzfCgcElP87052fWemFsaHddvLYS1CX4Y8F3qphIIPsb7Dt391RDWt4tKdNXiI5dkxw9GcY8N2ZdE7qwACCVJPXvtXh0bqsDT+iebULkZaGfDcBvl1RyYaKfawwoI3HYmgkfDjiBpSBfNcqevMdhx11tCAptwFWI6h0I+NOvAySLlw8bkpjzXCqY7l2NnBBQ0QRv5GoJoXV0lvUmqwjVDgYccbdQlvUUxsLHItP68U83Q9cD76fOAk+J/V2ozJrEcpmqAD9x8PKSxHVkIG/63XvQXC3GcdR7LV3I/v5rYYshtBJZuHKBk5FRF1VnfUVJkRZCScBQnSSk/gK1yBZG4zxc9TbSlHMT6zKUdlA0EnksSmFeyxdUnOD4bYH8KVt+UBu1ePk2n8q8TS7YQ84kwUtJ5UpSmLMcU4ScbYHbuTWlJgISossNnHUC2ycn4ZIoHJc2SpPh+BcMnJ9qKD2PbFRGBxNtca0tKfjavbWGk8yWtIOvjO+cFKDke+ngy2mvGUba8lKG1KKhaHlAYSrtzb1zRbdcafFtgLlGK2HGgrwlWOIlxfXcKW82fv8AvoLnuPFfTq7tphx5zUbCUXjxFC4aRlRgP0Z0ZBS1knfoKiF31xpmVxxnSE3ZwRXILI5noEls8yQnsW8jY9xUQka104+7aHYzgjIjTvHcT9FNg8nhqTn6qf7Qye2KY37nFvXEO53OHcnY8TwGvrnI8tj2sDOwlqWoez2JFBcsPi5pPT+qtBzpF2S6zbb8p95KUOJKGhHTsQUDJBJI92a6dv8Axp0JP4oaDlxtVWx2KmHcleJ4pxhTbHKc48s1w/Fms3GZZPBnS5LCJr3jOJXdgkBUZsDJClEgnmGU9O9T7QOq7lH1bpO2SpUtcW1s3L1WQbhfEhLS0M8rfssqKQnCsYzkdelB0/xe4q6HuNj5mNX2nxi5HQpJdJBQXkKJ2B7Jqkr3xE0dOTw5UnVVpQmNri0yFqLytm27KhJP2f2sipHd+JDLbkZqTqdiChSFkpl6kvjWewJDkX31R134hxo8fRXia1tiC3qe3Lc5tcymvCAtwbUpXiR/qwDhPPvjp76DqfjXxd0Fd7nopaNYWVSY1xfdAVKxv6utHYHss/fVByuIWkUr4fp/pTaVhi7ynFfpiUhPMVDO48jUn4i66blTtOKZ13FfYL75WqBxMjuAYbSBlS4w5cE/j76plvUkhY0KEamkPer3B91xTWsrRIWjKzuEqQOTI7qJz86Cy9ccQtKSJ6GmNU2Z/njIwEXBs4PMcD8a8GmNUabkR7eXdRWdKGXH1ELuDSTkPNdif7p3qHa4ub0y+RmjebpMcRFTzN/Smn5KuYOdMJI2xvjrW3SWn5X0WlDcTUbzgcdUFHTFpmJPM4FDJGT0HSg7e0Fxn0LbtJ2mG5qe3tOtMISoOyEJwcfGpQnjNoZxI5dWWg5/+sb/ADrkidbLErwiLFKjKQ2lKhJ4SxnxnA6qQyonfNNkpWnGUFLr1ug8uxVI4RKAHu/7EaDs5vjBopxXKjU9tWR+zIQf40y3/jJoWObXJe1NbEIblAlbkhKQkeGsE9ffXIkNzS7r/KjVuiF438ORwz8IpHzhCt+ojpkRdMOsXbT11kNXxh4R9P8AD8KkKCWXiShsMArV0wOnXNB00r0vuECZbcOPrWPcZK1ciW7ZCkzCT/lNqqW2HidadTh+XaIt3uMcL8EuItjzWFp+0PrEpPcdR3rmRyfJtjcKPcZ+ookmQ0pbEDUMz6OOEjOEWa1FK3NuxUPeM5q3fR74lWW+WO/Qoi35V1i3Fbr9tRF5ZDCXAnw/Eb8RwMkhJIS45zAD2sGgtY364qwI+npfIT9uQ+y1+HMT+FOLMt9KAqehiKVL5UJQ9z5+ZSnf3AUzqRf7wtG8axxv7qRJkff9hH3Kr227ScK3vpk8i5E0j2pUpwuuH5q6fLFA6gnqOlbR0+XlSbY6Uu+Og6UC/wA9KKN/IUUGtxIUnGT07V41wV8+W5b7QHb2Sn8RXtII70jiiEK3oKV17wCg6/1BfJVyZsl7+kGo3KxdoLqwwW0qQopLbiFDmwnoe1VZcPR1s/Di42tR4eaVfdnyVRI7lllTm5HMGluY5XA6MHkNdYJc/wBLrxj+wT/1K/KoVxkkMR7VZZEhTLYRdkBKpDrraMll0bqaBUM56gUHLz1l00xcUsK4cXOPMceQylNtkRRIWtZISE+NEa5ySMfb+dV3Lv8AwzL0pt2NrayKhKPrBl6aRJDCt88xYk5HRXauidQXGNMTafUZSFJbvFtWWo+rX5iBmUNxHeGcd8bfhVBccdLT3+I3H922NkGNHYnPJQTnByOf5Egn50GqHq7h/Y5Icha+0ymQDgR9UaWu9uUpOCRzKQvcbn3Vs4F670Roqw3+zz+Iujpa4d5LSZ8aelhh5CocdQW34h5sAhSSDnBSrevdctYPyOI2nUuJLLjhQHW1DAUDHdPN7wSkfOnCbBiXGw8QyIcFK2ZUtKVuRULUMNNkbkZoJTI45cOIy+T+n9gfd7Nxpa5Kz8A2k5rXceMOjl2iY8i8KeaDSsuNxH+X4+0kYHvpsvViYjao076qzHQVMyxllsNjZpCvz++oHr6354ccUJbif0iD9KBBzuEpBI6fGg6IQW0xEJDi1noUlRrzEFa0pSCSdsZxWm1uKes9ucJwpcRlRz1yW05r1s+ytKs9DmgwbfkRXXwY5UEtrGEPDJ9hXnVG8EkJRwz03JuemLxcG5EJKkLTHakJKAVbhIWCckn5AVfTjpaVJeAKyGnFcqRkn6tfSqH4ZR2zwl0dHbiaWlvtW5vmbk3N2E9g8yu6cZ88HFBLntX2SBH5/o69W0JTs09Y30pG+6RyBQ+FSfhb6SvDqyzm7Hfb7ahapJPhLuEV1BYcVvyqLjQAST1ydjj31V+o7hJiOPBiVctNuNW6O8hNovnjJUtc5tlRSpJI+ys7HHSnm4aP1FO1DLssXW8x9EWEma01PaZfO6lhe6mzkHkG/Xc0HTTeqOBV7CC3duHUxS+iS/BUon4HfNO9p4X8NrqFSLRZrMs8pT4tncS3seoy0sVzZwg4hXXVSnLNqjVumI7yYEOXBTdtMNSWpDDzXPyqWhbf1iVBQweo33OTU1RpGwXd/lVF4K3FazgLTa1wnVDzBC1HPvBoLfd4MafbuzQiovcJIjq5VxbzMQEnnHm6RmspPByC6Sgal1MwVrDmFXLxsqCeXP1iFZPLhO/aquicMlszmfovS1kcCUrSlentcTY3cbJQAAKgvECx6jkcdOHmjkai13oiJeo0nxUQdVuyTlCXFBYKioHBCeo6UHQU7gumQ62pvUl05kggrfh293Y9ftRsnoKZVejtHHMWrzBPN9or0xalFXxPgDNQLXvB7idw20nfdS2fjnqp1izwnZ6YtxaizPES0jnUk87BzkAj4kU8zeILtrWlKuMk+G4oBXJe9HpUcHcf2bTQoHF/0V4Ul1Trz2nH3FdVyNFW1RPxIQK0L9FS3hYW2zol9xPQPaNZR8stupqBj0iOLd64pztF6Fm6K1h6lBEwy51tlw1vJ5WidkvkJwXCOnapK/xe9ITT1vn3G88KdJzIMGO5KfdhX95hXIhJUrAWwrfA86B0e9G6e0P0e1aFOO7MCdDJ/wC7k7VgjgprK3I5YltsgSNgIWrb3CPy5VqxSad9JLiDfLRDuo4Iz37bJZQ8JEDUUZ0EKSFbJWGyetb7p6Xts0w027qLQGubI0t3ww6LexJayMZ3adUcbjt8KDwyuHHEKI0SLbdXSN/0LiZPSB/3zR2qu+IM7VmgoenLpJsWr7jm8swowf4i80Rx95t1tKXHEthzlBVuUDPvFXBbfTR4WTSsP3S7WtSCQpu42KYyQfLdqqg9Kz0nOHeo9Facgaaur2or5C1Jb5qbLCiPR3ngkqOPEdQlDYwQStRwACcHpQNtptF7ulumytXXNiyWEID8u16bdVbbetIGMzZhc9Zk4Gd1uJSScchzVwei2bV6tqfUtphPWzTtyciw7YhcIxkPMxmlILzbYGUoUpRwVbnlJ71zRqt53UPDTUt2vt1tV9nRbW67FhRVctmtDq0DkbYBIVMlYVjxl5A35Up6V2d6PbjZ4W2RpKvFcZaDbqgCvlcyeYE43O/WgsBN6hKGBKSn/Fkfvra1MZfx4T6Hf8Kh+dYzXEstfYQt1xXIkcvXPnS/R8bkSnw21Y/WIG9B6QpON1D76zBGPlXg+iYylAlsbbjkJT+417S3sADjAoM8iitXIfOigzVnH/nTTc3LtFdS7CjRZjPRTK3C058QvcH4ED408du3StMvxPBX4RCHMbKIzigih1gzb3y5dLRc7Wsp5VPFn1hhIBJ3W1zY69wKaNW36Bq3+jCLJqJLSjeEczkF1vxQPBe25Vg7ZxsRU4t01M9jnwULSrw3BnosdRUf1tws0zrxgIvNigXLB5gX2fbSfNK0kKSfeDmggfEXR19tNnbl3HUjF4gt3KA4W5FpaafGJSPsutFODuNynz86qC7x1yuPfpHw+QuNu6SSVITtzZaSP3ZqZa44JXPSNrdOkp+tDG9Yivm0pvSrnELbchDjiUMyDzJJSk7JX7sUhh6d1Tr7WN605xFgWvVOpmGbfJsuoreG1oZbTyhoMOFtwk5V7Qz1GxwKCvuLfCu2WLj1wmi2nx4MK94bcC1F/wAJXhOj2eY5xhXTOK2q4Xala01xbcju224xIE6e264VqjPr5IqCVcoSpBJTjbIq1ONvDzVcrX3DjUdh08NQxNLEPPssz0R3lqAKeVtKxyqyDndQ6dajKuKto0/p/i9C1LbNQaOevkiXJiIvNqWErDkNDXsus+I2fbQequ9BH77oe/Rrloxx20yFpfErw0sOJWpRMQqxhPNnZOaq7igVWvQXFuA+DGkLEptTMhtTa+VyK2rYHvlX3V1o3qq0393hDIt11hzyJpbWI8hC9zbnwoYBycdOlY3pqNdoPHKBKZQ+lDXMW3WwoALtTW+48waCtbXh+0W9aN21RGVpIOxBbTivUDim7SigjSFmV0T6hGO3bLKNvhTsmG860pwJ+qSMqc/VSPMnoBQeWU+lq33Fxz+zbhvrVk4zhleOlVLwguFzd4S6VKnpD8Y21hJQuxtzGwQndJcbIXjB2B3xUpu/E/TZbu1og3RWorm7EkRxH04166pC1NqA53E/VN9f1ljFVLoO8RdIadtEC8Wdm1Otx2my/cIi4604SP8AWNKCD8eY7UDnrtTTdzkqjtWxppVvh5Rbbe9DG10aP1iHN+bbttVsM5Y4rOgE4c0/4h37l10f/tVaa3jquEl51uR66g2aO6hxm6me2B9JtD2D+oN/s71ZKUv/ANdL7DrZShvTLSjt3Mh0fwFBC9CXNVvhssRbrJtfJpy0OpeiwPWUtLS0sBZPIrBGD5bZq5tCcZ069tL0aRqvQyrxCV4bzN6tK2vFwceKk+Mkcp36J9k7Gue7JMcKgmLcxCkJ0vbeVtq6mCoEB74hWQroRUdtOr9RaR1BCmW6den74lagwxEUzc3pPNsUJj8oUtJ2z2360HXX0a3drg2HLBwrvjjiVDMO5qjrXuOg8Jf7zUHNhTbvTD4TN/0bg6bxabovwrfcTMac5UHGCUp5cZP6o6mnSJxNs131TaLJc5Vll6kkwVyDarppP1l5opwVtl2ItxCVJzugHmHcVHLlbfoPi7prXul4egEPWiG/FdtCb45Z3JBd5gVcjrOE4Cs4I3IoOi/SBI/qO1+AvkH0DMTnrjLSht7/AC99R9/VFvsbhZkcSNQW51KQFJuNrSU/JS42D8QTUG4h8WNb6x4f3mxyuEOoGI92jKi/S2n7nCuzLXMcFWG1+IcDJ2QfhUtncRI0J15hvifJszqTsnUNgUyAc9AXW2sj50Fc8Gg1c/TU4jXRF2RfG1WeIwielCU+IPBaJGEgAYI7DtXQnFdws8LNaLUcAWSYSrH+5XVEcCHfXfSj4uXJ+7226KZRDbXLguIS2vnZTyeyFHB5QO+5q9OMh/8AZBrZSk4SbJLzjf8A1KqDVwatgtXCfSUZLeC3bWNicYy2Diqk9NmEmforSkVDSfEk6ghsDlSCcKeaBx99Xzo1lUbSdlZKSkogR0kEdCG0iqj9KKKqYrh20E8yk6nguAA+UlrJ+7NBcDmm7YEL/wBHxs8pHN4Yyenu91cAccm3k8duKiGsphx7taGA2n7IzaiTge89fjX0Tf8A7Je3Y18/fSAiN/1hcW3lpKvH1HbwUgkcwRaQMZHTrigTU0GMrhndAYkaW3GtTUL1vlHqkLIZSmPHQMBbu/tKPTzJGKsLhp4Fv0xESywltsDxFAkjcnfO9RDWECRG4P3uQ4W4M+LaGG48KOguogcymQA2k7LeORlR6E4G3XHhFqZu4aVtllDCvWYkl6HMzJD2W46UJU4FgDnDi1YB74V2wSF2WHWVxjryi8m1sqHIylaC8MZ6hJ7nb5AVa1kuy12xgyNWQJUkDDiiltAJ/wAPUVREFSXZ8h1LgVHjKUzH+rSrmX0cWk+Q+wPgvzFSi2TmmhyevpaBPMpty1JdT8DvuKC7mVzXDzMvxX2iAedO2fuzTg0tZHtJx/xZqsbPrI2psNsvW4pUdw3bHY+PuOKsCyXdi6RstPsvOISnxA2rPKT50Dnk0UufhRQJ27dKxWDg4VynzFZdvl5Uiu/5UDDL/wBC3tuUM+qzilh8n7KHRs2s/wCLPJ8eWnsFRAOw9wrROiNT4jsdzZDiSD+fyrRZpbz7BakbSY6vCd2+0R0V8CN6D38u2x3NMmpNE2LWMb1a+2eBeo3+xnxW3k/Ec4OD76fh2/KsVA7flQVMv0c7BbHlvaUu+otDvZKgmx3Zz1cntmM94jOPcEAV5BbuMOnpkhiNfNLa5ioQnLd5guW2Sob+z4jPO0T7/DHwq5cD+RTal1Ld0muKWA2lCCVE4Ceu5NBzxql6wPJU9xE4L3jTXKSV3vT6UT2GsjBcUuKQ4Bud1NnAr16Tl8Pbbw24jP6K1v8A01el2h551hy5IlyoqGopbQgo2cSAABhQzV2vXuEqUoQYz14mJ/8Al05bScbZcOED5En3VB9bcAdMcXWXTrTS9kc521J/RGAJYyMf9rAS4NuyOX4mg5n1JxOd0ZZLPYLPGizNXLhRGDaJRcU9FS5FHK8tDaDtnlISetMMfhJqbV0VidrOc3f3EBKkRbotYaH7XKynDKcduZIO29dMQvRng6YtrLOkX4UBkNN8zF2hetKdATgAykqRI/5lrA8jUfu/D3Vdgb5lWmfIabGEu2ySi4N7/wC7WlDqR7kpUfjQQa1cONPR4wZl3p+yNFHKhl+0H1NO3QONLKfwqy9KcLIb8KKzbNVWaSFIDZbZZxz4AGOXmyfuqCpuTrcostT2EzgeVxg88WQU9gW1AL38ikCs5iYZJdkxvAKiEF0tpyo57rQUZOdsKUaCZXn0QLDfVKcn2/TsmQUgesG1lt0EK5gfEQpKsg7g5qpuJ/Byz8G7w1Og6n1VbrvJjtJccgS5D0RLRWUIDinkvEqUsqShsfaPlU6tWsL9ppBTCnPhtI+qYjy/ESjz+rcSkHHfAV1wCaYeIWvLhq2xamclOIXNt0SzSUq9XLLh5LonJV7WNgo4wlP2uhoKjsPB283aKlN39YukYRGIo+mWEW9lbTQWG0qYa531kBW/MpoH3VY+meFls05a3rehHhWxY9u22tIgQ1jO/O20Qt3/ADnHKmzxCXncoAT1O4AG+c0za31jY+Htnamaju7Fmbk7RW1guSZR8mGEgrcPlypIoK74vNix3rQbtrlybAqL9IGO5AZSQ0QlsjCAMDB8gM96vvh5xwOu7CmNN1Jo6ddmkJTMt14SYTq/JYSVKBCvcn2TtXMerrrrfiZfNP3ez26Dpe12nxnIf9IUOGfMU4EglaGipMZOEggYWvzA6VKrXqjX3rkKXeOF+n9cJQottKst1affVk+0lLMhtvnzvkA499B0nO0bZ3sPzuEFvfCxzeuWFUdalHzBHhq/GvHzaMtKfAMnW2jwM+ypy4eCD5e0XW6r9jiBwj0sovag4d684TOJOVSVWSdHY5vIPwS42R8VYqY6O15oPWBzorj2X5K1HliSLtGlrBP6pZkJLg+e9A0XLhpw81s87JVq3S98lvciXXdQWyIZTxSMIC3m/AeOBsMk02S/RDtciNLRAtUdcaW0qO8vTOqLhbjyqGDhCluo+WflVq3DQut1x1By76R1LHUQvlvWn1JUR/8Acad5fnyGo6/oOXHkJVO4T2R5R39d0jezGex/hWhg/ILNBH4Wjta6NaCI2o+I1vaxyJTO9WvzTYAwDlKkuY2quuIepNfPa54eWk6qtF4nrntyIqLjp6REWpIfSklYOMYVj7KjjHzq4nrnYbS5zTr/AMRtDqHsgXJT77Ix/vFpfbx/xVVfFK82658ZOFE9Gvo+qmGnVKQ4UsBxA9bZJKg0lPYHqB0zQXS3qPjjbS8JujNI3lvmOBbrs7FWodzhxCh+IrlnjNc7jcdW69W/DRbs6lBeKnA6oLRb0JSlOMZAxzFXToK7/ZnR5rRXHeakqwceEtKjnuNjXBPGuexb9TazVc2l+rv6rmrDIwXH0N2/2Qgd+ZfI2Pe4nvQezV1ytn9AXrfLdeYssuAzcrjKTzCUqE0tpSnEgbpekvJQw0BjZZUNk16uDtpmWyz3e63BuNFvl1uD8t5DCcNR1OBH1bfbkaSEtDz8PPeopfmLhe9UCyTglu6MerXPURaIKETfBHqkBPYoiMnmIH+tWD2FWNpdXjQpLiUBETx1oZSeikjA5vmRt8M96CRW9gNRWUNt+EhtAbSknOw/OpFEmQkNJS5HT4gG6kg5P3KqPIkfVhQOcdB/Pas2VJWvCsEe/wDCgkv03CQtP6I24B5uOJP/AFVbfD28w7pa0tQzyhhI5mvaV4ee3OSeY/uqkmgtYAQ0yrHYnH76nWg9WG0y4MCaW40WQVIZShQ5As79ArOSaC4Me/8ACisAleB7VFBs3x0HSggnOwo2x36UbZPWgQIwMYFM9wJhTmZoyGs+A8kfsn7KvkdvgaeTj39a0SmkvsrbUnmSsFJHnnr+FBsQeVIBwSNjXjkXiMw54ZcDjhH9k2Ctf/KN68ljlKZU5bZZ5pUc8oX/ALRo55F/dsfeDTl6slGyAlAPXCRvQeB1+5SgRFYahn9uVlSsefKk4+81j/RxmXhVxdcuas55XyPDB9yBhP3inQJCR8K2A57Y3oNceMmOgJQlKEjYJTsEjyA7CslNkgjzGKzGPf1o2yOtBqZYLbLaOvKkJz8BWwo5kkEZBFLtjv0o2x36UDRfdJWbU8URbxaYd1jp6NzGEugfDmBx8qgd29HjTbgU5ZnblpuQRjntco8mPItucyCPdirSJAzWGefY7ZoOdtQcBdYQkLdt0i1agUkEht7mgPOfFSQtsn4pSKpXiHqS76Bs1+a1lpa76ahzIEOM1KVGMxK3W56HORBjeJzexzHsTgDFd1T2XpDIbYkriHO7iEBRI7gZ6H30x3e1xbXbnHmuVta3WlPSnlkrUA4CeZZPT3dBmg4yuesuIPEZa4+h9IXKxWlW/wBNXC2GRcXB5sR/7OOf7zpUrf7KTXk0lwD1JZrmbo/pO+T7++Cly6XNxL81wHrlbiioJ/whKRXcD6E39IDcdBYyVCa82QSM/qDY/wDF++s2NNohpUqJPlsuqPMtTjhd5j7+bJ+WaDmnTfo96zutybcu9vjQ4QVksyZCSnHbIbJKv8Owq/8AR/D+3aLR4rUMyZ6hh2c8eZZH7KAB7CfcPnmn9Kbk3v4keZj9pBaUf3isjcy2eWRFdbPfw8LH3j8qDeh9CiEoUlJAxy8xBqKau4L6E4iIX/SfRtgv6lDBcuFtadc+SynI+RqUiTEfSMqA9zqMfvFbS1lP1bpSP7tBSv8A6HmhrGgHR0zU+gVJzgaZ1DKjtJz1PgqWpo/AppGOGvGfTBzYOLsTU8ZvZELW2n2nSR2y/EUyrPvKVfCrqSH0g+2hY/vJIP4ViqUOcBSVA/Dagp5fEri9pMJGouEreoGEjL07RN8afUfemNKDKvkFqqOXT0iOClzdSzri2zNETNx/64adk2xSfPlklvwyM9eVzFdEBxC9ioE+Qz+6hyK08w4242FtuDCkLAKVfEGgpC0cIuGHEa3GZo7VDsuKo+J6xp2/l5IJ6fZUoDtVCcctJwPR94iWG5z7jN1mtyDPvFtjXxCHJD10bXHYhseKlILjfPKUvkOcFPOfsiultUeihwk1fJ9em6Cs8e6ZKhcbU0bdKJ8y9GLayfiarF70JtJSeKOmLxL1JrK6xLRHmNwIF6vj09phbwb5lNKeypACQU4yckg9U0HPGmmJVjtyG3paJt1nqW9PnKT7cmS4eeQ6CemVdPJISO1TOzawkulmC0tjnStWFIRk74xt8q6h03wK0ZZZDkxOmmZikHw2HZbhkKCc+0QFbDJ8hU+gNWOyjkjwo1tOc+xFDYHvyBig5ftlq1jdfDbh6ZucwLOz70YsNH5r5R9xqf2Hg5rGWsG5SLdaWVf6sKLzoT8BhIP/ABGr2ZWw4jxULbdQT9tJzmt/MMA9RQQK3cG7Qy0kTJEq4KwMhTnIkH4Jx++pFbNCWKyuoeg2qMw+jcPcnMsfM5p8yAKyGMfKgyAwBsKKNvfRQJvjqOlG+TuKO3y86O5/OgDnzHWkUMjrSn+PnR/PWgj+omXIQavMdCnJEFKi6lI3dYJytPvIA5gPMU8xJaJjDbzauZtxIUhY6KBGQazJChgHB86Z7NHcs81+3hJ9RUC/HP8As8n2m/kTke447UD4R76XfzFIe/50fz1oAZ8x1o3yNxQP4+dHcfnQG+Oo6Ub46jpR2+XnR2+XnQGcE7ikUdutBGT7vjXiVGcfyl11SWyfsp2P30CfSYcWppgh53OMJOyfia8j2nzcwn6Se9aAWFpa5cNpIORt3PvPyxTkhpAIQkcqR0Cdq3j2QPzoESnH6xOPOssYB3rBIwSf41me/wCdAnJ7Wc0BAznbPnS/z1oH8fOgw8LKslWfcd6UN46Gsu4/Ojt8vOgN/PtSEE53pe3y86O5/Og0ORG1/aSFHzNCWPCHsrVj9nO1bz/HzpCQOvn50GgeMeqkqHYDrTRfApM+2pQR4jgeaTn3pzn5YJp6ScE4rS7CbkyY7605cjkqQc9CUlJ/Amg2x2UsMtto2SlIAzWxaOcYJ28qXGB/50v89aDxOWqO4sq8JAX+0AQfwr0oaCW0oBwB7zWwfx86O4/Ogx5NutZduo6Udvl50dvl50C7+Yoo/nrRQJvjoOlG+TsKKKAOfIdaXfyFFFBilGN8UYPl2oooFOd9qXfyFFFAgz5DrRvkbCiigN8dB0o3x0HSiigN8nakKc9qKKACcHOKUAnG1FFAb+Xag532FFFAu/kKQZ8h1oooDfI2FG+Og6UUUBvjoOlG+TsKKKAOfIdaCM9qKKBAn3UAY7dqKKBTnfYUu/kKKKBBnyHWjfI2FFFAb46DpRvjoOlFFAu/k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6502" name="Picture 6" descr="http://ts1.mm.bing.net/th?&amp;id=JN.iGZrSz5semrOPVvLF3dVQQ&amp;w=300&amp;h=300&amp;c=0&amp;pid=1.9&amp;rs=0&amp;p=0&amp;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69363"/>
            <a:ext cx="3581400" cy="218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506" name="Picture 10" descr="http://ts1.mm.bing.net/th?&amp;id=JN.mayzFJaAPfWzbPUG%2btp6pQ&amp;w=300&amp;h=300&amp;c=0&amp;pid=1.9&amp;rs=0&amp;p=0&amp;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599"/>
            <a:ext cx="3429000" cy="22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508" name="Picture 12" descr="http://ts1.mm.bing.net/th?&amp;id=JN.XZayyJbzwXopK29nRDBMCg&amp;w=300&amp;h=300&amp;c=0&amp;pid=1.9&amp;rs=0&amp;p=0&amp;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89400"/>
            <a:ext cx="35814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510" name="Picture 14" descr="http://ts1.mm.bing.net/th?&amp;id=JN.fqmUbLgJCKKjDyJwBbw7QQ&amp;w=300&amp;h=300&amp;c=0&amp;pid=1.9&amp;rs=0&amp;p=0&amp;r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35554"/>
            <a:ext cx="3429000" cy="227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related work yet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550025" cy="48529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mtClean="0">
                <a:solidFill>
                  <a:schemeClr val="hlink"/>
                </a:solidFill>
              </a:rPr>
              <a:t>Problem 1</a:t>
            </a:r>
            <a:r>
              <a:rPr lang="en-GB" smtClean="0"/>
              <a:t>: the reader knows nothing about the problem yet; so your (carefully trimmed) description of various technical tradeoffs is absolutely incomprehensible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mtClean="0">
                <a:solidFill>
                  <a:schemeClr val="hlink"/>
                </a:solidFill>
              </a:rPr>
              <a:t>Problem 2</a:t>
            </a:r>
            <a:r>
              <a:rPr lang="en-GB" smtClean="0"/>
              <a:t>: describing alternative approaches gets between the reader and your idea</a:t>
            </a: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7162800" y="4876800"/>
            <a:ext cx="1439863" cy="863600"/>
          </a:xfrm>
          <a:prstGeom prst="wedgeRoundRectCallout">
            <a:avLst>
              <a:gd name="adj1" fmla="val -8875"/>
              <a:gd name="adj2" fmla="val -14944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/>
              <a:t>I feel tired</a:t>
            </a:r>
          </a:p>
        </p:txBody>
      </p:sp>
      <p:pic>
        <p:nvPicPr>
          <p:cNvPr id="31749" name="Picture 6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5825" y="2708275"/>
            <a:ext cx="12239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7092950" y="981075"/>
            <a:ext cx="1439863" cy="863600"/>
          </a:xfrm>
          <a:prstGeom prst="wedgeRoundRectCallout">
            <a:avLst>
              <a:gd name="adj1" fmla="val -14167"/>
              <a:gd name="adj2" fmla="val 13125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/>
              <a:t>I feel stupid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 readers who know your field very well...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78813" cy="46482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Abstract (4 sentences)</a:t>
            </a:r>
          </a:p>
          <a:p>
            <a:pPr>
              <a:lnSpc>
                <a:spcPct val="90000"/>
              </a:lnSpc>
            </a:pPr>
            <a:r>
              <a:rPr lang="en-GB" smtClean="0"/>
              <a:t>Introduction (1 page)</a:t>
            </a:r>
          </a:p>
          <a:p>
            <a:pPr>
              <a:lnSpc>
                <a:spcPct val="90000"/>
              </a:lnSpc>
            </a:pPr>
            <a:r>
              <a:rPr lang="en-GB" smtClean="0"/>
              <a:t>Related work (1-2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problem (1 page)</a:t>
            </a:r>
          </a:p>
          <a:p>
            <a:pPr>
              <a:lnSpc>
                <a:spcPct val="90000"/>
              </a:lnSpc>
            </a:pPr>
            <a:r>
              <a:rPr lang="en-GB" smtClean="0"/>
              <a:t>My idea (2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details (5 pages)</a:t>
            </a:r>
          </a:p>
          <a:p>
            <a:pPr>
              <a:lnSpc>
                <a:spcPct val="90000"/>
              </a:lnSpc>
            </a:pPr>
            <a:r>
              <a:rPr lang="en-GB" sz="5400" b="1" smtClean="0">
                <a:solidFill>
                  <a:schemeClr val="folHlink"/>
                </a:solidFill>
              </a:rPr>
              <a:t>Related work</a:t>
            </a:r>
          </a:p>
          <a:p>
            <a:pPr>
              <a:lnSpc>
                <a:spcPct val="90000"/>
              </a:lnSpc>
            </a:pPr>
            <a:r>
              <a:rPr lang="en-GB" smtClean="0"/>
              <a:t>Conclusions and further work (0.5 pages)</a:t>
            </a:r>
          </a:p>
        </p:txBody>
      </p:sp>
      <p:pic>
        <p:nvPicPr>
          <p:cNvPr id="32772" name="Picture 4" descr="4fjg4gu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53000"/>
            <a:ext cx="39608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Related work first!</a:t>
            </a:r>
          </a:p>
        </p:txBody>
      </p:sp>
      <p:pic>
        <p:nvPicPr>
          <p:cNvPr id="33795" name="Picture 4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450" y="2708275"/>
            <a:ext cx="12239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11"/>
          <p:cNvSpPr>
            <a:spLocks noChangeArrowheads="1"/>
          </p:cNvSpPr>
          <p:nvPr/>
        </p:nvSpPr>
        <p:spPr bwMode="auto">
          <a:xfrm rot="16200000" flipV="1">
            <a:off x="2947987" y="1547813"/>
            <a:ext cx="3095625" cy="3505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en-GB" sz="3200"/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539750" y="45085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/>
            <a:r>
              <a:rPr lang="en-GB" sz="2400"/>
              <a:t>Your reader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6732588" y="45085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/>
            <a:r>
              <a:rPr lang="en-GB" sz="2400"/>
              <a:t>Your idea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381000" y="5029200"/>
            <a:ext cx="8534400" cy="1754188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Energy efficient prefetching was explored by Papathanasiou and Scott [20]. Their techniques relied on changing prefetching and caching strategies within the Linux kernel. PB-LRU is another energy efficient cache management strategy [32]. This strategy focused on providing more opportunities for underlying disk power strategies to save energy. Flash drives have also been proposed for use as buffers for disk systems [4]. </a:t>
            </a:r>
            <a:endParaRPr lang="en-GB"/>
          </a:p>
        </p:txBody>
      </p:sp>
      <p:pic>
        <p:nvPicPr>
          <p:cNvPr id="33800" name="Picture 16" descr="MCj023665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844675"/>
            <a:ext cx="1619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3048000" y="2590800"/>
            <a:ext cx="3048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宋体" charset="-122"/>
              </a:rPr>
              <a:t>Related Work</a:t>
            </a:r>
          </a:p>
          <a:p>
            <a:endParaRPr lang="en-US" altLang="zh-CN">
              <a:ea typeface="宋体" charset="-122"/>
            </a:endParaRPr>
          </a:p>
          <a:p>
            <a:r>
              <a:rPr lang="en-US" altLang="zh-CN">
                <a:ea typeface="宋体" charset="-122"/>
              </a:rPr>
              <a:t>Is your idea novel?</a:t>
            </a:r>
          </a:p>
          <a:p>
            <a:r>
              <a:rPr lang="en-US" altLang="zh-CN">
                <a:ea typeface="宋体" charset="-122"/>
              </a:rPr>
              <a:t>What are your contribution?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GB" sz="3600" smtClean="0"/>
              <a:t>Where should you put the related work?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516813" cy="51054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Abstract (4 sentences)</a:t>
            </a:r>
          </a:p>
          <a:p>
            <a:pPr>
              <a:lnSpc>
                <a:spcPct val="90000"/>
              </a:lnSpc>
            </a:pPr>
            <a:r>
              <a:rPr lang="en-GB" smtClean="0"/>
              <a:t>Introduction (1 page)</a:t>
            </a:r>
          </a:p>
          <a:p>
            <a:pPr>
              <a:lnSpc>
                <a:spcPct val="90000"/>
              </a:lnSpc>
            </a:pPr>
            <a:r>
              <a:rPr lang="en-GB" sz="4800" b="1" smtClean="0">
                <a:solidFill>
                  <a:schemeClr val="folHlink"/>
                </a:solidFill>
              </a:rPr>
              <a:t>Put related work here</a:t>
            </a:r>
            <a:r>
              <a:rPr lang="en-GB" sz="4800" smtClean="0">
                <a:solidFill>
                  <a:srgbClr val="FF0000"/>
                </a:solidFill>
              </a:rPr>
              <a:t>?</a:t>
            </a:r>
            <a:endParaRPr lang="en-GB" sz="48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mtClean="0"/>
              <a:t>The problem (1 page)</a:t>
            </a:r>
          </a:p>
          <a:p>
            <a:pPr>
              <a:lnSpc>
                <a:spcPct val="90000"/>
              </a:lnSpc>
            </a:pPr>
            <a:r>
              <a:rPr lang="en-GB" smtClean="0"/>
              <a:t>My idea (2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details (5 pages)</a:t>
            </a:r>
          </a:p>
          <a:p>
            <a:pPr>
              <a:lnSpc>
                <a:spcPct val="90000"/>
              </a:lnSpc>
            </a:pPr>
            <a:r>
              <a:rPr lang="en-GB" sz="4800" b="1" smtClean="0">
                <a:solidFill>
                  <a:schemeClr val="folHlink"/>
                </a:solidFill>
              </a:rPr>
              <a:t>Put related work here</a:t>
            </a:r>
            <a:r>
              <a:rPr lang="en-GB" sz="4800" smtClean="0">
                <a:solidFill>
                  <a:srgbClr val="FF0000"/>
                </a:solidFill>
              </a:rPr>
              <a:t>?</a:t>
            </a:r>
            <a:endParaRPr lang="en-GB" sz="48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mtClean="0"/>
              <a:t>Conclusions and further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GB" sz="3600" smtClean="0"/>
              <a:t>Where should you put the related work?</a:t>
            </a:r>
            <a:br>
              <a:rPr lang="en-GB" sz="3600" smtClean="0"/>
            </a:br>
            <a:r>
              <a:rPr lang="en-GB" sz="3600" smtClean="0">
                <a:solidFill>
                  <a:srgbClr val="FF0000"/>
                </a:solidFill>
              </a:rPr>
              <a:t>A Suggested Principle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248400" cy="51054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Abstract (4 sentences)</a:t>
            </a:r>
          </a:p>
          <a:p>
            <a:pPr>
              <a:lnSpc>
                <a:spcPct val="90000"/>
              </a:lnSpc>
            </a:pPr>
            <a:r>
              <a:rPr lang="en-GB" smtClean="0"/>
              <a:t>Introduction (1 page)</a:t>
            </a:r>
          </a:p>
          <a:p>
            <a:pPr>
              <a:lnSpc>
                <a:spcPct val="90000"/>
              </a:lnSpc>
            </a:pPr>
            <a:r>
              <a:rPr lang="en-GB" sz="4000" b="1" smtClean="0">
                <a:solidFill>
                  <a:schemeClr val="folHlink"/>
                </a:solidFill>
              </a:rPr>
              <a:t>Put related work here</a:t>
            </a:r>
            <a:r>
              <a:rPr lang="en-GB" sz="4000" smtClean="0">
                <a:solidFill>
                  <a:srgbClr val="FF0000"/>
                </a:solidFill>
              </a:rPr>
              <a:t>?</a:t>
            </a:r>
            <a:endParaRPr lang="en-GB" sz="40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mtClean="0"/>
              <a:t>The problem (1 page)</a:t>
            </a:r>
          </a:p>
          <a:p>
            <a:pPr>
              <a:lnSpc>
                <a:spcPct val="90000"/>
              </a:lnSpc>
            </a:pPr>
            <a:r>
              <a:rPr lang="en-GB" smtClean="0"/>
              <a:t>My idea (2 pages)</a:t>
            </a:r>
          </a:p>
          <a:p>
            <a:pPr>
              <a:lnSpc>
                <a:spcPct val="90000"/>
              </a:lnSpc>
            </a:pPr>
            <a:r>
              <a:rPr lang="en-GB" smtClean="0"/>
              <a:t>The details (5 pages)</a:t>
            </a:r>
          </a:p>
          <a:p>
            <a:pPr>
              <a:lnSpc>
                <a:spcPct val="90000"/>
              </a:lnSpc>
            </a:pPr>
            <a:r>
              <a:rPr lang="en-GB" sz="4000" b="1" smtClean="0">
                <a:solidFill>
                  <a:schemeClr val="folHlink"/>
                </a:solidFill>
              </a:rPr>
              <a:t>Put related work here</a:t>
            </a:r>
            <a:r>
              <a:rPr lang="en-GB" sz="4000" smtClean="0">
                <a:solidFill>
                  <a:srgbClr val="FF0000"/>
                </a:solidFill>
              </a:rPr>
              <a:t>?</a:t>
            </a:r>
            <a:endParaRPr lang="en-GB" sz="40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mtClean="0"/>
              <a:t>Conclusions and further work 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7162800" y="4572000"/>
            <a:ext cx="1828800" cy="838200"/>
          </a:xfrm>
          <a:prstGeom prst="wedgeRoundRectCallout">
            <a:avLst>
              <a:gd name="adj1" fmla="val -75722"/>
              <a:gd name="adj2" fmla="val 446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/>
              <a:t>You feel this is a novel idea</a:t>
            </a:r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7086600" y="2133600"/>
            <a:ext cx="1981200" cy="1447800"/>
          </a:xfrm>
          <a:prstGeom prst="wedgeRoundRectCallout">
            <a:avLst>
              <a:gd name="adj1" fmla="val -71986"/>
              <a:gd name="adj2" fmla="val -207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/>
              <a:t>You want to convince reviewers in the first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78813" cy="4648200"/>
          </a:xfrm>
          <a:solidFill>
            <a:srgbClr val="CCECFF"/>
          </a:solidFill>
        </p:spPr>
        <p:txBody>
          <a:bodyPr/>
          <a:lstStyle/>
          <a:p>
            <a:r>
              <a:rPr lang="en-GB" smtClean="0"/>
              <a:t>Abstract (4 sentences)</a:t>
            </a:r>
          </a:p>
          <a:p>
            <a:r>
              <a:rPr lang="en-GB" smtClean="0"/>
              <a:t>Introduction (1 page)</a:t>
            </a:r>
          </a:p>
          <a:p>
            <a:r>
              <a:rPr lang="en-GB" smtClean="0">
                <a:solidFill>
                  <a:schemeClr val="hlink"/>
                </a:solidFill>
              </a:rPr>
              <a:t>The problem (1 page)</a:t>
            </a:r>
          </a:p>
          <a:p>
            <a:r>
              <a:rPr lang="en-GB" smtClean="0">
                <a:solidFill>
                  <a:schemeClr val="hlink"/>
                </a:solidFill>
              </a:rPr>
              <a:t>My idea (2 pages)</a:t>
            </a:r>
          </a:p>
          <a:p>
            <a:r>
              <a:rPr lang="en-GB" smtClean="0">
                <a:solidFill>
                  <a:schemeClr val="hlink"/>
                </a:solidFill>
              </a:rPr>
              <a:t>The details (5 pages)</a:t>
            </a:r>
          </a:p>
          <a:p>
            <a:r>
              <a:rPr lang="en-GB" smtClean="0"/>
              <a:t>Related work (1-2 pages)</a:t>
            </a:r>
          </a:p>
          <a:p>
            <a:r>
              <a:rPr lang="en-GB" smtClean="0"/>
              <a:t>Conclusions and further work (0.5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Presenting the idea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6911975" cy="2063750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3. The idea</a:t>
            </a:r>
          </a:p>
          <a:p>
            <a:r>
              <a:rPr lang="en-GB" sz="2400"/>
              <a:t>Consider a bifircuated semi-lattice D, over a hyper-modulated signature S.  Suppose p</a:t>
            </a:r>
            <a:r>
              <a:rPr lang="en-GB" sz="2400" baseline="-25000"/>
              <a:t>i  </a:t>
            </a:r>
            <a:r>
              <a:rPr lang="en-GB" sz="2400"/>
              <a:t>is an element of D.  Then we know for every such p</a:t>
            </a:r>
            <a:r>
              <a:rPr lang="en-GB" sz="2400" baseline="-25000"/>
              <a:t>i</a:t>
            </a:r>
            <a:r>
              <a:rPr lang="en-GB" sz="2400"/>
              <a:t> there is an epi-modulus j, such that p</a:t>
            </a:r>
            <a:r>
              <a:rPr lang="en-GB" sz="2400" baseline="-25000"/>
              <a:t>j</a:t>
            </a:r>
            <a:r>
              <a:rPr lang="en-GB" sz="2400"/>
              <a:t> &lt; p</a:t>
            </a:r>
            <a:r>
              <a:rPr lang="en-GB" sz="2400" baseline="-25000"/>
              <a:t>i</a:t>
            </a:r>
            <a:r>
              <a:rPr lang="en-GB" sz="2400"/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3716338"/>
            <a:ext cx="7699375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§"/>
            </a:pPr>
            <a:r>
              <a:rPr lang="en-GB" sz="2800"/>
              <a:t>Sounds impressive...but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sz="2800"/>
              <a:t>Sends readers to sleep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sz="2800"/>
              <a:t>In a paper you MUST provide the details, </a:t>
            </a:r>
            <a:br>
              <a:rPr lang="en-GB" sz="2800"/>
            </a:br>
            <a:r>
              <a:rPr lang="en-GB" sz="2800">
                <a:solidFill>
                  <a:srgbClr val="FF0000"/>
                </a:solidFill>
              </a:rPr>
              <a:t>but FIRST convey the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Presenting the idea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24425"/>
          </a:xfrm>
        </p:spPr>
        <p:txBody>
          <a:bodyPr/>
          <a:lstStyle/>
          <a:p>
            <a:r>
              <a:rPr lang="en-GB" dirty="0" smtClean="0"/>
              <a:t>Explain it as if you were speaking to someone using a whiteboard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Conveying the intuition is primary</a:t>
            </a:r>
            <a:r>
              <a:rPr lang="en-GB" dirty="0" smtClean="0"/>
              <a:t>, not secondary</a:t>
            </a:r>
          </a:p>
          <a:p>
            <a:r>
              <a:rPr lang="en-GB" dirty="0" smtClean="0"/>
              <a:t>Once your reader has the intuition, she can follow the details (but not vice versa)</a:t>
            </a:r>
          </a:p>
          <a:p>
            <a:r>
              <a:rPr lang="en-GB" dirty="0" smtClean="0"/>
              <a:t>Even if she skips the details, she still takes away something valuable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Putting the reader first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b="1" smtClean="0">
                <a:solidFill>
                  <a:schemeClr val="hlink"/>
                </a:solidFill>
              </a:rPr>
              <a:t>Do not</a:t>
            </a:r>
            <a:r>
              <a:rPr lang="en-GB" smtClean="0"/>
              <a:t> recapitulate your personal journey of discovery.  This route may be soaked with your blood, but that is not interesting to the reader.</a:t>
            </a:r>
            <a:br>
              <a:rPr lang="en-GB" smtClean="0"/>
            </a:br>
            <a:endParaRPr lang="en-GB" smtClean="0"/>
          </a:p>
          <a:p>
            <a:pPr marL="609600" indent="-609600"/>
            <a:r>
              <a:rPr lang="en-GB" smtClean="0"/>
              <a:t>Instead, choose the most direct route to the idea.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payload of your paper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19250" y="1700213"/>
            <a:ext cx="5618163" cy="307816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Introduce the problem, and your idea, using</a:t>
            </a:r>
          </a:p>
          <a:p>
            <a:r>
              <a:rPr lang="en-GB" sz="6600" b="1">
                <a:solidFill>
                  <a:srgbClr val="FF0000"/>
                </a:solidFill>
              </a:rPr>
              <a:t>EXAMPLES</a:t>
            </a:r>
          </a:p>
          <a:p>
            <a:r>
              <a:rPr lang="en-GB" sz="3200">
                <a:solidFill>
                  <a:srgbClr val="FFC000"/>
                </a:solidFill>
              </a:rPr>
              <a:t>and only then present the general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Papers is a Skill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Many papers are badly written</a:t>
            </a:r>
          </a:p>
          <a:p>
            <a:r>
              <a:rPr lang="en-GB" smtClean="0"/>
              <a:t>Good writing is a skill </a:t>
            </a:r>
            <a:r>
              <a:rPr lang="en-GB" smtClean="0">
                <a:solidFill>
                  <a:srgbClr val="FF0000"/>
                </a:solidFill>
              </a:rPr>
              <a:t>you can learn</a:t>
            </a:r>
          </a:p>
          <a:p>
            <a:r>
              <a:rPr lang="en-GB" smtClean="0"/>
              <a:t>It’s a skill that is worth learning:</a:t>
            </a:r>
          </a:p>
          <a:p>
            <a:pPr lvl="1"/>
            <a:r>
              <a:rPr lang="en-GB" smtClean="0"/>
              <a:t>You will get more brownie points (more papers accepted etc)</a:t>
            </a:r>
          </a:p>
          <a:p>
            <a:pPr lvl="1"/>
            <a:r>
              <a:rPr lang="en-GB" smtClean="0"/>
              <a:t>Your ideas will have more impacts</a:t>
            </a:r>
          </a:p>
          <a:p>
            <a:pPr lvl="1"/>
            <a:r>
              <a:rPr lang="en-GB" smtClean="0"/>
              <a:t>You will have better ideas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39750" y="3644900"/>
            <a:ext cx="360363" cy="2232025"/>
          </a:xfrm>
          <a:prstGeom prst="downArrow">
            <a:avLst>
              <a:gd name="adj1" fmla="val 50000"/>
              <a:gd name="adj2" fmla="val 15484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-5400000">
            <a:off x="-757238" y="4654551"/>
            <a:ext cx="2035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Increasing importance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examples</a:t>
            </a:r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>
            <a:off x="6477000" y="4191000"/>
            <a:ext cx="2381250" cy="1055688"/>
          </a:xfrm>
          <a:prstGeom prst="wedgeRoundRectCallout">
            <a:avLst>
              <a:gd name="adj1" fmla="val -41319"/>
              <a:gd name="adj2" fmla="val -170995"/>
              <a:gd name="adj3" fmla="val 16667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Example right away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248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5572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8" y="4724400"/>
            <a:ext cx="4538662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details: evidence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mtClean="0"/>
              <a:t>Your introduction makes claims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mtClean="0"/>
              <a:t>The body of the paper provides </a:t>
            </a:r>
            <a:r>
              <a:rPr lang="en-GB" b="1" smtClean="0">
                <a:solidFill>
                  <a:srgbClr val="FF0000"/>
                </a:solidFill>
              </a:rPr>
              <a:t>evidence to support each claim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mtClean="0"/>
              <a:t>Check each claim in the introduction, identify the evidence, and forward-reference it from the claim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mtClean="0"/>
              <a:t>Evidence can be: analysis and comparison, theorems, measurements, 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78813" cy="4648200"/>
          </a:xfrm>
          <a:solidFill>
            <a:srgbClr val="CCECFF"/>
          </a:solidFill>
        </p:spPr>
        <p:txBody>
          <a:bodyPr/>
          <a:lstStyle/>
          <a:p>
            <a:r>
              <a:rPr lang="en-GB" smtClean="0"/>
              <a:t>Abstract (4 sentences)</a:t>
            </a:r>
          </a:p>
          <a:p>
            <a:r>
              <a:rPr lang="en-GB" smtClean="0"/>
              <a:t>Introduction (1 page)</a:t>
            </a:r>
          </a:p>
          <a:p>
            <a:r>
              <a:rPr lang="en-GB" smtClean="0"/>
              <a:t>The problem (1 page)</a:t>
            </a:r>
          </a:p>
          <a:p>
            <a:r>
              <a:rPr lang="en-GB" smtClean="0"/>
              <a:t>My idea (2 pages)</a:t>
            </a:r>
          </a:p>
          <a:p>
            <a:r>
              <a:rPr lang="en-GB" smtClean="0"/>
              <a:t>The details (5 pages)</a:t>
            </a:r>
          </a:p>
          <a:p>
            <a:r>
              <a:rPr lang="en-GB" b="1" smtClean="0">
                <a:solidFill>
                  <a:schemeClr val="hlink"/>
                </a:solidFill>
              </a:rPr>
              <a:t>Related work</a:t>
            </a:r>
            <a:r>
              <a:rPr lang="en-GB" smtClean="0"/>
              <a:t> (1-2 pages)</a:t>
            </a:r>
          </a:p>
          <a:p>
            <a:r>
              <a:rPr lang="en-GB" smtClean="0"/>
              <a:t>Conclusions and further work (0.5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Related work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3238"/>
            <a:ext cx="7924800" cy="1570037"/>
          </a:xfrm>
          <a:noFill/>
        </p:spPr>
        <p:txBody>
          <a:bodyPr>
            <a:spAutoFit/>
          </a:bodyPr>
          <a:lstStyle/>
          <a:p>
            <a:pPr marL="1793875" indent="-1793875">
              <a:buFont typeface="Wingdings" pitchFamily="2" charset="2"/>
              <a:buNone/>
            </a:pPr>
            <a:r>
              <a:rPr lang="en-GB" smtClean="0">
                <a:solidFill>
                  <a:schemeClr val="hlink"/>
                </a:solidFill>
              </a:rPr>
              <a:t>Fallacy</a:t>
            </a:r>
            <a:r>
              <a:rPr lang="en-GB" smtClean="0"/>
              <a:t>	To make my work look good, I have to make other people’s work look 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GB" dirty="0" smtClean="0"/>
              <a:t>The truth: credit is not like money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200900" cy="1800225"/>
          </a:xfrm>
          <a:solidFill>
            <a:srgbClr val="CCECFF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GB" sz="3600" dirty="0" smtClean="0"/>
              <a:t>Giving credit to others does not diminish the credit you get from your paper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8313" y="3644900"/>
            <a:ext cx="8280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lang="en-GB" sz="2800"/>
              <a:t>Warmly acknowledge people who have helped you</a:t>
            </a:r>
          </a:p>
          <a:p>
            <a:pPr marL="381000" indent="-381000">
              <a:buFont typeface="Wingdings" pitchFamily="2" charset="2"/>
              <a:buChar char="§"/>
            </a:pPr>
            <a:r>
              <a:rPr lang="en-GB" sz="2800"/>
              <a:t>Be generous to the competition.  “In his inspiring paper [Foo98] Foogle shows....  We develop his foundation in the following ways...”</a:t>
            </a:r>
          </a:p>
          <a:p>
            <a:pPr marL="381000" indent="-381000">
              <a:buFont typeface="Wingdings" pitchFamily="2" charset="2"/>
              <a:buChar char="§"/>
            </a:pPr>
            <a:r>
              <a:rPr lang="en-GB" sz="2800"/>
              <a:t>Acknowledge weaknesses in your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Credit is not like money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6985000" cy="1368425"/>
          </a:xfrm>
          <a:solidFill>
            <a:srgbClr val="CCECFF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GB" sz="3600" smtClean="0"/>
              <a:t>Failing to give credit to others can kill your paper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20713" y="3505200"/>
            <a:ext cx="829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09625" algn="l"/>
              </a:tabLst>
            </a:pPr>
            <a:r>
              <a:rPr lang="en-GB" sz="2800"/>
              <a:t>If you imply claim that an idea is yours, and the referee knows it is not, then either</a:t>
            </a:r>
          </a:p>
          <a:p>
            <a:pPr marL="715963" lvl="1" indent="-455613">
              <a:buFont typeface="Wingdings" pitchFamily="2" charset="2"/>
              <a:buChar char="§"/>
              <a:tabLst>
                <a:tab pos="809625" algn="l"/>
              </a:tabLst>
            </a:pPr>
            <a:r>
              <a:rPr lang="en-GB" sz="2800"/>
              <a:t>You don’t know that it’s an old idea (bad)</a:t>
            </a:r>
          </a:p>
          <a:p>
            <a:pPr marL="715963" lvl="1" indent="-455613">
              <a:buFont typeface="Wingdings" pitchFamily="2" charset="2"/>
              <a:buChar char="§"/>
              <a:tabLst>
                <a:tab pos="809625" algn="l"/>
              </a:tabLst>
            </a:pPr>
            <a:r>
              <a:rPr lang="en-GB" sz="2800"/>
              <a:t>You do know, but are pretending it’s yours (very bad)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200400" y="5562600"/>
            <a:ext cx="4495800" cy="782638"/>
          </a:xfrm>
          <a:prstGeom prst="wedgeRoundRectCallout">
            <a:avLst>
              <a:gd name="adj1" fmla="val -35657"/>
              <a:gd name="adj2" fmla="val -148046"/>
              <a:gd name="adj3" fmla="val 16667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-122"/>
              </a:rPr>
              <a:t>If reviewers pointed out that your idea is not novel, what can you do?</a:t>
            </a:r>
            <a:endParaRPr lang="en-GB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78813" cy="4648200"/>
          </a:xfrm>
          <a:solidFill>
            <a:srgbClr val="CCECFF"/>
          </a:solidFill>
        </p:spPr>
        <p:txBody>
          <a:bodyPr/>
          <a:lstStyle/>
          <a:p>
            <a:r>
              <a:rPr lang="en-GB" smtClean="0"/>
              <a:t>Abstract (4 sentences)</a:t>
            </a:r>
          </a:p>
          <a:p>
            <a:r>
              <a:rPr lang="en-GB" smtClean="0"/>
              <a:t>Introduction (1 page)</a:t>
            </a:r>
          </a:p>
          <a:p>
            <a:r>
              <a:rPr lang="en-GB" smtClean="0"/>
              <a:t>The problem (1 page)</a:t>
            </a:r>
          </a:p>
          <a:p>
            <a:r>
              <a:rPr lang="en-GB" smtClean="0"/>
              <a:t>My idea (2 pages)</a:t>
            </a:r>
          </a:p>
          <a:p>
            <a:r>
              <a:rPr lang="en-GB" smtClean="0"/>
              <a:t>The details (5 pages)</a:t>
            </a:r>
          </a:p>
          <a:p>
            <a:r>
              <a:rPr lang="en-GB" smtClean="0"/>
              <a:t>Related work (1-2 pages)</a:t>
            </a:r>
          </a:p>
          <a:p>
            <a:r>
              <a:rPr lang="en-GB" smtClean="0">
                <a:solidFill>
                  <a:schemeClr val="hlink"/>
                </a:solidFill>
              </a:rPr>
              <a:t>Conclusions and further work</a:t>
            </a:r>
            <a:r>
              <a:rPr lang="en-GB" smtClean="0"/>
              <a:t> (0.5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and further work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Be brief.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3820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75" indent="-1793875" eaLnBrk="0" hangingPunct="0">
              <a:spcBef>
                <a:spcPct val="20000"/>
              </a:spcBef>
              <a:buClr>
                <a:srgbClr val="FF581D"/>
              </a:buClr>
              <a:buFont typeface="Wingdings" pitchFamily="2" charset="2"/>
              <a:buNone/>
            </a:pPr>
            <a:r>
              <a:rPr lang="en-GB" sz="2800">
                <a:solidFill>
                  <a:schemeClr val="hlink"/>
                </a:solidFill>
              </a:rPr>
              <a:t>Fallacy</a:t>
            </a:r>
            <a:r>
              <a:rPr lang="en-GB" sz="2800">
                <a:solidFill>
                  <a:srgbClr val="000681"/>
                </a:solidFill>
              </a:rPr>
              <a:t>	(1) Do not let others compete against me using my future work ideas. </a:t>
            </a:r>
          </a:p>
          <a:p>
            <a:pPr marL="1793875" indent="-1793875" eaLnBrk="0" hangingPunct="0">
              <a:spcBef>
                <a:spcPct val="20000"/>
              </a:spcBef>
              <a:buClr>
                <a:srgbClr val="FF581D"/>
              </a:buClr>
              <a:buFont typeface="Wingdings" pitchFamily="2" charset="2"/>
              <a:buNone/>
            </a:pPr>
            <a:endParaRPr lang="en-GB" sz="2800">
              <a:solidFill>
                <a:srgbClr val="000681"/>
              </a:solidFill>
            </a:endParaRPr>
          </a:p>
          <a:p>
            <a:pPr marL="1793875" indent="-1793875" eaLnBrk="0" hangingPunct="0">
              <a:spcBef>
                <a:spcPct val="20000"/>
              </a:spcBef>
              <a:buClr>
                <a:srgbClr val="FF581D"/>
              </a:buClr>
              <a:buFont typeface="Wingdings" pitchFamily="2" charset="2"/>
              <a:buNone/>
            </a:pPr>
            <a:r>
              <a:rPr lang="en-GB" sz="2800">
                <a:solidFill>
                  <a:srgbClr val="000681"/>
                </a:solidFill>
              </a:rPr>
              <a:t>	(2) Point out future directions that seems to be a dead-end. </a:t>
            </a:r>
          </a:p>
          <a:p>
            <a:pPr marL="1793875" indent="-1793875" eaLnBrk="0" hangingPunct="0">
              <a:spcBef>
                <a:spcPct val="20000"/>
              </a:spcBef>
              <a:buClr>
                <a:srgbClr val="FF581D"/>
              </a:buClr>
              <a:buFont typeface="Wingdings" pitchFamily="2" charset="2"/>
              <a:buNone/>
            </a:pPr>
            <a:endParaRPr lang="en-GB" sz="2800">
              <a:solidFill>
                <a:srgbClr val="000681"/>
              </a:solidFill>
            </a:endParaRPr>
          </a:p>
          <a:p>
            <a:pPr marL="1793875" indent="-1793875" eaLnBrk="0" hangingPunct="0">
              <a:spcBef>
                <a:spcPct val="20000"/>
              </a:spcBef>
              <a:buClr>
                <a:srgbClr val="FF581D"/>
              </a:buClr>
              <a:buFont typeface="Wingdings" pitchFamily="2" charset="2"/>
              <a:buNone/>
            </a:pPr>
            <a:r>
              <a:rPr lang="en-GB" sz="2800">
                <a:solidFill>
                  <a:srgbClr val="000681"/>
                </a:solidFill>
              </a:rPr>
              <a:t>	(3) A future work I believe I can complete sooner than the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Future Work (cont.)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2209800"/>
          </a:xfrm>
        </p:spPr>
        <p:txBody>
          <a:bodyPr/>
          <a:lstStyle/>
          <a:p>
            <a:r>
              <a:rPr lang="en-US" altLang="zh-CN" sz="2800" smtClean="0">
                <a:ea typeface="宋体" charset="-122"/>
              </a:rPr>
              <a:t>Refer to the weakness of my work</a:t>
            </a:r>
          </a:p>
          <a:p>
            <a:r>
              <a:rPr lang="en-US" altLang="zh-CN" sz="2800" smtClean="0">
                <a:ea typeface="宋体" charset="-122"/>
              </a:rPr>
              <a:t>Encourage other researchers to continue working on your project </a:t>
            </a:r>
          </a:p>
          <a:p>
            <a:r>
              <a:rPr lang="en-US" altLang="zh-CN" sz="2800" smtClean="0">
                <a:ea typeface="宋体" charset="-122"/>
              </a:rPr>
              <a:t>Issues that you plan to address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8521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Papers: Model 1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419225" y="1676400"/>
            <a:ext cx="898525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Idea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076575" y="1676400"/>
            <a:ext cx="1911350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Do research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811838" y="1676400"/>
            <a:ext cx="2073275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Write paper</a:t>
            </a:r>
          </a:p>
        </p:txBody>
      </p:sp>
      <p:cxnSp>
        <p:nvCxnSpPr>
          <p:cNvPr id="8198" name="AutoShape 6"/>
          <p:cNvCxnSpPr>
            <a:cxnSpLocks noChangeShapeType="1"/>
            <a:stCxn id="8195" idx="3"/>
            <a:endCxn id="8196" idx="1"/>
          </p:cNvCxnSpPr>
          <p:nvPr/>
        </p:nvCxnSpPr>
        <p:spPr bwMode="auto">
          <a:xfrm>
            <a:off x="2317750" y="1930400"/>
            <a:ext cx="7588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199" name="AutoShape 7"/>
          <p:cNvCxnSpPr>
            <a:cxnSpLocks noChangeShapeType="1"/>
            <a:stCxn id="8196" idx="3"/>
            <a:endCxn id="8197" idx="1"/>
          </p:cNvCxnSpPr>
          <p:nvPr/>
        </p:nvCxnSpPr>
        <p:spPr bwMode="auto">
          <a:xfrm>
            <a:off x="4987925" y="1930400"/>
            <a:ext cx="823913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1219200" y="3084513"/>
            <a:ext cx="67818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When I was a doctoral student 7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years ago, this is my model of writing papers.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Latex</a:t>
            </a:r>
          </a:p>
          <a:p>
            <a:pPr lvl="1"/>
            <a:r>
              <a:rPr lang="en-US" altLang="zh-CN" dirty="0" err="1" smtClean="0"/>
              <a:t>MikTex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TexMaker</a:t>
            </a:r>
            <a:endParaRPr lang="en-US" altLang="zh-CN" dirty="0" smtClean="0"/>
          </a:p>
          <a:p>
            <a:r>
              <a:rPr lang="en-US" altLang="zh-CN" dirty="0" smtClean="0"/>
              <a:t>Figures: </a:t>
            </a:r>
            <a:r>
              <a:rPr lang="en-US" altLang="zh-CN" dirty="0" err="1" smtClean="0"/>
              <a:t>Matlab</a:t>
            </a:r>
            <a:endParaRPr lang="en-US" altLang="zh-CN" dirty="0" smtClean="0"/>
          </a:p>
          <a:p>
            <a:r>
              <a:rPr lang="en-US" altLang="zh-CN" dirty="0" smtClean="0"/>
              <a:t>Diagram: </a:t>
            </a:r>
            <a:r>
              <a:rPr lang="en-US" altLang="zh-CN" dirty="0" err="1" smtClean="0"/>
              <a:t>Matlab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visio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google</a:t>
            </a:r>
            <a:r>
              <a:rPr lang="en-US" altLang="zh-CN" dirty="0" smtClean="0"/>
              <a:t> docs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31113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If you remember nothing else:</a:t>
            </a:r>
          </a:p>
          <a:p>
            <a:r>
              <a:rPr lang="en-GB" b="1" smtClean="0">
                <a:solidFill>
                  <a:srgbClr val="FF0000"/>
                </a:solidFill>
              </a:rPr>
              <a:t>Identify your key idea</a:t>
            </a:r>
          </a:p>
          <a:p>
            <a:r>
              <a:rPr lang="en-GB" b="1" smtClean="0">
                <a:solidFill>
                  <a:srgbClr val="FF0000"/>
                </a:solidFill>
              </a:rPr>
              <a:t>Make your contributions explicit</a:t>
            </a:r>
          </a:p>
          <a:p>
            <a:r>
              <a:rPr lang="en-GB" b="1" smtClean="0">
                <a:solidFill>
                  <a:srgbClr val="FF0000"/>
                </a:solidFill>
              </a:rPr>
              <a:t>Use examples</a:t>
            </a:r>
          </a:p>
          <a:p>
            <a:r>
              <a:rPr lang="en-GB" b="1" smtClean="0">
                <a:solidFill>
                  <a:srgbClr val="222268"/>
                </a:solidFill>
              </a:rPr>
              <a:t>Download the slides from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z="2400" smtClean="0"/>
              <a:t>A good starting point:</a:t>
            </a:r>
          </a:p>
          <a:p>
            <a:pPr>
              <a:buFont typeface="Wingdings" pitchFamily="2" charset="2"/>
              <a:buNone/>
            </a:pPr>
            <a:r>
              <a:rPr lang="en-GB" sz="2400" smtClean="0"/>
              <a:t>	“Advice on Research and Writing”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219200" y="5867400"/>
            <a:ext cx="5827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/>
              <a:t>http://www-2.cs.cmu.edu/afs/cs.cmu.edu/user/</a:t>
            </a:r>
            <a:br>
              <a:rPr lang="en-GB"/>
            </a:br>
            <a:r>
              <a:rPr lang="en-GB"/>
              <a:t>mleone/web/how-to.html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457200" y="42672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  <a:hlinkClick r:id="rId3"/>
              </a:rPr>
              <a:t>http://www.slideshare.net/xqin74/how-to-write-papers-part-1-principles</a:t>
            </a:r>
            <a:r>
              <a:rPr lang="en-US" altLang="zh-CN">
                <a:ea typeface="宋体" charset="-122"/>
              </a:rPr>
              <a:t> </a:t>
            </a:r>
            <a:endParaRPr lang="en-GB" sz="2400" b="1">
              <a:solidFill>
                <a:srgbClr val="FF0000"/>
              </a:solidFill>
            </a:endParaRPr>
          </a:p>
          <a:p>
            <a:endParaRPr lang="en-US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57200" y="579437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 smtClean="0">
                <a:solidFill>
                  <a:srgbClr val="FF0000"/>
                </a:solidFill>
              </a:rPr>
              <a:t>http</a:t>
            </a:r>
            <a:r>
              <a:rPr lang="en-GB" sz="4000" dirty="0">
                <a:solidFill>
                  <a:srgbClr val="FF0000"/>
                </a:solidFill>
              </a:rPr>
              <a:t>://www.eng.auburn.edu/~xqin</a:t>
            </a:r>
            <a:endParaRPr lang="en-US" altLang="zh-CN" sz="40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82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8733148" cy="11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613" y="2133600"/>
            <a:ext cx="89154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452735"/>
            <a:ext cx="26670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Google: </a:t>
            </a:r>
            <a:r>
              <a:rPr lang="en-US" altLang="zh-CN" sz="2400" b="1" dirty="0" smtClean="0">
                <a:solidFill>
                  <a:srgbClr val="FF581D"/>
                </a:solidFill>
                <a:ea typeface="宋体" pitchFamily="2" charset="-122"/>
              </a:rPr>
              <a:t>Xiao </a:t>
            </a:r>
            <a:r>
              <a:rPr lang="en-US" altLang="zh-CN" sz="2400" b="1" dirty="0">
                <a:solidFill>
                  <a:srgbClr val="FF581D"/>
                </a:solidFill>
                <a:ea typeface="宋体" pitchFamily="2" charset="-122"/>
              </a:rPr>
              <a:t>Qin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400">
                <a:solidFill>
                  <a:srgbClr val="000681"/>
                </a:solidFill>
                <a:ea typeface="宋体" pitchFamily="2" charset="-122"/>
              </a:rPr>
              <a:t>My webpage</a:t>
            </a:r>
            <a:br>
              <a:rPr lang="en-US" altLang="zh-CN" sz="4400">
                <a:solidFill>
                  <a:srgbClr val="000681"/>
                </a:solidFill>
                <a:ea typeface="宋体" pitchFamily="2" charset="-122"/>
              </a:rPr>
            </a:br>
            <a:r>
              <a:rPr lang="en-GB" altLang="zh-CN" sz="4000">
                <a:solidFill>
                  <a:srgbClr val="FF0000"/>
                </a:solidFill>
                <a:ea typeface="宋体" pitchFamily="2" charset="-122"/>
              </a:rPr>
              <a:t>http://www.eng.auburn.edu/~xqin</a:t>
            </a:r>
            <a:endParaRPr lang="en-US" altLang="zh-CN" sz="40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534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3581400"/>
            <a:ext cx="1447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400">
                <a:solidFill>
                  <a:srgbClr val="000681"/>
                </a:solidFill>
                <a:ea typeface="宋体" pitchFamily="2" charset="-122"/>
              </a:rPr>
              <a:t>Download Slides at slideshare</a:t>
            </a:r>
            <a:br>
              <a:rPr lang="en-US" altLang="zh-CN" sz="4400">
                <a:solidFill>
                  <a:srgbClr val="000681"/>
                </a:solidFill>
                <a:ea typeface="宋体" pitchFamily="2" charset="-122"/>
              </a:rPr>
            </a:br>
            <a:r>
              <a:rPr lang="en-US" altLang="zh-CN" sz="4000">
                <a:solidFill>
                  <a:srgbClr val="FF0000"/>
                </a:solidFill>
                <a:ea typeface="宋体" pitchFamily="2" charset="-122"/>
                <a:hlinkClick r:id="rId3"/>
              </a:rPr>
              <a:t>http://www.slideshare.net/xqin74</a:t>
            </a:r>
            <a:endParaRPr lang="en-US" altLang="zh-CN" sz="40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94125" y="3429000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099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2456AE8-9FB9-4984-A462-4181E94284F2}" type="slidenum">
              <a:rPr lang="en-US" altLang="zh-CN" smtClean="0">
                <a:latin typeface="Arial" pitchFamily="34" charset="0"/>
              </a:rPr>
              <a:pPr/>
              <a:t>55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Questions</a:t>
            </a:r>
          </a:p>
        </p:txBody>
      </p:sp>
      <p:pic>
        <p:nvPicPr>
          <p:cNvPr id="54275" name="Picture 4" descr="question_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578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Papers: Model 2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419225" y="1554163"/>
            <a:ext cx="898525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Idea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076575" y="1554163"/>
            <a:ext cx="1911350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Do research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811838" y="1554163"/>
            <a:ext cx="2073275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Write paper</a:t>
            </a:r>
          </a:p>
        </p:txBody>
      </p:sp>
      <p:cxnSp>
        <p:nvCxnSpPr>
          <p:cNvPr id="9222" name="AutoShape 6"/>
          <p:cNvCxnSpPr>
            <a:cxnSpLocks noChangeShapeType="1"/>
            <a:stCxn id="9219" idx="3"/>
            <a:endCxn id="9220" idx="1"/>
          </p:cNvCxnSpPr>
          <p:nvPr/>
        </p:nvCxnSpPr>
        <p:spPr bwMode="auto">
          <a:xfrm>
            <a:off x="2317750" y="1808163"/>
            <a:ext cx="7588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23" name="AutoShape 7"/>
          <p:cNvCxnSpPr>
            <a:cxnSpLocks noChangeShapeType="1"/>
            <a:stCxn id="9220" idx="3"/>
            <a:endCxn id="9221" idx="1"/>
          </p:cNvCxnSpPr>
          <p:nvPr/>
        </p:nvCxnSpPr>
        <p:spPr bwMode="auto">
          <a:xfrm>
            <a:off x="4987925" y="1808163"/>
            <a:ext cx="8239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401763" y="2852738"/>
            <a:ext cx="898525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Idea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059113" y="2852738"/>
            <a:ext cx="1911350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Write paper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794375" y="2852738"/>
            <a:ext cx="2073275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/>
              <a:t>Do research</a:t>
            </a:r>
          </a:p>
        </p:txBody>
      </p:sp>
      <p:cxnSp>
        <p:nvCxnSpPr>
          <p:cNvPr id="9227" name="AutoShape 11"/>
          <p:cNvCxnSpPr>
            <a:cxnSpLocks noChangeShapeType="1"/>
            <a:stCxn id="9224" idx="3"/>
            <a:endCxn id="9225" idx="1"/>
          </p:cNvCxnSpPr>
          <p:nvPr/>
        </p:nvCxnSpPr>
        <p:spPr bwMode="auto">
          <a:xfrm>
            <a:off x="2300288" y="3106738"/>
            <a:ext cx="7588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28" name="AutoShape 12"/>
          <p:cNvCxnSpPr>
            <a:cxnSpLocks noChangeShapeType="1"/>
            <a:stCxn id="9225" idx="3"/>
            <a:endCxn id="9226" idx="1"/>
          </p:cNvCxnSpPr>
          <p:nvPr/>
        </p:nvCxnSpPr>
        <p:spPr bwMode="auto">
          <a:xfrm>
            <a:off x="4970463" y="3106738"/>
            <a:ext cx="823912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9229" name="Picture 13" descr="4fjg4gu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77950"/>
            <a:ext cx="61928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68313" y="3789363"/>
            <a:ext cx="8229600" cy="2735262"/>
          </a:xfrm>
          <a:noFill/>
        </p:spPr>
        <p:txBody>
          <a:bodyPr/>
          <a:lstStyle/>
          <a:p>
            <a:r>
              <a:rPr lang="en-GB" smtClean="0"/>
              <a:t>Forces to be clear, focused</a:t>
            </a:r>
          </a:p>
          <a:p>
            <a:r>
              <a:rPr lang="en-GB" smtClean="0"/>
              <a:t>Crystallises what we don’t understand</a:t>
            </a:r>
          </a:p>
          <a:p>
            <a:r>
              <a:rPr lang="en-GB" smtClean="0"/>
              <a:t>Opens the way to dialogue with others: reality check, critique, and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Do not be Intimidated</a:t>
            </a:r>
            <a:endParaRPr lang="en-GB" smtClean="0"/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042988" y="3284538"/>
            <a:ext cx="6950075" cy="2622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ea typeface="宋体" charset="-122"/>
              </a:rPr>
              <a:t>Write a paper, </a:t>
            </a:r>
            <a:br>
              <a:rPr lang="en-US" altLang="zh-CN" sz="2800">
                <a:solidFill>
                  <a:srgbClr val="FFC000"/>
                </a:solidFill>
                <a:ea typeface="宋体" charset="-122"/>
              </a:rPr>
            </a:br>
            <a:r>
              <a:rPr lang="en-US" altLang="zh-CN" sz="2800">
                <a:solidFill>
                  <a:srgbClr val="FFC000"/>
                </a:solidFill>
                <a:ea typeface="宋体" charset="-122"/>
              </a:rPr>
              <a:t>and give a talk, about </a:t>
            </a:r>
            <a:br>
              <a:rPr lang="en-US" altLang="zh-CN" sz="2800">
                <a:solidFill>
                  <a:srgbClr val="FFC000"/>
                </a:solidFill>
                <a:ea typeface="宋体" charset="-122"/>
              </a:rPr>
            </a:br>
            <a:r>
              <a:rPr lang="en-US" altLang="zh-CN" sz="5400" b="1">
                <a:solidFill>
                  <a:srgbClr val="FFC000"/>
                </a:solidFill>
                <a:ea typeface="宋体" charset="-122"/>
              </a:rPr>
              <a:t>any idea</a:t>
            </a:r>
            <a:r>
              <a:rPr lang="en-US" altLang="zh-CN" sz="2800">
                <a:solidFill>
                  <a:srgbClr val="FFC000"/>
                </a:solidFill>
                <a:ea typeface="宋体" charset="-122"/>
              </a:rPr>
              <a:t>, </a:t>
            </a:r>
            <a:br>
              <a:rPr lang="en-US" altLang="zh-CN" sz="2800">
                <a:solidFill>
                  <a:srgbClr val="FFC000"/>
                </a:solidFill>
                <a:ea typeface="宋体" charset="-122"/>
              </a:rPr>
            </a:br>
            <a:r>
              <a:rPr lang="en-US" altLang="zh-CN" sz="2800">
                <a:solidFill>
                  <a:srgbClr val="FFC000"/>
                </a:solidFill>
                <a:ea typeface="宋体" charset="-122"/>
              </a:rPr>
              <a:t>no matter how weedy and insignificant it may seem to you</a:t>
            </a:r>
            <a:endParaRPr lang="en-GB" sz="2800">
              <a:solidFill>
                <a:srgbClr val="FFC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56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7175" indent="-1527175"/>
            <a:r>
              <a:rPr lang="en-GB" sz="2400" b="1">
                <a:solidFill>
                  <a:schemeClr val="hlink"/>
                </a:solidFill>
              </a:rPr>
              <a:t>Fallacy</a:t>
            </a:r>
            <a:r>
              <a:rPr lang="en-GB" sz="2400"/>
              <a:t>	You need to have a fantastic idea before you can write a paper.  (Everyone else seems to.)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248400"/>
            <a:ext cx="2133600" cy="476250"/>
          </a:xfrm>
        </p:spPr>
        <p:txBody>
          <a:bodyPr/>
          <a:lstStyle/>
          <a:p>
            <a:fld id="{F7D04F17-CE52-4DDB-9B50-BD94718FC5F9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Do not be intimidated</a:t>
            </a:r>
            <a:endParaRPr lang="en-GB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6013" y="1628775"/>
            <a:ext cx="6950075" cy="13731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ea typeface="宋体" charset="-122"/>
              </a:rPr>
              <a:t>Write a paper, and give a talk, about any idea, no matter how insignificant it may seem to you</a:t>
            </a:r>
            <a:endParaRPr lang="en-GB" sz="2800">
              <a:solidFill>
                <a:srgbClr val="FFC000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39750" y="3357563"/>
            <a:ext cx="82296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800" b="1">
                <a:solidFill>
                  <a:srgbClr val="FF0000"/>
                </a:solidFill>
              </a:rPr>
              <a:t>Writing a paper is how you develop an idea in the first place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800"/>
              <a:t>It usually turns out to be more interesting and challenging that it seemed at first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GB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248400"/>
            <a:ext cx="2133600" cy="476250"/>
          </a:xfrm>
        </p:spPr>
        <p:txBody>
          <a:bodyPr/>
          <a:lstStyle/>
          <a:p>
            <a:fld id="{F7D04F17-CE52-4DDB-9B50-BD94718FC5F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smtClean="0">
                <a:effectLst/>
              </a:rPr>
              <a:t>The Purpose of Your Papers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505200" y="3198813"/>
            <a:ext cx="4953000" cy="212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>
                <a:ea typeface="宋体" charset="-122"/>
              </a:rPr>
              <a:t>Xiao Qin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Department of Computer Science and Software Engineering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Auburn University</a:t>
            </a:r>
            <a:br>
              <a:rPr kumimoji="1" lang="en-US" altLang="zh-CN" i="1">
                <a:solidFill>
                  <a:schemeClr val="tx2"/>
                </a:solidFill>
                <a:ea typeface="宋体" charset="-122"/>
              </a:rPr>
            </a:b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http://www.eng.auburn.edu/~xqin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i="1">
                <a:solidFill>
                  <a:schemeClr val="tx2"/>
                </a:solidFill>
                <a:ea typeface="宋体" charset="-122"/>
              </a:rPr>
              <a:t>xqin@auburn.edu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A187-7755-49AE-95CF-EE5DA941610D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2192</Words>
  <Application>Microsoft Office PowerPoint</Application>
  <PresentationFormat>On-screen Show (4:3)</PresentationFormat>
  <Paragraphs>316</Paragraphs>
  <Slides>56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How to Write Research Papers  Part 1 – General Principles</vt:lpstr>
      <vt:lpstr>My First Paper</vt:lpstr>
      <vt:lpstr>How to write a good research paper?</vt:lpstr>
      <vt:lpstr>Writing Papers is a Skill</vt:lpstr>
      <vt:lpstr>Writing Papers: Model 1</vt:lpstr>
      <vt:lpstr>Writing Papers: Model 2</vt:lpstr>
      <vt:lpstr>Do not be Intimidated</vt:lpstr>
      <vt:lpstr>Do not be intimidated</vt:lpstr>
      <vt:lpstr>The Purpose of Your Papers</vt:lpstr>
      <vt:lpstr>Why bother?</vt:lpstr>
      <vt:lpstr>Papers Communicate Ideas</vt:lpstr>
      <vt:lpstr>The Idea</vt:lpstr>
      <vt:lpstr>The Idea – An example</vt:lpstr>
      <vt:lpstr>One Ping</vt:lpstr>
      <vt:lpstr>The purpose of your paper is not...</vt:lpstr>
      <vt:lpstr>Your Narrative Flow</vt:lpstr>
      <vt:lpstr>Structure (Conference Paper)</vt:lpstr>
      <vt:lpstr>The Abstract</vt:lpstr>
      <vt:lpstr>Example</vt:lpstr>
      <vt:lpstr>Structure</vt:lpstr>
      <vt:lpstr>The introduction (1 page)</vt:lpstr>
      <vt:lpstr>Describe the Problem</vt:lpstr>
      <vt:lpstr>State Your Contributions</vt:lpstr>
      <vt:lpstr>State Your Contributions</vt:lpstr>
      <vt:lpstr>Bulleted List and Forward References</vt:lpstr>
      <vt:lpstr>Structure</vt:lpstr>
      <vt:lpstr>Contributions should be refutable</vt:lpstr>
      <vt:lpstr>No “rest of this paper is...”</vt:lpstr>
      <vt:lpstr>No related work yet!</vt:lpstr>
      <vt:lpstr>No related work yet</vt:lpstr>
      <vt:lpstr>For readers who know your field very well...</vt:lpstr>
      <vt:lpstr>Related work first!</vt:lpstr>
      <vt:lpstr>Where should you put the related work?</vt:lpstr>
      <vt:lpstr>Where should you put the related work? A Suggested Principle</vt:lpstr>
      <vt:lpstr>Structure</vt:lpstr>
      <vt:lpstr>Presenting the idea</vt:lpstr>
      <vt:lpstr>Presenting the idea</vt:lpstr>
      <vt:lpstr>Putting the reader first</vt:lpstr>
      <vt:lpstr>The payload of your paper</vt:lpstr>
      <vt:lpstr>Using examples</vt:lpstr>
      <vt:lpstr>The details: evidence </vt:lpstr>
      <vt:lpstr>Structure</vt:lpstr>
      <vt:lpstr>Related work</vt:lpstr>
      <vt:lpstr>The truth: credit is not like money</vt:lpstr>
      <vt:lpstr>Credit is not like money</vt:lpstr>
      <vt:lpstr>Structure</vt:lpstr>
      <vt:lpstr>Conclusions and further work</vt:lpstr>
      <vt:lpstr>Future Work</vt:lpstr>
      <vt:lpstr>Future Work (cont.)</vt:lpstr>
      <vt:lpstr>Software Tools</vt:lpstr>
      <vt:lpstr>Summary</vt:lpstr>
      <vt:lpstr>Slide 52</vt:lpstr>
      <vt:lpstr>Slide 53</vt:lpstr>
      <vt:lpstr>Slide 54</vt:lpstr>
      <vt:lpstr>Slide 55</vt:lpstr>
      <vt:lpstr>Questions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Aileen Broaddus</dc:creator>
  <cp:lastModifiedBy>x</cp:lastModifiedBy>
  <cp:revision>130</cp:revision>
  <dcterms:created xsi:type="dcterms:W3CDTF">2007-03-16T13:06:47Z</dcterms:created>
  <dcterms:modified xsi:type="dcterms:W3CDTF">2015-06-15T07:11:24Z</dcterms:modified>
</cp:coreProperties>
</file>