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handoutMasterIdLst>
    <p:handoutMasterId r:id="rId60"/>
  </p:handoutMasterIdLst>
  <p:sldIdLst>
    <p:sldId id="256" r:id="rId2"/>
    <p:sldId id="389" r:id="rId3"/>
    <p:sldId id="390" r:id="rId4"/>
    <p:sldId id="391" r:id="rId5"/>
    <p:sldId id="373" r:id="rId6"/>
    <p:sldId id="318" r:id="rId7"/>
    <p:sldId id="376" r:id="rId8"/>
    <p:sldId id="388" r:id="rId9"/>
    <p:sldId id="378" r:id="rId10"/>
    <p:sldId id="368" r:id="rId11"/>
    <p:sldId id="321" r:id="rId12"/>
    <p:sldId id="354" r:id="rId13"/>
    <p:sldId id="319" r:id="rId14"/>
    <p:sldId id="356" r:id="rId15"/>
    <p:sldId id="322" r:id="rId16"/>
    <p:sldId id="323" r:id="rId17"/>
    <p:sldId id="324" r:id="rId18"/>
    <p:sldId id="325" r:id="rId19"/>
    <p:sldId id="327" r:id="rId20"/>
    <p:sldId id="370" r:id="rId21"/>
    <p:sldId id="371" r:id="rId22"/>
    <p:sldId id="357" r:id="rId23"/>
    <p:sldId id="333" r:id="rId24"/>
    <p:sldId id="334" r:id="rId25"/>
    <p:sldId id="328" r:id="rId26"/>
    <p:sldId id="330" r:id="rId27"/>
    <p:sldId id="331" r:id="rId28"/>
    <p:sldId id="335" r:id="rId29"/>
    <p:sldId id="336" r:id="rId30"/>
    <p:sldId id="338" r:id="rId31"/>
    <p:sldId id="339" r:id="rId32"/>
    <p:sldId id="340" r:id="rId33"/>
    <p:sldId id="342" r:id="rId34"/>
    <p:sldId id="343" r:id="rId35"/>
    <p:sldId id="347" r:id="rId36"/>
    <p:sldId id="348" r:id="rId37"/>
    <p:sldId id="349" r:id="rId38"/>
    <p:sldId id="352" r:id="rId39"/>
    <p:sldId id="353" r:id="rId40"/>
    <p:sldId id="372" r:id="rId41"/>
    <p:sldId id="359" r:id="rId42"/>
    <p:sldId id="360" r:id="rId43"/>
    <p:sldId id="361" r:id="rId44"/>
    <p:sldId id="362" r:id="rId45"/>
    <p:sldId id="392" r:id="rId46"/>
    <p:sldId id="393" r:id="rId47"/>
    <p:sldId id="365" r:id="rId48"/>
    <p:sldId id="374" r:id="rId49"/>
    <p:sldId id="380" r:id="rId50"/>
    <p:sldId id="387" r:id="rId51"/>
    <p:sldId id="386" r:id="rId52"/>
    <p:sldId id="375" r:id="rId53"/>
    <p:sldId id="381" r:id="rId54"/>
    <p:sldId id="304" r:id="rId55"/>
    <p:sldId id="355" r:id="rId56"/>
    <p:sldId id="382" r:id="rId57"/>
    <p:sldId id="351" r:id="rId5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244D"/>
    <a:srgbClr val="0000FF"/>
    <a:srgbClr val="01274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5" autoAdjust="0"/>
    <p:restoredTop sz="85281" autoAdjust="0"/>
  </p:normalViewPr>
  <p:slideViewPr>
    <p:cSldViewPr>
      <p:cViewPr varScale="1">
        <p:scale>
          <a:sx n="47" d="100"/>
          <a:sy n="47" d="100"/>
        </p:scale>
        <p:origin x="1536" y="3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9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3936767" y="0"/>
            <a:ext cx="3011699" cy="461804"/>
          </a:xfrm>
          <a:prstGeom prst="rect">
            <a:avLst/>
          </a:prstGeom>
        </p:spPr>
        <p:txBody>
          <a:bodyPr vert="horz" lIns="92485" tIns="46243" rIns="92485" bIns="46243" rtlCol="0"/>
          <a:lstStyle>
            <a:lvl1pPr algn="r">
              <a:defRPr sz="1200"/>
            </a:lvl1pPr>
          </a:lstStyle>
          <a:p>
            <a:fld id="{6897F04D-B4B4-4EE3-B3A1-1F6B7B89A92E}" type="datetimeFigureOut">
              <a:rPr lang="en-US" smtClean="0"/>
              <a:pPr/>
              <a:t>7/24/2021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8"/>
            <a:ext cx="3011699" cy="461804"/>
          </a:xfrm>
          <a:prstGeom prst="rect">
            <a:avLst/>
          </a:prstGeom>
        </p:spPr>
        <p:txBody>
          <a:bodyPr vert="horz" lIns="92485" tIns="46243" rIns="92485" bIns="46243" rtlCol="0" anchor="b"/>
          <a:lstStyle>
            <a:lvl1pPr algn="r">
              <a:defRPr sz="1200"/>
            </a:lvl1pPr>
          </a:lstStyle>
          <a:p>
            <a:fld id="{05DC2447-6EDF-4FEA-A1AA-C5C8A4D6ECCD}" type="slidenum">
              <a:rPr lang="en-US" smtClean="0"/>
              <a:pPr/>
              <a:t>‹#›</a:t>
            </a:fld>
            <a:endParaRPr lang="en-US"/>
          </a:p>
        </p:txBody>
      </p:sp>
    </p:spTree>
    <p:extLst>
      <p:ext uri="{BB962C8B-B14F-4D97-AF65-F5344CB8AC3E}">
        <p14:creationId xmlns:p14="http://schemas.microsoft.com/office/powerpoint/2010/main" val="149661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035F9EE-E046-42FC-B82D-0716ADBFB62A}" type="datetimeFigureOut">
              <a:rPr lang="en-US" smtClean="0"/>
              <a:pPr/>
              <a:t>7/24/2021</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28B4C5F-4909-415D-8128-F8A6522875B9}" type="slidenum">
              <a:rPr lang="en-US" smtClean="0"/>
              <a:pPr/>
              <a:t>‹#›</a:t>
            </a:fld>
            <a:endParaRPr lang="en-US"/>
          </a:p>
        </p:txBody>
      </p:sp>
    </p:spTree>
    <p:extLst>
      <p:ext uri="{BB962C8B-B14F-4D97-AF65-F5344CB8AC3E}">
        <p14:creationId xmlns:p14="http://schemas.microsoft.com/office/powerpoint/2010/main" val="44506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Hello ,everyone. Welcome to my presentation. I am Ziqi Zhou. Today  I am going to present my thesis: Methods for Microelectronics Security and Test  in Emerging Technologies</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a:t>
            </a:fld>
            <a:endParaRPr lang="en-US"/>
          </a:p>
        </p:txBody>
      </p:sp>
    </p:spTree>
    <p:extLst>
      <p:ext uri="{BB962C8B-B14F-4D97-AF65-F5344CB8AC3E}">
        <p14:creationId xmlns:p14="http://schemas.microsoft.com/office/powerpoint/2010/main" val="403883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start the with the IP piracy and IC overproduction first</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10</a:t>
            </a:fld>
            <a:endParaRPr lang="en-US"/>
          </a:p>
        </p:txBody>
      </p:sp>
    </p:spTree>
    <p:extLst>
      <p:ext uri="{BB962C8B-B14F-4D97-AF65-F5344CB8AC3E}">
        <p14:creationId xmlns:p14="http://schemas.microsoft.com/office/powerpoint/2010/main" val="57283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a:t>
            </a:r>
            <a:r>
              <a:rPr lang="en-US" dirty="0"/>
              <a:t>Threat Model indicates that the</a:t>
            </a:r>
            <a:r>
              <a:rPr lang="en-US" altLang="zh-CN" dirty="0"/>
              <a:t> </a:t>
            </a:r>
            <a:r>
              <a:rPr lang="en-US" dirty="0"/>
              <a:t>untrusted foundry is considered as attacker.  The </a:t>
            </a:r>
            <a:r>
              <a:rPr lang="en-US" altLang="zh-CN" sz="1200" dirty="0">
                <a:latin typeface="Arial" panose="020B0604020202020204" pitchFamily="34" charset="0"/>
                <a:ea typeface="ＭＳ Ｐゴシック" charset="-128"/>
                <a:cs typeface="Arial" panose="020B0604020202020204" pitchFamily="34" charset="0"/>
              </a:rPr>
              <a:t>untrusted foundry, tries to find secret key to unlock the design  +</a:t>
            </a:r>
            <a:r>
              <a:rPr lang="en-US" altLang="zh-CN" dirty="0"/>
              <a:t>(Read) </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11</a:t>
            </a:fld>
            <a:endParaRPr lang="en-US"/>
          </a:p>
        </p:txBody>
      </p:sp>
    </p:spTree>
    <p:extLst>
      <p:ext uri="{BB962C8B-B14F-4D97-AF65-F5344CB8AC3E}">
        <p14:creationId xmlns:p14="http://schemas.microsoft.com/office/powerpoint/2010/main" val="204049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US" dirty="0"/>
              <a:t>Let’s introduce some background of the research before we deep</a:t>
            </a:r>
            <a:r>
              <a:rPr lang="en-US" baseline="0" dirty="0"/>
              <a:t> into the proposed method</a:t>
            </a:r>
            <a:r>
              <a:rPr lang="en-US" dirty="0"/>
              <a:t>: firstly - </a:t>
            </a:r>
            <a:r>
              <a:rPr lang="en-US" sz="1200" b="1" i="0" kern="1200" dirty="0">
                <a:solidFill>
                  <a:schemeClr val="tx1"/>
                </a:solidFill>
                <a:effectLst/>
                <a:latin typeface="+mn-lt"/>
                <a:ea typeface="+mn-ea"/>
                <a:cs typeface="+mn-cs"/>
              </a:rPr>
              <a:t>Logic locking</a:t>
            </a:r>
            <a:r>
              <a:rPr lang="en-US" sz="1200" b="0" i="0" kern="1200" dirty="0">
                <a:solidFill>
                  <a:schemeClr val="tx1"/>
                </a:solidFill>
                <a:effectLst/>
                <a:latin typeface="+mn-lt"/>
                <a:ea typeface="+mn-ea"/>
                <a:cs typeface="+mn-cs"/>
              </a:rPr>
              <a:t>. Logic locking is developed to hide the functionality of an IP by inserting additional logic gates into the netlist.</a:t>
            </a:r>
          </a:p>
          <a:p>
            <a:pPr marL="0" marR="0" lvl="0" indent="0" algn="l" defTabSz="914400" rtl="0" eaLnBrk="1" fontAlgn="auto" latinLnBrk="0" hangingPunct="1">
              <a:lnSpc>
                <a:spcPct val="120000"/>
              </a:lnSpc>
              <a:spcBef>
                <a:spcPts val="60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20000"/>
              </a:lnSpc>
              <a:spcBef>
                <a:spcPts val="600"/>
              </a:spcBef>
              <a:spcAft>
                <a:spcPts val="0"/>
              </a:spcAft>
              <a:buClrTx/>
              <a:buSzTx/>
              <a:buFontTx/>
              <a:buNone/>
              <a:tabLst/>
              <a:defRPr/>
            </a:pPr>
            <a:r>
              <a:rPr lang="en-US" altLang="zh-CN" sz="1200" b="0" i="0" kern="1200" dirty="0">
                <a:solidFill>
                  <a:schemeClr val="tx1"/>
                </a:solidFill>
                <a:effectLst/>
                <a:latin typeface="+mn-lt"/>
                <a:ea typeface="+mn-ea"/>
                <a:cs typeface="+mn-cs"/>
              </a:rPr>
              <a:t>A locked circuit means </a:t>
            </a:r>
            <a:r>
              <a:rPr lang="en-US" altLang="zh-CN" b="0" dirty="0">
                <a:latin typeface="Arial" panose="020B0604020202020204" pitchFamily="34" charset="0"/>
                <a:cs typeface="Arial" panose="020B0604020202020204" pitchFamily="34" charset="0"/>
              </a:rPr>
              <a:t>original functionality can only be reversed, when a correct key is programmed into the chip</a:t>
            </a:r>
            <a:r>
              <a:rPr lang="en-US" altLang="zh-CN" sz="1200" b="0" i="0" kern="1200" dirty="0">
                <a:solidFill>
                  <a:schemeClr val="tx1"/>
                </a:solidFill>
                <a:effectLst/>
                <a:latin typeface="+mn-lt"/>
                <a:ea typeface="+mn-ea"/>
                <a:cs typeface="+mn-cs"/>
              </a:rPr>
              <a:t>. </a:t>
            </a:r>
            <a:r>
              <a:rPr lang="en-US" altLang="zh-CN" sz="1200" dirty="0">
                <a:latin typeface="Arial" panose="020B0604020202020204" pitchFamily="34" charset="0"/>
                <a:cs typeface="Arial" panose="020B0604020202020204" pitchFamily="34" charset="0"/>
              </a:rPr>
              <a:t>Logic locking becomes a popular technique to address untrusted manufacturing. We can see there are three different logic locking techniques have been proposed over the years</a:t>
            </a:r>
            <a:r>
              <a:rPr lang="en-US" altLang="zh-CN"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XOR-based , MUX-based,  and LUT-based. </a:t>
            </a:r>
            <a:endParaRPr lang="en-US" altLang="zh-CN" sz="1200" b="0" i="0" kern="1200" dirty="0">
              <a:solidFill>
                <a:schemeClr val="tx1"/>
              </a:solidFill>
              <a:effectLst/>
              <a:latin typeface="+mn-lt"/>
              <a:ea typeface="+mn-ea"/>
              <a:cs typeface="+mn-cs"/>
            </a:endParaRPr>
          </a:p>
          <a:p>
            <a:pPr algn="l"/>
            <a:r>
              <a:rPr lang="en-US" altLang="zh-CN" sz="1200" b="0" i="0" kern="1200" dirty="0">
                <a:solidFill>
                  <a:schemeClr val="tx1"/>
                </a:solidFill>
                <a:effectLst/>
                <a:latin typeface="+mn-lt"/>
                <a:ea typeface="+mn-ea"/>
                <a:cs typeface="+mn-cs"/>
              </a:rPr>
              <a:t>Key stored at  </a:t>
            </a:r>
            <a:r>
              <a:rPr lang="en-US" altLang="zh-CN" b="0" i="0" u="none" strike="noStrike" dirty="0">
                <a:solidFill>
                  <a:srgbClr val="660099"/>
                </a:solidFill>
                <a:effectLst/>
                <a:latin typeface="Roboto"/>
              </a:rPr>
              <a:t>Non-volatile memory. </a:t>
            </a:r>
            <a:r>
              <a:rPr lang="en-US" altLang="zh-CN" sz="1200" dirty="0">
                <a:latin typeface="Arial" panose="020B0604020202020204" pitchFamily="34" charset="0"/>
                <a:cs typeface="Arial" panose="020B0604020202020204" pitchFamily="34" charset="0"/>
              </a:rPr>
              <a:t>And the key is unknow to the foundry.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XOR-based logic locking is popular due to its simplicity.</a:t>
            </a:r>
            <a:endParaRPr lang="en-US" altLang="zh-CN" b="0" i="0" u="none" strike="noStrike" dirty="0">
              <a:solidFill>
                <a:srgbClr val="660099"/>
              </a:solidFill>
              <a:effectLst/>
              <a:latin typeface="Roboto"/>
            </a:endParaRPr>
          </a:p>
          <a:p>
            <a:pPr>
              <a:lnSpc>
                <a:spcPct val="120000"/>
              </a:lnSpc>
              <a:spcBef>
                <a:spcPts val="600"/>
              </a:spcBef>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12</a:t>
            </a:fld>
            <a:endParaRPr lang="en-US"/>
          </a:p>
        </p:txBody>
      </p:sp>
    </p:spTree>
    <p:extLst>
      <p:ext uri="{BB962C8B-B14F-4D97-AF65-F5344CB8AC3E}">
        <p14:creationId xmlns:p14="http://schemas.microsoft.com/office/powerpoint/2010/main" val="155870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NimbusRomNo9L-Regu"/>
              </a:rPr>
              <a:t>People proposed Logic Locking to protect their design. But Logic Locking does not completely ensure the safety of the circuit. The </a:t>
            </a:r>
            <a:r>
              <a:rPr lang="en-US" altLang="zh-CN" sz="6000" dirty="0"/>
              <a:t>Boolean Satisfiability (SAT) - based attacks can break the Logic Locking in a short period of time. The </a:t>
            </a:r>
            <a:r>
              <a:rPr lang="en-US" altLang="zh-CN" sz="1800" dirty="0"/>
              <a:t>SAT is an oracle-guided attack. An oracle</a:t>
            </a:r>
            <a:r>
              <a:rPr lang="en-US" altLang="zh-CN" sz="1800" baseline="0" dirty="0"/>
              <a:t> means an unlocked functional chip. </a:t>
            </a:r>
            <a:r>
              <a:rPr lang="en-US" altLang="zh-CN" sz="1800" b="1" dirty="0"/>
              <a:t>The  Boolean SAT solvers </a:t>
            </a:r>
            <a:r>
              <a:rPr lang="en-US" altLang="zh-CN" sz="1800" dirty="0"/>
              <a:t>can iteratively update and solve the </a:t>
            </a:r>
            <a:r>
              <a:rPr lang="en-US" altLang="zh-CN" sz="1800" b="1" dirty="0"/>
              <a:t>conjunctive normal form (CNF) formula </a:t>
            </a:r>
            <a:r>
              <a:rPr lang="en-US" altLang="zh-CN" sz="1800" dirty="0"/>
              <a:t>of the target circuit. In each iteration, a distinguishing input pattern (DIP) is found, and the corresponding correct output is derived by querying the </a:t>
            </a:r>
            <a:r>
              <a:rPr lang="en-US" altLang="zh-CN" sz="1800" baseline="0" dirty="0"/>
              <a:t>functional</a:t>
            </a:r>
            <a:r>
              <a:rPr lang="en-US" altLang="zh-CN" sz="1800" dirty="0"/>
              <a:t> chip. Then the correct output is utilized to exclude wrong keys.</a:t>
            </a: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In the left figure, show how to </a:t>
            </a:r>
            <a:r>
              <a:rPr lang="en-US" altLang="zh-CN" sz="1800" dirty="0">
                <a:ea typeface="ＭＳ Ｐゴシック" charset="-128"/>
              </a:rPr>
              <a:t>Compute DIP. </a:t>
            </a:r>
            <a:r>
              <a:rPr lang="en-US" altLang="zh-CN" sz="1800" b="0" i="0" u="none" strike="noStrike" baseline="0" dirty="0">
                <a:latin typeface="NimbusRomNo9L-Regu"/>
              </a:rPr>
              <a:t>The SAT solver finds a DIP </a:t>
            </a:r>
            <a:r>
              <a:rPr lang="en-US" altLang="zh-CN" sz="1800" b="0" i="0" u="none" strike="noStrike" baseline="0" dirty="0" err="1">
                <a:latin typeface="CMMI10"/>
              </a:rPr>
              <a:t>X</a:t>
            </a:r>
            <a:r>
              <a:rPr lang="en-US" altLang="zh-CN" sz="1800" b="0" i="0" u="none" strike="noStrike" baseline="0" dirty="0" err="1">
                <a:latin typeface="CMMI7"/>
              </a:rPr>
              <a:t>d</a:t>
            </a:r>
            <a:r>
              <a:rPr lang="en-US" altLang="zh-CN" sz="1800" b="0" i="0" u="none" strike="noStrike" baseline="0" dirty="0">
                <a:latin typeface="CMMI7"/>
              </a:rPr>
              <a:t> </a:t>
            </a:r>
            <a:r>
              <a:rPr lang="en-US" altLang="zh-CN" sz="1800" b="0" i="0" u="none" strike="noStrike" baseline="0" dirty="0">
                <a:latin typeface="NimbusRomNo9L-Regu"/>
              </a:rPr>
              <a:t>for which </a:t>
            </a:r>
            <a:r>
              <a:rPr lang="en-US" altLang="zh-CN" sz="1800" b="0" i="0" u="none" strike="noStrike" baseline="0" dirty="0">
                <a:latin typeface="NimbusRomNo9L-ReguItal"/>
              </a:rPr>
              <a:t>diff=1</a:t>
            </a:r>
            <a:r>
              <a:rPr lang="en-US" altLang="zh-CN" sz="1800" b="0" i="0" u="none" strike="noStrike" baseline="0" dirty="0">
                <a:latin typeface="NimbusRomNo9L-Regu"/>
              </a:rPr>
              <a:t>,</a:t>
            </a:r>
          </a:p>
          <a:p>
            <a:pPr algn="l"/>
            <a:r>
              <a:rPr lang="en-US" altLang="zh-CN" sz="1800" b="0" i="0" u="none" strike="noStrike" baseline="0" dirty="0">
                <a:latin typeface="NimbusRomNo9L-Regu"/>
              </a:rPr>
              <a:t>the right figure shows how </a:t>
            </a:r>
            <a:r>
              <a:rPr lang="en-US" altLang="zh-CN" sz="1800" b="0" i="0" u="none" strike="noStrike" baseline="0" dirty="0">
                <a:latin typeface="Times New Roman" panose="02020603050405020304" pitchFamily="18" charset="0"/>
                <a:cs typeface="Times New Roman" panose="02020603050405020304" pitchFamily="18" charset="0"/>
              </a:rPr>
              <a:t>to eliminate </a:t>
            </a:r>
            <a:r>
              <a:rPr lang="en-US" altLang="zh-CN" sz="2800" dirty="0">
                <a:latin typeface="Times New Roman" panose="02020603050405020304" pitchFamily="18" charset="0"/>
                <a:cs typeface="Times New Roman" panose="02020603050405020304" pitchFamily="18" charset="0"/>
              </a:rPr>
              <a:t>the Incorrect  key</a:t>
            </a:r>
            <a:r>
              <a:rPr lang="en-US" altLang="zh-CN" sz="1800" b="0" i="0" u="none" strike="noStrike" baseline="0" dirty="0">
                <a:latin typeface="NimbusRomNo9L-Regu"/>
              </a:rPr>
              <a:t> . </a:t>
            </a:r>
            <a:r>
              <a:rPr lang="en-US" sz="1800" b="0" i="0" u="none" strike="noStrike" baseline="0" dirty="0">
                <a:latin typeface="NimbusRomNo9L-Regu"/>
                <a:cs typeface="Arial" panose="020B0604020202020204" pitchFamily="34" charset="0"/>
              </a:rPr>
              <a:t>Use DIPs </a:t>
            </a:r>
            <a:r>
              <a:rPr lang="en-US" altLang="zh-CN" sz="1800" b="0" i="0" u="none" strike="noStrike" baseline="0" dirty="0">
                <a:latin typeface="CMR10"/>
              </a:rPr>
              <a:t>011</a:t>
            </a:r>
            <a:r>
              <a:rPr lang="en-US" altLang="zh-CN" sz="1800" b="0" i="0" u="none" strike="noStrike" baseline="0" dirty="0">
                <a:latin typeface="NimbusRomNo9L-Regu"/>
              </a:rPr>
              <a:t> can eliminate  wrong key100. I00 can eliminate the all the wrong key.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13</a:t>
            </a:fld>
            <a:endParaRPr lang="en-US"/>
          </a:p>
        </p:txBody>
      </p:sp>
    </p:spTree>
    <p:extLst>
      <p:ext uri="{BB962C8B-B14F-4D97-AF65-F5344CB8AC3E}">
        <p14:creationId xmlns:p14="http://schemas.microsoft.com/office/powerpoint/2010/main" val="126080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 prior logic</a:t>
            </a:r>
            <a:r>
              <a:rPr lang="en-US" baseline="0" dirty="0"/>
              <a:t> locking</a:t>
            </a:r>
            <a:r>
              <a:rPr lang="en-US" dirty="0"/>
              <a:t> approaches and their vulnerabilities. Fig. (a) is obfuscated by two </a:t>
            </a:r>
            <a:r>
              <a:rPr lang="en-US" altLang="zh-CN" dirty="0"/>
              <a:t>XOR</a:t>
            </a:r>
            <a:r>
              <a:rPr lang="en-US" dirty="0"/>
              <a:t> key bits, k1 and k2. A logic cone is a combinational logic unit that represents a Boolean function, and </a:t>
            </a:r>
            <a:r>
              <a:rPr lang="en-US" b="1" dirty="0"/>
              <a:t>generally bordered </a:t>
            </a:r>
            <a:r>
              <a:rPr lang="en-US" dirty="0"/>
              <a:t>by FFs and input/output ports. Assume that this cone produces different outputs for k1 = 0 and k1 = 1 for some input pattern [a1 a2 ... an]. Then, by observing the correct response from an activated working chip, the correct key (k1 = 0 or 1) can be determined. </a:t>
            </a:r>
          </a:p>
          <a:p>
            <a:endParaRPr lang="en-US" dirty="0"/>
          </a:p>
          <a:p>
            <a:r>
              <a:rPr lang="en-US" dirty="0"/>
              <a:t>Fig. (b) is an advanced version of (a) ,</a:t>
            </a:r>
            <a:r>
              <a:rPr lang="en-US" baseline="0" dirty="0"/>
              <a:t>  it blocks the scan chain to get the key value. It </a:t>
            </a:r>
            <a:r>
              <a:rPr lang="en-US" dirty="0"/>
              <a:t>placing multiple FFs capturing signals controlled by different key bits at the same level of the parallel scan chains . </a:t>
            </a:r>
          </a:p>
          <a:p>
            <a:endParaRPr lang="en-US" dirty="0"/>
          </a:p>
          <a:p>
            <a:r>
              <a:rPr lang="en-US" altLang="zh-CN" dirty="0"/>
              <a:t>This structure can prevent ordinary SAT attack. However, a vulnerability remains with this design, the key may be exposed to the adversary through multicycle tests with SAT attack.</a:t>
            </a:r>
            <a:r>
              <a:rPr lang="en-US" altLang="zh-CN" baseline="0" dirty="0"/>
              <a:t> </a:t>
            </a:r>
          </a:p>
          <a:p>
            <a:endParaRPr lang="en-US" altLang="zh-CN" baseline="0" dirty="0"/>
          </a:p>
          <a:p>
            <a:endParaRPr lang="en-US" altLang="zh-CN" dirty="0"/>
          </a:p>
          <a:p>
            <a:r>
              <a:rPr lang="en-US" altLang="zh-CN" dirty="0"/>
              <a:t>Now read:</a:t>
            </a:r>
          </a:p>
          <a:p>
            <a:r>
              <a:rPr lang="en-US" altLang="zh-CN" dirty="0"/>
              <a:t>So even if the designer attempts to obscure the capture of key FFk1 and FFk2 at the end of the first cycle, an attacker can capture two or more clock cycles (FFY ) to perform a SAT-based analysis.</a:t>
            </a:r>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Fig. (b) is an advanced version of (a) ,</a:t>
            </a:r>
            <a:r>
              <a:rPr lang="en-US" altLang="zh-CN" baseline="0" dirty="0"/>
              <a:t>  it blocks the scan chain to get the key value. It </a:t>
            </a:r>
            <a:r>
              <a:rPr lang="en-US" altLang="zh-CN" dirty="0"/>
              <a:t>placing multiple FFs capturing signals controlled by different key bits at the same level of the parallel scan chains used in current test compression methodologies, thereby exploiting the output compression architecture to address SAT-based 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Let's say, K1 and K2 </a:t>
            </a:r>
            <a:r>
              <a:rPr lang="en-US" altLang="zh-CN" dirty="0"/>
              <a:t>are captured at FFk1 and FFk2</a:t>
            </a:r>
            <a:r>
              <a:rPr lang="en-US" altLang="zh-CN" baseline="0" dirty="0"/>
              <a:t> in first  function </a:t>
            </a:r>
            <a:r>
              <a:rPr lang="en-US" altLang="zh-CN" dirty="0"/>
              <a:t>clock cycle, in the next clock cycle the key information is captured at FFY</a:t>
            </a:r>
            <a:r>
              <a:rPr lang="en-US" altLang="zh-CN" baseline="0" dirty="0"/>
              <a:t> </a:t>
            </a:r>
            <a:r>
              <a:rPr lang="en-US" altLang="zh-CN" dirty="0"/>
              <a:t>which can be located in a different scan chain. (point) Thus, an adversary can perform a multicycle attack using a SAT-based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14</a:t>
            </a:fld>
            <a:endParaRPr lang="en-US"/>
          </a:p>
        </p:txBody>
      </p:sp>
    </p:spTree>
    <p:extLst>
      <p:ext uri="{BB962C8B-B14F-4D97-AF65-F5344CB8AC3E}">
        <p14:creationId xmlns:p14="http://schemas.microsoft.com/office/powerpoint/2010/main" val="83219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existing methods cannot completely prevent SAT attacks. We have proposed a new structure.   This figure shows our proposed secure cell (SC) architecture used for design-for-security. We modify the scan cell in such a way, that it can hold its previous state. The output of </a:t>
            </a:r>
            <a:r>
              <a:rPr lang="en-US" dirty="0" err="1"/>
              <a:t>FFk</a:t>
            </a:r>
            <a:r>
              <a:rPr lang="en-US" dirty="0"/>
              <a:t> is fed back to the its input through a multiplexer (MUX). As the MUX has four inputs, we need one additional Test pin for the MUX control. Depending on the value of Test and SE pins, a particular input is selected. The key bit , and scan in are connected to the first and forth input of the MUX respectively. The output of </a:t>
            </a:r>
            <a:r>
              <a:rPr lang="en-US" dirty="0" err="1"/>
              <a:t>FFk</a:t>
            </a:r>
            <a:r>
              <a:rPr lang="en-US" dirty="0"/>
              <a:t> is connected to the second and third inputs, which provides the capability to hold its previous state. We replace the key FF in the previous circuit with the new secure cell structure.</a:t>
            </a:r>
          </a:p>
          <a:p>
            <a:endParaRPr lang="en-US" dirty="0"/>
          </a:p>
          <a:p>
            <a:endParaRPr lang="en-US" dirty="0"/>
          </a:p>
          <a:p>
            <a:r>
              <a:rPr lang="en-US" dirty="0"/>
              <a:t>//NO actual observation of the response of a logic cone:</a:t>
            </a:r>
            <a:r>
              <a:rPr lang="en-US" baseline="0" dirty="0"/>
              <a:t> no sat </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15</a:t>
            </a:fld>
            <a:endParaRPr lang="en-US"/>
          </a:p>
        </p:txBody>
      </p:sp>
    </p:spTree>
    <p:extLst>
      <p:ext uri="{BB962C8B-B14F-4D97-AF65-F5344CB8AC3E}">
        <p14:creationId xmlns:p14="http://schemas.microsoft.com/office/powerpoint/2010/main" val="386495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secure cell operates in three different modes based on Test and SE, which is shown in Table . In mode M0, </a:t>
            </a:r>
            <a:r>
              <a:rPr lang="en-US" dirty="0" err="1"/>
              <a:t>FFk</a:t>
            </a:r>
            <a:r>
              <a:rPr lang="en-US" dirty="0"/>
              <a:t> captures the key, which represents the normal functionality of the unlocked chip. The chip will be operated in this mode while it is in the field. In mode M1, the secure cell continues to hold its previous state. This mode provides test and debug capability without letting the key to be exposed, as </a:t>
            </a:r>
            <a:r>
              <a:rPr lang="en-US" dirty="0" err="1"/>
              <a:t>FFk</a:t>
            </a:r>
            <a:r>
              <a:rPr lang="en-US" dirty="0"/>
              <a:t> continues to hold its previous state. Thus, no key information is captured in M1. Finally, secure cell becomes the scan cell at mode M2 and </a:t>
            </a:r>
            <a:r>
              <a:rPr lang="en-US" dirty="0" err="1"/>
              <a:t>FFk</a:t>
            </a:r>
            <a:r>
              <a:rPr lang="en-US" dirty="0"/>
              <a:t> becomes a part of a scan chain.</a:t>
            </a:r>
          </a:p>
          <a:p>
            <a:endParaRPr lang="en-US" dirty="0"/>
          </a:p>
          <a:p>
            <a:r>
              <a:rPr lang="en-US" altLang="zh-CN" dirty="0"/>
              <a:t>//Note that the rest of the circuit becomes functional mode when SE = 0 and scan mode when SE = 1. </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16</a:t>
            </a:fld>
            <a:endParaRPr lang="en-US"/>
          </a:p>
        </p:txBody>
      </p:sp>
    </p:spTree>
    <p:extLst>
      <p:ext uri="{BB962C8B-B14F-4D97-AF65-F5344CB8AC3E}">
        <p14:creationId xmlns:p14="http://schemas.microsoft.com/office/powerpoint/2010/main" val="179190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Manufacturing Tests,  the SCs switch between </a:t>
            </a:r>
            <a:r>
              <a:rPr lang="en-US" altLang="zh-CN" dirty="0"/>
              <a:t>mode</a:t>
            </a:r>
            <a:r>
              <a:rPr lang="en-US" dirty="0"/>
              <a:t> M2 and M1.</a:t>
            </a:r>
            <a:r>
              <a:rPr lang="en-US" baseline="0" dirty="0"/>
              <a:t> </a:t>
            </a:r>
            <a:r>
              <a:rPr lang="en-US" dirty="0"/>
              <a:t>As the key gate (k) is directly reachable from the SI, we do not need to provide the key information during test pattern generation. The Post-Si Debug and Validation</a:t>
            </a:r>
            <a:r>
              <a:rPr lang="en-US" baseline="0" dirty="0"/>
              <a:t> is p</a:t>
            </a:r>
            <a:r>
              <a:rPr lang="en-US" dirty="0"/>
              <a:t>erformed at the </a:t>
            </a:r>
            <a:r>
              <a:rPr lang="en-US" b="1" dirty="0"/>
              <a:t>trusted</a:t>
            </a:r>
            <a:r>
              <a:rPr lang="en-US" dirty="0"/>
              <a:t> site and the Key is shifted through the scan chain.</a:t>
            </a:r>
            <a:r>
              <a:rPr lang="en-US" baseline="0" dirty="0"/>
              <a:t> </a:t>
            </a:r>
            <a:r>
              <a:rPr lang="en-US" dirty="0"/>
              <a:t>In</a:t>
            </a:r>
            <a:r>
              <a:rPr lang="en-US" baseline="0" dirty="0"/>
              <a:t> the </a:t>
            </a:r>
            <a:r>
              <a:rPr lang="en-US" dirty="0"/>
              <a:t>In-system Tests, the scan dump needs to be disabled.</a:t>
            </a:r>
          </a:p>
        </p:txBody>
      </p:sp>
      <p:sp>
        <p:nvSpPr>
          <p:cNvPr id="4" name="Slide Number Placeholder 3"/>
          <p:cNvSpPr>
            <a:spLocks noGrp="1"/>
          </p:cNvSpPr>
          <p:nvPr>
            <p:ph type="sldNum" sz="quarter" idx="10"/>
          </p:nvPr>
        </p:nvSpPr>
        <p:spPr/>
        <p:txBody>
          <a:bodyPr/>
          <a:lstStyle/>
          <a:p>
            <a:fld id="{E28B4C5F-4909-415D-8128-F8A6522875B9}" type="slidenum">
              <a:rPr lang="en-US" smtClean="0"/>
              <a:pPr/>
              <a:t>17</a:t>
            </a:fld>
            <a:endParaRPr lang="en-US"/>
          </a:p>
        </p:txBody>
      </p:sp>
    </p:spTree>
    <p:extLst>
      <p:ext uri="{BB962C8B-B14F-4D97-AF65-F5344CB8AC3E}">
        <p14:creationId xmlns:p14="http://schemas.microsoft.com/office/powerpoint/2010/main" val="1583036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disable scan dump , We must ensure that switching from M0 to M2 is not allowed.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our proposed architecture to restrict scan data access. We have added a series of OR gates at the output of the compressor, which is highlighted in green. The output of the test suppressor (TS) becomes always 1 when the output of the OR gate is 1.  The output of the OR gate becomes 1 when one or both inputs become 1. This ensures that an adversary cannot access scan data while Test = 0, which is one of the requirements for protecting the key.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need to make sure that there is no positive transition on the Test pin. We can see the figure on the right side. When test pin switch from </a:t>
            </a:r>
            <a:r>
              <a:rPr kumimoji="0" lang="en-US" sz="1200" b="0" i="0" u="none" strike="noStrike" kern="1200" cap="none" normalizeH="0" baseline="0" dirty="0">
                <a:ln>
                  <a:noFill/>
                </a:ln>
                <a:solidFill>
                  <a:schemeClr val="bg1"/>
                </a:solidFill>
                <a:effectLst/>
                <a:latin typeface="+mn-lt"/>
                <a:ea typeface="+mn-ea"/>
                <a:cs typeface="+mn-cs"/>
              </a:rPr>
              <a:t>0 to1. The AND gate will generate a pulse signal. This pulse signal will make the </a:t>
            </a:r>
            <a:r>
              <a:rPr kumimoji="0" lang="en-US" altLang="zh-CN" sz="1200" b="0" i="0" u="none" strike="noStrike" kern="1200" cap="none" normalizeH="0" baseline="0" dirty="0">
                <a:ln>
                  <a:noFill/>
                </a:ln>
                <a:solidFill>
                  <a:schemeClr val="bg1"/>
                </a:solidFill>
                <a:effectLst/>
                <a:latin typeface="+mn-lt"/>
                <a:ea typeface="+mn-ea"/>
                <a:cs typeface="+mn-cs"/>
              </a:rPr>
              <a:t>output</a:t>
            </a:r>
            <a:r>
              <a:rPr kumimoji="0" lang="en-US" sz="1200" b="0" i="0" u="none" strike="noStrike" kern="1200" cap="none" normalizeH="0" baseline="0" dirty="0">
                <a:ln>
                  <a:noFill/>
                </a:ln>
                <a:solidFill>
                  <a:schemeClr val="bg1"/>
                </a:solidFill>
                <a:effectLst/>
                <a:latin typeface="+mn-lt"/>
                <a:ea typeface="+mn-ea"/>
                <a:cs typeface="+mn-cs"/>
              </a:rPr>
              <a:t> of FF a logic high, which keeps OR gate stay 1.</a:t>
            </a:r>
            <a:endParaRPr kumimoji="0" lang="en-US" altLang="en-US" sz="1200" b="0" i="0" u="none" strike="noStrike" kern="1200" cap="none" normalizeH="0" baseline="0" dirty="0">
              <a:ln>
                <a:noFill/>
              </a:ln>
              <a:solidFill>
                <a:schemeClr val="bg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18</a:t>
            </a:fld>
            <a:endParaRPr lang="en-US"/>
          </a:p>
        </p:txBody>
      </p:sp>
    </p:spTree>
    <p:extLst>
      <p:ext uri="{BB962C8B-B14F-4D97-AF65-F5344CB8AC3E}">
        <p14:creationId xmlns:p14="http://schemas.microsoft.com/office/powerpoint/2010/main" val="366525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test metrics comparison between our proposed DFS method and other method. We compare the test coverage and pattern counts among the original netlist with no locks (denoted as ORG), only XOR gate-inserted netlist (KEY) and our proposed DFS-inserted netlist (DFS). </a:t>
            </a:r>
          </a:p>
          <a:p>
            <a:endParaRPr lang="en-US" dirty="0"/>
          </a:p>
          <a:p>
            <a:r>
              <a:rPr lang="en-US" dirty="0"/>
              <a:t>We do not expect any significant change in the test coverage, pattern count and area overhead for large circuit. For example, circuit B19</a:t>
            </a:r>
          </a:p>
        </p:txBody>
      </p:sp>
      <p:sp>
        <p:nvSpPr>
          <p:cNvPr id="4" name="Slide Number Placeholder 3"/>
          <p:cNvSpPr>
            <a:spLocks noGrp="1"/>
          </p:cNvSpPr>
          <p:nvPr>
            <p:ph type="sldNum" sz="quarter" idx="10"/>
          </p:nvPr>
        </p:nvSpPr>
        <p:spPr/>
        <p:txBody>
          <a:bodyPr/>
          <a:lstStyle/>
          <a:p>
            <a:fld id="{E28B4C5F-4909-415D-8128-F8A6522875B9}" type="slidenum">
              <a:rPr lang="en-US" smtClean="0"/>
              <a:pPr/>
              <a:t>19</a:t>
            </a:fld>
            <a:endParaRPr lang="en-US"/>
          </a:p>
        </p:txBody>
      </p:sp>
    </p:spTree>
    <p:extLst>
      <p:ext uri="{BB962C8B-B14F-4D97-AF65-F5344CB8AC3E}">
        <p14:creationId xmlns:p14="http://schemas.microsoft.com/office/powerpoint/2010/main" val="33587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need for hardware security is an urgent and well-accepted concept by GOV, academia, and industry. I will present 3 examples to show this is a real issue and I will provide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supply chain resiliency of ICs becomes a common concern and attract more attention in recent years. Because of the globalization of semiconductor industries, most fabrication and assembly companies are outside the US. This can not guarantee of security of the Supply Chain.   Recently, Biden Administration Announces Supply Chain </a:t>
            </a:r>
            <a:r>
              <a:rPr lang="en-US" b="1" dirty="0"/>
              <a:t>Disruptions Task Force </a:t>
            </a:r>
            <a:r>
              <a:rPr lang="en-US" dirty="0"/>
              <a:t>to  Strengthen Critical Supply Chains. Try to limit the design, manufacturing, and testing </a:t>
            </a:r>
            <a:r>
              <a:rPr lang="en-US" altLang="zh-CN" dirty="0"/>
              <a:t>of ICs</a:t>
            </a:r>
            <a:r>
              <a:rPr lang="en-US" dirty="0"/>
              <a:t> inside the country.</a:t>
            </a:r>
          </a:p>
        </p:txBody>
      </p:sp>
      <p:sp>
        <p:nvSpPr>
          <p:cNvPr id="4" name="Slide Number Placeholder 3"/>
          <p:cNvSpPr>
            <a:spLocks noGrp="1"/>
          </p:cNvSpPr>
          <p:nvPr>
            <p:ph type="sldNum" sz="quarter" idx="10"/>
          </p:nvPr>
        </p:nvSpPr>
        <p:spPr/>
        <p:txBody>
          <a:bodyPr/>
          <a:lstStyle/>
          <a:p>
            <a:fld id="{E28B4C5F-4909-415D-8128-F8A6522875B9}" type="slidenum">
              <a:rPr lang="en-US" smtClean="0"/>
              <a:pPr/>
              <a:t>2</a:t>
            </a:fld>
            <a:endParaRPr lang="en-US"/>
          </a:p>
        </p:txBody>
      </p:sp>
    </p:spTree>
    <p:extLst>
      <p:ext uri="{BB962C8B-B14F-4D97-AF65-F5344CB8AC3E}">
        <p14:creationId xmlns:p14="http://schemas.microsoft.com/office/powerpoint/2010/main" val="47409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attacks that require an oracle to compare the simulation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Post-Si Debug and Validation</a:t>
            </a:r>
            <a:r>
              <a:rPr lang="en-US" baseline="0" dirty="0"/>
              <a:t> is p</a:t>
            </a:r>
            <a:r>
              <a:rPr lang="en-US" dirty="0"/>
              <a:t>erformed at the </a:t>
            </a:r>
            <a:r>
              <a:rPr lang="en-US" b="1" dirty="0"/>
              <a:t>trusted</a:t>
            </a:r>
            <a:r>
              <a:rPr lang="en-US" dirty="0"/>
              <a:t> site and the Key is shifted through the scan chain.</a:t>
            </a:r>
          </a:p>
          <a:p>
            <a:r>
              <a:rPr lang="en-US" altLang="zh-CN" dirty="0"/>
              <a:t>Compliance(satisfy) to its specifications. </a:t>
            </a:r>
            <a:endParaRPr lang="zh-CN" altLang="en-US" dirty="0"/>
          </a:p>
        </p:txBody>
      </p:sp>
      <p:sp>
        <p:nvSpPr>
          <p:cNvPr id="4" name="Slide Number Placeholder 3"/>
          <p:cNvSpPr>
            <a:spLocks noGrp="1"/>
          </p:cNvSpPr>
          <p:nvPr>
            <p:ph type="sldNum" sz="quarter" idx="5"/>
          </p:nvPr>
        </p:nvSpPr>
        <p:spPr/>
        <p:txBody>
          <a:bodyPr/>
          <a:lstStyle/>
          <a:p>
            <a:fld id="{E28B4C5F-4909-415D-8128-F8A6522875B9}" type="slidenum">
              <a:rPr lang="en-US" smtClean="0"/>
              <a:pPr/>
              <a:t>20</a:t>
            </a:fld>
            <a:endParaRPr lang="en-US"/>
          </a:p>
        </p:txBody>
      </p:sp>
    </p:spTree>
    <p:extLst>
      <p:ext uri="{BB962C8B-B14F-4D97-AF65-F5344CB8AC3E}">
        <p14:creationId xmlns:p14="http://schemas.microsoft.com/office/powerpoint/2010/main" val="3699974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previous</a:t>
            </a:r>
            <a:r>
              <a:rPr lang="en-US" baseline="0" dirty="0"/>
              <a:t> section, </a:t>
            </a:r>
            <a:r>
              <a:rPr lang="en-US" altLang="zh-CN" baseline="0" dirty="0"/>
              <a:t>I</a:t>
            </a:r>
            <a:r>
              <a:rPr lang="en-US" baseline="0" dirty="0"/>
              <a:t> introduced the method of  </a:t>
            </a:r>
            <a:r>
              <a:rPr lang="en-US" altLang="zh-CN" sz="1200" dirty="0"/>
              <a:t>DFS Architecture which can </a:t>
            </a:r>
            <a:r>
              <a:rPr lang="en-US" baseline="0" dirty="0"/>
              <a:t>prevent SAT –based attack</a:t>
            </a:r>
            <a:r>
              <a:rPr lang="en-US" sz="1200" dirty="0">
                <a:solidFill>
                  <a:schemeClr val="tx1"/>
                </a:solidFill>
              </a:rPr>
              <a:t>,</a:t>
            </a:r>
            <a:r>
              <a:rPr lang="en-US" sz="1200" baseline="0" dirty="0">
                <a:solidFill>
                  <a:schemeClr val="tx1"/>
                </a:solidFill>
              </a:rPr>
              <a:t> </a:t>
            </a:r>
            <a:r>
              <a:rPr lang="en-US" altLang="zh-CN" sz="1200" baseline="0" dirty="0">
                <a:solidFill>
                  <a:schemeClr val="tx1"/>
                </a:solidFill>
              </a:rPr>
              <a:t>in this section, I am going to introduce the How the hardware Trojan infect the security of SoCs.</a:t>
            </a:r>
          </a:p>
        </p:txBody>
      </p:sp>
      <p:sp>
        <p:nvSpPr>
          <p:cNvPr id="4" name="Slide Number Placeholder 3"/>
          <p:cNvSpPr>
            <a:spLocks noGrp="1"/>
          </p:cNvSpPr>
          <p:nvPr>
            <p:ph type="sldNum" sz="quarter" idx="10"/>
          </p:nvPr>
        </p:nvSpPr>
        <p:spPr/>
        <p:txBody>
          <a:bodyPr/>
          <a:lstStyle/>
          <a:p>
            <a:fld id="{E28B4C5F-4909-415D-8128-F8A6522875B9}" type="slidenum">
              <a:rPr lang="en-US" smtClean="0"/>
              <a:pPr/>
              <a:t>21</a:t>
            </a:fld>
            <a:endParaRPr lang="en-US"/>
          </a:p>
        </p:txBody>
      </p:sp>
    </p:spTree>
    <p:extLst>
      <p:ext uri="{BB962C8B-B14F-4D97-AF65-F5344CB8AC3E}">
        <p14:creationId xmlns:p14="http://schemas.microsoft.com/office/powerpoint/2010/main" val="284969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latin typeface="+mn-lt"/>
                <a:ea typeface="+mn-ea"/>
                <a:cs typeface="+mn-cs"/>
              </a:rPr>
              <a:t>Read +</a:t>
            </a: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22</a:t>
            </a:fld>
            <a:endParaRPr lang="en-US"/>
          </a:p>
        </p:txBody>
      </p:sp>
    </p:spTree>
    <p:extLst>
      <p:ext uri="{BB962C8B-B14F-4D97-AF65-F5344CB8AC3E}">
        <p14:creationId xmlns:p14="http://schemas.microsoft.com/office/powerpoint/2010/main" val="565361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In order to apply </a:t>
            </a:r>
            <a:r>
              <a:rPr lang="en-US" altLang="zh-CN" sz="1600" dirty="0"/>
              <a:t>Tampering Attacks, we have to introduce the concept of </a:t>
            </a:r>
            <a:r>
              <a:rPr lang="en-US" sz="1600" kern="1200" dirty="0">
                <a:solidFill>
                  <a:schemeClr val="tx1"/>
                </a:solidFill>
                <a:latin typeface="+mn-lt"/>
                <a:ea typeface="+mn-ea"/>
                <a:cs typeface="+mn-cs"/>
              </a:rPr>
              <a:t> </a:t>
            </a:r>
            <a:r>
              <a:rPr lang="en-US" altLang="zh-CN" sz="1600" kern="1200" dirty="0">
                <a:solidFill>
                  <a:schemeClr val="tx1"/>
                </a:solidFill>
                <a:latin typeface="+mn-lt"/>
                <a:ea typeface="+mn-ea"/>
                <a:cs typeface="+mn-cs"/>
              </a:rPr>
              <a:t>Hardware Trojans. </a:t>
            </a:r>
            <a:r>
              <a:rPr lang="en-US" sz="1600" kern="1200" dirty="0">
                <a:solidFill>
                  <a:schemeClr val="tx1"/>
                </a:solidFill>
                <a:latin typeface="+mn-lt"/>
                <a:ea typeface="+mn-ea"/>
                <a:cs typeface="+mn-cs"/>
              </a:rPr>
              <a:t>Hardware Trojans is a malicious altercation of the original circuit. It modifies device functionality. It has 3 properties: Modifies the logical function of a chip &amp; Must not be activated by </a:t>
            </a:r>
            <a:r>
              <a:rPr lang="en-US" altLang="zh-CN" sz="4000" dirty="0">
                <a:latin typeface="Arial" panose="020B0604020202020204" pitchFamily="34" charset="0"/>
                <a:cs typeface="Arial" panose="020B0604020202020204" pitchFamily="34" charset="0"/>
              </a:rPr>
              <a:t>manufacturing</a:t>
            </a:r>
            <a:r>
              <a:rPr lang="en-US" sz="1600" kern="1200" dirty="0">
                <a:solidFill>
                  <a:schemeClr val="tx1"/>
                </a:solidFill>
                <a:latin typeface="+mn-lt"/>
                <a:ea typeface="+mn-ea"/>
                <a:cs typeface="+mn-cs"/>
              </a:rPr>
              <a:t> tests and </a:t>
            </a:r>
            <a:r>
              <a:rPr lang="en-US" altLang="zh-CN" sz="1600" kern="1200" dirty="0">
                <a:solidFill>
                  <a:schemeClr val="tx1"/>
                </a:solidFill>
                <a:latin typeface="+mn-lt"/>
                <a:ea typeface="+mn-ea"/>
                <a:cs typeface="+mn-cs"/>
              </a:rPr>
              <a:t>D</a:t>
            </a:r>
            <a:r>
              <a:rPr lang="en-US" sz="1600" kern="1200" dirty="0">
                <a:solidFill>
                  <a:schemeClr val="tx1"/>
                </a:solidFill>
                <a:latin typeface="+mn-lt"/>
                <a:ea typeface="+mn-ea"/>
                <a:cs typeface="+mn-cs"/>
              </a:rPr>
              <a:t>istinctly differs from a design error. </a:t>
            </a:r>
            <a:r>
              <a:rPr lang="en-US" sz="1600" kern="1200" baseline="0" dirty="0">
                <a:solidFill>
                  <a:schemeClr val="tx1"/>
                </a:solidFill>
                <a:latin typeface="+mn-lt"/>
                <a:ea typeface="+mn-ea"/>
                <a:cs typeface="+mn-cs"/>
              </a:rPr>
              <a:t> </a:t>
            </a:r>
            <a:r>
              <a:rPr lang="en-US" sz="1600" b="1" kern="1200" dirty="0">
                <a:solidFill>
                  <a:schemeClr val="tx1"/>
                </a:solidFill>
                <a:latin typeface="+mn-lt"/>
                <a:ea typeface="+mn-ea"/>
                <a:cs typeface="+mn-cs"/>
              </a:rPr>
              <a:t>A design error</a:t>
            </a:r>
            <a:r>
              <a:rPr lang="en-US" sz="1600" b="1" kern="1200" baseline="0" dirty="0">
                <a:solidFill>
                  <a:schemeClr val="tx1"/>
                </a:solidFill>
                <a:latin typeface="+mn-lt"/>
                <a:ea typeface="+mn-ea"/>
                <a:cs typeface="+mn-cs"/>
              </a:rPr>
              <a:t> is not </a:t>
            </a:r>
            <a:r>
              <a:rPr lang="en-US" sz="1200" b="1" i="0" kern="1200" dirty="0">
                <a:solidFill>
                  <a:schemeClr val="tx1"/>
                </a:solidFill>
                <a:effectLst/>
                <a:latin typeface="+mn-lt"/>
                <a:ea typeface="+mn-ea"/>
                <a:cs typeface="+mn-cs"/>
              </a:rPr>
              <a:t>planned</a:t>
            </a:r>
            <a:r>
              <a:rPr lang="en-US" sz="1600" b="1" i="0" kern="1200" baseline="0" dirty="0">
                <a:solidFill>
                  <a:schemeClr val="tx1"/>
                </a:solidFill>
                <a:effectLst/>
                <a:latin typeface="+mn-lt"/>
                <a:ea typeface="+mn-ea"/>
                <a:cs typeface="+mn-cs"/>
              </a:rPr>
              <a:t>, but HT is intentional.</a:t>
            </a:r>
            <a:endParaRPr lang="en-US" sz="16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23</a:t>
            </a:fld>
            <a:endParaRPr lang="en-US"/>
          </a:p>
        </p:txBody>
      </p:sp>
    </p:spTree>
    <p:extLst>
      <p:ext uri="{BB962C8B-B14F-4D97-AF65-F5344CB8AC3E}">
        <p14:creationId xmlns:p14="http://schemas.microsoft.com/office/powerpoint/2010/main" val="3269108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a:t>
            </a:r>
            <a:r>
              <a:rPr lang="en-US" baseline="0" dirty="0"/>
              <a:t> a </a:t>
            </a:r>
            <a:r>
              <a:rPr lang="en-US" sz="1200" b="0" dirty="0"/>
              <a:t>example of a combinational hardware Trojan: It contains two parts: </a:t>
            </a:r>
            <a:r>
              <a:rPr lang="en-US" altLang="zh-CN" sz="1200" dirty="0"/>
              <a:t>Trigger and payload. </a:t>
            </a:r>
            <a:r>
              <a:rPr lang="en-US" dirty="0"/>
              <a:t>The trigger activates the hardware Trojan when a certain condition is satisfied. The payload change the functionality of the circuit.</a:t>
            </a:r>
            <a:r>
              <a:rPr lang="en-US" baseline="0" dirty="0"/>
              <a:t> We can see that the circuitry inside solid line is the original netlist, and the circuitry  in dotted line </a:t>
            </a:r>
            <a:r>
              <a:rPr lang="en-US" altLang="zh-CN" baseline="0" dirty="0"/>
              <a:t>is the HT. </a:t>
            </a:r>
            <a:r>
              <a:rPr lang="en-US" dirty="0"/>
              <a:t>The trigger can directly come from primary inputs (PI) or from internal nets. When</a:t>
            </a:r>
            <a:r>
              <a:rPr lang="en-US" baseline="0" dirty="0"/>
              <a:t> the Trojan is activated, the output will change from s to 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dirty="0"/>
              <a:t> </a:t>
            </a:r>
          </a:p>
        </p:txBody>
      </p:sp>
      <p:sp>
        <p:nvSpPr>
          <p:cNvPr id="4" name="Slide Number Placeholder 3"/>
          <p:cNvSpPr>
            <a:spLocks noGrp="1"/>
          </p:cNvSpPr>
          <p:nvPr>
            <p:ph type="sldNum" sz="quarter" idx="10"/>
          </p:nvPr>
        </p:nvSpPr>
        <p:spPr/>
        <p:txBody>
          <a:bodyPr/>
          <a:lstStyle/>
          <a:p>
            <a:fld id="{E28B4C5F-4909-415D-8128-F8A6522875B9}" type="slidenum">
              <a:rPr lang="en-US" smtClean="0"/>
              <a:pPr/>
              <a:t>24</a:t>
            </a:fld>
            <a:endParaRPr lang="en-US"/>
          </a:p>
        </p:txBody>
      </p:sp>
    </p:spTree>
    <p:extLst>
      <p:ext uri="{BB962C8B-B14F-4D97-AF65-F5344CB8AC3E}">
        <p14:creationId xmlns:p14="http://schemas.microsoft.com/office/powerpoint/2010/main" val="786243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know what is HT, But how a hardware Trojan can leak the Key value to attacker? This is one of the </a:t>
                </a:r>
                <a:r>
                  <a:rPr lang="en-US" altLang="zh-CN" sz="1200" dirty="0"/>
                  <a:t>Approaches for HT tampering attack.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Normal operation</a:t>
                </a:r>
                <a:r>
                  <a:rPr lang="en-US" baseline="0" dirty="0"/>
                  <a:t>, the </a:t>
                </a:r>
                <a:r>
                  <a:rPr lang="en-US" sz="1200" dirty="0"/>
                  <a:t>primary output (</a:t>
                </a:r>
                <a14:m>
                  <m:oMath xmlns:m="http://schemas.openxmlformats.org/officeDocument/2006/math">
                    <m:r>
                      <a:rPr lang="en-US" sz="1200" dirty="0">
                        <a:latin typeface="Cambria Math" panose="02040503050406030204" pitchFamily="18" charset="0"/>
                      </a:rPr>
                      <m:t>𝑃𝑂</m:t>
                    </m:r>
                  </m:oMath>
                </a14:m>
                <a:r>
                  <a:rPr lang="en-US" sz="1200" dirty="0"/>
                  <a:t>) is connected to the correct output through the MUX.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In</a:t>
                </a:r>
                <a:r>
                  <a:rPr lang="en-US" sz="1200" baseline="0" dirty="0"/>
                  <a:t> order to activate the attack , the nodes need to be set as n3 =1, X3=</a:t>
                </a:r>
                <a:r>
                  <a:rPr lang="en-US" dirty="0"/>
                  <a:t>0 and x2=1. The mux</a:t>
                </a:r>
                <a:r>
                  <a:rPr lang="en-US" baseline="0" dirty="0"/>
                  <a:t> will switch from input 0 to 1. </a:t>
                </a:r>
                <a:r>
                  <a:rPr lang="en-US" sz="1200" b="0" dirty="0">
                    <a:solidFill>
                      <a:srgbClr val="FF0000"/>
                    </a:solidFill>
                  </a:rPr>
                  <a:t>Input pattern [11011] leaks the secret key </a:t>
                </a:r>
                <a:r>
                  <a:rPr lang="en-US" sz="1200" b="0" i="1" dirty="0">
                    <a:solidFill>
                      <a:srgbClr val="FF0000"/>
                    </a:solidFill>
                    <a:latin typeface="Times" panose="02020603050405020304" pitchFamily="18" charset="0"/>
                    <a:cs typeface="Times" panose="02020603050405020304" pitchFamily="18" charset="0"/>
                  </a:rPr>
                  <a:t>k</a:t>
                </a:r>
                <a:r>
                  <a:rPr lang="en-US" sz="1200" b="0" dirty="0">
                    <a:solidFill>
                      <a:srgbClr val="FF0000"/>
                    </a:solidFill>
                  </a:rPr>
                  <a:t> to the output.</a:t>
                </a:r>
                <a:r>
                  <a:rPr lang="en-US" sz="1200" dirty="0"/>
                  <a: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Normal operation</a:t>
                </a:r>
                <a:r>
                  <a:rPr lang="en-US" baseline="0" dirty="0" smtClean="0"/>
                  <a:t>, the </a:t>
                </a:r>
                <a:r>
                  <a:rPr lang="en-US" sz="1200" dirty="0" smtClean="0"/>
                  <a:t>primary output (</a:t>
                </a:r>
                <a:r>
                  <a:rPr lang="en-US" sz="1200" i="0" dirty="0">
                    <a:latin typeface="Cambria Math" panose="02040503050406030204" pitchFamily="18" charset="0"/>
                  </a:rPr>
                  <a:t>𝑃𝑂</a:t>
                </a:r>
                <a:r>
                  <a:rPr lang="en-US" sz="1200" dirty="0"/>
                  <a:t>) is connected to the correct output through the MUX</a:t>
                </a:r>
                <a:r>
                  <a:rPr lang="en-US" sz="1200" dirty="0" smtClean="0"/>
                  <a:t>. In</a:t>
                </a:r>
                <a:r>
                  <a:rPr lang="en-US" sz="1200" baseline="0" dirty="0" smtClean="0"/>
                  <a:t> order to activate the attack , the nodes need to be set as n3 =1, X3=</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 and x2=1. The mux</a:t>
                </a:r>
                <a:r>
                  <a:rPr lang="en-US" baseline="0" dirty="0" smtClean="0"/>
                  <a:t> will switch from input 0 to 1. </a:t>
                </a:r>
                <a:r>
                  <a:rPr lang="en-US" sz="1200" b="0" dirty="0" smtClean="0">
                    <a:solidFill>
                      <a:srgbClr val="FF0000"/>
                    </a:solidFill>
                  </a:rPr>
                  <a:t>Input pattern [11011] leaks the secret key </a:t>
                </a:r>
                <a:r>
                  <a:rPr lang="en-US" sz="1200" b="0" i="1" dirty="0" smtClean="0">
                    <a:solidFill>
                      <a:srgbClr val="FF0000"/>
                    </a:solidFill>
                    <a:latin typeface="Times" panose="02020603050405020304" pitchFamily="18" charset="0"/>
                    <a:cs typeface="Times" panose="02020603050405020304" pitchFamily="18" charset="0"/>
                  </a:rPr>
                  <a:t>k</a:t>
                </a:r>
                <a:r>
                  <a:rPr lang="en-US" sz="1200" b="0" dirty="0" smtClean="0">
                    <a:solidFill>
                      <a:srgbClr val="FF0000"/>
                    </a:solidFill>
                  </a:rPr>
                  <a:t> to the output.</a:t>
                </a:r>
              </a:p>
            </p:txBody>
          </p:sp>
        </mc:Fallback>
      </mc:AlternateContent>
      <p:sp>
        <p:nvSpPr>
          <p:cNvPr id="4" name="Slide Number Placeholder 3"/>
          <p:cNvSpPr>
            <a:spLocks noGrp="1"/>
          </p:cNvSpPr>
          <p:nvPr>
            <p:ph type="sldNum" sz="quarter" idx="10"/>
          </p:nvPr>
        </p:nvSpPr>
        <p:spPr/>
        <p:txBody>
          <a:bodyPr/>
          <a:lstStyle/>
          <a:p>
            <a:fld id="{E28B4C5F-4909-415D-8128-F8A6522875B9}" type="slidenum">
              <a:rPr lang="en-US" smtClean="0"/>
              <a:pPr/>
              <a:t>25</a:t>
            </a:fld>
            <a:endParaRPr lang="en-US"/>
          </a:p>
        </p:txBody>
      </p:sp>
    </p:spTree>
    <p:extLst>
      <p:ext uri="{BB962C8B-B14F-4D97-AF65-F5344CB8AC3E}">
        <p14:creationId xmlns:p14="http://schemas.microsoft.com/office/powerpoint/2010/main" val="270904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This is the second approach. Instead of sending the key directly to the PO in approach 1, an adversary can propagate it through internal logic.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26</a:t>
            </a:fld>
            <a:endParaRPr lang="en-US"/>
          </a:p>
        </p:txBody>
      </p:sp>
    </p:spTree>
    <p:extLst>
      <p:ext uri="{BB962C8B-B14F-4D97-AF65-F5344CB8AC3E}">
        <p14:creationId xmlns:p14="http://schemas.microsoft.com/office/powerpoint/2010/main" val="301913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know how to use HT to implement </a:t>
            </a:r>
            <a:r>
              <a:rPr lang="en-US" altLang="zh-CN" sz="1200" dirty="0"/>
              <a:t>Tampering</a:t>
            </a:r>
            <a:r>
              <a:rPr lang="en-US" dirty="0"/>
              <a:t> attack, Next</a:t>
            </a:r>
            <a:r>
              <a:rPr lang="en-US" baseline="0" dirty="0"/>
              <a:t> step is </a:t>
            </a:r>
            <a:r>
              <a:rPr lang="en-US" dirty="0"/>
              <a:t>designing a  HT  for </a:t>
            </a:r>
            <a:r>
              <a:rPr lang="en-US" sz="1200" dirty="0"/>
              <a:t>Tampering attack.</a:t>
            </a:r>
            <a:r>
              <a:rPr lang="en-US" sz="1200" baseline="0" dirty="0"/>
              <a:t> First, we defied a  Trojan named </a:t>
            </a:r>
            <a:r>
              <a:rPr lang="en-US" sz="1200" dirty="0"/>
              <a:t>Type-p Trojan. A Type-p Trojan consists of p trigger inputs.</a:t>
            </a:r>
            <a:r>
              <a:rPr lang="en-US" sz="1200" baseline="0" dirty="0"/>
              <a:t> When all p inputs meet the conditions, HT is activated.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In order </a:t>
            </a:r>
            <a:r>
              <a:rPr lang="en-US" altLang="zh-CN" sz="1200" baseline="0" dirty="0"/>
              <a:t>to make HT not easy to be found</a:t>
            </a:r>
            <a:r>
              <a:rPr lang="en-US" sz="1200" baseline="0" dirty="0"/>
              <a:t>, </a:t>
            </a:r>
            <a:r>
              <a:rPr lang="en-US" altLang="zh-CN" sz="1200" baseline="0" dirty="0"/>
              <a:t>t</a:t>
            </a:r>
            <a:r>
              <a:rPr lang="en-US" sz="1200" baseline="0" dirty="0"/>
              <a:t>rigger inputs should choose rare nodes. And make sure that HT will not be activated during manufacturing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27</a:t>
            </a:fld>
            <a:endParaRPr lang="en-US"/>
          </a:p>
        </p:txBody>
      </p:sp>
    </p:spTree>
    <p:extLst>
      <p:ext uri="{BB962C8B-B14F-4D97-AF65-F5344CB8AC3E}">
        <p14:creationId xmlns:p14="http://schemas.microsoft.com/office/powerpoint/2010/main" val="3631133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This figure show the </a:t>
            </a:r>
            <a:r>
              <a:rPr lang="en-US" dirty="0"/>
              <a:t>design for a combinational hardware Trojan that evades manufacturing tests. It is a type-4 Trojan with a MUX as payload.</a:t>
            </a:r>
            <a:r>
              <a:rPr lang="en-US" baseline="0" dirty="0"/>
              <a:t> Pattern P1 to P7 are the </a:t>
            </a:r>
            <a:r>
              <a:rPr lang="en-US" sz="1200" dirty="0"/>
              <a:t>manufacturing </a:t>
            </a:r>
            <a:r>
              <a:rPr lang="en-US" dirty="0"/>
              <a:t>Stuck-at fault (SAF) test patterns.</a:t>
            </a:r>
            <a:r>
              <a:rPr lang="en-US" baseline="0" dirty="0"/>
              <a:t> </a:t>
            </a:r>
            <a:r>
              <a:rPr lang="en-US" dirty="0"/>
              <a:t>The hardware Trojan activation pattern (HTAP) is  [0 0 1 1 0] while the key value</a:t>
            </a:r>
            <a:r>
              <a:rPr lang="en-US" baseline="0" dirty="0"/>
              <a:t> will propagate through output Y. </a:t>
            </a:r>
            <a:endParaRPr kumimoji="0" lang="en-US" altLang="en-US" sz="1200" b="0" i="0" u="none" strike="noStrike" kern="1200" cap="none" normalizeH="0" baseline="0" dirty="0">
              <a:ln>
                <a:noFill/>
              </a:ln>
              <a:solidFill>
                <a:schemeClr val="bg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28</a:t>
            </a:fld>
            <a:endParaRPr lang="en-US"/>
          </a:p>
        </p:txBody>
      </p:sp>
    </p:spTree>
    <p:extLst>
      <p:ext uri="{BB962C8B-B14F-4D97-AF65-F5344CB8AC3E}">
        <p14:creationId xmlns:p14="http://schemas.microsoft.com/office/powerpoint/2010/main" val="1851879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 the structure of Sequential Trojan.</a:t>
            </a:r>
            <a:r>
              <a:rPr lang="en-US" sz="1200" baseline="0" dirty="0"/>
              <a:t> Instead of the output of Trigger directly goes to </a:t>
            </a:r>
            <a:r>
              <a:rPr lang="en-US" altLang="zh-CN" sz="1200" baseline="0" dirty="0"/>
              <a:t>payload, i</a:t>
            </a:r>
            <a:r>
              <a:rPr lang="en-US" baseline="0" dirty="0"/>
              <a:t>t has a add </a:t>
            </a:r>
            <a:r>
              <a:rPr lang="en-US" sz="1200" dirty="0"/>
              <a:t>state element in trigger</a:t>
            </a:r>
            <a:r>
              <a:rPr lang="en-US" sz="1200" baseline="0" dirty="0"/>
              <a:t> 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Compared with Combinational Trojan, Sequential Trojan is less likely to be activated because of </a:t>
            </a:r>
            <a:r>
              <a:rPr lang="en-US" altLang="zh-CN" sz="1200" baseline="0" dirty="0"/>
              <a:t>the</a:t>
            </a:r>
            <a:r>
              <a:rPr lang="en-US" sz="1200" baseline="0" dirty="0"/>
              <a:t> counter, so it is less likely to be detected.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29</a:t>
            </a:fld>
            <a:endParaRPr lang="en-US"/>
          </a:p>
        </p:txBody>
      </p:sp>
    </p:spTree>
    <p:extLst>
      <p:ext uri="{BB962C8B-B14F-4D97-AF65-F5344CB8AC3E}">
        <p14:creationId xmlns:p14="http://schemas.microsoft.com/office/powerpoint/2010/main" val="127619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 is one of issues of </a:t>
            </a:r>
            <a:r>
              <a:rPr lang="en-US" dirty="0"/>
              <a:t>Hardware Security</a:t>
            </a:r>
            <a:r>
              <a:rPr lang="en-US" baseline="0" dirty="0"/>
              <a:t>.  HT can modify the function of design or steal key information.  Recently, There are more and more reports about hardware Trojan attacks. </a:t>
            </a:r>
            <a:r>
              <a:rPr lang="en-US" dirty="0"/>
              <a:t>A recent report from Bloomberg Businessweek shows that a tiny chip, which is not larger than a grain of rice to infiltrate(fil</a:t>
            </a:r>
            <a:r>
              <a:rPr lang="en-US" altLang="zh-CN" dirty="0"/>
              <a:t>l</a:t>
            </a:r>
            <a:r>
              <a:rPr lang="en-US" dirty="0"/>
              <a:t>) 30 U.S. companies, including Apple and Amazon. This tiny microchip is nested on the mother boards to steal the critical information</a:t>
            </a:r>
            <a:r>
              <a:rPr lang="en-US" baseline="0" dirty="0"/>
              <a:t> once the motherboard is powered up.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a:t>
            </a:fld>
            <a:endParaRPr lang="en-US"/>
          </a:p>
        </p:txBody>
      </p:sp>
    </p:spTree>
    <p:extLst>
      <p:ext uri="{BB962C8B-B14F-4D97-AF65-F5344CB8AC3E}">
        <p14:creationId xmlns:p14="http://schemas.microsoft.com/office/powerpoint/2010/main" val="3216602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altLang="zh-CN" dirty="0"/>
              <a:t>In previous slides</a:t>
            </a:r>
            <a:r>
              <a:rPr lang="en-US" altLang="zh-CN" baseline="0" dirty="0"/>
              <a:t>, </a:t>
            </a:r>
            <a:r>
              <a:rPr lang="en-US" dirty="0"/>
              <a:t>we showed that how to use HT tampering attack to obtain key value. In</a:t>
            </a:r>
            <a:r>
              <a:rPr lang="en-US" baseline="0" dirty="0"/>
              <a:t> this part, </a:t>
            </a:r>
            <a:r>
              <a:rPr lang="en-US" dirty="0"/>
              <a:t>we will show that an adversary can implement the Trojan in a very large number of ways, and it is practically infeasible to detect all of them with absolute certainty.  </a:t>
            </a:r>
            <a:r>
              <a:rPr lang="en-US" sz="1200" dirty="0"/>
              <a:t>This table shows the large number of valid Trojan choices available to the adversary.  AT is the </a:t>
            </a:r>
            <a:r>
              <a:rPr lang="en-US" dirty="0"/>
              <a:t>upper bound of all possible Type-p Trojans and VT is the </a:t>
            </a:r>
            <a:r>
              <a:rPr lang="en-US" sz="1200" dirty="0"/>
              <a:t>number of valid Trojan. We can see with the order and circuit size increases; the number of valid Trojan increases exponentially.  In a large circuit the number </a:t>
            </a:r>
            <a:r>
              <a:rPr lang="en-US" altLang="zh-CN" sz="1200" dirty="0"/>
              <a:t>of valid Trojan</a:t>
            </a:r>
            <a:r>
              <a:rPr lang="en-US" sz="1200" dirty="0"/>
              <a:t> can up to 10 to the power of 12.</a:t>
            </a:r>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30</a:t>
            </a:fld>
            <a:endParaRPr lang="en-US"/>
          </a:p>
        </p:txBody>
      </p:sp>
    </p:spTree>
    <p:extLst>
      <p:ext uri="{BB962C8B-B14F-4D97-AF65-F5344CB8AC3E}">
        <p14:creationId xmlns:p14="http://schemas.microsoft.com/office/powerpoint/2010/main" val="1886163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This table show the area and power over head after the Trojan </a:t>
            </a:r>
            <a:r>
              <a:rPr lang="en-US" altLang="zh-CN" sz="1200" dirty="0"/>
              <a:t>tampering attack applied.</a:t>
            </a:r>
            <a:endParaRPr kumimoji="0" lang="en-US" altLang="en-US" sz="1200" b="0" i="0" u="none" strike="noStrike" kern="1200" cap="none" normalizeH="0" baseline="0" dirty="0">
              <a:ln>
                <a:noFill/>
              </a:ln>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We can see that for a large circuit, the area overhead is only 0.1% and the power over head is less than 0.4%.</a:t>
            </a:r>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31</a:t>
            </a:fld>
            <a:endParaRPr lang="en-US"/>
          </a:p>
        </p:txBody>
      </p:sp>
    </p:spTree>
    <p:extLst>
      <p:ext uri="{BB962C8B-B14F-4D97-AF65-F5344CB8AC3E}">
        <p14:creationId xmlns:p14="http://schemas.microsoft.com/office/powerpoint/2010/main" val="3515777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Based on the above analysis, </a:t>
            </a:r>
            <a:r>
              <a:rPr kumimoji="0" lang="en-US" altLang="en-US" sz="1200" b="1" i="0" u="none" strike="noStrike" kern="1200" cap="none" normalizeH="0" baseline="0" dirty="0">
                <a:ln>
                  <a:noFill/>
                </a:ln>
                <a:solidFill>
                  <a:schemeClr val="bg1"/>
                </a:solidFill>
                <a:effectLst/>
                <a:latin typeface="+mn-lt"/>
                <a:ea typeface="+mn-ea"/>
                <a:cs typeface="+mn-cs"/>
              </a:rPr>
              <a:t>Read</a:t>
            </a:r>
            <a:endParaRPr lang="en-US" b="1"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32</a:t>
            </a:fld>
            <a:endParaRPr lang="en-US"/>
          </a:p>
        </p:txBody>
      </p:sp>
    </p:spTree>
    <p:extLst>
      <p:ext uri="{BB962C8B-B14F-4D97-AF65-F5344CB8AC3E}">
        <p14:creationId xmlns:p14="http://schemas.microsoft.com/office/powerpoint/2010/main" val="4095573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In order to prevent the hardware Trojan Tampering attack, an effective method to detect HT </a:t>
            </a:r>
            <a:r>
              <a:rPr kumimoji="0" lang="en-US" altLang="zh-CN" sz="1200" b="0" i="0" u="none" strike="noStrike" kern="1200" cap="none" normalizeH="0" baseline="0" dirty="0">
                <a:ln>
                  <a:noFill/>
                </a:ln>
                <a:solidFill>
                  <a:schemeClr val="bg1"/>
                </a:solidFill>
                <a:effectLst/>
                <a:latin typeface="+mn-lt"/>
                <a:ea typeface="+mn-ea"/>
                <a:cs typeface="+mn-cs"/>
              </a:rPr>
              <a:t>is in demand</a:t>
            </a:r>
            <a:r>
              <a:rPr kumimoji="0" lang="en-US" altLang="en-US" sz="1200" b="0" i="0" u="none" strike="noStrike" kern="1200" cap="none" normalizeH="0" baseline="0" dirty="0">
                <a:ln>
                  <a:noFill/>
                </a:ln>
                <a:solidFill>
                  <a:schemeClr val="bg1"/>
                </a:solidFill>
                <a:effectLst/>
                <a:latin typeface="+mn-lt"/>
                <a:ea typeface="+mn-ea"/>
                <a:cs typeface="+mn-cs"/>
              </a:rPr>
              <a:t>.</a:t>
            </a:r>
            <a:r>
              <a:rPr kumimoji="0" lang="en-US" altLang="en-US" sz="1200" b="0" i="0" u="none" strike="noStrike" kern="1200" cap="none" normalizeH="0" baseline="0" dirty="0">
                <a:ln>
                  <a:noFill/>
                </a:ln>
                <a:solidFill>
                  <a:schemeClr val="tx1"/>
                </a:solidFill>
                <a:effectLst/>
                <a:latin typeface="+mn-lt"/>
                <a:ea typeface="+mn-ea"/>
                <a:cs typeface="+mn-cs"/>
              </a:rPr>
              <a:t>  So, </a:t>
            </a:r>
            <a:r>
              <a:rPr kumimoji="0" lang="zh-CN" altLang="en-US" sz="1200" b="0" i="0" u="none" strike="noStrike" kern="1200" cap="none" normalizeH="0" baseline="0" dirty="0">
                <a:ln>
                  <a:noFill/>
                </a:ln>
                <a:solidFill>
                  <a:schemeClr val="tx1"/>
                </a:solidFill>
                <a:effectLst/>
                <a:latin typeface="+mn-lt"/>
                <a:ea typeface="+mn-ea"/>
                <a:cs typeface="+mn-cs"/>
              </a:rPr>
              <a:t> </a:t>
            </a:r>
            <a:r>
              <a:rPr kumimoji="0" lang="en-US" altLang="zh-CN" sz="1200" b="0" i="0" u="none" strike="noStrike" kern="1200" cap="none" normalizeH="0" baseline="0" dirty="0">
                <a:ln>
                  <a:noFill/>
                </a:ln>
                <a:solidFill>
                  <a:schemeClr val="tx1"/>
                </a:solidFill>
                <a:effectLst/>
                <a:latin typeface="+mn-lt"/>
                <a:ea typeface="+mn-ea"/>
                <a:cs typeface="+mn-cs"/>
              </a:rPr>
              <a:t>we proposed a </a:t>
            </a:r>
            <a:r>
              <a:rPr lang="en-US" sz="1200" dirty="0"/>
              <a:t>Modeling and Test Generation for Combinational HT. Here let  us talk about </a:t>
            </a:r>
            <a:r>
              <a:rPr lang="en-US" altLang="zh-CN" sz="1200" b="0" dirty="0"/>
              <a:t>some definitions  first.  Read  +K(</a:t>
            </a:r>
            <a:r>
              <a:rPr lang="en-US" altLang="zh-CN" dirty="0">
                <a:latin typeface="Arial" charset="0"/>
              </a:rPr>
              <a:t>We named</a:t>
            </a:r>
            <a:r>
              <a:rPr lang="en-US" altLang="zh-CN" baseline="0" dirty="0">
                <a:latin typeface="Arial" charset="0"/>
              </a:rPr>
              <a:t> fault site in circuit as K those nodes can be either trigger or payload of a Trojan</a:t>
            </a:r>
            <a:endParaRPr 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normalizeH="0" baseline="0" dirty="0">
              <a:ln>
                <a:noFill/>
              </a:ln>
              <a:solidFill>
                <a:schemeClr val="bg1"/>
              </a:solidFill>
              <a:effectLst/>
              <a:latin typeface="+mn-lt"/>
              <a:ea typeface="+mn-ea"/>
              <a:cs typeface="+mn-cs"/>
            </a:endParaRPr>
          </a:p>
          <a:p>
            <a:r>
              <a:rPr lang="en-US" altLang="zh-CN" dirty="0">
                <a:latin typeface="Arial" charset="0"/>
              </a:rPr>
              <a:t>//Type one</a:t>
            </a:r>
            <a:r>
              <a:rPr lang="en-US" altLang="zh-CN" baseline="0" dirty="0">
                <a:latin typeface="Arial" charset="0"/>
              </a:rPr>
              <a:t> means it has only have one trigger.</a:t>
            </a:r>
            <a:endParaRPr lang="en-US" altLang="zh-CN" dirty="0">
              <a:latin typeface="Arial"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33</a:t>
            </a:fld>
            <a:endParaRPr lang="en-US"/>
          </a:p>
        </p:txBody>
      </p:sp>
    </p:spTree>
    <p:extLst>
      <p:ext uri="{BB962C8B-B14F-4D97-AF65-F5344CB8AC3E}">
        <p14:creationId xmlns:p14="http://schemas.microsoft.com/office/powerpoint/2010/main" val="3817848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To detect hardware Trojan, we need to model it first</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In this example: we have a </a:t>
            </a:r>
            <a:r>
              <a:rPr lang="en-US" sz="1200" b="0" dirty="0"/>
              <a:t>Type-4 Trojan which means it has 4 trigger inputs and 1</a:t>
            </a:r>
            <a:r>
              <a:rPr lang="en-US" sz="1200" b="0" baseline="0" dirty="0"/>
              <a:t> payload XOR gate. The Trojan will keep </a:t>
            </a:r>
            <a:r>
              <a:rPr lang="en-US" sz="1200" b="1" baseline="0" dirty="0"/>
              <a:t>stealth/quite </a:t>
            </a:r>
            <a:r>
              <a:rPr lang="en-US" sz="1200" b="0" baseline="0" dirty="0"/>
              <a:t>unless the trigger inputs is activated. The payload is located at </a:t>
            </a:r>
            <a:r>
              <a:rPr lang="en-US" dirty="0"/>
              <a:t>fault site </a:t>
            </a:r>
            <a:r>
              <a:rPr lang="en-US" altLang="zh-CN" dirty="0"/>
              <a:t>to ensure that the faulty result will affect PO. </a:t>
            </a:r>
            <a:r>
              <a:rPr lang="en-US" altLang="zh-CN" baseline="0" dirty="0"/>
              <a:t>Pattern P1 to P9 are the </a:t>
            </a:r>
            <a:r>
              <a:rPr lang="en-US" altLang="zh-CN" sz="1200" dirty="0"/>
              <a:t>manufacturing </a:t>
            </a:r>
            <a:r>
              <a:rPr lang="en-US" altLang="zh-CN" dirty="0"/>
              <a:t>Stuck-at fault (SAF) test patterns.</a:t>
            </a:r>
            <a:r>
              <a:rPr lang="en-US" altLang="zh-CN" baseline="0" dirty="0"/>
              <a:t> </a:t>
            </a:r>
            <a:r>
              <a:rPr lang="en-US" altLang="zh-CN" dirty="0"/>
              <a:t>The Trojan activation pattern (TAP) is = [1010x0x] Once the Trojan is activated the output will switch from correct value 0 to faulty result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normalizeH="0" baseline="0" dirty="0">
              <a:ln>
                <a:noFill/>
              </a:ln>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normalizeH="0" baseline="0" dirty="0">
                <a:ln>
                  <a:noFill/>
                </a:ln>
                <a:solidFill>
                  <a:schemeClr val="bg1"/>
                </a:solidFill>
                <a:effectLst/>
                <a:latin typeface="+mn-lt"/>
                <a:ea typeface="+mn-ea"/>
                <a:cs typeface="+mn-cs"/>
              </a:rPr>
              <a:t>After we model the Trojan, we need to </a:t>
            </a:r>
            <a:r>
              <a:rPr lang="en-US" sz="1200" dirty="0"/>
              <a:t>generate</a:t>
            </a:r>
            <a:r>
              <a:rPr lang="en-US" sz="1200" baseline="0" dirty="0"/>
              <a:t> test pattern to detect our modeled Trojan.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model a Trojan, the payload is always delivered to the fault site. Because if it did not </a:t>
            </a:r>
            <a:r>
              <a:rPr lang="en-US" altLang="zh-CN" dirty="0"/>
              <a:t>deliver to the fault side,</a:t>
            </a:r>
            <a:r>
              <a:rPr lang="en-US" dirty="0"/>
              <a:t> the response will not go to the output.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detect the Trojan, we do the reverse process: We detect a stuck at fault of </a:t>
            </a:r>
            <a:r>
              <a:rPr lang="en-US" altLang="zh-CN" dirty="0"/>
              <a:t>particular</a:t>
            </a:r>
            <a:r>
              <a:rPr lang="en-US" dirty="0"/>
              <a:t> line,</a:t>
            </a:r>
            <a:r>
              <a:rPr lang="zh-CN" altLang="en-US" dirty="0"/>
              <a:t> </a:t>
            </a:r>
            <a:r>
              <a:rPr lang="en-US" altLang="zh-CN" dirty="0"/>
              <a:t>while use constrain get from other lines.(Which is the trigger ) </a:t>
            </a:r>
            <a:r>
              <a:rPr lang="en-US" dirty="0"/>
              <a:t>This Type-4 Trojan is detected by conditional SAF </a:t>
            </a:r>
            <a:r>
              <a:rPr lang="en-US" altLang="zh-CN" sz="1200" dirty="0">
                <a:latin typeface="Times New Roman" panose="02020603050405020304" pitchFamily="18" charset="0"/>
                <a:cs typeface="Times New Roman" panose="02020603050405020304" pitchFamily="18" charset="0"/>
              </a:rPr>
              <a:t>(n7 sa0 or sa1 with x1, x2, x3, x5 equal 1010. </a:t>
            </a:r>
            <a:r>
              <a:rPr lang="en-US" dirty="0"/>
              <a:t>After have</a:t>
            </a:r>
            <a:r>
              <a:rPr lang="en-US" baseline="0" dirty="0"/>
              <a:t> this pattern, we </a:t>
            </a:r>
            <a:r>
              <a:rPr kumimoji="0" lang="en-US" altLang="en-US" sz="1200" b="0" i="0" u="none" strike="noStrike" kern="1200" cap="none" normalizeH="0" baseline="0" dirty="0">
                <a:ln>
                  <a:noFill/>
                </a:ln>
                <a:solidFill>
                  <a:schemeClr val="bg1"/>
                </a:solidFill>
                <a:effectLst/>
                <a:latin typeface="+mn-lt"/>
                <a:ea typeface="+mn-ea"/>
                <a:cs typeface="+mn-cs"/>
              </a:rPr>
              <a:t>iterate all the rest passible location of the 4 triggers with all the value. Then we can detect all the </a:t>
            </a:r>
            <a:r>
              <a:rPr lang="en-US" sz="1200" b="0" dirty="0"/>
              <a:t>Type-4 Trojan which has</a:t>
            </a:r>
            <a:r>
              <a:rPr lang="en-US" sz="1200" b="0" baseline="0" dirty="0"/>
              <a:t> a payload at node n7. Then we </a:t>
            </a:r>
            <a:r>
              <a:rPr kumimoji="0" lang="en-US" altLang="en-US" sz="1200" b="0" i="0" u="none" strike="noStrike" kern="1200" cap="none" normalizeH="0" baseline="0" dirty="0">
                <a:ln>
                  <a:noFill/>
                </a:ln>
                <a:solidFill>
                  <a:schemeClr val="bg1"/>
                </a:solidFill>
                <a:effectLst/>
                <a:latin typeface="+mn-lt"/>
                <a:ea typeface="+mn-ea"/>
                <a:cs typeface="+mn-cs"/>
              </a:rPr>
              <a:t>iterate the test generation process on rest of fault </a:t>
            </a:r>
            <a:r>
              <a:rPr lang="en-US" dirty="0"/>
              <a:t>site.,</a:t>
            </a:r>
            <a:r>
              <a:rPr lang="en-US" baseline="0" dirty="0"/>
              <a:t> then we can detect all the </a:t>
            </a:r>
            <a:r>
              <a:rPr lang="en-US" sz="1200" b="0" dirty="0"/>
              <a:t>Type-4 Trojan in the net list.</a:t>
            </a:r>
            <a:endParaRPr kumimoji="0" lang="en-US" altLang="en-US" sz="1200" b="0" i="0" u="none" strike="noStrike" kern="1200" cap="none" normalizeH="0" baseline="0" dirty="0">
              <a:ln>
                <a:noFill/>
              </a:ln>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34</a:t>
            </a:fld>
            <a:endParaRPr lang="en-US"/>
          </a:p>
        </p:txBody>
      </p:sp>
    </p:spTree>
    <p:extLst>
      <p:ext uri="{BB962C8B-B14F-4D97-AF65-F5344CB8AC3E}">
        <p14:creationId xmlns:p14="http://schemas.microsoft.com/office/powerpoint/2010/main" val="1517471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This algorithm shows </a:t>
            </a:r>
            <a:r>
              <a:rPr lang="en-US" altLang="zh-CN" sz="1200" dirty="0"/>
              <a:t>Test Generation for Type-</a:t>
            </a:r>
            <a:r>
              <a:rPr lang="en-US" altLang="zh-CN" sz="1200" i="1" dirty="0"/>
              <a:t>n</a:t>
            </a:r>
            <a:r>
              <a:rPr lang="en-US" altLang="zh-CN" sz="1200" dirty="0"/>
              <a:t> Trojans.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I will not go into details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If you are interested, we can go to my paper or we can discuss it after the presentation.</a:t>
            </a:r>
          </a:p>
        </p:txBody>
      </p:sp>
      <p:sp>
        <p:nvSpPr>
          <p:cNvPr id="4" name="Slide Number Placeholder 3"/>
          <p:cNvSpPr>
            <a:spLocks noGrp="1"/>
          </p:cNvSpPr>
          <p:nvPr>
            <p:ph type="sldNum" sz="quarter" idx="10"/>
          </p:nvPr>
        </p:nvSpPr>
        <p:spPr/>
        <p:txBody>
          <a:bodyPr/>
          <a:lstStyle/>
          <a:p>
            <a:fld id="{E28B4C5F-4909-415D-8128-F8A6522875B9}" type="slidenum">
              <a:rPr lang="en-US" smtClean="0"/>
              <a:pPr/>
              <a:t>35</a:t>
            </a:fld>
            <a:endParaRPr lang="en-US"/>
          </a:p>
        </p:txBody>
      </p:sp>
    </p:spTree>
    <p:extLst>
      <p:ext uri="{BB962C8B-B14F-4D97-AF65-F5344CB8AC3E}">
        <p14:creationId xmlns:p14="http://schemas.microsoft.com/office/powerpoint/2010/main" val="3095077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dirty="0"/>
                  <a:t>Type-</a:t>
                </a:r>
                <a:r>
                  <a:rPr lang="en-US" sz="1200" i="1" dirty="0"/>
                  <a:t>n</a:t>
                </a:r>
                <a:r>
                  <a:rPr lang="en-US" sz="1200" dirty="0"/>
                  <a:t> Trojan is detected by a test for a stuck-at fault on the payload while </a:t>
                </a:r>
                <a:r>
                  <a:rPr lang="en-US" sz="1200" i="1" dirty="0"/>
                  <a:t>n</a:t>
                </a:r>
                <a:r>
                  <a:rPr lang="en-US" sz="1200" dirty="0"/>
                  <a:t> trigger lines are set to specific states. This test is a </a:t>
                </a:r>
                <a:r>
                  <a:rPr lang="en-US" sz="1200" i="1" dirty="0"/>
                  <a:t>Conditional Stuck-at Pattern </a:t>
                </a:r>
                <a:r>
                  <a:rPr lang="en-US" sz="1200" dirty="0"/>
                  <a:t>with </a:t>
                </a:r>
                <a:r>
                  <a:rPr lang="en-US" sz="1200" i="1" dirty="0"/>
                  <a:t>n </a:t>
                </a:r>
                <a:r>
                  <a:rPr lang="en-US" sz="1200" dirty="0"/>
                  <a:t>conditions (</a:t>
                </a:r>
                <a:r>
                  <a:rPr lang="en-US" sz="1200" i="1" dirty="0"/>
                  <a:t>CSP</a:t>
                </a:r>
                <a:r>
                  <a:rPr lang="en-US" sz="1200" dirty="0"/>
                  <a:t>-</a:t>
                </a:r>
                <a14:m>
                  <m:oMath xmlns:m="http://schemas.openxmlformats.org/officeDocument/2006/math">
                    <m:r>
                      <a:rPr lang="en-US" sz="1200" i="1">
                        <a:latin typeface="Cambria Math" panose="02040503050406030204" pitchFamily="18" charset="0"/>
                      </a:rPr>
                      <m:t>𝑛</m:t>
                    </m:r>
                    <m:r>
                      <a:rPr lang="en-US" sz="1200" b="0" i="1" smtClean="0">
                        <a:latin typeface="Cambria Math" panose="02040503050406030204" pitchFamily="18" charset="0"/>
                      </a:rPr>
                      <m:t>)</m:t>
                    </m:r>
                  </m:oMath>
                </a14:m>
                <a:r>
                  <a:rPr lang="en-US" sz="1200" dirty="0"/>
                  <a:t>.</a:t>
                </a:r>
              </a:p>
              <a:p>
                <a:r>
                  <a:rPr lang="en-US" dirty="0"/>
                  <a:t>The Trojan Coverage can</a:t>
                </a:r>
                <a:r>
                  <a:rPr lang="en-US" baseline="0" dirty="0"/>
                  <a:t> be defined as :</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 n trigger </a:t>
                </a:r>
                <a:r>
                  <a:rPr lang="en-US" sz="1200" dirty="0" smtClean="0"/>
                  <a:t>Type-</a:t>
                </a:r>
                <a:r>
                  <a:rPr lang="en-US" sz="1200" i="1" dirty="0"/>
                  <a:t>n</a:t>
                </a:r>
                <a:r>
                  <a:rPr lang="en-US" sz="1200" dirty="0"/>
                  <a:t> Trojan is detected by a test for a stuck-at fault on the payload while </a:t>
                </a:r>
                <a:r>
                  <a:rPr lang="en-US" sz="1200" i="1" dirty="0"/>
                  <a:t>n</a:t>
                </a:r>
                <a:r>
                  <a:rPr lang="en-US" sz="1200" dirty="0"/>
                  <a:t> trigger lines are set to specific states. This test is a </a:t>
                </a:r>
                <a:r>
                  <a:rPr lang="en-US" sz="1200" i="1" dirty="0"/>
                  <a:t>Conditional Stuck-at Pattern </a:t>
                </a:r>
                <a:r>
                  <a:rPr lang="en-US" sz="1200" dirty="0"/>
                  <a:t>with </a:t>
                </a:r>
                <a:r>
                  <a:rPr lang="en-US" sz="1200" i="1" dirty="0"/>
                  <a:t>n </a:t>
                </a:r>
                <a:r>
                  <a:rPr lang="en-US" sz="1200" dirty="0"/>
                  <a:t>conditions (</a:t>
                </a:r>
                <a:r>
                  <a:rPr lang="en-US" sz="1200" i="1" dirty="0"/>
                  <a:t>CSP</a:t>
                </a:r>
                <a:r>
                  <a:rPr lang="en-US" sz="1200" dirty="0"/>
                  <a:t>-</a:t>
                </a:r>
                <a:r>
                  <a:rPr lang="en-US" sz="1200" i="0">
                    <a:latin typeface="Cambria Math" panose="02040503050406030204" pitchFamily="18" charset="0"/>
                  </a:rPr>
                  <a:t>𝑛</a:t>
                </a:r>
                <a:r>
                  <a:rPr lang="en-US" sz="1200" b="0" i="0" smtClean="0">
                    <a:latin typeface="Cambria Math" panose="02040503050406030204" pitchFamily="18" charset="0"/>
                  </a:rPr>
                  <a:t>)</a:t>
                </a:r>
                <a:r>
                  <a:rPr lang="en-US" sz="1200" dirty="0"/>
                  <a:t>.</a:t>
                </a:r>
              </a:p>
              <a:p>
                <a:r>
                  <a:rPr lang="en-US" dirty="0" smtClean="0"/>
                  <a:t>The </a:t>
                </a:r>
                <a:r>
                  <a:rPr lang="en-US" dirty="0" smtClean="0"/>
                  <a:t>Trojan Coverage can</a:t>
                </a:r>
                <a:r>
                  <a:rPr lang="en-US" baseline="0" dirty="0" smtClean="0"/>
                  <a:t> be defined as :</a:t>
                </a:r>
                <a:endParaRPr lang="en-US" dirty="0"/>
              </a:p>
            </p:txBody>
          </p:sp>
        </mc:Fallback>
      </mc:AlternateContent>
      <p:sp>
        <p:nvSpPr>
          <p:cNvPr id="4" name="Slide Number Placeholder 3"/>
          <p:cNvSpPr>
            <a:spLocks noGrp="1"/>
          </p:cNvSpPr>
          <p:nvPr>
            <p:ph type="sldNum" sz="quarter" idx="10"/>
          </p:nvPr>
        </p:nvSpPr>
        <p:spPr/>
        <p:txBody>
          <a:bodyPr/>
          <a:lstStyle/>
          <a:p>
            <a:fld id="{E28B4C5F-4909-415D-8128-F8A6522875B9}" type="slidenum">
              <a:rPr lang="en-US" smtClean="0"/>
              <a:pPr/>
              <a:t>36</a:t>
            </a:fld>
            <a:endParaRPr lang="en-US"/>
          </a:p>
        </p:txBody>
      </p:sp>
    </p:spTree>
    <p:extLst>
      <p:ext uri="{BB962C8B-B14F-4D97-AF65-F5344CB8AC3E}">
        <p14:creationId xmlns:p14="http://schemas.microsoft.com/office/powerpoint/2010/main" val="2651699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In the next part, we will show the Experimental Results. But before going to the </a:t>
            </a:r>
            <a:r>
              <a:rPr lang="en-US" altLang="zh-CN" b="0" i="0" dirty="0"/>
              <a:t>Results</a:t>
            </a:r>
            <a:r>
              <a:rPr lang="en-US" b="0" i="0" dirty="0"/>
              <a:t>, let us talk about some techniques we used in the experimentation.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Experimental </a:t>
            </a:r>
            <a:r>
              <a:rPr lang="en-US" sz="1200" dirty="0"/>
              <a:t>Results</a:t>
            </a:r>
            <a:r>
              <a:rPr lang="en-US" b="0" i="0" dirty="0"/>
              <a:t> is based on Sampling the valid Trojans and Sampling from the CSP 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When the number of </a:t>
            </a:r>
            <a:r>
              <a:rPr lang="en-US" altLang="zh-CN" b="0" i="1" dirty="0"/>
              <a:t>CSP’s</a:t>
            </a:r>
            <a:r>
              <a:rPr lang="en-US" altLang="zh-CN" b="0" dirty="0"/>
              <a:t> is enormous, applying all patterns</a:t>
            </a:r>
            <a:r>
              <a:rPr lang="en-US" altLang="zh-CN" b="0" i="1" dirty="0"/>
              <a:t> </a:t>
            </a:r>
            <a:r>
              <a:rPr lang="en-US" altLang="zh-CN" b="0" dirty="0"/>
              <a:t>becomes impractical. We can sample </a:t>
            </a:r>
            <a:r>
              <a:rPr lang="en-US" altLang="zh-CN" b="0" i="1" dirty="0"/>
              <a:t>CSP’s</a:t>
            </a:r>
            <a:r>
              <a:rPr lang="en-US" altLang="zh-CN" b="0" dirty="0"/>
              <a:t> from the exhaustive set</a:t>
            </a:r>
            <a:r>
              <a:rPr lang="en-US" altLang="zh-CN" b="0" baseline="0" dirty="0"/>
              <a:t> </a:t>
            </a:r>
            <a:r>
              <a:rPr lang="en-US" altLang="zh-CN" b="0" dirty="0"/>
              <a:t>for a large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Also the number of valid Trojans is large and verifying all Trojans is infeasible. We also need to sampling it as well.</a:t>
            </a:r>
          </a:p>
        </p:txBody>
      </p:sp>
      <p:sp>
        <p:nvSpPr>
          <p:cNvPr id="4" name="Slide Number Placeholder 3"/>
          <p:cNvSpPr>
            <a:spLocks noGrp="1"/>
          </p:cNvSpPr>
          <p:nvPr>
            <p:ph type="sldNum" sz="quarter" idx="10"/>
          </p:nvPr>
        </p:nvSpPr>
        <p:spPr/>
        <p:txBody>
          <a:bodyPr/>
          <a:lstStyle/>
          <a:p>
            <a:fld id="{E28B4C5F-4909-415D-8128-F8A6522875B9}" type="slidenum">
              <a:rPr lang="en-US" smtClean="0"/>
              <a:pPr/>
              <a:t>37</a:t>
            </a:fld>
            <a:endParaRPr lang="en-US"/>
          </a:p>
        </p:txBody>
      </p:sp>
    </p:spTree>
    <p:extLst>
      <p:ext uri="{BB962C8B-B14F-4D97-AF65-F5344CB8AC3E}">
        <p14:creationId xmlns:p14="http://schemas.microsoft.com/office/powerpoint/2010/main" val="4019666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shows how our CSP method compares with other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解释：</a:t>
            </a:r>
            <a:r>
              <a:rPr lang="en-US" altLang="zh-CN" dirty="0"/>
              <a:t>The N-det means N detect</a:t>
            </a:r>
            <a:r>
              <a:rPr lang="zh-CN" altLang="en-US" dirty="0"/>
              <a:t>，</a:t>
            </a:r>
            <a:r>
              <a:rPr lang="en-US" altLang="zh-CN" dirty="0"/>
              <a:t>Random means apply random patterns for the  test.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Last three </a:t>
            </a:r>
            <a:r>
              <a:rPr lang="en-US" altLang="zh-CN" dirty="0"/>
              <a:t>Column shows</a:t>
            </a:r>
            <a:r>
              <a:rPr lang="en-US" altLang="zh-CN" baseline="0" dirty="0"/>
              <a:t> </a:t>
            </a:r>
            <a:r>
              <a:rPr lang="en-US" altLang="zh-CN" dirty="0"/>
              <a:t>Trojan coverage by CSP, N-detect patterns, and random patterns, respectively, Please note that, the CSP test coverages are always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Column indicate the type of Trojan. Column 2 shows</a:t>
            </a:r>
            <a:r>
              <a:rPr lang="en-US" baseline="0" dirty="0"/>
              <a:t> the circuit name.</a:t>
            </a:r>
            <a:r>
              <a:rPr lang="en-US" dirty="0"/>
              <a:t>  Column 3 is</a:t>
            </a:r>
            <a:r>
              <a:rPr lang="en-US" baseline="0" dirty="0"/>
              <a:t> the number of lines, </a:t>
            </a:r>
            <a:r>
              <a:rPr lang="en-US" dirty="0"/>
              <a:t>Column 4 shows</a:t>
            </a:r>
            <a:r>
              <a:rPr lang="en-US" baseline="0" dirty="0"/>
              <a:t> </a:t>
            </a:r>
            <a:r>
              <a:rPr lang="en-US" dirty="0"/>
              <a:t>upper bound on the number of Type-n Trojans. Column 5</a:t>
            </a:r>
            <a:r>
              <a:rPr lang="en-US" baseline="0" dirty="0"/>
              <a:t> shows the # </a:t>
            </a:r>
            <a:r>
              <a:rPr kumimoji="0" lang="en-US" sz="1200" u="none" strike="noStrike" kern="1200" baseline="0" dirty="0"/>
              <a:t>SAF tests pattern. </a:t>
            </a:r>
            <a:r>
              <a:rPr lang="en-US" dirty="0"/>
              <a:t>Column 6</a:t>
            </a:r>
            <a:r>
              <a:rPr lang="en-US" baseline="0" dirty="0"/>
              <a:t> is # of valid Trojan. </a:t>
            </a:r>
            <a:r>
              <a:rPr lang="en-US" dirty="0"/>
              <a:t>Column 7 is the</a:t>
            </a:r>
            <a:r>
              <a:rPr lang="en-US" baseline="0" dirty="0"/>
              <a:t> number of HT test pattern. (We can see for a small circuit C880 the HT test pattern is </a:t>
            </a:r>
            <a:r>
              <a:rPr lang="en-US" sz="1200" b="0" dirty="0"/>
              <a:t>enormous, </a:t>
            </a:r>
            <a:r>
              <a:rPr lang="en-US" dirty="0"/>
              <a:t>We randomly sampled 5,000 patterns from 531,846 HT tests to estimate the coverage of Trojans of Types 1</a:t>
            </a:r>
            <a:r>
              <a:rPr lang="en-US" baseline="0" dirty="0"/>
              <a:t>)</a:t>
            </a:r>
          </a:p>
          <a:p>
            <a:r>
              <a:rPr lang="en-US" baseline="0" dirty="0"/>
              <a:t>Last three </a:t>
            </a:r>
            <a:r>
              <a:rPr lang="en-US" dirty="0"/>
              <a:t>Column shows</a:t>
            </a:r>
            <a:r>
              <a:rPr lang="en-US" baseline="0" dirty="0"/>
              <a:t> </a:t>
            </a:r>
            <a:r>
              <a:rPr lang="en-US" dirty="0"/>
              <a:t>Trojan coverage by CSP, N-detect patterns, and random patterns, respectively, Notably, the CSP coverages are consistently higher.</a:t>
            </a:r>
          </a:p>
          <a:p>
            <a:endParaRPr lang="en-US" dirty="0"/>
          </a:p>
          <a:p>
            <a:r>
              <a:rPr lang="en-US" dirty="0"/>
              <a:t>//N-detect: </a:t>
            </a:r>
            <a:r>
              <a:rPr lang="en-US" sz="1200" b="0" i="0" u="none" strike="noStrike" kern="1200" baseline="0" dirty="0">
                <a:solidFill>
                  <a:schemeClr val="tx1"/>
                </a:solidFill>
                <a:latin typeface="+mn-lt"/>
                <a:ea typeface="+mn-ea"/>
                <a:cs typeface="+mn-cs"/>
              </a:rPr>
              <a:t>targeting faults more than one time to increase the probability of catching non-modeled defects.</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38</a:t>
            </a:fld>
            <a:endParaRPr lang="en-US"/>
          </a:p>
        </p:txBody>
      </p:sp>
    </p:spTree>
    <p:extLst>
      <p:ext uri="{BB962C8B-B14F-4D97-AF65-F5344CB8AC3E}">
        <p14:creationId xmlns:p14="http://schemas.microsoft.com/office/powerpoint/2010/main" val="2776822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above</a:t>
            </a:r>
            <a:r>
              <a:rPr lang="en-US" baseline="0" dirty="0"/>
              <a:t> analysis, we can say that: </a:t>
            </a:r>
            <a:r>
              <a:rPr lang="en-US" altLang="zh-CN" dirty="0"/>
              <a:t>The Type-</a:t>
            </a:r>
            <a:r>
              <a:rPr lang="en-US" altLang="zh-CN" i="1" dirty="0"/>
              <a:t>n</a:t>
            </a:r>
            <a:r>
              <a:rPr lang="en-US" altLang="zh-CN" dirty="0"/>
              <a:t> Trojan is a generalized model that facilitates/help test generation and coverage analysis.</a:t>
            </a:r>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39</a:t>
            </a:fld>
            <a:endParaRPr lang="en-US"/>
          </a:p>
        </p:txBody>
      </p:sp>
    </p:spTree>
    <p:extLst>
      <p:ext uri="{BB962C8B-B14F-4D97-AF65-F5344CB8AC3E}">
        <p14:creationId xmlns:p14="http://schemas.microsoft.com/office/powerpoint/2010/main" val="28668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a:t>
            </a:r>
            <a:r>
              <a:rPr lang="en-US" dirty="0"/>
              <a:t>threat</a:t>
            </a:r>
            <a:r>
              <a:rPr lang="en-US" baseline="0" dirty="0"/>
              <a:t> is </a:t>
            </a:r>
            <a:r>
              <a:rPr lang="en-US" sz="1200" dirty="0"/>
              <a:t>IP Piracy.</a:t>
            </a:r>
            <a:r>
              <a:rPr lang="en-US" baseline="0" dirty="0"/>
              <a:t> </a:t>
            </a:r>
            <a:r>
              <a:rPr lang="en-US" dirty="0"/>
              <a:t>The US Intellectual Property Commission estimated trade secret theft costs 1–3% of GDP, meaning that the cost is around hundreds of billion. </a:t>
            </a:r>
          </a:p>
          <a:p>
            <a:r>
              <a:rPr lang="en-US" dirty="0"/>
              <a:t>In our research,</a:t>
            </a:r>
            <a:r>
              <a:rPr lang="en-US" baseline="0" dirty="0"/>
              <a:t> we are trying to solve all the motioned problems,  we proposed some solutions to address those problems but not completely. The remaining part can be used as future works.</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4</a:t>
            </a:fld>
            <a:endParaRPr lang="en-US"/>
          </a:p>
        </p:txBody>
      </p:sp>
    </p:spTree>
    <p:extLst>
      <p:ext uri="{BB962C8B-B14F-4D97-AF65-F5344CB8AC3E}">
        <p14:creationId xmlns:p14="http://schemas.microsoft.com/office/powerpoint/2010/main" val="54472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t>So far we have finished our discussion on Microelectronics Security, and then we will discuss Emerging Technology.</a:t>
            </a:r>
          </a:p>
        </p:txBody>
      </p:sp>
      <p:sp>
        <p:nvSpPr>
          <p:cNvPr id="4" name="Slide Number Placeholder 3"/>
          <p:cNvSpPr>
            <a:spLocks noGrp="1"/>
          </p:cNvSpPr>
          <p:nvPr>
            <p:ph type="sldNum" sz="quarter" idx="10"/>
          </p:nvPr>
        </p:nvSpPr>
        <p:spPr/>
        <p:txBody>
          <a:bodyPr/>
          <a:lstStyle/>
          <a:p>
            <a:fld id="{E28B4C5F-4909-415D-8128-F8A6522875B9}" type="slidenum">
              <a:rPr lang="en-US" smtClean="0"/>
              <a:pPr/>
              <a:t>40</a:t>
            </a:fld>
            <a:endParaRPr lang="en-US"/>
          </a:p>
        </p:txBody>
      </p:sp>
    </p:spTree>
    <p:extLst>
      <p:ext uri="{BB962C8B-B14F-4D97-AF65-F5344CB8AC3E}">
        <p14:creationId xmlns:p14="http://schemas.microsoft.com/office/powerpoint/2010/main" val="1460454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What is Skyrmion.? Skyrmion is a stable magnetic field that acts as a pseudo particle. Skyrmion is created by transverse current injection in a ferromagnetic thin film through the magnetic tunnel junction (MTJ). The presence of a skyrmion indicates a logic high in the skyrmion -based circuit and an absence of skyrmion means logic low in the circuit. </a:t>
            </a:r>
            <a:endParaRPr lang="en-US" altLang="zh-C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41</a:t>
            </a:fld>
            <a:endParaRPr lang="en-US"/>
          </a:p>
        </p:txBody>
      </p:sp>
    </p:spTree>
    <p:extLst>
      <p:ext uri="{BB962C8B-B14F-4D97-AF65-F5344CB8AC3E}">
        <p14:creationId xmlns:p14="http://schemas.microsoft.com/office/powerpoint/2010/main" val="1585626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NimbusRomNo9L-Regu"/>
              </a:rPr>
              <a:t>Then why do we use </a:t>
            </a:r>
            <a:r>
              <a:rPr lang="en-US" altLang="zh-CN" sz="1200" dirty="0"/>
              <a:t>Why Skyrmion Circuit? </a:t>
            </a:r>
            <a:r>
              <a:rPr lang="en-US" altLang="zh-CN" sz="1200" b="0" i="0" u="none" strike="noStrike" baseline="0" dirty="0">
                <a:latin typeface="NimbusRomNo9L-Regu"/>
              </a:rPr>
              <a:t>With rapid scaling, CMOS devices are approaching the limit. Fortunately, spintronic devices offer a feasible choice for post-Moore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Magnetic skyrmion is an emerging digital technology with ultra-high integration density and ultra-low energy. </a:t>
            </a:r>
            <a:r>
              <a:rPr lang="en-US" altLang="zh-CN" sz="900" dirty="0">
                <a:latin typeface="Arial" panose="020B0604020202020204" pitchFamily="34" charset="0"/>
                <a:cs typeface="Arial" panose="020B0604020202020204" pitchFamily="34" charset="0"/>
              </a:rPr>
              <a:t>Magnetic skyrmion is promising for building next-generation magnetic memories and spintronic devices due to their stability, small size and the extremely low currents needed.</a:t>
            </a:r>
          </a:p>
          <a:p>
            <a:endParaRPr lang="en-US" dirty="0"/>
          </a:p>
          <a:p>
            <a:r>
              <a:rPr lang="en-US" dirty="0"/>
              <a:t>//</a:t>
            </a:r>
            <a:r>
              <a:rPr lang="en-US" altLang="zh-CN" dirty="0"/>
              <a:t>current density </a:t>
            </a:r>
            <a:r>
              <a:rPr lang="zh-CN" altLang="en-US" dirty="0"/>
              <a:t>𝐽 </a:t>
            </a:r>
            <a:r>
              <a:rPr lang="en-US" altLang="zh-CN" dirty="0"/>
              <a:t>= 5 × 10^10 A⁄m2</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42</a:t>
            </a:fld>
            <a:endParaRPr lang="en-US"/>
          </a:p>
        </p:txBody>
      </p:sp>
    </p:spTree>
    <p:extLst>
      <p:ext uri="{BB962C8B-B14F-4D97-AF65-F5344CB8AC3E}">
        <p14:creationId xmlns:p14="http://schemas.microsoft.com/office/powerpoint/2010/main" val="2150147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200" dirty="0">
                <a:latin typeface="Arial" panose="020B0604020202020204" pitchFamily="34" charset="0"/>
                <a:cs typeface="Arial" panose="020B0604020202020204" pitchFamily="34" charset="0"/>
              </a:rPr>
              <a:t>Skyrmion nanotrack structure consists of three parts. This fig </a:t>
            </a:r>
            <a:r>
              <a:rPr lang="en-US" altLang="zh-CN" sz="1800" b="0" i="0" u="none" strike="noStrike" baseline="0" dirty="0">
                <a:latin typeface="NimbusRomNo9L-Regu"/>
              </a:rPr>
              <a:t>shows the 3D </a:t>
            </a:r>
            <a:r>
              <a:rPr lang="en-US" altLang="zh-CN" sz="1800" b="1" i="0" u="none" strike="noStrike" baseline="0" dirty="0">
                <a:latin typeface="NimbusRomNo9L-Regu"/>
              </a:rPr>
              <a:t>cross sectional </a:t>
            </a:r>
            <a:r>
              <a:rPr lang="en-US" altLang="zh-CN" sz="1800" b="0" i="0" u="none" strike="noStrike" baseline="0" dirty="0">
                <a:latin typeface="NimbusRomNo9L-Regu"/>
              </a:rPr>
              <a:t>view of a nanotrack consisting of a FM layer (gray) , a HM layer (green).</a:t>
            </a:r>
            <a:r>
              <a:rPr lang="en-US" altLang="zh-CN" sz="1200" dirty="0">
                <a:latin typeface="Arial" panose="020B0604020202020204" pitchFamily="34" charset="0"/>
                <a:cs typeface="Arial" panose="020B0604020202020204" pitchFamily="34" charset="0"/>
              </a:rPr>
              <a:t> and base layers(Brown). The skyrmion lies in the ferromagnetic layer at the interface with the heavy metal. Skyrmion is driven by a continuous electric current on +y detection, which is also the direction of the skyrmion motion.</a:t>
            </a:r>
          </a:p>
          <a:p>
            <a:pPr algn="l"/>
            <a:endParaRPr lang="en-US" altLang="zh-CN" sz="1200" dirty="0">
              <a:latin typeface="Arial" panose="020B0604020202020204" pitchFamily="34" charset="0"/>
              <a:cs typeface="Arial" panose="020B0604020202020204" pitchFamily="34" charset="0"/>
            </a:endParaRPr>
          </a:p>
          <a:p>
            <a:pPr algn="l"/>
            <a:r>
              <a:rPr lang="en-US" altLang="zh-CN" sz="1200" dirty="0">
                <a:latin typeface="Arial" panose="020B0604020202020204" pitchFamily="34" charset="0"/>
                <a:cs typeface="Arial" panose="020B0604020202020204" pitchFamily="34" charset="0"/>
              </a:rPr>
              <a:t>//</a:t>
            </a:r>
            <a:r>
              <a:rPr lang="en-US" altLang="zh-CN" dirty="0"/>
              <a:t>Fe0.5Co0.5Si</a:t>
            </a:r>
            <a:endParaRPr lang="en-US" altLang="zh-CN" sz="1200" dirty="0">
              <a:latin typeface="Arial" panose="020B0604020202020204" pitchFamily="34" charset="0"/>
              <a:cs typeface="Arial" panose="020B0604020202020204" pitchFamily="34" charset="0"/>
            </a:endParaRPr>
          </a:p>
          <a:p>
            <a:pPr algn="l"/>
            <a:endParaRPr lang="en-US" altLang="zh-CN" sz="1200" dirty="0">
              <a:latin typeface="Arial" panose="020B0604020202020204" pitchFamily="34" charset="0"/>
              <a:cs typeface="Arial" panose="020B0604020202020204" pitchFamily="34" charset="0"/>
            </a:endParaRPr>
          </a:p>
          <a:p>
            <a:pPr algn="l"/>
            <a:r>
              <a:rPr lang="en-US" altLang="zh-CN" sz="1200" dirty="0">
                <a:latin typeface="Arial" panose="020B0604020202020204" pitchFamily="34" charset="0"/>
                <a:cs typeface="Arial" panose="020B0604020202020204" pitchFamily="34" charset="0"/>
              </a:rPr>
              <a:t>F </a:t>
            </a:r>
            <a:r>
              <a:rPr lang="en-US" altLang="zh-CN" sz="1200" dirty="0" err="1">
                <a:latin typeface="Arial" panose="020B0604020202020204" pitchFamily="34" charset="0"/>
                <a:cs typeface="Arial" panose="020B0604020202020204" pitchFamily="34" charset="0"/>
              </a:rPr>
              <a:t>sh</a:t>
            </a:r>
            <a:r>
              <a:rPr lang="en-US" altLang="zh-CN" sz="1200" dirty="0">
                <a:latin typeface="Arial" panose="020B0604020202020204" pitchFamily="34" charset="0"/>
                <a:cs typeface="Arial" panose="020B0604020202020204" pitchFamily="34" charset="0"/>
              </a:rPr>
              <a:t> stands for </a:t>
            </a:r>
            <a:r>
              <a:rPr lang="en-US" altLang="zh-CN" sz="1800" b="0" i="0" u="none" strike="noStrike" baseline="0" dirty="0">
                <a:latin typeface="NimbusRomNo9L-Regu"/>
              </a:rPr>
              <a:t>the driving force generated by the spin-orbit torque and . </a:t>
            </a:r>
            <a:r>
              <a:rPr lang="en-US" altLang="zh-CN" sz="1200" dirty="0">
                <a:latin typeface="Arial" panose="020B0604020202020204" pitchFamily="34" charset="0"/>
                <a:cs typeface="Arial" panose="020B0604020202020204" pitchFamily="34" charset="0"/>
              </a:rPr>
              <a:t>F </a:t>
            </a:r>
            <a:r>
              <a:rPr lang="en-US" altLang="zh-CN" sz="1200" dirty="0" err="1">
                <a:latin typeface="Arial" panose="020B0604020202020204" pitchFamily="34" charset="0"/>
                <a:cs typeface="Arial" panose="020B0604020202020204" pitchFamily="34" charset="0"/>
              </a:rPr>
              <a:t>SkH</a:t>
            </a:r>
            <a:r>
              <a:rPr lang="en-US" altLang="zh-CN" sz="1200" dirty="0">
                <a:latin typeface="Arial" panose="020B0604020202020204" pitchFamily="34" charset="0"/>
                <a:cs typeface="Arial" panose="020B0604020202020204" pitchFamily="34" charset="0"/>
              </a:rPr>
              <a:t> </a:t>
            </a:r>
            <a:r>
              <a:rPr lang="en-US" altLang="zh-CN" sz="1800" b="0" i="0" u="none" strike="noStrike" baseline="0" dirty="0">
                <a:latin typeface="NimbusRomNo9L-Regu"/>
              </a:rPr>
              <a:t>represents the </a:t>
            </a:r>
            <a:r>
              <a:rPr lang="en-US" altLang="zh-CN" sz="1800" b="0" i="0" u="none" strike="noStrike" baseline="0" dirty="0" err="1">
                <a:latin typeface="NimbusRomNo9L-Regu"/>
              </a:rPr>
              <a:t>forece</a:t>
            </a:r>
            <a:r>
              <a:rPr lang="en-US" altLang="zh-CN" sz="1800" b="0" i="0" u="none" strike="noStrike" baseline="0" dirty="0">
                <a:latin typeface="NimbusRomNo9L-Regu"/>
              </a:rPr>
              <a:t> </a:t>
            </a:r>
            <a:r>
              <a:rPr lang="en-US" altLang="zh-CN" sz="1200" dirty="0">
                <a:latin typeface="Arial" panose="020B0604020202020204" pitchFamily="34" charset="0"/>
                <a:cs typeface="Arial" panose="020B0604020202020204" pitchFamily="34" charset="0"/>
              </a:rPr>
              <a:t> driven by  skyrmion Hall effect. The side wall wrapping structure eliminates transverse motion of the skyrmion caused by the skyrmion Hall effect, allowing only linear motion.</a:t>
            </a:r>
          </a:p>
          <a:p>
            <a:pPr algn="l"/>
            <a:endParaRPr lang="en-US" altLang="zh-C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43</a:t>
            </a:fld>
            <a:endParaRPr lang="en-US"/>
          </a:p>
        </p:txBody>
      </p:sp>
    </p:spTree>
    <p:extLst>
      <p:ext uri="{BB962C8B-B14F-4D97-AF65-F5344CB8AC3E}">
        <p14:creationId xmlns:p14="http://schemas.microsoft.com/office/powerpoint/2010/main" val="3803612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200" dirty="0"/>
              <a:t>We have adopted Skyrmion Logic Gates originally developed at the University of Texas at Dallas by Dr. Friedman //by modifying them </a:t>
            </a:r>
            <a:r>
              <a:rPr lang="en-US" altLang="zh-CN" sz="1200" b="1" dirty="0"/>
              <a:t>as non-reversible logic gates.  </a:t>
            </a:r>
          </a:p>
          <a:p>
            <a:pPr algn="l"/>
            <a:r>
              <a:rPr lang="en-US" altLang="zh-CN" sz="1200" dirty="0">
                <a:cs typeface="Arial" panose="020B0604020202020204" pitchFamily="34" charset="0"/>
              </a:rPr>
              <a:t>The green part is the nanotrack of skyrmion, </a:t>
            </a:r>
            <a:r>
              <a:rPr lang="en-US" altLang="zh-CN" sz="1200" dirty="0"/>
              <a:t>The blue triangle on the inputs side is the clock notch to synchronize the computing system. </a:t>
            </a:r>
            <a:r>
              <a:rPr lang="en-US" altLang="zh-CN" sz="1200" b="1" dirty="0"/>
              <a:t>A red triangle is added at the end of a nanotrack so that any additional </a:t>
            </a:r>
            <a:r>
              <a:rPr lang="en-US" altLang="zh-CN" sz="1200" b="1" dirty="0" err="1"/>
              <a:t>skyrmions</a:t>
            </a:r>
            <a:r>
              <a:rPr lang="en-US" altLang="zh-CN" sz="1200" b="1" dirty="0"/>
              <a:t> are destroyed to preserve the proper logic operation which is primarily dependent on skyrmion-skyrmion interactions.</a:t>
            </a:r>
          </a:p>
          <a:p>
            <a:pPr algn="l"/>
            <a:r>
              <a:rPr lang="en-US" altLang="zh-CN" sz="1200" dirty="0"/>
              <a:t> Please note that t</a:t>
            </a:r>
            <a:r>
              <a:rPr lang="en-US" altLang="zh-CN" sz="1200" dirty="0">
                <a:solidFill>
                  <a:srgbClr val="FF0000"/>
                </a:solidFill>
                <a:cs typeface="Arial" panose="020B0604020202020204" pitchFamily="34" charset="0"/>
              </a:rPr>
              <a:t>he skyrmion behaves as a pseudo particle, so the skyrmion circuit needs an additional </a:t>
            </a:r>
            <a:r>
              <a:rPr lang="en-US" altLang="zh-CN" sz="1200" dirty="0" err="1">
                <a:solidFill>
                  <a:srgbClr val="FF0000"/>
                </a:solidFill>
                <a:cs typeface="Arial" panose="020B0604020202020204" pitchFamily="34" charset="0"/>
              </a:rPr>
              <a:t>fanout</a:t>
            </a:r>
            <a:r>
              <a:rPr lang="en-US" altLang="zh-CN" sz="1200" dirty="0">
                <a:solidFill>
                  <a:srgbClr val="FF0000"/>
                </a:solidFill>
                <a:cs typeface="Arial" panose="020B0604020202020204" pitchFamily="34" charset="0"/>
              </a:rPr>
              <a:t> element to generate multiple </a:t>
            </a:r>
            <a:r>
              <a:rPr lang="en-US" altLang="zh-CN" sz="1200" dirty="0" err="1">
                <a:solidFill>
                  <a:srgbClr val="FF0000"/>
                </a:solidFill>
                <a:cs typeface="Arial" panose="020B0604020202020204" pitchFamily="34" charset="0"/>
              </a:rPr>
              <a:t>skyrmions</a:t>
            </a:r>
            <a:r>
              <a:rPr lang="en-US" altLang="zh-CN" sz="1200" dirty="0">
                <a:solidFill>
                  <a:srgbClr val="FF0000"/>
                </a:solidFill>
                <a:cs typeface="Arial" panose="020B0604020202020204" pitchFamily="34" charset="0"/>
              </a:rPr>
              <a:t> for </a:t>
            </a:r>
            <a:r>
              <a:rPr lang="en-US" altLang="zh-CN" sz="1200" dirty="0" err="1">
                <a:solidFill>
                  <a:srgbClr val="FF0000"/>
                </a:solidFill>
                <a:cs typeface="Arial" panose="020B0604020202020204" pitchFamily="34" charset="0"/>
              </a:rPr>
              <a:t>fanout</a:t>
            </a:r>
            <a:r>
              <a:rPr lang="en-US" altLang="zh-CN" sz="1200" dirty="0">
                <a:solidFill>
                  <a:srgbClr val="FF0000"/>
                </a:solidFill>
                <a:cs typeface="Arial" panose="020B0604020202020204" pitchFamily="34" charset="0"/>
              </a:rPr>
              <a:t> branches. </a:t>
            </a:r>
            <a:endParaRPr lang="zh-CN" altLang="en-US" sz="1200"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44</a:t>
            </a:fld>
            <a:endParaRPr lang="en-US"/>
          </a:p>
        </p:txBody>
      </p:sp>
    </p:spTree>
    <p:extLst>
      <p:ext uri="{BB962C8B-B14F-4D97-AF65-F5344CB8AC3E}">
        <p14:creationId xmlns:p14="http://schemas.microsoft.com/office/powerpoint/2010/main" val="3443532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altLang="zh-CN" sz="1200" dirty="0">
                <a:latin typeface="Arial" panose="020B0604020202020204" pitchFamily="34" charset="0"/>
                <a:cs typeface="Arial" panose="020B0604020202020204" pitchFamily="34" charset="0"/>
              </a:rPr>
              <a:t>We want to </a:t>
            </a:r>
            <a:r>
              <a:rPr lang="en-US" altLang="zh-CN" sz="2800" dirty="0">
                <a:latin typeface="Arial" panose="020B0604020202020204" pitchFamily="34" charset="0"/>
                <a:cs typeface="Arial" panose="020B0604020202020204" pitchFamily="34" charset="0"/>
              </a:rPr>
              <a:t>Map Skyrmion gate defects onto logic gate faults supported in test CAD. In that case, We can use CAD tools to generate test patterns for SKYEMION circuit.</a:t>
            </a:r>
          </a:p>
          <a:p>
            <a:pPr>
              <a:lnSpc>
                <a:spcPct val="100000"/>
              </a:lnSpc>
            </a:pPr>
            <a:r>
              <a:rPr lang="en-US" altLang="zh-CN" sz="2800" dirty="0">
                <a:latin typeface="Arial" panose="020B0604020202020204" pitchFamily="34" charset="0"/>
                <a:cs typeface="Arial" panose="020B0604020202020204" pitchFamily="34" charset="0"/>
              </a:rPr>
              <a:t>Here are Some previous defect and fault mapping efforts:</a:t>
            </a:r>
          </a:p>
          <a:p>
            <a:pPr>
              <a:lnSpc>
                <a:spcPct val="100000"/>
              </a:lnSpc>
            </a:pPr>
            <a:r>
              <a:rPr lang="en-US" altLang="zh-CN" sz="28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The above test methods are all good methods, but they are not suitable for skyrmion. Like The Inductive fault analysis is for the entire circuit here, but here we are only focus on singe 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+Our objective: Classify Skyrmion defects in three classes:</a:t>
            </a:r>
          </a:p>
        </p:txBody>
      </p:sp>
      <p:sp>
        <p:nvSpPr>
          <p:cNvPr id="4" name="Slide Number Placeholder 3"/>
          <p:cNvSpPr>
            <a:spLocks noGrp="1"/>
          </p:cNvSpPr>
          <p:nvPr>
            <p:ph type="sldNum" sz="quarter" idx="10"/>
          </p:nvPr>
        </p:nvSpPr>
        <p:spPr/>
        <p:txBody>
          <a:bodyPr/>
          <a:lstStyle/>
          <a:p>
            <a:fld id="{E28B4C5F-4909-415D-8128-F8A6522875B9}" type="slidenum">
              <a:rPr lang="en-US" smtClean="0"/>
              <a:pPr/>
              <a:t>45</a:t>
            </a:fld>
            <a:endParaRPr lang="en-US"/>
          </a:p>
        </p:txBody>
      </p:sp>
    </p:spTree>
    <p:extLst>
      <p:ext uri="{BB962C8B-B14F-4D97-AF65-F5344CB8AC3E}">
        <p14:creationId xmlns:p14="http://schemas.microsoft.com/office/powerpoint/2010/main" val="464506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altLang="zh-C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46</a:t>
            </a:fld>
            <a:endParaRPr lang="en-US"/>
          </a:p>
        </p:txBody>
      </p:sp>
    </p:spTree>
    <p:extLst>
      <p:ext uri="{BB962C8B-B14F-4D97-AF65-F5344CB8AC3E}">
        <p14:creationId xmlns:p14="http://schemas.microsoft.com/office/powerpoint/2010/main" val="652453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NimbusRomNo9L-Regu"/>
              </a:rPr>
              <a:t>This picture shows how </a:t>
            </a:r>
            <a:r>
              <a:rPr lang="en-US" altLang="zh-CN" sz="1200" dirty="0">
                <a:latin typeface="Arial" panose="020B0604020202020204" pitchFamily="34" charset="0"/>
                <a:cs typeface="Arial" panose="020B0604020202020204" pitchFamily="34" charset="0"/>
              </a:rPr>
              <a:t>Classify Skyrmion defects in three classes:</a:t>
            </a:r>
            <a:r>
              <a:rPr lang="en-US" altLang="zh-CN" sz="1200" dirty="0">
                <a:latin typeface="NimbusRomNo9L-Regu"/>
                <a:cs typeface="Arial" panose="020B0604020202020204" pitchFamily="34" charset="0"/>
              </a:rPr>
              <a:t>  We use AND gate as a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NimbusRomNo9L-Regu"/>
                <a:cs typeface="Arial" panose="020B0604020202020204" pitchFamily="34" charset="0"/>
              </a:rPr>
              <a:t>The upper skyrmion AND gate has a </a:t>
            </a:r>
            <a:r>
              <a:rPr lang="en-US" altLang="zh-CN" sz="1200" dirty="0"/>
              <a:t>Break at X</a:t>
            </a:r>
            <a:r>
              <a:rPr lang="en-US" altLang="zh-CN" sz="1200" baseline="-25000" dirty="0"/>
              <a:t>1, </a:t>
            </a:r>
            <a:r>
              <a:rPr lang="en-US" altLang="zh-CN" sz="1200" baseline="0" dirty="0"/>
              <a:t>base on the exhaustive test result, the </a:t>
            </a:r>
            <a:r>
              <a:rPr lang="en-US" altLang="zh-CN" sz="1200" dirty="0"/>
              <a:t>Break at X</a:t>
            </a:r>
            <a:r>
              <a:rPr lang="en-US" altLang="zh-CN" sz="1200" baseline="-25000" dirty="0"/>
              <a:t>1 </a:t>
            </a:r>
            <a:r>
              <a:rPr lang="en-US" altLang="zh-CN" sz="1200" dirty="0">
                <a:latin typeface="Arial" panose="020B0604020202020204" pitchFamily="34" charset="0"/>
                <a:cs typeface="Arial" panose="020B0604020202020204" pitchFamily="34" charset="0"/>
              </a:rPr>
              <a:t>equivalent to X1 stuck at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aseline="-25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NimbusRomNo9L-Regu"/>
                <a:cs typeface="Arial" panose="020B0604020202020204" pitchFamily="34" charset="0"/>
              </a:rPr>
              <a:t>The middle skyrmion AND gate has a </a:t>
            </a:r>
            <a:r>
              <a:rPr lang="en-US" altLang="zh-CN" sz="1200" dirty="0"/>
              <a:t>Break at dummy channel. </a:t>
            </a:r>
            <a:r>
              <a:rPr lang="en-US" altLang="zh-CN" sz="1200" baseline="0" dirty="0"/>
              <a:t>Based on the exhaustive test result, this </a:t>
            </a:r>
            <a:r>
              <a:rPr lang="en-US" altLang="zh-CN" sz="1200" dirty="0">
                <a:latin typeface="Arial" panose="020B0604020202020204" pitchFamily="34" charset="0"/>
                <a:cs typeface="Arial" panose="020B0604020202020204" pitchFamily="34" charset="0"/>
              </a:rPr>
              <a:t>defect that cause “no faults”.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aseline="-25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NimbusRomNo9L-Regu"/>
                <a:cs typeface="Arial" panose="020B0604020202020204" pitchFamily="34" charset="0"/>
              </a:rPr>
              <a:t>The Lower skyrmion AND gate has an </a:t>
            </a:r>
            <a:r>
              <a:rPr lang="en-US" altLang="zh-CN" sz="1200" dirty="0"/>
              <a:t>absent of annihilation notch . </a:t>
            </a:r>
            <a:r>
              <a:rPr lang="en-US" altLang="zh-CN" sz="1200" baseline="0" dirty="0"/>
              <a:t>Based on the exhaustive test result, this </a:t>
            </a:r>
            <a:r>
              <a:rPr lang="en-US" altLang="zh-CN" sz="1200" dirty="0">
                <a:latin typeface="Arial" panose="020B0604020202020204" pitchFamily="34" charset="0"/>
                <a:cs typeface="Arial" panose="020B0604020202020204" pitchFamily="34" charset="0"/>
              </a:rPr>
              <a:t>Defect can not be mapped in the CAD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47</a:t>
            </a:fld>
            <a:endParaRPr lang="en-US"/>
          </a:p>
        </p:txBody>
      </p:sp>
    </p:spTree>
    <p:extLst>
      <p:ext uri="{BB962C8B-B14F-4D97-AF65-F5344CB8AC3E}">
        <p14:creationId xmlns:p14="http://schemas.microsoft.com/office/powerpoint/2010/main" val="2633558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altLang="zh-CN" sz="1200" dirty="0">
                <a:latin typeface="+mn-lt"/>
              </a:rPr>
              <a:t>According to the previous Defect Characterization of  AND gate, We applied an </a:t>
            </a:r>
            <a:r>
              <a:rPr lang="en-US" altLang="zh-CN" sz="1200" dirty="0">
                <a:latin typeface="+mn-lt"/>
                <a:cs typeface="Arial" panose="020B0604020202020204" pitchFamily="34" charset="0"/>
              </a:rPr>
              <a:t>exhaustive test for all defects in all the gates. T1 to T19 are different defects that </a:t>
            </a:r>
            <a:r>
              <a:rPr lang="en-US" altLang="zh-CN" sz="1200" b="1" dirty="0">
                <a:latin typeface="+mn-lt"/>
                <a:cs typeface="Arial" panose="020B0604020202020204" pitchFamily="34" charset="0"/>
              </a:rPr>
              <a:t>we can think of </a:t>
            </a:r>
            <a:r>
              <a:rPr lang="en-US" altLang="zh-CN" sz="1200" dirty="0">
                <a:latin typeface="+mn-lt"/>
                <a:cs typeface="Arial" panose="020B0604020202020204" pitchFamily="34" charset="0"/>
              </a:rPr>
              <a:t>. </a:t>
            </a:r>
            <a:r>
              <a:rPr lang="en-US" altLang="zh-CN" sz="1200" dirty="0">
                <a:latin typeface="+mn-lt"/>
              </a:rPr>
              <a:t>This table summarizes the results for all defects under exhaustive input conditions. </a:t>
            </a:r>
            <a:endParaRPr lang="en-US" altLang="zh-CN" sz="1200" dirty="0">
              <a:latin typeface="+mn-lt"/>
              <a:cs typeface="Arial" panose="020B0604020202020204" pitchFamily="34" charset="0"/>
            </a:endParaRPr>
          </a:p>
          <a:p>
            <a:pPr defTabSz="990478">
              <a:defRPr/>
            </a:pPr>
            <a:endParaRPr lang="en-US" altLang="zh-CN" sz="1200" dirty="0">
              <a:latin typeface="+mn-lt"/>
              <a:cs typeface="Arial" panose="020B0604020202020204" pitchFamily="34" charset="0"/>
            </a:endParaRPr>
          </a:p>
          <a:p>
            <a:pPr defTabSz="990478">
              <a:defRPr/>
            </a:pPr>
            <a:endParaRPr lang="en-US" altLang="zh-CN" sz="1200" dirty="0">
              <a:latin typeface="+mn-lt"/>
              <a:cs typeface="Arial" panose="020B0604020202020204" pitchFamily="34" charset="0"/>
            </a:endParaRPr>
          </a:p>
          <a:p>
            <a:pPr defTabSz="990478">
              <a:defRPr/>
            </a:pPr>
            <a:r>
              <a:rPr lang="en-US" altLang="zh-CN" sz="1200" dirty="0">
                <a:latin typeface="+mn-lt"/>
                <a:cs typeface="Arial" panose="020B0604020202020204" pitchFamily="34" charset="0"/>
              </a:rPr>
              <a:t>//The asterisk (*) marks the defects that will produce faulty response with a pair of input patterns instead of a single one. Also,  (-) denotes the absence of any faulty response from the gate.</a:t>
            </a:r>
            <a:endParaRPr lang="en-US" altLang="zh-CN"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48</a:t>
            </a:fld>
            <a:endParaRPr lang="en-US"/>
          </a:p>
        </p:txBody>
      </p:sp>
    </p:spTree>
    <p:extLst>
      <p:ext uri="{BB962C8B-B14F-4D97-AF65-F5344CB8AC3E}">
        <p14:creationId xmlns:p14="http://schemas.microsoft.com/office/powerpoint/2010/main" val="2870821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en-US" altLang="zh-CN" sz="1200" dirty="0">
                <a:latin typeface="+mn-lt"/>
              </a:rPr>
              <a:t>After analyzing previous table,</a:t>
            </a:r>
            <a:r>
              <a:rPr lang="en-US" altLang="zh-CN" sz="1200" baseline="0" dirty="0">
                <a:latin typeface="+mn-lt"/>
              </a:rPr>
              <a:t>  we find out those defects are equivalent to faults supported in existing test CAD.</a:t>
            </a:r>
          </a:p>
          <a:p>
            <a:pPr marL="0" marR="0" lvl="0" indent="0" algn="l" defTabSz="990478" rtl="0" eaLnBrk="1" fontAlgn="auto" latinLnBrk="0" hangingPunct="1">
              <a:lnSpc>
                <a:spcPct val="100000"/>
              </a:lnSpc>
              <a:spcBef>
                <a:spcPts val="0"/>
              </a:spcBef>
              <a:spcAft>
                <a:spcPts val="0"/>
              </a:spcAft>
              <a:buClrTx/>
              <a:buSzTx/>
              <a:buFontTx/>
              <a:buNone/>
              <a:tabLst/>
              <a:defRPr/>
            </a:pPr>
            <a:r>
              <a:rPr lang="en-US" altLang="zh-CN" sz="1200" baseline="0" dirty="0">
                <a:latin typeface="+mn-lt"/>
              </a:rPr>
              <a:t>For example, in AND gate T1 can be equivalent to Y/X1/X2 stuck at 0. T17 can be equivalent to X1 stuck at 1. </a:t>
            </a:r>
          </a:p>
          <a:p>
            <a:pPr marL="0" marR="0" lvl="0" indent="0" algn="l" defTabSz="990478" rtl="0" eaLnBrk="1" fontAlgn="auto" latinLnBrk="0" hangingPunct="1">
              <a:lnSpc>
                <a:spcPct val="100000"/>
              </a:lnSpc>
              <a:spcBef>
                <a:spcPts val="0"/>
              </a:spcBef>
              <a:spcAft>
                <a:spcPts val="0"/>
              </a:spcAft>
              <a:buClrTx/>
              <a:buSzTx/>
              <a:buFontTx/>
              <a:buNone/>
              <a:tabLst/>
              <a:defRPr/>
            </a:pPr>
            <a:endParaRPr lang="en-US" altLang="zh-CN" sz="1200" baseline="0" dirty="0">
              <a:latin typeface="+mn-lt"/>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en-US" altLang="zh-CN" sz="1200" baseline="0" dirty="0">
                <a:latin typeface="+mn-lt"/>
              </a:rPr>
              <a:t>Please note that, there is not stuck at 1 at X2 and Y for AND gate. So the number of </a:t>
            </a:r>
            <a:r>
              <a:rPr lang="en-US" altLang="zh-CN" sz="1200" dirty="0">
                <a:latin typeface="Arial" panose="020B0604020202020204" pitchFamily="34" charset="0"/>
                <a:cs typeface="Arial" panose="020B0604020202020204" pitchFamily="34" charset="0"/>
              </a:rPr>
              <a:t>equivalent Stuck at faults is less than conventional </a:t>
            </a:r>
            <a:r>
              <a:rPr lang="en-US" altLang="zh-CN" b="1" dirty="0">
                <a:latin typeface="Arial" panose="020B0604020202020204" pitchFamily="34" charset="0"/>
                <a:cs typeface="Arial" panose="020B0604020202020204" pitchFamily="34" charset="0"/>
              </a:rPr>
              <a:t>logic circuit.</a:t>
            </a:r>
            <a:endParaRPr lang="en-US" altLang="zh-CN" sz="1200" baseline="0" dirty="0">
              <a:latin typeface="+mn-lt"/>
            </a:endParaRPr>
          </a:p>
          <a:p>
            <a:pPr marL="0" marR="0" lvl="0" indent="0" algn="l" defTabSz="990478" rtl="0" eaLnBrk="1" fontAlgn="auto" latinLnBrk="0" hangingPunct="1">
              <a:lnSpc>
                <a:spcPct val="100000"/>
              </a:lnSpc>
              <a:spcBef>
                <a:spcPts val="0"/>
              </a:spcBef>
              <a:spcAft>
                <a:spcPts val="0"/>
              </a:spcAft>
              <a:buClrTx/>
              <a:buSzTx/>
              <a:buFontTx/>
              <a:buNone/>
              <a:tabLst/>
              <a:defRPr/>
            </a:pPr>
            <a:endParaRPr lang="en-US" altLang="zh-CN" sz="1200" baseline="0" dirty="0">
              <a:latin typeface="+mn-lt"/>
            </a:endParaRPr>
          </a:p>
          <a:p>
            <a:pPr algn="l"/>
            <a:endParaRPr lang="en-US" altLang="zh-CN" sz="1400" dirty="0">
              <a:latin typeface="+mn-lt"/>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49</a:t>
            </a:fld>
            <a:endParaRPr lang="en-US"/>
          </a:p>
        </p:txBody>
      </p:sp>
    </p:spTree>
    <p:extLst>
      <p:ext uri="{BB962C8B-B14F-4D97-AF65-F5344CB8AC3E}">
        <p14:creationId xmlns:p14="http://schemas.microsoft.com/office/powerpoint/2010/main" val="134933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please let me introduce the outline of my presentation</a:t>
            </a:r>
            <a:r>
              <a:rPr lang="en-US" baseline="0" dirty="0"/>
              <a:t>. </a:t>
            </a:r>
            <a:r>
              <a:rPr lang="en-US" dirty="0"/>
              <a:t>I will star this presentation</a:t>
            </a:r>
            <a:r>
              <a:rPr lang="en-US" baseline="0" dirty="0"/>
              <a:t> with </a:t>
            </a:r>
            <a:r>
              <a:rPr lang="en-US" sz="1200" baseline="0" dirty="0"/>
              <a:t>m</a:t>
            </a:r>
            <a:r>
              <a:rPr lang="en-US" sz="1200" dirty="0"/>
              <a:t>otivation, contributions,.</a:t>
            </a:r>
            <a:r>
              <a:rPr lang="en-US" sz="1200" baseline="0" dirty="0"/>
              <a:t>  </a:t>
            </a:r>
            <a:r>
              <a:rPr lang="en-US" sz="1200" dirty="0"/>
              <a:t>Then</a:t>
            </a:r>
            <a:r>
              <a:rPr lang="en-US" sz="1200" baseline="0" dirty="0"/>
              <a:t> </a:t>
            </a:r>
            <a:r>
              <a:rPr lang="en-US" sz="1200" dirty="0"/>
              <a:t>I will  conduct three different research</a:t>
            </a:r>
            <a:r>
              <a:rPr lang="en-US" sz="1200" baseline="0" dirty="0"/>
              <a:t> </a:t>
            </a:r>
            <a:r>
              <a:rPr lang="en-US" sz="1200" dirty="0"/>
              <a:t>Solutions on the requirements of security:</a:t>
            </a:r>
            <a:r>
              <a:rPr lang="en-US" sz="1200" baseline="0" dirty="0"/>
              <a:t> </a:t>
            </a:r>
            <a:r>
              <a:rPr lang="en-US" sz="1200" u="none" baseline="0" dirty="0"/>
              <a:t>They are novel structure to prevent  </a:t>
            </a:r>
            <a:r>
              <a:rPr lang="en-US" sz="3200" b="0" u="none" dirty="0"/>
              <a:t>IP piracy and IC overproduction, </a:t>
            </a:r>
            <a:r>
              <a:rPr lang="en-US" sz="2900" b="0" dirty="0"/>
              <a:t>Attack</a:t>
            </a:r>
            <a:r>
              <a:rPr lang="en-US" sz="2900" b="0" baseline="0" dirty="0"/>
              <a:t> and the defense method for Hardware Trojan</a:t>
            </a:r>
            <a:r>
              <a:rPr lang="en-US" sz="2900" b="0" dirty="0"/>
              <a:t>, </a:t>
            </a:r>
            <a:r>
              <a:rPr lang="en-US" sz="2900" b="0" baseline="0" dirty="0"/>
              <a:t>and the test generation method for emerging technologies.  </a:t>
            </a:r>
            <a:r>
              <a:rPr lang="en-US" sz="1200" dirty="0"/>
              <a:t>In the end,</a:t>
            </a:r>
            <a:r>
              <a:rPr lang="en-US" sz="1200" baseline="0" dirty="0"/>
              <a:t> I will </a:t>
            </a:r>
            <a:r>
              <a:rPr lang="en-US" sz="1200" kern="1200" dirty="0">
                <a:solidFill>
                  <a:schemeClr val="tx1"/>
                </a:solidFill>
                <a:effectLst/>
                <a:latin typeface="+mn-lt"/>
                <a:ea typeface="+mn-ea"/>
                <a:cs typeface="+mn-cs"/>
              </a:rPr>
              <a:t>conclude the presentation, and talk about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future works</a:t>
            </a:r>
            <a:endParaRPr lang="en-US" sz="1200" dirty="0"/>
          </a:p>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5</a:t>
            </a:fld>
            <a:endParaRPr lang="en-US"/>
          </a:p>
        </p:txBody>
      </p:sp>
    </p:spTree>
    <p:extLst>
      <p:ext uri="{BB962C8B-B14F-4D97-AF65-F5344CB8AC3E}">
        <p14:creationId xmlns:p14="http://schemas.microsoft.com/office/powerpoint/2010/main" val="4148231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zh-CN" sz="1800" b="0" i="0" u="none" strike="noStrike" baseline="0" dirty="0">
                <a:latin typeface="NimbusRomNo9L-Regu"/>
              </a:rPr>
              <a:t>This figure shows how we use skyrmion gates to design the circuit. The gate level netlist can be directly converted into skyrmion circuit</a:t>
            </a:r>
          </a:p>
          <a:p>
            <a:pPr rtl="0"/>
            <a:endParaRPr lang="en-US" altLang="zh-CN" sz="1800" b="0" i="0" u="none" strike="noStrike" baseline="0" dirty="0">
              <a:latin typeface="NimbusRomNo9L-Regu"/>
            </a:endParaRPr>
          </a:p>
          <a:p>
            <a:pPr rtl="0"/>
            <a:r>
              <a:rPr lang="en-US" altLang="zh-CN" sz="1800" b="0" i="0" u="none" strike="noStrike" baseline="0" dirty="0">
                <a:latin typeface="NimbusRomNo9L-Regu"/>
              </a:rPr>
              <a:t>//This Figures shows the design of a half adder skyrmion circuit using AND, OR and fanout gates. </a:t>
            </a:r>
            <a:r>
              <a:rPr lang="en-US" altLang="zh-CN" dirty="0">
                <a:latin typeface="Arial" panose="020B0604020202020204" pitchFamily="34" charset="0"/>
                <a:cs typeface="Arial" panose="020B0604020202020204" pitchFamily="34" charset="0"/>
              </a:rPr>
              <a:t>Figure  (a), is the schematic of half adder by only using two inputs AND/OR gate and Inverter. According to Figure 5 (a), we have designed the corresponding skyrmion-based circuit shown as Figure 5 (b).  Please note that </a:t>
            </a:r>
            <a:r>
              <a:rPr lang="en-US" altLang="zh-CN" sz="1200" b="0" i="0" u="none" strike="noStrike" baseline="0" dirty="0">
                <a:solidFill>
                  <a:srgbClr val="FF0000"/>
                </a:solidFill>
                <a:latin typeface="Arial" panose="020B0604020202020204" pitchFamily="34" charset="0"/>
                <a:cs typeface="Arial" panose="020B0604020202020204" pitchFamily="34" charset="0"/>
              </a:rPr>
              <a:t>: The design of our skyrmion circuit is a pipeline system. The correct result will </a:t>
            </a:r>
            <a:r>
              <a:rPr lang="en-US" altLang="zh-CN" b="0" dirty="0">
                <a:solidFill>
                  <a:srgbClr val="000000"/>
                </a:solidFill>
                <a:effectLst/>
                <a:latin typeface="Google Sans"/>
              </a:rPr>
              <a:t>generated</a:t>
            </a:r>
            <a:r>
              <a:rPr lang="en-US" altLang="zh-CN" b="0" i="0" dirty="0">
                <a:effectLst/>
                <a:latin typeface="Roboto"/>
              </a:rPr>
              <a:t> </a:t>
            </a:r>
            <a:r>
              <a:rPr lang="en-US" altLang="zh-CN" sz="1200" b="0" i="0" u="none" strike="noStrike" baseline="0" dirty="0">
                <a:solidFill>
                  <a:srgbClr val="FF0000"/>
                </a:solidFill>
                <a:latin typeface="Arial" panose="020B0604020202020204" pitchFamily="34" charset="0"/>
                <a:cs typeface="Arial" panose="020B0604020202020204" pitchFamily="34" charset="0"/>
              </a:rPr>
              <a:t>after five cycles, and an output will be generated in each subsequent cycle.</a:t>
            </a:r>
            <a:endParaRPr lang="en-US" altLang="zh-CN"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50</a:t>
            </a:fld>
            <a:endParaRPr lang="en-US"/>
          </a:p>
        </p:txBody>
      </p:sp>
    </p:spTree>
    <p:extLst>
      <p:ext uri="{BB962C8B-B14F-4D97-AF65-F5344CB8AC3E}">
        <p14:creationId xmlns:p14="http://schemas.microsoft.com/office/powerpoint/2010/main" val="2751855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NimbusRomNo9L-Regu"/>
              </a:rPr>
              <a:t>Once we have the conversion method for SKYRMION circuit, we can carry out the corresponding experiment. This table shows the experimental results, such as collapsed faults count, test pattern count and fault coverage. The skyrmion logic circuits is compare with traditional Logic circuits.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NimbusRomNo9L-Regu"/>
              </a:rPr>
              <a:t>//The first column of this table indicates the benchmark circuit name. The second and third columns show the pattern count for both conventional Logic and skyrmion logic circuits. The fourth and fifth columns show the fault coverage results for the same circuit pair. It can be concluded that our pattern generation method for skyrmion logic circuits has reduced the number of test patterns, and increased fault coverage compared to the traditional Logic circuits due to smaller number of stuck-at-1 faults in the netlist.</a:t>
            </a:r>
          </a:p>
          <a:p>
            <a:pPr algn="l"/>
            <a:endParaRPr lang="en-US" altLang="zh-CN" sz="1200" b="0" i="0" u="none" strike="noStrike" baseline="0" dirty="0">
              <a:latin typeface="NimbusRomNo9L-Regu"/>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51</a:t>
            </a:fld>
            <a:endParaRPr lang="en-US"/>
          </a:p>
        </p:txBody>
      </p:sp>
    </p:spTree>
    <p:extLst>
      <p:ext uri="{BB962C8B-B14F-4D97-AF65-F5344CB8AC3E}">
        <p14:creationId xmlns:p14="http://schemas.microsoft.com/office/powerpoint/2010/main" val="1589421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above</a:t>
            </a:r>
            <a:r>
              <a:rPr lang="en-US" baseline="0" dirty="0"/>
              <a:t> analysis, we can say that:</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52</a:t>
            </a:fld>
            <a:endParaRPr lang="en-US"/>
          </a:p>
        </p:txBody>
      </p:sp>
    </p:spTree>
    <p:extLst>
      <p:ext uri="{BB962C8B-B14F-4D97-AF65-F5344CB8AC3E}">
        <p14:creationId xmlns:p14="http://schemas.microsoft.com/office/powerpoint/2010/main" val="890653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o conclude my research: </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53</a:t>
            </a:fld>
            <a:endParaRPr lang="en-US"/>
          </a:p>
        </p:txBody>
      </p:sp>
    </p:spTree>
    <p:extLst>
      <p:ext uri="{BB962C8B-B14F-4D97-AF65-F5344CB8AC3E}">
        <p14:creationId xmlns:p14="http://schemas.microsoft.com/office/powerpoint/2010/main" val="3680416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t>
            </a:r>
            <a:r>
              <a:rPr lang="en-US" altLang="zh-CN" sz="1200"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scope to improve my work for future researchers. First</a:t>
            </a:r>
          </a:p>
        </p:txBody>
      </p:sp>
      <p:sp>
        <p:nvSpPr>
          <p:cNvPr id="4" name="Slide Number Placeholder 3"/>
          <p:cNvSpPr>
            <a:spLocks noGrp="1"/>
          </p:cNvSpPr>
          <p:nvPr>
            <p:ph type="sldNum" sz="quarter" idx="10"/>
          </p:nvPr>
        </p:nvSpPr>
        <p:spPr/>
        <p:txBody>
          <a:bodyPr/>
          <a:lstStyle/>
          <a:p>
            <a:fld id="{E28B4C5F-4909-415D-8128-F8A6522875B9}" type="slidenum">
              <a:rPr lang="en-US" smtClean="0"/>
              <a:pPr/>
              <a:t>54</a:t>
            </a:fld>
            <a:endParaRPr lang="en-US"/>
          </a:p>
        </p:txBody>
      </p:sp>
    </p:spTree>
    <p:extLst>
      <p:ext uri="{BB962C8B-B14F-4D97-AF65-F5344CB8AC3E}">
        <p14:creationId xmlns:p14="http://schemas.microsoft.com/office/powerpoint/2010/main" val="3067469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55</a:t>
            </a:fld>
            <a:endParaRPr lang="en-US"/>
          </a:p>
        </p:txBody>
      </p:sp>
    </p:spTree>
    <p:extLst>
      <p:ext uri="{BB962C8B-B14F-4D97-AF65-F5344CB8AC3E}">
        <p14:creationId xmlns:p14="http://schemas.microsoft.com/office/powerpoint/2010/main" val="2724023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working on a new area: which</a:t>
            </a:r>
            <a:r>
              <a:rPr lang="en-US" baseline="0" dirty="0"/>
              <a:t> is </a:t>
            </a:r>
            <a:r>
              <a:rPr lang="en-US" altLang="zh-CN" sz="1200" dirty="0"/>
              <a:t>Skyrmion-based logic circuits </a:t>
            </a:r>
            <a:endParaRPr lang="en-US"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56</a:t>
            </a:fld>
            <a:endParaRPr lang="en-US"/>
          </a:p>
        </p:txBody>
      </p:sp>
    </p:spTree>
    <p:extLst>
      <p:ext uri="{BB962C8B-B14F-4D97-AF65-F5344CB8AC3E}">
        <p14:creationId xmlns:p14="http://schemas.microsoft.com/office/powerpoint/2010/main" val="381335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dirty="0"/>
              <a:t>Let us </a:t>
            </a:r>
            <a:r>
              <a:rPr lang="en-US" altLang="zh-CN" dirty="0"/>
              <a:t>talk</a:t>
            </a:r>
            <a:r>
              <a:rPr lang="en-US" dirty="0"/>
              <a:t> about  the motivation. The first reason is that the </a:t>
            </a:r>
            <a:r>
              <a:rPr lang="en-US" altLang="zh-CN" dirty="0"/>
              <a:t>income</a:t>
            </a:r>
            <a:r>
              <a:rPr lang="en-US" dirty="0"/>
              <a:t> of SoC design companies has decreased.</a:t>
            </a:r>
            <a:r>
              <a:rPr lang="en-US" baseline="0" dirty="0"/>
              <a:t> </a:t>
            </a:r>
            <a:r>
              <a:rPr lang="en-US" dirty="0"/>
              <a:t>Piracy, Counterfeiting and Tampering of microelectronics are some of the emerging and evolving threats.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Second, </a:t>
            </a:r>
            <a:r>
              <a:rPr lang="en-US" altLang="zh-CN" sz="1200" dirty="0">
                <a:latin typeface="Arial" panose="020B0604020202020204" pitchFamily="34" charset="0"/>
              </a:rPr>
              <a:t>SoC design and fabrication are becoming vulnerable to malicious activities with globalization</a:t>
            </a:r>
            <a:r>
              <a:rPr lang="en-US" altLang="zh-CN" sz="1200" dirty="0"/>
              <a:t>: Untrusted foundry may pirate the design of client, overproduce the chip or insert a hardware Trojan during the manufacturing process</a:t>
            </a:r>
            <a:r>
              <a:rPr lang="en-US" altLang="zh-CN" sz="1200" b="1" i="1" dirty="0"/>
              <a:t>.   IP </a:t>
            </a:r>
            <a:r>
              <a:rPr lang="en-US" altLang="zh-CN" sz="1200" dirty="0"/>
              <a:t>vendor and system integrator may also place a Trojan in the design.</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altLang="zh-CN" sz="1200" dirty="0"/>
          </a:p>
        </p:txBody>
      </p:sp>
      <p:sp>
        <p:nvSpPr>
          <p:cNvPr id="4" name="Slide Number Placeholder 3"/>
          <p:cNvSpPr>
            <a:spLocks noGrp="1"/>
          </p:cNvSpPr>
          <p:nvPr>
            <p:ph type="sldNum" sz="quarter" idx="10"/>
          </p:nvPr>
        </p:nvSpPr>
        <p:spPr/>
        <p:txBody>
          <a:bodyPr/>
          <a:lstStyle/>
          <a:p>
            <a:fld id="{E28B4C5F-4909-415D-8128-F8A6522875B9}" type="slidenum">
              <a:rPr lang="en-US" smtClean="0"/>
              <a:pPr/>
              <a:t>6</a:t>
            </a:fld>
            <a:endParaRPr lang="en-US"/>
          </a:p>
        </p:txBody>
      </p:sp>
    </p:spTree>
    <p:extLst>
      <p:ext uri="{BB962C8B-B14F-4D97-AF65-F5344CB8AC3E}">
        <p14:creationId xmlns:p14="http://schemas.microsoft.com/office/powerpoint/2010/main" val="351578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globalization of semiconductor industry, (SoC) designer no longer maintain a fabrication unit of their own, trust becomes one of the major issues. This picture shows the entire process of SoC production. The designer of the SoC may be from the United States, the </a:t>
            </a:r>
            <a:r>
              <a:rPr lang="en-US" sz="1200" kern="1200" dirty="0">
                <a:solidFill>
                  <a:schemeClr val="tx1"/>
                </a:solidFill>
                <a:latin typeface="+mn-lt"/>
                <a:ea typeface="+mn-ea"/>
                <a:cs typeface="+mn-cs"/>
              </a:rPr>
              <a:t>fabrication </a:t>
            </a:r>
            <a:r>
              <a:rPr lang="en-US" sz="1200" kern="1200" noProof="0" dirty="0">
                <a:solidFill>
                  <a:schemeClr val="tx1"/>
                </a:solidFill>
                <a:latin typeface="+mn-lt"/>
                <a:ea typeface="+mn-ea"/>
                <a:cs typeface="+mn-cs"/>
              </a:rPr>
              <a:t>Foundry</a:t>
            </a:r>
            <a:r>
              <a:rPr lang="en-US" sz="1200" kern="1200" dirty="0">
                <a:solidFill>
                  <a:schemeClr val="tx1"/>
                </a:solidFill>
                <a:latin typeface="+mn-lt"/>
                <a:ea typeface="+mn-ea"/>
                <a:cs typeface="+mn-cs"/>
              </a:rPr>
              <a:t> may be located in Taiwan, and the packaging plant may be located in China.</a:t>
            </a:r>
            <a:r>
              <a:rPr lang="zh-CN" altLang="en-US" sz="1200" kern="1200" dirty="0">
                <a:solidFill>
                  <a:schemeClr val="tx1"/>
                </a:solidFill>
                <a:latin typeface="+mn-lt"/>
                <a:ea typeface="+mn-ea"/>
                <a:cs typeface="+mn-cs"/>
              </a:rPr>
              <a:t> </a:t>
            </a:r>
            <a:r>
              <a:rPr lang="en-US" altLang="zh-CN" sz="1200" kern="1200" dirty="0">
                <a:solidFill>
                  <a:schemeClr val="tx1"/>
                </a:solidFill>
                <a:latin typeface="+mn-lt"/>
                <a:ea typeface="+mn-ea"/>
                <a:cs typeface="+mn-cs"/>
              </a:rPr>
              <a:t>Any of these steps may be untrusted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8B4C5F-4909-415D-8128-F8A6522875B9}" type="slidenum">
              <a:rPr lang="en-US" smtClean="0"/>
              <a:pPr/>
              <a:t>7</a:t>
            </a:fld>
            <a:endParaRPr lang="en-US"/>
          </a:p>
        </p:txBody>
      </p:sp>
    </p:spTree>
    <p:extLst>
      <p:ext uri="{BB962C8B-B14F-4D97-AF65-F5344CB8AC3E}">
        <p14:creationId xmlns:p14="http://schemas.microsoft.com/office/powerpoint/2010/main" val="260223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shows how HT may affect our lives. </a:t>
            </a:r>
          </a:p>
          <a:p>
            <a:r>
              <a:rPr lang="en-US" dirty="0"/>
              <a:t>Adversary can send and receive secret information Adversary can disable the chip, blow up the chip, send wrong processing data, impact circuit information etc. </a:t>
            </a:r>
          </a:p>
        </p:txBody>
      </p:sp>
      <p:sp>
        <p:nvSpPr>
          <p:cNvPr id="4" name="Slide Number Placeholder 3"/>
          <p:cNvSpPr>
            <a:spLocks noGrp="1"/>
          </p:cNvSpPr>
          <p:nvPr>
            <p:ph type="sldNum" sz="quarter" idx="10"/>
          </p:nvPr>
        </p:nvSpPr>
        <p:spPr/>
        <p:txBody>
          <a:bodyPr/>
          <a:lstStyle/>
          <a:p>
            <a:fld id="{E28B4C5F-4909-415D-8128-F8A6522875B9}" type="slidenum">
              <a:rPr lang="en-US" smtClean="0"/>
              <a:pPr/>
              <a:t>8</a:t>
            </a:fld>
            <a:endParaRPr lang="en-US"/>
          </a:p>
        </p:txBody>
      </p:sp>
    </p:spTree>
    <p:extLst>
      <p:ext uri="{BB962C8B-B14F-4D97-AF65-F5344CB8AC3E}">
        <p14:creationId xmlns:p14="http://schemas.microsoft.com/office/powerpoint/2010/main" val="167598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organization  chart shows</a:t>
            </a:r>
            <a:r>
              <a:rPr lang="en-US" altLang="zh-CN" baseline="0" dirty="0"/>
              <a:t> the c</a:t>
            </a:r>
            <a:r>
              <a:rPr lang="en-US" dirty="0"/>
              <a:t>ontributions of our research:  We</a:t>
            </a:r>
            <a:r>
              <a:rPr lang="en-US" baseline="0" dirty="0"/>
              <a:t> have one defense mechanism and  two attack method in </a:t>
            </a:r>
            <a:r>
              <a:rPr lang="en-US" sz="1200" kern="1200" dirty="0"/>
              <a:t>IP Piracy &amp; IC Overproduction.</a:t>
            </a:r>
            <a:r>
              <a:rPr lang="en-US" sz="1200" kern="1200" baseline="0" dirty="0"/>
              <a:t> We also have corresponding defense and attack methods for hardware Trojan. We also proposed  a </a:t>
            </a:r>
            <a:r>
              <a:rPr lang="en-US" altLang="zh-CN" sz="1200" b="0" i="0" kern="1200" dirty="0"/>
              <a:t>defect characterization and Testing </a:t>
            </a:r>
            <a:r>
              <a:rPr lang="en-US" sz="1200" kern="1200" baseline="0" dirty="0"/>
              <a:t> method on emerging technology.</a:t>
            </a:r>
            <a:endParaRPr lang="en-US" dirty="0"/>
          </a:p>
          <a:p>
            <a:r>
              <a:rPr lang="en-US" dirty="0"/>
              <a:t> </a:t>
            </a:r>
          </a:p>
        </p:txBody>
      </p:sp>
      <p:sp>
        <p:nvSpPr>
          <p:cNvPr id="4" name="Slide Number Placeholder 3"/>
          <p:cNvSpPr>
            <a:spLocks noGrp="1"/>
          </p:cNvSpPr>
          <p:nvPr>
            <p:ph type="sldNum" sz="quarter" idx="10"/>
          </p:nvPr>
        </p:nvSpPr>
        <p:spPr/>
        <p:txBody>
          <a:bodyPr/>
          <a:lstStyle/>
          <a:p>
            <a:fld id="{E28B4C5F-4909-415D-8128-F8A6522875B9}" type="slidenum">
              <a:rPr lang="en-US" smtClean="0"/>
              <a:pPr/>
              <a:t>9</a:t>
            </a:fld>
            <a:endParaRPr lang="en-US"/>
          </a:p>
        </p:txBody>
      </p:sp>
    </p:spTree>
    <p:extLst>
      <p:ext uri="{BB962C8B-B14F-4D97-AF65-F5344CB8AC3E}">
        <p14:creationId xmlns:p14="http://schemas.microsoft.com/office/powerpoint/2010/main" val="3132018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274E"/>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rgbClr val="01274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a:p>
        </p:txBody>
      </p:sp>
      <p:sp>
        <p:nvSpPr>
          <p:cNvPr id="9" name="Subtitle 8"/>
          <p:cNvSpPr>
            <a:spLocks noGrp="1"/>
          </p:cNvSpPr>
          <p:nvPr>
            <p:ph type="subTitle" idx="1"/>
          </p:nvPr>
        </p:nvSpPr>
        <p:spPr>
          <a:xfrm>
            <a:off x="2363638" y="6055743"/>
            <a:ext cx="6704162" cy="680094"/>
          </a:xfrm>
        </p:spPr>
        <p:txBody>
          <a:bodyPr anchor="ctr">
            <a:normAutofit/>
          </a:bodyPr>
          <a:lstStyle>
            <a:lvl1pPr marL="0" indent="0" algn="l">
              <a:buNone/>
              <a:defRPr sz="24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400">
                <a:solidFill>
                  <a:srgbClr val="FFFFFF"/>
                </a:solidFill>
              </a:defRPr>
            </a:lvl1pPr>
          </a:lstStyle>
          <a:p>
            <a:fld id="{CBFB7FC8-05D0-46E8-8A5C-5A3DEB58887B}" type="datetime1">
              <a:rPr lang="en-US" smtClean="0"/>
              <a:pPr/>
              <a:t>7/24/2021</a:t>
            </a:fld>
            <a:endParaRPr lang="en-US" dirty="0"/>
          </a:p>
        </p:txBody>
      </p:sp>
      <p:pic>
        <p:nvPicPr>
          <p:cNvPr id="4" name="Picture 3"/>
          <p:cNvPicPr>
            <a:picLocks noChangeAspect="1"/>
          </p:cNvPicPr>
          <p:nvPr userDrawn="1"/>
        </p:nvPicPr>
        <p:blipFill>
          <a:blip r:embed="rId2" cstate="print"/>
          <a:stretch>
            <a:fillRect/>
          </a:stretch>
        </p:blipFill>
        <p:spPr>
          <a:xfrm>
            <a:off x="7098102" y="228600"/>
            <a:ext cx="1752600" cy="1752600"/>
          </a:xfrm>
          <a:prstGeom prst="rect">
            <a:avLst/>
          </a:prstGeom>
          <a:solidFill>
            <a:schemeClr val="accent1">
              <a:lumMod val="75000"/>
            </a:schemeClr>
          </a:solidFill>
          <a:ln w="41275">
            <a:noFill/>
          </a:ln>
        </p:spPr>
      </p:pic>
      <p:sp>
        <p:nvSpPr>
          <p:cNvPr id="14" name="Title 1"/>
          <p:cNvSpPr>
            <a:spLocks noGrp="1"/>
          </p:cNvSpPr>
          <p:nvPr>
            <p:ph type="ctrTitle" idx="4294967295" hasCustomPrompt="1"/>
          </p:nvPr>
        </p:nvSpPr>
        <p:spPr>
          <a:xfrm>
            <a:off x="381000" y="2209800"/>
            <a:ext cx="8458200" cy="1828800"/>
          </a:xfrm>
        </p:spPr>
        <p:txBody>
          <a:bodyPr>
            <a:normAutofit/>
          </a:bodyPr>
          <a:lstStyle>
            <a:lvl1pPr algn="ctr">
              <a:defRPr/>
            </a:lvl1pPr>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
            <a:ext cx="8385048" cy="990600"/>
          </a:xfrm>
        </p:spPr>
        <p:txBody>
          <a:bodyPr/>
          <a:lstStyle/>
          <a:p>
            <a:r>
              <a:rPr kumimoji="0" lang="en-US"/>
              <a:t>Click to edit Master title style</a:t>
            </a:r>
          </a:p>
        </p:txBody>
      </p:sp>
      <p:sp>
        <p:nvSpPr>
          <p:cNvPr id="8" name="Content Placeholder 7"/>
          <p:cNvSpPr>
            <a:spLocks noGrp="1"/>
          </p:cNvSpPr>
          <p:nvPr>
            <p:ph sz="quarter" idx="1"/>
          </p:nvPr>
        </p:nvSpPr>
        <p:spPr>
          <a:xfrm>
            <a:off x="381000" y="1143000"/>
            <a:ext cx="8385048" cy="4953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0"/>
            <a:ext cx="9144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76200"/>
            <a:ext cx="8305800" cy="990600"/>
          </a:xfrm>
        </p:spPr>
        <p:txBody>
          <a:bodyPr/>
          <a:lstStyle/>
          <a:p>
            <a:r>
              <a:rPr kumimoji="0" lang="en-US" dirty="0"/>
              <a:t>Click to edit Master title style</a:t>
            </a:r>
          </a:p>
        </p:txBody>
      </p:sp>
      <p:sp>
        <p:nvSpPr>
          <p:cNvPr id="9" name="Content Placeholder 8"/>
          <p:cNvSpPr>
            <a:spLocks noGrp="1"/>
          </p:cNvSpPr>
          <p:nvPr>
            <p:ph sz="quarter" idx="1"/>
          </p:nvPr>
        </p:nvSpPr>
        <p:spPr>
          <a:xfrm>
            <a:off x="457200" y="1219200"/>
            <a:ext cx="4038600" cy="494236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92501" y="1219200"/>
            <a:ext cx="4038600" cy="494236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09600" y="76200"/>
            <a:ext cx="8153400" cy="990600"/>
          </a:xfrm>
        </p:spPr>
        <p:txBody>
          <a:bodyPr/>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2"/>
          <p:cNvSpPr>
            <a:spLocks noGrp="1" noChangeArrowheads="1"/>
          </p:cNvSpPr>
          <p:nvPr>
            <p:ph type="dt" sz="half" idx="2"/>
          </p:nvPr>
        </p:nvSpPr>
        <p:spPr>
          <a:xfrm>
            <a:off x="381000" y="6550699"/>
            <a:ext cx="1905000" cy="259080"/>
          </a:xfrm>
          <a:prstGeom prst="rect">
            <a:avLst/>
          </a:prstGeom>
          <a:ln/>
        </p:spPr>
        <p:txBody>
          <a:bodyPr/>
          <a:lstStyle>
            <a:lvl1pPr>
              <a:defRPr sz="14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2D4069"/>
                </a:solidFill>
                <a:effectLst/>
                <a:uLnTx/>
                <a:uFillTx/>
                <a:latin typeface="Arial" charset="0"/>
                <a:ea typeface="+mn-ea"/>
                <a:cs typeface="+mn-cs"/>
              </a:rPr>
              <a:t>4/23/2018</a:t>
            </a:r>
            <a:endParaRPr kumimoji="0" lang="en-US" sz="1400" b="0" i="0" u="none" strike="noStrike" kern="1200" cap="none" spc="0" normalizeH="0" baseline="0" noProof="0" dirty="0">
              <a:ln>
                <a:noFill/>
              </a:ln>
              <a:solidFill>
                <a:srgbClr val="2D4069"/>
              </a:solidFill>
              <a:effectLst/>
              <a:uLnTx/>
              <a:uFillTx/>
              <a:latin typeface="Arial" charset="0"/>
              <a:ea typeface="+mn-ea"/>
              <a:cs typeface="+mn-cs"/>
            </a:endParaRPr>
          </a:p>
        </p:txBody>
      </p:sp>
      <p:sp>
        <p:nvSpPr>
          <p:cNvPr id="9" name="Rectangle 4"/>
          <p:cNvSpPr>
            <a:spLocks noGrp="1" noChangeArrowheads="1"/>
          </p:cNvSpPr>
          <p:nvPr>
            <p:ph type="sldNum" sz="quarter" idx="4"/>
          </p:nvPr>
        </p:nvSpPr>
        <p:spPr>
          <a:xfrm>
            <a:off x="7767953" y="6573185"/>
            <a:ext cx="998095" cy="259080"/>
          </a:xfrm>
          <a:prstGeom prst="rect">
            <a:avLst/>
          </a:prstGeom>
          <a:ln/>
        </p:spPr>
        <p:txBody>
          <a:bodyP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9FE4D6-D59E-304C-91E8-DFDC290E76B1}" type="slidenum">
              <a:rPr kumimoji="0" lang="en-US" sz="1400" b="0" i="0" u="none" strike="noStrike" kern="1200" cap="none" spc="0" normalizeH="0" baseline="0" noProof="0" smtClean="0">
                <a:ln>
                  <a:noFill/>
                </a:ln>
                <a:solidFill>
                  <a:srgbClr val="2D4069"/>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2D4069"/>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9560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24600"/>
            <a:ext cx="9144000" cy="533400"/>
          </a:xfrm>
          <a:prstGeom prst="rect">
            <a:avLst/>
          </a:prstGeom>
          <a:solidFill>
            <a:srgbClr val="03244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295400"/>
            <a:ext cx="8153400" cy="48310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Slide Number Placeholder 3"/>
          <p:cNvSpPr txBox="1">
            <a:spLocks/>
          </p:cNvSpPr>
          <p:nvPr userDrawn="1"/>
        </p:nvSpPr>
        <p:spPr>
          <a:xfrm>
            <a:off x="8305800" y="6400548"/>
            <a:ext cx="533400" cy="381000"/>
          </a:xfrm>
          <a:prstGeom prst="rect">
            <a:avLst/>
          </a:prstGeom>
        </p:spPr>
        <p:txBody>
          <a:bodyPr vert="horz" anchor="ctr" anchorCtr="0">
            <a:normAutofit/>
          </a:bodyPr>
          <a:lstStyle>
            <a:defPPr>
              <a:defRPr lang="en-US"/>
            </a:defPPr>
            <a:lvl1pPr marL="0" algn="ctr" defTabSz="914400" rtl="0" eaLnBrk="1" latinLnBrk="0" hangingPunct="1">
              <a:defRPr kumimoji="0"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ED7AB2-EE9F-44DB-8259-3CD82A052FFC}" type="slidenum">
              <a:rPr lang="en-US" b="0" smtClean="0">
                <a:solidFill>
                  <a:schemeClr val="bg1"/>
                </a:solidFill>
              </a:rPr>
              <a:pPr/>
              <a:t>‹#›</a:t>
            </a:fld>
            <a:endParaRPr lang="en-US" b="0" dirty="0">
              <a:solidFill>
                <a:schemeClr val="bg1"/>
              </a:solidFill>
            </a:endParaRPr>
          </a:p>
        </p:txBody>
      </p:sp>
      <p:pic>
        <p:nvPicPr>
          <p:cNvPr id="3" name="Picture 2"/>
          <p:cNvPicPr>
            <a:picLocks noChangeAspect="1"/>
          </p:cNvPicPr>
          <p:nvPr userDrawn="1"/>
        </p:nvPicPr>
        <p:blipFill>
          <a:blip r:embed="rId7" cstate="print"/>
          <a:stretch>
            <a:fillRect/>
          </a:stretch>
        </p:blipFill>
        <p:spPr>
          <a:xfrm>
            <a:off x="228600" y="6336874"/>
            <a:ext cx="3643312" cy="52112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g"/></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chor="ctr"/>
          <a:lstStyle/>
          <a:p>
            <a:fld id="{B9CE127C-BCCD-4C37-8625-13BE1E76D518}" type="datetime1">
              <a:rPr lang="en-US" smtClean="0"/>
              <a:pPr/>
              <a:t>7/24/2021</a:t>
            </a:fld>
            <a:endParaRPr lang="en-US" dirty="0"/>
          </a:p>
        </p:txBody>
      </p:sp>
      <p:sp>
        <p:nvSpPr>
          <p:cNvPr id="2" name="Title 1"/>
          <p:cNvSpPr>
            <a:spLocks noGrp="1"/>
          </p:cNvSpPr>
          <p:nvPr>
            <p:ph type="ctrTitle" idx="4294967295"/>
          </p:nvPr>
        </p:nvSpPr>
        <p:spPr>
          <a:xfrm>
            <a:off x="76200" y="533400"/>
            <a:ext cx="8305800" cy="1828800"/>
          </a:xfrm>
        </p:spPr>
        <p:txBody>
          <a:bodyPr>
            <a:normAutofit fontScale="90000"/>
          </a:bodyPr>
          <a:lstStyle/>
          <a:p>
            <a:pPr algn="ctr"/>
            <a:r>
              <a:rPr lang="en-US" dirty="0"/>
              <a:t>Novel </a:t>
            </a:r>
            <a:r>
              <a:rPr lang="en-US" altLang="zh-CN" dirty="0"/>
              <a:t>A</a:t>
            </a:r>
            <a:r>
              <a:rPr lang="en-US" dirty="0"/>
              <a:t>pproaches for</a:t>
            </a:r>
            <a:br>
              <a:rPr lang="en-US" dirty="0"/>
            </a:br>
            <a:r>
              <a:rPr lang="en-US" dirty="0"/>
              <a:t> Microelectronics </a:t>
            </a:r>
            <a:br>
              <a:rPr lang="en-US" dirty="0"/>
            </a:br>
            <a:r>
              <a:rPr lang="en-US" dirty="0"/>
              <a:t>Security and Test</a:t>
            </a:r>
          </a:p>
        </p:txBody>
      </p:sp>
      <p:sp>
        <p:nvSpPr>
          <p:cNvPr id="5" name="Title 1"/>
          <p:cNvSpPr txBox="1">
            <a:spLocks/>
          </p:cNvSpPr>
          <p:nvPr/>
        </p:nvSpPr>
        <p:spPr>
          <a:xfrm>
            <a:off x="2576286" y="2500563"/>
            <a:ext cx="3773813" cy="762000"/>
          </a:xfrm>
          <a:prstGeom prst="rect">
            <a:avLst/>
          </a:prstGeom>
        </p:spPr>
        <p:txBody>
          <a:bodyPr vert="horz"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stStyle>
          <a:p>
            <a:r>
              <a:rPr lang="en-US" sz="2400" dirty="0"/>
              <a:t>Ziqi Zhou</a:t>
            </a:r>
          </a:p>
        </p:txBody>
      </p:sp>
      <p:sp>
        <p:nvSpPr>
          <p:cNvPr id="7" name="Subtitle 6"/>
          <p:cNvSpPr>
            <a:spLocks noGrp="1"/>
          </p:cNvSpPr>
          <p:nvPr>
            <p:ph type="subTitle" idx="1"/>
          </p:nvPr>
        </p:nvSpPr>
        <p:spPr/>
        <p:txBody>
          <a:bodyPr>
            <a:normAutofit/>
          </a:bodyPr>
          <a:lstStyle/>
          <a:p>
            <a:r>
              <a:rPr lang="en-US" sz="2800" dirty="0"/>
              <a:t>                 </a:t>
            </a:r>
          </a:p>
        </p:txBody>
      </p:sp>
      <p:sp>
        <p:nvSpPr>
          <p:cNvPr id="3" name="Rectangle 2">
            <a:extLst>
              <a:ext uri="{FF2B5EF4-FFF2-40B4-BE49-F238E27FC236}">
                <a16:creationId xmlns:a16="http://schemas.microsoft.com/office/drawing/2014/main" id="{A887DF80-4C80-43F3-BF85-F8EEFFCF6665}"/>
              </a:ext>
            </a:extLst>
          </p:cNvPr>
          <p:cNvSpPr/>
          <p:nvPr/>
        </p:nvSpPr>
        <p:spPr>
          <a:xfrm>
            <a:off x="2400300" y="990600"/>
            <a:ext cx="4343400" cy="646331"/>
          </a:xfrm>
          <a:prstGeom prst="rect">
            <a:avLst/>
          </a:prstGeom>
        </p:spPr>
        <p:txBody>
          <a:bodyPr wrap="square">
            <a:spAutoFit/>
          </a:bodyPr>
          <a:lstStyle/>
          <a:p>
            <a:endParaRPr lang="en-US" sz="3600" dirty="0"/>
          </a:p>
        </p:txBody>
      </p:sp>
      <p:sp>
        <p:nvSpPr>
          <p:cNvPr id="6" name="Rectangle 5"/>
          <p:cNvSpPr/>
          <p:nvPr/>
        </p:nvSpPr>
        <p:spPr>
          <a:xfrm>
            <a:off x="2590800" y="6226933"/>
            <a:ext cx="5905500" cy="369332"/>
          </a:xfrm>
          <a:prstGeom prst="rect">
            <a:avLst/>
          </a:prstGeom>
        </p:spPr>
        <p:txBody>
          <a:bodyPr wrap="square">
            <a:spAutoFit/>
          </a:bodyPr>
          <a:lstStyle/>
          <a:p>
            <a:pPr algn="ctr"/>
            <a:r>
              <a:rPr lang="en-US" dirty="0"/>
              <a:t>Department of Electrical and Computer Engineering</a:t>
            </a:r>
          </a:p>
        </p:txBody>
      </p:sp>
      <p:sp>
        <p:nvSpPr>
          <p:cNvPr id="8" name="TextBox 7">
            <a:extLst>
              <a:ext uri="{FF2B5EF4-FFF2-40B4-BE49-F238E27FC236}">
                <a16:creationId xmlns:a16="http://schemas.microsoft.com/office/drawing/2014/main" id="{1B7737D4-4DEE-9148-9757-DE2B2BAEEF9F}"/>
              </a:ext>
            </a:extLst>
          </p:cNvPr>
          <p:cNvSpPr txBox="1"/>
          <p:nvPr/>
        </p:nvSpPr>
        <p:spPr>
          <a:xfrm>
            <a:off x="1095185" y="3535768"/>
            <a:ext cx="7286815" cy="2246769"/>
          </a:xfrm>
          <a:prstGeom prst="rect">
            <a:avLst/>
          </a:prstGeom>
          <a:noFill/>
        </p:spPr>
        <p:txBody>
          <a:bodyPr wrap="square" rtlCol="0">
            <a:spAutoFit/>
          </a:bodyPr>
          <a:lstStyle/>
          <a:p>
            <a:r>
              <a:rPr lang="en-US" sz="2000" u="sng" dirty="0"/>
              <a:t>Thesis Advisor:</a:t>
            </a:r>
            <a:r>
              <a:rPr lang="en-US" sz="2000" dirty="0"/>
              <a:t>        Prof. </a:t>
            </a:r>
            <a:r>
              <a:rPr lang="en-US" altLang="zh-CN" sz="2000" dirty="0"/>
              <a:t>Ujjwal Guin</a:t>
            </a:r>
            <a:r>
              <a:rPr lang="en-US" sz="2000" dirty="0"/>
              <a:t>               </a:t>
            </a:r>
          </a:p>
          <a:p>
            <a:r>
              <a:rPr lang="en-US" sz="2000" u="sng" dirty="0"/>
              <a:t>Committee Members: </a:t>
            </a:r>
          </a:p>
          <a:p>
            <a:pPr lvl="5"/>
            <a:r>
              <a:rPr lang="en-US" sz="2000" dirty="0"/>
              <a:t>Prof. Vishwani D. Agrawal                </a:t>
            </a:r>
          </a:p>
          <a:p>
            <a:pPr lvl="5"/>
            <a:r>
              <a:rPr lang="en-US" sz="2000" dirty="0"/>
              <a:t>Prof. </a:t>
            </a:r>
            <a:r>
              <a:rPr lang="en-US" sz="2000" dirty="0" err="1"/>
              <a:t>Adit</a:t>
            </a:r>
            <a:r>
              <a:rPr lang="en-US" sz="2000" dirty="0"/>
              <a:t> D. Singh            </a:t>
            </a:r>
          </a:p>
          <a:p>
            <a:pPr lvl="5"/>
            <a:r>
              <a:rPr lang="en-US" sz="2000" dirty="0"/>
              <a:t>Prof. Peng Li</a:t>
            </a:r>
          </a:p>
          <a:p>
            <a:r>
              <a:rPr lang="en-US" sz="2000" u="sng" dirty="0"/>
              <a:t>External Reader:</a:t>
            </a:r>
          </a:p>
          <a:p>
            <a:r>
              <a:rPr lang="en-US" sz="2000" dirty="0"/>
              <a:t>		</a:t>
            </a:r>
            <a:r>
              <a:rPr lang="en-US" sz="2000"/>
              <a:t>      Prof</a:t>
            </a:r>
            <a:r>
              <a:rPr lang="en-US" sz="2000" dirty="0"/>
              <a:t>. Shubhra (Santu) Karmaker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a:xfrm>
            <a:off x="838200" y="1143000"/>
            <a:ext cx="7696200" cy="4953000"/>
          </a:xfrm>
        </p:spPr>
        <p:txBody>
          <a:bodyPr>
            <a:normAutofit/>
          </a:bodyPr>
          <a:lstStyle/>
          <a:p>
            <a:pPr>
              <a:buSzPct val="80000"/>
              <a:buFont typeface="Wingdings" panose="05000000000000000000" pitchFamily="2" charset="2"/>
              <a:buChar char="q"/>
            </a:pPr>
            <a:r>
              <a:rPr lang="en-US" sz="3200" dirty="0">
                <a:solidFill>
                  <a:schemeClr val="bg1">
                    <a:lumMod val="85000"/>
                  </a:schemeClr>
                </a:solidFill>
              </a:rPr>
              <a:t> Contributions</a:t>
            </a:r>
          </a:p>
          <a:p>
            <a:pPr>
              <a:buSzPct val="80000"/>
              <a:buFont typeface="Wingdings" panose="05000000000000000000" pitchFamily="2" charset="2"/>
              <a:buChar char="q"/>
            </a:pPr>
            <a:r>
              <a:rPr lang="en-US" sz="3200" dirty="0">
                <a:solidFill>
                  <a:schemeClr val="bg1">
                    <a:lumMod val="85000"/>
                  </a:schemeClr>
                </a:solidFill>
              </a:rPr>
              <a:t> Motivation</a:t>
            </a:r>
          </a:p>
          <a:p>
            <a:pPr>
              <a:buSzPct val="80000"/>
              <a:buFont typeface="Wingdings" panose="05000000000000000000" pitchFamily="2" charset="2"/>
              <a:buChar char="q"/>
            </a:pPr>
            <a:r>
              <a:rPr lang="en-US" sz="3200" dirty="0"/>
              <a:t> Proposed Solutions</a:t>
            </a:r>
          </a:p>
          <a:p>
            <a:pPr lvl="1">
              <a:buSzPct val="80000"/>
              <a:buFont typeface="Wingdings" panose="05000000000000000000" pitchFamily="2" charset="2"/>
              <a:buChar char="q"/>
            </a:pPr>
            <a:r>
              <a:rPr lang="en-US" sz="2900" dirty="0"/>
              <a:t> IP piracy and IC overproduction</a:t>
            </a:r>
          </a:p>
          <a:p>
            <a:pPr lvl="1">
              <a:buSzPct val="80000"/>
              <a:buFont typeface="Wingdings" panose="05000000000000000000" pitchFamily="2" charset="2"/>
              <a:buChar char="q"/>
            </a:pPr>
            <a:r>
              <a:rPr lang="en-US" sz="2900" dirty="0">
                <a:solidFill>
                  <a:schemeClr val="bg1">
                    <a:lumMod val="85000"/>
                  </a:schemeClr>
                </a:solidFill>
              </a:rPr>
              <a:t> Hardware Trojan</a:t>
            </a:r>
          </a:p>
          <a:p>
            <a:pPr lvl="1">
              <a:buSzPct val="80000"/>
              <a:buFont typeface="Wingdings" panose="05000000000000000000" pitchFamily="2" charset="2"/>
              <a:buChar char="q"/>
            </a:pPr>
            <a:r>
              <a:rPr lang="en-US" sz="2900" dirty="0">
                <a:solidFill>
                  <a:schemeClr val="bg1">
                    <a:lumMod val="85000"/>
                  </a:schemeClr>
                </a:solidFill>
              </a:rPr>
              <a:t> Test generation for Emerging Technologies</a:t>
            </a:r>
          </a:p>
          <a:p>
            <a:pPr>
              <a:buSzPct val="80000"/>
              <a:buFont typeface="Wingdings" panose="05000000000000000000" pitchFamily="2" charset="2"/>
              <a:buChar char="q"/>
            </a:pPr>
            <a:r>
              <a:rPr lang="en-US" sz="3200" dirty="0">
                <a:solidFill>
                  <a:schemeClr val="bg1">
                    <a:lumMod val="85000"/>
                  </a:schemeClr>
                </a:solidFill>
              </a:rPr>
              <a:t> Conclusion</a:t>
            </a:r>
          </a:p>
          <a:p>
            <a:pPr>
              <a:buSzPct val="80000"/>
              <a:buFont typeface="Wingdings" panose="05000000000000000000" pitchFamily="2" charset="2"/>
              <a:buChar char="q"/>
            </a:pPr>
            <a:r>
              <a:rPr lang="en-US" sz="3200" dirty="0">
                <a:solidFill>
                  <a:schemeClr val="bg1">
                    <a:lumMod val="85000"/>
                  </a:schemeClr>
                </a:solidFill>
              </a:rPr>
              <a:t> Future Works</a:t>
            </a:r>
          </a:p>
        </p:txBody>
      </p:sp>
    </p:spTree>
    <p:extLst>
      <p:ext uri="{BB962C8B-B14F-4D97-AF65-F5344CB8AC3E}">
        <p14:creationId xmlns:p14="http://schemas.microsoft.com/office/powerpoint/2010/main" val="427217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Threat Model</a:t>
            </a:r>
          </a:p>
        </p:txBody>
      </p:sp>
      <p:sp>
        <p:nvSpPr>
          <p:cNvPr id="3" name="Content Placeholder 2"/>
          <p:cNvSpPr>
            <a:spLocks noGrp="1"/>
          </p:cNvSpPr>
          <p:nvPr>
            <p:ph sz="quarter" idx="1"/>
          </p:nvPr>
        </p:nvSpPr>
        <p:spPr>
          <a:xfrm>
            <a:off x="838200" y="1143000"/>
            <a:ext cx="7696200" cy="4953000"/>
          </a:xfrm>
        </p:spPr>
        <p:txBody>
          <a:bodyPr>
            <a:normAutofit/>
          </a:bodyPr>
          <a:lstStyle/>
          <a:p>
            <a:pPr marL="0" indent="0">
              <a:buNone/>
            </a:pPr>
            <a:endParaRPr lang="en-US" dirty="0"/>
          </a:p>
          <a:p>
            <a:pPr marL="0" indent="0">
              <a:buNone/>
            </a:pPr>
            <a:endParaRPr lang="en-US" sz="3200" dirty="0"/>
          </a:p>
        </p:txBody>
      </p:sp>
      <p:sp>
        <p:nvSpPr>
          <p:cNvPr id="7" name="Content Placeholder 2"/>
          <p:cNvSpPr txBox="1">
            <a:spLocks/>
          </p:cNvSpPr>
          <p:nvPr/>
        </p:nvSpPr>
        <p:spPr>
          <a:xfrm>
            <a:off x="609600" y="1295400"/>
            <a:ext cx="8077200" cy="49530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sz="3200" dirty="0">
                <a:latin typeface="Arial" panose="020B0604020202020204" pitchFamily="34" charset="0"/>
                <a:ea typeface="ＭＳ Ｐゴシック" charset="-128"/>
                <a:cs typeface="Arial" panose="020B0604020202020204" pitchFamily="34" charset="0"/>
              </a:rPr>
              <a:t>Adversary</a:t>
            </a:r>
            <a:r>
              <a:rPr lang="zh-CN" altLang="en-US" sz="3200" dirty="0">
                <a:latin typeface="Arial" panose="020B0604020202020204" pitchFamily="34" charset="0"/>
                <a:ea typeface="ＭＳ Ｐゴシック" charset="-128"/>
                <a:cs typeface="Arial" panose="020B0604020202020204" pitchFamily="34" charset="0"/>
              </a:rPr>
              <a:t>，</a:t>
            </a:r>
            <a:r>
              <a:rPr lang="en-US" altLang="zh-CN" sz="3200" dirty="0">
                <a:latin typeface="Arial" panose="020B0604020202020204" pitchFamily="34" charset="0"/>
                <a:ea typeface="ＭＳ Ｐゴシック" charset="-128"/>
                <a:cs typeface="Arial" panose="020B0604020202020204" pitchFamily="34" charset="0"/>
              </a:rPr>
              <a:t>e.g., an untrusted foundry, tries to find secret key to unlock the design.</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ea typeface="ＭＳ Ｐゴシック" charset="-128"/>
                <a:cs typeface="Arial" panose="020B0604020202020204" pitchFamily="34" charset="0"/>
              </a:rPr>
              <a:t>Adversary reverse engineers the design to reconstruct the gate-level netlist.</a:t>
            </a:r>
          </a:p>
          <a:p>
            <a:pPr lvl="1"/>
            <a:r>
              <a:rPr lang="en-US" dirty="0">
                <a:latin typeface="Arial" panose="020B0604020202020204" pitchFamily="34" charset="0"/>
                <a:ea typeface="ＭＳ Ｐゴシック" charset="-128"/>
                <a:cs typeface="Arial" panose="020B0604020202020204" pitchFamily="34" charset="0"/>
              </a:rPr>
              <a:t>Adversary </a:t>
            </a:r>
            <a:r>
              <a:rPr lang="en-US" dirty="0">
                <a:latin typeface="Arial" panose="020B0604020202020204" pitchFamily="34" charset="0"/>
                <a:cs typeface="Arial" panose="020B0604020202020204" pitchFamily="34" charset="0"/>
              </a:rPr>
              <a:t>has the layout/mask information from the GDSII or OASIS file. </a:t>
            </a:r>
          </a:p>
          <a:p>
            <a:pPr lvl="1"/>
            <a:r>
              <a:rPr lang="en-US" sz="2800" dirty="0">
                <a:latin typeface="Arial" panose="020B0604020202020204" pitchFamily="34" charset="0"/>
                <a:ea typeface="ＭＳ Ｐゴシック" charset="-128"/>
                <a:cs typeface="Arial" panose="020B0604020202020204" pitchFamily="34" charset="0"/>
              </a:rPr>
              <a:t>Identify the key gates/wires by tracing routes from tamper-proof memory.</a:t>
            </a:r>
          </a:p>
          <a:p>
            <a:pPr lvl="1"/>
            <a:r>
              <a:rPr lang="en-US" sz="2800" dirty="0">
                <a:latin typeface="Arial" panose="020B0604020202020204" pitchFamily="34" charset="0"/>
                <a:ea typeface="ＭＳ Ｐゴシック" charset="-128"/>
                <a:cs typeface="Arial" panose="020B0604020202020204" pitchFamily="34" charset="0"/>
              </a:rPr>
              <a:t>Then, ha</a:t>
            </a:r>
            <a:r>
              <a:rPr lang="en-US" altLang="zh-CN" sz="2800" dirty="0">
                <a:latin typeface="Arial" panose="020B0604020202020204" pitchFamily="34" charset="0"/>
                <a:ea typeface="ＭＳ Ｐゴシック" charset="-128"/>
                <a:cs typeface="Arial" panose="020B0604020202020204" pitchFamily="34" charset="0"/>
              </a:rPr>
              <a:t>ving</a:t>
            </a:r>
            <a:r>
              <a:rPr lang="en-US" sz="2800" dirty="0">
                <a:latin typeface="Arial" panose="020B0604020202020204" pitchFamily="34" charset="0"/>
                <a:ea typeface="ＭＳ Ｐゴシック" charset="-128"/>
                <a:cs typeface="Arial" panose="020B0604020202020204" pitchFamily="34" charset="0"/>
              </a:rPr>
              <a:t> scan access can lead to the key.</a:t>
            </a:r>
          </a:p>
        </p:txBody>
      </p:sp>
    </p:spTree>
    <p:extLst>
      <p:ext uri="{BB962C8B-B14F-4D97-AF65-F5344CB8AC3E}">
        <p14:creationId xmlns:p14="http://schemas.microsoft.com/office/powerpoint/2010/main" val="201871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Background - Logic Locking</a:t>
            </a:r>
          </a:p>
        </p:txBody>
      </p:sp>
      <p:sp>
        <p:nvSpPr>
          <p:cNvPr id="3" name="Content Placeholder 2"/>
          <p:cNvSpPr>
            <a:spLocks noGrp="1"/>
          </p:cNvSpPr>
          <p:nvPr>
            <p:ph sz="quarter" idx="1"/>
          </p:nvPr>
        </p:nvSpPr>
        <p:spPr>
          <a:xfrm>
            <a:off x="63500" y="1124487"/>
            <a:ext cx="7696200" cy="582134"/>
          </a:xfrm>
        </p:spPr>
        <p:txBody>
          <a:bodyPr>
            <a:normAutofit/>
          </a:bodyPr>
          <a:lstStyle/>
          <a:p>
            <a:endParaRPr lang="en-US" dirty="0"/>
          </a:p>
          <a:p>
            <a:endParaRPr lang="en-US" dirty="0"/>
          </a:p>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72894"/>
            <a:ext cx="4343400" cy="2484379"/>
          </a:xfrm>
          <a:prstGeom prst="rect">
            <a:avLst/>
          </a:prstGeom>
        </p:spPr>
      </p:pic>
      <p:sp>
        <p:nvSpPr>
          <p:cNvPr id="6" name="Content Placeholder 2">
            <a:extLst>
              <a:ext uri="{FF2B5EF4-FFF2-40B4-BE49-F238E27FC236}">
                <a16:creationId xmlns:a16="http://schemas.microsoft.com/office/drawing/2014/main" id="{C63FB70D-40E9-49ED-9753-F2AE0D54683D}"/>
              </a:ext>
            </a:extLst>
          </p:cNvPr>
          <p:cNvSpPr txBox="1">
            <a:spLocks/>
          </p:cNvSpPr>
          <p:nvPr/>
        </p:nvSpPr>
        <p:spPr>
          <a:xfrm>
            <a:off x="0" y="1263154"/>
            <a:ext cx="5181600" cy="4331692"/>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20000"/>
              </a:lnSpc>
              <a:spcBef>
                <a:spcPts val="600"/>
              </a:spcBef>
            </a:pPr>
            <a:r>
              <a:rPr lang="en-US" sz="2600" dirty="0">
                <a:latin typeface="Arial" panose="020B0604020202020204" pitchFamily="34" charset="0"/>
                <a:cs typeface="Arial" panose="020B0604020202020204" pitchFamily="34" charset="0"/>
              </a:rPr>
              <a:t>Logic locking is a popular technique to protect against untrusted manufacturing.</a:t>
            </a:r>
          </a:p>
          <a:p>
            <a:pPr>
              <a:lnSpc>
                <a:spcPct val="120000"/>
              </a:lnSpc>
              <a:spcBef>
                <a:spcPts val="600"/>
              </a:spcBef>
            </a:pPr>
            <a:r>
              <a:rPr lang="en-US" sz="2600" dirty="0">
                <a:latin typeface="Arial" panose="020B0604020202020204" pitchFamily="34" charset="0"/>
                <a:cs typeface="Arial" panose="020B0604020202020204" pitchFamily="34" charset="0"/>
              </a:rPr>
              <a:t>Different logic locking techniques have been proposed over the years</a:t>
            </a:r>
            <a:r>
              <a:rPr lang="en-US" dirty="0">
                <a:latin typeface="Arial" panose="020B0604020202020204" pitchFamily="34" charset="0"/>
                <a:cs typeface="Arial" panose="020B0604020202020204" pitchFamily="34" charset="0"/>
              </a:rPr>
              <a:t>:</a:t>
            </a:r>
          </a:p>
          <a:p>
            <a:pPr lvl="1">
              <a:lnSpc>
                <a:spcPct val="120000"/>
              </a:lnSpc>
              <a:spcBef>
                <a:spcPts val="600"/>
              </a:spcBef>
            </a:pPr>
            <a:r>
              <a:rPr lang="en-US" sz="2100" dirty="0">
                <a:latin typeface="Arial" panose="020B0604020202020204" pitchFamily="34" charset="0"/>
                <a:cs typeface="Arial" panose="020B0604020202020204" pitchFamily="34" charset="0"/>
              </a:rPr>
              <a:t>XOR-based</a:t>
            </a:r>
          </a:p>
          <a:p>
            <a:pPr lvl="1">
              <a:lnSpc>
                <a:spcPct val="120000"/>
              </a:lnSpc>
              <a:spcBef>
                <a:spcPts val="600"/>
              </a:spcBef>
            </a:pPr>
            <a:r>
              <a:rPr lang="en-US" sz="2100" dirty="0">
                <a:latin typeface="Arial" panose="020B0604020202020204" pitchFamily="34" charset="0"/>
                <a:cs typeface="Arial" panose="020B0604020202020204" pitchFamily="34" charset="0"/>
              </a:rPr>
              <a:t>MUX-based</a:t>
            </a:r>
          </a:p>
          <a:p>
            <a:pPr lvl="1">
              <a:lnSpc>
                <a:spcPct val="120000"/>
              </a:lnSpc>
              <a:spcBef>
                <a:spcPts val="600"/>
              </a:spcBef>
            </a:pPr>
            <a:r>
              <a:rPr lang="en-US" sz="2100" dirty="0">
                <a:latin typeface="Arial" panose="020B0604020202020204" pitchFamily="34" charset="0"/>
                <a:cs typeface="Arial" panose="020B0604020202020204" pitchFamily="34" charset="0"/>
              </a:rPr>
              <a:t>LUT-based</a:t>
            </a:r>
          </a:p>
          <a:p>
            <a:pPr>
              <a:lnSpc>
                <a:spcPct val="120000"/>
              </a:lnSpc>
              <a:spcBef>
                <a:spcPts val="600"/>
              </a:spcBef>
            </a:pPr>
            <a:r>
              <a:rPr lang="en-US" sz="2600" dirty="0">
                <a:latin typeface="Arial" panose="020B0604020202020204" pitchFamily="34" charset="0"/>
                <a:cs typeface="Arial" panose="020B0604020202020204" pitchFamily="34" charset="0"/>
              </a:rPr>
              <a:t>XOR-based logic locking is popular due to its simplicity.</a:t>
            </a:r>
          </a:p>
        </p:txBody>
      </p:sp>
      <p:sp>
        <p:nvSpPr>
          <p:cNvPr id="4" name="TextBox 3"/>
          <p:cNvSpPr txBox="1"/>
          <p:nvPr/>
        </p:nvSpPr>
        <p:spPr>
          <a:xfrm>
            <a:off x="5145110" y="4556727"/>
            <a:ext cx="3657600" cy="738664"/>
          </a:xfrm>
          <a:prstGeom prst="rect">
            <a:avLst/>
          </a:prstGeom>
          <a:noFill/>
        </p:spPr>
        <p:txBody>
          <a:bodyPr wrap="square" rtlCol="0">
            <a:spAutoFit/>
          </a:bodyPr>
          <a:lstStyle/>
          <a:p>
            <a:r>
              <a:rPr lang="en-US" sz="1400" dirty="0">
                <a:solidFill>
                  <a:srgbClr val="000000"/>
                </a:solidFill>
              </a:rPr>
              <a:t>(a) An original netlist (b) XOR/XNOR-based logic locking (c) MUX-based logic locking (d) LUT-based logic locking.</a:t>
            </a:r>
          </a:p>
        </p:txBody>
      </p:sp>
    </p:spTree>
    <p:extLst>
      <p:ext uri="{BB962C8B-B14F-4D97-AF65-F5344CB8AC3E}">
        <p14:creationId xmlns:p14="http://schemas.microsoft.com/office/powerpoint/2010/main" val="4952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76" y="58750"/>
            <a:ext cx="8385048" cy="990600"/>
          </a:xfrm>
        </p:spPr>
        <p:txBody>
          <a:bodyPr>
            <a:noAutofit/>
          </a:bodyPr>
          <a:lstStyle/>
          <a:p>
            <a:pPr>
              <a:lnSpc>
                <a:spcPts val="4000"/>
              </a:lnSpc>
            </a:pPr>
            <a:r>
              <a:rPr lang="en-US" altLang="zh-CN" sz="3200" dirty="0"/>
              <a:t>Boolean Satisfiability (SAT)-Based Attack to Find Logic Locking Keys</a:t>
            </a:r>
            <a:endParaRPr lang="en-US" sz="3200" dirty="0"/>
          </a:p>
        </p:txBody>
      </p:sp>
      <p:sp>
        <p:nvSpPr>
          <p:cNvPr id="3" name="Content Placeholder 2"/>
          <p:cNvSpPr>
            <a:spLocks noGrp="1"/>
          </p:cNvSpPr>
          <p:nvPr>
            <p:ph sz="quarter" idx="1"/>
          </p:nvPr>
        </p:nvSpPr>
        <p:spPr>
          <a:xfrm>
            <a:off x="63500" y="1124487"/>
            <a:ext cx="7696200" cy="582134"/>
          </a:xfrm>
        </p:spPr>
        <p:txBody>
          <a:bodyPr>
            <a:normAutofit/>
          </a:bodyPr>
          <a:lstStyle/>
          <a:p>
            <a:endParaRPr lang="en-US" dirty="0"/>
          </a:p>
          <a:p>
            <a:endParaRPr lang="en-US" sz="3200" dirty="0"/>
          </a:p>
        </p:txBody>
      </p:sp>
      <p:sp>
        <p:nvSpPr>
          <p:cNvPr id="4" name="Content Placeholder 2">
            <a:extLst>
              <a:ext uri="{FF2B5EF4-FFF2-40B4-BE49-F238E27FC236}">
                <a16:creationId xmlns:a16="http://schemas.microsoft.com/office/drawing/2014/main" id="{904FA4CB-3C82-43E0-8D7C-60B340FFAA18}"/>
              </a:ext>
            </a:extLst>
          </p:cNvPr>
          <p:cNvSpPr>
            <a:spLocks noGrp="1"/>
          </p:cNvSpPr>
          <p:nvPr/>
        </p:nvSpPr>
        <p:spPr>
          <a:xfrm>
            <a:off x="294161" y="1087916"/>
            <a:ext cx="8077200" cy="4779484"/>
          </a:xfrm>
          <a:prstGeom prst="rect">
            <a:avLst/>
          </a:prstGeom>
        </p:spPr>
        <p:txBody>
          <a:bodyPr vert="horz">
            <a:norm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spcBef>
                <a:spcPts val="700"/>
              </a:spcBef>
              <a:buClr>
                <a:schemeClr val="accent2"/>
              </a:buClr>
              <a:buSzPct val="60000"/>
              <a:buFont typeface="Wingdings"/>
              <a:buChar char=""/>
            </a:pPr>
            <a:r>
              <a:rPr lang="en-US" sz="3200" dirty="0"/>
              <a:t>SAT </a:t>
            </a:r>
            <a:r>
              <a:rPr lang="en-US" altLang="zh-CN" sz="3200" dirty="0"/>
              <a:t>attack</a:t>
            </a:r>
            <a:r>
              <a:rPr lang="en-US" sz="3200" dirty="0"/>
              <a:t> is an oracle-guided attack.</a:t>
            </a:r>
          </a:p>
          <a:p>
            <a:pPr marL="320040" indent="-320040">
              <a:spcBef>
                <a:spcPts val="700"/>
              </a:spcBef>
              <a:buClr>
                <a:schemeClr val="accent2"/>
              </a:buClr>
              <a:buSzPct val="60000"/>
              <a:buFont typeface="Wingdings"/>
              <a:buChar char=""/>
            </a:pPr>
            <a:r>
              <a:rPr lang="en-US" sz="3200" dirty="0"/>
              <a:t>SAT attack requires two steps. </a:t>
            </a:r>
          </a:p>
          <a:p>
            <a:pPr marL="640080" lvl="1" indent="-274320">
              <a:spcBef>
                <a:spcPts val="550"/>
              </a:spcBef>
              <a:buClr>
                <a:schemeClr val="accent1"/>
              </a:buClr>
              <a:buSzPct val="70000"/>
              <a:buFont typeface="Wingdings 2"/>
              <a:buChar char=""/>
            </a:pPr>
            <a:r>
              <a:rPr lang="en-US" altLang="zh-CN" sz="2600" dirty="0">
                <a:ea typeface="ＭＳ Ｐゴシック" charset="-128"/>
              </a:rPr>
              <a:t>Compute distinguishing input patterns (DIPs) using simulation.</a:t>
            </a:r>
          </a:p>
          <a:p>
            <a:pPr marL="640080" lvl="1" indent="-274320">
              <a:spcBef>
                <a:spcPts val="550"/>
              </a:spcBef>
              <a:buClr>
                <a:schemeClr val="accent1"/>
              </a:buClr>
              <a:buSzPct val="70000"/>
              <a:buFont typeface="Wingdings 2"/>
              <a:buChar char=""/>
            </a:pPr>
            <a:r>
              <a:rPr lang="en-US" sz="2600" dirty="0">
                <a:ea typeface="ＭＳ Ｐゴシック" charset="-128"/>
              </a:rPr>
              <a:t>Apply </a:t>
            </a:r>
            <a:r>
              <a:rPr lang="en-US" altLang="zh-CN" sz="2600" dirty="0">
                <a:ea typeface="ＭＳ Ｐゴシック" charset="-128"/>
              </a:rPr>
              <a:t>DIPs to oracle device and locked netlist to determine the value of the key.</a:t>
            </a:r>
            <a:endParaRPr lang="en-US" sz="2600" dirty="0">
              <a:ea typeface="ＭＳ Ｐゴシック" charset="-128"/>
            </a:endParaRPr>
          </a:p>
        </p:txBody>
      </p:sp>
      <p:pic>
        <p:nvPicPr>
          <p:cNvPr id="6" name="Picture 5">
            <a:extLst>
              <a:ext uri="{FF2B5EF4-FFF2-40B4-BE49-F238E27FC236}">
                <a16:creationId xmlns:a16="http://schemas.microsoft.com/office/drawing/2014/main" id="{6FC5D0FA-848E-48AA-95A5-F431062084D4}"/>
              </a:ext>
            </a:extLst>
          </p:cNvPr>
          <p:cNvPicPr>
            <a:picLocks noChangeAspect="1"/>
          </p:cNvPicPr>
          <p:nvPr/>
        </p:nvPicPr>
        <p:blipFill>
          <a:blip r:embed="rId3"/>
          <a:stretch>
            <a:fillRect/>
          </a:stretch>
        </p:blipFill>
        <p:spPr>
          <a:xfrm>
            <a:off x="685800" y="3962400"/>
            <a:ext cx="3669270" cy="1933575"/>
          </a:xfrm>
          <a:prstGeom prst="rect">
            <a:avLst/>
          </a:prstGeom>
        </p:spPr>
      </p:pic>
      <p:sp>
        <p:nvSpPr>
          <p:cNvPr id="8" name="TextBox 7">
            <a:extLst>
              <a:ext uri="{FF2B5EF4-FFF2-40B4-BE49-F238E27FC236}">
                <a16:creationId xmlns:a16="http://schemas.microsoft.com/office/drawing/2014/main" id="{8D9ED632-1BFC-4D94-9DAB-1C5E5EF1348A}"/>
              </a:ext>
            </a:extLst>
          </p:cNvPr>
          <p:cNvSpPr txBox="1"/>
          <p:nvPr/>
        </p:nvSpPr>
        <p:spPr>
          <a:xfrm>
            <a:off x="1121064" y="5816657"/>
            <a:ext cx="2917536" cy="369332"/>
          </a:xfrm>
          <a:prstGeom prst="rect">
            <a:avLst/>
          </a:prstGeom>
          <a:noFill/>
        </p:spPr>
        <p:txBody>
          <a:bodyPr wrap="square">
            <a:spAutoFit/>
          </a:bodyPr>
          <a:lstStyle/>
          <a:p>
            <a:r>
              <a:rPr lang="en-US" altLang="zh-CN" sz="1800" b="0" i="0" u="none" strike="noStrike" baseline="0" dirty="0">
                <a:latin typeface="Times New Roman" panose="02020603050405020304" pitchFamily="18" charset="0"/>
                <a:cs typeface="Times New Roman" panose="02020603050405020304" pitchFamily="18" charset="0"/>
              </a:rPr>
              <a:t>Circuit to determine DIPs [1]</a:t>
            </a:r>
            <a:endParaRPr lang="zh-CN" alt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1ED842D-B4C2-44D8-AFD6-01E79186372A}"/>
              </a:ext>
            </a:extLst>
          </p:cNvPr>
          <p:cNvPicPr>
            <a:picLocks noChangeAspect="1"/>
          </p:cNvPicPr>
          <p:nvPr/>
        </p:nvPicPr>
        <p:blipFill>
          <a:blip r:embed="rId4"/>
          <a:stretch>
            <a:fillRect/>
          </a:stretch>
        </p:blipFill>
        <p:spPr>
          <a:xfrm>
            <a:off x="5334000" y="4191000"/>
            <a:ext cx="2849236" cy="1287521"/>
          </a:xfrm>
          <a:prstGeom prst="rect">
            <a:avLst/>
          </a:prstGeom>
        </p:spPr>
      </p:pic>
      <p:sp>
        <p:nvSpPr>
          <p:cNvPr id="10" name="TextBox 9">
            <a:extLst>
              <a:ext uri="{FF2B5EF4-FFF2-40B4-BE49-F238E27FC236}">
                <a16:creationId xmlns:a16="http://schemas.microsoft.com/office/drawing/2014/main" id="{2718E751-6B57-4586-9F19-B1CDD34ED2EC}"/>
              </a:ext>
            </a:extLst>
          </p:cNvPr>
          <p:cNvSpPr txBox="1"/>
          <p:nvPr/>
        </p:nvSpPr>
        <p:spPr>
          <a:xfrm>
            <a:off x="4811240" y="5816657"/>
            <a:ext cx="4096078" cy="369332"/>
          </a:xfrm>
          <a:prstGeom prst="rect">
            <a:avLst/>
          </a:prstGeom>
          <a:noFill/>
        </p:spPr>
        <p:txBody>
          <a:bodyPr wrap="square">
            <a:spAutoFit/>
          </a:bodyPr>
          <a:lstStyle/>
          <a:p>
            <a:r>
              <a:rPr lang="en-US" altLang="zh-CN" sz="1800" b="0" i="0" u="none" strike="noStrike" baseline="0" dirty="0">
                <a:latin typeface="Times New Roman" panose="02020603050405020304" pitchFamily="18" charset="0"/>
                <a:cs typeface="Times New Roman" panose="02020603050405020304" pitchFamily="18" charset="0"/>
              </a:rPr>
              <a:t>Use DIPs to eliminate </a:t>
            </a:r>
            <a:r>
              <a:rPr lang="en-US" altLang="zh-CN" dirty="0">
                <a:latin typeface="Times New Roman" panose="02020603050405020304" pitchFamily="18" charset="0"/>
                <a:cs typeface="Times New Roman" panose="02020603050405020304" pitchFamily="18" charset="0"/>
              </a:rPr>
              <a:t>the Incorrect  key</a:t>
            </a:r>
            <a:endParaRPr lang="zh-CN" alt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AFAF031-84E9-4C2A-A92B-668AD9864AE9}"/>
              </a:ext>
            </a:extLst>
          </p:cNvPr>
          <p:cNvSpPr txBox="1"/>
          <p:nvPr/>
        </p:nvSpPr>
        <p:spPr>
          <a:xfrm>
            <a:off x="5304164" y="5331875"/>
            <a:ext cx="315403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The correct key is value is 110.</a:t>
            </a:r>
            <a:endParaRPr lang="zh-CN" alt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3498548" y="6456756"/>
            <a:ext cx="4872813" cy="338554"/>
          </a:xfrm>
          <a:prstGeom prst="rect">
            <a:avLst/>
          </a:prstGeom>
        </p:spPr>
        <p:txBody>
          <a:bodyPr wrap="square">
            <a:spAutoFit/>
          </a:bodyPr>
          <a:lstStyle/>
          <a:p>
            <a:r>
              <a:rPr lang="en-US" sz="800" dirty="0">
                <a:solidFill>
                  <a:schemeClr val="bg1"/>
                </a:solidFill>
                <a:latin typeface="Arial" panose="020B0604020202020204" pitchFamily="34" charset="0"/>
              </a:rPr>
              <a:t>1. </a:t>
            </a:r>
            <a:r>
              <a:rPr lang="en-US" sz="800" dirty="0" err="1">
                <a:solidFill>
                  <a:schemeClr val="bg1"/>
                </a:solidFill>
                <a:latin typeface="Arial" panose="020B0604020202020204" pitchFamily="34" charset="0"/>
              </a:rPr>
              <a:t>Yasin</a:t>
            </a:r>
            <a:r>
              <a:rPr lang="en-US" sz="800" dirty="0">
                <a:solidFill>
                  <a:schemeClr val="bg1"/>
                </a:solidFill>
                <a:latin typeface="Arial" panose="020B0604020202020204" pitchFamily="34" charset="0"/>
              </a:rPr>
              <a:t>, Muhammad, et al. "</a:t>
            </a:r>
            <a:r>
              <a:rPr lang="en-US" sz="800" dirty="0" err="1">
                <a:solidFill>
                  <a:schemeClr val="bg1"/>
                </a:solidFill>
                <a:latin typeface="Arial" panose="020B0604020202020204" pitchFamily="34" charset="0"/>
              </a:rPr>
              <a:t>SARLock</a:t>
            </a:r>
            <a:r>
              <a:rPr lang="en-US" sz="800" dirty="0">
                <a:solidFill>
                  <a:schemeClr val="bg1"/>
                </a:solidFill>
                <a:latin typeface="Arial" panose="020B0604020202020204" pitchFamily="34" charset="0"/>
              </a:rPr>
              <a:t>: SAT attack resistant logic locking." </a:t>
            </a:r>
            <a:r>
              <a:rPr lang="en-US" sz="800" i="1" dirty="0">
                <a:solidFill>
                  <a:schemeClr val="bg1"/>
                </a:solidFill>
                <a:latin typeface="Arial" panose="020B0604020202020204" pitchFamily="34" charset="0"/>
              </a:rPr>
              <a:t>2016 IEEE International Symposium on Hardware Oriented Security and Trust (HOST)</a:t>
            </a:r>
            <a:r>
              <a:rPr lang="en-US" sz="800" dirty="0">
                <a:solidFill>
                  <a:schemeClr val="bg1"/>
                </a:solidFill>
                <a:latin typeface="Arial" panose="020B0604020202020204" pitchFamily="34" charset="0"/>
              </a:rPr>
              <a:t>. IEEE, 2016.</a:t>
            </a:r>
            <a:endParaRPr lang="en-US" sz="800" dirty="0">
              <a:solidFill>
                <a:schemeClr val="bg1"/>
              </a:solidFill>
            </a:endParaRPr>
          </a:p>
        </p:txBody>
      </p:sp>
    </p:spTree>
    <p:extLst>
      <p:ext uri="{BB962C8B-B14F-4D97-AF65-F5344CB8AC3E}">
        <p14:creationId xmlns:p14="http://schemas.microsoft.com/office/powerpoint/2010/main" val="100794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76DFC0-23E6-46D5-B06E-C4BBECE2049E}"/>
              </a:ext>
            </a:extLst>
          </p:cNvPr>
          <p:cNvSpPr>
            <a:spLocks noGrp="1"/>
          </p:cNvSpPr>
          <p:nvPr>
            <p:ph type="title"/>
          </p:nvPr>
        </p:nvSpPr>
        <p:spPr/>
        <p:txBody>
          <a:bodyPr>
            <a:normAutofit/>
          </a:bodyPr>
          <a:lstStyle/>
          <a:p>
            <a:r>
              <a:rPr lang="en-US" altLang="zh-CN" sz="3200" dirty="0"/>
              <a:t>Prior Work - SAT Resiliency</a:t>
            </a:r>
            <a:endParaRPr lang="en-US" sz="3200" dirty="0"/>
          </a:p>
        </p:txBody>
      </p:sp>
      <p:sp>
        <p:nvSpPr>
          <p:cNvPr id="5" name="Rectangle 4"/>
          <p:cNvSpPr/>
          <p:nvPr/>
        </p:nvSpPr>
        <p:spPr>
          <a:xfrm>
            <a:off x="3429000" y="6380946"/>
            <a:ext cx="4876800" cy="477054"/>
          </a:xfrm>
          <a:prstGeom prst="rect">
            <a:avLst/>
          </a:prstGeom>
        </p:spPr>
        <p:txBody>
          <a:bodyPr wrap="square">
            <a:spAutoFit/>
          </a:bodyPr>
          <a:lstStyle/>
          <a:p>
            <a:pPr marL="228600" indent="-228600">
              <a:buAutoNum type="arabicPeriod"/>
            </a:pPr>
            <a:r>
              <a:rPr lang="en-US" sz="500" dirty="0">
                <a:solidFill>
                  <a:schemeClr val="bg1"/>
                </a:solidFill>
                <a:latin typeface="Arial" panose="020B0604020202020204" pitchFamily="34" charset="0"/>
              </a:rPr>
              <a:t>Roy, Jarrod A., </a:t>
            </a:r>
            <a:r>
              <a:rPr lang="en-US" sz="500" dirty="0" err="1">
                <a:solidFill>
                  <a:schemeClr val="bg1"/>
                </a:solidFill>
                <a:latin typeface="Arial" panose="020B0604020202020204" pitchFamily="34" charset="0"/>
              </a:rPr>
              <a:t>Farinaz</a:t>
            </a:r>
            <a:r>
              <a:rPr lang="en-US" sz="500" dirty="0">
                <a:solidFill>
                  <a:schemeClr val="bg1"/>
                </a:solidFill>
                <a:latin typeface="Arial" panose="020B0604020202020204" pitchFamily="34" charset="0"/>
              </a:rPr>
              <a:t> </a:t>
            </a:r>
            <a:r>
              <a:rPr lang="en-US" sz="500" dirty="0" err="1">
                <a:solidFill>
                  <a:schemeClr val="bg1"/>
                </a:solidFill>
                <a:latin typeface="Arial" panose="020B0604020202020204" pitchFamily="34" charset="0"/>
              </a:rPr>
              <a:t>Koushanfar</a:t>
            </a:r>
            <a:r>
              <a:rPr lang="en-US" sz="500" dirty="0">
                <a:solidFill>
                  <a:schemeClr val="bg1"/>
                </a:solidFill>
                <a:latin typeface="Arial" panose="020B0604020202020204" pitchFamily="34" charset="0"/>
              </a:rPr>
              <a:t>, and L. Igor. "Markov. EPIC: Ending piracy of integrated circuits." Proceedings of the conference on Design, automation and test in Europe. 2008.</a:t>
            </a:r>
          </a:p>
          <a:p>
            <a:pPr marL="228600" indent="-228600">
              <a:buAutoNum type="arabicPeriod"/>
            </a:pPr>
            <a:r>
              <a:rPr lang="en-US" sz="500" dirty="0" err="1">
                <a:solidFill>
                  <a:schemeClr val="bg1"/>
                </a:solidFill>
                <a:latin typeface="Arial" panose="020B0604020202020204" pitchFamily="34" charset="0"/>
              </a:rPr>
              <a:t>Rajendran</a:t>
            </a:r>
            <a:r>
              <a:rPr lang="en-US" sz="500" dirty="0">
                <a:solidFill>
                  <a:schemeClr val="bg1"/>
                </a:solidFill>
                <a:latin typeface="Arial" panose="020B0604020202020204" pitchFamily="34" charset="0"/>
              </a:rPr>
              <a:t>, </a:t>
            </a:r>
            <a:r>
              <a:rPr lang="en-US" sz="500" dirty="0" err="1">
                <a:solidFill>
                  <a:schemeClr val="bg1"/>
                </a:solidFill>
                <a:latin typeface="Arial" panose="020B0604020202020204" pitchFamily="34" charset="0"/>
              </a:rPr>
              <a:t>Jeyavijayan</a:t>
            </a:r>
            <a:r>
              <a:rPr lang="en-US" sz="500" dirty="0">
                <a:solidFill>
                  <a:schemeClr val="bg1"/>
                </a:solidFill>
                <a:latin typeface="Arial" panose="020B0604020202020204" pitchFamily="34" charset="0"/>
              </a:rPr>
              <a:t>, et al. "Security analysis of logic obfuscation." Proceedings of the 49th Annual Design Automation Conference. 2012.</a:t>
            </a:r>
          </a:p>
          <a:p>
            <a:pPr marL="228600" indent="-228600">
              <a:buAutoNum type="arabicPeriod"/>
            </a:pPr>
            <a:r>
              <a:rPr lang="en-US" sz="500" dirty="0">
                <a:solidFill>
                  <a:schemeClr val="bg1"/>
                </a:solidFill>
                <a:latin typeface="Arial" panose="020B0604020202020204" pitchFamily="34" charset="0"/>
              </a:rPr>
              <a:t>Guin, Ujjwal, et al. "FORTIS: a comprehensive solution for establishing forward trust for protecting IPs and ICs." ACM Transactions on Design Automation of Electronic Systems (TODAES) 21.4 (2016): 1-20.</a:t>
            </a:r>
            <a:endParaRPr lang="en-US" sz="500" dirty="0">
              <a:solidFill>
                <a:schemeClr val="bg1"/>
              </a:solidFill>
            </a:endParaRPr>
          </a:p>
        </p:txBody>
      </p:sp>
      <p:sp>
        <p:nvSpPr>
          <p:cNvPr id="2" name="Rectangle 1"/>
          <p:cNvSpPr/>
          <p:nvPr/>
        </p:nvSpPr>
        <p:spPr>
          <a:xfrm>
            <a:off x="1752600" y="5293330"/>
            <a:ext cx="6161296" cy="523220"/>
          </a:xfrm>
          <a:prstGeom prst="rect">
            <a:avLst/>
          </a:prstGeom>
        </p:spPr>
        <p:txBody>
          <a:bodyPr wrap="square">
            <a:spAutoFit/>
          </a:bodyPr>
          <a:lstStyle/>
          <a:p>
            <a:r>
              <a:rPr lang="en-US" sz="1400" dirty="0"/>
              <a:t>Prior obfuscation approaches and their vulnerabilities. (a) Techniques proposed in [1], [2]. (b) Technique proposed in [3]. </a:t>
            </a:r>
          </a:p>
        </p:txBody>
      </p:sp>
      <p:pic>
        <p:nvPicPr>
          <p:cNvPr id="7" name="Picture 6">
            <a:extLst>
              <a:ext uri="{FF2B5EF4-FFF2-40B4-BE49-F238E27FC236}">
                <a16:creationId xmlns:a16="http://schemas.microsoft.com/office/drawing/2014/main" id="{4A126B1F-B105-4D6A-9EB9-2F3ABEDB3AD8}"/>
              </a:ext>
            </a:extLst>
          </p:cNvPr>
          <p:cNvPicPr>
            <a:picLocks noChangeAspect="1"/>
          </p:cNvPicPr>
          <p:nvPr/>
        </p:nvPicPr>
        <p:blipFill>
          <a:blip r:embed="rId3"/>
          <a:stretch>
            <a:fillRect/>
          </a:stretch>
        </p:blipFill>
        <p:spPr>
          <a:xfrm>
            <a:off x="685800" y="2400300"/>
            <a:ext cx="3640843" cy="2057400"/>
          </a:xfrm>
          <a:prstGeom prst="rect">
            <a:avLst/>
          </a:prstGeom>
        </p:spPr>
      </p:pic>
      <p:pic>
        <p:nvPicPr>
          <p:cNvPr id="9" name="Picture 8">
            <a:extLst>
              <a:ext uri="{FF2B5EF4-FFF2-40B4-BE49-F238E27FC236}">
                <a16:creationId xmlns:a16="http://schemas.microsoft.com/office/drawing/2014/main" id="{6EA6ABC3-B743-4CA3-9271-843E3B54AFDB}"/>
              </a:ext>
            </a:extLst>
          </p:cNvPr>
          <p:cNvPicPr>
            <a:picLocks noChangeAspect="1"/>
          </p:cNvPicPr>
          <p:nvPr/>
        </p:nvPicPr>
        <p:blipFill>
          <a:blip r:embed="rId4"/>
          <a:stretch>
            <a:fillRect/>
          </a:stretch>
        </p:blipFill>
        <p:spPr>
          <a:xfrm>
            <a:off x="4570429" y="1861988"/>
            <a:ext cx="3997622" cy="3134024"/>
          </a:xfrm>
          <a:prstGeom prst="rect">
            <a:avLst/>
          </a:prstGeom>
        </p:spPr>
      </p:pic>
    </p:spTree>
    <p:extLst>
      <p:ext uri="{BB962C8B-B14F-4D97-AF65-F5344CB8AC3E}">
        <p14:creationId xmlns:p14="http://schemas.microsoft.com/office/powerpoint/2010/main" val="411655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143000"/>
            <a:ext cx="7696200" cy="4953000"/>
          </a:xfrm>
        </p:spPr>
        <p:txBody>
          <a:bodyPr>
            <a:normAutofit/>
          </a:bodyPr>
          <a:lstStyle/>
          <a:p>
            <a:endParaRPr lang="en-US" dirty="0"/>
          </a:p>
          <a:p>
            <a:endParaRPr lang="en-US" dirty="0"/>
          </a:p>
          <a:p>
            <a:endParaRPr lang="en-US" sz="3200" dirty="0"/>
          </a:p>
        </p:txBody>
      </p:sp>
      <p:pic>
        <p:nvPicPr>
          <p:cNvPr id="70" name="Picture 69"/>
          <p:cNvPicPr>
            <a:picLocks noChangeAspect="1"/>
          </p:cNvPicPr>
          <p:nvPr/>
        </p:nvPicPr>
        <p:blipFill>
          <a:blip r:embed="rId3"/>
          <a:stretch>
            <a:fillRect/>
          </a:stretch>
        </p:blipFill>
        <p:spPr>
          <a:xfrm>
            <a:off x="516960" y="1447800"/>
            <a:ext cx="3981197" cy="2417647"/>
          </a:xfrm>
          <a:prstGeom prst="rect">
            <a:avLst/>
          </a:prstGeom>
        </p:spPr>
      </p:pic>
      <p:sp>
        <p:nvSpPr>
          <p:cNvPr id="5" name="Title 4">
            <a:extLst>
              <a:ext uri="{FF2B5EF4-FFF2-40B4-BE49-F238E27FC236}">
                <a16:creationId xmlns:a16="http://schemas.microsoft.com/office/drawing/2014/main" id="{3226846F-AAB8-4F2A-BDAB-DEAD2D382DFA}"/>
              </a:ext>
            </a:extLst>
          </p:cNvPr>
          <p:cNvSpPr>
            <a:spLocks noGrp="1"/>
          </p:cNvSpPr>
          <p:nvPr>
            <p:ph type="title"/>
          </p:nvPr>
        </p:nvSpPr>
        <p:spPr>
          <a:xfrm>
            <a:off x="0" y="76200"/>
            <a:ext cx="9144000" cy="955906"/>
          </a:xfrm>
        </p:spPr>
        <p:txBody>
          <a:bodyPr>
            <a:noAutofit/>
          </a:bodyPr>
          <a:lstStyle/>
          <a:p>
            <a:pPr>
              <a:lnSpc>
                <a:spcPts val="4000"/>
              </a:lnSpc>
            </a:pPr>
            <a:r>
              <a:rPr lang="en-US" sz="3200" dirty="0"/>
              <a:t>Proposed Design-for-Security (DFS) Architecture</a:t>
            </a:r>
          </a:p>
        </p:txBody>
      </p:sp>
      <p:pic>
        <p:nvPicPr>
          <p:cNvPr id="6" name="Picture 5">
            <a:extLst>
              <a:ext uri="{FF2B5EF4-FFF2-40B4-BE49-F238E27FC236}">
                <a16:creationId xmlns:a16="http://schemas.microsoft.com/office/drawing/2014/main" id="{3D0DE440-6B8C-4262-ABD7-1E27A42B89EA}"/>
              </a:ext>
            </a:extLst>
          </p:cNvPr>
          <p:cNvPicPr>
            <a:picLocks noChangeAspect="1"/>
          </p:cNvPicPr>
          <p:nvPr/>
        </p:nvPicPr>
        <p:blipFill>
          <a:blip r:embed="rId4"/>
          <a:stretch>
            <a:fillRect/>
          </a:stretch>
        </p:blipFill>
        <p:spPr>
          <a:xfrm>
            <a:off x="5176230" y="3200400"/>
            <a:ext cx="3997622" cy="3134024"/>
          </a:xfrm>
          <a:prstGeom prst="rect">
            <a:avLst/>
          </a:prstGeom>
        </p:spPr>
      </p:pic>
      <p:sp>
        <p:nvSpPr>
          <p:cNvPr id="4" name="Oval 3">
            <a:extLst>
              <a:ext uri="{FF2B5EF4-FFF2-40B4-BE49-F238E27FC236}">
                <a16:creationId xmlns:a16="http://schemas.microsoft.com/office/drawing/2014/main" id="{F46A1A50-93F2-48F5-908C-24FD56FBDCD5}"/>
              </a:ext>
            </a:extLst>
          </p:cNvPr>
          <p:cNvSpPr/>
          <p:nvPr/>
        </p:nvSpPr>
        <p:spPr>
          <a:xfrm>
            <a:off x="5303142" y="2819400"/>
            <a:ext cx="1707258" cy="1530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a:extLst>
              <a:ext uri="{FF2B5EF4-FFF2-40B4-BE49-F238E27FC236}">
                <a16:creationId xmlns:a16="http://schemas.microsoft.com/office/drawing/2014/main" id="{BEA370CF-C3D7-4D6A-8E95-565EA444B646}"/>
              </a:ext>
            </a:extLst>
          </p:cNvPr>
          <p:cNvSpPr/>
          <p:nvPr/>
        </p:nvSpPr>
        <p:spPr>
          <a:xfrm>
            <a:off x="5333091" y="5109133"/>
            <a:ext cx="1534998" cy="122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Straight Arrow Connector 8">
            <a:extLst>
              <a:ext uri="{FF2B5EF4-FFF2-40B4-BE49-F238E27FC236}">
                <a16:creationId xmlns:a16="http://schemas.microsoft.com/office/drawing/2014/main" id="{45015E53-D774-4993-9B77-EFF0EA9BDBC8}"/>
              </a:ext>
            </a:extLst>
          </p:cNvPr>
          <p:cNvCxnSpPr>
            <a:cxnSpLocks/>
          </p:cNvCxnSpPr>
          <p:nvPr/>
        </p:nvCxnSpPr>
        <p:spPr>
          <a:xfrm>
            <a:off x="4686300" y="2819400"/>
            <a:ext cx="10287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6F2EB6E-78A3-4FCD-ACB1-F74345883998}"/>
              </a:ext>
            </a:extLst>
          </p:cNvPr>
          <p:cNvCxnSpPr/>
          <p:nvPr/>
        </p:nvCxnSpPr>
        <p:spPr>
          <a:xfrm>
            <a:off x="4686300" y="3124200"/>
            <a:ext cx="646791" cy="2133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02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Modes of Operation</a:t>
            </a:r>
          </a:p>
        </p:txBody>
      </p:sp>
      <p:pic>
        <p:nvPicPr>
          <p:cNvPr id="5" name="table"/>
          <p:cNvPicPr>
            <a:picLocks noChangeAspect="1"/>
          </p:cNvPicPr>
          <p:nvPr/>
        </p:nvPicPr>
        <p:blipFill>
          <a:blip r:embed="rId3"/>
          <a:stretch>
            <a:fillRect/>
          </a:stretch>
        </p:blipFill>
        <p:spPr>
          <a:xfrm>
            <a:off x="381000" y="1219200"/>
            <a:ext cx="6107831" cy="2514600"/>
          </a:xfrm>
          <a:prstGeom prst="rect">
            <a:avLst/>
          </a:prstGeom>
          <a:solidFill>
            <a:schemeClr val="accent1">
              <a:lumMod val="60000"/>
              <a:lumOff val="40000"/>
            </a:schemeClr>
          </a:solidFill>
        </p:spPr>
      </p:pic>
      <p:pic>
        <p:nvPicPr>
          <p:cNvPr id="6" name="Picture 5"/>
          <p:cNvPicPr>
            <a:picLocks noChangeAspect="1"/>
          </p:cNvPicPr>
          <p:nvPr/>
        </p:nvPicPr>
        <p:blipFill>
          <a:blip r:embed="rId4"/>
          <a:stretch>
            <a:fillRect/>
          </a:stretch>
        </p:blipFill>
        <p:spPr>
          <a:xfrm>
            <a:off x="4672053" y="3886200"/>
            <a:ext cx="4090948" cy="2391229"/>
          </a:xfrm>
          <a:prstGeom prst="rect">
            <a:avLst/>
          </a:prstGeom>
        </p:spPr>
      </p:pic>
    </p:spTree>
    <p:extLst>
      <p:ext uri="{BB962C8B-B14F-4D97-AF65-F5344CB8AC3E}">
        <p14:creationId xmlns:p14="http://schemas.microsoft.com/office/powerpoint/2010/main" val="293349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Enabling Manufacturing Tests</a:t>
            </a:r>
            <a:endParaRPr lang="en-US" sz="3200" dirty="0"/>
          </a:p>
        </p:txBody>
      </p:sp>
      <p:sp>
        <p:nvSpPr>
          <p:cNvPr id="3" name="Content Placeholder 2"/>
          <p:cNvSpPr>
            <a:spLocks noGrp="1"/>
          </p:cNvSpPr>
          <p:nvPr>
            <p:ph sz="quarter" idx="1"/>
          </p:nvPr>
        </p:nvSpPr>
        <p:spPr>
          <a:xfrm>
            <a:off x="336856" y="1143000"/>
            <a:ext cx="8197544" cy="4953000"/>
          </a:xfrm>
        </p:spPr>
        <p:txBody>
          <a:bodyPr>
            <a:normAutofit/>
          </a:bodyPr>
          <a:lstStyle/>
          <a:p>
            <a:r>
              <a:rPr lang="en-US" dirty="0"/>
              <a:t>Manufacturing Tests</a:t>
            </a:r>
          </a:p>
          <a:p>
            <a:pPr lvl="1"/>
            <a:r>
              <a:rPr lang="en-US" dirty="0"/>
              <a:t>No key required</a:t>
            </a:r>
          </a:p>
          <a:p>
            <a:r>
              <a:rPr lang="en-US" dirty="0"/>
              <a:t>Post-Si Debug and Validation	</a:t>
            </a:r>
          </a:p>
          <a:p>
            <a:pPr lvl="1"/>
            <a:r>
              <a:rPr lang="en-US" dirty="0"/>
              <a:t>Key is shifted through the scan chain </a:t>
            </a:r>
          </a:p>
          <a:p>
            <a:pPr lvl="1"/>
            <a:r>
              <a:rPr lang="en-US" dirty="0"/>
              <a:t>Performed at the trusted site</a:t>
            </a:r>
          </a:p>
          <a:p>
            <a:r>
              <a:rPr lang="en-US" dirty="0"/>
              <a:t>In-system Tests</a:t>
            </a:r>
          </a:p>
          <a:p>
            <a:pPr lvl="1"/>
            <a:r>
              <a:rPr lang="en-US" dirty="0"/>
              <a:t>Disable scan</a:t>
            </a:r>
          </a:p>
          <a:p>
            <a:pPr marL="479425" lvl="1" indent="0">
              <a:buNone/>
            </a:pPr>
            <a:r>
              <a:rPr lang="en-US" dirty="0"/>
              <a:t>dump</a:t>
            </a:r>
          </a:p>
          <a:p>
            <a:endParaRPr lang="en-US" dirty="0"/>
          </a:p>
          <a:p>
            <a:endParaRPr lang="en-US" sz="3200" dirty="0"/>
          </a:p>
        </p:txBody>
      </p:sp>
      <p:grpSp>
        <p:nvGrpSpPr>
          <p:cNvPr id="7" name="Group 6"/>
          <p:cNvGrpSpPr/>
          <p:nvPr/>
        </p:nvGrpSpPr>
        <p:grpSpPr>
          <a:xfrm>
            <a:off x="4067174" y="3862115"/>
            <a:ext cx="4467226" cy="1851818"/>
            <a:chOff x="3952874" y="1130300"/>
            <a:chExt cx="4248151" cy="1755775"/>
          </a:xfrm>
          <a:solidFill>
            <a:schemeClr val="accent2">
              <a:lumMod val="60000"/>
              <a:lumOff val="40000"/>
            </a:schemeClr>
          </a:solidFill>
        </p:grpSpPr>
        <p:sp>
          <p:nvSpPr>
            <p:cNvPr id="8" name="Rounded Rectangle 7"/>
            <p:cNvSpPr/>
            <p:nvPr/>
          </p:nvSpPr>
          <p:spPr>
            <a:xfrm>
              <a:off x="3952874" y="1130300"/>
              <a:ext cx="4248151" cy="1755775"/>
            </a:xfrm>
            <a:prstGeom prst="roundRect">
              <a:avLst>
                <a:gd name="adj" fmla="val 4656"/>
              </a:avLst>
            </a:prstGeom>
            <a:grp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US"/>
            </a:p>
          </p:txBody>
        </p:sp>
        <p:sp>
          <p:nvSpPr>
            <p:cNvPr id="9" name="AutoShape 3"/>
            <p:cNvSpPr>
              <a:spLocks noChangeAspect="1" noChangeArrowheads="1" noTextEdit="1"/>
            </p:cNvSpPr>
            <p:nvPr/>
          </p:nvSpPr>
          <p:spPr bwMode="auto">
            <a:xfrm>
              <a:off x="4175125" y="1236663"/>
              <a:ext cx="3689350" cy="1331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0" name="Freeform 9"/>
            <p:cNvSpPr>
              <a:spLocks/>
            </p:cNvSpPr>
            <p:nvPr/>
          </p:nvSpPr>
          <p:spPr bwMode="auto">
            <a:xfrm>
              <a:off x="6223000" y="1673225"/>
              <a:ext cx="1628775" cy="204787"/>
            </a:xfrm>
            <a:custGeom>
              <a:avLst/>
              <a:gdLst>
                <a:gd name="T0" fmla="*/ 0 w 1026"/>
                <a:gd name="T1" fmla="*/ 129 h 129"/>
                <a:gd name="T2" fmla="*/ 348 w 1026"/>
                <a:gd name="T3" fmla="*/ 129 h 129"/>
                <a:gd name="T4" fmla="*/ 348 w 1026"/>
                <a:gd name="T5" fmla="*/ 0 h 129"/>
                <a:gd name="T6" fmla="*/ 1026 w 1026"/>
                <a:gd name="T7" fmla="*/ 0 h 129"/>
              </a:gdLst>
              <a:ahLst/>
              <a:cxnLst>
                <a:cxn ang="0">
                  <a:pos x="T0" y="T1"/>
                </a:cxn>
                <a:cxn ang="0">
                  <a:pos x="T2" y="T3"/>
                </a:cxn>
                <a:cxn ang="0">
                  <a:pos x="T4" y="T5"/>
                </a:cxn>
                <a:cxn ang="0">
                  <a:pos x="T6" y="T7"/>
                </a:cxn>
              </a:cxnLst>
              <a:rect l="0" t="0" r="r" b="b"/>
              <a:pathLst>
                <a:path w="1026" h="129">
                  <a:moveTo>
                    <a:pt x="0" y="129"/>
                  </a:moveTo>
                  <a:lnTo>
                    <a:pt x="348" y="129"/>
                  </a:lnTo>
                  <a:lnTo>
                    <a:pt x="348" y="0"/>
                  </a:lnTo>
                  <a:lnTo>
                    <a:pt x="1026"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1" name="Freeform 10"/>
            <p:cNvSpPr>
              <a:spLocks/>
            </p:cNvSpPr>
            <p:nvPr/>
          </p:nvSpPr>
          <p:spPr bwMode="auto">
            <a:xfrm>
              <a:off x="4606925" y="1674813"/>
              <a:ext cx="1616075" cy="203200"/>
            </a:xfrm>
            <a:custGeom>
              <a:avLst/>
              <a:gdLst>
                <a:gd name="T0" fmla="*/ 0 w 1018"/>
                <a:gd name="T1" fmla="*/ 0 h 128"/>
                <a:gd name="T2" fmla="*/ 696 w 1018"/>
                <a:gd name="T3" fmla="*/ 0 h 128"/>
                <a:gd name="T4" fmla="*/ 696 w 1018"/>
                <a:gd name="T5" fmla="*/ 128 h 128"/>
                <a:gd name="T6" fmla="*/ 1018 w 1018"/>
                <a:gd name="T7" fmla="*/ 128 h 128"/>
              </a:gdLst>
              <a:ahLst/>
              <a:cxnLst>
                <a:cxn ang="0">
                  <a:pos x="T0" y="T1"/>
                </a:cxn>
                <a:cxn ang="0">
                  <a:pos x="T2" y="T3"/>
                </a:cxn>
                <a:cxn ang="0">
                  <a:pos x="T4" y="T5"/>
                </a:cxn>
                <a:cxn ang="0">
                  <a:pos x="T6" y="T7"/>
                </a:cxn>
              </a:cxnLst>
              <a:rect l="0" t="0" r="r" b="b"/>
              <a:pathLst>
                <a:path w="1018" h="128">
                  <a:moveTo>
                    <a:pt x="0" y="0"/>
                  </a:moveTo>
                  <a:lnTo>
                    <a:pt x="696" y="0"/>
                  </a:lnTo>
                  <a:lnTo>
                    <a:pt x="696" y="128"/>
                  </a:lnTo>
                  <a:lnTo>
                    <a:pt x="1018" y="128"/>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2" name="Freeform 11"/>
            <p:cNvSpPr>
              <a:spLocks/>
            </p:cNvSpPr>
            <p:nvPr/>
          </p:nvSpPr>
          <p:spPr bwMode="auto">
            <a:xfrm>
              <a:off x="5095875" y="2408238"/>
              <a:ext cx="169863" cy="134937"/>
            </a:xfrm>
            <a:custGeom>
              <a:avLst/>
              <a:gdLst>
                <a:gd name="T0" fmla="*/ 0 w 107"/>
                <a:gd name="T1" fmla="*/ 0 h 85"/>
                <a:gd name="T2" fmla="*/ 0 w 107"/>
                <a:gd name="T3" fmla="*/ 85 h 85"/>
                <a:gd name="T4" fmla="*/ 107 w 107"/>
                <a:gd name="T5" fmla="*/ 85 h 85"/>
              </a:gdLst>
              <a:ahLst/>
              <a:cxnLst>
                <a:cxn ang="0">
                  <a:pos x="T0" y="T1"/>
                </a:cxn>
                <a:cxn ang="0">
                  <a:pos x="T2" y="T3"/>
                </a:cxn>
                <a:cxn ang="0">
                  <a:pos x="T4" y="T5"/>
                </a:cxn>
              </a:cxnLst>
              <a:rect l="0" t="0" r="r" b="b"/>
              <a:pathLst>
                <a:path w="107" h="85">
                  <a:moveTo>
                    <a:pt x="0" y="0"/>
                  </a:moveTo>
                  <a:lnTo>
                    <a:pt x="0" y="85"/>
                  </a:lnTo>
                  <a:lnTo>
                    <a:pt x="107"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3" name="Freeform 12"/>
            <p:cNvSpPr>
              <a:spLocks/>
            </p:cNvSpPr>
            <p:nvPr/>
          </p:nvSpPr>
          <p:spPr bwMode="auto">
            <a:xfrm>
              <a:off x="5265738" y="2408238"/>
              <a:ext cx="169863" cy="134937"/>
            </a:xfrm>
            <a:custGeom>
              <a:avLst/>
              <a:gdLst>
                <a:gd name="T0" fmla="*/ 0 w 107"/>
                <a:gd name="T1" fmla="*/ 85 h 85"/>
                <a:gd name="T2" fmla="*/ 0 w 107"/>
                <a:gd name="T3" fmla="*/ 0 h 85"/>
                <a:gd name="T4" fmla="*/ 107 w 107"/>
                <a:gd name="T5" fmla="*/ 0 h 85"/>
              </a:gdLst>
              <a:ahLst/>
              <a:cxnLst>
                <a:cxn ang="0">
                  <a:pos x="T0" y="T1"/>
                </a:cxn>
                <a:cxn ang="0">
                  <a:pos x="T2" y="T3"/>
                </a:cxn>
                <a:cxn ang="0">
                  <a:pos x="T4" y="T5"/>
                </a:cxn>
              </a:cxnLst>
              <a:rect l="0" t="0" r="r" b="b"/>
              <a:pathLst>
                <a:path w="107" h="85">
                  <a:moveTo>
                    <a:pt x="0" y="85"/>
                  </a:moveTo>
                  <a:lnTo>
                    <a:pt x="0" y="0"/>
                  </a:lnTo>
                  <a:lnTo>
                    <a:pt x="107"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4" name="Line 9"/>
            <p:cNvSpPr>
              <a:spLocks noChangeShapeType="1"/>
            </p:cNvSpPr>
            <p:nvPr/>
          </p:nvSpPr>
          <p:spPr bwMode="auto">
            <a:xfrm>
              <a:off x="4586288" y="2408238"/>
              <a:ext cx="169863" cy="0"/>
            </a:xfrm>
            <a:prstGeom prst="line">
              <a:avLst/>
            </a:pr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5" name="Freeform 14"/>
            <p:cNvSpPr>
              <a:spLocks/>
            </p:cNvSpPr>
            <p:nvPr/>
          </p:nvSpPr>
          <p:spPr bwMode="auto">
            <a:xfrm>
              <a:off x="5435600" y="2408238"/>
              <a:ext cx="509588" cy="134937"/>
            </a:xfrm>
            <a:custGeom>
              <a:avLst/>
              <a:gdLst>
                <a:gd name="T0" fmla="*/ 0 w 321"/>
                <a:gd name="T1" fmla="*/ 0 h 85"/>
                <a:gd name="T2" fmla="*/ 0 w 321"/>
                <a:gd name="T3" fmla="*/ 85 h 85"/>
                <a:gd name="T4" fmla="*/ 321 w 321"/>
                <a:gd name="T5" fmla="*/ 85 h 85"/>
              </a:gdLst>
              <a:ahLst/>
              <a:cxnLst>
                <a:cxn ang="0">
                  <a:pos x="T0" y="T1"/>
                </a:cxn>
                <a:cxn ang="0">
                  <a:pos x="T2" y="T3"/>
                </a:cxn>
                <a:cxn ang="0">
                  <a:pos x="T4" y="T5"/>
                </a:cxn>
              </a:cxnLst>
              <a:rect l="0" t="0" r="r" b="b"/>
              <a:pathLst>
                <a:path w="321" h="85">
                  <a:moveTo>
                    <a:pt x="0" y="0"/>
                  </a:moveTo>
                  <a:lnTo>
                    <a:pt x="0" y="85"/>
                  </a:lnTo>
                  <a:lnTo>
                    <a:pt x="321"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6" name="Freeform 15"/>
            <p:cNvSpPr>
              <a:spLocks/>
            </p:cNvSpPr>
            <p:nvPr/>
          </p:nvSpPr>
          <p:spPr bwMode="auto">
            <a:xfrm>
              <a:off x="5945188" y="2408238"/>
              <a:ext cx="85725" cy="134937"/>
            </a:xfrm>
            <a:custGeom>
              <a:avLst/>
              <a:gdLst>
                <a:gd name="T0" fmla="*/ 0 w 54"/>
                <a:gd name="T1" fmla="*/ 85 h 85"/>
                <a:gd name="T2" fmla="*/ 0 w 54"/>
                <a:gd name="T3" fmla="*/ 0 h 85"/>
                <a:gd name="T4" fmla="*/ 54 w 54"/>
                <a:gd name="T5" fmla="*/ 0 h 85"/>
              </a:gdLst>
              <a:ahLst/>
              <a:cxnLst>
                <a:cxn ang="0">
                  <a:pos x="T0" y="T1"/>
                </a:cxn>
                <a:cxn ang="0">
                  <a:pos x="T2" y="T3"/>
                </a:cxn>
                <a:cxn ang="0">
                  <a:pos x="T4" y="T5"/>
                </a:cxn>
              </a:cxnLst>
              <a:rect l="0" t="0" r="r" b="b"/>
              <a:pathLst>
                <a:path w="54" h="85">
                  <a:moveTo>
                    <a:pt x="0" y="85"/>
                  </a:moveTo>
                  <a:lnTo>
                    <a:pt x="0" y="0"/>
                  </a:lnTo>
                  <a:lnTo>
                    <a:pt x="54"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7" name="Freeform 16"/>
            <p:cNvSpPr>
              <a:spLocks/>
            </p:cNvSpPr>
            <p:nvPr/>
          </p:nvSpPr>
          <p:spPr bwMode="auto">
            <a:xfrm>
              <a:off x="6030913" y="2408238"/>
              <a:ext cx="169863" cy="134937"/>
            </a:xfrm>
            <a:custGeom>
              <a:avLst/>
              <a:gdLst>
                <a:gd name="T0" fmla="*/ 0 w 107"/>
                <a:gd name="T1" fmla="*/ 0 h 85"/>
                <a:gd name="T2" fmla="*/ 0 w 107"/>
                <a:gd name="T3" fmla="*/ 85 h 85"/>
                <a:gd name="T4" fmla="*/ 107 w 107"/>
                <a:gd name="T5" fmla="*/ 85 h 85"/>
              </a:gdLst>
              <a:ahLst/>
              <a:cxnLst>
                <a:cxn ang="0">
                  <a:pos x="T0" y="T1"/>
                </a:cxn>
                <a:cxn ang="0">
                  <a:pos x="T2" y="T3"/>
                </a:cxn>
                <a:cxn ang="0">
                  <a:pos x="T4" y="T5"/>
                </a:cxn>
              </a:cxnLst>
              <a:rect l="0" t="0" r="r" b="b"/>
              <a:pathLst>
                <a:path w="107" h="85">
                  <a:moveTo>
                    <a:pt x="0" y="0"/>
                  </a:moveTo>
                  <a:lnTo>
                    <a:pt x="0" y="85"/>
                  </a:lnTo>
                  <a:lnTo>
                    <a:pt x="107"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8" name="Freeform 17"/>
            <p:cNvSpPr>
              <a:spLocks/>
            </p:cNvSpPr>
            <p:nvPr/>
          </p:nvSpPr>
          <p:spPr bwMode="auto">
            <a:xfrm>
              <a:off x="6200775" y="2408238"/>
              <a:ext cx="85725" cy="134937"/>
            </a:xfrm>
            <a:custGeom>
              <a:avLst/>
              <a:gdLst>
                <a:gd name="T0" fmla="*/ 0 w 54"/>
                <a:gd name="T1" fmla="*/ 85 h 85"/>
                <a:gd name="T2" fmla="*/ 0 w 54"/>
                <a:gd name="T3" fmla="*/ 0 h 85"/>
                <a:gd name="T4" fmla="*/ 54 w 54"/>
                <a:gd name="T5" fmla="*/ 0 h 85"/>
              </a:gdLst>
              <a:ahLst/>
              <a:cxnLst>
                <a:cxn ang="0">
                  <a:pos x="T0" y="T1"/>
                </a:cxn>
                <a:cxn ang="0">
                  <a:pos x="T2" y="T3"/>
                </a:cxn>
                <a:cxn ang="0">
                  <a:pos x="T4" y="T5"/>
                </a:cxn>
              </a:cxnLst>
              <a:rect l="0" t="0" r="r" b="b"/>
              <a:pathLst>
                <a:path w="54" h="85">
                  <a:moveTo>
                    <a:pt x="0" y="85"/>
                  </a:moveTo>
                  <a:lnTo>
                    <a:pt x="0" y="0"/>
                  </a:lnTo>
                  <a:lnTo>
                    <a:pt x="54"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19" name="Freeform 18"/>
            <p:cNvSpPr>
              <a:spLocks/>
            </p:cNvSpPr>
            <p:nvPr/>
          </p:nvSpPr>
          <p:spPr bwMode="auto">
            <a:xfrm>
              <a:off x="6286500" y="2408238"/>
              <a:ext cx="169863" cy="134937"/>
            </a:xfrm>
            <a:custGeom>
              <a:avLst/>
              <a:gdLst>
                <a:gd name="T0" fmla="*/ 0 w 107"/>
                <a:gd name="T1" fmla="*/ 0 h 85"/>
                <a:gd name="T2" fmla="*/ 0 w 107"/>
                <a:gd name="T3" fmla="*/ 85 h 85"/>
                <a:gd name="T4" fmla="*/ 107 w 107"/>
                <a:gd name="T5" fmla="*/ 85 h 85"/>
              </a:gdLst>
              <a:ahLst/>
              <a:cxnLst>
                <a:cxn ang="0">
                  <a:pos x="T0" y="T1"/>
                </a:cxn>
                <a:cxn ang="0">
                  <a:pos x="T2" y="T3"/>
                </a:cxn>
                <a:cxn ang="0">
                  <a:pos x="T4" y="T5"/>
                </a:cxn>
              </a:cxnLst>
              <a:rect l="0" t="0" r="r" b="b"/>
              <a:pathLst>
                <a:path w="107" h="85">
                  <a:moveTo>
                    <a:pt x="0" y="0"/>
                  </a:moveTo>
                  <a:lnTo>
                    <a:pt x="0" y="85"/>
                  </a:lnTo>
                  <a:lnTo>
                    <a:pt x="107"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20" name="Line 15"/>
            <p:cNvSpPr>
              <a:spLocks noChangeShapeType="1"/>
            </p:cNvSpPr>
            <p:nvPr/>
          </p:nvSpPr>
          <p:spPr bwMode="auto">
            <a:xfrm>
              <a:off x="6456363" y="2543175"/>
              <a:ext cx="595313" cy="0"/>
            </a:xfrm>
            <a:prstGeom prst="line">
              <a:avLst/>
            </a:pr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21" name="Freeform 20"/>
            <p:cNvSpPr>
              <a:spLocks/>
            </p:cNvSpPr>
            <p:nvPr/>
          </p:nvSpPr>
          <p:spPr bwMode="auto">
            <a:xfrm>
              <a:off x="7051675" y="2408238"/>
              <a:ext cx="169863" cy="134937"/>
            </a:xfrm>
            <a:custGeom>
              <a:avLst/>
              <a:gdLst>
                <a:gd name="T0" fmla="*/ 0 w 107"/>
                <a:gd name="T1" fmla="*/ 85 h 85"/>
                <a:gd name="T2" fmla="*/ 0 w 107"/>
                <a:gd name="T3" fmla="*/ 0 h 85"/>
                <a:gd name="T4" fmla="*/ 107 w 107"/>
                <a:gd name="T5" fmla="*/ 0 h 85"/>
              </a:gdLst>
              <a:ahLst/>
              <a:cxnLst>
                <a:cxn ang="0">
                  <a:pos x="T0" y="T1"/>
                </a:cxn>
                <a:cxn ang="0">
                  <a:pos x="T2" y="T3"/>
                </a:cxn>
                <a:cxn ang="0">
                  <a:pos x="T4" y="T5"/>
                </a:cxn>
              </a:cxnLst>
              <a:rect l="0" t="0" r="r" b="b"/>
              <a:pathLst>
                <a:path w="107" h="85">
                  <a:moveTo>
                    <a:pt x="0" y="85"/>
                  </a:moveTo>
                  <a:lnTo>
                    <a:pt x="0" y="0"/>
                  </a:lnTo>
                  <a:lnTo>
                    <a:pt x="107"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22" name="Freeform 21"/>
            <p:cNvSpPr>
              <a:spLocks/>
            </p:cNvSpPr>
            <p:nvPr/>
          </p:nvSpPr>
          <p:spPr bwMode="auto">
            <a:xfrm>
              <a:off x="7221538" y="2408238"/>
              <a:ext cx="169863" cy="134937"/>
            </a:xfrm>
            <a:custGeom>
              <a:avLst/>
              <a:gdLst>
                <a:gd name="T0" fmla="*/ 0 w 107"/>
                <a:gd name="T1" fmla="*/ 0 h 85"/>
                <a:gd name="T2" fmla="*/ 0 w 107"/>
                <a:gd name="T3" fmla="*/ 85 h 85"/>
                <a:gd name="T4" fmla="*/ 107 w 107"/>
                <a:gd name="T5" fmla="*/ 85 h 85"/>
              </a:gdLst>
              <a:ahLst/>
              <a:cxnLst>
                <a:cxn ang="0">
                  <a:pos x="T0" y="T1"/>
                </a:cxn>
                <a:cxn ang="0">
                  <a:pos x="T2" y="T3"/>
                </a:cxn>
                <a:cxn ang="0">
                  <a:pos x="T4" y="T5"/>
                </a:cxn>
              </a:cxnLst>
              <a:rect l="0" t="0" r="r" b="b"/>
              <a:pathLst>
                <a:path w="107" h="85">
                  <a:moveTo>
                    <a:pt x="0" y="0"/>
                  </a:moveTo>
                  <a:lnTo>
                    <a:pt x="0" y="85"/>
                  </a:lnTo>
                  <a:lnTo>
                    <a:pt x="107"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23" name="Freeform 22"/>
            <p:cNvSpPr>
              <a:spLocks/>
            </p:cNvSpPr>
            <p:nvPr/>
          </p:nvSpPr>
          <p:spPr bwMode="auto">
            <a:xfrm>
              <a:off x="7391400" y="2408238"/>
              <a:ext cx="169863" cy="134937"/>
            </a:xfrm>
            <a:custGeom>
              <a:avLst/>
              <a:gdLst>
                <a:gd name="T0" fmla="*/ 0 w 107"/>
                <a:gd name="T1" fmla="*/ 85 h 85"/>
                <a:gd name="T2" fmla="*/ 0 w 107"/>
                <a:gd name="T3" fmla="*/ 0 h 85"/>
                <a:gd name="T4" fmla="*/ 107 w 107"/>
                <a:gd name="T5" fmla="*/ 0 h 85"/>
              </a:gdLst>
              <a:ahLst/>
              <a:cxnLst>
                <a:cxn ang="0">
                  <a:pos x="T0" y="T1"/>
                </a:cxn>
                <a:cxn ang="0">
                  <a:pos x="T2" y="T3"/>
                </a:cxn>
                <a:cxn ang="0">
                  <a:pos x="T4" y="T5"/>
                </a:cxn>
              </a:cxnLst>
              <a:rect l="0" t="0" r="r" b="b"/>
              <a:pathLst>
                <a:path w="107" h="85">
                  <a:moveTo>
                    <a:pt x="0" y="85"/>
                  </a:moveTo>
                  <a:lnTo>
                    <a:pt x="0" y="0"/>
                  </a:lnTo>
                  <a:lnTo>
                    <a:pt x="107"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24" name="Rectangle 23"/>
            <p:cNvSpPr>
              <a:spLocks noChangeArrowheads="1"/>
            </p:cNvSpPr>
            <p:nvPr/>
          </p:nvSpPr>
          <p:spPr bwMode="auto">
            <a:xfrm>
              <a:off x="4970463" y="1309688"/>
              <a:ext cx="292683"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Shift</a:t>
              </a:r>
              <a:endParaRPr kumimoji="0" lang="en-US" altLang="en-US" sz="1800" b="0" i="0" u="none" strike="noStrike" cap="none" normalizeH="0" baseline="0">
                <a:ln>
                  <a:noFill/>
                </a:ln>
                <a:solidFill>
                  <a:schemeClr val="bg1"/>
                </a:solidFill>
                <a:effectLst/>
                <a:latin typeface="+mj-lt"/>
              </a:endParaRPr>
            </a:p>
          </p:txBody>
        </p:sp>
        <p:sp>
          <p:nvSpPr>
            <p:cNvPr id="25" name="Rectangle 24"/>
            <p:cNvSpPr>
              <a:spLocks noChangeArrowheads="1"/>
            </p:cNvSpPr>
            <p:nvPr/>
          </p:nvSpPr>
          <p:spPr bwMode="auto">
            <a:xfrm>
              <a:off x="5262563" y="1309688"/>
              <a:ext cx="48780"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a:t>
              </a:r>
              <a:endParaRPr kumimoji="0" lang="en-US" altLang="en-US" sz="1800" b="0" i="0" u="none" strike="noStrike" cap="none" normalizeH="0" baseline="0">
                <a:ln>
                  <a:noFill/>
                </a:ln>
                <a:solidFill>
                  <a:schemeClr val="bg1"/>
                </a:solidFill>
                <a:effectLst/>
                <a:latin typeface="+mj-lt"/>
              </a:endParaRPr>
            </a:p>
          </p:txBody>
        </p:sp>
        <p:sp>
          <p:nvSpPr>
            <p:cNvPr id="26" name="Rectangle 25"/>
            <p:cNvSpPr>
              <a:spLocks noChangeArrowheads="1"/>
            </p:cNvSpPr>
            <p:nvPr/>
          </p:nvSpPr>
          <p:spPr bwMode="auto">
            <a:xfrm>
              <a:off x="5313363" y="1309688"/>
              <a:ext cx="121951"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In</a:t>
              </a:r>
              <a:endParaRPr kumimoji="0" lang="en-US" altLang="en-US" sz="1800" b="0" i="0" u="none" strike="noStrike" cap="none" normalizeH="0" baseline="0">
                <a:ln>
                  <a:noFill/>
                </a:ln>
                <a:solidFill>
                  <a:schemeClr val="bg1"/>
                </a:solidFill>
                <a:effectLst/>
                <a:latin typeface="+mj-lt"/>
              </a:endParaRPr>
            </a:p>
          </p:txBody>
        </p:sp>
        <p:sp>
          <p:nvSpPr>
            <p:cNvPr id="27" name="Rectangle 26"/>
            <p:cNvSpPr>
              <a:spLocks noChangeArrowheads="1"/>
            </p:cNvSpPr>
            <p:nvPr/>
          </p:nvSpPr>
          <p:spPr bwMode="auto">
            <a:xfrm>
              <a:off x="6029325" y="1290638"/>
              <a:ext cx="518293"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Capture</a:t>
              </a:r>
              <a:endParaRPr kumimoji="0" lang="en-US" altLang="en-US" sz="1800" b="0" i="0" u="none" strike="noStrike" cap="none" normalizeH="0" baseline="0">
                <a:ln>
                  <a:noFill/>
                </a:ln>
                <a:solidFill>
                  <a:schemeClr val="bg1"/>
                </a:solidFill>
                <a:effectLst/>
                <a:latin typeface="+mj-lt"/>
              </a:endParaRPr>
            </a:p>
          </p:txBody>
        </p:sp>
        <p:sp>
          <p:nvSpPr>
            <p:cNvPr id="28" name="Rectangle 27"/>
            <p:cNvSpPr>
              <a:spLocks noChangeArrowheads="1"/>
            </p:cNvSpPr>
            <p:nvPr/>
          </p:nvSpPr>
          <p:spPr bwMode="auto">
            <a:xfrm>
              <a:off x="7064375" y="1290638"/>
              <a:ext cx="292683"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Shift</a:t>
              </a:r>
              <a:endParaRPr kumimoji="0" lang="en-US" altLang="en-US" sz="1800" b="0" i="0" u="none" strike="noStrike" cap="none" normalizeH="0" baseline="0">
                <a:ln>
                  <a:noFill/>
                </a:ln>
                <a:solidFill>
                  <a:schemeClr val="bg1"/>
                </a:solidFill>
                <a:effectLst/>
                <a:latin typeface="+mj-lt"/>
              </a:endParaRPr>
            </a:p>
          </p:txBody>
        </p:sp>
        <p:sp>
          <p:nvSpPr>
            <p:cNvPr id="29" name="Rectangle 28"/>
            <p:cNvSpPr>
              <a:spLocks noChangeArrowheads="1"/>
            </p:cNvSpPr>
            <p:nvPr/>
          </p:nvSpPr>
          <p:spPr bwMode="auto">
            <a:xfrm>
              <a:off x="7356475" y="1290638"/>
              <a:ext cx="48780"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a:t>
              </a:r>
              <a:endParaRPr kumimoji="0" lang="en-US" altLang="en-US" sz="1800" b="0" i="0" u="none" strike="noStrike" cap="none" normalizeH="0" baseline="0">
                <a:ln>
                  <a:noFill/>
                </a:ln>
                <a:solidFill>
                  <a:schemeClr val="bg1"/>
                </a:solidFill>
                <a:effectLst/>
                <a:latin typeface="+mj-lt"/>
              </a:endParaRPr>
            </a:p>
          </p:txBody>
        </p:sp>
        <p:sp>
          <p:nvSpPr>
            <p:cNvPr id="30" name="Rectangle 29"/>
            <p:cNvSpPr>
              <a:spLocks noChangeArrowheads="1"/>
            </p:cNvSpPr>
            <p:nvPr/>
          </p:nvSpPr>
          <p:spPr bwMode="auto">
            <a:xfrm>
              <a:off x="7405688" y="1290638"/>
              <a:ext cx="236281"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mj-lt"/>
                </a:rPr>
                <a:t>Out</a:t>
              </a:r>
              <a:endParaRPr kumimoji="0" lang="en-US" altLang="en-US" sz="1800" b="0" i="0" u="none" strike="noStrike" cap="none" normalizeH="0" baseline="0" dirty="0">
                <a:ln>
                  <a:noFill/>
                </a:ln>
                <a:solidFill>
                  <a:schemeClr val="bg1"/>
                </a:solidFill>
                <a:effectLst/>
                <a:latin typeface="+mj-lt"/>
              </a:endParaRPr>
            </a:p>
          </p:txBody>
        </p:sp>
        <p:sp>
          <p:nvSpPr>
            <p:cNvPr id="31" name="Rectangle 30"/>
            <p:cNvSpPr>
              <a:spLocks noChangeArrowheads="1"/>
            </p:cNvSpPr>
            <p:nvPr/>
          </p:nvSpPr>
          <p:spPr bwMode="auto">
            <a:xfrm>
              <a:off x="4308475" y="1589088"/>
              <a:ext cx="195122"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SE</a:t>
              </a:r>
              <a:endParaRPr kumimoji="0" lang="en-US" altLang="en-US" sz="1800" b="0" i="0" u="none" strike="noStrike" cap="none" normalizeH="0" baseline="0">
                <a:ln>
                  <a:noFill/>
                </a:ln>
                <a:solidFill>
                  <a:schemeClr val="bg1"/>
                </a:solidFill>
                <a:effectLst/>
                <a:latin typeface="+mj-lt"/>
              </a:endParaRPr>
            </a:p>
          </p:txBody>
        </p:sp>
        <p:sp>
          <p:nvSpPr>
            <p:cNvPr id="32" name="Rectangle 31"/>
            <p:cNvSpPr>
              <a:spLocks noChangeArrowheads="1"/>
            </p:cNvSpPr>
            <p:nvPr/>
          </p:nvSpPr>
          <p:spPr bwMode="auto">
            <a:xfrm>
              <a:off x="4267200" y="2324100"/>
              <a:ext cx="210366"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Clk</a:t>
              </a:r>
              <a:endParaRPr kumimoji="0" lang="en-US" altLang="en-US" sz="1800" b="0" i="0" u="none" strike="noStrike" cap="none" normalizeH="0" baseline="0">
                <a:ln>
                  <a:noFill/>
                </a:ln>
                <a:solidFill>
                  <a:schemeClr val="bg1"/>
                </a:solidFill>
                <a:effectLst/>
                <a:latin typeface="+mj-lt"/>
              </a:endParaRPr>
            </a:p>
          </p:txBody>
        </p:sp>
        <p:sp>
          <p:nvSpPr>
            <p:cNvPr id="33" name="Freeform 32"/>
            <p:cNvSpPr>
              <a:spLocks/>
            </p:cNvSpPr>
            <p:nvPr/>
          </p:nvSpPr>
          <p:spPr bwMode="auto">
            <a:xfrm>
              <a:off x="4756150" y="2408238"/>
              <a:ext cx="169863" cy="134937"/>
            </a:xfrm>
            <a:custGeom>
              <a:avLst/>
              <a:gdLst>
                <a:gd name="T0" fmla="*/ 0 w 107"/>
                <a:gd name="T1" fmla="*/ 0 h 85"/>
                <a:gd name="T2" fmla="*/ 0 w 107"/>
                <a:gd name="T3" fmla="*/ 85 h 85"/>
                <a:gd name="T4" fmla="*/ 107 w 107"/>
                <a:gd name="T5" fmla="*/ 85 h 85"/>
              </a:gdLst>
              <a:ahLst/>
              <a:cxnLst>
                <a:cxn ang="0">
                  <a:pos x="T0" y="T1"/>
                </a:cxn>
                <a:cxn ang="0">
                  <a:pos x="T2" y="T3"/>
                </a:cxn>
                <a:cxn ang="0">
                  <a:pos x="T4" y="T5"/>
                </a:cxn>
              </a:cxnLst>
              <a:rect l="0" t="0" r="r" b="b"/>
              <a:pathLst>
                <a:path w="107" h="85">
                  <a:moveTo>
                    <a:pt x="0" y="0"/>
                  </a:moveTo>
                  <a:lnTo>
                    <a:pt x="0" y="85"/>
                  </a:lnTo>
                  <a:lnTo>
                    <a:pt x="107"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34" name="Freeform 33"/>
            <p:cNvSpPr>
              <a:spLocks/>
            </p:cNvSpPr>
            <p:nvPr/>
          </p:nvSpPr>
          <p:spPr bwMode="auto">
            <a:xfrm>
              <a:off x="4926013" y="2408238"/>
              <a:ext cx="169863" cy="134937"/>
            </a:xfrm>
            <a:custGeom>
              <a:avLst/>
              <a:gdLst>
                <a:gd name="T0" fmla="*/ 0 w 107"/>
                <a:gd name="T1" fmla="*/ 85 h 85"/>
                <a:gd name="T2" fmla="*/ 0 w 107"/>
                <a:gd name="T3" fmla="*/ 0 h 85"/>
                <a:gd name="T4" fmla="*/ 107 w 107"/>
                <a:gd name="T5" fmla="*/ 0 h 85"/>
              </a:gdLst>
              <a:ahLst/>
              <a:cxnLst>
                <a:cxn ang="0">
                  <a:pos x="T0" y="T1"/>
                </a:cxn>
                <a:cxn ang="0">
                  <a:pos x="T2" y="T3"/>
                </a:cxn>
                <a:cxn ang="0">
                  <a:pos x="T4" y="T5"/>
                </a:cxn>
              </a:cxnLst>
              <a:rect l="0" t="0" r="r" b="b"/>
              <a:pathLst>
                <a:path w="107" h="85">
                  <a:moveTo>
                    <a:pt x="0" y="85"/>
                  </a:moveTo>
                  <a:lnTo>
                    <a:pt x="0" y="0"/>
                  </a:lnTo>
                  <a:lnTo>
                    <a:pt x="107"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35" name="Line 30"/>
            <p:cNvSpPr>
              <a:spLocks noChangeShapeType="1"/>
            </p:cNvSpPr>
            <p:nvPr/>
          </p:nvSpPr>
          <p:spPr bwMode="auto">
            <a:xfrm>
              <a:off x="4664075" y="2057400"/>
              <a:ext cx="3146425" cy="0"/>
            </a:xfrm>
            <a:prstGeom prst="line">
              <a:avLst/>
            </a:pr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36" name="Rectangle 35"/>
            <p:cNvSpPr>
              <a:spLocks noChangeArrowheads="1"/>
            </p:cNvSpPr>
            <p:nvPr/>
          </p:nvSpPr>
          <p:spPr bwMode="auto">
            <a:xfrm>
              <a:off x="4281488" y="2036763"/>
              <a:ext cx="268842" cy="17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mj-lt"/>
                </a:rPr>
                <a:t>Test</a:t>
              </a:r>
              <a:endParaRPr kumimoji="0" lang="en-US" altLang="en-US" sz="1800" b="0" i="0" u="none" strike="noStrike" cap="none" normalizeH="0" baseline="0">
                <a:ln>
                  <a:noFill/>
                </a:ln>
                <a:solidFill>
                  <a:schemeClr val="bg1"/>
                </a:solidFill>
                <a:effectLst/>
                <a:latin typeface="+mj-lt"/>
              </a:endParaRPr>
            </a:p>
          </p:txBody>
        </p:sp>
        <p:sp>
          <p:nvSpPr>
            <p:cNvPr id="37" name="Freeform 36"/>
            <p:cNvSpPr>
              <a:spLocks/>
            </p:cNvSpPr>
            <p:nvPr/>
          </p:nvSpPr>
          <p:spPr bwMode="auto">
            <a:xfrm>
              <a:off x="4621213" y="1481138"/>
              <a:ext cx="1063625" cy="106362"/>
            </a:xfrm>
            <a:custGeom>
              <a:avLst/>
              <a:gdLst>
                <a:gd name="T0" fmla="*/ 0 w 1512"/>
                <a:gd name="T1" fmla="*/ 151 h 151"/>
                <a:gd name="T2" fmla="*/ 76 w 1512"/>
                <a:gd name="T3" fmla="*/ 76 h 151"/>
                <a:gd name="T4" fmla="*/ 694 w 1512"/>
                <a:gd name="T5" fmla="*/ 76 h 151"/>
                <a:gd name="T6" fmla="*/ 770 w 1512"/>
                <a:gd name="T7" fmla="*/ 0 h 151"/>
                <a:gd name="T8" fmla="*/ 845 w 1512"/>
                <a:gd name="T9" fmla="*/ 76 h 151"/>
                <a:gd name="T10" fmla="*/ 1437 w 1512"/>
                <a:gd name="T11" fmla="*/ 76 h 151"/>
                <a:gd name="T12" fmla="*/ 1512 w 1512"/>
                <a:gd name="T13" fmla="*/ 151 h 151"/>
              </a:gdLst>
              <a:ahLst/>
              <a:cxnLst>
                <a:cxn ang="0">
                  <a:pos x="T0" y="T1"/>
                </a:cxn>
                <a:cxn ang="0">
                  <a:pos x="T2" y="T3"/>
                </a:cxn>
                <a:cxn ang="0">
                  <a:pos x="T4" y="T5"/>
                </a:cxn>
                <a:cxn ang="0">
                  <a:pos x="T6" y="T7"/>
                </a:cxn>
                <a:cxn ang="0">
                  <a:pos x="T8" y="T9"/>
                </a:cxn>
                <a:cxn ang="0">
                  <a:pos x="T10" y="T11"/>
                </a:cxn>
                <a:cxn ang="0">
                  <a:pos x="T12" y="T13"/>
                </a:cxn>
              </a:cxnLst>
              <a:rect l="0" t="0" r="r" b="b"/>
              <a:pathLst>
                <a:path w="1512" h="151">
                  <a:moveTo>
                    <a:pt x="0" y="151"/>
                  </a:moveTo>
                  <a:cubicBezTo>
                    <a:pt x="5" y="111"/>
                    <a:pt x="36" y="80"/>
                    <a:pt x="76" y="76"/>
                  </a:cubicBezTo>
                  <a:lnTo>
                    <a:pt x="694" y="76"/>
                  </a:lnTo>
                  <a:cubicBezTo>
                    <a:pt x="734" y="71"/>
                    <a:pt x="765" y="40"/>
                    <a:pt x="770" y="0"/>
                  </a:cubicBezTo>
                  <a:cubicBezTo>
                    <a:pt x="774" y="40"/>
                    <a:pt x="806" y="71"/>
                    <a:pt x="845" y="76"/>
                  </a:cubicBezTo>
                  <a:lnTo>
                    <a:pt x="1437" y="76"/>
                  </a:lnTo>
                  <a:cubicBezTo>
                    <a:pt x="1476" y="80"/>
                    <a:pt x="1508" y="111"/>
                    <a:pt x="1512" y="151"/>
                  </a:cubicBezTo>
                </a:path>
              </a:pathLst>
            </a:custGeom>
            <a:grpFill/>
            <a:ln w="11113" cap="rnd">
              <a:solidFill>
                <a:srgbClr val="40404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38" name="Freeform 37"/>
            <p:cNvSpPr>
              <a:spLocks/>
            </p:cNvSpPr>
            <p:nvPr/>
          </p:nvSpPr>
          <p:spPr bwMode="auto">
            <a:xfrm>
              <a:off x="5729288" y="1477963"/>
              <a:ext cx="1017588" cy="107950"/>
            </a:xfrm>
            <a:custGeom>
              <a:avLst/>
              <a:gdLst>
                <a:gd name="T0" fmla="*/ 0 w 1448"/>
                <a:gd name="T1" fmla="*/ 152 h 152"/>
                <a:gd name="T2" fmla="*/ 76 w 1448"/>
                <a:gd name="T3" fmla="*/ 76 h 152"/>
                <a:gd name="T4" fmla="*/ 661 w 1448"/>
                <a:gd name="T5" fmla="*/ 76 h 152"/>
                <a:gd name="T6" fmla="*/ 737 w 1448"/>
                <a:gd name="T7" fmla="*/ 0 h 152"/>
                <a:gd name="T8" fmla="*/ 813 w 1448"/>
                <a:gd name="T9" fmla="*/ 76 h 152"/>
                <a:gd name="T10" fmla="*/ 1372 w 1448"/>
                <a:gd name="T11" fmla="*/ 76 h 152"/>
                <a:gd name="T12" fmla="*/ 1448 w 1448"/>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448" h="152">
                  <a:moveTo>
                    <a:pt x="0" y="152"/>
                  </a:moveTo>
                  <a:cubicBezTo>
                    <a:pt x="5" y="112"/>
                    <a:pt x="36" y="80"/>
                    <a:pt x="76" y="76"/>
                  </a:cubicBezTo>
                  <a:lnTo>
                    <a:pt x="661" y="76"/>
                  </a:lnTo>
                  <a:cubicBezTo>
                    <a:pt x="701" y="72"/>
                    <a:pt x="733" y="40"/>
                    <a:pt x="737" y="0"/>
                  </a:cubicBezTo>
                  <a:cubicBezTo>
                    <a:pt x="741" y="40"/>
                    <a:pt x="773" y="72"/>
                    <a:pt x="813" y="76"/>
                  </a:cubicBezTo>
                  <a:lnTo>
                    <a:pt x="1372" y="76"/>
                  </a:lnTo>
                  <a:cubicBezTo>
                    <a:pt x="1412" y="80"/>
                    <a:pt x="1444" y="112"/>
                    <a:pt x="1448" y="152"/>
                  </a:cubicBezTo>
                </a:path>
              </a:pathLst>
            </a:custGeom>
            <a:grpFill/>
            <a:ln w="11113" cap="rnd">
              <a:solidFill>
                <a:srgbClr val="40404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39" name="Freeform 38"/>
            <p:cNvSpPr>
              <a:spLocks/>
            </p:cNvSpPr>
            <p:nvPr/>
          </p:nvSpPr>
          <p:spPr bwMode="auto">
            <a:xfrm>
              <a:off x="6796088" y="1487488"/>
              <a:ext cx="1062038" cy="106362"/>
            </a:xfrm>
            <a:custGeom>
              <a:avLst/>
              <a:gdLst>
                <a:gd name="T0" fmla="*/ 0 w 1511"/>
                <a:gd name="T1" fmla="*/ 151 h 151"/>
                <a:gd name="T2" fmla="*/ 75 w 1511"/>
                <a:gd name="T3" fmla="*/ 75 h 151"/>
                <a:gd name="T4" fmla="*/ 693 w 1511"/>
                <a:gd name="T5" fmla="*/ 75 h 151"/>
                <a:gd name="T6" fmla="*/ 769 w 1511"/>
                <a:gd name="T7" fmla="*/ 0 h 151"/>
                <a:gd name="T8" fmla="*/ 845 w 1511"/>
                <a:gd name="T9" fmla="*/ 75 h 151"/>
                <a:gd name="T10" fmla="*/ 1436 w 1511"/>
                <a:gd name="T11" fmla="*/ 75 h 151"/>
                <a:gd name="T12" fmla="*/ 1511 w 1511"/>
                <a:gd name="T13" fmla="*/ 151 h 151"/>
              </a:gdLst>
              <a:ahLst/>
              <a:cxnLst>
                <a:cxn ang="0">
                  <a:pos x="T0" y="T1"/>
                </a:cxn>
                <a:cxn ang="0">
                  <a:pos x="T2" y="T3"/>
                </a:cxn>
                <a:cxn ang="0">
                  <a:pos x="T4" y="T5"/>
                </a:cxn>
                <a:cxn ang="0">
                  <a:pos x="T6" y="T7"/>
                </a:cxn>
                <a:cxn ang="0">
                  <a:pos x="T8" y="T9"/>
                </a:cxn>
                <a:cxn ang="0">
                  <a:pos x="T10" y="T11"/>
                </a:cxn>
                <a:cxn ang="0">
                  <a:pos x="T12" y="T13"/>
                </a:cxn>
              </a:cxnLst>
              <a:rect l="0" t="0" r="r" b="b"/>
              <a:pathLst>
                <a:path w="1511" h="151">
                  <a:moveTo>
                    <a:pt x="0" y="151"/>
                  </a:moveTo>
                  <a:cubicBezTo>
                    <a:pt x="4" y="111"/>
                    <a:pt x="35" y="80"/>
                    <a:pt x="75" y="75"/>
                  </a:cubicBezTo>
                  <a:lnTo>
                    <a:pt x="693" y="75"/>
                  </a:lnTo>
                  <a:cubicBezTo>
                    <a:pt x="733" y="71"/>
                    <a:pt x="765" y="39"/>
                    <a:pt x="769" y="0"/>
                  </a:cubicBezTo>
                  <a:cubicBezTo>
                    <a:pt x="773" y="39"/>
                    <a:pt x="805" y="71"/>
                    <a:pt x="845" y="75"/>
                  </a:cubicBezTo>
                  <a:lnTo>
                    <a:pt x="1436" y="75"/>
                  </a:lnTo>
                  <a:cubicBezTo>
                    <a:pt x="1476" y="80"/>
                    <a:pt x="1507" y="111"/>
                    <a:pt x="1511" y="151"/>
                  </a:cubicBezTo>
                </a:path>
              </a:pathLst>
            </a:custGeom>
            <a:grpFill/>
            <a:ln w="11113" cap="rnd">
              <a:solidFill>
                <a:srgbClr val="40404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40" name="Freeform 39"/>
            <p:cNvSpPr>
              <a:spLocks/>
            </p:cNvSpPr>
            <p:nvPr/>
          </p:nvSpPr>
          <p:spPr bwMode="auto">
            <a:xfrm>
              <a:off x="7566025" y="2413000"/>
              <a:ext cx="169863" cy="134937"/>
            </a:xfrm>
            <a:custGeom>
              <a:avLst/>
              <a:gdLst>
                <a:gd name="T0" fmla="*/ 0 w 107"/>
                <a:gd name="T1" fmla="*/ 0 h 85"/>
                <a:gd name="T2" fmla="*/ 0 w 107"/>
                <a:gd name="T3" fmla="*/ 85 h 85"/>
                <a:gd name="T4" fmla="*/ 107 w 107"/>
                <a:gd name="T5" fmla="*/ 85 h 85"/>
              </a:gdLst>
              <a:ahLst/>
              <a:cxnLst>
                <a:cxn ang="0">
                  <a:pos x="T0" y="T1"/>
                </a:cxn>
                <a:cxn ang="0">
                  <a:pos x="T2" y="T3"/>
                </a:cxn>
                <a:cxn ang="0">
                  <a:pos x="T4" y="T5"/>
                </a:cxn>
              </a:cxnLst>
              <a:rect l="0" t="0" r="r" b="b"/>
              <a:pathLst>
                <a:path w="107" h="85">
                  <a:moveTo>
                    <a:pt x="0" y="0"/>
                  </a:moveTo>
                  <a:lnTo>
                    <a:pt x="0" y="85"/>
                  </a:lnTo>
                  <a:lnTo>
                    <a:pt x="107" y="85"/>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sp>
          <p:nvSpPr>
            <p:cNvPr id="41" name="Freeform 40"/>
            <p:cNvSpPr>
              <a:spLocks/>
            </p:cNvSpPr>
            <p:nvPr/>
          </p:nvSpPr>
          <p:spPr bwMode="auto">
            <a:xfrm>
              <a:off x="7735888" y="2411413"/>
              <a:ext cx="63500" cy="136525"/>
            </a:xfrm>
            <a:custGeom>
              <a:avLst/>
              <a:gdLst>
                <a:gd name="T0" fmla="*/ 0 w 40"/>
                <a:gd name="T1" fmla="*/ 86 h 86"/>
                <a:gd name="T2" fmla="*/ 0 w 40"/>
                <a:gd name="T3" fmla="*/ 0 h 86"/>
                <a:gd name="T4" fmla="*/ 40 w 40"/>
                <a:gd name="T5" fmla="*/ 0 h 86"/>
              </a:gdLst>
              <a:ahLst/>
              <a:cxnLst>
                <a:cxn ang="0">
                  <a:pos x="T0" y="T1"/>
                </a:cxn>
                <a:cxn ang="0">
                  <a:pos x="T2" y="T3"/>
                </a:cxn>
                <a:cxn ang="0">
                  <a:pos x="T4" y="T5"/>
                </a:cxn>
              </a:cxnLst>
              <a:rect l="0" t="0" r="r" b="b"/>
              <a:pathLst>
                <a:path w="40" h="86">
                  <a:moveTo>
                    <a:pt x="0" y="86"/>
                  </a:moveTo>
                  <a:lnTo>
                    <a:pt x="0" y="0"/>
                  </a:lnTo>
                  <a:lnTo>
                    <a:pt x="40" y="0"/>
                  </a:lnTo>
                </a:path>
              </a:pathLst>
            </a:custGeom>
            <a:grp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a:lstStyle>
            <a:p>
              <a:endParaRPr lang="en-US">
                <a:solidFill>
                  <a:schemeClr val="bg1"/>
                </a:solidFill>
                <a:latin typeface="+mj-lt"/>
              </a:endParaRPr>
            </a:p>
          </p:txBody>
        </p:sp>
      </p:grpSp>
      <p:sp>
        <p:nvSpPr>
          <p:cNvPr id="4" name="Rectangle 3"/>
          <p:cNvSpPr/>
          <p:nvPr/>
        </p:nvSpPr>
        <p:spPr>
          <a:xfrm>
            <a:off x="4235144" y="5922708"/>
            <a:ext cx="4572000" cy="369332"/>
          </a:xfrm>
          <a:prstGeom prst="rect">
            <a:avLst/>
          </a:prstGeom>
        </p:spPr>
        <p:txBody>
          <a:bodyPr>
            <a:spAutoFit/>
          </a:bodyPr>
          <a:lstStyle/>
          <a:p>
            <a:r>
              <a:rPr lang="en-US" dirty="0"/>
              <a:t>Timing diagram for manufacturing tests </a:t>
            </a:r>
          </a:p>
        </p:txBody>
      </p:sp>
    </p:spTree>
    <p:extLst>
      <p:ext uri="{BB962C8B-B14F-4D97-AF65-F5344CB8AC3E}">
        <p14:creationId xmlns:p14="http://schemas.microsoft.com/office/powerpoint/2010/main" val="1561870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Scan Data Access Restriction </a:t>
            </a:r>
            <a:endParaRPr lang="en-US" sz="3200" dirty="0"/>
          </a:p>
        </p:txBody>
      </p:sp>
      <p:sp>
        <p:nvSpPr>
          <p:cNvPr id="3" name="Content Placeholder 2"/>
          <p:cNvSpPr>
            <a:spLocks noGrp="1"/>
          </p:cNvSpPr>
          <p:nvPr>
            <p:ph sz="quarter" idx="1"/>
          </p:nvPr>
        </p:nvSpPr>
        <p:spPr>
          <a:xfrm>
            <a:off x="838200" y="1143000"/>
            <a:ext cx="7696200" cy="4953000"/>
          </a:xfrm>
        </p:spPr>
        <p:txBody>
          <a:bodyPr>
            <a:normAutofit/>
          </a:bodyPr>
          <a:lstStyle/>
          <a:p>
            <a:endParaRPr lang="en-US" dirty="0"/>
          </a:p>
          <a:p>
            <a:endParaRPr lang="en-US" sz="3200" dirty="0"/>
          </a:p>
        </p:txBody>
      </p:sp>
      <p:pic>
        <p:nvPicPr>
          <p:cNvPr id="6" name="Picture 5"/>
          <p:cNvPicPr>
            <a:picLocks noChangeAspect="1"/>
          </p:cNvPicPr>
          <p:nvPr/>
        </p:nvPicPr>
        <p:blipFill>
          <a:blip r:embed="rId3"/>
          <a:stretch>
            <a:fillRect/>
          </a:stretch>
        </p:blipFill>
        <p:spPr>
          <a:xfrm>
            <a:off x="208616" y="1700774"/>
            <a:ext cx="4972103" cy="3635160"/>
          </a:xfrm>
          <a:prstGeom prst="rect">
            <a:avLst/>
          </a:prstGeom>
        </p:spPr>
      </p:pic>
      <p:sp>
        <p:nvSpPr>
          <p:cNvPr id="5" name="Rectangle 4"/>
          <p:cNvSpPr/>
          <p:nvPr/>
        </p:nvSpPr>
        <p:spPr>
          <a:xfrm>
            <a:off x="1066800" y="5547380"/>
            <a:ext cx="2751681" cy="523220"/>
          </a:xfrm>
          <a:prstGeom prst="rect">
            <a:avLst/>
          </a:prstGeom>
        </p:spPr>
        <p:txBody>
          <a:bodyPr wrap="square">
            <a:spAutoFit/>
          </a:bodyPr>
          <a:lstStyle/>
          <a:p>
            <a:pPr algn="ctr"/>
            <a:r>
              <a:rPr lang="en-US" sz="1400" dirty="0"/>
              <a:t>Proposed architecture to restrict scan data access.</a:t>
            </a:r>
          </a:p>
        </p:txBody>
      </p:sp>
      <p:sp>
        <p:nvSpPr>
          <p:cNvPr id="8" name="Rectangle 7"/>
          <p:cNvSpPr/>
          <p:nvPr/>
        </p:nvSpPr>
        <p:spPr>
          <a:xfrm>
            <a:off x="5927651" y="5335934"/>
            <a:ext cx="2530549" cy="738664"/>
          </a:xfrm>
          <a:prstGeom prst="rect">
            <a:avLst/>
          </a:prstGeom>
        </p:spPr>
        <p:txBody>
          <a:bodyPr wrap="square">
            <a:spAutoFit/>
          </a:bodyPr>
          <a:lstStyle/>
          <a:p>
            <a:pPr algn="ctr"/>
            <a:r>
              <a:rPr lang="en-US" sz="1400" dirty="0"/>
              <a:t>Pulse generator module for detecting a positive transition at Test pin.</a:t>
            </a:r>
          </a:p>
        </p:txBody>
      </p:sp>
      <p:pic>
        <p:nvPicPr>
          <p:cNvPr id="7" name="Picture 6"/>
          <p:cNvPicPr>
            <a:picLocks noChangeAspect="1"/>
          </p:cNvPicPr>
          <p:nvPr/>
        </p:nvPicPr>
        <p:blipFill>
          <a:blip r:embed="rId4"/>
          <a:stretch>
            <a:fillRect/>
          </a:stretch>
        </p:blipFill>
        <p:spPr>
          <a:xfrm>
            <a:off x="5098298" y="3036493"/>
            <a:ext cx="3877777" cy="1390651"/>
          </a:xfrm>
          <a:prstGeom prst="rect">
            <a:avLst/>
          </a:prstGeom>
        </p:spPr>
      </p:pic>
      <p:sp>
        <p:nvSpPr>
          <p:cNvPr id="4" name="Rectangle 3"/>
          <p:cNvSpPr/>
          <p:nvPr/>
        </p:nvSpPr>
        <p:spPr>
          <a:xfrm>
            <a:off x="2694668" y="3149022"/>
            <a:ext cx="3822585" cy="369332"/>
          </a:xfrm>
          <a:prstGeom prst="rect">
            <a:avLst/>
          </a:prstGeom>
        </p:spPr>
        <p:txBody>
          <a:bodyPr wrap="none">
            <a:spAutoFit/>
          </a:bodyPr>
          <a:lstStyle/>
          <a:p>
            <a:pPr lvl="0" algn="ctr" eaLnBrk="0" fontAlgn="base" hangingPunct="0">
              <a:spcBef>
                <a:spcPct val="0"/>
              </a:spcBef>
              <a:spcAft>
                <a:spcPct val="0"/>
              </a:spcAft>
            </a:pPr>
            <a:r>
              <a:rPr lang="en-US" altLang="en-US" dirty="0">
                <a:solidFill>
                  <a:srgbClr val="FF0000"/>
                </a:solidFill>
              </a:rPr>
              <a:t>No positive transition at the Test pin</a:t>
            </a:r>
          </a:p>
        </p:txBody>
      </p:sp>
    </p:spTree>
    <p:extLst>
      <p:ext uri="{BB962C8B-B14F-4D97-AF65-F5344CB8AC3E}">
        <p14:creationId xmlns:p14="http://schemas.microsoft.com/office/powerpoint/2010/main" val="3574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 Metric Comparison </a:t>
            </a:r>
          </a:p>
        </p:txBody>
      </p:sp>
      <p:sp>
        <p:nvSpPr>
          <p:cNvPr id="3" name="Content Placeholder 2"/>
          <p:cNvSpPr>
            <a:spLocks noGrp="1"/>
          </p:cNvSpPr>
          <p:nvPr>
            <p:ph sz="quarter" idx="1"/>
          </p:nvPr>
        </p:nvSpPr>
        <p:spPr>
          <a:xfrm>
            <a:off x="716352" y="1066800"/>
            <a:ext cx="7696200" cy="4953000"/>
          </a:xfrm>
        </p:spPr>
        <p:txBody>
          <a:bodyPr>
            <a:normAutofit/>
          </a:bodyPr>
          <a:lstStyle/>
          <a:p>
            <a:endParaRPr lang="en-US" dirty="0"/>
          </a:p>
          <a:p>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638797566"/>
              </p:ext>
            </p:extLst>
          </p:nvPr>
        </p:nvGraphicFramePr>
        <p:xfrm>
          <a:off x="716352" y="1219200"/>
          <a:ext cx="7894391" cy="2270760"/>
        </p:xfrm>
        <a:graphic>
          <a:graphicData uri="http://schemas.openxmlformats.org/drawingml/2006/table">
            <a:tbl>
              <a:tblPr>
                <a:tableStyleId>{BC89EF96-8CEA-46FF-86C4-4CE0E7609802}</a:tableStyleId>
              </a:tblPr>
              <a:tblGrid>
                <a:gridCol w="1538395">
                  <a:extLst>
                    <a:ext uri="{9D8B030D-6E8A-4147-A177-3AD203B41FA5}">
                      <a16:colId xmlns:a16="http://schemas.microsoft.com/office/drawing/2014/main" val="1382686805"/>
                    </a:ext>
                  </a:extLst>
                </a:gridCol>
                <a:gridCol w="1012101">
                  <a:extLst>
                    <a:ext uri="{9D8B030D-6E8A-4147-A177-3AD203B41FA5}">
                      <a16:colId xmlns:a16="http://schemas.microsoft.com/office/drawing/2014/main" val="4160122890"/>
                    </a:ext>
                  </a:extLst>
                </a:gridCol>
                <a:gridCol w="1012101">
                  <a:extLst>
                    <a:ext uri="{9D8B030D-6E8A-4147-A177-3AD203B41FA5}">
                      <a16:colId xmlns:a16="http://schemas.microsoft.com/office/drawing/2014/main" val="3777770748"/>
                    </a:ext>
                  </a:extLst>
                </a:gridCol>
                <a:gridCol w="1012101">
                  <a:extLst>
                    <a:ext uri="{9D8B030D-6E8A-4147-A177-3AD203B41FA5}">
                      <a16:colId xmlns:a16="http://schemas.microsoft.com/office/drawing/2014/main" val="3909924280"/>
                    </a:ext>
                  </a:extLst>
                </a:gridCol>
                <a:gridCol w="2111372">
                  <a:extLst>
                    <a:ext uri="{9D8B030D-6E8A-4147-A177-3AD203B41FA5}">
                      <a16:colId xmlns:a16="http://schemas.microsoft.com/office/drawing/2014/main" val="3539282256"/>
                    </a:ext>
                  </a:extLst>
                </a:gridCol>
                <a:gridCol w="1208321">
                  <a:extLst>
                    <a:ext uri="{9D8B030D-6E8A-4147-A177-3AD203B41FA5}">
                      <a16:colId xmlns:a16="http://schemas.microsoft.com/office/drawing/2014/main" val="4254544760"/>
                    </a:ext>
                  </a:extLst>
                </a:gridCol>
              </a:tblGrid>
              <a:tr h="255270">
                <a:tc rowSpan="2">
                  <a:txBody>
                    <a:bodyPr/>
                    <a:lstStyle/>
                    <a:p>
                      <a:pPr algn="ctr" fontAlgn="ctr"/>
                      <a:r>
                        <a:rPr lang="en-US" sz="1800" u="none" strike="noStrike" dirty="0">
                          <a:effectLst/>
                          <a:latin typeface="Arial" panose="020B0604020202020204" pitchFamily="34" charset="0"/>
                          <a:cs typeface="Arial" panose="020B0604020202020204" pitchFamily="34" charset="0"/>
                        </a:rPr>
                        <a:t>Benchmark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4">
                  <a:txBody>
                    <a:bodyPr/>
                    <a:lstStyle/>
                    <a:p>
                      <a:pPr algn="ctr" fontAlgn="ctr"/>
                      <a:r>
                        <a:rPr lang="en-US" sz="1800" u="none" strike="noStrike" dirty="0">
                          <a:effectLst/>
                          <a:latin typeface="Arial" panose="020B0604020202020204" pitchFamily="34" charset="0"/>
                          <a:cs typeface="Arial" panose="020B0604020202020204" pitchFamily="34" charset="0"/>
                        </a:rPr>
                        <a:t>Test Coverage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800" u="none" strike="noStrike" dirty="0">
                          <a:effectLst/>
                          <a:latin typeface="Arial" panose="020B0604020202020204" pitchFamily="34" charset="0"/>
                          <a:cs typeface="Arial" panose="020B0604020202020204" pitchFamily="34" charset="0"/>
                        </a:rPr>
                        <a:t>Area Overhead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75556941"/>
                  </a:ext>
                </a:extLst>
              </a:tr>
              <a:tr h="255270">
                <a:tc vMerge="1">
                  <a:txBody>
                    <a:bodyPr/>
                    <a:lstStyle/>
                    <a:p>
                      <a:endParaRPr lang="en-US"/>
                    </a:p>
                  </a:txBody>
                  <a:tcPr/>
                </a:tc>
                <a:tc>
                  <a:txBody>
                    <a:bodyPr/>
                    <a:lstStyle/>
                    <a:p>
                      <a:pPr algn="ctr" fontAlgn="ctr"/>
                      <a:r>
                        <a:rPr lang="en-US" sz="1800" u="none" strike="noStrike" dirty="0">
                          <a:effectLst/>
                          <a:latin typeface="Arial" panose="020B0604020202020204" pitchFamily="34" charset="0"/>
                          <a:cs typeface="Arial" panose="020B0604020202020204" pitchFamily="34" charset="0"/>
                        </a:rPr>
                        <a:t>ORG</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KEY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DFS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Change(100%)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99465039"/>
                  </a:ext>
                </a:extLst>
              </a:tr>
              <a:tr h="255270">
                <a:tc>
                  <a:txBody>
                    <a:bodyPr/>
                    <a:lstStyle/>
                    <a:p>
                      <a:pPr algn="ctr" fontAlgn="ctr"/>
                      <a:r>
                        <a:rPr lang="en-US" sz="1800" u="none" strike="noStrike" dirty="0">
                          <a:effectLst/>
                          <a:latin typeface="Arial" panose="020B0604020202020204" pitchFamily="34" charset="0"/>
                          <a:cs typeface="Arial" panose="020B0604020202020204" pitchFamily="34" charset="0"/>
                        </a:rPr>
                        <a:t>s35932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6.14%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81190508"/>
                  </a:ext>
                </a:extLst>
              </a:tr>
              <a:tr h="255270">
                <a:tc>
                  <a:txBody>
                    <a:bodyPr/>
                    <a:lstStyle/>
                    <a:p>
                      <a:pPr algn="ctr" fontAlgn="ctr"/>
                      <a:r>
                        <a:rPr lang="en-US" sz="1800" u="none" strike="noStrike" dirty="0">
                          <a:effectLst/>
                          <a:latin typeface="Arial" panose="020B0604020202020204" pitchFamily="34" charset="0"/>
                          <a:cs typeface="Arial" panose="020B0604020202020204" pitchFamily="34" charset="0"/>
                        </a:rPr>
                        <a:t>s38584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7.84%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85779249"/>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s38417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100%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6.75%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01046968"/>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b17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99.92%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99.91%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99.80%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-0.11%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4.23%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32013791"/>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b18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99.54%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99.60%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99.58%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-0.02%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1.51%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45588651"/>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b19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99.65%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99.65%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99.64%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-0.01%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0.80%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2277187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22770211"/>
              </p:ext>
            </p:extLst>
          </p:nvPr>
        </p:nvGraphicFramePr>
        <p:xfrm>
          <a:off x="698209" y="3657600"/>
          <a:ext cx="7894392" cy="2270760"/>
        </p:xfrm>
        <a:graphic>
          <a:graphicData uri="http://schemas.openxmlformats.org/drawingml/2006/table">
            <a:tbl>
              <a:tblPr>
                <a:tableStyleId>{BC89EF96-8CEA-46FF-86C4-4CE0E7609802}</a:tableStyleId>
              </a:tblPr>
              <a:tblGrid>
                <a:gridCol w="1863273">
                  <a:extLst>
                    <a:ext uri="{9D8B030D-6E8A-4147-A177-3AD203B41FA5}">
                      <a16:colId xmlns:a16="http://schemas.microsoft.com/office/drawing/2014/main" val="2193765996"/>
                    </a:ext>
                  </a:extLst>
                </a:gridCol>
                <a:gridCol w="1225836">
                  <a:extLst>
                    <a:ext uri="{9D8B030D-6E8A-4147-A177-3AD203B41FA5}">
                      <a16:colId xmlns:a16="http://schemas.microsoft.com/office/drawing/2014/main" val="3799052075"/>
                    </a:ext>
                  </a:extLst>
                </a:gridCol>
                <a:gridCol w="1225836">
                  <a:extLst>
                    <a:ext uri="{9D8B030D-6E8A-4147-A177-3AD203B41FA5}">
                      <a16:colId xmlns:a16="http://schemas.microsoft.com/office/drawing/2014/main" val="739181447"/>
                    </a:ext>
                  </a:extLst>
                </a:gridCol>
                <a:gridCol w="1225836">
                  <a:extLst>
                    <a:ext uri="{9D8B030D-6E8A-4147-A177-3AD203B41FA5}">
                      <a16:colId xmlns:a16="http://schemas.microsoft.com/office/drawing/2014/main" val="404683593"/>
                    </a:ext>
                  </a:extLst>
                </a:gridCol>
                <a:gridCol w="2353611">
                  <a:extLst>
                    <a:ext uri="{9D8B030D-6E8A-4147-A177-3AD203B41FA5}">
                      <a16:colId xmlns:a16="http://schemas.microsoft.com/office/drawing/2014/main" val="1188615530"/>
                    </a:ext>
                  </a:extLst>
                </a:gridCol>
              </a:tblGrid>
              <a:tr h="255270">
                <a:tc rowSpan="2">
                  <a:txBody>
                    <a:bodyPr/>
                    <a:lstStyle/>
                    <a:p>
                      <a:pPr algn="ctr" fontAlgn="ctr"/>
                      <a:r>
                        <a:rPr lang="en-US" sz="1800" u="none" strike="noStrike" dirty="0">
                          <a:effectLst/>
                          <a:latin typeface="Arial" panose="020B0604020202020204" pitchFamily="34" charset="0"/>
                          <a:cs typeface="Arial" panose="020B0604020202020204" pitchFamily="34" charset="0"/>
                        </a:rPr>
                        <a:t>Benchmark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4">
                  <a:txBody>
                    <a:bodyPr/>
                    <a:lstStyle/>
                    <a:p>
                      <a:pPr algn="ctr" fontAlgn="ctr"/>
                      <a:r>
                        <a:rPr lang="en-US" sz="1800" u="none" strike="noStrike">
                          <a:effectLst/>
                          <a:latin typeface="Arial" panose="020B0604020202020204" pitchFamily="34" charset="0"/>
                          <a:cs typeface="Arial" panose="020B0604020202020204" pitchFamily="34" charset="0"/>
                        </a:rPr>
                        <a:t>Pattern Count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0167008"/>
                  </a:ext>
                </a:extLst>
              </a:tr>
              <a:tr h="255270">
                <a:tc vMerge="1">
                  <a:txBody>
                    <a:bodyPr/>
                    <a:lstStyle/>
                    <a:p>
                      <a:endParaRPr lang="en-US"/>
                    </a:p>
                  </a:txBody>
                  <a:tcPr/>
                </a:tc>
                <a:tc>
                  <a:txBody>
                    <a:bodyPr/>
                    <a:lstStyle/>
                    <a:p>
                      <a:pPr algn="ctr" fontAlgn="ctr"/>
                      <a:r>
                        <a:rPr lang="en-US" sz="1800" u="none" strike="noStrike">
                          <a:effectLst/>
                          <a:latin typeface="Arial" panose="020B0604020202020204" pitchFamily="34" charset="0"/>
                          <a:cs typeface="Arial" panose="020B0604020202020204" pitchFamily="34" charset="0"/>
                        </a:rPr>
                        <a:t>ORG</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KEY</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DFS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Change(100%)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931290050"/>
                  </a:ext>
                </a:extLst>
              </a:tr>
              <a:tr h="255270">
                <a:tc>
                  <a:txBody>
                    <a:bodyPr/>
                    <a:lstStyle/>
                    <a:p>
                      <a:pPr algn="ctr" fontAlgn="ctr"/>
                      <a:r>
                        <a:rPr lang="en-US" sz="1800" u="none" strike="noStrike" dirty="0">
                          <a:effectLst/>
                          <a:latin typeface="Arial" panose="020B0604020202020204" pitchFamily="34" charset="0"/>
                          <a:cs typeface="Arial" panose="020B0604020202020204" pitchFamily="34" charset="0"/>
                        </a:rPr>
                        <a:t>S35932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56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65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18.18%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78676850"/>
                  </a:ext>
                </a:extLst>
              </a:tr>
              <a:tr h="255270">
                <a:tc>
                  <a:txBody>
                    <a:bodyPr/>
                    <a:lstStyle/>
                    <a:p>
                      <a:pPr algn="ctr" fontAlgn="ctr"/>
                      <a:r>
                        <a:rPr lang="en-US" sz="1800" u="none" strike="noStrike" dirty="0">
                          <a:effectLst/>
                          <a:latin typeface="Arial" panose="020B0604020202020204" pitchFamily="34" charset="0"/>
                          <a:cs typeface="Arial" panose="020B0604020202020204" pitchFamily="34" charset="0"/>
                        </a:rPr>
                        <a:t>S38584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536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549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565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2.91%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89017622"/>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s38417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1133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1124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1115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-0.80%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1265563"/>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b17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2542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2516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2559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1.71%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83643200"/>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b18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5086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5112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5116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0.08%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6911956"/>
                  </a:ext>
                </a:extLst>
              </a:tr>
              <a:tr h="255270">
                <a:tc>
                  <a:txBody>
                    <a:bodyPr/>
                    <a:lstStyle/>
                    <a:p>
                      <a:pPr algn="ctr" fontAlgn="ctr"/>
                      <a:r>
                        <a:rPr lang="en-US" sz="1800" u="none" strike="noStrike">
                          <a:effectLst/>
                          <a:latin typeface="Arial" panose="020B0604020202020204" pitchFamily="34" charset="0"/>
                          <a:cs typeface="Arial" panose="020B0604020202020204" pitchFamily="34" charset="0"/>
                        </a:rPr>
                        <a:t>b19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9395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9387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9398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0.12%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33156430"/>
                  </a:ext>
                </a:extLst>
              </a:tr>
            </a:tbl>
          </a:graphicData>
        </a:graphic>
      </p:graphicFrame>
      <p:sp>
        <p:nvSpPr>
          <p:cNvPr id="7" name="Rectangle 6">
            <a:extLst>
              <a:ext uri="{FF2B5EF4-FFF2-40B4-BE49-F238E27FC236}">
                <a16:creationId xmlns:a16="http://schemas.microsoft.com/office/drawing/2014/main" id="{6FB60474-AD9D-4D04-93AB-94AFAB765437}"/>
              </a:ext>
            </a:extLst>
          </p:cNvPr>
          <p:cNvSpPr/>
          <p:nvPr/>
        </p:nvSpPr>
        <p:spPr bwMode="auto">
          <a:xfrm>
            <a:off x="668620" y="5638800"/>
            <a:ext cx="1922180" cy="291642"/>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9" name="Rectangle 8">
            <a:extLst>
              <a:ext uri="{FF2B5EF4-FFF2-40B4-BE49-F238E27FC236}">
                <a16:creationId xmlns:a16="http://schemas.microsoft.com/office/drawing/2014/main" id="{3232B586-E33B-48A5-A5A6-28B1583F4954}"/>
              </a:ext>
            </a:extLst>
          </p:cNvPr>
          <p:cNvSpPr/>
          <p:nvPr/>
        </p:nvSpPr>
        <p:spPr bwMode="auto">
          <a:xfrm>
            <a:off x="708600" y="3199359"/>
            <a:ext cx="1577400" cy="291642"/>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0" name="Rectangle 9">
            <a:extLst>
              <a:ext uri="{FF2B5EF4-FFF2-40B4-BE49-F238E27FC236}">
                <a16:creationId xmlns:a16="http://schemas.microsoft.com/office/drawing/2014/main" id="{47F97D2E-6707-45BC-9345-A42A62E1C19E}"/>
              </a:ext>
            </a:extLst>
          </p:cNvPr>
          <p:cNvSpPr/>
          <p:nvPr/>
        </p:nvSpPr>
        <p:spPr bwMode="auto">
          <a:xfrm>
            <a:off x="7391400" y="3197277"/>
            <a:ext cx="1201201" cy="291642"/>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1" name="Rectangle 10">
            <a:extLst>
              <a:ext uri="{FF2B5EF4-FFF2-40B4-BE49-F238E27FC236}">
                <a16:creationId xmlns:a16="http://schemas.microsoft.com/office/drawing/2014/main" id="{81BE3BEF-0B15-40D2-82AC-B30A193C1E13}"/>
              </a:ext>
            </a:extLst>
          </p:cNvPr>
          <p:cNvSpPr/>
          <p:nvPr/>
        </p:nvSpPr>
        <p:spPr bwMode="auto">
          <a:xfrm>
            <a:off x="6248399" y="5659578"/>
            <a:ext cx="2344201" cy="291642"/>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2" name="Rectangle 11">
            <a:extLst>
              <a:ext uri="{FF2B5EF4-FFF2-40B4-BE49-F238E27FC236}">
                <a16:creationId xmlns:a16="http://schemas.microsoft.com/office/drawing/2014/main" id="{52930358-DABD-477B-99B7-BDC2EE3FE0F0}"/>
              </a:ext>
            </a:extLst>
          </p:cNvPr>
          <p:cNvSpPr/>
          <p:nvPr/>
        </p:nvSpPr>
        <p:spPr bwMode="auto">
          <a:xfrm>
            <a:off x="5271191" y="3195195"/>
            <a:ext cx="2102068" cy="291642"/>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376018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Need for Hardware Security</a:t>
            </a:r>
          </a:p>
        </p:txBody>
      </p:sp>
      <p:sp>
        <p:nvSpPr>
          <p:cNvPr id="3" name="Content Placeholder 2"/>
          <p:cNvSpPr>
            <a:spLocks noGrp="1"/>
          </p:cNvSpPr>
          <p:nvPr>
            <p:ph sz="quarter" idx="1"/>
          </p:nvPr>
        </p:nvSpPr>
        <p:spPr>
          <a:xfrm>
            <a:off x="152400" y="1142760"/>
            <a:ext cx="8839200" cy="4953000"/>
          </a:xfrm>
        </p:spPr>
        <p:txBody>
          <a:bodyPr>
            <a:normAutofit/>
          </a:bodyPr>
          <a:lstStyle/>
          <a:p>
            <a:r>
              <a:rPr lang="en-US" sz="2100" dirty="0"/>
              <a:t>Supply Chain Resiliency:</a:t>
            </a:r>
          </a:p>
          <a:p>
            <a:pPr lvl="1"/>
            <a:r>
              <a:rPr lang="en-US" sz="1800" dirty="0"/>
              <a:t>“White House 100-Day Reviews under Executive Order 14017" on "Building Resilient Supply Chains, Revitalizing American Manufacturing, and Fostering Broad-Based Growth.”</a:t>
            </a:r>
          </a:p>
          <a:p>
            <a:pPr marL="365760" lvl="1" indent="0">
              <a:buNone/>
            </a:pPr>
            <a:endParaRPr lang="en-US" sz="1600" dirty="0"/>
          </a:p>
        </p:txBody>
      </p:sp>
      <p:pic>
        <p:nvPicPr>
          <p:cNvPr id="10" name="Picture 9"/>
          <p:cNvPicPr>
            <a:picLocks noChangeAspect="1"/>
          </p:cNvPicPr>
          <p:nvPr/>
        </p:nvPicPr>
        <p:blipFill>
          <a:blip r:embed="rId3"/>
          <a:stretch>
            <a:fillRect/>
          </a:stretch>
        </p:blipFill>
        <p:spPr>
          <a:xfrm>
            <a:off x="5486400" y="2224314"/>
            <a:ext cx="3127375" cy="3947406"/>
          </a:xfrm>
          <a:prstGeom prst="rect">
            <a:avLst/>
          </a:prstGeom>
        </p:spPr>
      </p:pic>
      <p:sp>
        <p:nvSpPr>
          <p:cNvPr id="4" name="Rectangle 3"/>
          <p:cNvSpPr/>
          <p:nvPr/>
        </p:nvSpPr>
        <p:spPr>
          <a:xfrm>
            <a:off x="419100" y="2890391"/>
            <a:ext cx="4000500" cy="1138773"/>
          </a:xfrm>
          <a:prstGeom prst="rect">
            <a:avLst/>
          </a:prstGeom>
        </p:spPr>
        <p:txBody>
          <a:bodyPr wrap="square">
            <a:spAutoFit/>
          </a:bodyPr>
          <a:lstStyle/>
          <a:p>
            <a:pPr marL="365760" lvl="1" indent="0">
              <a:buNone/>
            </a:pPr>
            <a:r>
              <a:rPr lang="en-US" sz="1700" i="1" dirty="0"/>
              <a:t>“More secure and resilient supply chains are essential for our national security, our economic security, and our technological leadership.”</a:t>
            </a:r>
          </a:p>
        </p:txBody>
      </p:sp>
    </p:spTree>
    <p:extLst>
      <p:ext uri="{BB962C8B-B14F-4D97-AF65-F5344CB8AC3E}">
        <p14:creationId xmlns:p14="http://schemas.microsoft.com/office/powerpoint/2010/main" val="62972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990600"/>
          </a:xfrm>
        </p:spPr>
        <p:txBody>
          <a:bodyPr>
            <a:noAutofit/>
          </a:bodyPr>
          <a:lstStyle/>
          <a:p>
            <a:r>
              <a:rPr lang="en-US" sz="3200" dirty="0"/>
              <a:t>Contributions:</a:t>
            </a:r>
            <a:r>
              <a:rPr lang="en-US" altLang="zh-CN" sz="3200" dirty="0"/>
              <a:t> DFS Architecture</a:t>
            </a:r>
            <a:endParaRPr lang="en-US" sz="3200" dirty="0"/>
          </a:p>
        </p:txBody>
      </p:sp>
      <p:sp>
        <p:nvSpPr>
          <p:cNvPr id="3" name="Content Placeholder 2"/>
          <p:cNvSpPr>
            <a:spLocks noGrp="1"/>
          </p:cNvSpPr>
          <p:nvPr>
            <p:ph sz="quarter" idx="1"/>
          </p:nvPr>
        </p:nvSpPr>
        <p:spPr/>
        <p:txBody>
          <a:bodyPr>
            <a:normAutofit/>
          </a:bodyPr>
          <a:lstStyle/>
          <a:p>
            <a:r>
              <a:rPr lang="en-US" dirty="0"/>
              <a:t>Secure cell disables scan dump after functional mode which provides a complete protection against all different attacks.</a:t>
            </a:r>
          </a:p>
          <a:p>
            <a:r>
              <a:rPr lang="en-US" altLang="zh-CN" dirty="0"/>
              <a:t>Secure cell </a:t>
            </a:r>
            <a:r>
              <a:rPr lang="en-US" dirty="0"/>
              <a:t>enables manufacturing tests before the activation of chips, which is absolutely necessary to prevent unauthorized overproduction of chips.</a:t>
            </a:r>
          </a:p>
          <a:p>
            <a:r>
              <a:rPr lang="en-US" dirty="0"/>
              <a:t>The DFS architecture provides complete support for post-Si validation and debug. </a:t>
            </a:r>
          </a:p>
        </p:txBody>
      </p:sp>
    </p:spTree>
    <p:extLst>
      <p:ext uri="{BB962C8B-B14F-4D97-AF65-F5344CB8AC3E}">
        <p14:creationId xmlns:p14="http://schemas.microsoft.com/office/powerpoint/2010/main" val="32945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a:xfrm>
            <a:off x="838200" y="1143000"/>
            <a:ext cx="7696200" cy="4953000"/>
          </a:xfrm>
        </p:spPr>
        <p:txBody>
          <a:bodyPr>
            <a:normAutofit/>
          </a:bodyPr>
          <a:lstStyle/>
          <a:p>
            <a:pPr>
              <a:buSzPct val="80000"/>
              <a:buFont typeface="Wingdings" panose="05000000000000000000" pitchFamily="2" charset="2"/>
              <a:buChar char="q"/>
            </a:pPr>
            <a:r>
              <a:rPr lang="en-US" sz="3200" dirty="0">
                <a:solidFill>
                  <a:schemeClr val="bg1">
                    <a:lumMod val="85000"/>
                  </a:schemeClr>
                </a:solidFill>
              </a:rPr>
              <a:t> Contributions</a:t>
            </a:r>
          </a:p>
          <a:p>
            <a:pPr>
              <a:buSzPct val="80000"/>
              <a:buFont typeface="Wingdings" panose="05000000000000000000" pitchFamily="2" charset="2"/>
              <a:buChar char="q"/>
            </a:pPr>
            <a:r>
              <a:rPr lang="en-US" sz="3200" dirty="0">
                <a:solidFill>
                  <a:schemeClr val="bg1">
                    <a:lumMod val="85000"/>
                  </a:schemeClr>
                </a:solidFill>
              </a:rPr>
              <a:t> Motivation</a:t>
            </a:r>
          </a:p>
          <a:p>
            <a:pPr>
              <a:buSzPct val="80000"/>
              <a:buFont typeface="Wingdings" panose="05000000000000000000" pitchFamily="2" charset="2"/>
              <a:buChar char="q"/>
            </a:pPr>
            <a:r>
              <a:rPr lang="en-US" sz="3200" dirty="0"/>
              <a:t> Proposed Solutions</a:t>
            </a:r>
          </a:p>
          <a:p>
            <a:pPr lvl="1">
              <a:buSzPct val="80000"/>
              <a:buFont typeface="Wingdings" panose="05000000000000000000" pitchFamily="2" charset="2"/>
              <a:buChar char="q"/>
            </a:pPr>
            <a:r>
              <a:rPr lang="en-US" sz="2900" dirty="0">
                <a:solidFill>
                  <a:schemeClr val="bg1">
                    <a:lumMod val="85000"/>
                  </a:schemeClr>
                </a:solidFill>
              </a:rPr>
              <a:t> IP piracy and IC overproduction</a:t>
            </a:r>
          </a:p>
          <a:p>
            <a:pPr lvl="1">
              <a:buSzPct val="80000"/>
              <a:buFont typeface="Wingdings" panose="05000000000000000000" pitchFamily="2" charset="2"/>
              <a:buChar char="q"/>
            </a:pPr>
            <a:r>
              <a:rPr lang="en-US" sz="2900" dirty="0"/>
              <a:t> Hardware Trojan</a:t>
            </a:r>
          </a:p>
          <a:p>
            <a:pPr lvl="1">
              <a:buSzPct val="80000"/>
              <a:buFont typeface="Wingdings" panose="05000000000000000000" pitchFamily="2" charset="2"/>
              <a:buChar char="q"/>
            </a:pPr>
            <a:r>
              <a:rPr lang="en-US" sz="2900" dirty="0">
                <a:solidFill>
                  <a:schemeClr val="bg1">
                    <a:lumMod val="85000"/>
                  </a:schemeClr>
                </a:solidFill>
              </a:rPr>
              <a:t> Test generation for Emerging Technologies</a:t>
            </a:r>
          </a:p>
          <a:p>
            <a:pPr>
              <a:buSzPct val="80000"/>
              <a:buFont typeface="Wingdings" panose="05000000000000000000" pitchFamily="2" charset="2"/>
              <a:buChar char="q"/>
            </a:pPr>
            <a:r>
              <a:rPr lang="en-US" sz="3200" dirty="0">
                <a:solidFill>
                  <a:schemeClr val="bg1">
                    <a:lumMod val="85000"/>
                  </a:schemeClr>
                </a:solidFill>
              </a:rPr>
              <a:t> Conclusion</a:t>
            </a:r>
          </a:p>
          <a:p>
            <a:pPr>
              <a:buSzPct val="80000"/>
              <a:buFont typeface="Wingdings" panose="05000000000000000000" pitchFamily="2" charset="2"/>
              <a:buChar char="q"/>
            </a:pPr>
            <a:r>
              <a:rPr lang="en-US" sz="3200" dirty="0">
                <a:solidFill>
                  <a:schemeClr val="bg1">
                    <a:lumMod val="85000"/>
                  </a:schemeClr>
                </a:solidFill>
              </a:rPr>
              <a:t> Future Works</a:t>
            </a:r>
          </a:p>
        </p:txBody>
      </p:sp>
    </p:spTree>
    <p:extLst>
      <p:ext uri="{BB962C8B-B14F-4D97-AF65-F5344CB8AC3E}">
        <p14:creationId xmlns:p14="http://schemas.microsoft.com/office/powerpoint/2010/main" val="2015306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727948" cy="990600"/>
          </a:xfrm>
        </p:spPr>
        <p:txBody>
          <a:bodyPr>
            <a:normAutofit/>
          </a:bodyPr>
          <a:lstStyle/>
          <a:p>
            <a:r>
              <a:rPr lang="en-US" sz="3200" dirty="0"/>
              <a:t>Non-Traditional Attacks on Logic Locking</a:t>
            </a:r>
          </a:p>
        </p:txBody>
      </p:sp>
      <p:sp>
        <p:nvSpPr>
          <p:cNvPr id="4" name="Content Placeholder 2">
            <a:extLst>
              <a:ext uri="{FF2B5EF4-FFF2-40B4-BE49-F238E27FC236}">
                <a16:creationId xmlns:a16="http://schemas.microsoft.com/office/drawing/2014/main" id="{904FA4CB-3C82-43E0-8D7C-60B340FFAA18}"/>
              </a:ext>
            </a:extLst>
          </p:cNvPr>
          <p:cNvSpPr>
            <a:spLocks noGrp="1"/>
          </p:cNvSpPr>
          <p:nvPr/>
        </p:nvSpPr>
        <p:spPr>
          <a:xfrm>
            <a:off x="38100" y="1748468"/>
            <a:ext cx="8727948" cy="47794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6" name="Content Placeholder 5">
            <a:extLst>
              <a:ext uri="{FF2B5EF4-FFF2-40B4-BE49-F238E27FC236}">
                <a16:creationId xmlns:a16="http://schemas.microsoft.com/office/drawing/2014/main" id="{C3FE3177-0B57-49BF-A80D-2A8866527B7E}"/>
              </a:ext>
            </a:extLst>
          </p:cNvPr>
          <p:cNvSpPr>
            <a:spLocks noGrp="1"/>
          </p:cNvSpPr>
          <p:nvPr>
            <p:ph sz="quarter" idx="1"/>
          </p:nvPr>
        </p:nvSpPr>
        <p:spPr/>
        <p:txBody>
          <a:bodyPr>
            <a:normAutofit/>
          </a:bodyPr>
          <a:lstStyle/>
          <a:p>
            <a:pPr>
              <a:lnSpc>
                <a:spcPct val="120000"/>
              </a:lnSpc>
              <a:spcBef>
                <a:spcPts val="600"/>
              </a:spcBef>
            </a:pPr>
            <a:r>
              <a:rPr lang="en-US" altLang="zh-CN" dirty="0">
                <a:latin typeface="Arial" panose="020B0604020202020204" pitchFamily="34" charset="0"/>
                <a:cs typeface="Arial" panose="020B0604020202020204" pitchFamily="34" charset="0"/>
              </a:rPr>
              <a:t>Majority of the research of logic locking is linked with resiliency against the SAT based attacks.</a:t>
            </a:r>
          </a:p>
          <a:p>
            <a:pPr>
              <a:spcBef>
                <a:spcPts val="600"/>
              </a:spcBef>
            </a:pPr>
            <a:r>
              <a:rPr lang="en-US" altLang="zh-CN" dirty="0">
                <a:latin typeface="Arial" panose="020B0604020202020204" pitchFamily="34" charset="0"/>
                <a:cs typeface="Arial" panose="020B0604020202020204" pitchFamily="34" charset="0"/>
              </a:rPr>
              <a:t>Does SAT resiliency achieve the complete security for logic locking? </a:t>
            </a:r>
            <a:r>
              <a:rPr lang="en-US" altLang="zh-CN" dirty="0">
                <a:solidFill>
                  <a:srgbClr val="FF0000"/>
                </a:solidFill>
                <a:latin typeface="Arial" panose="020B0604020202020204" pitchFamily="34" charset="0"/>
                <a:cs typeface="Arial" panose="020B0604020202020204" pitchFamily="34" charset="0"/>
              </a:rPr>
              <a:t>No!</a:t>
            </a:r>
          </a:p>
          <a:p>
            <a:r>
              <a:rPr lang="en-US" altLang="zh-CN" dirty="0">
                <a:latin typeface="Arial" panose="020B0604020202020204" pitchFamily="34" charset="0"/>
                <a:cs typeface="Arial" panose="020B0604020202020204" pitchFamily="34" charset="0"/>
              </a:rPr>
              <a:t>An untrusted foundry can tamper the netlist with hardware Trojan to leak the secret key.</a:t>
            </a:r>
          </a:p>
          <a:p>
            <a:r>
              <a:rPr lang="en-US" altLang="zh-CN" dirty="0">
                <a:latin typeface="Arial" panose="020B0604020202020204" pitchFamily="34" charset="0"/>
                <a:cs typeface="Arial" panose="020B0604020202020204" pitchFamily="34" charset="0"/>
              </a:rPr>
              <a:t>The adversary can design a hardware Trojan to evade all the manufacturing test as they are performed at the foundry.</a:t>
            </a:r>
          </a:p>
          <a:p>
            <a:endParaRPr lang="en-US" sz="3600" dirty="0"/>
          </a:p>
          <a:p>
            <a:endParaRPr lang="en-US" dirty="0"/>
          </a:p>
        </p:txBody>
      </p:sp>
    </p:spTree>
    <p:extLst>
      <p:ext uri="{BB962C8B-B14F-4D97-AF65-F5344CB8AC3E}">
        <p14:creationId xmlns:p14="http://schemas.microsoft.com/office/powerpoint/2010/main" val="109690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61248" cy="990600"/>
          </a:xfrm>
        </p:spPr>
        <p:txBody>
          <a:bodyPr>
            <a:normAutofit/>
          </a:bodyPr>
          <a:lstStyle/>
          <a:p>
            <a:r>
              <a:rPr lang="en-US" altLang="zh-CN" sz="3200" dirty="0"/>
              <a:t>Tampering Attacks on Logic Locking</a:t>
            </a:r>
            <a:endParaRPr lang="en-US" sz="3200" dirty="0"/>
          </a:p>
        </p:txBody>
      </p:sp>
      <p:sp>
        <p:nvSpPr>
          <p:cNvPr id="4" name="Content Placeholder 2">
            <a:extLst>
              <a:ext uri="{FF2B5EF4-FFF2-40B4-BE49-F238E27FC236}">
                <a16:creationId xmlns:a16="http://schemas.microsoft.com/office/drawing/2014/main" id="{904FA4CB-3C82-43E0-8D7C-60B340FFAA18}"/>
              </a:ext>
            </a:extLst>
          </p:cNvPr>
          <p:cNvSpPr>
            <a:spLocks noGrp="1"/>
          </p:cNvSpPr>
          <p:nvPr/>
        </p:nvSpPr>
        <p:spPr>
          <a:xfrm>
            <a:off x="38100" y="1748468"/>
            <a:ext cx="8727948" cy="47794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6" name="Content Placeholder 5">
            <a:extLst>
              <a:ext uri="{FF2B5EF4-FFF2-40B4-BE49-F238E27FC236}">
                <a16:creationId xmlns:a16="http://schemas.microsoft.com/office/drawing/2014/main" id="{D66DCBFC-87E0-44DE-87DD-E66966C5EE84}"/>
              </a:ext>
            </a:extLst>
          </p:cNvPr>
          <p:cNvSpPr>
            <a:spLocks noGrp="1"/>
          </p:cNvSpPr>
          <p:nvPr>
            <p:ph sz="quarter" idx="1"/>
          </p:nvPr>
        </p:nvSpPr>
        <p:spPr>
          <a:xfrm>
            <a:off x="381000" y="1143000"/>
            <a:ext cx="8534400" cy="4953000"/>
          </a:xfrm>
        </p:spPr>
        <p:txBody>
          <a:bodyPr>
            <a:normAutofit/>
          </a:bodyPr>
          <a:lstStyle/>
          <a:p>
            <a:r>
              <a:rPr lang="en-US" dirty="0"/>
              <a:t>What is Hardware Trojan:</a:t>
            </a:r>
          </a:p>
          <a:p>
            <a:pPr lvl="1"/>
            <a:r>
              <a:rPr lang="en-US" altLang="zh-CN" dirty="0"/>
              <a:t>M</a:t>
            </a:r>
            <a:r>
              <a:rPr lang="en-US" dirty="0"/>
              <a:t>alicious altercation.</a:t>
            </a:r>
            <a:endParaRPr lang="en-US" sz="900" dirty="0"/>
          </a:p>
          <a:p>
            <a:pPr lvl="1"/>
            <a:r>
              <a:rPr lang="en-US" dirty="0"/>
              <a:t>Modifies device functionality.</a:t>
            </a:r>
          </a:p>
          <a:p>
            <a:endParaRPr lang="en-US" sz="2300" dirty="0"/>
          </a:p>
          <a:p>
            <a:r>
              <a:rPr lang="en-US" dirty="0"/>
              <a:t>The properties of a hardware Trojan:</a:t>
            </a:r>
          </a:p>
          <a:p>
            <a:pPr lvl="1"/>
            <a:r>
              <a:rPr lang="en-US" dirty="0"/>
              <a:t>Property 1: Modifies the logical function of a chip.</a:t>
            </a:r>
            <a:endParaRPr lang="en-US" sz="1100" dirty="0"/>
          </a:p>
          <a:p>
            <a:pPr lvl="1"/>
            <a:r>
              <a:rPr lang="en-US" dirty="0"/>
              <a:t>Property 2: Must not be activated by </a:t>
            </a:r>
            <a:r>
              <a:rPr lang="en-US" altLang="zh-CN" dirty="0">
                <a:latin typeface="Arial" panose="020B0604020202020204" pitchFamily="34" charset="0"/>
                <a:cs typeface="Arial" panose="020B0604020202020204" pitchFamily="34" charset="0"/>
              </a:rPr>
              <a:t>manufacturing </a:t>
            </a:r>
            <a:r>
              <a:rPr lang="en-US" dirty="0"/>
              <a:t>tests.</a:t>
            </a:r>
          </a:p>
          <a:p>
            <a:pPr lvl="1"/>
            <a:r>
              <a:rPr lang="en-US" dirty="0"/>
              <a:t>Property 3: </a:t>
            </a:r>
            <a:r>
              <a:rPr lang="en-US" altLang="zh-CN" dirty="0"/>
              <a:t>D</a:t>
            </a:r>
            <a:r>
              <a:rPr lang="en-US" dirty="0"/>
              <a:t>istinctly differs from a design error.</a:t>
            </a:r>
          </a:p>
          <a:p>
            <a:endParaRPr lang="en-US" sz="2000" dirty="0"/>
          </a:p>
          <a:p>
            <a:endParaRPr lang="en-US" dirty="0"/>
          </a:p>
        </p:txBody>
      </p:sp>
    </p:spTree>
    <p:extLst>
      <p:ext uri="{BB962C8B-B14F-4D97-AF65-F5344CB8AC3E}">
        <p14:creationId xmlns:p14="http://schemas.microsoft.com/office/powerpoint/2010/main" val="266515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Hardware Trojans</a:t>
            </a:r>
          </a:p>
        </p:txBody>
      </p:sp>
      <p:sp>
        <p:nvSpPr>
          <p:cNvPr id="3" name="Content Placeholder 2"/>
          <p:cNvSpPr>
            <a:spLocks noGrp="1"/>
          </p:cNvSpPr>
          <p:nvPr>
            <p:ph sz="quarter" idx="1"/>
          </p:nvPr>
        </p:nvSpPr>
        <p:spPr>
          <a:xfrm>
            <a:off x="63500" y="1124487"/>
            <a:ext cx="7696200" cy="582134"/>
          </a:xfrm>
        </p:spPr>
        <p:txBody>
          <a:bodyPr>
            <a:normAutofit/>
          </a:bodyPr>
          <a:lstStyle/>
          <a:p>
            <a:endParaRPr lang="en-US" dirty="0"/>
          </a:p>
          <a:p>
            <a:endParaRPr lang="en-US" sz="3200" dirty="0"/>
          </a:p>
        </p:txBody>
      </p:sp>
      <p:sp>
        <p:nvSpPr>
          <p:cNvPr id="5" name="TextBox 4">
            <a:extLst>
              <a:ext uri="{FF2B5EF4-FFF2-40B4-BE49-F238E27FC236}">
                <a16:creationId xmlns:a16="http://schemas.microsoft.com/office/drawing/2014/main" id="{81E0CB7E-E590-4A29-AE48-65920F1273DB}"/>
              </a:ext>
            </a:extLst>
          </p:cNvPr>
          <p:cNvSpPr txBox="1"/>
          <p:nvPr/>
        </p:nvSpPr>
        <p:spPr>
          <a:xfrm>
            <a:off x="381000" y="5199227"/>
            <a:ext cx="4950659" cy="830997"/>
          </a:xfrm>
          <a:prstGeom prst="rect">
            <a:avLst/>
          </a:prstGeom>
          <a:noFill/>
        </p:spPr>
        <p:txBody>
          <a:bodyPr wrap="square" rtlCol="0">
            <a:spAutoFit/>
          </a:bodyPr>
          <a:lstStyle/>
          <a:p>
            <a:pPr algn="ctr"/>
            <a:r>
              <a:rPr lang="en-US" sz="2400" b="0" dirty="0"/>
              <a:t>A model for a combinational hardware Trojan</a:t>
            </a:r>
          </a:p>
        </p:txBody>
      </p:sp>
      <p:pic>
        <p:nvPicPr>
          <p:cNvPr id="6" name="Picture 5"/>
          <p:cNvPicPr>
            <a:picLocks noChangeAspect="1"/>
          </p:cNvPicPr>
          <p:nvPr/>
        </p:nvPicPr>
        <p:blipFill>
          <a:blip r:embed="rId3"/>
          <a:stretch>
            <a:fillRect/>
          </a:stretch>
        </p:blipFill>
        <p:spPr>
          <a:xfrm>
            <a:off x="306572" y="1295400"/>
            <a:ext cx="5512028" cy="3864480"/>
          </a:xfrm>
          <a:prstGeom prst="rect">
            <a:avLst/>
          </a:prstGeom>
        </p:spPr>
      </p:pic>
      <p:pic>
        <p:nvPicPr>
          <p:cNvPr id="8" name="Picture 7"/>
          <p:cNvPicPr>
            <a:picLocks noChangeAspect="1"/>
          </p:cNvPicPr>
          <p:nvPr/>
        </p:nvPicPr>
        <p:blipFill>
          <a:blip r:embed="rId4"/>
          <a:stretch>
            <a:fillRect/>
          </a:stretch>
        </p:blipFill>
        <p:spPr>
          <a:xfrm>
            <a:off x="3943350" y="4858263"/>
            <a:ext cx="807368" cy="368520"/>
          </a:xfrm>
          <a:prstGeom prst="rect">
            <a:avLst/>
          </a:prstGeom>
        </p:spPr>
      </p:pic>
      <p:sp>
        <p:nvSpPr>
          <p:cNvPr id="9" name="Content Placeholder 63"/>
          <p:cNvSpPr txBox="1">
            <a:spLocks/>
          </p:cNvSpPr>
          <p:nvPr/>
        </p:nvSpPr>
        <p:spPr>
          <a:xfrm>
            <a:off x="5347280" y="3510369"/>
            <a:ext cx="3644320" cy="2236396"/>
          </a:xfrm>
          <a:prstGeom prst="rect">
            <a:avLst/>
          </a:prstGeom>
        </p:spPr>
        <p:txBody>
          <a:bodyPr vert="horz">
            <a:normAutofit/>
          </a:bodyPr>
          <a:lstStyle>
            <a:lvl1pPr marL="320040" indent="-320040">
              <a:spcBef>
                <a:spcPts val="700"/>
              </a:spcBef>
              <a:buClr>
                <a:schemeClr val="accent2"/>
              </a:buClr>
              <a:buSzPct val="60000"/>
              <a:buFont typeface="Wingdings"/>
              <a:buChar char=""/>
              <a:defRPr kumimoji="0" sz="2900"/>
            </a:lvl1pPr>
            <a:lvl2pPr marL="640080" lvl="1"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r>
              <a:rPr lang="en-US" dirty="0"/>
              <a:t>A hardware Trojan has two parts</a:t>
            </a:r>
            <a:r>
              <a:rPr lang="en-US" altLang="zh-CN" dirty="0"/>
              <a:t>:</a:t>
            </a:r>
            <a:endParaRPr lang="en-US" dirty="0"/>
          </a:p>
          <a:p>
            <a:pPr lvl="1"/>
            <a:r>
              <a:rPr lang="en-US" altLang="zh-CN" dirty="0"/>
              <a:t>Trigger</a:t>
            </a:r>
            <a:endParaRPr lang="en-US" dirty="0"/>
          </a:p>
          <a:p>
            <a:pPr lvl="1"/>
            <a:r>
              <a:rPr lang="en-US" dirty="0"/>
              <a:t>Payload</a:t>
            </a:r>
          </a:p>
        </p:txBody>
      </p:sp>
      <p:sp>
        <p:nvSpPr>
          <p:cNvPr id="13" name="TextBox 12">
            <a:extLst>
              <a:ext uri="{FF2B5EF4-FFF2-40B4-BE49-F238E27FC236}">
                <a16:creationId xmlns:a16="http://schemas.microsoft.com/office/drawing/2014/main" id="{41FADA22-1E3B-44D5-824A-471837E9D234}"/>
              </a:ext>
            </a:extLst>
          </p:cNvPr>
          <p:cNvSpPr txBox="1"/>
          <p:nvPr/>
        </p:nvSpPr>
        <p:spPr>
          <a:xfrm>
            <a:off x="990600" y="4858263"/>
            <a:ext cx="838200" cy="338554"/>
          </a:xfrm>
          <a:prstGeom prst="rect">
            <a:avLst/>
          </a:prstGeom>
          <a:noFill/>
        </p:spPr>
        <p:txBody>
          <a:bodyPr wrap="square">
            <a:spAutoFit/>
          </a:bodyPr>
          <a:lstStyle/>
          <a:p>
            <a:r>
              <a:rPr lang="en-US" altLang="zh-CN" sz="1600" dirty="0">
                <a:solidFill>
                  <a:schemeClr val="tx1">
                    <a:lumMod val="50000"/>
                  </a:schemeClr>
                </a:solidFill>
                <a:latin typeface="Times New Roman" panose="02020603050405020304" pitchFamily="18" charset="0"/>
                <a:cs typeface="Times New Roman" panose="02020603050405020304" pitchFamily="18" charset="0"/>
              </a:rPr>
              <a:t>Trigger</a:t>
            </a:r>
            <a:endParaRPr lang="zh-CN" altLang="en-US" sz="16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40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Attack Approach 1</a:t>
            </a: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a:xfrm>
                <a:off x="232290" y="1380485"/>
                <a:ext cx="4176790" cy="4704524"/>
              </a:xfrm>
              <a:prstGeom prst="rect">
                <a:avLst/>
              </a:prstGeom>
              <a:no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10000"/>
                  </a:lnSpc>
                </a:pPr>
                <a:r>
                  <a:rPr lang="en-US" dirty="0"/>
                  <a:t>Normal operation</a:t>
                </a:r>
              </a:p>
              <a:p>
                <a:pPr lvl="1">
                  <a:lnSpc>
                    <a:spcPct val="110000"/>
                  </a:lnSpc>
                </a:pPr>
                <a:r>
                  <a:rPr lang="en-US" sz="2400" dirty="0"/>
                  <a:t>The primary output (</a:t>
                </a:r>
                <a14:m>
                  <m:oMath xmlns:m="http://schemas.openxmlformats.org/officeDocument/2006/math">
                    <m:r>
                      <a:rPr lang="en-US" sz="2400" dirty="0">
                        <a:latin typeface="Cambria Math" panose="02040503050406030204" pitchFamily="18" charset="0"/>
                      </a:rPr>
                      <m:t>𝑃𝑂</m:t>
                    </m:r>
                  </m:oMath>
                </a14:m>
                <a:r>
                  <a:rPr lang="en-US" sz="2400" dirty="0"/>
                  <a:t>) is connected to the correct output through the MUX.</a:t>
                </a:r>
              </a:p>
              <a:p>
                <a:pPr>
                  <a:lnSpc>
                    <a:spcPct val="110000"/>
                  </a:lnSpc>
                </a:pPr>
                <a:r>
                  <a:rPr lang="en-US" dirty="0"/>
                  <a:t>Under Attack</a:t>
                </a:r>
              </a:p>
              <a:p>
                <a:pPr lvl="1">
                  <a:lnSpc>
                    <a:spcPct val="110000"/>
                  </a:lnSpc>
                </a:pPr>
                <a:r>
                  <a:rPr lang="en-US" sz="2400" dirty="0"/>
                  <a:t>The Trojan leads to the extraction of secret key (</a:t>
                </a:r>
                <a14:m>
                  <m:oMath xmlns:m="http://schemas.openxmlformats.org/officeDocument/2006/math">
                    <m:r>
                      <a:rPr lang="en-US" sz="2400" dirty="0">
                        <a:latin typeface="Cambria Math" panose="02040503050406030204" pitchFamily="18" charset="0"/>
                      </a:rPr>
                      <m:t>𝑘</m:t>
                    </m:r>
                  </m:oMath>
                </a14:m>
                <a:r>
                  <a:rPr lang="en-US" sz="2400" dirty="0"/>
                  <a:t>) through the MUX.</a:t>
                </a:r>
              </a:p>
              <a:p>
                <a:pPr>
                  <a:buFont typeface="MS LineDraw" pitchFamily="49" charset="2"/>
                  <a:buChar char="Ä"/>
                </a:pPr>
                <a:endParaRPr lang="en-US" sz="2400" dirty="0"/>
              </a:p>
            </p:txBody>
          </p:sp>
        </mc:Choice>
        <mc:Fallback xmlns="">
          <p:sp>
            <p:nvSpPr>
              <p:cNvPr id="7" name="Rectangle 3"/>
              <p:cNvSpPr txBox="1">
                <a:spLocks noRot="1" noChangeAspect="1" noMove="1" noResize="1" noEditPoints="1" noAdjustHandles="1" noChangeArrowheads="1" noChangeShapeType="1" noTextEdit="1"/>
              </p:cNvSpPr>
              <p:nvPr/>
            </p:nvSpPr>
            <p:spPr>
              <a:xfrm>
                <a:off x="232290" y="1380485"/>
                <a:ext cx="4176790" cy="4704524"/>
              </a:xfrm>
              <a:prstGeom prst="rect">
                <a:avLst/>
              </a:prstGeom>
              <a:blipFill>
                <a:blip r:embed="rId3"/>
                <a:stretch>
                  <a:fillRect l="-730" t="-1166" r="-1898"/>
                </a:stretch>
              </a:blipFill>
            </p:spPr>
            <p:txBody>
              <a:bodyPr/>
              <a:lstStyle/>
              <a:p>
                <a:r>
                  <a:rPr lang="en-US">
                    <a:noFill/>
                  </a:rPr>
                  <a:t> </a:t>
                </a:r>
              </a:p>
            </p:txBody>
          </p:sp>
        </mc:Fallback>
      </mc:AlternateContent>
      <p:pic>
        <p:nvPicPr>
          <p:cNvPr id="19" name="Picture 18" descr="A close up of a logo&#10;&#10;Description automatically generated">
            <a:extLst>
              <a:ext uri="{FF2B5EF4-FFF2-40B4-BE49-F238E27FC236}">
                <a16:creationId xmlns:a16="http://schemas.microsoft.com/office/drawing/2014/main" id="{6F24842E-A6AC-474B-B722-668453FA3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16" y="1609359"/>
            <a:ext cx="4614384" cy="2788430"/>
          </a:xfrm>
          <a:prstGeom prst="rect">
            <a:avLst/>
          </a:prstGeom>
        </p:spPr>
      </p:pic>
      <p:sp>
        <p:nvSpPr>
          <p:cNvPr id="20" name="TextBox 19"/>
          <p:cNvSpPr txBox="1"/>
          <p:nvPr/>
        </p:nvSpPr>
        <p:spPr>
          <a:xfrm>
            <a:off x="7327481" y="3656097"/>
            <a:ext cx="371061" cy="523220"/>
          </a:xfrm>
          <a:prstGeom prst="rect">
            <a:avLst/>
          </a:prstGeom>
          <a:noFill/>
        </p:spPr>
        <p:txBody>
          <a:bodyPr wrap="square" rtlCol="0">
            <a:spAutoFit/>
          </a:bodyPr>
          <a:lstStyle/>
          <a:p>
            <a:r>
              <a:rPr lang="en-IN" dirty="0">
                <a:solidFill>
                  <a:srgbClr val="00B050"/>
                </a:solidFill>
              </a:rPr>
              <a:t>0</a:t>
            </a:r>
          </a:p>
        </p:txBody>
      </p:sp>
      <p:sp>
        <p:nvSpPr>
          <p:cNvPr id="21" name="TextBox 20"/>
          <p:cNvSpPr txBox="1"/>
          <p:nvPr/>
        </p:nvSpPr>
        <p:spPr>
          <a:xfrm>
            <a:off x="8036472" y="3001969"/>
            <a:ext cx="371061" cy="523220"/>
          </a:xfrm>
          <a:prstGeom prst="rect">
            <a:avLst/>
          </a:prstGeom>
          <a:noFill/>
        </p:spPr>
        <p:txBody>
          <a:bodyPr wrap="square" rtlCol="0">
            <a:spAutoFit/>
          </a:bodyPr>
          <a:lstStyle/>
          <a:p>
            <a:r>
              <a:rPr lang="en-IN" dirty="0">
                <a:solidFill>
                  <a:srgbClr val="00B050"/>
                </a:solidFill>
              </a:rPr>
              <a:t>0</a:t>
            </a:r>
          </a:p>
        </p:txBody>
      </p:sp>
      <p:cxnSp>
        <p:nvCxnSpPr>
          <p:cNvPr id="22" name="Curved Connector 21"/>
          <p:cNvCxnSpPr/>
          <p:nvPr/>
        </p:nvCxnSpPr>
        <p:spPr bwMode="auto">
          <a:xfrm flipV="1">
            <a:off x="7791307" y="2688689"/>
            <a:ext cx="967409" cy="185530"/>
          </a:xfrm>
          <a:prstGeom prst="curvedConnector3">
            <a:avLst/>
          </a:prstGeom>
          <a:solidFill>
            <a:schemeClr val="accent1"/>
          </a:solidFill>
          <a:ln w="34925" cap="flat" cmpd="sng" algn="ctr">
            <a:solidFill>
              <a:srgbClr val="00B050"/>
            </a:solidFill>
            <a:prstDash val="solid"/>
            <a:round/>
            <a:headEnd type="none" w="sm" len="sm"/>
            <a:tailEnd type="arrow"/>
          </a:ln>
          <a:effectLst/>
        </p:spPr>
      </p:cxnSp>
      <p:sp>
        <p:nvSpPr>
          <p:cNvPr id="23" name="TextBox 22"/>
          <p:cNvSpPr txBox="1"/>
          <p:nvPr/>
        </p:nvSpPr>
        <p:spPr>
          <a:xfrm flipH="1">
            <a:off x="4250055" y="2475093"/>
            <a:ext cx="261346" cy="461665"/>
          </a:xfrm>
          <a:prstGeom prst="rect">
            <a:avLst/>
          </a:prstGeom>
          <a:noFill/>
        </p:spPr>
        <p:txBody>
          <a:bodyPr wrap="square" rtlCol="0">
            <a:spAutoFit/>
          </a:bodyPr>
          <a:lstStyle/>
          <a:p>
            <a:r>
              <a:rPr lang="en-IN" sz="2400" dirty="0">
                <a:solidFill>
                  <a:srgbClr val="FF0000"/>
                </a:solidFill>
              </a:rPr>
              <a:t>1</a:t>
            </a:r>
          </a:p>
        </p:txBody>
      </p:sp>
      <p:sp>
        <p:nvSpPr>
          <p:cNvPr id="24" name="TextBox 23"/>
          <p:cNvSpPr txBox="1"/>
          <p:nvPr/>
        </p:nvSpPr>
        <p:spPr>
          <a:xfrm>
            <a:off x="4223549" y="2846419"/>
            <a:ext cx="371061" cy="461665"/>
          </a:xfrm>
          <a:prstGeom prst="rect">
            <a:avLst/>
          </a:prstGeom>
          <a:solidFill>
            <a:schemeClr val="bg1"/>
          </a:solidFill>
        </p:spPr>
        <p:txBody>
          <a:bodyPr wrap="square" rtlCol="0">
            <a:spAutoFit/>
          </a:bodyPr>
          <a:lstStyle/>
          <a:p>
            <a:r>
              <a:rPr lang="en-IN" sz="2400" dirty="0">
                <a:solidFill>
                  <a:srgbClr val="FF0000"/>
                </a:solidFill>
              </a:rPr>
              <a:t>0</a:t>
            </a:r>
          </a:p>
        </p:txBody>
      </p:sp>
      <p:sp>
        <p:nvSpPr>
          <p:cNvPr id="25" name="TextBox 24"/>
          <p:cNvSpPr txBox="1"/>
          <p:nvPr/>
        </p:nvSpPr>
        <p:spPr>
          <a:xfrm>
            <a:off x="4250054" y="3217746"/>
            <a:ext cx="371061" cy="461665"/>
          </a:xfrm>
          <a:prstGeom prst="rect">
            <a:avLst/>
          </a:prstGeom>
          <a:solidFill>
            <a:schemeClr val="bg1"/>
          </a:solidFill>
        </p:spPr>
        <p:txBody>
          <a:bodyPr wrap="square" rtlCol="0">
            <a:spAutoFit/>
          </a:bodyPr>
          <a:lstStyle/>
          <a:p>
            <a:r>
              <a:rPr lang="en-IN" sz="2400" dirty="0">
                <a:solidFill>
                  <a:srgbClr val="FF0000"/>
                </a:solidFill>
              </a:rPr>
              <a:t>1</a:t>
            </a:r>
          </a:p>
        </p:txBody>
      </p:sp>
      <p:sp>
        <p:nvSpPr>
          <p:cNvPr id="26" name="TextBox 25"/>
          <p:cNvSpPr txBox="1"/>
          <p:nvPr/>
        </p:nvSpPr>
        <p:spPr>
          <a:xfrm>
            <a:off x="4253930" y="3573875"/>
            <a:ext cx="371061" cy="461665"/>
          </a:xfrm>
          <a:prstGeom prst="rect">
            <a:avLst/>
          </a:prstGeom>
          <a:solidFill>
            <a:schemeClr val="bg1"/>
          </a:solidFill>
        </p:spPr>
        <p:txBody>
          <a:bodyPr wrap="square" rtlCol="0">
            <a:spAutoFit/>
          </a:bodyPr>
          <a:lstStyle/>
          <a:p>
            <a:r>
              <a:rPr lang="en-IN" sz="2400" dirty="0">
                <a:solidFill>
                  <a:srgbClr val="FF0000"/>
                </a:solidFill>
              </a:rPr>
              <a:t>1</a:t>
            </a:r>
          </a:p>
        </p:txBody>
      </p:sp>
      <p:sp>
        <p:nvSpPr>
          <p:cNvPr id="27" name="TextBox 26"/>
          <p:cNvSpPr txBox="1"/>
          <p:nvPr/>
        </p:nvSpPr>
        <p:spPr>
          <a:xfrm>
            <a:off x="5445682" y="3804708"/>
            <a:ext cx="371061" cy="461665"/>
          </a:xfrm>
          <a:prstGeom prst="rect">
            <a:avLst/>
          </a:prstGeom>
          <a:noFill/>
        </p:spPr>
        <p:txBody>
          <a:bodyPr wrap="square" rtlCol="0">
            <a:spAutoFit/>
          </a:bodyPr>
          <a:lstStyle/>
          <a:p>
            <a:r>
              <a:rPr lang="en-IN" sz="2400" dirty="0">
                <a:solidFill>
                  <a:srgbClr val="FF0000"/>
                </a:solidFill>
              </a:rPr>
              <a:t>1</a:t>
            </a:r>
          </a:p>
        </p:txBody>
      </p:sp>
      <p:sp>
        <p:nvSpPr>
          <p:cNvPr id="28" name="TextBox 27"/>
          <p:cNvSpPr txBox="1"/>
          <p:nvPr/>
        </p:nvSpPr>
        <p:spPr>
          <a:xfrm>
            <a:off x="6366698" y="3612556"/>
            <a:ext cx="371061" cy="461665"/>
          </a:xfrm>
          <a:prstGeom prst="rect">
            <a:avLst/>
          </a:prstGeom>
          <a:noFill/>
        </p:spPr>
        <p:txBody>
          <a:bodyPr wrap="square" rtlCol="0">
            <a:spAutoFit/>
          </a:bodyPr>
          <a:lstStyle/>
          <a:p>
            <a:r>
              <a:rPr lang="en-IN" sz="2400" dirty="0">
                <a:solidFill>
                  <a:srgbClr val="FF0000"/>
                </a:solidFill>
              </a:rPr>
              <a:t>1</a:t>
            </a:r>
          </a:p>
        </p:txBody>
      </p:sp>
      <p:sp>
        <p:nvSpPr>
          <p:cNvPr id="29" name="TextBox 28"/>
          <p:cNvSpPr txBox="1"/>
          <p:nvPr/>
        </p:nvSpPr>
        <p:spPr>
          <a:xfrm>
            <a:off x="5723976" y="3625802"/>
            <a:ext cx="371061" cy="461665"/>
          </a:xfrm>
          <a:prstGeom prst="rect">
            <a:avLst/>
          </a:prstGeom>
          <a:noFill/>
        </p:spPr>
        <p:txBody>
          <a:bodyPr wrap="square" rtlCol="0">
            <a:spAutoFit/>
          </a:bodyPr>
          <a:lstStyle/>
          <a:p>
            <a:r>
              <a:rPr lang="en-IN" sz="2400" dirty="0">
                <a:solidFill>
                  <a:srgbClr val="FF0000"/>
                </a:solidFill>
              </a:rPr>
              <a:t>0</a:t>
            </a:r>
          </a:p>
        </p:txBody>
      </p:sp>
      <p:sp>
        <p:nvSpPr>
          <p:cNvPr id="30" name="TextBox 29"/>
          <p:cNvSpPr txBox="1"/>
          <p:nvPr/>
        </p:nvSpPr>
        <p:spPr>
          <a:xfrm>
            <a:off x="7327480" y="3682736"/>
            <a:ext cx="371061" cy="461665"/>
          </a:xfrm>
          <a:prstGeom prst="rect">
            <a:avLst/>
          </a:prstGeom>
          <a:noFill/>
        </p:spPr>
        <p:txBody>
          <a:bodyPr wrap="square" rtlCol="0">
            <a:spAutoFit/>
          </a:bodyPr>
          <a:lstStyle/>
          <a:p>
            <a:r>
              <a:rPr lang="en-IN" sz="2400" dirty="0">
                <a:solidFill>
                  <a:srgbClr val="FF0000"/>
                </a:solidFill>
              </a:rPr>
              <a:t>1</a:t>
            </a:r>
          </a:p>
        </p:txBody>
      </p:sp>
      <p:sp>
        <p:nvSpPr>
          <p:cNvPr id="31" name="TextBox 30"/>
          <p:cNvSpPr txBox="1"/>
          <p:nvPr/>
        </p:nvSpPr>
        <p:spPr>
          <a:xfrm>
            <a:off x="8089480" y="3066360"/>
            <a:ext cx="371061" cy="461665"/>
          </a:xfrm>
          <a:prstGeom prst="rect">
            <a:avLst/>
          </a:prstGeom>
          <a:noFill/>
        </p:spPr>
        <p:txBody>
          <a:bodyPr wrap="square" rtlCol="0">
            <a:spAutoFit/>
          </a:bodyPr>
          <a:lstStyle/>
          <a:p>
            <a:r>
              <a:rPr lang="en-IN" sz="2400" dirty="0">
                <a:solidFill>
                  <a:srgbClr val="FF0000"/>
                </a:solidFill>
              </a:rPr>
              <a:t>1</a:t>
            </a:r>
          </a:p>
        </p:txBody>
      </p:sp>
      <p:cxnSp>
        <p:nvCxnSpPr>
          <p:cNvPr id="32" name="Curved Connector 31"/>
          <p:cNvCxnSpPr/>
          <p:nvPr/>
        </p:nvCxnSpPr>
        <p:spPr bwMode="auto">
          <a:xfrm>
            <a:off x="6095037" y="1893559"/>
            <a:ext cx="2663679" cy="543577"/>
          </a:xfrm>
          <a:prstGeom prst="curvedConnector3">
            <a:avLst/>
          </a:prstGeom>
          <a:solidFill>
            <a:schemeClr val="accent1"/>
          </a:solidFill>
          <a:ln w="34925" cap="flat" cmpd="sng" algn="ctr">
            <a:solidFill>
              <a:srgbClr val="FF0101"/>
            </a:solidFill>
            <a:prstDash val="solid"/>
            <a:round/>
            <a:headEnd type="none" w="sm" len="sm"/>
            <a:tailEnd type="arrow"/>
          </a:ln>
          <a:effectLst/>
        </p:spPr>
      </p:cxnSp>
      <p:sp>
        <p:nvSpPr>
          <p:cNvPr id="33" name="Oval 32"/>
          <p:cNvSpPr/>
          <p:nvPr/>
        </p:nvSpPr>
        <p:spPr bwMode="auto">
          <a:xfrm>
            <a:off x="4524656" y="1590262"/>
            <a:ext cx="371061" cy="449070"/>
          </a:xfrm>
          <a:prstGeom prst="ellipse">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64" name="Content Placeholder 2">
            <a:extLst>
              <a:ext uri="{FF2B5EF4-FFF2-40B4-BE49-F238E27FC236}">
                <a16:creationId xmlns:a16="http://schemas.microsoft.com/office/drawing/2014/main" id="{4AE8B70A-8669-42C1-8BAE-B92000101E69}"/>
              </a:ext>
            </a:extLst>
          </p:cNvPr>
          <p:cNvSpPr txBox="1">
            <a:spLocks/>
          </p:cNvSpPr>
          <p:nvPr/>
        </p:nvSpPr>
        <p:spPr>
          <a:xfrm>
            <a:off x="4295983" y="4708110"/>
            <a:ext cx="4537049" cy="7694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t>Tampering attack with a Type-3 Trojan</a:t>
            </a:r>
          </a:p>
        </p:txBody>
      </p:sp>
      <p:sp>
        <p:nvSpPr>
          <p:cNvPr id="65" name="Content Placeholder 2">
            <a:extLst>
              <a:ext uri="{FF2B5EF4-FFF2-40B4-BE49-F238E27FC236}">
                <a16:creationId xmlns:a16="http://schemas.microsoft.com/office/drawing/2014/main" id="{DFAE4B7B-38E4-427A-AB7F-A0DA8350D0CB}"/>
              </a:ext>
            </a:extLst>
          </p:cNvPr>
          <p:cNvSpPr txBox="1">
            <a:spLocks/>
          </p:cNvSpPr>
          <p:nvPr/>
        </p:nvSpPr>
        <p:spPr>
          <a:xfrm>
            <a:off x="4295983" y="5249641"/>
            <a:ext cx="4537049" cy="7694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solidFill>
                  <a:srgbClr val="FF0000"/>
                </a:solidFill>
              </a:rPr>
              <a:t>Input pattern [11011] leaks the secret key </a:t>
            </a:r>
            <a:r>
              <a:rPr lang="en-US" sz="2000" b="0" i="1" dirty="0">
                <a:solidFill>
                  <a:srgbClr val="FF0000"/>
                </a:solidFill>
                <a:latin typeface="Times" panose="02020603050405020304" pitchFamily="18" charset="0"/>
                <a:cs typeface="Times" panose="02020603050405020304" pitchFamily="18" charset="0"/>
              </a:rPr>
              <a:t>k</a:t>
            </a:r>
            <a:r>
              <a:rPr lang="en-US" sz="2000" b="0" dirty="0">
                <a:solidFill>
                  <a:srgbClr val="FF0000"/>
                </a:solidFill>
              </a:rPr>
              <a:t> to the output.</a:t>
            </a:r>
          </a:p>
        </p:txBody>
      </p:sp>
      <p:sp>
        <p:nvSpPr>
          <p:cNvPr id="34" name="TextBox 33"/>
          <p:cNvSpPr txBox="1"/>
          <p:nvPr/>
        </p:nvSpPr>
        <p:spPr>
          <a:xfrm>
            <a:off x="4256497" y="2122184"/>
            <a:ext cx="371061" cy="461665"/>
          </a:xfrm>
          <a:prstGeom prst="rect">
            <a:avLst/>
          </a:prstGeom>
          <a:solidFill>
            <a:schemeClr val="bg1"/>
          </a:solidFill>
        </p:spPr>
        <p:txBody>
          <a:bodyPr wrap="square" rtlCol="0">
            <a:spAutoFit/>
          </a:bodyPr>
          <a:lstStyle/>
          <a:p>
            <a:r>
              <a:rPr lang="en-IN" sz="2400" dirty="0">
                <a:solidFill>
                  <a:srgbClr val="FF0000"/>
                </a:solidFill>
              </a:rPr>
              <a:t>1</a:t>
            </a:r>
          </a:p>
        </p:txBody>
      </p:sp>
    </p:spTree>
    <p:extLst>
      <p:ext uri="{BB962C8B-B14F-4D97-AF65-F5344CB8AC3E}">
        <p14:creationId xmlns:p14="http://schemas.microsoft.com/office/powerpoint/2010/main" val="65161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Attack Approach 2</a:t>
            </a: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a:xfrm>
                <a:off x="166611" y="1558166"/>
                <a:ext cx="4176790" cy="4704524"/>
              </a:xfrm>
              <a:prstGeom prst="rect">
                <a:avLst/>
              </a:prstGeom>
              <a:no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10000"/>
                  </a:lnSpc>
                </a:pPr>
                <a:r>
                  <a:rPr lang="en-US" sz="2800" dirty="0"/>
                  <a:t>Once the Trojan is triggered, the net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𝑛</m:t>
                        </m:r>
                      </m:e>
                      <m:sub>
                        <m:r>
                          <a:rPr lang="en-US" sz="2800" i="1" dirty="0">
                            <a:latin typeface="Cambria Math" panose="02040503050406030204" pitchFamily="18" charset="0"/>
                          </a:rPr>
                          <m:t>4</m:t>
                        </m:r>
                      </m:sub>
                    </m:sSub>
                  </m:oMath>
                </a14:m>
                <a:r>
                  <a:rPr lang="en-US" sz="2800" dirty="0"/>
                  <a:t> will be at logic 1.</a:t>
                </a:r>
              </a:p>
              <a:p>
                <a:pPr>
                  <a:lnSpc>
                    <a:spcPct val="110000"/>
                  </a:lnSpc>
                </a:pPr>
                <a:r>
                  <a:rPr lang="en-US" sz="2800" dirty="0"/>
                  <a:t>This can help in propagating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1</m:t>
                        </m:r>
                      </m:sub>
                    </m:sSub>
                  </m:oMath>
                </a14:m>
                <a:r>
                  <a:rPr lang="en-US" sz="2800" dirty="0"/>
                  <a:t>. </a:t>
                </a:r>
              </a:p>
              <a:p>
                <a:pPr>
                  <a:lnSpc>
                    <a:spcPct val="110000"/>
                  </a:lnSpc>
                </a:pPr>
                <a:r>
                  <a:rPr lang="en-US" sz="2800" dirty="0"/>
                  <a:t>Once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1</m:t>
                        </m:r>
                      </m:sub>
                    </m:sSub>
                  </m:oMath>
                </a14:m>
                <a:r>
                  <a:rPr lang="en-US" sz="2800" dirty="0"/>
                  <a:t> is known, an attacker can sensitize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2</m:t>
                        </m:r>
                      </m:sub>
                    </m:sSub>
                  </m:oMath>
                </a14:m>
                <a:r>
                  <a:rPr lang="en-US" sz="2800" dirty="0"/>
                  <a:t> to the output.</a:t>
                </a:r>
              </a:p>
            </p:txBody>
          </p:sp>
        </mc:Choice>
        <mc:Fallback xmlns="">
          <p:sp>
            <p:nvSpPr>
              <p:cNvPr id="7" name="Rectangle 3"/>
              <p:cNvSpPr txBox="1">
                <a:spLocks noRot="1" noChangeAspect="1" noMove="1" noResize="1" noEditPoints="1" noAdjustHandles="1" noChangeArrowheads="1" noChangeShapeType="1" noTextEdit="1"/>
              </p:cNvSpPr>
              <p:nvPr/>
            </p:nvSpPr>
            <p:spPr>
              <a:xfrm>
                <a:off x="166611" y="1558166"/>
                <a:ext cx="4176790" cy="4704524"/>
              </a:xfrm>
              <a:prstGeom prst="rect">
                <a:avLst/>
              </a:prstGeom>
              <a:blipFill>
                <a:blip r:embed="rId3"/>
                <a:stretch>
                  <a:fillRect l="-583" t="-1297"/>
                </a:stretch>
              </a:blipFill>
            </p:spPr>
            <p:txBody>
              <a:bodyPr/>
              <a:lstStyle/>
              <a:p>
                <a:r>
                  <a:rPr lang="en-US">
                    <a:noFill/>
                  </a:rPr>
                  <a:t> </a:t>
                </a:r>
              </a:p>
            </p:txBody>
          </p:sp>
        </mc:Fallback>
      </mc:AlternateContent>
      <p:sp>
        <p:nvSpPr>
          <p:cNvPr id="64" name="Content Placeholder 2">
            <a:extLst>
              <a:ext uri="{FF2B5EF4-FFF2-40B4-BE49-F238E27FC236}">
                <a16:creationId xmlns:a16="http://schemas.microsoft.com/office/drawing/2014/main" id="{4AE8B70A-8669-42C1-8BAE-B92000101E69}"/>
              </a:ext>
            </a:extLst>
          </p:cNvPr>
          <p:cNvSpPr txBox="1">
            <a:spLocks/>
          </p:cNvSpPr>
          <p:nvPr/>
        </p:nvSpPr>
        <p:spPr>
          <a:xfrm>
            <a:off x="4800600" y="4405331"/>
            <a:ext cx="4020152" cy="108106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Tampering attack with a Type-3 combinational Trojan with payload as OR gate .</a:t>
            </a:r>
          </a:p>
        </p:txBody>
      </p:sp>
      <p:pic>
        <p:nvPicPr>
          <p:cNvPr id="18" name="Picture 17" descr="A close up of a logo&#10;&#10;Description automatically generated">
            <a:extLst>
              <a:ext uri="{FF2B5EF4-FFF2-40B4-BE49-F238E27FC236}">
                <a16:creationId xmlns:a16="http://schemas.microsoft.com/office/drawing/2014/main" id="{0436658E-4FE6-4760-B76F-805CEC5C9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833" y="1701887"/>
            <a:ext cx="5088167" cy="2703444"/>
          </a:xfrm>
          <a:prstGeom prst="rect">
            <a:avLst/>
          </a:prstGeom>
        </p:spPr>
      </p:pic>
      <p:sp>
        <p:nvSpPr>
          <p:cNvPr id="19" name="TextBox 18"/>
          <p:cNvSpPr txBox="1"/>
          <p:nvPr/>
        </p:nvSpPr>
        <p:spPr>
          <a:xfrm>
            <a:off x="3793848" y="3181129"/>
            <a:ext cx="393986" cy="400110"/>
          </a:xfrm>
          <a:prstGeom prst="rect">
            <a:avLst/>
          </a:prstGeom>
          <a:solidFill>
            <a:schemeClr val="bg1"/>
          </a:solidFill>
        </p:spPr>
        <p:txBody>
          <a:bodyPr wrap="square" rtlCol="0">
            <a:spAutoFit/>
          </a:bodyPr>
          <a:lstStyle/>
          <a:p>
            <a:r>
              <a:rPr lang="en-IN" sz="2000" dirty="0">
                <a:solidFill>
                  <a:srgbClr val="FF0000"/>
                </a:solidFill>
              </a:rPr>
              <a:t>0</a:t>
            </a:r>
          </a:p>
        </p:txBody>
      </p:sp>
      <p:sp>
        <p:nvSpPr>
          <p:cNvPr id="20" name="TextBox 19"/>
          <p:cNvSpPr txBox="1"/>
          <p:nvPr/>
        </p:nvSpPr>
        <p:spPr>
          <a:xfrm>
            <a:off x="3773457" y="3546641"/>
            <a:ext cx="393986" cy="400110"/>
          </a:xfrm>
          <a:prstGeom prst="rect">
            <a:avLst/>
          </a:prstGeom>
          <a:solidFill>
            <a:schemeClr val="bg1"/>
          </a:solidFill>
        </p:spPr>
        <p:txBody>
          <a:bodyPr wrap="square" rtlCol="0">
            <a:spAutoFit/>
          </a:bodyPr>
          <a:lstStyle/>
          <a:p>
            <a:r>
              <a:rPr lang="en-IN" sz="2000" dirty="0">
                <a:solidFill>
                  <a:srgbClr val="FF0000"/>
                </a:solidFill>
              </a:rPr>
              <a:t>X</a:t>
            </a:r>
          </a:p>
        </p:txBody>
      </p:sp>
      <p:sp>
        <p:nvSpPr>
          <p:cNvPr id="21" name="TextBox 20"/>
          <p:cNvSpPr txBox="1"/>
          <p:nvPr/>
        </p:nvSpPr>
        <p:spPr>
          <a:xfrm>
            <a:off x="3785391" y="2034755"/>
            <a:ext cx="393986" cy="400110"/>
          </a:xfrm>
          <a:prstGeom prst="rect">
            <a:avLst/>
          </a:prstGeom>
          <a:solidFill>
            <a:schemeClr val="bg1"/>
          </a:solidFill>
        </p:spPr>
        <p:txBody>
          <a:bodyPr wrap="square" rtlCol="0">
            <a:spAutoFit/>
          </a:bodyPr>
          <a:lstStyle/>
          <a:p>
            <a:r>
              <a:rPr lang="en-IN" sz="2000" dirty="0">
                <a:solidFill>
                  <a:srgbClr val="FF0000"/>
                </a:solidFill>
              </a:rPr>
              <a:t>1</a:t>
            </a:r>
          </a:p>
        </p:txBody>
      </p:sp>
      <p:sp>
        <p:nvSpPr>
          <p:cNvPr id="22" name="TextBox 21"/>
          <p:cNvSpPr txBox="1"/>
          <p:nvPr/>
        </p:nvSpPr>
        <p:spPr>
          <a:xfrm>
            <a:off x="6542403" y="3770502"/>
            <a:ext cx="393986" cy="400110"/>
          </a:xfrm>
          <a:prstGeom prst="rect">
            <a:avLst/>
          </a:prstGeom>
          <a:solidFill>
            <a:schemeClr val="tx1">
              <a:alpha val="0"/>
            </a:schemeClr>
          </a:solidFill>
        </p:spPr>
        <p:txBody>
          <a:bodyPr wrap="square" rtlCol="0">
            <a:spAutoFit/>
          </a:bodyPr>
          <a:lstStyle/>
          <a:p>
            <a:r>
              <a:rPr lang="en-IN" sz="2000" dirty="0">
                <a:solidFill>
                  <a:srgbClr val="FF0000"/>
                </a:solidFill>
              </a:rPr>
              <a:t>1</a:t>
            </a:r>
          </a:p>
        </p:txBody>
      </p:sp>
      <p:sp>
        <p:nvSpPr>
          <p:cNvPr id="23" name="TextBox 22"/>
          <p:cNvSpPr txBox="1"/>
          <p:nvPr/>
        </p:nvSpPr>
        <p:spPr>
          <a:xfrm>
            <a:off x="7463419" y="2875994"/>
            <a:ext cx="393986" cy="400110"/>
          </a:xfrm>
          <a:prstGeom prst="rect">
            <a:avLst/>
          </a:prstGeom>
          <a:solidFill>
            <a:schemeClr val="tx1">
              <a:alpha val="0"/>
            </a:schemeClr>
          </a:solidFill>
        </p:spPr>
        <p:txBody>
          <a:bodyPr wrap="square" rtlCol="0">
            <a:spAutoFit/>
          </a:bodyPr>
          <a:lstStyle/>
          <a:p>
            <a:r>
              <a:rPr lang="en-IN" sz="2000" dirty="0">
                <a:solidFill>
                  <a:srgbClr val="FF0000"/>
                </a:solidFill>
              </a:rPr>
              <a:t>1</a:t>
            </a:r>
          </a:p>
        </p:txBody>
      </p:sp>
      <p:sp>
        <p:nvSpPr>
          <p:cNvPr id="24" name="TextBox 23"/>
          <p:cNvSpPr txBox="1"/>
          <p:nvPr/>
        </p:nvSpPr>
        <p:spPr>
          <a:xfrm>
            <a:off x="3765568" y="1653688"/>
            <a:ext cx="393986" cy="400110"/>
          </a:xfrm>
          <a:prstGeom prst="rect">
            <a:avLst/>
          </a:prstGeom>
          <a:solidFill>
            <a:schemeClr val="bg1"/>
          </a:solidFill>
        </p:spPr>
        <p:txBody>
          <a:bodyPr wrap="square" rtlCol="0">
            <a:spAutoFit/>
          </a:bodyPr>
          <a:lstStyle/>
          <a:p>
            <a:r>
              <a:rPr lang="en-IN" sz="2000" dirty="0">
                <a:solidFill>
                  <a:srgbClr val="FF0000"/>
                </a:solidFill>
              </a:rPr>
              <a:t>1</a:t>
            </a:r>
          </a:p>
        </p:txBody>
      </p:sp>
      <p:sp>
        <p:nvSpPr>
          <p:cNvPr id="25" name="TextBox 24"/>
          <p:cNvSpPr txBox="1"/>
          <p:nvPr/>
        </p:nvSpPr>
        <p:spPr>
          <a:xfrm>
            <a:off x="5792399" y="1944510"/>
            <a:ext cx="393986" cy="400110"/>
          </a:xfrm>
          <a:prstGeom prst="rect">
            <a:avLst/>
          </a:prstGeom>
          <a:solidFill>
            <a:schemeClr val="tx1">
              <a:alpha val="0"/>
            </a:schemeClr>
          </a:solidFill>
        </p:spPr>
        <p:txBody>
          <a:bodyPr wrap="square" rtlCol="0">
            <a:spAutoFit/>
          </a:bodyPr>
          <a:lstStyle/>
          <a:p>
            <a:r>
              <a:rPr lang="en-IN" sz="2000" dirty="0">
                <a:solidFill>
                  <a:srgbClr val="FF0000"/>
                </a:solidFill>
              </a:rPr>
              <a:t>0</a:t>
            </a:r>
          </a:p>
        </p:txBody>
      </p:sp>
      <mc:AlternateContent xmlns:mc="http://schemas.openxmlformats.org/markup-compatibility/2006" xmlns:a14="http://schemas.microsoft.com/office/drawing/2010/main">
        <mc:Choice Requires="a14">
          <p:sp>
            <p:nvSpPr>
              <p:cNvPr id="26" name="TextBox 25"/>
              <p:cNvSpPr txBox="1"/>
              <p:nvPr/>
            </p:nvSpPr>
            <p:spPr>
              <a:xfrm>
                <a:off x="6872440" y="2020209"/>
                <a:ext cx="393986" cy="400110"/>
              </a:xfrm>
              <a:prstGeom prst="rect">
                <a:avLst/>
              </a:prstGeom>
              <a:solidFill>
                <a:schemeClr val="tx1">
                  <a:alpha val="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sz="2000" i="1" dirty="0" smtClean="0">
                              <a:solidFill>
                                <a:srgbClr val="FF0000"/>
                              </a:solidFill>
                              <a:latin typeface="Cambria Math" panose="02040503050406030204" pitchFamily="18" charset="0"/>
                            </a:rPr>
                          </m:ctrlPr>
                        </m:sSubPr>
                        <m:e>
                          <m:r>
                            <a:rPr lang="en-IN" sz="2000" b="1" i="1" dirty="0" smtClean="0">
                              <a:solidFill>
                                <a:srgbClr val="FF0000"/>
                              </a:solidFill>
                              <a:latin typeface="Cambria Math"/>
                            </a:rPr>
                            <m:t>𝒌</m:t>
                          </m:r>
                        </m:e>
                        <m:sub>
                          <m:r>
                            <a:rPr lang="en-IN" sz="2000" b="1" i="1" dirty="0" smtClean="0">
                              <a:solidFill>
                                <a:srgbClr val="FF0000"/>
                              </a:solidFill>
                              <a:latin typeface="Cambria Math"/>
                            </a:rPr>
                            <m:t>𝟏</m:t>
                          </m:r>
                        </m:sub>
                      </m:sSub>
                    </m:oMath>
                  </m:oMathPara>
                </a14:m>
                <a:endParaRPr lang="en-IN" sz="2000"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872440" y="2020209"/>
                <a:ext cx="393986" cy="400110"/>
              </a:xfrm>
              <a:prstGeom prst="rect">
                <a:avLst/>
              </a:prstGeom>
              <a:blipFill>
                <a:blip r:embed="rId5"/>
                <a:stretch>
                  <a:fillRect r="-9231" b="-4545"/>
                </a:stretch>
              </a:blipFill>
            </p:spPr>
            <p:txBody>
              <a:bodyPr/>
              <a:lstStyle/>
              <a:p>
                <a:r>
                  <a:rPr lang="en-US">
                    <a:noFill/>
                  </a:rPr>
                  <a:t> </a:t>
                </a:r>
              </a:p>
            </p:txBody>
          </p:sp>
        </mc:Fallback>
      </mc:AlternateContent>
      <p:cxnSp>
        <p:nvCxnSpPr>
          <p:cNvPr id="27" name="Curved Connector 26"/>
          <p:cNvCxnSpPr/>
          <p:nvPr/>
        </p:nvCxnSpPr>
        <p:spPr bwMode="auto">
          <a:xfrm flipV="1">
            <a:off x="4476323" y="2420319"/>
            <a:ext cx="2396117" cy="262229"/>
          </a:xfrm>
          <a:prstGeom prst="curvedConnector3">
            <a:avLst/>
          </a:prstGeom>
          <a:solidFill>
            <a:schemeClr val="accent1"/>
          </a:solidFill>
          <a:ln w="34925" cap="flat" cmpd="sng" algn="ctr">
            <a:solidFill>
              <a:srgbClr val="FF0000"/>
            </a:solidFill>
            <a:prstDash val="solid"/>
            <a:round/>
            <a:headEnd type="none" w="sm" len="sm"/>
            <a:tailEnd type="arrow"/>
          </a:ln>
          <a:effectLst/>
        </p:spPr>
      </p:cxnSp>
      <p:cxnSp>
        <p:nvCxnSpPr>
          <p:cNvPr id="28" name="Curved Connector 27"/>
          <p:cNvCxnSpPr/>
          <p:nvPr/>
        </p:nvCxnSpPr>
        <p:spPr bwMode="auto">
          <a:xfrm>
            <a:off x="7266426" y="2308943"/>
            <a:ext cx="1636119" cy="373605"/>
          </a:xfrm>
          <a:prstGeom prst="curvedConnector3">
            <a:avLst>
              <a:gd name="adj1" fmla="val 32181"/>
            </a:avLst>
          </a:prstGeom>
          <a:solidFill>
            <a:schemeClr val="accent1"/>
          </a:solidFill>
          <a:ln w="34925" cap="flat" cmpd="sng" algn="ctr">
            <a:solidFill>
              <a:srgbClr val="FF0000"/>
            </a:solidFill>
            <a:prstDash val="solid"/>
            <a:round/>
            <a:headEnd type="none" w="sm" len="sm"/>
            <a:tailEnd type="arrow"/>
          </a:ln>
          <a:effectLst/>
        </p:spPr>
      </p:cxnSp>
      <mc:AlternateContent xmlns:mc="http://schemas.openxmlformats.org/markup-compatibility/2006" xmlns:a14="http://schemas.microsoft.com/office/drawing/2010/main">
        <mc:Choice Requires="a14">
          <p:sp>
            <p:nvSpPr>
              <p:cNvPr id="29" name="TextBox 28"/>
              <p:cNvSpPr txBox="1"/>
              <p:nvPr/>
            </p:nvSpPr>
            <p:spPr>
              <a:xfrm>
                <a:off x="8508559" y="2220264"/>
                <a:ext cx="393986" cy="407227"/>
              </a:xfrm>
              <a:prstGeom prst="rect">
                <a:avLst/>
              </a:prstGeom>
              <a:solidFill>
                <a:schemeClr val="tx1">
                  <a:alpha val="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IN" sz="2000" i="1" smtClean="0">
                              <a:solidFill>
                                <a:srgbClr val="FF0000"/>
                              </a:solidFill>
                              <a:latin typeface="Cambria Math" panose="02040503050406030204" pitchFamily="18" charset="0"/>
                            </a:rPr>
                          </m:ctrlPr>
                        </m:accPr>
                        <m:e>
                          <m:sSub>
                            <m:sSubPr>
                              <m:ctrlPr>
                                <a:rPr lang="en-IN" sz="2000" i="1" smtClean="0">
                                  <a:solidFill>
                                    <a:srgbClr val="FF0000"/>
                                  </a:solidFill>
                                  <a:latin typeface="Cambria Math" panose="02040503050406030204" pitchFamily="18" charset="0"/>
                                </a:rPr>
                              </m:ctrlPr>
                            </m:sSubPr>
                            <m:e>
                              <m:r>
                                <a:rPr lang="en-IN" sz="2000" b="1" i="1" smtClean="0">
                                  <a:solidFill>
                                    <a:srgbClr val="FF0000"/>
                                  </a:solidFill>
                                  <a:latin typeface="Cambria Math"/>
                                </a:rPr>
                                <m:t>𝒌</m:t>
                              </m:r>
                            </m:e>
                            <m:sub>
                              <m:r>
                                <a:rPr lang="en-IN" sz="2000" b="1" i="1" smtClean="0">
                                  <a:solidFill>
                                    <a:srgbClr val="FF0000"/>
                                  </a:solidFill>
                                  <a:latin typeface="Cambria Math"/>
                                </a:rPr>
                                <m:t>𝟏</m:t>
                              </m:r>
                            </m:sub>
                          </m:sSub>
                        </m:e>
                      </m:acc>
                    </m:oMath>
                  </m:oMathPara>
                </a14:m>
                <a:endParaRPr lang="en-IN" sz="2000"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508559" y="2220264"/>
                <a:ext cx="393986" cy="407227"/>
              </a:xfrm>
              <a:prstGeom prst="rect">
                <a:avLst/>
              </a:prstGeom>
              <a:blipFill>
                <a:blip r:embed="rId6"/>
                <a:stretch>
                  <a:fillRect l="-1563" r="-10938" b="-4478"/>
                </a:stretch>
              </a:blipFill>
            </p:spPr>
            <p:txBody>
              <a:bodyPr/>
              <a:lstStyle/>
              <a:p>
                <a:r>
                  <a:rPr lang="en-US">
                    <a:noFill/>
                  </a:rPr>
                  <a:t> </a:t>
                </a:r>
              </a:p>
            </p:txBody>
          </p:sp>
        </mc:Fallback>
      </mc:AlternateContent>
      <p:sp>
        <p:nvSpPr>
          <p:cNvPr id="30" name="Oval 29"/>
          <p:cNvSpPr/>
          <p:nvPr/>
        </p:nvSpPr>
        <p:spPr bwMode="auto">
          <a:xfrm>
            <a:off x="7463419" y="2875994"/>
            <a:ext cx="393986" cy="400110"/>
          </a:xfrm>
          <a:prstGeom prst="ellipse">
            <a:avLst/>
          </a:prstGeom>
          <a:solidFill>
            <a:schemeClr val="tx1">
              <a:alpha val="0"/>
            </a:schemeClr>
          </a:solid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31" name="Content Placeholder 2">
            <a:extLst>
              <a:ext uri="{FF2B5EF4-FFF2-40B4-BE49-F238E27FC236}">
                <a16:creationId xmlns:a16="http://schemas.microsoft.com/office/drawing/2014/main" id="{315B9791-CCB4-4CD8-961C-4D6EFAB6E059}"/>
              </a:ext>
            </a:extLst>
          </p:cNvPr>
          <p:cNvSpPr txBox="1">
            <a:spLocks/>
          </p:cNvSpPr>
          <p:nvPr/>
        </p:nvSpPr>
        <p:spPr>
          <a:xfrm>
            <a:off x="4241230" y="5493285"/>
            <a:ext cx="4537049" cy="7694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solidFill>
                  <a:srgbClr val="FF0000"/>
                </a:solidFill>
              </a:rPr>
              <a:t>Input pattern [110X] leaks </a:t>
            </a:r>
            <a:r>
              <a:rPr lang="en-US" sz="2000" b="0" i="1" dirty="0">
                <a:solidFill>
                  <a:srgbClr val="FF0000"/>
                </a:solidFill>
                <a:latin typeface="Times" panose="02020603050405020304" pitchFamily="18" charset="0"/>
                <a:cs typeface="Times" panose="02020603050405020304" pitchFamily="18" charset="0"/>
              </a:rPr>
              <a:t>k</a:t>
            </a:r>
            <a:r>
              <a:rPr lang="en-US" sz="2000" b="0" i="1" baseline="-25000" dirty="0">
                <a:solidFill>
                  <a:srgbClr val="FF0000"/>
                </a:solidFill>
                <a:latin typeface="Times" panose="02020603050405020304" pitchFamily="18" charset="0"/>
                <a:cs typeface="Times" panose="02020603050405020304" pitchFamily="18" charset="0"/>
              </a:rPr>
              <a:t>1</a:t>
            </a:r>
            <a:r>
              <a:rPr lang="en-US" sz="2000" b="0" dirty="0">
                <a:solidFill>
                  <a:srgbClr val="FF0000"/>
                </a:solidFill>
              </a:rPr>
              <a:t> to the output.</a:t>
            </a:r>
          </a:p>
        </p:txBody>
      </p:sp>
    </p:spTree>
    <p:extLst>
      <p:ext uri="{BB962C8B-B14F-4D97-AF65-F5344CB8AC3E}">
        <p14:creationId xmlns:p14="http://schemas.microsoft.com/office/powerpoint/2010/main" val="174637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of Hardware Trojans</a:t>
            </a:r>
          </a:p>
        </p:txBody>
      </p:sp>
      <p:sp>
        <p:nvSpPr>
          <p:cNvPr id="3" name="Content Placeholder 2"/>
          <p:cNvSpPr>
            <a:spLocks noGrp="1"/>
          </p:cNvSpPr>
          <p:nvPr>
            <p:ph sz="quarter" idx="1"/>
          </p:nvPr>
        </p:nvSpPr>
        <p:spPr>
          <a:xfrm>
            <a:off x="838200" y="1143000"/>
            <a:ext cx="7927848" cy="5105400"/>
          </a:xfrm>
        </p:spPr>
        <p:txBody>
          <a:bodyPr>
            <a:normAutofit fontScale="85000" lnSpcReduction="20000"/>
          </a:bodyPr>
          <a:lstStyle/>
          <a:p>
            <a:pPr>
              <a:lnSpc>
                <a:spcPct val="110000"/>
              </a:lnSpc>
            </a:pPr>
            <a:r>
              <a:rPr lang="en-US" sz="2800" dirty="0"/>
              <a:t>A Type-p Trojan consists of p trigger inputs </a:t>
            </a:r>
          </a:p>
          <a:p>
            <a:pPr>
              <a:lnSpc>
                <a:spcPct val="110000"/>
              </a:lnSpc>
            </a:pPr>
            <a:endParaRPr lang="en-US" sz="2800" dirty="0"/>
          </a:p>
          <a:p>
            <a:pPr>
              <a:lnSpc>
                <a:spcPct val="110000"/>
              </a:lnSpc>
            </a:pPr>
            <a:endParaRPr lang="en-US" sz="2800" dirty="0"/>
          </a:p>
          <a:p>
            <a:pPr>
              <a:lnSpc>
                <a:spcPct val="110000"/>
              </a:lnSpc>
            </a:pPr>
            <a:endParaRPr lang="en-US" sz="2800" dirty="0"/>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a:p>
            <a:pPr>
              <a:lnSpc>
                <a:spcPct val="110000"/>
              </a:lnSpc>
            </a:pPr>
            <a:r>
              <a:rPr lang="en-US" sz="2600" dirty="0"/>
              <a:t>Rare nodes should be selected as Trigger inputs.</a:t>
            </a:r>
          </a:p>
          <a:p>
            <a:pPr>
              <a:lnSpc>
                <a:spcPct val="110000"/>
              </a:lnSpc>
            </a:pPr>
            <a:r>
              <a:rPr lang="en-US" sz="2600" dirty="0"/>
              <a:t>It should not be triggered during manufacturing test (stuck-at fault) patterns.</a:t>
            </a:r>
          </a:p>
        </p:txBody>
      </p:sp>
      <p:grpSp>
        <p:nvGrpSpPr>
          <p:cNvPr id="4" name="Group 3">
            <a:extLst>
              <a:ext uri="{FF2B5EF4-FFF2-40B4-BE49-F238E27FC236}">
                <a16:creationId xmlns:a16="http://schemas.microsoft.com/office/drawing/2014/main" id="{91062617-003A-499F-8F06-C31D88A147A2}"/>
              </a:ext>
            </a:extLst>
          </p:cNvPr>
          <p:cNvGrpSpPr/>
          <p:nvPr/>
        </p:nvGrpSpPr>
        <p:grpSpPr>
          <a:xfrm>
            <a:off x="1752600" y="1676400"/>
            <a:ext cx="5415149" cy="3154019"/>
            <a:chOff x="1752600" y="1905000"/>
            <a:chExt cx="5415149" cy="3154019"/>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905000"/>
              <a:ext cx="5415149" cy="3154019"/>
            </a:xfrm>
            <a:prstGeom prst="rect">
              <a:avLst/>
            </a:prstGeom>
          </p:spPr>
        </p:pic>
        <p:sp>
          <p:nvSpPr>
            <p:cNvPr id="33" name="Oval 32"/>
            <p:cNvSpPr/>
            <p:nvPr/>
          </p:nvSpPr>
          <p:spPr bwMode="auto">
            <a:xfrm>
              <a:off x="1939249" y="3252300"/>
              <a:ext cx="1219199" cy="932043"/>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cxnSp>
          <p:nvCxnSpPr>
            <p:cNvPr id="34" name="Straight Arrow Connector 33"/>
            <p:cNvCxnSpPr/>
            <p:nvPr/>
          </p:nvCxnSpPr>
          <p:spPr bwMode="auto">
            <a:xfrm>
              <a:off x="2866901" y="4123478"/>
              <a:ext cx="556591" cy="542165"/>
            </a:xfrm>
            <a:prstGeom prst="straightConnector1">
              <a:avLst/>
            </a:prstGeom>
            <a:solidFill>
              <a:schemeClr val="accent1"/>
            </a:solidFill>
            <a:ln w="28575" cap="flat" cmpd="sng" algn="ctr">
              <a:solidFill>
                <a:srgbClr val="FF0101"/>
              </a:solidFill>
              <a:prstDash val="solid"/>
              <a:round/>
              <a:headEnd type="none" w="sm" len="sm"/>
              <a:tailEnd type="arrow"/>
            </a:ln>
            <a:effectLst/>
          </p:spPr>
        </p:cxnSp>
        <p:cxnSp>
          <p:nvCxnSpPr>
            <p:cNvPr id="35" name="Straight Arrow Connector 34"/>
            <p:cNvCxnSpPr>
              <a:stCxn id="33" idx="5"/>
            </p:cNvCxnSpPr>
            <p:nvPr/>
          </p:nvCxnSpPr>
          <p:spPr bwMode="auto">
            <a:xfrm>
              <a:off x="2979900" y="4047848"/>
              <a:ext cx="456844" cy="331557"/>
            </a:xfrm>
            <a:prstGeom prst="straightConnector1">
              <a:avLst/>
            </a:prstGeom>
            <a:solidFill>
              <a:schemeClr val="accent1"/>
            </a:solidFill>
            <a:ln w="28575" cap="flat" cmpd="sng" algn="ctr">
              <a:solidFill>
                <a:srgbClr val="FF0101"/>
              </a:solidFill>
              <a:prstDash val="solid"/>
              <a:round/>
              <a:headEnd type="none" w="sm" len="sm"/>
              <a:tailEnd type="arrow"/>
            </a:ln>
            <a:effectLst/>
          </p:spPr>
        </p:cxnSp>
        <p:cxnSp>
          <p:nvCxnSpPr>
            <p:cNvPr id="36" name="Straight Arrow Connector 35"/>
            <p:cNvCxnSpPr/>
            <p:nvPr/>
          </p:nvCxnSpPr>
          <p:spPr bwMode="auto">
            <a:xfrm>
              <a:off x="3059056" y="3983346"/>
              <a:ext cx="755375" cy="166636"/>
            </a:xfrm>
            <a:prstGeom prst="straightConnector1">
              <a:avLst/>
            </a:prstGeom>
            <a:solidFill>
              <a:schemeClr val="accent1"/>
            </a:solidFill>
            <a:ln w="28575" cap="flat" cmpd="sng" algn="ctr">
              <a:solidFill>
                <a:srgbClr val="FF0101"/>
              </a:solidFill>
              <a:prstDash val="solid"/>
              <a:round/>
              <a:headEnd type="none" w="sm" len="sm"/>
              <a:tailEnd type="arrow"/>
            </a:ln>
            <a:effectLst/>
          </p:spPr>
        </p:cxnSp>
      </p:grpSp>
    </p:spTree>
    <p:extLst>
      <p:ext uri="{BB962C8B-B14F-4D97-AF65-F5344CB8AC3E}">
        <p14:creationId xmlns:p14="http://schemas.microsoft.com/office/powerpoint/2010/main" val="668218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A Hardware Trojan to Steal the Key</a:t>
            </a:r>
            <a:endParaRPr lang="en-US" sz="3200" dirty="0"/>
          </a:p>
        </p:txBody>
      </p:sp>
      <p:sp>
        <p:nvSpPr>
          <p:cNvPr id="3" name="Content Placeholder 2"/>
          <p:cNvSpPr>
            <a:spLocks noGrp="1"/>
          </p:cNvSpPr>
          <p:nvPr>
            <p:ph sz="quarter" idx="1"/>
          </p:nvPr>
        </p:nvSpPr>
        <p:spPr>
          <a:xfrm>
            <a:off x="838200" y="1143000"/>
            <a:ext cx="7927848" cy="5105400"/>
          </a:xfrm>
        </p:spPr>
        <p:txBody>
          <a:bodyPr>
            <a:normAutofit/>
          </a:bodyPr>
          <a:lstStyle/>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p:txBody>
      </p:sp>
      <p:pic>
        <p:nvPicPr>
          <p:cNvPr id="4" name="Picture 3"/>
          <p:cNvPicPr>
            <a:picLocks noChangeAspect="1"/>
          </p:cNvPicPr>
          <p:nvPr/>
        </p:nvPicPr>
        <p:blipFill>
          <a:blip r:embed="rId3"/>
          <a:stretch>
            <a:fillRect/>
          </a:stretch>
        </p:blipFill>
        <p:spPr>
          <a:xfrm>
            <a:off x="0" y="1857375"/>
            <a:ext cx="5163457" cy="2327029"/>
          </a:xfrm>
          <a:prstGeom prst="rect">
            <a:avLst/>
          </a:prstGeom>
        </p:spPr>
      </p:pic>
      <p:pic>
        <p:nvPicPr>
          <p:cNvPr id="5" name="Picture 4"/>
          <p:cNvPicPr>
            <a:picLocks noChangeAspect="1"/>
          </p:cNvPicPr>
          <p:nvPr/>
        </p:nvPicPr>
        <p:blipFill>
          <a:blip r:embed="rId4"/>
          <a:stretch>
            <a:fillRect/>
          </a:stretch>
        </p:blipFill>
        <p:spPr>
          <a:xfrm>
            <a:off x="5425785" y="1828800"/>
            <a:ext cx="3629025" cy="2390775"/>
          </a:xfrm>
          <a:prstGeom prst="rect">
            <a:avLst/>
          </a:prstGeom>
        </p:spPr>
      </p:pic>
      <p:sp>
        <p:nvSpPr>
          <p:cNvPr id="6" name="Rectangle 5"/>
          <p:cNvSpPr/>
          <p:nvPr/>
        </p:nvSpPr>
        <p:spPr>
          <a:xfrm>
            <a:off x="1296924" y="4645217"/>
            <a:ext cx="6553200" cy="707886"/>
          </a:xfrm>
          <a:prstGeom prst="rect">
            <a:avLst/>
          </a:prstGeom>
        </p:spPr>
        <p:txBody>
          <a:bodyPr wrap="square">
            <a:spAutoFit/>
          </a:bodyPr>
          <a:lstStyle/>
          <a:p>
            <a:pPr algn="ctr"/>
            <a:r>
              <a:rPr lang="en-US" sz="2000" dirty="0"/>
              <a:t>Design for a combinational hardware Trojan that evades manufacturing tests.</a:t>
            </a:r>
          </a:p>
        </p:txBody>
      </p:sp>
    </p:spTree>
    <p:extLst>
      <p:ext uri="{BB962C8B-B14F-4D97-AF65-F5344CB8AC3E}">
        <p14:creationId xmlns:p14="http://schemas.microsoft.com/office/powerpoint/2010/main" val="3729115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a:t>A Sequential Trojan to Steal the Key</a:t>
            </a:r>
            <a:endParaRPr lang="en-US" sz="3600" dirty="0"/>
          </a:p>
        </p:txBody>
      </p:sp>
      <p:sp>
        <p:nvSpPr>
          <p:cNvPr id="3" name="Content Placeholder 2"/>
          <p:cNvSpPr>
            <a:spLocks noGrp="1"/>
          </p:cNvSpPr>
          <p:nvPr>
            <p:ph sz="quarter" idx="1"/>
          </p:nvPr>
        </p:nvSpPr>
        <p:spPr>
          <a:xfrm>
            <a:off x="838200" y="1143000"/>
            <a:ext cx="7927848" cy="5105400"/>
          </a:xfrm>
        </p:spPr>
        <p:txBody>
          <a:bodyPr>
            <a:normAutofit/>
          </a:bodyPr>
          <a:lstStyle/>
          <a:p>
            <a:pPr>
              <a:lnSpc>
                <a:spcPct val="110000"/>
              </a:lnSpc>
            </a:pPr>
            <a:r>
              <a:rPr lang="en-US" sz="2800" dirty="0"/>
              <a:t>Provides difficulty of detection.</a:t>
            </a:r>
          </a:p>
          <a:p>
            <a:pPr>
              <a:lnSpc>
                <a:spcPct val="110000"/>
              </a:lnSpc>
            </a:pPr>
            <a:r>
              <a:rPr lang="en-US" sz="2800" dirty="0"/>
              <a:t>An additional state element in the trigger</a:t>
            </a:r>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p:txBody>
      </p:sp>
      <p:pic>
        <p:nvPicPr>
          <p:cNvPr id="4" name="Picture 3" descr="A close up of text on a white background&#10;&#10;Description automatically generated">
            <a:extLst>
              <a:ext uri="{FF2B5EF4-FFF2-40B4-BE49-F238E27FC236}">
                <a16:creationId xmlns:a16="http://schemas.microsoft.com/office/drawing/2014/main" id="{0954F2EC-0FC7-490D-8653-CB28C9692D3E}"/>
              </a:ext>
            </a:extLst>
          </p:cNvPr>
          <p:cNvPicPr>
            <a:picLocks noChangeAspect="1"/>
          </p:cNvPicPr>
          <p:nvPr/>
        </p:nvPicPr>
        <p:blipFill rotWithShape="1">
          <a:blip r:embed="rId3">
            <a:extLst>
              <a:ext uri="{28A0092B-C50C-407E-A947-70E740481C1C}">
                <a14:useLocalDpi xmlns:a14="http://schemas.microsoft.com/office/drawing/2010/main" val="0"/>
              </a:ext>
            </a:extLst>
          </a:blip>
          <a:srcRect b="9086"/>
          <a:stretch/>
        </p:blipFill>
        <p:spPr>
          <a:xfrm>
            <a:off x="1981200" y="2743200"/>
            <a:ext cx="4971235" cy="3379306"/>
          </a:xfrm>
          <a:prstGeom prst="rect">
            <a:avLst/>
          </a:prstGeom>
        </p:spPr>
      </p:pic>
      <p:sp>
        <p:nvSpPr>
          <p:cNvPr id="5" name="Oval 4"/>
          <p:cNvSpPr/>
          <p:nvPr/>
        </p:nvSpPr>
        <p:spPr bwMode="auto">
          <a:xfrm>
            <a:off x="3281584" y="1676400"/>
            <a:ext cx="2305878" cy="707835"/>
          </a:xfrm>
          <a:prstGeom prst="ellipse">
            <a:avLst/>
          </a:prstGeom>
          <a:noFill/>
          <a:ln w="34925" cap="flat" cmpd="sng" algn="ctr">
            <a:solidFill>
              <a:srgbClr val="FF010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cxnSp>
        <p:nvCxnSpPr>
          <p:cNvPr id="6" name="Straight Arrow Connector 5"/>
          <p:cNvCxnSpPr>
            <a:cxnSpLocks/>
            <a:stCxn id="5" idx="4"/>
            <a:endCxn id="7" idx="0"/>
          </p:cNvCxnSpPr>
          <p:nvPr/>
        </p:nvCxnSpPr>
        <p:spPr bwMode="auto">
          <a:xfrm>
            <a:off x="4434523" y="2384235"/>
            <a:ext cx="1040297" cy="2676941"/>
          </a:xfrm>
          <a:prstGeom prst="straightConnector1">
            <a:avLst/>
          </a:prstGeom>
          <a:solidFill>
            <a:schemeClr val="accent1"/>
          </a:solidFill>
          <a:ln w="34925" cap="flat" cmpd="sng" algn="ctr">
            <a:solidFill>
              <a:srgbClr val="FF0101"/>
            </a:solidFill>
            <a:prstDash val="solid"/>
            <a:round/>
            <a:headEnd type="none" w="sm" len="sm"/>
            <a:tailEnd type="arrow"/>
          </a:ln>
          <a:effectLst/>
        </p:spPr>
      </p:cxnSp>
      <p:sp>
        <p:nvSpPr>
          <p:cNvPr id="7" name="Rectangle 6"/>
          <p:cNvSpPr/>
          <p:nvPr/>
        </p:nvSpPr>
        <p:spPr bwMode="auto">
          <a:xfrm>
            <a:off x="4911602" y="5061176"/>
            <a:ext cx="1126435" cy="702365"/>
          </a:xfrm>
          <a:prstGeom prst="rect">
            <a:avLst/>
          </a:prstGeom>
          <a:solidFill>
            <a:srgbClr val="FF0101">
              <a:alpha val="29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8" name="Content Placeholder 2">
            <a:extLst>
              <a:ext uri="{FF2B5EF4-FFF2-40B4-BE49-F238E27FC236}">
                <a16:creationId xmlns:a16="http://schemas.microsoft.com/office/drawing/2014/main" id="{EBEACA83-50E5-4404-8E09-5C0CD6F7D97B}"/>
              </a:ext>
            </a:extLst>
          </p:cNvPr>
          <p:cNvSpPr txBox="1">
            <a:spLocks/>
          </p:cNvSpPr>
          <p:nvPr/>
        </p:nvSpPr>
        <p:spPr>
          <a:xfrm>
            <a:off x="6321989" y="4190999"/>
            <a:ext cx="2822011" cy="15725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t>Tampering attack with a Type-3 sequential Trojan with </a:t>
            </a:r>
            <a:r>
              <a:rPr lang="en-US" sz="2200" b="0" i="1" dirty="0">
                <a:latin typeface="Times" panose="02020603050405020304" pitchFamily="18" charset="0"/>
                <a:cs typeface="Times" panose="02020603050405020304" pitchFamily="18" charset="0"/>
              </a:rPr>
              <a:t>R</a:t>
            </a:r>
            <a:r>
              <a:rPr lang="en-US" sz="2200" b="0" dirty="0"/>
              <a:t>-bit counter.</a:t>
            </a:r>
          </a:p>
        </p:txBody>
      </p:sp>
    </p:spTree>
    <p:extLst>
      <p:ext uri="{BB962C8B-B14F-4D97-AF65-F5344CB8AC3E}">
        <p14:creationId xmlns:p14="http://schemas.microsoft.com/office/powerpoint/2010/main" val="316274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Need for Hardware Security</a:t>
            </a:r>
          </a:p>
        </p:txBody>
      </p:sp>
      <p:sp>
        <p:nvSpPr>
          <p:cNvPr id="13" name="Content Placeholder 2"/>
          <p:cNvSpPr txBox="1">
            <a:spLocks/>
          </p:cNvSpPr>
          <p:nvPr/>
        </p:nvSpPr>
        <p:spPr>
          <a:xfrm>
            <a:off x="228600" y="1371600"/>
            <a:ext cx="8763000" cy="4724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Hardware Trojan: </a:t>
            </a:r>
          </a:p>
          <a:p>
            <a:pPr lvl="1"/>
            <a:r>
              <a:rPr lang="en-US" sz="1900" dirty="0"/>
              <a:t>Bloomberg report: a tiny microchip is nested on the mother boards to steal the critical information</a:t>
            </a:r>
          </a:p>
        </p:txBody>
      </p:sp>
      <p:pic>
        <p:nvPicPr>
          <p:cNvPr id="1026" name="Picture 2" descr="undefined"/>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28600" y="2850271"/>
            <a:ext cx="8602041" cy="296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79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 and Analysis</a:t>
            </a:r>
          </a:p>
        </p:txBody>
      </p:sp>
      <p:sp>
        <p:nvSpPr>
          <p:cNvPr id="3" name="Content Placeholder 2"/>
          <p:cNvSpPr>
            <a:spLocks noGrp="1"/>
          </p:cNvSpPr>
          <p:nvPr>
            <p:ph sz="quarter" idx="1"/>
          </p:nvPr>
        </p:nvSpPr>
        <p:spPr>
          <a:xfrm>
            <a:off x="457200" y="1143000"/>
            <a:ext cx="8308848" cy="5105400"/>
          </a:xfrm>
        </p:spPr>
        <p:txBody>
          <a:bodyPr>
            <a:normAutofit/>
          </a:bodyPr>
          <a:lstStyle/>
          <a:p>
            <a:pPr>
              <a:lnSpc>
                <a:spcPct val="110000"/>
              </a:lnSpc>
            </a:pPr>
            <a:r>
              <a:rPr lang="en-US" sz="2500" dirty="0"/>
              <a:t>This table shows a large number of valid Trojan choices available to the adversary.</a:t>
            </a:r>
          </a:p>
          <a:p>
            <a:pPr>
              <a:lnSpc>
                <a:spcPct val="110000"/>
              </a:lnSpc>
            </a:pPr>
            <a:r>
              <a:rPr lang="en-US" sz="2500" dirty="0"/>
              <a:t>Number of valid Trojans increases exponentially for the increase in the trigger inputs and circuit size.</a:t>
            </a:r>
          </a:p>
          <a:p>
            <a:pPr marL="0" indent="0">
              <a:lnSpc>
                <a:spcPct val="110000"/>
              </a:lnSpc>
              <a:buNone/>
            </a:pPr>
            <a:endParaRPr lang="en-US" sz="2800" dirty="0"/>
          </a:p>
          <a:p>
            <a:pPr marL="0" indent="0">
              <a:lnSpc>
                <a:spcPct val="110000"/>
              </a:lnSpc>
              <a:buNone/>
            </a:pPr>
            <a:endParaRPr lang="en-US" sz="2800" dirty="0"/>
          </a:p>
          <a:p>
            <a:pPr marL="0" indent="0">
              <a:lnSpc>
                <a:spcPct val="110000"/>
              </a:lnSpc>
              <a:buNone/>
            </a:pPr>
            <a:endParaRPr lang="en-US" sz="2800" dirty="0"/>
          </a:p>
        </p:txBody>
      </p:sp>
      <p:pic>
        <p:nvPicPr>
          <p:cNvPr id="10" name="Picture 9" descr="A screenshot of a cell phone&#10;&#10;Description automatically generated">
            <a:extLst>
              <a:ext uri="{FF2B5EF4-FFF2-40B4-BE49-F238E27FC236}">
                <a16:creationId xmlns:a16="http://schemas.microsoft.com/office/drawing/2014/main" id="{D5A41505-74F7-41C3-AF15-BA977FFD9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00" y="3569219"/>
            <a:ext cx="8598114" cy="2384727"/>
          </a:xfrm>
          <a:prstGeom prst="rect">
            <a:avLst/>
          </a:prstGeom>
        </p:spPr>
      </p:pic>
      <p:sp>
        <p:nvSpPr>
          <p:cNvPr id="11" name="Content Placeholder 2">
            <a:extLst>
              <a:ext uri="{FF2B5EF4-FFF2-40B4-BE49-F238E27FC236}">
                <a16:creationId xmlns:a16="http://schemas.microsoft.com/office/drawing/2014/main" id="{9DF163A7-4EC6-4A14-97DC-1D6C00FE4110}"/>
              </a:ext>
            </a:extLst>
          </p:cNvPr>
          <p:cNvSpPr txBox="1">
            <a:spLocks/>
          </p:cNvSpPr>
          <p:nvPr/>
        </p:nvSpPr>
        <p:spPr>
          <a:xfrm>
            <a:off x="320601" y="3200400"/>
            <a:ext cx="8598114" cy="4279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SzPct val="12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SzPct val="60000"/>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t>Number of Hardware Trojans for launching tampering attacks</a:t>
            </a:r>
          </a:p>
        </p:txBody>
      </p:sp>
      <p:sp>
        <p:nvSpPr>
          <p:cNvPr id="12" name="Rectangle 11"/>
          <p:cNvSpPr/>
          <p:nvPr/>
        </p:nvSpPr>
        <p:spPr bwMode="auto">
          <a:xfrm>
            <a:off x="6559826" y="5605633"/>
            <a:ext cx="1152939" cy="251792"/>
          </a:xfrm>
          <a:prstGeom prst="rect">
            <a:avLst/>
          </a:prstGeom>
          <a:solidFill>
            <a:srgbClr val="FF0000">
              <a:alpha val="4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3" name="Rectangle 12"/>
          <p:cNvSpPr/>
          <p:nvPr/>
        </p:nvSpPr>
        <p:spPr bwMode="auto">
          <a:xfrm>
            <a:off x="7712765" y="5605633"/>
            <a:ext cx="1152939" cy="251792"/>
          </a:xfrm>
          <a:prstGeom prst="rect">
            <a:avLst/>
          </a:prstGeom>
          <a:solidFill>
            <a:srgbClr val="FF0101">
              <a:alpha val="4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4" name="Rectangle 13"/>
          <p:cNvSpPr/>
          <p:nvPr/>
        </p:nvSpPr>
        <p:spPr bwMode="auto">
          <a:xfrm>
            <a:off x="589721" y="5605633"/>
            <a:ext cx="1152939" cy="251792"/>
          </a:xfrm>
          <a:prstGeom prst="rect">
            <a:avLst/>
          </a:prstGeom>
          <a:solidFill>
            <a:srgbClr val="FF0000">
              <a:alpha val="4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651270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066800"/>
          </a:xfrm>
        </p:spPr>
        <p:txBody>
          <a:bodyPr>
            <a:normAutofit/>
          </a:bodyPr>
          <a:lstStyle/>
          <a:p>
            <a:r>
              <a:rPr lang="en-US" sz="3200" dirty="0"/>
              <a:t>Area and Power Overhead of the Trojan Inserted Circuit</a:t>
            </a:r>
          </a:p>
        </p:txBody>
      </p:sp>
      <p:sp>
        <p:nvSpPr>
          <p:cNvPr id="3" name="Content Placeholder 2"/>
          <p:cNvSpPr>
            <a:spLocks noGrp="1"/>
          </p:cNvSpPr>
          <p:nvPr>
            <p:ph sz="quarter" idx="1"/>
          </p:nvPr>
        </p:nvSpPr>
        <p:spPr>
          <a:xfrm>
            <a:off x="838200" y="1143000"/>
            <a:ext cx="7927848" cy="5105400"/>
          </a:xfrm>
        </p:spPr>
        <p:txBody>
          <a:bodyPr>
            <a:normAutofit/>
          </a:bodyPr>
          <a:lstStyle/>
          <a:p>
            <a:pPr marL="0" indent="0">
              <a:buNone/>
            </a:pPr>
            <a:endParaRPr lang="en-US" sz="2400" dirty="0"/>
          </a:p>
        </p:txBody>
      </p:sp>
      <p:pic>
        <p:nvPicPr>
          <p:cNvPr id="9" name="Picture 8" descr="A screenshot of a cell phone&#10;&#10;Description automatically generated">
            <a:extLst>
              <a:ext uri="{FF2B5EF4-FFF2-40B4-BE49-F238E27FC236}">
                <a16:creationId xmlns:a16="http://schemas.microsoft.com/office/drawing/2014/main" id="{F099740B-9DFF-42FD-87DE-99DBDFFF5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1" y="1263351"/>
            <a:ext cx="7196546" cy="4795294"/>
          </a:xfrm>
          <a:prstGeom prst="rect">
            <a:avLst/>
          </a:prstGeom>
        </p:spPr>
      </p:pic>
      <p:sp>
        <p:nvSpPr>
          <p:cNvPr id="15" name="Rectangle 14"/>
          <p:cNvSpPr/>
          <p:nvPr/>
        </p:nvSpPr>
        <p:spPr bwMode="auto">
          <a:xfrm>
            <a:off x="4572001" y="5733871"/>
            <a:ext cx="862920" cy="286674"/>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6" name="Rectangle 15"/>
          <p:cNvSpPr/>
          <p:nvPr/>
        </p:nvSpPr>
        <p:spPr bwMode="auto">
          <a:xfrm>
            <a:off x="7103168" y="5733871"/>
            <a:ext cx="862920" cy="267624"/>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7" name="Rectangle 16"/>
          <p:cNvSpPr/>
          <p:nvPr/>
        </p:nvSpPr>
        <p:spPr bwMode="auto">
          <a:xfrm>
            <a:off x="838200" y="5296645"/>
            <a:ext cx="1202635" cy="685800"/>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8" name="Oval 17"/>
          <p:cNvSpPr/>
          <p:nvPr/>
        </p:nvSpPr>
        <p:spPr bwMode="auto">
          <a:xfrm>
            <a:off x="3712256" y="1219200"/>
            <a:ext cx="884890" cy="357809"/>
          </a:xfrm>
          <a:prstGeom prst="ellipse">
            <a:avLst/>
          </a:prstGeom>
          <a:solidFill>
            <a:srgbClr val="FF0000">
              <a:alpha val="30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
        <p:nvSpPr>
          <p:cNvPr id="19" name="Oval 18"/>
          <p:cNvSpPr/>
          <p:nvPr/>
        </p:nvSpPr>
        <p:spPr bwMode="auto">
          <a:xfrm>
            <a:off x="6244472" y="1265392"/>
            <a:ext cx="1176438" cy="311617"/>
          </a:xfrm>
          <a:prstGeom prst="ellipse">
            <a:avLst/>
          </a:prstGeom>
          <a:solidFill>
            <a:srgbClr val="FF0000">
              <a:alpha val="30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cxnSp>
        <p:nvCxnSpPr>
          <p:cNvPr id="20" name="Straight Arrow Connector 19"/>
          <p:cNvCxnSpPr>
            <a:cxnSpLocks/>
            <a:stCxn id="18" idx="4"/>
            <a:endCxn id="15" idx="0"/>
          </p:cNvCxnSpPr>
          <p:nvPr/>
        </p:nvCxnSpPr>
        <p:spPr bwMode="auto">
          <a:xfrm>
            <a:off x="4154701" y="1577009"/>
            <a:ext cx="848760" cy="4156862"/>
          </a:xfrm>
          <a:prstGeom prst="straightConnector1">
            <a:avLst/>
          </a:prstGeom>
          <a:solidFill>
            <a:schemeClr val="accent1"/>
          </a:solidFill>
          <a:ln w="28575" cap="flat" cmpd="sng" algn="ctr">
            <a:solidFill>
              <a:srgbClr val="FF0101"/>
            </a:solidFill>
            <a:prstDash val="solid"/>
            <a:round/>
            <a:headEnd type="none" w="sm" len="sm"/>
            <a:tailEnd type="arrow"/>
          </a:ln>
          <a:effectLst/>
        </p:spPr>
      </p:cxnSp>
      <p:cxnSp>
        <p:nvCxnSpPr>
          <p:cNvPr id="21" name="Straight Arrow Connector 20"/>
          <p:cNvCxnSpPr>
            <a:cxnSpLocks/>
            <a:stCxn id="19" idx="4"/>
            <a:endCxn id="16" idx="0"/>
          </p:cNvCxnSpPr>
          <p:nvPr/>
        </p:nvCxnSpPr>
        <p:spPr bwMode="auto">
          <a:xfrm>
            <a:off x="6832691" y="1577009"/>
            <a:ext cx="701937" cy="4156862"/>
          </a:xfrm>
          <a:prstGeom prst="straightConnector1">
            <a:avLst/>
          </a:prstGeom>
          <a:solidFill>
            <a:schemeClr val="accent1"/>
          </a:solidFill>
          <a:ln w="28575" cap="flat" cmpd="sng" algn="ctr">
            <a:solidFill>
              <a:srgbClr val="FF0101"/>
            </a:solidFill>
            <a:prstDash val="solid"/>
            <a:round/>
            <a:headEnd type="none" w="sm" len="sm"/>
            <a:tailEnd type="arrow"/>
          </a:ln>
          <a:effectLst/>
        </p:spPr>
      </p:cxnSp>
    </p:spTree>
    <p:extLst>
      <p:ext uri="{BB962C8B-B14F-4D97-AF65-F5344CB8AC3E}">
        <p14:creationId xmlns:p14="http://schemas.microsoft.com/office/powerpoint/2010/main" val="392172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200" dirty="0"/>
              <a:t>Contributions: Tampering Attacks on Logic Locking</a:t>
            </a:r>
            <a:endParaRPr lang="en-US" sz="3200" dirty="0"/>
          </a:p>
        </p:txBody>
      </p:sp>
      <p:sp>
        <p:nvSpPr>
          <p:cNvPr id="3" name="Content Placeholder 2"/>
          <p:cNvSpPr>
            <a:spLocks noGrp="1"/>
          </p:cNvSpPr>
          <p:nvPr>
            <p:ph sz="quarter" idx="1"/>
          </p:nvPr>
        </p:nvSpPr>
        <p:spPr>
          <a:xfrm>
            <a:off x="381000" y="1143000"/>
            <a:ext cx="8385048" cy="5105400"/>
          </a:xfrm>
        </p:spPr>
        <p:txBody>
          <a:bodyPr>
            <a:normAutofit/>
          </a:bodyPr>
          <a:lstStyle/>
          <a:p>
            <a:pPr>
              <a:lnSpc>
                <a:spcPct val="110000"/>
              </a:lnSpc>
            </a:pPr>
            <a:r>
              <a:rPr lang="en-US" sz="2800" dirty="0"/>
              <a:t>Logic locking is vulnerable against tampering attacks, which can leak the secret key through the activation of a hardware Trojan.</a:t>
            </a:r>
          </a:p>
          <a:p>
            <a:pPr>
              <a:lnSpc>
                <a:spcPct val="110000"/>
              </a:lnSpc>
            </a:pPr>
            <a:r>
              <a:rPr lang="en-US" sz="2800" dirty="0"/>
              <a:t>The number of valid Trojans that remains undetected during manufacturing tests is very large, which makes it difficult to detect the attack.</a:t>
            </a:r>
          </a:p>
          <a:p>
            <a:pPr>
              <a:lnSpc>
                <a:spcPct val="110000"/>
              </a:lnSpc>
            </a:pPr>
            <a:r>
              <a:rPr lang="en-US" sz="2800" dirty="0"/>
              <a:t>In order to counter this new tampering attack, we need to propose a method that can effectively detect a hardware Trojan.</a:t>
            </a:r>
          </a:p>
          <a:p>
            <a:pPr marL="0" indent="0">
              <a:lnSpc>
                <a:spcPct val="110000"/>
              </a:lnSpc>
              <a:buNone/>
            </a:pPr>
            <a:endParaRPr lang="en-US" sz="2800" dirty="0"/>
          </a:p>
        </p:txBody>
      </p:sp>
    </p:spTree>
    <p:extLst>
      <p:ext uri="{BB962C8B-B14F-4D97-AF65-F5344CB8AC3E}">
        <p14:creationId xmlns:p14="http://schemas.microsoft.com/office/powerpoint/2010/main" val="3913185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200" dirty="0"/>
              <a:t>Hardware Trojan Detection: Modeling and Test Generation</a:t>
            </a:r>
          </a:p>
        </p:txBody>
      </p:sp>
      <p:sp>
        <p:nvSpPr>
          <p:cNvPr id="8" name="TextBox 7">
            <a:extLst>
              <a:ext uri="{FF2B5EF4-FFF2-40B4-BE49-F238E27FC236}">
                <a16:creationId xmlns:a16="http://schemas.microsoft.com/office/drawing/2014/main" id="{81E0CB7E-E590-4A29-AE48-65920F1273DB}"/>
              </a:ext>
            </a:extLst>
          </p:cNvPr>
          <p:cNvSpPr txBox="1"/>
          <p:nvPr/>
        </p:nvSpPr>
        <p:spPr>
          <a:xfrm>
            <a:off x="602916" y="1284084"/>
            <a:ext cx="8544713" cy="492443"/>
          </a:xfrm>
          <a:prstGeom prst="rect">
            <a:avLst/>
          </a:prstGeom>
          <a:noFill/>
        </p:spPr>
        <p:txBody>
          <a:bodyPr wrap="square" rtlCol="0">
            <a:spAutoFit/>
          </a:bodyPr>
          <a:lstStyle/>
          <a:p>
            <a:r>
              <a:rPr lang="en-US" sz="2600" b="0" dirty="0"/>
              <a:t>A generalized model of hardware Trojan:</a:t>
            </a:r>
          </a:p>
        </p:txBody>
      </p:sp>
      <mc:AlternateContent xmlns:mc="http://schemas.openxmlformats.org/markup-compatibility/2006" xmlns:a14="http://schemas.microsoft.com/office/drawing/2010/main">
        <mc:Choice Requires="a14">
          <p:sp>
            <p:nvSpPr>
              <p:cNvPr id="9" name="TextBox 8"/>
              <p:cNvSpPr txBox="1"/>
              <p:nvPr/>
            </p:nvSpPr>
            <p:spPr>
              <a:xfrm>
                <a:off x="1295400" y="5257799"/>
                <a:ext cx="6142707"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𝐾</m:t>
                      </m:r>
                      <m:r>
                        <a:rPr lang="en-US" sz="2600" b="0" i="1" smtClean="0">
                          <a:latin typeface="Cambria Math" panose="02040503050406030204" pitchFamily="18" charset="0"/>
                        </a:rPr>
                        <m:t>=#</m:t>
                      </m:r>
                      <m:r>
                        <a:rPr lang="en-US" sz="2600" b="0" i="1" smtClean="0">
                          <a:latin typeface="Cambria Math" panose="02040503050406030204" pitchFamily="18" charset="0"/>
                        </a:rPr>
                        <m:t>𝑃𝐼</m:t>
                      </m:r>
                      <m:r>
                        <a:rPr lang="en-US" sz="2600" b="0" i="1" smtClean="0">
                          <a:latin typeface="Cambria Math" panose="02040503050406030204" pitchFamily="18" charset="0"/>
                        </a:rPr>
                        <m:t>+#</m:t>
                      </m:r>
                      <m:r>
                        <a:rPr lang="en-US" sz="2600" b="0" i="1" smtClean="0">
                          <a:latin typeface="Cambria Math" panose="02040503050406030204" pitchFamily="18" charset="0"/>
                        </a:rPr>
                        <m:t>𝐺𝑎𝑡𝑒𝑠</m:t>
                      </m:r>
                      <m:r>
                        <a:rPr lang="en-US" sz="2600" b="0" i="1" smtClean="0">
                          <a:latin typeface="Cambria Math" panose="02040503050406030204" pitchFamily="18" charset="0"/>
                        </a:rPr>
                        <m:t>+#</m:t>
                      </m:r>
                      <m:r>
                        <a:rPr lang="en-US" sz="2600" b="0" i="1" smtClean="0">
                          <a:latin typeface="Cambria Math" panose="02040503050406030204" pitchFamily="18" charset="0"/>
                        </a:rPr>
                        <m:t>𝐹𝑎𝑛𝑜𝑢𝑡</m:t>
                      </m:r>
                      <m:r>
                        <a:rPr lang="en-US" sz="2600" b="0" i="1" smtClean="0">
                          <a:latin typeface="Cambria Math" panose="02040503050406030204" pitchFamily="18" charset="0"/>
                        </a:rPr>
                        <m:t> </m:t>
                      </m:r>
                      <m:r>
                        <a:rPr lang="en-US" sz="2600" b="0" i="1" smtClean="0">
                          <a:latin typeface="Cambria Math" panose="02040503050406030204" pitchFamily="18" charset="0"/>
                        </a:rPr>
                        <m:t>𝑏𝑟𝑎𝑛𝑐h𝑒𝑠</m:t>
                      </m:r>
                      <m:r>
                        <a:rPr lang="en-US" sz="2600" b="0" i="1" smtClean="0">
                          <a:latin typeface="Cambria Math" panose="02040503050406030204" pitchFamily="18" charset="0"/>
                        </a:rPr>
                        <m:t>   </m:t>
                      </m:r>
                    </m:oMath>
                  </m:oMathPara>
                </a14:m>
                <a:endParaRPr lang="en-US" sz="26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1295400" y="5257799"/>
                <a:ext cx="6142707" cy="400110"/>
              </a:xfrm>
              <a:prstGeom prst="rect">
                <a:avLst/>
              </a:prstGeom>
              <a:blipFill>
                <a:blip r:embed="rId3"/>
                <a:stretch>
                  <a:fillRect/>
                </a:stretch>
              </a:blipFill>
            </p:spPr>
            <p:txBody>
              <a:bodyPr/>
              <a:lstStyle/>
              <a:p>
                <a:r>
                  <a:rPr lang="en-US">
                    <a:noFill/>
                  </a:rPr>
                  <a:t> </a:t>
                </a:r>
              </a:p>
            </p:txBody>
          </p:sp>
        </mc:Fallback>
      </mc:AlternateContent>
      <p:sp>
        <p:nvSpPr>
          <p:cNvPr id="10" name="Content Placeholder 63"/>
          <p:cNvSpPr txBox="1">
            <a:spLocks/>
          </p:cNvSpPr>
          <p:nvPr/>
        </p:nvSpPr>
        <p:spPr>
          <a:xfrm>
            <a:off x="602916" y="2065529"/>
            <a:ext cx="8385048" cy="330337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Ø"/>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fontAlgn="auto">
              <a:spcAft>
                <a:spcPts val="0"/>
              </a:spcAft>
              <a:buFont typeface="Wingdings" panose="05000000000000000000" pitchFamily="2" charset="2"/>
              <a:buChar char="q"/>
            </a:pPr>
            <a:r>
              <a:rPr lang="en-US" sz="2400" b="0" dirty="0"/>
              <a:t>Definition 1: A </a:t>
            </a:r>
            <a:r>
              <a:rPr lang="en-US" sz="2400" b="0" i="1" dirty="0"/>
              <a:t>Type-n Trojan </a:t>
            </a:r>
            <a:r>
              <a:rPr lang="en-US" sz="2400" b="0" dirty="0"/>
              <a:t>is a combinational hardware Trojan of order </a:t>
            </a:r>
            <a:r>
              <a:rPr lang="en-US" sz="2400" b="0" i="1" dirty="0"/>
              <a:t>n</a:t>
            </a:r>
            <a:r>
              <a:rPr lang="en-US" sz="2400" b="0" dirty="0"/>
              <a:t> and has </a:t>
            </a:r>
            <a:r>
              <a:rPr lang="en-US" sz="2400" b="0" i="1" dirty="0"/>
              <a:t>n</a:t>
            </a:r>
            <a:r>
              <a:rPr lang="en-US" sz="2400" b="0" dirty="0"/>
              <a:t> trigger inputs.</a:t>
            </a:r>
          </a:p>
          <a:p>
            <a:pPr marL="0" indent="0" fontAlgn="auto">
              <a:spcAft>
                <a:spcPts val="0"/>
              </a:spcAft>
              <a:buNone/>
            </a:pPr>
            <a:endParaRPr lang="en-US" sz="2400" b="0" dirty="0"/>
          </a:p>
          <a:p>
            <a:pPr marL="342900" indent="-342900" fontAlgn="auto">
              <a:spcAft>
                <a:spcPts val="0"/>
              </a:spcAft>
              <a:buFont typeface="Wingdings" panose="05000000000000000000" pitchFamily="2" charset="2"/>
              <a:buChar char="q"/>
            </a:pPr>
            <a:r>
              <a:rPr lang="en-US" sz="2400" b="0" dirty="0"/>
              <a:t>Definition 2: The </a:t>
            </a:r>
            <a:r>
              <a:rPr lang="en-US" sz="2400" b="0" i="1" dirty="0"/>
              <a:t>location</a:t>
            </a:r>
            <a:r>
              <a:rPr lang="en-US" sz="2400" b="0" dirty="0"/>
              <a:t> of a Trojan is a site (signal or line) in the circuit where the payload is delivered.</a:t>
            </a:r>
          </a:p>
          <a:p>
            <a:pPr marL="342900" indent="-342900" fontAlgn="auto">
              <a:spcAft>
                <a:spcPts val="0"/>
              </a:spcAft>
              <a:buFont typeface="Wingdings" panose="05000000000000000000" pitchFamily="2" charset="2"/>
              <a:buChar char="q"/>
            </a:pPr>
            <a:endParaRPr lang="en-US" sz="1050" b="0" dirty="0"/>
          </a:p>
          <a:p>
            <a:pPr marL="0" indent="0" fontAlgn="auto">
              <a:spcAft>
                <a:spcPts val="0"/>
              </a:spcAft>
              <a:buNone/>
            </a:pPr>
            <a:r>
              <a:rPr lang="en-US" sz="2400" b="0" dirty="0"/>
              <a:t>Number (𝐾) of fault sites in a circuit is defined as:</a:t>
            </a:r>
          </a:p>
        </p:txBody>
      </p:sp>
    </p:spTree>
    <p:extLst>
      <p:ext uri="{BB962C8B-B14F-4D97-AF65-F5344CB8AC3E}">
        <p14:creationId xmlns:p14="http://schemas.microsoft.com/office/powerpoint/2010/main" val="2548656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400" dirty="0"/>
              <a:t>Modeling of a Combinational Hardware Trojan</a:t>
            </a:r>
          </a:p>
        </p:txBody>
      </p:sp>
      <p:sp>
        <p:nvSpPr>
          <p:cNvPr id="8" name="TextBox 7">
            <a:extLst>
              <a:ext uri="{FF2B5EF4-FFF2-40B4-BE49-F238E27FC236}">
                <a16:creationId xmlns:a16="http://schemas.microsoft.com/office/drawing/2014/main" id="{81E0CB7E-E590-4A29-AE48-65920F1273DB}"/>
              </a:ext>
            </a:extLst>
          </p:cNvPr>
          <p:cNvSpPr txBox="1"/>
          <p:nvPr/>
        </p:nvSpPr>
        <p:spPr>
          <a:xfrm>
            <a:off x="387626" y="1084949"/>
            <a:ext cx="8544713" cy="461665"/>
          </a:xfrm>
          <a:prstGeom prst="rect">
            <a:avLst/>
          </a:prstGeom>
        </p:spPr>
        <p:txBody>
          <a:bodyPr vert="horz">
            <a:noAutofit/>
          </a:bodyPr>
          <a:lstStyle>
            <a:defPPr>
              <a:defRPr lang="en-US"/>
            </a:defPPr>
            <a:lvl1pPr marL="342900" indent="-342900" fontAlgn="auto">
              <a:spcBef>
                <a:spcPts val="700"/>
              </a:spcBef>
              <a:spcAft>
                <a:spcPts val="0"/>
              </a:spcAft>
              <a:buClr>
                <a:schemeClr val="accent2"/>
              </a:buClr>
              <a:buSzPct val="60000"/>
              <a:buFont typeface="Wingdings" panose="05000000000000000000" pitchFamily="2" charset="2"/>
              <a:buChar char="q"/>
              <a:defRPr kumimoji="0" sz="2400" b="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panose="05000000000000000000" pitchFamily="2" charset="2"/>
              <a:buChar char="Ø"/>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r>
              <a:rPr lang="en-US" altLang="zh-CN" sz="2800" dirty="0"/>
              <a:t>To detect hardware Trojan we need to model it first</a:t>
            </a:r>
            <a:r>
              <a:rPr lang="en-US" sz="2800" dirty="0"/>
              <a:t>. </a:t>
            </a:r>
          </a:p>
        </p:txBody>
      </p:sp>
      <p:sp>
        <p:nvSpPr>
          <p:cNvPr id="11" name="Rectangle 3"/>
          <p:cNvSpPr txBox="1">
            <a:spLocks noChangeArrowheads="1"/>
          </p:cNvSpPr>
          <p:nvPr/>
        </p:nvSpPr>
        <p:spPr>
          <a:xfrm>
            <a:off x="381000" y="1591267"/>
            <a:ext cx="8385048" cy="4615572"/>
          </a:xfrm>
          <a:prstGeom prst="rect">
            <a:avLst/>
          </a:prstGeom>
          <a:no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3200" dirty="0"/>
          </a:p>
        </p:txBody>
      </p:sp>
      <p:pic>
        <p:nvPicPr>
          <p:cNvPr id="9" name="Content Placeholder 5"/>
          <p:cNvPicPr>
            <a:picLocks noChangeAspect="1"/>
          </p:cNvPicPr>
          <p:nvPr/>
        </p:nvPicPr>
        <p:blipFill>
          <a:blip r:embed="rId3"/>
          <a:stretch>
            <a:fillRect/>
          </a:stretch>
        </p:blipFill>
        <p:spPr>
          <a:xfrm>
            <a:off x="364434" y="2487518"/>
            <a:ext cx="8544713" cy="3604591"/>
          </a:xfrm>
          <a:prstGeom prst="rect">
            <a:avLst/>
          </a:prstGeom>
        </p:spPr>
      </p:pic>
      <p:sp>
        <p:nvSpPr>
          <p:cNvPr id="10" name="TextBox 9">
            <a:extLst>
              <a:ext uri="{FF2B5EF4-FFF2-40B4-BE49-F238E27FC236}">
                <a16:creationId xmlns:a16="http://schemas.microsoft.com/office/drawing/2014/main" id="{81E0CB7E-E590-4A29-AE48-65920F1273DB}"/>
              </a:ext>
            </a:extLst>
          </p:cNvPr>
          <p:cNvSpPr txBox="1"/>
          <p:nvPr/>
        </p:nvSpPr>
        <p:spPr>
          <a:xfrm>
            <a:off x="499496" y="1981200"/>
            <a:ext cx="7862756" cy="461665"/>
          </a:xfrm>
          <a:prstGeom prst="rect">
            <a:avLst/>
          </a:prstGeom>
          <a:noFill/>
        </p:spPr>
        <p:txBody>
          <a:bodyPr wrap="square" rtlCol="0">
            <a:spAutoFit/>
          </a:bodyPr>
          <a:lstStyle/>
          <a:p>
            <a:r>
              <a:rPr lang="en-US" sz="2400" b="0" dirty="0"/>
              <a:t>Example: Type-4 Trojan (n7|x1, x2, x3, x5)</a:t>
            </a:r>
          </a:p>
        </p:txBody>
      </p:sp>
      <p:sp>
        <p:nvSpPr>
          <p:cNvPr id="12" name="TextBox 11">
            <a:extLst>
              <a:ext uri="{FF2B5EF4-FFF2-40B4-BE49-F238E27FC236}">
                <a16:creationId xmlns:a16="http://schemas.microsoft.com/office/drawing/2014/main" id="{DF5D6D4E-C806-4C63-9775-F0248D916818}"/>
              </a:ext>
            </a:extLst>
          </p:cNvPr>
          <p:cNvSpPr txBox="1"/>
          <p:nvPr/>
        </p:nvSpPr>
        <p:spPr>
          <a:xfrm>
            <a:off x="3048098" y="6010975"/>
            <a:ext cx="5745323"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Conditional SAF patterns (CSP) (n7 sa0 | x1, x2, x3, x5) and (n7 sa1 | x1, x2, x3, x5)</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43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000" dirty="0"/>
              <a:t>Test Generation for Detecting Combinational Trojans</a:t>
            </a:r>
          </a:p>
        </p:txBody>
      </p:sp>
      <p:sp>
        <p:nvSpPr>
          <p:cNvPr id="8" name="TextBox 7">
            <a:extLst>
              <a:ext uri="{FF2B5EF4-FFF2-40B4-BE49-F238E27FC236}">
                <a16:creationId xmlns:a16="http://schemas.microsoft.com/office/drawing/2014/main" id="{81E0CB7E-E590-4A29-AE48-65920F1273DB}"/>
              </a:ext>
            </a:extLst>
          </p:cNvPr>
          <p:cNvSpPr txBox="1"/>
          <p:nvPr/>
        </p:nvSpPr>
        <p:spPr>
          <a:xfrm>
            <a:off x="381000" y="1062335"/>
            <a:ext cx="8544713" cy="492443"/>
          </a:xfrm>
          <a:prstGeom prst="rect">
            <a:avLst/>
          </a:prstGeom>
          <a:noFill/>
        </p:spPr>
        <p:txBody>
          <a:bodyPr wrap="square" rtlCol="0">
            <a:spAutoFit/>
          </a:bodyPr>
          <a:lstStyle/>
          <a:p>
            <a:r>
              <a:rPr lang="en-US" sz="2600" dirty="0"/>
              <a:t>Test Generation for Type-</a:t>
            </a:r>
            <a:r>
              <a:rPr lang="en-US" sz="2600" i="1" dirty="0"/>
              <a:t>n</a:t>
            </a:r>
            <a:r>
              <a:rPr lang="en-US" sz="2600" dirty="0"/>
              <a:t> Trojans</a:t>
            </a:r>
            <a:endParaRPr lang="en-US" sz="2600" b="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E0CB7E-E590-4A29-AE48-65920F1273DB}"/>
                  </a:ext>
                </a:extLst>
              </p:cNvPr>
              <p:cNvSpPr txBox="1"/>
              <p:nvPr/>
            </p:nvSpPr>
            <p:spPr>
              <a:xfrm>
                <a:off x="381000" y="1414076"/>
                <a:ext cx="8544713" cy="5062924"/>
              </a:xfrm>
              <a:prstGeom prst="rect">
                <a:avLst/>
              </a:prstGeom>
              <a:noFill/>
            </p:spPr>
            <p:txBody>
              <a:bodyPr wrap="square" rtlCol="0">
                <a:spAutoFit/>
              </a:bodyPr>
              <a:lstStyle/>
              <a:p>
                <a:r>
                  <a:rPr lang="en-US" sz="1700" dirty="0"/>
                  <a:t>Input: </a:t>
                </a:r>
                <a:r>
                  <a:rPr lang="en-US" sz="1700" b="0" dirty="0"/>
                  <a:t>Circuit Netlist, </a:t>
                </a:r>
                <a14:m>
                  <m:oMath xmlns:m="http://schemas.openxmlformats.org/officeDocument/2006/math">
                    <m:r>
                      <a:rPr lang="en-US" sz="1700" b="0" i="1">
                        <a:latin typeface="Cambria Math" panose="02040503050406030204" pitchFamily="18" charset="0"/>
                      </a:rPr>
                      <m:t>𝐶</m:t>
                    </m:r>
                    <m:r>
                      <a:rPr lang="en-US" sz="1700" b="0" i="1">
                        <a:latin typeface="Cambria Math" panose="02040503050406030204" pitchFamily="18" charset="0"/>
                      </a:rPr>
                      <m:t> </m:t>
                    </m:r>
                  </m:oMath>
                </a14:m>
                <a:endParaRPr lang="en-US" sz="1700" dirty="0"/>
              </a:p>
              <a:p>
                <a:r>
                  <a:rPr lang="en-US" sz="1700" dirty="0"/>
                  <a:t>Output: </a:t>
                </a:r>
                <a:r>
                  <a:rPr lang="en-US" sz="1700" b="0" dirty="0"/>
                  <a:t>Conditional SAF detection pattern set, CSP</a:t>
                </a:r>
              </a:p>
              <a:p>
                <a:endParaRPr lang="en-US" sz="1200" b="0" dirty="0"/>
              </a:p>
              <a:p>
                <a:r>
                  <a:rPr lang="en-US" sz="1700" b="0" dirty="0"/>
                  <a:t>1 Read the netlist </a:t>
                </a:r>
                <a14:m>
                  <m:oMath xmlns:m="http://schemas.openxmlformats.org/officeDocument/2006/math">
                    <m:r>
                      <a:rPr lang="en-US" sz="1700" b="0" i="1">
                        <a:latin typeface="Cambria Math" panose="02040503050406030204" pitchFamily="18" charset="0"/>
                      </a:rPr>
                      <m:t>𝐶</m:t>
                    </m:r>
                  </m:oMath>
                </a14:m>
                <a:r>
                  <a:rPr lang="en-US" sz="1700" b="0" dirty="0"/>
                  <a:t> &amp; determine K in </a:t>
                </a:r>
                <a14:m>
                  <m:oMath xmlns:m="http://schemas.openxmlformats.org/officeDocument/2006/math">
                    <m:r>
                      <a:rPr lang="en-US" sz="1700" b="0" i="1">
                        <a:latin typeface="Cambria Math" panose="02040503050406030204" pitchFamily="18" charset="0"/>
                      </a:rPr>
                      <m:t>𝐶</m:t>
                    </m:r>
                  </m:oMath>
                </a14:m>
                <a:r>
                  <a:rPr lang="en-US" sz="1700" b="0" dirty="0"/>
                  <a:t>;</a:t>
                </a:r>
              </a:p>
              <a:p>
                <a:r>
                  <a:rPr lang="en-US" sz="1700" b="0" dirty="0"/>
                  <a:t>2 Initialize CSP← </a:t>
                </a:r>
                <a:r>
                  <a:rPr lang="en-US" altLang="zh-CN" sz="1700" b="0" dirty="0">
                    <a:latin typeface="Arial Rounded MT Bold" panose="020F0704030504030204" pitchFamily="34" charset="0"/>
                  </a:rPr>
                  <a:t>φ</a:t>
                </a:r>
                <a:r>
                  <a:rPr lang="el-GR" sz="1700" b="0" dirty="0"/>
                  <a:t> </a:t>
                </a:r>
                <a:r>
                  <a:rPr lang="en-US" sz="1700" b="0" dirty="0"/>
                  <a:t>&amp; count </a:t>
                </a:r>
                <a14:m>
                  <m:oMath xmlns:m="http://schemas.openxmlformats.org/officeDocument/2006/math">
                    <m:r>
                      <a:rPr lang="en-US" sz="1700" b="0" i="1" smtClean="0">
                        <a:latin typeface="Cambria Math" panose="02040503050406030204" pitchFamily="18" charset="0"/>
                      </a:rPr>
                      <m:t>𝑐</m:t>
                    </m:r>
                  </m:oMath>
                </a14:m>
                <a:r>
                  <a:rPr lang="en-US" sz="1700" b="0" dirty="0"/>
                  <a:t> ← 0 </a:t>
                </a:r>
                <a:r>
                  <a:rPr lang="el-GR" sz="1700" b="0" dirty="0"/>
                  <a:t>;</a:t>
                </a:r>
              </a:p>
              <a:p>
                <a:r>
                  <a:rPr lang="en-US" sz="1700" b="0" dirty="0"/>
                  <a:t>3</a:t>
                </a:r>
                <a:r>
                  <a:rPr lang="el-GR" sz="1700" b="0" dirty="0"/>
                  <a:t> </a:t>
                </a:r>
                <a:r>
                  <a:rPr lang="en-US" sz="1700" dirty="0"/>
                  <a:t>for</a:t>
                </a:r>
                <a:r>
                  <a:rPr lang="en-US" sz="1700" b="0" dirty="0"/>
                  <a:t> </a:t>
                </a:r>
                <a14:m>
                  <m:oMath xmlns:m="http://schemas.openxmlformats.org/officeDocument/2006/math">
                    <m:r>
                      <a:rPr lang="en-US" sz="1700" b="0" i="1" smtClean="0">
                        <a:latin typeface="Cambria Math" panose="02040503050406030204" pitchFamily="18" charset="0"/>
                      </a:rPr>
                      <m:t>𝑖</m:t>
                    </m:r>
                  </m:oMath>
                </a14:m>
                <a:r>
                  <a:rPr lang="en-US" sz="1700" b="0" dirty="0"/>
                  <a:t> ← 0 to </a:t>
                </a:r>
                <a:r>
                  <a:rPr lang="en-US" sz="1700" b="0" i="1" dirty="0"/>
                  <a:t>K</a:t>
                </a:r>
                <a:r>
                  <a:rPr lang="en-US" sz="1700" b="0" dirty="0"/>
                  <a:t> </a:t>
                </a:r>
                <a:r>
                  <a:rPr lang="en-US" sz="1700" dirty="0"/>
                  <a:t>do</a:t>
                </a:r>
              </a:p>
              <a:p>
                <a:r>
                  <a:rPr lang="en-US" sz="1700" b="0" dirty="0"/>
                  <a:t>4     </a:t>
                </a:r>
                <a:r>
                  <a:rPr lang="en-US" sz="1700" dirty="0"/>
                  <a:t>for</a:t>
                </a:r>
                <a:r>
                  <a:rPr lang="en-US" sz="1700" b="0" dirty="0"/>
                  <a:t> </a:t>
                </a:r>
                <a14:m>
                  <m:oMath xmlns:m="http://schemas.openxmlformats.org/officeDocument/2006/math">
                    <m:r>
                      <a:rPr lang="en-US" sz="1700" b="0" i="1" smtClean="0">
                        <a:latin typeface="Cambria Math" panose="02040503050406030204" pitchFamily="18" charset="0"/>
                      </a:rPr>
                      <m:t>𝑗</m:t>
                    </m:r>
                  </m:oMath>
                </a14:m>
                <a:r>
                  <a:rPr lang="en-US" sz="1700" b="0" dirty="0"/>
                  <a:t> ← 0 to 1 </a:t>
                </a:r>
                <a:r>
                  <a:rPr lang="en-US" sz="1700" dirty="0"/>
                  <a:t>do</a:t>
                </a:r>
              </a:p>
              <a:p>
                <a:r>
                  <a:rPr lang="en-US" sz="1700" dirty="0"/>
                  <a:t>5          for</a:t>
                </a:r>
                <a:r>
                  <a:rPr lang="en-US" sz="1700" b="0" dirty="0"/>
                  <a:t> </a:t>
                </a:r>
                <a14:m>
                  <m:oMath xmlns:m="http://schemas.openxmlformats.org/officeDocument/2006/math">
                    <m:r>
                      <a:rPr lang="en-US" sz="1700" b="0" i="1" smtClean="0">
                        <a:latin typeface="Cambria Math" panose="02040503050406030204" pitchFamily="18" charset="0"/>
                      </a:rPr>
                      <m:t>𝑘</m:t>
                    </m:r>
                  </m:oMath>
                </a14:m>
                <a:r>
                  <a:rPr lang="en-US" sz="1700" b="0" dirty="0"/>
                  <a:t> ← 0 to 1 </a:t>
                </a:r>
                <a:r>
                  <a:rPr lang="en-US" sz="1700" dirty="0"/>
                  <a:t>do</a:t>
                </a:r>
              </a:p>
              <a:p>
                <a:r>
                  <a:rPr lang="en-US" sz="1700" b="0" dirty="0"/>
                  <a:t>6</a:t>
                </a:r>
                <a:r>
                  <a:rPr lang="en-US" sz="1700" dirty="0"/>
                  <a:t>               </a:t>
                </a:r>
                <a:r>
                  <a:rPr lang="en-US" sz="1700" b="0" dirty="0"/>
                  <a:t>Initialize </a:t>
                </a:r>
                <a:r>
                  <a:rPr lang="en-US" sz="1700" b="0" i="1" dirty="0" err="1"/>
                  <a:t>TempNets</a:t>
                </a:r>
                <a:r>
                  <a:rPr lang="en-US" sz="1700" b="0" dirty="0"/>
                  <a:t> ← </a:t>
                </a:r>
                <a:r>
                  <a:rPr lang="en-US" sz="1700" b="0" i="1" dirty="0"/>
                  <a:t>Nets</a:t>
                </a:r>
                <a:r>
                  <a:rPr lang="en-US" sz="1700" b="0" dirty="0"/>
                  <a:t>, count </a:t>
                </a:r>
                <a14:m>
                  <m:oMath xmlns:m="http://schemas.openxmlformats.org/officeDocument/2006/math">
                    <m:r>
                      <a:rPr lang="en-US" sz="1700" b="0" i="1" smtClean="0">
                        <a:latin typeface="Cambria Math" panose="02040503050406030204" pitchFamily="18" charset="0"/>
                      </a:rPr>
                      <m:t>𝑙</m:t>
                    </m:r>
                  </m:oMath>
                </a14:m>
                <a:r>
                  <a:rPr lang="en-US" sz="1700" b="0" dirty="0"/>
                  <a:t> ← 0</a:t>
                </a:r>
              </a:p>
              <a:p>
                <a:r>
                  <a:rPr lang="en-US" sz="1700" b="0" dirty="0"/>
                  <a:t>7 	  </a:t>
                </a:r>
                <a:r>
                  <a:rPr lang="en-US" sz="1700" dirty="0"/>
                  <a:t>while</a:t>
                </a:r>
                <a:r>
                  <a:rPr lang="en-US" sz="1700" b="0" dirty="0"/>
                  <a:t> </a:t>
                </a:r>
                <a:r>
                  <a:rPr lang="en-US" sz="1700" b="0" i="1" dirty="0" err="1"/>
                  <a:t>TempNets</a:t>
                </a:r>
                <a:r>
                  <a:rPr lang="en-US" sz="1700" b="0" dirty="0"/>
                  <a:t> </a:t>
                </a:r>
                <a:r>
                  <a:rPr lang="zh-CN" altLang="en-US" sz="1700" b="0" dirty="0"/>
                  <a:t>≠</a:t>
                </a:r>
                <a:r>
                  <a:rPr lang="el-GR" sz="1700" b="0" dirty="0"/>
                  <a:t> </a:t>
                </a:r>
                <a:r>
                  <a:rPr lang="en-US" altLang="zh-CN" sz="1700" b="0" dirty="0">
                    <a:latin typeface="Arial Rounded MT Bold" panose="020F0704030504030204" pitchFamily="34" charset="0"/>
                  </a:rPr>
                  <a:t>φ </a:t>
                </a:r>
                <a:r>
                  <a:rPr lang="en-US" sz="1700" dirty="0"/>
                  <a:t>do</a:t>
                </a:r>
              </a:p>
              <a:p>
                <a:r>
                  <a:rPr lang="en-US" sz="1700" b="0" dirty="0"/>
                  <a:t>8</a:t>
                </a:r>
                <a:r>
                  <a:rPr lang="en-US" sz="1700" dirty="0"/>
                  <a:t>                    </a:t>
                </a:r>
                <a:r>
                  <a:rPr lang="en-US" sz="1700" b="0" i="1" dirty="0"/>
                  <a:t>CSP</a:t>
                </a:r>
                <a:r>
                  <a:rPr lang="en-US" sz="1700" b="0" dirty="0"/>
                  <a:t>[</a:t>
                </a:r>
                <a:r>
                  <a:rPr lang="en-US" sz="1700" b="0" i="1" dirty="0"/>
                  <a:t>c</a:t>
                </a:r>
                <a:r>
                  <a:rPr lang="en-US" sz="1700" b="0" dirty="0"/>
                  <a:t>] ← </a:t>
                </a:r>
                <a:r>
                  <a:rPr lang="en-US" sz="1700" b="0" i="1" dirty="0"/>
                  <a:t>TP</a:t>
                </a:r>
                <a:r>
                  <a:rPr lang="en-US" sz="1700" b="0" dirty="0"/>
                  <a:t> for stuck-at </a:t>
                </a:r>
                <a:r>
                  <a:rPr lang="en-US" sz="1700" b="0" i="1" dirty="0"/>
                  <a:t>j</a:t>
                </a:r>
                <a:r>
                  <a:rPr lang="en-US" sz="1700" b="0" dirty="0"/>
                  <a:t> fault with </a:t>
                </a:r>
                <a:r>
                  <a:rPr lang="en-US" sz="1700" b="0" i="1" dirty="0" err="1"/>
                  <a:t>net</a:t>
                </a:r>
                <a:r>
                  <a:rPr lang="en-US" sz="1700" b="0" i="1" baseline="-25000" dirty="0" err="1"/>
                  <a:t>l</a:t>
                </a:r>
                <a:r>
                  <a:rPr lang="en-US" sz="1700" b="0" dirty="0"/>
                  <a:t> = </a:t>
                </a:r>
                <a14:m>
                  <m:oMath xmlns:m="http://schemas.openxmlformats.org/officeDocument/2006/math">
                    <m:r>
                      <a:rPr lang="en-US" sz="1700" b="0" i="1" smtClean="0">
                        <a:latin typeface="Cambria Math" panose="02040503050406030204" pitchFamily="18" charset="0"/>
                      </a:rPr>
                      <m:t>𝑘</m:t>
                    </m:r>
                  </m:oMath>
                </a14:m>
                <a:r>
                  <a:rPr lang="en-US" sz="1700" b="0" dirty="0"/>
                  <a:t> ;</a:t>
                </a:r>
              </a:p>
              <a:p>
                <a:r>
                  <a:rPr lang="en-US" sz="1700" b="0" dirty="0"/>
                  <a:t>9 	</a:t>
                </a:r>
                <a:r>
                  <a:rPr lang="en-US" sz="1700" dirty="0"/>
                  <a:t>       </a:t>
                </a:r>
                <a:r>
                  <a:rPr lang="en-US" sz="1700" b="0" dirty="0"/>
                  <a:t>Simulate with CSP[c] to get internal node value;</a:t>
                </a:r>
              </a:p>
              <a:p>
                <a:r>
                  <a:rPr lang="en-US" sz="1700" b="0" dirty="0"/>
                  <a:t>10 	</a:t>
                </a:r>
                <a:r>
                  <a:rPr lang="en-US" sz="1700" dirty="0"/>
                  <a:t>       </a:t>
                </a:r>
                <a:r>
                  <a:rPr lang="en-US" sz="1700" b="0" dirty="0"/>
                  <a:t>Remove nets with signal value from </a:t>
                </a:r>
                <a:r>
                  <a:rPr lang="en-US" sz="1700" b="0" i="1" dirty="0"/>
                  <a:t>CSP</a:t>
                </a:r>
                <a:r>
                  <a:rPr lang="en-US" sz="1700" b="0" dirty="0"/>
                  <a:t>[c]; </a:t>
                </a:r>
              </a:p>
              <a:p>
                <a:r>
                  <a:rPr lang="en-US" sz="1700" b="0" dirty="0"/>
                  <a:t>11</a:t>
                </a:r>
                <a:r>
                  <a:rPr lang="en-US" sz="1700" dirty="0"/>
                  <a:t>                 </a:t>
                </a:r>
                <a:r>
                  <a:rPr lang="en-US" sz="1700" b="0" dirty="0"/>
                  <a:t> Update </a:t>
                </a:r>
                <a:r>
                  <a:rPr lang="en-US" sz="1700" b="0" i="1" dirty="0" err="1"/>
                  <a:t>TempNets</a:t>
                </a:r>
                <a:r>
                  <a:rPr lang="en-US" sz="1700" b="0" dirty="0"/>
                  <a:t>, </a:t>
                </a:r>
                <a14:m>
                  <m:oMath xmlns:m="http://schemas.openxmlformats.org/officeDocument/2006/math">
                    <m:r>
                      <a:rPr lang="en-US" sz="1700" b="0" i="1">
                        <a:latin typeface="Cambria Math" panose="02040503050406030204" pitchFamily="18" charset="0"/>
                      </a:rPr>
                      <m:t>𝑐</m:t>
                    </m:r>
                  </m:oMath>
                </a14:m>
                <a:r>
                  <a:rPr lang="en-US" sz="1700" b="0" dirty="0"/>
                  <a:t> ← </a:t>
                </a:r>
                <a14:m>
                  <m:oMath xmlns:m="http://schemas.openxmlformats.org/officeDocument/2006/math">
                    <m:r>
                      <a:rPr lang="en-US" sz="1700" b="0" i="1">
                        <a:latin typeface="Cambria Math" panose="02040503050406030204" pitchFamily="18" charset="0"/>
                      </a:rPr>
                      <m:t>𝑐</m:t>
                    </m:r>
                  </m:oMath>
                </a14:m>
                <a:r>
                  <a:rPr lang="en-US" sz="1700" b="0" dirty="0"/>
                  <a:t> + 1, and </a:t>
                </a:r>
                <a14:m>
                  <m:oMath xmlns:m="http://schemas.openxmlformats.org/officeDocument/2006/math">
                    <m:r>
                      <a:rPr lang="en-US" sz="1700" b="0" i="1">
                        <a:latin typeface="Cambria Math" panose="02040503050406030204" pitchFamily="18" charset="0"/>
                      </a:rPr>
                      <m:t>𝑙</m:t>
                    </m:r>
                  </m:oMath>
                </a14:m>
                <a:r>
                  <a:rPr lang="en-US" sz="1700" b="0" dirty="0"/>
                  <a:t> ← </a:t>
                </a:r>
                <a14:m>
                  <m:oMath xmlns:m="http://schemas.openxmlformats.org/officeDocument/2006/math">
                    <m:r>
                      <a:rPr lang="en-US" sz="1700" b="0" i="1">
                        <a:latin typeface="Cambria Math" panose="02040503050406030204" pitchFamily="18" charset="0"/>
                      </a:rPr>
                      <m:t>𝑙</m:t>
                    </m:r>
                  </m:oMath>
                </a14:m>
                <a:r>
                  <a:rPr lang="en-US" sz="1700" b="0" dirty="0"/>
                  <a:t> + 1 ;</a:t>
                </a:r>
              </a:p>
              <a:p>
                <a:r>
                  <a:rPr lang="en-US" sz="1700" b="0" dirty="0"/>
                  <a:t>12 	</a:t>
                </a:r>
                <a:r>
                  <a:rPr lang="en-US" sz="1700" dirty="0"/>
                  <a:t>  end</a:t>
                </a:r>
              </a:p>
              <a:p>
                <a:r>
                  <a:rPr lang="en-US" sz="1700" b="0" dirty="0"/>
                  <a:t>13 </a:t>
                </a:r>
                <a:r>
                  <a:rPr lang="en-US" sz="1700" dirty="0"/>
                  <a:t>          end</a:t>
                </a:r>
              </a:p>
              <a:p>
                <a:r>
                  <a:rPr lang="en-US" sz="1700" b="0" dirty="0"/>
                  <a:t>14      </a:t>
                </a:r>
                <a:r>
                  <a:rPr lang="en-US" sz="1700" dirty="0"/>
                  <a:t>end</a:t>
                </a:r>
              </a:p>
              <a:p>
                <a:r>
                  <a:rPr lang="en-US" sz="1700" b="0" dirty="0"/>
                  <a:t>15 </a:t>
                </a:r>
                <a:r>
                  <a:rPr lang="en-US" sz="1700" dirty="0"/>
                  <a:t>end</a:t>
                </a:r>
              </a:p>
              <a:p>
                <a:r>
                  <a:rPr lang="en-US" sz="1700" b="0" dirty="0"/>
                  <a:t>16 Report CSP.</a:t>
                </a:r>
              </a:p>
            </p:txBody>
          </p:sp>
        </mc:Choice>
        <mc:Fallback xmlns="">
          <p:sp>
            <p:nvSpPr>
              <p:cNvPr id="7" name="TextBox 6">
                <a:extLst>
                  <a:ext uri="{FF2B5EF4-FFF2-40B4-BE49-F238E27FC236}">
                    <a16:creationId xmlns:a16="http://schemas.microsoft.com/office/drawing/2014/main" id="{81E0CB7E-E590-4A29-AE48-65920F1273DB}"/>
                  </a:ext>
                </a:extLst>
              </p:cNvPr>
              <p:cNvSpPr txBox="1">
                <a:spLocks noRot="1" noChangeAspect="1" noMove="1" noResize="1" noEditPoints="1" noAdjustHandles="1" noChangeArrowheads="1" noChangeShapeType="1" noTextEdit="1"/>
              </p:cNvSpPr>
              <p:nvPr/>
            </p:nvSpPr>
            <p:spPr>
              <a:xfrm>
                <a:off x="381000" y="1414076"/>
                <a:ext cx="8544713" cy="5062924"/>
              </a:xfrm>
              <a:prstGeom prst="rect">
                <a:avLst/>
              </a:prstGeom>
              <a:blipFill>
                <a:blip r:embed="rId3"/>
                <a:stretch>
                  <a:fillRect l="-500" t="-481"/>
                </a:stretch>
              </a:blipFill>
            </p:spPr>
            <p:txBody>
              <a:bodyPr/>
              <a:lstStyle/>
              <a:p>
                <a:r>
                  <a:rPr lang="en-US">
                    <a:noFill/>
                  </a:rPr>
                  <a:t> </a:t>
                </a:r>
              </a:p>
            </p:txBody>
          </p:sp>
        </mc:Fallback>
      </mc:AlternateContent>
    </p:spTree>
    <p:extLst>
      <p:ext uri="{BB962C8B-B14F-4D97-AF65-F5344CB8AC3E}">
        <p14:creationId xmlns:p14="http://schemas.microsoft.com/office/powerpoint/2010/main" val="4103873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200" dirty="0"/>
              <a:t>Test Generation for Detecting Combinational Trojans – Cont. </a:t>
            </a:r>
          </a:p>
        </p:txBody>
      </p:sp>
      <mc:AlternateContent xmlns:mc="http://schemas.openxmlformats.org/markup-compatibility/2006" xmlns:a14="http://schemas.microsoft.com/office/drawing/2010/main">
        <mc:Choice Requires="a14">
          <p:sp>
            <p:nvSpPr>
              <p:cNvPr id="5" name="Content Placeholder 2"/>
              <p:cNvSpPr>
                <a:spLocks noGrp="1"/>
              </p:cNvSpPr>
              <p:nvPr>
                <p:ph sz="quarter" idx="1"/>
              </p:nvPr>
            </p:nvSpPr>
            <p:spPr>
              <a:xfrm>
                <a:off x="287465" y="1371600"/>
                <a:ext cx="8385048" cy="5184097"/>
              </a:xfrm>
            </p:spPr>
            <p:txBody>
              <a:bodyPr>
                <a:normAutofit/>
              </a:bodyPr>
              <a:lstStyle/>
              <a:p>
                <a:r>
                  <a:rPr lang="en-US" sz="2600" dirty="0"/>
                  <a:t> A Type-</a:t>
                </a:r>
                <a:r>
                  <a:rPr lang="en-US" sz="2600" i="1" dirty="0"/>
                  <a:t>n</a:t>
                </a:r>
                <a:r>
                  <a:rPr lang="en-US" sz="2600" dirty="0"/>
                  <a:t> Trojan is detected by a test for a stuck-at fault on the payload while </a:t>
                </a:r>
                <a:r>
                  <a:rPr lang="en-US" sz="2600" i="1" dirty="0"/>
                  <a:t>n</a:t>
                </a:r>
                <a:r>
                  <a:rPr lang="en-US" sz="2600" dirty="0"/>
                  <a:t> trigger lines are set to specific states. This test is a </a:t>
                </a:r>
                <a:r>
                  <a:rPr lang="en-US" sz="2600" i="1" dirty="0"/>
                  <a:t>Conditional Stuck-at Pattern </a:t>
                </a:r>
                <a:r>
                  <a:rPr lang="en-US" sz="2600" dirty="0"/>
                  <a:t>with </a:t>
                </a:r>
                <a:r>
                  <a:rPr lang="en-US" sz="2600" i="1" dirty="0"/>
                  <a:t>n </a:t>
                </a:r>
                <a:r>
                  <a:rPr lang="en-US" sz="2600" dirty="0"/>
                  <a:t>conditions (</a:t>
                </a:r>
                <a:r>
                  <a:rPr lang="en-US" sz="2600" i="1" dirty="0"/>
                  <a:t>CSP</a:t>
                </a:r>
                <a:r>
                  <a:rPr lang="en-US" sz="2600" dirty="0"/>
                  <a:t>-</a:t>
                </a:r>
                <a14:m>
                  <m:oMath xmlns:m="http://schemas.openxmlformats.org/officeDocument/2006/math">
                    <m:r>
                      <a:rPr lang="en-US" sz="2600" i="1">
                        <a:latin typeface="Cambria Math" panose="02040503050406030204" pitchFamily="18" charset="0"/>
                      </a:rPr>
                      <m:t>𝑛</m:t>
                    </m:r>
                    <m:r>
                      <a:rPr lang="en-US" sz="2600" b="0" i="1" smtClean="0">
                        <a:latin typeface="Cambria Math" panose="02040503050406030204" pitchFamily="18" charset="0"/>
                      </a:rPr>
                      <m:t>)</m:t>
                    </m:r>
                  </m:oMath>
                </a14:m>
                <a:r>
                  <a:rPr lang="en-US" sz="2600" dirty="0"/>
                  <a:t>.</a:t>
                </a:r>
              </a:p>
              <a:p>
                <a:endParaRPr lang="en-US" sz="2600" dirty="0"/>
              </a:p>
              <a:p>
                <a:r>
                  <a:rPr lang="en-US" sz="2600" dirty="0"/>
                  <a:t>The Trojan coverage is defined as:</a:t>
                </a:r>
              </a:p>
              <a:p>
                <a:pPr marL="0" indent="0">
                  <a:buNone/>
                </a:pPr>
                <a:endParaRPr lang="en-US" sz="2600" dirty="0"/>
              </a:p>
            </p:txBody>
          </p:sp>
        </mc:Choice>
        <mc:Fallback xmlns="">
          <p:sp>
            <p:nvSpPr>
              <p:cNvPr id="5" name="Content Placeholder 2"/>
              <p:cNvSpPr>
                <a:spLocks noGrp="1" noRot="1" noChangeAspect="1" noMove="1" noResize="1" noEditPoints="1" noAdjustHandles="1" noChangeArrowheads="1" noChangeShapeType="1" noTextEdit="1"/>
              </p:cNvSpPr>
              <p:nvPr>
                <p:ph sz="quarter" idx="1"/>
              </p:nvPr>
            </p:nvSpPr>
            <p:spPr>
              <a:xfrm>
                <a:off x="287465" y="1371600"/>
                <a:ext cx="8385048" cy="5184097"/>
              </a:xfrm>
              <a:blipFill>
                <a:blip r:embed="rId3"/>
                <a:stretch>
                  <a:fillRect l="-291" t="-1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22649" y="4953000"/>
                <a:ext cx="7898701" cy="627351"/>
              </a:xfrm>
              <a:prstGeom prst="rect">
                <a:avLst/>
              </a:prstGeom>
              <a:noFill/>
            </p:spPr>
            <p:txBody>
              <a:bodyPr wrap="none" lIns="0" tIns="0" rIns="0" bIns="0" rtlCol="0">
                <a:spAutoFit/>
              </a:bodyPr>
              <a:lstStyle/>
              <a:p>
                <a:r>
                  <a:rPr lang="en-US" sz="2600" b="0" dirty="0">
                    <a:latin typeface="Cambria Math" panose="02040503050406030204" pitchFamily="18" charset="0"/>
                    <a:ea typeface="Cambria Math" panose="02040503050406030204" pitchFamily="18" charset="0"/>
                  </a:rPr>
                  <a:t>Trojan Coverage = </a:t>
                </a:r>
                <a14:m>
                  <m:oMath xmlns:m="http://schemas.openxmlformats.org/officeDocument/2006/math">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𝑑𝑒𝑡𝑒𝑐𝑡𝑒𝑑</m:t>
                        </m:r>
                        <m:r>
                          <a:rPr lang="en-US" sz="2600" b="0" i="1" smtClean="0">
                            <a:latin typeface="Cambria Math" panose="02040503050406030204" pitchFamily="18" charset="0"/>
                          </a:rPr>
                          <m:t> </m:t>
                        </m:r>
                        <m:r>
                          <a:rPr lang="en-US" sz="2600" b="0" i="1" smtClean="0">
                            <a:latin typeface="Cambria Math" panose="02040503050406030204" pitchFamily="18" charset="0"/>
                          </a:rPr>
                          <m:t>𝑣𝑎𝑖𝑙𝑑</m:t>
                        </m:r>
                        <m:r>
                          <a:rPr lang="en-US" sz="2600" b="0" i="1" smtClean="0">
                            <a:latin typeface="Cambria Math" panose="02040503050406030204" pitchFamily="18" charset="0"/>
                          </a:rPr>
                          <m:t> </m:t>
                        </m:r>
                        <m:r>
                          <a:rPr lang="en-US" sz="2600" b="0" i="1" smtClean="0">
                            <a:latin typeface="Cambria Math" panose="02040503050406030204" pitchFamily="18" charset="0"/>
                          </a:rPr>
                          <m:t>𝑇𝑟𝑜𝑗𝑎𝑛𝑠</m:t>
                        </m:r>
                      </m:num>
                      <m:den>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𝑎𝑙𝑙</m:t>
                        </m:r>
                        <m:r>
                          <a:rPr lang="en-US" sz="2600" b="0" i="1" smtClean="0">
                            <a:latin typeface="Cambria Math" panose="02040503050406030204" pitchFamily="18" charset="0"/>
                          </a:rPr>
                          <m:t> </m:t>
                        </m:r>
                        <m:r>
                          <a:rPr lang="en-US" sz="2600" b="0" i="1" smtClean="0">
                            <a:latin typeface="Cambria Math" panose="02040503050406030204" pitchFamily="18" charset="0"/>
                          </a:rPr>
                          <m:t>𝑣𝑎𝑙𝑖𝑑</m:t>
                        </m:r>
                        <m:r>
                          <a:rPr lang="en-US" sz="2600" b="0" i="1" smtClean="0">
                            <a:latin typeface="Cambria Math" panose="02040503050406030204" pitchFamily="18" charset="0"/>
                          </a:rPr>
                          <m:t> </m:t>
                        </m:r>
                        <m:r>
                          <a:rPr lang="en-US" sz="2600" b="0" i="1" smtClean="0">
                            <a:latin typeface="Cambria Math" panose="02040503050406030204" pitchFamily="18" charset="0"/>
                          </a:rPr>
                          <m:t>𝑇𝑟𝑜𝑗𝑎𝑛𝑠</m:t>
                        </m:r>
                      </m:den>
                    </m:f>
                    <m:r>
                      <a:rPr lang="en-US" sz="2600" b="0" i="1">
                        <a:latin typeface="Cambria Math" panose="02040503050406030204" pitchFamily="18" charset="0"/>
                      </a:rPr>
                      <m:t>×100%</m:t>
                    </m:r>
                    <m:r>
                      <a:rPr lang="en-US" sz="2600" b="0" i="1" smtClean="0">
                        <a:latin typeface="Cambria Math" panose="02040503050406030204" pitchFamily="18" charset="0"/>
                      </a:rPr>
                      <m:t>      </m:t>
                    </m:r>
                  </m:oMath>
                </a14:m>
                <a:endParaRPr lang="en-US" sz="26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622649" y="4953000"/>
                <a:ext cx="7898701" cy="627351"/>
              </a:xfrm>
              <a:prstGeom prst="rect">
                <a:avLst/>
              </a:prstGeom>
              <a:blipFill>
                <a:blip r:embed="rId4"/>
                <a:stretch>
                  <a:fillRect l="-2546" t="-2941" b="-8824"/>
                </a:stretch>
              </a:blipFill>
            </p:spPr>
            <p:txBody>
              <a:bodyPr/>
              <a:lstStyle/>
              <a:p>
                <a:r>
                  <a:rPr lang="en-US">
                    <a:noFill/>
                  </a:rPr>
                  <a:t> </a:t>
                </a:r>
              </a:p>
            </p:txBody>
          </p:sp>
        </mc:Fallback>
      </mc:AlternateContent>
    </p:spTree>
    <p:extLst>
      <p:ext uri="{BB962C8B-B14F-4D97-AF65-F5344CB8AC3E}">
        <p14:creationId xmlns:p14="http://schemas.microsoft.com/office/powerpoint/2010/main" val="78172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t>Test Generation Solution</a:t>
            </a:r>
          </a:p>
        </p:txBody>
      </p:sp>
      <p:sp>
        <p:nvSpPr>
          <p:cNvPr id="9" name="Content Placeholder 2"/>
          <p:cNvSpPr txBox="1">
            <a:spLocks noGrp="1"/>
          </p:cNvSpPr>
          <p:nvPr>
            <p:ph sz="quarter" idx="1"/>
          </p:nvPr>
        </p:nvSpPr>
        <p:spPr>
          <a:xfrm>
            <a:off x="379476" y="1219200"/>
            <a:ext cx="8385048" cy="4953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Ø"/>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pPr>
            <a:r>
              <a:rPr lang="en-US" dirty="0"/>
              <a:t>Sampling the </a:t>
            </a:r>
            <a:r>
              <a:rPr lang="en-US" i="1" dirty="0"/>
              <a:t>CSP</a:t>
            </a:r>
            <a:r>
              <a:rPr lang="en-US" dirty="0"/>
              <a:t>: </a:t>
            </a:r>
          </a:p>
          <a:p>
            <a:pPr lvl="1" fontAlgn="auto">
              <a:spcAft>
                <a:spcPts val="0"/>
              </a:spcAft>
            </a:pPr>
            <a:r>
              <a:rPr lang="en-US" dirty="0"/>
              <a:t>When the number of </a:t>
            </a:r>
            <a:r>
              <a:rPr lang="en-US" i="1" dirty="0"/>
              <a:t>CSP’s</a:t>
            </a:r>
            <a:r>
              <a:rPr lang="en-US" dirty="0"/>
              <a:t> is enormous, applying all patterns</a:t>
            </a:r>
            <a:r>
              <a:rPr lang="en-US" i="1" dirty="0"/>
              <a:t> </a:t>
            </a:r>
            <a:r>
              <a:rPr lang="en-US" dirty="0"/>
              <a:t>becomes impractical. </a:t>
            </a:r>
          </a:p>
          <a:p>
            <a:pPr lvl="1" fontAlgn="auto">
              <a:spcAft>
                <a:spcPts val="0"/>
              </a:spcAft>
            </a:pPr>
            <a:r>
              <a:rPr lang="en-US" dirty="0"/>
              <a:t>For a large circuit, sample </a:t>
            </a:r>
            <a:r>
              <a:rPr lang="en-US" i="1" dirty="0"/>
              <a:t>CSP’s</a:t>
            </a:r>
            <a:r>
              <a:rPr lang="en-US" dirty="0"/>
              <a:t> from the exhaustive set.</a:t>
            </a:r>
          </a:p>
          <a:p>
            <a:pPr fontAlgn="auto">
              <a:spcAft>
                <a:spcPts val="0"/>
              </a:spcAft>
            </a:pPr>
            <a:endParaRPr lang="en-US" b="0" dirty="0"/>
          </a:p>
          <a:p>
            <a:pPr fontAlgn="auto">
              <a:spcAft>
                <a:spcPts val="0"/>
              </a:spcAft>
            </a:pPr>
            <a:r>
              <a:rPr lang="en-US" b="0" dirty="0"/>
              <a:t>Sampling the Trojans: </a:t>
            </a:r>
          </a:p>
          <a:p>
            <a:pPr lvl="1" fontAlgn="auto">
              <a:spcAft>
                <a:spcPts val="0"/>
              </a:spcAft>
            </a:pPr>
            <a:r>
              <a:rPr lang="en-US" b="0" dirty="0"/>
              <a:t>The number of valid Trojans is large.</a:t>
            </a:r>
          </a:p>
          <a:p>
            <a:pPr lvl="1" fontAlgn="auto">
              <a:spcAft>
                <a:spcPts val="0"/>
              </a:spcAft>
            </a:pPr>
            <a:r>
              <a:rPr lang="en-US" b="0" dirty="0"/>
              <a:t>Verifying all Trojans is infeasible.</a:t>
            </a:r>
          </a:p>
          <a:p>
            <a:pPr fontAlgn="auto">
              <a:spcAft>
                <a:spcPts val="0"/>
              </a:spcAft>
            </a:pPr>
            <a:endParaRPr lang="en-US" sz="1100" b="0" dirty="0"/>
          </a:p>
          <a:p>
            <a:pPr fontAlgn="auto">
              <a:spcAft>
                <a:spcPts val="0"/>
              </a:spcAft>
            </a:pPr>
            <a:endParaRPr lang="en-US" sz="1100" b="0" dirty="0"/>
          </a:p>
        </p:txBody>
      </p:sp>
    </p:spTree>
    <p:extLst>
      <p:ext uri="{BB962C8B-B14F-4D97-AF65-F5344CB8AC3E}">
        <p14:creationId xmlns:p14="http://schemas.microsoft.com/office/powerpoint/2010/main" val="2189515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4000" dirty="0"/>
              <a:t>Experimental Results</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216057251"/>
                  </p:ext>
                </p:extLst>
              </p:nvPr>
            </p:nvGraphicFramePr>
            <p:xfrm>
              <a:off x="255504" y="1600200"/>
              <a:ext cx="8625461" cy="4316662"/>
            </p:xfrm>
            <a:graphic>
              <a:graphicData uri="http://schemas.openxmlformats.org/drawingml/2006/table">
                <a:tbl>
                  <a:tblPr firstRow="1" bandRow="1">
                    <a:tableStyleId>{5C22544A-7EE6-4342-B048-85BDC9FD1C3A}</a:tableStyleId>
                  </a:tblPr>
                  <a:tblGrid>
                    <a:gridCol w="763651">
                      <a:extLst>
                        <a:ext uri="{9D8B030D-6E8A-4147-A177-3AD203B41FA5}">
                          <a16:colId xmlns:a16="http://schemas.microsoft.com/office/drawing/2014/main" val="2665563653"/>
                        </a:ext>
                      </a:extLst>
                    </a:gridCol>
                    <a:gridCol w="885845">
                      <a:extLst>
                        <a:ext uri="{9D8B030D-6E8A-4147-A177-3AD203B41FA5}">
                          <a16:colId xmlns:a16="http://schemas.microsoft.com/office/drawing/2014/main" val="3257939257"/>
                        </a:ext>
                      </a:extLst>
                    </a:gridCol>
                    <a:gridCol w="791191">
                      <a:extLst>
                        <a:ext uri="{9D8B030D-6E8A-4147-A177-3AD203B41FA5}">
                          <a16:colId xmlns:a16="http://schemas.microsoft.com/office/drawing/2014/main" val="3328752610"/>
                        </a:ext>
                      </a:extLst>
                    </a:gridCol>
                    <a:gridCol w="1138301">
                      <a:extLst>
                        <a:ext uri="{9D8B030D-6E8A-4147-A177-3AD203B41FA5}">
                          <a16:colId xmlns:a16="http://schemas.microsoft.com/office/drawing/2014/main" val="2259299551"/>
                        </a:ext>
                      </a:extLst>
                    </a:gridCol>
                    <a:gridCol w="606743">
                      <a:extLst>
                        <a:ext uri="{9D8B030D-6E8A-4147-A177-3AD203B41FA5}">
                          <a16:colId xmlns:a16="http://schemas.microsoft.com/office/drawing/2014/main" val="3625705174"/>
                        </a:ext>
                      </a:extLst>
                    </a:gridCol>
                    <a:gridCol w="1325372">
                      <a:extLst>
                        <a:ext uri="{9D8B030D-6E8A-4147-A177-3AD203B41FA5}">
                          <a16:colId xmlns:a16="http://schemas.microsoft.com/office/drawing/2014/main" val="1523757192"/>
                        </a:ext>
                      </a:extLst>
                    </a:gridCol>
                    <a:gridCol w="871855">
                      <a:extLst>
                        <a:ext uri="{9D8B030D-6E8A-4147-A177-3AD203B41FA5}">
                          <a16:colId xmlns:a16="http://schemas.microsoft.com/office/drawing/2014/main" val="3441881138"/>
                        </a:ext>
                      </a:extLst>
                    </a:gridCol>
                    <a:gridCol w="675005">
                      <a:extLst>
                        <a:ext uri="{9D8B030D-6E8A-4147-A177-3AD203B41FA5}">
                          <a16:colId xmlns:a16="http://schemas.microsoft.com/office/drawing/2014/main" val="2096774471"/>
                        </a:ext>
                      </a:extLst>
                    </a:gridCol>
                    <a:gridCol w="665480">
                      <a:extLst>
                        <a:ext uri="{9D8B030D-6E8A-4147-A177-3AD203B41FA5}">
                          <a16:colId xmlns:a16="http://schemas.microsoft.com/office/drawing/2014/main" val="3327962253"/>
                        </a:ext>
                      </a:extLst>
                    </a:gridCol>
                    <a:gridCol w="902018">
                      <a:extLst>
                        <a:ext uri="{9D8B030D-6E8A-4147-A177-3AD203B41FA5}">
                          <a16:colId xmlns:a16="http://schemas.microsoft.com/office/drawing/2014/main" val="3940925669"/>
                        </a:ext>
                      </a:extLst>
                    </a:gridCol>
                  </a:tblGrid>
                  <a:tr h="308333">
                    <a:tc rowSpan="2">
                      <a:txBody>
                        <a:bodyPr/>
                        <a:lstStyle/>
                        <a:p>
                          <a:pPr algn="ctr"/>
                          <a:r>
                            <a:rPr kumimoji="0" lang="en-US" sz="1400" u="none" strike="noStrike" kern="1200" baseline="0" dirty="0"/>
                            <a:t>Trojan</a:t>
                          </a:r>
                        </a:p>
                        <a:p>
                          <a:pPr algn="ctr"/>
                          <a:r>
                            <a:rPr kumimoji="0" lang="en-US" sz="1400" u="none" strike="noStrike" kern="1200" baseline="0" dirty="0"/>
                            <a:t>type</a:t>
                          </a:r>
                          <a:endParaRPr lang="en-US" sz="1400" dirty="0"/>
                        </a:p>
                      </a:txBody>
                      <a:tcPr anchor="ctr"/>
                    </a:tc>
                    <a:tc rowSpan="2">
                      <a:txBody>
                        <a:bodyPr/>
                        <a:lstStyle/>
                        <a:p>
                          <a:pPr algn="ctr"/>
                          <a:r>
                            <a:rPr kumimoji="0" lang="en-US" sz="1400" u="none" strike="noStrike" kern="1200" baseline="0" dirty="0"/>
                            <a:t>Circuit</a:t>
                          </a:r>
                          <a:endParaRPr lang="en-US" sz="1400" dirty="0"/>
                        </a:p>
                      </a:txBody>
                      <a:tcPr anchor="ctr"/>
                    </a:tc>
                    <a:tc rowSpan="2">
                      <a:txBody>
                        <a:bodyPr/>
                        <a:lstStyle/>
                        <a:p>
                          <a:pPr algn="ctr"/>
                          <a:r>
                            <a:rPr kumimoji="0" lang="en-US" sz="1400" u="none" strike="noStrike" kern="1200" baseline="0" dirty="0"/>
                            <a:t>Lines, K</a:t>
                          </a:r>
                        </a:p>
                      </a:txBody>
                      <a:tcPr anchor="ctr"/>
                    </a:tc>
                    <a:tc rowSpan="2">
                      <a:txBody>
                        <a:bodyPr/>
                        <a:lstStyle/>
                        <a:p>
                          <a:pPr algn="ctr"/>
                          <a:r>
                            <a:rPr kumimoji="0" lang="en-US" sz="1400" u="none" strike="noStrike" kern="1200" baseline="0" dirty="0"/>
                            <a:t>All Trojans</a:t>
                          </a:r>
                        </a:p>
                        <a:p>
                          <a:pPr algn="ctr"/>
                          <a:r>
                            <a:rPr kumimoji="0" lang="en-US" sz="1400" u="none" strike="noStrike" kern="1200" baseline="0" dirty="0" err="1"/>
                            <a:t>Tn</a:t>
                          </a:r>
                          <a:endParaRPr lang="en-US" sz="1400" dirty="0"/>
                        </a:p>
                      </a:txBody>
                      <a:tcPr anchor="ctr"/>
                    </a:tc>
                    <a:tc rowSpan="2">
                      <a:txBody>
                        <a:bodyPr/>
                        <a:lstStyle/>
                        <a:p>
                          <a:pPr algn="ctr"/>
                          <a:r>
                            <a:rPr kumimoji="0" lang="en-US" sz="1400" u="none" strike="noStrike" kern="1200" baseline="0" dirty="0"/>
                            <a:t>SAF</a:t>
                          </a:r>
                        </a:p>
                        <a:p>
                          <a:pPr algn="ctr"/>
                          <a:r>
                            <a:rPr kumimoji="0" lang="en-US" sz="1400" u="none" strike="noStrike" kern="1200" baseline="0" dirty="0"/>
                            <a:t>tests</a:t>
                          </a:r>
                          <a:endParaRPr lang="en-US" sz="1400" dirty="0"/>
                        </a:p>
                      </a:txBody>
                      <a:tcPr anchor="ctr"/>
                    </a:tc>
                    <a:tc rowSpan="2">
                      <a:txBody>
                        <a:bodyPr/>
                        <a:lstStyle/>
                        <a:p>
                          <a:pPr algn="ctr"/>
                          <a:r>
                            <a:rPr kumimoji="0" lang="en-US" sz="1400" u="none" strike="noStrike" kern="1200" baseline="0" dirty="0"/>
                            <a:t>Valid Trojans</a:t>
                          </a:r>
                        </a:p>
                        <a:p>
                          <a:pPr algn="ctr"/>
                          <a:r>
                            <a:rPr kumimoji="0" lang="en-US" sz="1400" u="none" strike="noStrike" kern="1200" baseline="0" dirty="0" err="1"/>
                            <a:t>Vn</a:t>
                          </a:r>
                          <a:endParaRPr lang="en-US" sz="1400" dirty="0"/>
                        </a:p>
                      </a:txBody>
                      <a:tcPr anchor="ctr"/>
                    </a:tc>
                    <a:tc rowSpan="2">
                      <a:txBody>
                        <a:bodyPr/>
                        <a:lstStyle/>
                        <a:p>
                          <a:pPr algn="ctr"/>
                          <a:r>
                            <a:rPr kumimoji="0" lang="en-US" sz="1400" u="none" strike="noStrike" kern="1200" baseline="0" dirty="0"/>
                            <a:t>HT</a:t>
                          </a:r>
                        </a:p>
                        <a:p>
                          <a:pPr algn="ctr"/>
                          <a:r>
                            <a:rPr kumimoji="0" lang="en-US" sz="1400" u="none" strike="noStrike" kern="1200" baseline="0" dirty="0"/>
                            <a:t>tests</a:t>
                          </a:r>
                          <a:endParaRPr lang="en-US" sz="1400" dirty="0"/>
                        </a:p>
                      </a:txBody>
                      <a:tcPr anchor="ctr"/>
                    </a:tc>
                    <a:tc gridSpan="3">
                      <a:txBody>
                        <a:bodyPr/>
                        <a:lstStyle/>
                        <a:p>
                          <a:pPr algn="ctr"/>
                          <a14:m>
                            <m:oMath xmlns:m="http://schemas.openxmlformats.org/officeDocument/2006/math">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𝑉</m:t>
                                  </m:r>
                                </m:e>
                                <m:sub>
                                  <m:r>
                                    <a:rPr lang="en-US" sz="1400" i="1" dirty="0">
                                      <a:latin typeface="Cambria Math" panose="02040503050406030204" pitchFamily="18" charset="0"/>
                                    </a:rPr>
                                    <m:t>𝑛</m:t>
                                  </m:r>
                                </m:sub>
                              </m:sSub>
                            </m:oMath>
                          </a14:m>
                          <a:r>
                            <a:rPr kumimoji="0" lang="en-US" sz="1400" u="none" strike="noStrike" kern="1200" baseline="0" dirty="0"/>
                            <a:t> Coverage (%)</a:t>
                          </a:r>
                          <a:endParaRPr lang="en-US" sz="1400" dirty="0"/>
                        </a:p>
                      </a:txBody>
                      <a:tcPr anchor="ct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27671953"/>
                      </a:ext>
                    </a:extLst>
                  </a:tr>
                  <a:tr h="308333">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a:txBody>
                        <a:bodyPr/>
                        <a:lstStyle/>
                        <a:p>
                          <a:pPr algn="ctr"/>
                          <a:r>
                            <a:rPr kumimoji="0" lang="en-US" sz="1400" u="none" strike="noStrike" kern="1200" baseline="0" dirty="0">
                              <a:solidFill>
                                <a:schemeClr val="bg1"/>
                              </a:solidFill>
                            </a:rPr>
                            <a:t>CSP</a:t>
                          </a:r>
                          <a:endParaRPr kumimoji="0" lang="en-US" sz="1400" b="0" i="0" u="none" strike="noStrike" kern="1200" baseline="0" dirty="0">
                            <a:solidFill>
                              <a:schemeClr val="bg1"/>
                            </a:solidFill>
                            <a:latin typeface="+mn-lt"/>
                            <a:ea typeface="+mn-ea"/>
                            <a:cs typeface="+mn-cs"/>
                          </a:endParaRPr>
                        </a:p>
                      </a:txBody>
                      <a:tcPr anchor="ctr">
                        <a:solidFill>
                          <a:schemeClr val="tx2"/>
                        </a:solidFill>
                      </a:tcPr>
                    </a:tc>
                    <a:tc>
                      <a:txBody>
                        <a:bodyPr/>
                        <a:lstStyle/>
                        <a:p>
                          <a:pPr algn="ctr"/>
                          <a:r>
                            <a:rPr kumimoji="0" lang="en-US" sz="1400" u="none" strike="noStrike" kern="1200" baseline="0" dirty="0">
                              <a:solidFill>
                                <a:schemeClr val="bg1"/>
                              </a:solidFill>
                            </a:rPr>
                            <a:t>N-</a:t>
                          </a:r>
                          <a:r>
                            <a:rPr kumimoji="0" lang="en-US" sz="1400" u="none" strike="noStrike" kern="1200" baseline="0" dirty="0" err="1">
                              <a:solidFill>
                                <a:schemeClr val="bg1"/>
                              </a:solidFill>
                            </a:rPr>
                            <a:t>det</a:t>
                          </a:r>
                          <a:endParaRPr kumimoji="0" lang="en-US" sz="1400" b="0" i="0" u="none" strike="noStrike" kern="1200" baseline="0" dirty="0">
                            <a:solidFill>
                              <a:schemeClr val="bg1"/>
                            </a:solidFill>
                            <a:latin typeface="+mn-lt"/>
                            <a:ea typeface="+mn-ea"/>
                            <a:cs typeface="+mn-cs"/>
                          </a:endParaRPr>
                        </a:p>
                      </a:txBody>
                      <a:tcPr anchor="ctr">
                        <a:solidFill>
                          <a:schemeClr val="tx2"/>
                        </a:solidFill>
                      </a:tcPr>
                    </a:tc>
                    <a:tc>
                      <a:txBody>
                        <a:bodyPr/>
                        <a:lstStyle/>
                        <a:p>
                          <a:pPr algn="ctr"/>
                          <a:r>
                            <a:rPr kumimoji="0" lang="en-US" sz="1400" u="none" strike="noStrike" kern="1200" baseline="0" dirty="0">
                              <a:solidFill>
                                <a:schemeClr val="bg1"/>
                              </a:solidFill>
                            </a:rPr>
                            <a:t>Random</a:t>
                          </a:r>
                          <a:endParaRPr kumimoji="0" lang="en-US" sz="1400" b="0" i="0" u="none" strike="noStrike" kern="1200" baseline="0" dirty="0">
                            <a:solidFill>
                              <a:schemeClr val="bg1"/>
                            </a:solidFill>
                            <a:latin typeface="+mn-lt"/>
                            <a:ea typeface="+mn-ea"/>
                            <a:cs typeface="+mn-cs"/>
                          </a:endParaRPr>
                        </a:p>
                      </a:txBody>
                      <a:tcPr anchor="ctr">
                        <a:solidFill>
                          <a:schemeClr val="tx2"/>
                        </a:solidFill>
                      </a:tcPr>
                    </a:tc>
                    <a:extLst>
                      <a:ext uri="{0D108BD9-81ED-4DB2-BD59-A6C34878D82A}">
                        <a16:rowId xmlns:a16="http://schemas.microsoft.com/office/drawing/2014/main" val="734376099"/>
                      </a:ext>
                    </a:extLst>
                  </a:tr>
                  <a:tr h="308333">
                    <a:tc rowSpan="3">
                      <a:txBody>
                        <a:bodyPr/>
                        <a:lstStyle/>
                        <a:p>
                          <a:pPr algn="ctr"/>
                          <a:r>
                            <a:rPr lang="en-US" sz="1400" dirty="0"/>
                            <a:t>Type 1</a:t>
                          </a:r>
                        </a:p>
                      </a:txBody>
                      <a:tcPr anchor="ctr"/>
                    </a:tc>
                    <a:tc>
                      <a:txBody>
                        <a:bodyPr/>
                        <a:lstStyle/>
                        <a:p>
                          <a:pPr algn="ctr"/>
                          <a:r>
                            <a:rPr lang="en-US" sz="1400" dirty="0"/>
                            <a:t>Slide 34</a:t>
                          </a:r>
                        </a:p>
                      </a:txBody>
                      <a:tcPr anchor="ctr"/>
                    </a:tc>
                    <a:tc>
                      <a:txBody>
                        <a:bodyPr/>
                        <a:lstStyle/>
                        <a:p>
                          <a:pPr algn="ctr"/>
                          <a:r>
                            <a:rPr lang="en-US" sz="1400" dirty="0"/>
                            <a:t>18</a:t>
                          </a:r>
                        </a:p>
                      </a:txBody>
                      <a:tcPr anchor="ctr"/>
                    </a:tc>
                    <a:tc>
                      <a:txBody>
                        <a:bodyPr/>
                        <a:lstStyle/>
                        <a:p>
                          <a:pPr algn="ctr"/>
                          <a:r>
                            <a:rPr lang="en-US" sz="1400" dirty="0"/>
                            <a:t>612</a:t>
                          </a:r>
                        </a:p>
                      </a:txBody>
                      <a:tcPr anchor="ctr"/>
                    </a:tc>
                    <a:tc>
                      <a:txBody>
                        <a:bodyPr/>
                        <a:lstStyle/>
                        <a:p>
                          <a:pPr algn="ctr"/>
                          <a:r>
                            <a:rPr lang="en-US" sz="1400" dirty="0"/>
                            <a:t>9</a:t>
                          </a:r>
                        </a:p>
                      </a:txBody>
                      <a:tcPr anchor="ctr"/>
                    </a:tc>
                    <a:tc>
                      <a:txBody>
                        <a:bodyPr/>
                        <a:lstStyle/>
                        <a:p>
                          <a:pPr algn="ctr"/>
                          <a:r>
                            <a:rPr lang="en-US" sz="1400" dirty="0"/>
                            <a:t>19</a:t>
                          </a:r>
                        </a:p>
                      </a:txBody>
                      <a:tcPr anchor="ctr"/>
                    </a:tc>
                    <a:tc>
                      <a:txBody>
                        <a:bodyPr/>
                        <a:lstStyle/>
                        <a:p>
                          <a:pPr algn="ctr"/>
                          <a:r>
                            <a:rPr lang="en-US" sz="1400" dirty="0"/>
                            <a:t>48</a:t>
                          </a:r>
                        </a:p>
                      </a:txBody>
                      <a:tcPr anchor="ctr"/>
                    </a:tc>
                    <a:tc>
                      <a:txBody>
                        <a:bodyPr/>
                        <a:lstStyle/>
                        <a:p>
                          <a:pPr algn="ctr"/>
                          <a:r>
                            <a:rPr lang="en-US" sz="1400" dirty="0"/>
                            <a:t>100</a:t>
                          </a:r>
                        </a:p>
                      </a:txBody>
                      <a:tcPr anchor="ctr"/>
                    </a:tc>
                    <a:tc>
                      <a:txBody>
                        <a:bodyPr/>
                        <a:lstStyle/>
                        <a:p>
                          <a:pPr algn="ctr"/>
                          <a:r>
                            <a:rPr lang="en-US" sz="1400" dirty="0"/>
                            <a:t>100</a:t>
                          </a:r>
                        </a:p>
                      </a:txBody>
                      <a:tcPr anchor="ctr"/>
                    </a:tc>
                    <a:tc>
                      <a:txBody>
                        <a:bodyPr/>
                        <a:lstStyle/>
                        <a:p>
                          <a:pPr algn="ctr"/>
                          <a:r>
                            <a:rPr lang="en-US" sz="1400" dirty="0"/>
                            <a:t>100</a:t>
                          </a:r>
                        </a:p>
                      </a:txBody>
                      <a:tcPr anchor="ctr"/>
                    </a:tc>
                    <a:extLst>
                      <a:ext uri="{0D108BD9-81ED-4DB2-BD59-A6C34878D82A}">
                        <a16:rowId xmlns:a16="http://schemas.microsoft.com/office/drawing/2014/main" val="2242102678"/>
                      </a:ext>
                    </a:extLst>
                  </a:tr>
                  <a:tr h="308333">
                    <a:tc vMerge="1">
                      <a:txBody>
                        <a:bodyPr/>
                        <a:lstStyle/>
                        <a:p>
                          <a:endParaRPr lang="en-US" sz="1400" dirty="0"/>
                        </a:p>
                      </a:txBody>
                      <a:tcPr/>
                    </a:tc>
                    <a:tc>
                      <a:txBody>
                        <a:bodyPr/>
                        <a:lstStyle/>
                        <a:p>
                          <a:pPr algn="ctr"/>
                          <a:r>
                            <a:rPr lang="en-US" sz="1400" dirty="0"/>
                            <a:t>C432</a:t>
                          </a:r>
                        </a:p>
                      </a:txBody>
                      <a:tcPr anchor="ctr"/>
                    </a:tc>
                    <a:tc>
                      <a:txBody>
                        <a:bodyPr/>
                        <a:lstStyle/>
                        <a:p>
                          <a:pPr algn="ctr"/>
                          <a:r>
                            <a:rPr lang="en-US" sz="1400" dirty="0"/>
                            <a:t>307</a:t>
                          </a:r>
                        </a:p>
                      </a:txBody>
                      <a:tcPr anchor="ctr"/>
                    </a:tc>
                    <a:tc>
                      <a:txBody>
                        <a:bodyPr/>
                        <a:lstStyle/>
                        <a:p>
                          <a:pPr algn="ctr"/>
                          <a:r>
                            <a:rPr lang="en-US" sz="1400" dirty="0"/>
                            <a:t>187,884</a:t>
                          </a:r>
                        </a:p>
                      </a:txBody>
                      <a:tcPr anchor="ctr"/>
                    </a:tc>
                    <a:tc>
                      <a:txBody>
                        <a:bodyPr/>
                        <a:lstStyle/>
                        <a:p>
                          <a:pPr algn="ctr"/>
                          <a:r>
                            <a:rPr lang="en-US" sz="1400" dirty="0"/>
                            <a:t>69</a:t>
                          </a:r>
                        </a:p>
                      </a:txBody>
                      <a:tcPr anchor="ctr"/>
                    </a:tc>
                    <a:tc>
                      <a:txBody>
                        <a:bodyPr/>
                        <a:lstStyle/>
                        <a:p>
                          <a:pPr algn="ctr"/>
                          <a:r>
                            <a:rPr lang="en-US" sz="1400" dirty="0"/>
                            <a:t>16,684</a:t>
                          </a:r>
                        </a:p>
                      </a:txBody>
                      <a:tcPr anchor="ctr"/>
                    </a:tc>
                    <a:tc>
                      <a:txBody>
                        <a:bodyPr/>
                        <a:lstStyle/>
                        <a:p>
                          <a:pPr algn="ctr"/>
                          <a:r>
                            <a:rPr lang="en-US" sz="1400" dirty="0"/>
                            <a:t>99,991</a:t>
                          </a:r>
                        </a:p>
                      </a:txBody>
                      <a:tcPr anchor="ctr"/>
                    </a:tc>
                    <a:tc>
                      <a:txBody>
                        <a:bodyPr/>
                        <a:lstStyle/>
                        <a:p>
                          <a:pPr algn="ctr"/>
                          <a:r>
                            <a:rPr lang="en-US" sz="1400" dirty="0"/>
                            <a:t>100</a:t>
                          </a:r>
                        </a:p>
                      </a:txBody>
                      <a:tcPr anchor="ctr"/>
                    </a:tc>
                    <a:tc>
                      <a:txBody>
                        <a:bodyPr/>
                        <a:lstStyle/>
                        <a:p>
                          <a:pPr algn="ctr"/>
                          <a:r>
                            <a:rPr lang="en-US" sz="1400" dirty="0"/>
                            <a:t>96.86</a:t>
                          </a:r>
                        </a:p>
                      </a:txBody>
                      <a:tcPr anchor="ctr"/>
                    </a:tc>
                    <a:tc>
                      <a:txBody>
                        <a:bodyPr/>
                        <a:lstStyle/>
                        <a:p>
                          <a:pPr algn="ctr"/>
                          <a:r>
                            <a:rPr lang="en-US" sz="1400" dirty="0"/>
                            <a:t>70.29</a:t>
                          </a:r>
                        </a:p>
                      </a:txBody>
                      <a:tcPr anchor="ctr"/>
                    </a:tc>
                    <a:extLst>
                      <a:ext uri="{0D108BD9-81ED-4DB2-BD59-A6C34878D82A}">
                        <a16:rowId xmlns:a16="http://schemas.microsoft.com/office/drawing/2014/main" val="3851261379"/>
                      </a:ext>
                    </a:extLst>
                  </a:tr>
                  <a:tr h="308333">
                    <a:tc vMerge="1">
                      <a:txBody>
                        <a:bodyPr/>
                        <a:lstStyle/>
                        <a:p>
                          <a:endParaRPr lang="en-US" sz="1400" dirty="0"/>
                        </a:p>
                      </a:txBody>
                      <a:tcPr/>
                    </a:tc>
                    <a:tc>
                      <a:txBody>
                        <a:bodyPr/>
                        <a:lstStyle/>
                        <a:p>
                          <a:pPr algn="ctr"/>
                          <a:r>
                            <a:rPr lang="en-US" sz="1400" dirty="0"/>
                            <a:t>C880</a:t>
                          </a:r>
                        </a:p>
                      </a:txBody>
                      <a:tcPr anchor="ctr"/>
                    </a:tc>
                    <a:tc>
                      <a:txBody>
                        <a:bodyPr/>
                        <a:lstStyle/>
                        <a:p>
                          <a:pPr algn="ctr"/>
                          <a:r>
                            <a:rPr lang="en-US" sz="1400" dirty="0"/>
                            <a:t>577</a:t>
                          </a:r>
                        </a:p>
                      </a:txBody>
                      <a:tcPr anchor="ctr"/>
                    </a:tc>
                    <a:tc>
                      <a:txBody>
                        <a:bodyPr/>
                        <a:lstStyle/>
                        <a:p>
                          <a:pPr algn="ctr"/>
                          <a:r>
                            <a:rPr lang="en-US" sz="1400" dirty="0"/>
                            <a:t>664,704</a:t>
                          </a:r>
                        </a:p>
                      </a:txBody>
                      <a:tcPr anchor="ctr"/>
                    </a:tc>
                    <a:tc>
                      <a:txBody>
                        <a:bodyPr/>
                        <a:lstStyle/>
                        <a:p>
                          <a:pPr algn="ctr"/>
                          <a:r>
                            <a:rPr lang="en-US" sz="1400" dirty="0"/>
                            <a:t>76</a:t>
                          </a:r>
                        </a:p>
                      </a:txBody>
                      <a:tcPr anchor="ctr"/>
                    </a:tc>
                    <a:tc>
                      <a:txBody>
                        <a:bodyPr/>
                        <a:lstStyle/>
                        <a:p>
                          <a:pPr algn="ctr"/>
                          <a:r>
                            <a:rPr lang="en-US" sz="1400" dirty="0"/>
                            <a:t>152,583</a:t>
                          </a:r>
                        </a:p>
                      </a:txBody>
                      <a:tcPr anchor="ctr"/>
                    </a:tc>
                    <a:tc>
                      <a:txBody>
                        <a:bodyPr/>
                        <a:lstStyle/>
                        <a:p>
                          <a:pPr algn="ctr"/>
                          <a:r>
                            <a:rPr lang="en-US" sz="1400" dirty="0"/>
                            <a:t>531,846</a:t>
                          </a:r>
                        </a:p>
                      </a:txBody>
                      <a:tcPr anchor="ctr"/>
                    </a:tc>
                    <a:tc>
                      <a:txBody>
                        <a:bodyPr/>
                        <a:lstStyle/>
                        <a:p>
                          <a:pPr algn="ctr"/>
                          <a:r>
                            <a:rPr lang="en-US" sz="1400" dirty="0"/>
                            <a:t>96.25</a:t>
                          </a:r>
                        </a:p>
                      </a:txBody>
                      <a:tcPr anchor="ctr"/>
                    </a:tc>
                    <a:tc>
                      <a:txBody>
                        <a:bodyPr/>
                        <a:lstStyle/>
                        <a:p>
                          <a:pPr algn="ctr"/>
                          <a:r>
                            <a:rPr lang="en-US" sz="1400" dirty="0"/>
                            <a:t>95.88</a:t>
                          </a:r>
                        </a:p>
                      </a:txBody>
                      <a:tcPr anchor="ctr"/>
                    </a:tc>
                    <a:tc>
                      <a:txBody>
                        <a:bodyPr/>
                        <a:lstStyle/>
                        <a:p>
                          <a:pPr algn="ctr"/>
                          <a:r>
                            <a:rPr lang="en-US" sz="1400" dirty="0"/>
                            <a:t>94.84</a:t>
                          </a:r>
                        </a:p>
                      </a:txBody>
                      <a:tcPr anchor="ctr"/>
                    </a:tc>
                    <a:extLst>
                      <a:ext uri="{0D108BD9-81ED-4DB2-BD59-A6C34878D82A}">
                        <a16:rowId xmlns:a16="http://schemas.microsoft.com/office/drawing/2014/main" val="767871080"/>
                      </a:ext>
                    </a:extLst>
                  </a:tr>
                  <a:tr h="308333">
                    <a:tc rowSpan="3">
                      <a:txBody>
                        <a:bodyPr/>
                        <a:lstStyle/>
                        <a:p>
                          <a:pPr algn="ctr"/>
                          <a:r>
                            <a:rPr lang="en-US" sz="1400" dirty="0"/>
                            <a:t>Type 2</a:t>
                          </a:r>
                        </a:p>
                      </a:txBody>
                      <a:tcPr anchor="ctr"/>
                    </a:tc>
                    <a:tc>
                      <a:txBody>
                        <a:bodyPr/>
                        <a:lstStyle/>
                        <a:p>
                          <a:pPr algn="ctr"/>
                          <a:r>
                            <a:rPr lang="en-US" sz="1400" dirty="0"/>
                            <a:t>Slide</a:t>
                          </a:r>
                          <a:r>
                            <a:rPr lang="en-US" sz="1400" baseline="0" dirty="0"/>
                            <a:t> </a:t>
                          </a:r>
                          <a:r>
                            <a:rPr lang="en-US" sz="1400" dirty="0"/>
                            <a:t>34</a:t>
                          </a:r>
                        </a:p>
                      </a:txBody>
                      <a:tcPr anchor="ctr"/>
                    </a:tc>
                    <a:tc>
                      <a:txBody>
                        <a:bodyPr/>
                        <a:lstStyle/>
                        <a:p>
                          <a:pPr algn="ctr"/>
                          <a:r>
                            <a:rPr lang="en-US" sz="1400" dirty="0"/>
                            <a:t>18</a:t>
                          </a:r>
                        </a:p>
                      </a:txBody>
                      <a:tcPr anchor="ctr"/>
                    </a:tc>
                    <a:tc>
                      <a:txBody>
                        <a:bodyPr/>
                        <a:lstStyle/>
                        <a:p>
                          <a:pPr algn="ctr"/>
                          <a:r>
                            <a:rPr lang="en-US" sz="1400" dirty="0"/>
                            <a:t>9,792</a:t>
                          </a:r>
                        </a:p>
                      </a:txBody>
                      <a:tcPr anchor="ctr"/>
                    </a:tc>
                    <a:tc>
                      <a:txBody>
                        <a:bodyPr/>
                        <a:lstStyle/>
                        <a:p>
                          <a:pPr algn="ctr"/>
                          <a:r>
                            <a:rPr lang="en-US" sz="1400" dirty="0"/>
                            <a:t>9</a:t>
                          </a:r>
                        </a:p>
                      </a:txBody>
                      <a:tcPr anchor="ctr"/>
                    </a:tc>
                    <a:tc>
                      <a:txBody>
                        <a:bodyPr/>
                        <a:lstStyle/>
                        <a:p>
                          <a:pPr algn="ctr"/>
                          <a:r>
                            <a:rPr lang="en-US" sz="1400" dirty="0"/>
                            <a:t>1,112</a:t>
                          </a:r>
                        </a:p>
                      </a:txBody>
                      <a:tcPr anchor="ctr"/>
                    </a:tc>
                    <a:tc>
                      <a:txBody>
                        <a:bodyPr/>
                        <a:lstStyle/>
                        <a:p>
                          <a:pPr algn="ctr"/>
                          <a:r>
                            <a:rPr lang="en-US" sz="1400" dirty="0"/>
                            <a:t>48</a:t>
                          </a:r>
                        </a:p>
                      </a:txBody>
                      <a:tcPr anchor="ctr"/>
                    </a:tc>
                    <a:tc>
                      <a:txBody>
                        <a:bodyPr/>
                        <a:lstStyle/>
                        <a:p>
                          <a:pPr algn="ctr"/>
                          <a:r>
                            <a:rPr lang="en-US" sz="1400" dirty="0"/>
                            <a:t>100</a:t>
                          </a:r>
                        </a:p>
                      </a:txBody>
                      <a:tcPr anchor="ctr"/>
                    </a:tc>
                    <a:tc>
                      <a:txBody>
                        <a:bodyPr/>
                        <a:lstStyle/>
                        <a:p>
                          <a:pPr algn="ctr"/>
                          <a:r>
                            <a:rPr lang="en-US" sz="1400" dirty="0"/>
                            <a:t>99.60</a:t>
                          </a:r>
                        </a:p>
                      </a:txBody>
                      <a:tcPr anchor="ctr"/>
                    </a:tc>
                    <a:tc>
                      <a:txBody>
                        <a:bodyPr/>
                        <a:lstStyle/>
                        <a:p>
                          <a:pPr algn="ctr"/>
                          <a:r>
                            <a:rPr lang="en-US" sz="1400" dirty="0"/>
                            <a:t>99.73</a:t>
                          </a:r>
                        </a:p>
                      </a:txBody>
                      <a:tcPr anchor="ctr"/>
                    </a:tc>
                    <a:extLst>
                      <a:ext uri="{0D108BD9-81ED-4DB2-BD59-A6C34878D82A}">
                        <a16:rowId xmlns:a16="http://schemas.microsoft.com/office/drawing/2014/main" val="2204083233"/>
                      </a:ext>
                    </a:extLst>
                  </a:tr>
                  <a:tr h="308333">
                    <a:tc vMerge="1">
                      <a:txBody>
                        <a:bodyPr/>
                        <a:lstStyle/>
                        <a:p>
                          <a:endParaRPr lang="en-US" sz="1400" dirty="0"/>
                        </a:p>
                      </a:txBody>
                      <a:tcPr/>
                    </a:tc>
                    <a:tc>
                      <a:txBody>
                        <a:bodyPr/>
                        <a:lstStyle/>
                        <a:p>
                          <a:pPr algn="ctr"/>
                          <a:r>
                            <a:rPr lang="en-US" sz="1400" dirty="0"/>
                            <a:t>C432</a:t>
                          </a:r>
                        </a:p>
                      </a:txBody>
                      <a:tcPr anchor="ctr"/>
                    </a:tc>
                    <a:tc>
                      <a:txBody>
                        <a:bodyPr/>
                        <a:lstStyle/>
                        <a:p>
                          <a:pPr algn="ctr"/>
                          <a:r>
                            <a:rPr lang="en-US" sz="1400" dirty="0"/>
                            <a:t>307</a:t>
                          </a:r>
                        </a:p>
                      </a:txBody>
                      <a:tcPr anchor="ctr"/>
                    </a:tc>
                    <a:tc>
                      <a:txBody>
                        <a:bodyPr/>
                        <a:lstStyle/>
                        <a:p>
                          <a:pPr algn="ctr"/>
                          <a:r>
                            <a:rPr lang="en-US" sz="1400" dirty="0"/>
                            <a:t>5.73X10</a:t>
                          </a:r>
                          <a:r>
                            <a:rPr lang="en-US" sz="1400" baseline="30000" dirty="0"/>
                            <a:t>7</a:t>
                          </a:r>
                        </a:p>
                      </a:txBody>
                      <a:tcPr anchor="ctr"/>
                    </a:tc>
                    <a:tc>
                      <a:txBody>
                        <a:bodyPr/>
                        <a:lstStyle/>
                        <a:p>
                          <a:pPr algn="ctr"/>
                          <a:r>
                            <a:rPr lang="en-US" sz="1400" dirty="0"/>
                            <a:t>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1,27X10</a:t>
                          </a:r>
                          <a:r>
                            <a:rPr lang="en-US" sz="1400" baseline="30000" dirty="0"/>
                            <a:t>7</a:t>
                          </a:r>
                        </a:p>
                      </a:txBody>
                      <a:tcPr anchor="ctr"/>
                    </a:tc>
                    <a:tc>
                      <a:txBody>
                        <a:bodyPr/>
                        <a:lstStyle/>
                        <a:p>
                          <a:pPr algn="ctr"/>
                          <a:r>
                            <a:rPr lang="en-US" sz="1400" dirty="0"/>
                            <a:t>99,991</a:t>
                          </a:r>
                        </a:p>
                      </a:txBody>
                      <a:tcPr anchor="ctr"/>
                    </a:tc>
                    <a:tc>
                      <a:txBody>
                        <a:bodyPr/>
                        <a:lstStyle/>
                        <a:p>
                          <a:pPr algn="ctr"/>
                          <a:r>
                            <a:rPr lang="en-US" sz="1400" dirty="0"/>
                            <a:t>93.48</a:t>
                          </a:r>
                        </a:p>
                      </a:txBody>
                      <a:tcPr anchor="ctr"/>
                    </a:tc>
                    <a:tc>
                      <a:txBody>
                        <a:bodyPr/>
                        <a:lstStyle/>
                        <a:p>
                          <a:pPr algn="ctr"/>
                          <a:r>
                            <a:rPr lang="en-US" sz="1400" dirty="0"/>
                            <a:t>89.71</a:t>
                          </a:r>
                        </a:p>
                      </a:txBody>
                      <a:tcPr anchor="ctr"/>
                    </a:tc>
                    <a:tc>
                      <a:txBody>
                        <a:bodyPr/>
                        <a:lstStyle/>
                        <a:p>
                          <a:pPr algn="ctr"/>
                          <a:r>
                            <a:rPr lang="en-US" sz="1400" dirty="0"/>
                            <a:t>61.93</a:t>
                          </a:r>
                        </a:p>
                      </a:txBody>
                      <a:tcPr anchor="ctr"/>
                    </a:tc>
                    <a:extLst>
                      <a:ext uri="{0D108BD9-81ED-4DB2-BD59-A6C34878D82A}">
                        <a16:rowId xmlns:a16="http://schemas.microsoft.com/office/drawing/2014/main" val="3655671063"/>
                      </a:ext>
                    </a:extLst>
                  </a:tr>
                  <a:tr h="308333">
                    <a:tc vMerge="1">
                      <a:txBody>
                        <a:bodyPr/>
                        <a:lstStyle/>
                        <a:p>
                          <a:endParaRPr lang="en-US" sz="1400" dirty="0"/>
                        </a:p>
                      </a:txBody>
                      <a:tcPr/>
                    </a:tc>
                    <a:tc>
                      <a:txBody>
                        <a:bodyPr/>
                        <a:lstStyle/>
                        <a:p>
                          <a:pPr algn="ctr"/>
                          <a:r>
                            <a:rPr lang="en-US" sz="1400" dirty="0"/>
                            <a:t>C880</a:t>
                          </a:r>
                        </a:p>
                      </a:txBody>
                      <a:tcPr anchor="ctr"/>
                    </a:tc>
                    <a:tc>
                      <a:txBody>
                        <a:bodyPr/>
                        <a:lstStyle/>
                        <a:p>
                          <a:pPr algn="ctr"/>
                          <a:r>
                            <a:rPr lang="en-US" sz="1400" dirty="0"/>
                            <a:t>577</a:t>
                          </a:r>
                        </a:p>
                      </a:txBody>
                      <a:tcPr anchor="ctr"/>
                    </a:tc>
                    <a:tc>
                      <a:txBody>
                        <a:bodyPr/>
                        <a:lstStyle/>
                        <a:p>
                          <a:pPr algn="ctr"/>
                          <a:r>
                            <a:rPr lang="en-US" sz="1400" dirty="0"/>
                            <a:t>3.82X10</a:t>
                          </a:r>
                          <a:r>
                            <a:rPr lang="en-US" sz="1400" baseline="30000" dirty="0"/>
                            <a:t>8</a:t>
                          </a:r>
                        </a:p>
                      </a:txBody>
                      <a:tcPr anchor="ctr"/>
                    </a:tc>
                    <a:tc>
                      <a:txBody>
                        <a:bodyPr/>
                        <a:lstStyle/>
                        <a:p>
                          <a:pPr algn="ctr"/>
                          <a:r>
                            <a:rPr lang="en-US" sz="1400" dirty="0"/>
                            <a:t>76</a:t>
                          </a:r>
                        </a:p>
                      </a:txBody>
                      <a:tcPr anchor="ctr"/>
                    </a:tc>
                    <a:tc>
                      <a:txBody>
                        <a:bodyPr/>
                        <a:lstStyle/>
                        <a:p>
                          <a:pPr algn="ctr"/>
                          <a:r>
                            <a:rPr lang="en-US" sz="1400" dirty="0"/>
                            <a:t>1.22X10</a:t>
                          </a:r>
                          <a:r>
                            <a:rPr lang="en-US" sz="1400" baseline="30000" dirty="0"/>
                            <a:t>8</a:t>
                          </a:r>
                          <a:endParaRPr lang="en-US" sz="1400" dirty="0"/>
                        </a:p>
                      </a:txBody>
                      <a:tcPr anchor="ctr"/>
                    </a:tc>
                    <a:tc>
                      <a:txBody>
                        <a:bodyPr/>
                        <a:lstStyle/>
                        <a:p>
                          <a:pPr algn="ctr"/>
                          <a:r>
                            <a:rPr lang="en-US" sz="1400" dirty="0"/>
                            <a:t>531,846</a:t>
                          </a:r>
                        </a:p>
                      </a:txBody>
                      <a:tcPr anchor="ctr"/>
                    </a:tc>
                    <a:tc>
                      <a:txBody>
                        <a:bodyPr/>
                        <a:lstStyle/>
                        <a:p>
                          <a:pPr algn="ctr"/>
                          <a:r>
                            <a:rPr lang="en-US" sz="1400" dirty="0"/>
                            <a:t>93.72</a:t>
                          </a:r>
                        </a:p>
                      </a:txBody>
                      <a:tcPr anchor="ctr"/>
                    </a:tc>
                    <a:tc>
                      <a:txBody>
                        <a:bodyPr/>
                        <a:lstStyle/>
                        <a:p>
                          <a:pPr algn="ctr"/>
                          <a:r>
                            <a:rPr lang="en-US" sz="1400" dirty="0"/>
                            <a:t>92.98</a:t>
                          </a:r>
                        </a:p>
                      </a:txBody>
                      <a:tcPr anchor="ctr"/>
                    </a:tc>
                    <a:tc>
                      <a:txBody>
                        <a:bodyPr/>
                        <a:lstStyle/>
                        <a:p>
                          <a:pPr algn="ctr"/>
                          <a:r>
                            <a:rPr lang="en-US" sz="1400" dirty="0"/>
                            <a:t>91.62</a:t>
                          </a:r>
                        </a:p>
                      </a:txBody>
                      <a:tcPr anchor="ctr"/>
                    </a:tc>
                    <a:extLst>
                      <a:ext uri="{0D108BD9-81ED-4DB2-BD59-A6C34878D82A}">
                        <a16:rowId xmlns:a16="http://schemas.microsoft.com/office/drawing/2014/main" val="3538957836"/>
                      </a:ext>
                    </a:extLst>
                  </a:tr>
                  <a:tr h="308333">
                    <a:tc rowSpan="3">
                      <a:txBody>
                        <a:bodyPr/>
                        <a:lstStyle/>
                        <a:p>
                          <a:pPr algn="ctr"/>
                          <a:r>
                            <a:rPr lang="en-US" sz="1400" dirty="0"/>
                            <a:t>Type 3</a:t>
                          </a:r>
                        </a:p>
                      </a:txBody>
                      <a:tcPr anchor="ctr"/>
                    </a:tc>
                    <a:tc>
                      <a:txBody>
                        <a:bodyPr/>
                        <a:lstStyle/>
                        <a:p>
                          <a:pPr algn="ctr"/>
                          <a:r>
                            <a:rPr lang="en-US" sz="1400" dirty="0"/>
                            <a:t>Slide 34</a:t>
                          </a:r>
                        </a:p>
                      </a:txBody>
                      <a:tcPr anchor="ctr"/>
                    </a:tc>
                    <a:tc>
                      <a:txBody>
                        <a:bodyPr/>
                        <a:lstStyle/>
                        <a:p>
                          <a:pPr algn="ctr"/>
                          <a:r>
                            <a:rPr lang="en-US" sz="1400" dirty="0"/>
                            <a:t>18</a:t>
                          </a:r>
                        </a:p>
                      </a:txBody>
                      <a:tcPr anchor="ctr"/>
                    </a:tc>
                    <a:tc>
                      <a:txBody>
                        <a:bodyPr/>
                        <a:lstStyle/>
                        <a:p>
                          <a:pPr algn="ctr"/>
                          <a:r>
                            <a:rPr lang="en-US" sz="1400" dirty="0"/>
                            <a:t>97,920</a:t>
                          </a:r>
                        </a:p>
                      </a:txBody>
                      <a:tcPr anchor="ctr"/>
                    </a:tc>
                    <a:tc>
                      <a:txBody>
                        <a:bodyPr/>
                        <a:lstStyle/>
                        <a:p>
                          <a:pPr algn="ctr"/>
                          <a:r>
                            <a:rPr lang="en-US" sz="1400" dirty="0"/>
                            <a:t>9</a:t>
                          </a:r>
                        </a:p>
                      </a:txBody>
                      <a:tcPr anchor="ctr"/>
                    </a:tc>
                    <a:tc>
                      <a:txBody>
                        <a:bodyPr/>
                        <a:lstStyle/>
                        <a:p>
                          <a:pPr algn="ctr"/>
                          <a:r>
                            <a:rPr lang="en-US" sz="1400" dirty="0"/>
                            <a:t>17,053</a:t>
                          </a:r>
                        </a:p>
                      </a:txBody>
                      <a:tcPr anchor="ctr"/>
                    </a:tc>
                    <a:tc>
                      <a:txBody>
                        <a:bodyPr/>
                        <a:lstStyle/>
                        <a:p>
                          <a:pPr algn="ctr"/>
                          <a:r>
                            <a:rPr lang="en-US" sz="1400" dirty="0"/>
                            <a:t>48</a:t>
                          </a:r>
                        </a:p>
                      </a:txBody>
                      <a:tcPr anchor="ctr"/>
                    </a:tc>
                    <a:tc>
                      <a:txBody>
                        <a:bodyPr/>
                        <a:lstStyle/>
                        <a:p>
                          <a:pPr algn="ctr"/>
                          <a:r>
                            <a:rPr lang="en-US" sz="1400" dirty="0"/>
                            <a:t>99.80</a:t>
                          </a:r>
                        </a:p>
                      </a:txBody>
                      <a:tcPr anchor="ctr"/>
                    </a:tc>
                    <a:tc>
                      <a:txBody>
                        <a:bodyPr/>
                        <a:lstStyle/>
                        <a:p>
                          <a:pPr algn="ctr"/>
                          <a:r>
                            <a:rPr lang="en-US" sz="1400" dirty="0"/>
                            <a:t>98.46</a:t>
                          </a:r>
                        </a:p>
                      </a:txBody>
                      <a:tcPr anchor="ctr"/>
                    </a:tc>
                    <a:tc>
                      <a:txBody>
                        <a:bodyPr/>
                        <a:lstStyle/>
                        <a:p>
                          <a:pPr algn="ctr"/>
                          <a:r>
                            <a:rPr lang="en-US" sz="1400" dirty="0"/>
                            <a:t>97.64</a:t>
                          </a:r>
                        </a:p>
                      </a:txBody>
                      <a:tcPr anchor="ctr"/>
                    </a:tc>
                    <a:extLst>
                      <a:ext uri="{0D108BD9-81ED-4DB2-BD59-A6C34878D82A}">
                        <a16:rowId xmlns:a16="http://schemas.microsoft.com/office/drawing/2014/main" val="2877130696"/>
                      </a:ext>
                    </a:extLst>
                  </a:tr>
                  <a:tr h="308333">
                    <a:tc vMerge="1">
                      <a:txBody>
                        <a:bodyPr/>
                        <a:lstStyle/>
                        <a:p>
                          <a:endParaRPr lang="en-US" sz="1400" dirty="0"/>
                        </a:p>
                      </a:txBody>
                      <a:tcPr/>
                    </a:tc>
                    <a:tc>
                      <a:txBody>
                        <a:bodyPr/>
                        <a:lstStyle/>
                        <a:p>
                          <a:pPr algn="ctr"/>
                          <a:r>
                            <a:rPr lang="en-US" sz="1400" dirty="0"/>
                            <a:t>C432</a:t>
                          </a:r>
                        </a:p>
                      </a:txBody>
                      <a:tcPr anchor="ctr"/>
                    </a:tc>
                    <a:tc>
                      <a:txBody>
                        <a:bodyPr/>
                        <a:lstStyle/>
                        <a:p>
                          <a:pPr algn="ctr"/>
                          <a:r>
                            <a:rPr lang="en-US" sz="1400" dirty="0"/>
                            <a:t>307</a:t>
                          </a:r>
                        </a:p>
                      </a:txBody>
                      <a:tcPr anchor="ctr"/>
                    </a:tc>
                    <a:tc>
                      <a:txBody>
                        <a:bodyPr/>
                        <a:lstStyle/>
                        <a:p>
                          <a:pPr algn="ctr"/>
                          <a:r>
                            <a:rPr lang="en-US" sz="1400" dirty="0"/>
                            <a:t>1.16X10</a:t>
                          </a:r>
                          <a:r>
                            <a:rPr lang="en-US" sz="1400" baseline="30000" dirty="0"/>
                            <a:t>10</a:t>
                          </a:r>
                        </a:p>
                      </a:txBody>
                      <a:tcPr anchor="ctr"/>
                    </a:tc>
                    <a:tc>
                      <a:txBody>
                        <a:bodyPr/>
                        <a:lstStyle/>
                        <a:p>
                          <a:pPr algn="ctr"/>
                          <a:r>
                            <a:rPr lang="en-US" sz="1400" dirty="0"/>
                            <a:t>69</a:t>
                          </a:r>
                        </a:p>
                      </a:txBody>
                      <a:tcPr anchor="ctr"/>
                    </a:tc>
                    <a:tc>
                      <a:txBody>
                        <a:bodyPr/>
                        <a:lstStyle/>
                        <a:p>
                          <a:pPr algn="ctr"/>
                          <a:r>
                            <a:rPr lang="en-US" sz="1400" dirty="0"/>
                            <a:t>3.96X10</a:t>
                          </a:r>
                          <a:r>
                            <a:rPr lang="en-US" sz="1400" baseline="30000" dirty="0"/>
                            <a:t>9</a:t>
                          </a:r>
                          <a:endParaRPr lang="en-US" sz="1400" dirty="0"/>
                        </a:p>
                      </a:txBody>
                      <a:tcPr anchor="ctr"/>
                    </a:tc>
                    <a:tc>
                      <a:txBody>
                        <a:bodyPr/>
                        <a:lstStyle/>
                        <a:p>
                          <a:pPr algn="ctr"/>
                          <a:r>
                            <a:rPr lang="en-US" sz="1400" dirty="0"/>
                            <a:t>99,991</a:t>
                          </a:r>
                        </a:p>
                      </a:txBody>
                      <a:tcPr anchor="ctr"/>
                    </a:tc>
                    <a:tc>
                      <a:txBody>
                        <a:bodyPr/>
                        <a:lstStyle/>
                        <a:p>
                          <a:pPr algn="ctr"/>
                          <a:r>
                            <a:rPr lang="en-US" sz="1400" dirty="0"/>
                            <a:t>89.62</a:t>
                          </a:r>
                        </a:p>
                      </a:txBody>
                      <a:tcPr anchor="ctr"/>
                    </a:tc>
                    <a:tc>
                      <a:txBody>
                        <a:bodyPr/>
                        <a:lstStyle/>
                        <a:p>
                          <a:pPr algn="ctr"/>
                          <a:r>
                            <a:rPr lang="en-US" sz="1400" dirty="0"/>
                            <a:t>83.89</a:t>
                          </a:r>
                        </a:p>
                      </a:txBody>
                      <a:tcPr anchor="ctr"/>
                    </a:tc>
                    <a:tc>
                      <a:txBody>
                        <a:bodyPr/>
                        <a:lstStyle/>
                        <a:p>
                          <a:pPr algn="ctr"/>
                          <a:r>
                            <a:rPr lang="en-US" sz="1400" dirty="0"/>
                            <a:t>59.16</a:t>
                          </a:r>
                        </a:p>
                      </a:txBody>
                      <a:tcPr anchor="ctr"/>
                    </a:tc>
                    <a:extLst>
                      <a:ext uri="{0D108BD9-81ED-4DB2-BD59-A6C34878D82A}">
                        <a16:rowId xmlns:a16="http://schemas.microsoft.com/office/drawing/2014/main" val="2206713543"/>
                      </a:ext>
                    </a:extLst>
                  </a:tr>
                  <a:tr h="308333">
                    <a:tc vMerge="1">
                      <a:txBody>
                        <a:bodyPr/>
                        <a:lstStyle/>
                        <a:p>
                          <a:endParaRPr lang="en-US" sz="1400" dirty="0"/>
                        </a:p>
                      </a:txBody>
                      <a:tcPr/>
                    </a:tc>
                    <a:tc>
                      <a:txBody>
                        <a:bodyPr/>
                        <a:lstStyle/>
                        <a:p>
                          <a:pPr algn="ctr"/>
                          <a:r>
                            <a:rPr lang="en-US" sz="1400" dirty="0"/>
                            <a:t>C880</a:t>
                          </a:r>
                        </a:p>
                      </a:txBody>
                      <a:tcPr anchor="ctr"/>
                    </a:tc>
                    <a:tc>
                      <a:txBody>
                        <a:bodyPr/>
                        <a:lstStyle/>
                        <a:p>
                          <a:pPr algn="ctr"/>
                          <a:r>
                            <a:rPr lang="en-US" sz="1400" dirty="0"/>
                            <a:t>577</a:t>
                          </a:r>
                        </a:p>
                      </a:txBody>
                      <a:tcPr anchor="ctr"/>
                    </a:tc>
                    <a:tc>
                      <a:txBody>
                        <a:bodyPr/>
                        <a:lstStyle/>
                        <a:p>
                          <a:pPr algn="ctr"/>
                          <a:r>
                            <a:rPr lang="en-US" sz="1400" dirty="0"/>
                            <a:t>1.46X10</a:t>
                          </a:r>
                          <a:r>
                            <a:rPr lang="en-US" sz="1400" baseline="30000" dirty="0"/>
                            <a:t>11</a:t>
                          </a:r>
                          <a:endParaRPr lang="en-US" sz="1400" dirty="0"/>
                        </a:p>
                      </a:txBody>
                      <a:tcPr anchor="ctr"/>
                    </a:tc>
                    <a:tc>
                      <a:txBody>
                        <a:bodyPr/>
                        <a:lstStyle/>
                        <a:p>
                          <a:pPr algn="ctr"/>
                          <a:r>
                            <a:rPr lang="en-US" sz="1400" dirty="0"/>
                            <a:t>76</a:t>
                          </a:r>
                        </a:p>
                      </a:txBody>
                      <a:tcPr anchor="ctr"/>
                    </a:tc>
                    <a:tc>
                      <a:txBody>
                        <a:bodyPr/>
                        <a:lstStyle/>
                        <a:p>
                          <a:pPr algn="ctr"/>
                          <a:r>
                            <a:rPr lang="en-US" sz="1400" dirty="0"/>
                            <a:t>6.25X10</a:t>
                          </a:r>
                          <a:r>
                            <a:rPr lang="en-US" sz="1400" baseline="30000" dirty="0"/>
                            <a:t>10</a:t>
                          </a:r>
                          <a:endParaRPr lang="en-US" sz="1400" dirty="0"/>
                        </a:p>
                      </a:txBody>
                      <a:tcPr anchor="ctr"/>
                    </a:tc>
                    <a:tc>
                      <a:txBody>
                        <a:bodyPr/>
                        <a:lstStyle/>
                        <a:p>
                          <a:pPr algn="ctr"/>
                          <a:r>
                            <a:rPr lang="en-US" sz="1400" dirty="0"/>
                            <a:t>531,846</a:t>
                          </a:r>
                        </a:p>
                      </a:txBody>
                      <a:tcPr anchor="ctr"/>
                    </a:tc>
                    <a:tc>
                      <a:txBody>
                        <a:bodyPr/>
                        <a:lstStyle/>
                        <a:p>
                          <a:pPr algn="ctr"/>
                          <a:r>
                            <a:rPr lang="en-US" sz="1400" dirty="0"/>
                            <a:t>90.08</a:t>
                          </a:r>
                        </a:p>
                      </a:txBody>
                      <a:tcPr anchor="ctr"/>
                    </a:tc>
                    <a:tc>
                      <a:txBody>
                        <a:bodyPr/>
                        <a:lstStyle/>
                        <a:p>
                          <a:pPr algn="ctr"/>
                          <a:r>
                            <a:rPr lang="en-US" sz="1400" dirty="0"/>
                            <a:t>89.99</a:t>
                          </a:r>
                        </a:p>
                      </a:txBody>
                      <a:tcPr anchor="ctr"/>
                    </a:tc>
                    <a:tc>
                      <a:txBody>
                        <a:bodyPr/>
                        <a:lstStyle/>
                        <a:p>
                          <a:pPr algn="ctr"/>
                          <a:r>
                            <a:rPr lang="en-US" sz="1400" dirty="0"/>
                            <a:t>88.06</a:t>
                          </a:r>
                        </a:p>
                      </a:txBody>
                      <a:tcPr anchor="ctr"/>
                    </a:tc>
                    <a:extLst>
                      <a:ext uri="{0D108BD9-81ED-4DB2-BD59-A6C34878D82A}">
                        <a16:rowId xmlns:a16="http://schemas.microsoft.com/office/drawing/2014/main" val="3898954846"/>
                      </a:ext>
                    </a:extLst>
                  </a:tr>
                  <a:tr h="308333">
                    <a:tc rowSpan="3">
                      <a:txBody>
                        <a:bodyPr/>
                        <a:lstStyle/>
                        <a:p>
                          <a:pPr algn="ctr"/>
                          <a:r>
                            <a:rPr lang="en-US" sz="1400" dirty="0"/>
                            <a:t>Type 4</a:t>
                          </a:r>
                        </a:p>
                      </a:txBody>
                      <a:tcPr anchor="ctr"/>
                    </a:tc>
                    <a:tc>
                      <a:txBody>
                        <a:bodyPr/>
                        <a:lstStyle/>
                        <a:p>
                          <a:pPr algn="ctr"/>
                          <a:r>
                            <a:rPr lang="en-US" sz="1400" dirty="0"/>
                            <a:t>Slide 34</a:t>
                          </a:r>
                        </a:p>
                      </a:txBody>
                      <a:tcPr anchor="ctr"/>
                    </a:tc>
                    <a:tc>
                      <a:txBody>
                        <a:bodyPr/>
                        <a:lstStyle/>
                        <a:p>
                          <a:pPr algn="ctr"/>
                          <a:r>
                            <a:rPr lang="en-US" sz="1400" dirty="0"/>
                            <a:t>18</a:t>
                          </a:r>
                        </a:p>
                      </a:txBody>
                      <a:tcPr anchor="ctr"/>
                    </a:tc>
                    <a:tc>
                      <a:txBody>
                        <a:bodyPr/>
                        <a:lstStyle/>
                        <a:p>
                          <a:pPr algn="ctr"/>
                          <a:r>
                            <a:rPr lang="en-US" sz="1400" dirty="0"/>
                            <a:t>685,440</a:t>
                          </a:r>
                        </a:p>
                      </a:txBody>
                      <a:tcPr anchor="ctr"/>
                    </a:tc>
                    <a:tc>
                      <a:txBody>
                        <a:bodyPr/>
                        <a:lstStyle/>
                        <a:p>
                          <a:pPr algn="ctr"/>
                          <a:r>
                            <a:rPr lang="en-US" sz="1400" dirty="0"/>
                            <a:t>9</a:t>
                          </a:r>
                        </a:p>
                      </a:txBody>
                      <a:tcPr anchor="ctr"/>
                    </a:tc>
                    <a:tc>
                      <a:txBody>
                        <a:bodyPr/>
                        <a:lstStyle/>
                        <a:p>
                          <a:pPr algn="ctr"/>
                          <a:r>
                            <a:rPr lang="en-US" sz="1400" dirty="0"/>
                            <a:t>120,424</a:t>
                          </a:r>
                        </a:p>
                      </a:txBody>
                      <a:tcPr anchor="ctr"/>
                    </a:tc>
                    <a:tc>
                      <a:txBody>
                        <a:bodyPr/>
                        <a:lstStyle/>
                        <a:p>
                          <a:pPr algn="ctr"/>
                          <a:r>
                            <a:rPr lang="en-US" sz="1400" dirty="0"/>
                            <a:t>48</a:t>
                          </a:r>
                        </a:p>
                      </a:txBody>
                      <a:tcPr anchor="ctr"/>
                    </a:tc>
                    <a:tc>
                      <a:txBody>
                        <a:bodyPr/>
                        <a:lstStyle/>
                        <a:p>
                          <a:pPr algn="ctr"/>
                          <a:r>
                            <a:rPr lang="en-US" sz="1400" dirty="0"/>
                            <a:t>99.30</a:t>
                          </a:r>
                        </a:p>
                      </a:txBody>
                      <a:tcPr anchor="ctr"/>
                    </a:tc>
                    <a:tc>
                      <a:txBody>
                        <a:bodyPr/>
                        <a:lstStyle/>
                        <a:p>
                          <a:pPr algn="ctr"/>
                          <a:r>
                            <a:rPr lang="en-US" sz="1400" dirty="0"/>
                            <a:t>97.40</a:t>
                          </a:r>
                        </a:p>
                      </a:txBody>
                      <a:tcPr anchor="ctr"/>
                    </a:tc>
                    <a:tc>
                      <a:txBody>
                        <a:bodyPr/>
                        <a:lstStyle/>
                        <a:p>
                          <a:pPr algn="ctr"/>
                          <a:r>
                            <a:rPr lang="en-US" sz="1400" dirty="0"/>
                            <a:t>95.95</a:t>
                          </a:r>
                        </a:p>
                      </a:txBody>
                      <a:tcPr anchor="ctr"/>
                    </a:tc>
                    <a:extLst>
                      <a:ext uri="{0D108BD9-81ED-4DB2-BD59-A6C34878D82A}">
                        <a16:rowId xmlns:a16="http://schemas.microsoft.com/office/drawing/2014/main" val="3129758840"/>
                      </a:ext>
                    </a:extLst>
                  </a:tr>
                  <a:tr h="308333">
                    <a:tc vMerge="1">
                      <a:txBody>
                        <a:bodyPr/>
                        <a:lstStyle/>
                        <a:p>
                          <a:endParaRPr lang="en-US" sz="1400" dirty="0"/>
                        </a:p>
                      </a:txBody>
                      <a:tcPr/>
                    </a:tc>
                    <a:tc>
                      <a:txBody>
                        <a:bodyPr/>
                        <a:lstStyle/>
                        <a:p>
                          <a:pPr algn="ctr"/>
                          <a:r>
                            <a:rPr lang="en-US" sz="1400" dirty="0"/>
                            <a:t>C432</a:t>
                          </a:r>
                        </a:p>
                      </a:txBody>
                      <a:tcPr anchor="ctr"/>
                    </a:tc>
                    <a:tc>
                      <a:txBody>
                        <a:bodyPr/>
                        <a:lstStyle/>
                        <a:p>
                          <a:pPr algn="ctr"/>
                          <a:r>
                            <a:rPr lang="en-US" sz="1400" dirty="0"/>
                            <a:t>307</a:t>
                          </a:r>
                        </a:p>
                      </a:txBody>
                      <a:tcPr anchor="ctr"/>
                    </a:tc>
                    <a:tc>
                      <a:txBody>
                        <a:bodyPr/>
                        <a:lstStyle/>
                        <a:p>
                          <a:pPr algn="ctr"/>
                          <a:r>
                            <a:rPr lang="en-US" sz="1400" dirty="0"/>
                            <a:t>1.76X10</a:t>
                          </a:r>
                          <a:r>
                            <a:rPr lang="en-US" sz="1400" baseline="30000" dirty="0"/>
                            <a:t>12</a:t>
                          </a:r>
                          <a:endParaRPr lang="en-US" sz="1400" dirty="0"/>
                        </a:p>
                      </a:txBody>
                      <a:tcPr anchor="ctr"/>
                    </a:tc>
                    <a:tc>
                      <a:txBody>
                        <a:bodyPr/>
                        <a:lstStyle/>
                        <a:p>
                          <a:pPr algn="ctr"/>
                          <a:r>
                            <a:rPr lang="en-US" sz="1400" dirty="0"/>
                            <a:t>69</a:t>
                          </a:r>
                        </a:p>
                      </a:txBody>
                      <a:tcPr anchor="ctr"/>
                    </a:tc>
                    <a:tc>
                      <a:txBody>
                        <a:bodyPr/>
                        <a:lstStyle/>
                        <a:p>
                          <a:pPr algn="ctr"/>
                          <a:r>
                            <a:rPr lang="en-US" sz="1400" dirty="0"/>
                            <a:t>7.27X10</a:t>
                          </a:r>
                          <a:r>
                            <a:rPr lang="en-US" sz="1400" baseline="30000" dirty="0"/>
                            <a:t>11</a:t>
                          </a:r>
                          <a:endParaRPr lang="en-US" sz="1400" dirty="0"/>
                        </a:p>
                      </a:txBody>
                      <a:tcPr anchor="ctr"/>
                    </a:tc>
                    <a:tc>
                      <a:txBody>
                        <a:bodyPr/>
                        <a:lstStyle/>
                        <a:p>
                          <a:pPr algn="ctr"/>
                          <a:r>
                            <a:rPr lang="en-US" sz="1400" dirty="0"/>
                            <a:t>99,991</a:t>
                          </a:r>
                        </a:p>
                      </a:txBody>
                      <a:tcPr anchor="ctr"/>
                    </a:tc>
                    <a:tc>
                      <a:txBody>
                        <a:bodyPr/>
                        <a:lstStyle/>
                        <a:p>
                          <a:pPr algn="ctr"/>
                          <a:r>
                            <a:rPr lang="en-US" sz="1400" dirty="0"/>
                            <a:t>85.28</a:t>
                          </a:r>
                        </a:p>
                      </a:txBody>
                      <a:tcPr anchor="ctr"/>
                    </a:tc>
                    <a:tc>
                      <a:txBody>
                        <a:bodyPr/>
                        <a:lstStyle/>
                        <a:p>
                          <a:pPr algn="ctr"/>
                          <a:r>
                            <a:rPr lang="en-US" sz="1400" dirty="0"/>
                            <a:t>78.67</a:t>
                          </a:r>
                        </a:p>
                      </a:txBody>
                      <a:tcPr anchor="ctr"/>
                    </a:tc>
                    <a:tc>
                      <a:txBody>
                        <a:bodyPr/>
                        <a:lstStyle/>
                        <a:p>
                          <a:pPr algn="ctr"/>
                          <a:r>
                            <a:rPr lang="en-US" sz="1400" dirty="0"/>
                            <a:t>53.11</a:t>
                          </a:r>
                        </a:p>
                      </a:txBody>
                      <a:tcPr anchor="ctr"/>
                    </a:tc>
                    <a:extLst>
                      <a:ext uri="{0D108BD9-81ED-4DB2-BD59-A6C34878D82A}">
                        <a16:rowId xmlns:a16="http://schemas.microsoft.com/office/drawing/2014/main" val="4042576958"/>
                      </a:ext>
                    </a:extLst>
                  </a:tr>
                  <a:tr h="308333">
                    <a:tc vMerge="1">
                      <a:txBody>
                        <a:bodyPr/>
                        <a:lstStyle/>
                        <a:p>
                          <a:endParaRPr lang="en-US" sz="1400" dirty="0"/>
                        </a:p>
                      </a:txBody>
                      <a:tcPr/>
                    </a:tc>
                    <a:tc>
                      <a:txBody>
                        <a:bodyPr/>
                        <a:lstStyle/>
                        <a:p>
                          <a:pPr algn="ctr"/>
                          <a:r>
                            <a:rPr lang="en-US" sz="1400" dirty="0"/>
                            <a:t>c880</a:t>
                          </a:r>
                        </a:p>
                      </a:txBody>
                      <a:tcPr anchor="ctr"/>
                    </a:tc>
                    <a:tc>
                      <a:txBody>
                        <a:bodyPr/>
                        <a:lstStyle/>
                        <a:p>
                          <a:pPr algn="ctr"/>
                          <a:r>
                            <a:rPr lang="en-US" sz="1400" dirty="0"/>
                            <a:t>577</a:t>
                          </a:r>
                        </a:p>
                      </a:txBody>
                      <a:tcPr anchor="ctr"/>
                    </a:tc>
                    <a:tc>
                      <a:txBody>
                        <a:bodyPr/>
                        <a:lstStyle/>
                        <a:p>
                          <a:pPr algn="ctr"/>
                          <a:r>
                            <a:rPr lang="en-US" sz="1400" dirty="0"/>
                            <a:t>4.19X10</a:t>
                          </a:r>
                          <a:r>
                            <a:rPr lang="en-US" sz="1400" baseline="30000" dirty="0"/>
                            <a:t>13</a:t>
                          </a:r>
                          <a:endParaRPr lang="en-US" sz="1400" dirty="0"/>
                        </a:p>
                      </a:txBody>
                      <a:tcPr anchor="ctr"/>
                    </a:tc>
                    <a:tc>
                      <a:txBody>
                        <a:bodyPr/>
                        <a:lstStyle/>
                        <a:p>
                          <a:pPr algn="ctr"/>
                          <a:r>
                            <a:rPr lang="en-US" sz="1400" dirty="0"/>
                            <a:t>76</a:t>
                          </a:r>
                        </a:p>
                      </a:txBody>
                      <a:tcPr anchor="ctr"/>
                    </a:tc>
                    <a:tc>
                      <a:txBody>
                        <a:bodyPr/>
                        <a:lstStyle/>
                        <a:p>
                          <a:pPr algn="ctr"/>
                          <a:r>
                            <a:rPr lang="en-US" sz="1400" dirty="0"/>
                            <a:t>2.18X10</a:t>
                          </a:r>
                          <a:r>
                            <a:rPr lang="en-US" sz="1400" baseline="30000" dirty="0"/>
                            <a:t>13</a:t>
                          </a:r>
                          <a:endParaRPr lang="en-US" sz="1400" dirty="0"/>
                        </a:p>
                      </a:txBody>
                      <a:tcPr anchor="ctr"/>
                    </a:tc>
                    <a:tc>
                      <a:txBody>
                        <a:bodyPr/>
                        <a:lstStyle/>
                        <a:p>
                          <a:pPr algn="ctr"/>
                          <a:r>
                            <a:rPr lang="en-US" sz="1400" dirty="0"/>
                            <a:t>531,846</a:t>
                          </a:r>
                        </a:p>
                      </a:txBody>
                      <a:tcPr anchor="ctr"/>
                    </a:tc>
                    <a:tc>
                      <a:txBody>
                        <a:bodyPr/>
                        <a:lstStyle/>
                        <a:p>
                          <a:pPr algn="ctr"/>
                          <a:r>
                            <a:rPr lang="en-US" sz="1400" dirty="0"/>
                            <a:t>87.87</a:t>
                          </a:r>
                        </a:p>
                      </a:txBody>
                      <a:tcPr anchor="ctr"/>
                    </a:tc>
                    <a:tc>
                      <a:txBody>
                        <a:bodyPr/>
                        <a:lstStyle/>
                        <a:p>
                          <a:pPr algn="ctr"/>
                          <a:r>
                            <a:rPr lang="en-US" sz="1400" dirty="0"/>
                            <a:t>87.51</a:t>
                          </a:r>
                        </a:p>
                      </a:txBody>
                      <a:tcPr anchor="ctr"/>
                    </a:tc>
                    <a:tc>
                      <a:txBody>
                        <a:bodyPr/>
                        <a:lstStyle/>
                        <a:p>
                          <a:pPr algn="ctr"/>
                          <a:r>
                            <a:rPr lang="en-US" sz="1400" dirty="0"/>
                            <a:t>85.62</a:t>
                          </a:r>
                        </a:p>
                      </a:txBody>
                      <a:tcPr anchor="ctr"/>
                    </a:tc>
                    <a:extLst>
                      <a:ext uri="{0D108BD9-81ED-4DB2-BD59-A6C34878D82A}">
                        <a16:rowId xmlns:a16="http://schemas.microsoft.com/office/drawing/2014/main" val="403288430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216057251"/>
                  </p:ext>
                </p:extLst>
              </p:nvPr>
            </p:nvGraphicFramePr>
            <p:xfrm>
              <a:off x="255504" y="1600200"/>
              <a:ext cx="8625461" cy="4316662"/>
            </p:xfrm>
            <a:graphic>
              <a:graphicData uri="http://schemas.openxmlformats.org/drawingml/2006/table">
                <a:tbl>
                  <a:tblPr firstRow="1" bandRow="1">
                    <a:tableStyleId>{5C22544A-7EE6-4342-B048-85BDC9FD1C3A}</a:tableStyleId>
                  </a:tblPr>
                  <a:tblGrid>
                    <a:gridCol w="763651">
                      <a:extLst>
                        <a:ext uri="{9D8B030D-6E8A-4147-A177-3AD203B41FA5}">
                          <a16:colId xmlns:a16="http://schemas.microsoft.com/office/drawing/2014/main" val="2665563653"/>
                        </a:ext>
                      </a:extLst>
                    </a:gridCol>
                    <a:gridCol w="885845">
                      <a:extLst>
                        <a:ext uri="{9D8B030D-6E8A-4147-A177-3AD203B41FA5}">
                          <a16:colId xmlns:a16="http://schemas.microsoft.com/office/drawing/2014/main" val="3257939257"/>
                        </a:ext>
                      </a:extLst>
                    </a:gridCol>
                    <a:gridCol w="791191">
                      <a:extLst>
                        <a:ext uri="{9D8B030D-6E8A-4147-A177-3AD203B41FA5}">
                          <a16:colId xmlns:a16="http://schemas.microsoft.com/office/drawing/2014/main" val="3328752610"/>
                        </a:ext>
                      </a:extLst>
                    </a:gridCol>
                    <a:gridCol w="1138301">
                      <a:extLst>
                        <a:ext uri="{9D8B030D-6E8A-4147-A177-3AD203B41FA5}">
                          <a16:colId xmlns:a16="http://schemas.microsoft.com/office/drawing/2014/main" val="2259299551"/>
                        </a:ext>
                      </a:extLst>
                    </a:gridCol>
                    <a:gridCol w="606743">
                      <a:extLst>
                        <a:ext uri="{9D8B030D-6E8A-4147-A177-3AD203B41FA5}">
                          <a16:colId xmlns:a16="http://schemas.microsoft.com/office/drawing/2014/main" val="3625705174"/>
                        </a:ext>
                      </a:extLst>
                    </a:gridCol>
                    <a:gridCol w="1325372">
                      <a:extLst>
                        <a:ext uri="{9D8B030D-6E8A-4147-A177-3AD203B41FA5}">
                          <a16:colId xmlns:a16="http://schemas.microsoft.com/office/drawing/2014/main" val="1523757192"/>
                        </a:ext>
                      </a:extLst>
                    </a:gridCol>
                    <a:gridCol w="871855">
                      <a:extLst>
                        <a:ext uri="{9D8B030D-6E8A-4147-A177-3AD203B41FA5}">
                          <a16:colId xmlns:a16="http://schemas.microsoft.com/office/drawing/2014/main" val="3441881138"/>
                        </a:ext>
                      </a:extLst>
                    </a:gridCol>
                    <a:gridCol w="675005">
                      <a:extLst>
                        <a:ext uri="{9D8B030D-6E8A-4147-A177-3AD203B41FA5}">
                          <a16:colId xmlns:a16="http://schemas.microsoft.com/office/drawing/2014/main" val="2096774471"/>
                        </a:ext>
                      </a:extLst>
                    </a:gridCol>
                    <a:gridCol w="665480">
                      <a:extLst>
                        <a:ext uri="{9D8B030D-6E8A-4147-A177-3AD203B41FA5}">
                          <a16:colId xmlns:a16="http://schemas.microsoft.com/office/drawing/2014/main" val="3327962253"/>
                        </a:ext>
                      </a:extLst>
                    </a:gridCol>
                    <a:gridCol w="902018">
                      <a:extLst>
                        <a:ext uri="{9D8B030D-6E8A-4147-A177-3AD203B41FA5}">
                          <a16:colId xmlns:a16="http://schemas.microsoft.com/office/drawing/2014/main" val="3940925669"/>
                        </a:ext>
                      </a:extLst>
                    </a:gridCol>
                  </a:tblGrid>
                  <a:tr h="308333">
                    <a:tc rowSpan="2">
                      <a:txBody>
                        <a:bodyPr/>
                        <a:lstStyle/>
                        <a:p>
                          <a:pPr algn="ctr"/>
                          <a:r>
                            <a:rPr kumimoji="0" lang="en-US" sz="1400" u="none" strike="noStrike" kern="1200" baseline="0" dirty="0"/>
                            <a:t>Trojan</a:t>
                          </a:r>
                        </a:p>
                        <a:p>
                          <a:pPr algn="ctr"/>
                          <a:r>
                            <a:rPr kumimoji="0" lang="en-US" sz="1400" u="none" strike="noStrike" kern="1200" baseline="0" dirty="0"/>
                            <a:t>type</a:t>
                          </a:r>
                          <a:endParaRPr lang="en-US" sz="1400" dirty="0"/>
                        </a:p>
                      </a:txBody>
                      <a:tcPr anchor="ctr"/>
                    </a:tc>
                    <a:tc rowSpan="2">
                      <a:txBody>
                        <a:bodyPr/>
                        <a:lstStyle/>
                        <a:p>
                          <a:pPr algn="ctr"/>
                          <a:r>
                            <a:rPr kumimoji="0" lang="en-US" sz="1400" u="none" strike="noStrike" kern="1200" baseline="0" dirty="0"/>
                            <a:t>Circuit</a:t>
                          </a:r>
                          <a:endParaRPr lang="en-US" sz="1400" dirty="0"/>
                        </a:p>
                      </a:txBody>
                      <a:tcPr anchor="ctr"/>
                    </a:tc>
                    <a:tc rowSpan="2">
                      <a:txBody>
                        <a:bodyPr/>
                        <a:lstStyle/>
                        <a:p>
                          <a:pPr algn="ctr"/>
                          <a:r>
                            <a:rPr kumimoji="0" lang="en-US" sz="1400" u="none" strike="noStrike" kern="1200" baseline="0" dirty="0"/>
                            <a:t>Lines, </a:t>
                          </a:r>
                          <a:r>
                            <a:rPr kumimoji="0" lang="en-US" sz="1400" u="none" strike="noStrike" kern="1200" baseline="0" dirty="0" smtClean="0"/>
                            <a:t>K</a:t>
                          </a:r>
                          <a:endParaRPr kumimoji="0" lang="en-US" sz="1400" u="none" strike="noStrike" kern="1200" baseline="0" dirty="0"/>
                        </a:p>
                      </a:txBody>
                      <a:tcPr anchor="ctr"/>
                    </a:tc>
                    <a:tc rowSpan="2">
                      <a:txBody>
                        <a:bodyPr/>
                        <a:lstStyle/>
                        <a:p>
                          <a:pPr algn="ctr"/>
                          <a:r>
                            <a:rPr kumimoji="0" lang="en-US" sz="1400" u="none" strike="noStrike" kern="1200" baseline="0" dirty="0"/>
                            <a:t>All Trojans</a:t>
                          </a:r>
                        </a:p>
                        <a:p>
                          <a:pPr algn="ctr"/>
                          <a:r>
                            <a:rPr kumimoji="0" lang="en-US" sz="1400" u="none" strike="noStrike" kern="1200" baseline="0" dirty="0" err="1" smtClean="0"/>
                            <a:t>Tn</a:t>
                          </a:r>
                          <a:endParaRPr lang="en-US" sz="1400" dirty="0"/>
                        </a:p>
                      </a:txBody>
                      <a:tcPr anchor="ctr"/>
                    </a:tc>
                    <a:tc rowSpan="2">
                      <a:txBody>
                        <a:bodyPr/>
                        <a:lstStyle/>
                        <a:p>
                          <a:pPr algn="ctr"/>
                          <a:r>
                            <a:rPr kumimoji="0" lang="en-US" sz="1400" u="none" strike="noStrike" kern="1200" baseline="0" dirty="0"/>
                            <a:t>SAF</a:t>
                          </a:r>
                        </a:p>
                        <a:p>
                          <a:pPr algn="ctr"/>
                          <a:r>
                            <a:rPr kumimoji="0" lang="en-US" sz="1400" u="none" strike="noStrike" kern="1200" baseline="0" dirty="0"/>
                            <a:t>tests</a:t>
                          </a:r>
                          <a:endParaRPr lang="en-US" sz="1400" dirty="0"/>
                        </a:p>
                      </a:txBody>
                      <a:tcPr anchor="ctr"/>
                    </a:tc>
                    <a:tc rowSpan="2">
                      <a:txBody>
                        <a:bodyPr/>
                        <a:lstStyle/>
                        <a:p>
                          <a:pPr algn="ctr"/>
                          <a:r>
                            <a:rPr kumimoji="0" lang="en-US" sz="1400" u="none" strike="noStrike" kern="1200" baseline="0" dirty="0"/>
                            <a:t>Valid Trojans</a:t>
                          </a:r>
                        </a:p>
                        <a:p>
                          <a:pPr algn="ctr"/>
                          <a:r>
                            <a:rPr kumimoji="0" lang="en-US" sz="1400" u="none" strike="noStrike" kern="1200" baseline="0" dirty="0" err="1" smtClean="0"/>
                            <a:t>Vn</a:t>
                          </a:r>
                          <a:endParaRPr lang="en-US" sz="1400" dirty="0"/>
                        </a:p>
                      </a:txBody>
                      <a:tcPr anchor="ctr"/>
                    </a:tc>
                    <a:tc rowSpan="2">
                      <a:txBody>
                        <a:bodyPr/>
                        <a:lstStyle/>
                        <a:p>
                          <a:pPr algn="ctr"/>
                          <a:r>
                            <a:rPr kumimoji="0" lang="en-US" sz="1400" u="none" strike="noStrike" kern="1200" baseline="0" dirty="0"/>
                            <a:t>HT</a:t>
                          </a:r>
                        </a:p>
                        <a:p>
                          <a:pPr algn="ctr"/>
                          <a:r>
                            <a:rPr kumimoji="0" lang="en-US" sz="1400" u="none" strike="noStrike" kern="1200" baseline="0" dirty="0"/>
                            <a:t>tests</a:t>
                          </a:r>
                          <a:endParaRPr lang="en-US" sz="1400" dirty="0"/>
                        </a:p>
                      </a:txBody>
                      <a:tcPr anchor="ctr"/>
                    </a:tc>
                    <a:tc gridSpan="3">
                      <a:txBody>
                        <a:bodyPr/>
                        <a:lstStyle/>
                        <a:p>
                          <a:endParaRPr lang="en-US"/>
                        </a:p>
                      </a:txBody>
                      <a:tcPr anchor="ctr">
                        <a:blipFill>
                          <a:blip r:embed="rId3"/>
                          <a:stretch>
                            <a:fillRect l="-285054" t="-1961" r="-1359" b="-1309804"/>
                          </a:stretch>
                        </a:blipFill>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27671953"/>
                      </a:ext>
                    </a:extLst>
                  </a:tr>
                  <a:tr h="308333">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tc>
                      <a:txBody>
                        <a:bodyPr/>
                        <a:lstStyle/>
                        <a:p>
                          <a:pPr algn="ctr"/>
                          <a:r>
                            <a:rPr kumimoji="0" lang="en-US" sz="1400" u="none" strike="noStrike" kern="1200" baseline="0" dirty="0">
                              <a:solidFill>
                                <a:schemeClr val="bg1"/>
                              </a:solidFill>
                            </a:rPr>
                            <a:t>CSP</a:t>
                          </a:r>
                          <a:endParaRPr kumimoji="0" lang="en-US" sz="1400" b="0" i="0" u="none" strike="noStrike" kern="1200" baseline="0" dirty="0">
                            <a:solidFill>
                              <a:schemeClr val="bg1"/>
                            </a:solidFill>
                            <a:latin typeface="+mn-lt"/>
                            <a:ea typeface="+mn-ea"/>
                            <a:cs typeface="+mn-cs"/>
                          </a:endParaRPr>
                        </a:p>
                      </a:txBody>
                      <a:tcPr anchor="ctr">
                        <a:solidFill>
                          <a:schemeClr val="tx2"/>
                        </a:solidFill>
                      </a:tcPr>
                    </a:tc>
                    <a:tc>
                      <a:txBody>
                        <a:bodyPr/>
                        <a:lstStyle/>
                        <a:p>
                          <a:pPr algn="ctr"/>
                          <a:r>
                            <a:rPr kumimoji="0" lang="en-US" sz="1400" u="none" strike="noStrike" kern="1200" baseline="0" dirty="0">
                              <a:solidFill>
                                <a:schemeClr val="bg1"/>
                              </a:solidFill>
                            </a:rPr>
                            <a:t>N-</a:t>
                          </a:r>
                          <a:r>
                            <a:rPr kumimoji="0" lang="en-US" sz="1400" u="none" strike="noStrike" kern="1200" baseline="0" dirty="0" err="1">
                              <a:solidFill>
                                <a:schemeClr val="bg1"/>
                              </a:solidFill>
                            </a:rPr>
                            <a:t>det</a:t>
                          </a:r>
                          <a:endParaRPr kumimoji="0" lang="en-US" sz="1400" b="0" i="0" u="none" strike="noStrike" kern="1200" baseline="0" dirty="0">
                            <a:solidFill>
                              <a:schemeClr val="bg1"/>
                            </a:solidFill>
                            <a:latin typeface="+mn-lt"/>
                            <a:ea typeface="+mn-ea"/>
                            <a:cs typeface="+mn-cs"/>
                          </a:endParaRPr>
                        </a:p>
                      </a:txBody>
                      <a:tcPr anchor="ctr">
                        <a:solidFill>
                          <a:schemeClr val="tx2"/>
                        </a:solidFill>
                      </a:tcPr>
                    </a:tc>
                    <a:tc>
                      <a:txBody>
                        <a:bodyPr/>
                        <a:lstStyle/>
                        <a:p>
                          <a:pPr algn="ctr"/>
                          <a:r>
                            <a:rPr kumimoji="0" lang="en-US" sz="1400" u="none" strike="noStrike" kern="1200" baseline="0" dirty="0">
                              <a:solidFill>
                                <a:schemeClr val="bg1"/>
                              </a:solidFill>
                            </a:rPr>
                            <a:t>Random</a:t>
                          </a:r>
                          <a:endParaRPr kumimoji="0" lang="en-US" sz="1400" b="0" i="0" u="none" strike="noStrike" kern="1200" baseline="0" dirty="0">
                            <a:solidFill>
                              <a:schemeClr val="bg1"/>
                            </a:solidFill>
                            <a:latin typeface="+mn-lt"/>
                            <a:ea typeface="+mn-ea"/>
                            <a:cs typeface="+mn-cs"/>
                          </a:endParaRPr>
                        </a:p>
                      </a:txBody>
                      <a:tcPr anchor="ctr">
                        <a:solidFill>
                          <a:schemeClr val="tx2"/>
                        </a:solidFill>
                      </a:tcPr>
                    </a:tc>
                    <a:extLst>
                      <a:ext uri="{0D108BD9-81ED-4DB2-BD59-A6C34878D82A}">
                        <a16:rowId xmlns:a16="http://schemas.microsoft.com/office/drawing/2014/main" val="734376099"/>
                      </a:ext>
                    </a:extLst>
                  </a:tr>
                  <a:tr h="308333">
                    <a:tc rowSpan="3">
                      <a:txBody>
                        <a:bodyPr/>
                        <a:lstStyle/>
                        <a:p>
                          <a:pPr algn="ctr"/>
                          <a:r>
                            <a:rPr lang="en-US" sz="1400" dirty="0"/>
                            <a:t>Type 1</a:t>
                          </a:r>
                        </a:p>
                      </a:txBody>
                      <a:tcPr anchor="ctr"/>
                    </a:tc>
                    <a:tc>
                      <a:txBody>
                        <a:bodyPr/>
                        <a:lstStyle/>
                        <a:p>
                          <a:pPr algn="ctr"/>
                          <a:r>
                            <a:rPr lang="en-US" sz="1400" dirty="0" smtClean="0"/>
                            <a:t>Slide 34</a:t>
                          </a:r>
                          <a:endParaRPr lang="en-US" sz="1400" dirty="0"/>
                        </a:p>
                      </a:txBody>
                      <a:tcPr anchor="ctr"/>
                    </a:tc>
                    <a:tc>
                      <a:txBody>
                        <a:bodyPr/>
                        <a:lstStyle/>
                        <a:p>
                          <a:pPr algn="ctr"/>
                          <a:r>
                            <a:rPr lang="en-US" sz="1400" dirty="0"/>
                            <a:t>18</a:t>
                          </a:r>
                        </a:p>
                      </a:txBody>
                      <a:tcPr anchor="ctr"/>
                    </a:tc>
                    <a:tc>
                      <a:txBody>
                        <a:bodyPr/>
                        <a:lstStyle/>
                        <a:p>
                          <a:pPr algn="ctr"/>
                          <a:r>
                            <a:rPr lang="en-US" sz="1400" dirty="0"/>
                            <a:t>612</a:t>
                          </a:r>
                        </a:p>
                      </a:txBody>
                      <a:tcPr anchor="ctr"/>
                    </a:tc>
                    <a:tc>
                      <a:txBody>
                        <a:bodyPr/>
                        <a:lstStyle/>
                        <a:p>
                          <a:pPr algn="ctr"/>
                          <a:r>
                            <a:rPr lang="en-US" sz="1400" dirty="0"/>
                            <a:t>9</a:t>
                          </a:r>
                        </a:p>
                      </a:txBody>
                      <a:tcPr anchor="ctr"/>
                    </a:tc>
                    <a:tc>
                      <a:txBody>
                        <a:bodyPr/>
                        <a:lstStyle/>
                        <a:p>
                          <a:pPr algn="ctr"/>
                          <a:r>
                            <a:rPr lang="en-US" sz="1400" dirty="0"/>
                            <a:t>19</a:t>
                          </a:r>
                        </a:p>
                      </a:txBody>
                      <a:tcPr anchor="ctr"/>
                    </a:tc>
                    <a:tc>
                      <a:txBody>
                        <a:bodyPr/>
                        <a:lstStyle/>
                        <a:p>
                          <a:pPr algn="ctr"/>
                          <a:r>
                            <a:rPr lang="en-US" sz="1400" dirty="0"/>
                            <a:t>48</a:t>
                          </a:r>
                        </a:p>
                      </a:txBody>
                      <a:tcPr anchor="ctr"/>
                    </a:tc>
                    <a:tc>
                      <a:txBody>
                        <a:bodyPr/>
                        <a:lstStyle/>
                        <a:p>
                          <a:pPr algn="ctr"/>
                          <a:r>
                            <a:rPr lang="en-US" sz="1400" dirty="0"/>
                            <a:t>100</a:t>
                          </a:r>
                        </a:p>
                      </a:txBody>
                      <a:tcPr anchor="ctr"/>
                    </a:tc>
                    <a:tc>
                      <a:txBody>
                        <a:bodyPr/>
                        <a:lstStyle/>
                        <a:p>
                          <a:pPr algn="ctr"/>
                          <a:r>
                            <a:rPr lang="en-US" sz="1400" dirty="0"/>
                            <a:t>100</a:t>
                          </a:r>
                        </a:p>
                      </a:txBody>
                      <a:tcPr anchor="ctr"/>
                    </a:tc>
                    <a:tc>
                      <a:txBody>
                        <a:bodyPr/>
                        <a:lstStyle/>
                        <a:p>
                          <a:pPr algn="ctr"/>
                          <a:r>
                            <a:rPr lang="en-US" sz="1400" dirty="0"/>
                            <a:t>100</a:t>
                          </a:r>
                        </a:p>
                      </a:txBody>
                      <a:tcPr anchor="ctr"/>
                    </a:tc>
                    <a:extLst>
                      <a:ext uri="{0D108BD9-81ED-4DB2-BD59-A6C34878D82A}">
                        <a16:rowId xmlns:a16="http://schemas.microsoft.com/office/drawing/2014/main" val="2242102678"/>
                      </a:ext>
                    </a:extLst>
                  </a:tr>
                  <a:tr h="308333">
                    <a:tc vMerge="1">
                      <a:txBody>
                        <a:bodyPr/>
                        <a:lstStyle/>
                        <a:p>
                          <a:endParaRPr lang="en-US" sz="1400" dirty="0"/>
                        </a:p>
                      </a:txBody>
                      <a:tcPr/>
                    </a:tc>
                    <a:tc>
                      <a:txBody>
                        <a:bodyPr/>
                        <a:lstStyle/>
                        <a:p>
                          <a:pPr algn="ctr"/>
                          <a:r>
                            <a:rPr lang="en-US" sz="1400" dirty="0" smtClean="0"/>
                            <a:t>C432</a:t>
                          </a:r>
                          <a:endParaRPr lang="en-US" sz="1400" dirty="0"/>
                        </a:p>
                      </a:txBody>
                      <a:tcPr anchor="ctr"/>
                    </a:tc>
                    <a:tc>
                      <a:txBody>
                        <a:bodyPr/>
                        <a:lstStyle/>
                        <a:p>
                          <a:pPr algn="ctr"/>
                          <a:r>
                            <a:rPr lang="en-US" sz="1400" dirty="0"/>
                            <a:t>307</a:t>
                          </a:r>
                        </a:p>
                      </a:txBody>
                      <a:tcPr anchor="ctr"/>
                    </a:tc>
                    <a:tc>
                      <a:txBody>
                        <a:bodyPr/>
                        <a:lstStyle/>
                        <a:p>
                          <a:pPr algn="ctr"/>
                          <a:r>
                            <a:rPr lang="en-US" sz="1400" dirty="0"/>
                            <a:t>187,884</a:t>
                          </a:r>
                        </a:p>
                      </a:txBody>
                      <a:tcPr anchor="ctr"/>
                    </a:tc>
                    <a:tc>
                      <a:txBody>
                        <a:bodyPr/>
                        <a:lstStyle/>
                        <a:p>
                          <a:pPr algn="ctr"/>
                          <a:r>
                            <a:rPr lang="en-US" sz="1400" dirty="0"/>
                            <a:t>69</a:t>
                          </a:r>
                        </a:p>
                      </a:txBody>
                      <a:tcPr anchor="ctr"/>
                    </a:tc>
                    <a:tc>
                      <a:txBody>
                        <a:bodyPr/>
                        <a:lstStyle/>
                        <a:p>
                          <a:pPr algn="ctr"/>
                          <a:r>
                            <a:rPr lang="en-US" sz="1400" dirty="0"/>
                            <a:t>16,684</a:t>
                          </a:r>
                        </a:p>
                      </a:txBody>
                      <a:tcPr anchor="ctr"/>
                    </a:tc>
                    <a:tc>
                      <a:txBody>
                        <a:bodyPr/>
                        <a:lstStyle/>
                        <a:p>
                          <a:pPr algn="ctr"/>
                          <a:r>
                            <a:rPr lang="en-US" sz="1400" dirty="0"/>
                            <a:t>99,991</a:t>
                          </a:r>
                        </a:p>
                      </a:txBody>
                      <a:tcPr anchor="ctr"/>
                    </a:tc>
                    <a:tc>
                      <a:txBody>
                        <a:bodyPr/>
                        <a:lstStyle/>
                        <a:p>
                          <a:pPr algn="ctr"/>
                          <a:r>
                            <a:rPr lang="en-US" sz="1400" dirty="0"/>
                            <a:t>100</a:t>
                          </a:r>
                        </a:p>
                      </a:txBody>
                      <a:tcPr anchor="ctr"/>
                    </a:tc>
                    <a:tc>
                      <a:txBody>
                        <a:bodyPr/>
                        <a:lstStyle/>
                        <a:p>
                          <a:pPr algn="ctr"/>
                          <a:r>
                            <a:rPr lang="en-US" sz="1400" dirty="0"/>
                            <a:t>96.86</a:t>
                          </a:r>
                        </a:p>
                      </a:txBody>
                      <a:tcPr anchor="ctr"/>
                    </a:tc>
                    <a:tc>
                      <a:txBody>
                        <a:bodyPr/>
                        <a:lstStyle/>
                        <a:p>
                          <a:pPr algn="ctr"/>
                          <a:r>
                            <a:rPr lang="en-US" sz="1400" dirty="0"/>
                            <a:t>70.29</a:t>
                          </a:r>
                        </a:p>
                      </a:txBody>
                      <a:tcPr anchor="ctr"/>
                    </a:tc>
                    <a:extLst>
                      <a:ext uri="{0D108BD9-81ED-4DB2-BD59-A6C34878D82A}">
                        <a16:rowId xmlns:a16="http://schemas.microsoft.com/office/drawing/2014/main" val="3851261379"/>
                      </a:ext>
                    </a:extLst>
                  </a:tr>
                  <a:tr h="308333">
                    <a:tc vMerge="1">
                      <a:txBody>
                        <a:bodyPr/>
                        <a:lstStyle/>
                        <a:p>
                          <a:endParaRPr lang="en-US" sz="1400" dirty="0"/>
                        </a:p>
                      </a:txBody>
                      <a:tcPr/>
                    </a:tc>
                    <a:tc>
                      <a:txBody>
                        <a:bodyPr/>
                        <a:lstStyle/>
                        <a:p>
                          <a:pPr algn="ctr"/>
                          <a:r>
                            <a:rPr lang="en-US" sz="1400" dirty="0" smtClean="0"/>
                            <a:t>C880</a:t>
                          </a:r>
                          <a:endParaRPr lang="en-US" sz="1400" dirty="0"/>
                        </a:p>
                      </a:txBody>
                      <a:tcPr anchor="ctr"/>
                    </a:tc>
                    <a:tc>
                      <a:txBody>
                        <a:bodyPr/>
                        <a:lstStyle/>
                        <a:p>
                          <a:pPr algn="ctr"/>
                          <a:r>
                            <a:rPr lang="en-US" sz="1400" dirty="0"/>
                            <a:t>577</a:t>
                          </a:r>
                        </a:p>
                      </a:txBody>
                      <a:tcPr anchor="ctr"/>
                    </a:tc>
                    <a:tc>
                      <a:txBody>
                        <a:bodyPr/>
                        <a:lstStyle/>
                        <a:p>
                          <a:pPr algn="ctr"/>
                          <a:r>
                            <a:rPr lang="en-US" sz="1400" dirty="0"/>
                            <a:t>664,704</a:t>
                          </a:r>
                        </a:p>
                      </a:txBody>
                      <a:tcPr anchor="ctr"/>
                    </a:tc>
                    <a:tc>
                      <a:txBody>
                        <a:bodyPr/>
                        <a:lstStyle/>
                        <a:p>
                          <a:pPr algn="ctr"/>
                          <a:r>
                            <a:rPr lang="en-US" sz="1400" dirty="0"/>
                            <a:t>76</a:t>
                          </a:r>
                        </a:p>
                      </a:txBody>
                      <a:tcPr anchor="ctr"/>
                    </a:tc>
                    <a:tc>
                      <a:txBody>
                        <a:bodyPr/>
                        <a:lstStyle/>
                        <a:p>
                          <a:pPr algn="ctr"/>
                          <a:r>
                            <a:rPr lang="en-US" sz="1400" dirty="0"/>
                            <a:t>152,583</a:t>
                          </a:r>
                        </a:p>
                      </a:txBody>
                      <a:tcPr anchor="ctr"/>
                    </a:tc>
                    <a:tc>
                      <a:txBody>
                        <a:bodyPr/>
                        <a:lstStyle/>
                        <a:p>
                          <a:pPr algn="ctr"/>
                          <a:r>
                            <a:rPr lang="en-US" sz="1400" dirty="0"/>
                            <a:t>531,846</a:t>
                          </a:r>
                        </a:p>
                      </a:txBody>
                      <a:tcPr anchor="ctr"/>
                    </a:tc>
                    <a:tc>
                      <a:txBody>
                        <a:bodyPr/>
                        <a:lstStyle/>
                        <a:p>
                          <a:pPr algn="ctr"/>
                          <a:r>
                            <a:rPr lang="en-US" sz="1400" dirty="0"/>
                            <a:t>96.25</a:t>
                          </a:r>
                        </a:p>
                      </a:txBody>
                      <a:tcPr anchor="ctr"/>
                    </a:tc>
                    <a:tc>
                      <a:txBody>
                        <a:bodyPr/>
                        <a:lstStyle/>
                        <a:p>
                          <a:pPr algn="ctr"/>
                          <a:r>
                            <a:rPr lang="en-US" sz="1400" dirty="0"/>
                            <a:t>95.88</a:t>
                          </a:r>
                        </a:p>
                      </a:txBody>
                      <a:tcPr anchor="ctr"/>
                    </a:tc>
                    <a:tc>
                      <a:txBody>
                        <a:bodyPr/>
                        <a:lstStyle/>
                        <a:p>
                          <a:pPr algn="ctr"/>
                          <a:r>
                            <a:rPr lang="en-US" sz="1400" dirty="0"/>
                            <a:t>94.84</a:t>
                          </a:r>
                        </a:p>
                      </a:txBody>
                      <a:tcPr anchor="ctr"/>
                    </a:tc>
                    <a:extLst>
                      <a:ext uri="{0D108BD9-81ED-4DB2-BD59-A6C34878D82A}">
                        <a16:rowId xmlns:a16="http://schemas.microsoft.com/office/drawing/2014/main" val="767871080"/>
                      </a:ext>
                    </a:extLst>
                  </a:tr>
                  <a:tr h="308333">
                    <a:tc rowSpan="3">
                      <a:txBody>
                        <a:bodyPr/>
                        <a:lstStyle/>
                        <a:p>
                          <a:pPr algn="ctr"/>
                          <a:r>
                            <a:rPr lang="en-US" sz="1400" dirty="0"/>
                            <a:t>Type 2</a:t>
                          </a:r>
                        </a:p>
                      </a:txBody>
                      <a:tcPr anchor="ctr"/>
                    </a:tc>
                    <a:tc>
                      <a:txBody>
                        <a:bodyPr/>
                        <a:lstStyle/>
                        <a:p>
                          <a:pPr algn="ctr"/>
                          <a:r>
                            <a:rPr lang="en-US" sz="1400" dirty="0" smtClean="0"/>
                            <a:t>Slide</a:t>
                          </a:r>
                          <a:r>
                            <a:rPr lang="en-US" sz="1400" baseline="0" dirty="0" smtClean="0"/>
                            <a:t> </a:t>
                          </a:r>
                          <a:r>
                            <a:rPr lang="en-US" sz="1400" dirty="0" smtClean="0"/>
                            <a:t>34</a:t>
                          </a:r>
                          <a:endParaRPr lang="en-US" sz="1400" dirty="0"/>
                        </a:p>
                      </a:txBody>
                      <a:tcPr anchor="ctr"/>
                    </a:tc>
                    <a:tc>
                      <a:txBody>
                        <a:bodyPr/>
                        <a:lstStyle/>
                        <a:p>
                          <a:pPr algn="ctr"/>
                          <a:r>
                            <a:rPr lang="en-US" sz="1400" dirty="0"/>
                            <a:t>18</a:t>
                          </a:r>
                        </a:p>
                      </a:txBody>
                      <a:tcPr anchor="ctr"/>
                    </a:tc>
                    <a:tc>
                      <a:txBody>
                        <a:bodyPr/>
                        <a:lstStyle/>
                        <a:p>
                          <a:pPr algn="ctr"/>
                          <a:r>
                            <a:rPr lang="en-US" sz="1400" dirty="0"/>
                            <a:t>9,792</a:t>
                          </a:r>
                        </a:p>
                      </a:txBody>
                      <a:tcPr anchor="ctr"/>
                    </a:tc>
                    <a:tc>
                      <a:txBody>
                        <a:bodyPr/>
                        <a:lstStyle/>
                        <a:p>
                          <a:pPr algn="ctr"/>
                          <a:r>
                            <a:rPr lang="en-US" sz="1400" dirty="0"/>
                            <a:t>9</a:t>
                          </a:r>
                        </a:p>
                      </a:txBody>
                      <a:tcPr anchor="ctr"/>
                    </a:tc>
                    <a:tc>
                      <a:txBody>
                        <a:bodyPr/>
                        <a:lstStyle/>
                        <a:p>
                          <a:pPr algn="ctr"/>
                          <a:r>
                            <a:rPr lang="en-US" sz="1400" dirty="0"/>
                            <a:t>1,112</a:t>
                          </a:r>
                        </a:p>
                      </a:txBody>
                      <a:tcPr anchor="ctr"/>
                    </a:tc>
                    <a:tc>
                      <a:txBody>
                        <a:bodyPr/>
                        <a:lstStyle/>
                        <a:p>
                          <a:pPr algn="ctr"/>
                          <a:r>
                            <a:rPr lang="en-US" sz="1400" dirty="0"/>
                            <a:t>48</a:t>
                          </a:r>
                        </a:p>
                      </a:txBody>
                      <a:tcPr anchor="ctr"/>
                    </a:tc>
                    <a:tc>
                      <a:txBody>
                        <a:bodyPr/>
                        <a:lstStyle/>
                        <a:p>
                          <a:pPr algn="ctr"/>
                          <a:r>
                            <a:rPr lang="en-US" sz="1400" dirty="0"/>
                            <a:t>100</a:t>
                          </a:r>
                        </a:p>
                      </a:txBody>
                      <a:tcPr anchor="ctr"/>
                    </a:tc>
                    <a:tc>
                      <a:txBody>
                        <a:bodyPr/>
                        <a:lstStyle/>
                        <a:p>
                          <a:pPr algn="ctr"/>
                          <a:r>
                            <a:rPr lang="en-US" sz="1400" dirty="0"/>
                            <a:t>99.60</a:t>
                          </a:r>
                        </a:p>
                      </a:txBody>
                      <a:tcPr anchor="ctr"/>
                    </a:tc>
                    <a:tc>
                      <a:txBody>
                        <a:bodyPr/>
                        <a:lstStyle/>
                        <a:p>
                          <a:pPr algn="ctr"/>
                          <a:r>
                            <a:rPr lang="en-US" sz="1400" dirty="0"/>
                            <a:t>99.73</a:t>
                          </a:r>
                        </a:p>
                      </a:txBody>
                      <a:tcPr anchor="ctr"/>
                    </a:tc>
                    <a:extLst>
                      <a:ext uri="{0D108BD9-81ED-4DB2-BD59-A6C34878D82A}">
                        <a16:rowId xmlns:a16="http://schemas.microsoft.com/office/drawing/2014/main" val="2204083233"/>
                      </a:ext>
                    </a:extLst>
                  </a:tr>
                  <a:tr h="308333">
                    <a:tc vMerge="1">
                      <a:txBody>
                        <a:bodyPr/>
                        <a:lstStyle/>
                        <a:p>
                          <a:endParaRPr lang="en-US" sz="1400" dirty="0"/>
                        </a:p>
                      </a:txBody>
                      <a:tcPr/>
                    </a:tc>
                    <a:tc>
                      <a:txBody>
                        <a:bodyPr/>
                        <a:lstStyle/>
                        <a:p>
                          <a:pPr algn="ctr"/>
                          <a:r>
                            <a:rPr lang="en-US" sz="1400" dirty="0" smtClean="0"/>
                            <a:t>C432</a:t>
                          </a:r>
                          <a:endParaRPr lang="en-US" sz="1400" dirty="0"/>
                        </a:p>
                      </a:txBody>
                      <a:tcPr anchor="ctr"/>
                    </a:tc>
                    <a:tc>
                      <a:txBody>
                        <a:bodyPr/>
                        <a:lstStyle/>
                        <a:p>
                          <a:pPr algn="ctr"/>
                          <a:r>
                            <a:rPr lang="en-US" sz="1400" dirty="0"/>
                            <a:t>307</a:t>
                          </a:r>
                        </a:p>
                      </a:txBody>
                      <a:tcPr anchor="ctr"/>
                    </a:tc>
                    <a:tc>
                      <a:txBody>
                        <a:bodyPr/>
                        <a:lstStyle/>
                        <a:p>
                          <a:pPr algn="ctr"/>
                          <a:r>
                            <a:rPr lang="en-US" sz="1400" dirty="0"/>
                            <a:t>5.73X10</a:t>
                          </a:r>
                          <a:r>
                            <a:rPr lang="en-US" sz="1400" baseline="30000" dirty="0"/>
                            <a:t>7</a:t>
                          </a:r>
                        </a:p>
                      </a:txBody>
                      <a:tcPr anchor="ctr"/>
                    </a:tc>
                    <a:tc>
                      <a:txBody>
                        <a:bodyPr/>
                        <a:lstStyle/>
                        <a:p>
                          <a:pPr algn="ctr"/>
                          <a:r>
                            <a:rPr lang="en-US" sz="1400" dirty="0"/>
                            <a:t>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1,27X10</a:t>
                          </a:r>
                          <a:r>
                            <a:rPr lang="en-US" sz="1400" baseline="30000" dirty="0"/>
                            <a:t>7</a:t>
                          </a:r>
                        </a:p>
                      </a:txBody>
                      <a:tcPr anchor="ctr"/>
                    </a:tc>
                    <a:tc>
                      <a:txBody>
                        <a:bodyPr/>
                        <a:lstStyle/>
                        <a:p>
                          <a:pPr algn="ctr"/>
                          <a:r>
                            <a:rPr lang="en-US" sz="1400" dirty="0"/>
                            <a:t>99,991</a:t>
                          </a:r>
                        </a:p>
                      </a:txBody>
                      <a:tcPr anchor="ctr"/>
                    </a:tc>
                    <a:tc>
                      <a:txBody>
                        <a:bodyPr/>
                        <a:lstStyle/>
                        <a:p>
                          <a:pPr algn="ctr"/>
                          <a:r>
                            <a:rPr lang="en-US" sz="1400" dirty="0"/>
                            <a:t>93.48</a:t>
                          </a:r>
                        </a:p>
                      </a:txBody>
                      <a:tcPr anchor="ctr"/>
                    </a:tc>
                    <a:tc>
                      <a:txBody>
                        <a:bodyPr/>
                        <a:lstStyle/>
                        <a:p>
                          <a:pPr algn="ctr"/>
                          <a:r>
                            <a:rPr lang="en-US" sz="1400" dirty="0"/>
                            <a:t>89.71</a:t>
                          </a:r>
                        </a:p>
                      </a:txBody>
                      <a:tcPr anchor="ctr"/>
                    </a:tc>
                    <a:tc>
                      <a:txBody>
                        <a:bodyPr/>
                        <a:lstStyle/>
                        <a:p>
                          <a:pPr algn="ctr"/>
                          <a:r>
                            <a:rPr lang="en-US" sz="1400" dirty="0"/>
                            <a:t>61.93</a:t>
                          </a:r>
                        </a:p>
                      </a:txBody>
                      <a:tcPr anchor="ctr"/>
                    </a:tc>
                    <a:extLst>
                      <a:ext uri="{0D108BD9-81ED-4DB2-BD59-A6C34878D82A}">
                        <a16:rowId xmlns:a16="http://schemas.microsoft.com/office/drawing/2014/main" val="3655671063"/>
                      </a:ext>
                    </a:extLst>
                  </a:tr>
                  <a:tr h="308333">
                    <a:tc vMerge="1">
                      <a:txBody>
                        <a:bodyPr/>
                        <a:lstStyle/>
                        <a:p>
                          <a:endParaRPr lang="en-US" sz="1400" dirty="0"/>
                        </a:p>
                      </a:txBody>
                      <a:tcPr/>
                    </a:tc>
                    <a:tc>
                      <a:txBody>
                        <a:bodyPr/>
                        <a:lstStyle/>
                        <a:p>
                          <a:pPr algn="ctr"/>
                          <a:r>
                            <a:rPr lang="en-US" sz="1400" dirty="0" smtClean="0"/>
                            <a:t>C880</a:t>
                          </a:r>
                          <a:endParaRPr lang="en-US" sz="1400" dirty="0"/>
                        </a:p>
                      </a:txBody>
                      <a:tcPr anchor="ctr"/>
                    </a:tc>
                    <a:tc>
                      <a:txBody>
                        <a:bodyPr/>
                        <a:lstStyle/>
                        <a:p>
                          <a:pPr algn="ctr"/>
                          <a:r>
                            <a:rPr lang="en-US" sz="1400" dirty="0"/>
                            <a:t>577</a:t>
                          </a:r>
                        </a:p>
                      </a:txBody>
                      <a:tcPr anchor="ctr"/>
                    </a:tc>
                    <a:tc>
                      <a:txBody>
                        <a:bodyPr/>
                        <a:lstStyle/>
                        <a:p>
                          <a:pPr algn="ctr"/>
                          <a:r>
                            <a:rPr lang="en-US" sz="1400" dirty="0"/>
                            <a:t>3.82X10</a:t>
                          </a:r>
                          <a:r>
                            <a:rPr lang="en-US" sz="1400" baseline="30000" dirty="0"/>
                            <a:t>8</a:t>
                          </a:r>
                        </a:p>
                      </a:txBody>
                      <a:tcPr anchor="ctr"/>
                    </a:tc>
                    <a:tc>
                      <a:txBody>
                        <a:bodyPr/>
                        <a:lstStyle/>
                        <a:p>
                          <a:pPr algn="ctr"/>
                          <a:r>
                            <a:rPr lang="en-US" sz="1400" dirty="0"/>
                            <a:t>76</a:t>
                          </a:r>
                        </a:p>
                      </a:txBody>
                      <a:tcPr anchor="ctr"/>
                    </a:tc>
                    <a:tc>
                      <a:txBody>
                        <a:bodyPr/>
                        <a:lstStyle/>
                        <a:p>
                          <a:pPr algn="ctr"/>
                          <a:r>
                            <a:rPr lang="en-US" sz="1400" dirty="0"/>
                            <a:t>1.22X10</a:t>
                          </a:r>
                          <a:r>
                            <a:rPr lang="en-US" sz="1400" baseline="30000" dirty="0"/>
                            <a:t>8</a:t>
                          </a:r>
                          <a:endParaRPr lang="en-US" sz="1400" dirty="0"/>
                        </a:p>
                      </a:txBody>
                      <a:tcPr anchor="ctr"/>
                    </a:tc>
                    <a:tc>
                      <a:txBody>
                        <a:bodyPr/>
                        <a:lstStyle/>
                        <a:p>
                          <a:pPr algn="ctr"/>
                          <a:r>
                            <a:rPr lang="en-US" sz="1400" dirty="0"/>
                            <a:t>531,846</a:t>
                          </a:r>
                        </a:p>
                      </a:txBody>
                      <a:tcPr anchor="ctr"/>
                    </a:tc>
                    <a:tc>
                      <a:txBody>
                        <a:bodyPr/>
                        <a:lstStyle/>
                        <a:p>
                          <a:pPr algn="ctr"/>
                          <a:r>
                            <a:rPr lang="en-US" sz="1400" dirty="0"/>
                            <a:t>93.72</a:t>
                          </a:r>
                        </a:p>
                      </a:txBody>
                      <a:tcPr anchor="ctr"/>
                    </a:tc>
                    <a:tc>
                      <a:txBody>
                        <a:bodyPr/>
                        <a:lstStyle/>
                        <a:p>
                          <a:pPr algn="ctr"/>
                          <a:r>
                            <a:rPr lang="en-US" sz="1400" dirty="0"/>
                            <a:t>92.98</a:t>
                          </a:r>
                        </a:p>
                      </a:txBody>
                      <a:tcPr anchor="ctr"/>
                    </a:tc>
                    <a:tc>
                      <a:txBody>
                        <a:bodyPr/>
                        <a:lstStyle/>
                        <a:p>
                          <a:pPr algn="ctr"/>
                          <a:r>
                            <a:rPr lang="en-US" sz="1400" dirty="0"/>
                            <a:t>91.62</a:t>
                          </a:r>
                        </a:p>
                      </a:txBody>
                      <a:tcPr anchor="ctr"/>
                    </a:tc>
                    <a:extLst>
                      <a:ext uri="{0D108BD9-81ED-4DB2-BD59-A6C34878D82A}">
                        <a16:rowId xmlns:a16="http://schemas.microsoft.com/office/drawing/2014/main" val="3538957836"/>
                      </a:ext>
                    </a:extLst>
                  </a:tr>
                  <a:tr h="308333">
                    <a:tc rowSpan="3">
                      <a:txBody>
                        <a:bodyPr/>
                        <a:lstStyle/>
                        <a:p>
                          <a:pPr algn="ctr"/>
                          <a:r>
                            <a:rPr lang="en-US" sz="1400" dirty="0"/>
                            <a:t>Type 3</a:t>
                          </a:r>
                        </a:p>
                      </a:txBody>
                      <a:tcPr anchor="ctr"/>
                    </a:tc>
                    <a:tc>
                      <a:txBody>
                        <a:bodyPr/>
                        <a:lstStyle/>
                        <a:p>
                          <a:pPr algn="ctr"/>
                          <a:r>
                            <a:rPr lang="en-US" sz="1400" dirty="0" smtClean="0"/>
                            <a:t>Slide 34</a:t>
                          </a:r>
                          <a:endParaRPr lang="en-US" sz="1400" dirty="0"/>
                        </a:p>
                      </a:txBody>
                      <a:tcPr anchor="ctr"/>
                    </a:tc>
                    <a:tc>
                      <a:txBody>
                        <a:bodyPr/>
                        <a:lstStyle/>
                        <a:p>
                          <a:pPr algn="ctr"/>
                          <a:r>
                            <a:rPr lang="en-US" sz="1400" dirty="0"/>
                            <a:t>18</a:t>
                          </a:r>
                        </a:p>
                      </a:txBody>
                      <a:tcPr anchor="ctr"/>
                    </a:tc>
                    <a:tc>
                      <a:txBody>
                        <a:bodyPr/>
                        <a:lstStyle/>
                        <a:p>
                          <a:pPr algn="ctr"/>
                          <a:r>
                            <a:rPr lang="en-US" sz="1400" dirty="0"/>
                            <a:t>97,920</a:t>
                          </a:r>
                        </a:p>
                      </a:txBody>
                      <a:tcPr anchor="ctr"/>
                    </a:tc>
                    <a:tc>
                      <a:txBody>
                        <a:bodyPr/>
                        <a:lstStyle/>
                        <a:p>
                          <a:pPr algn="ctr"/>
                          <a:r>
                            <a:rPr lang="en-US" sz="1400" dirty="0"/>
                            <a:t>9</a:t>
                          </a:r>
                        </a:p>
                      </a:txBody>
                      <a:tcPr anchor="ctr"/>
                    </a:tc>
                    <a:tc>
                      <a:txBody>
                        <a:bodyPr/>
                        <a:lstStyle/>
                        <a:p>
                          <a:pPr algn="ctr"/>
                          <a:r>
                            <a:rPr lang="en-US" sz="1400" dirty="0"/>
                            <a:t>17,053</a:t>
                          </a:r>
                        </a:p>
                      </a:txBody>
                      <a:tcPr anchor="ctr"/>
                    </a:tc>
                    <a:tc>
                      <a:txBody>
                        <a:bodyPr/>
                        <a:lstStyle/>
                        <a:p>
                          <a:pPr algn="ctr"/>
                          <a:r>
                            <a:rPr lang="en-US" sz="1400" dirty="0"/>
                            <a:t>48</a:t>
                          </a:r>
                        </a:p>
                      </a:txBody>
                      <a:tcPr anchor="ctr"/>
                    </a:tc>
                    <a:tc>
                      <a:txBody>
                        <a:bodyPr/>
                        <a:lstStyle/>
                        <a:p>
                          <a:pPr algn="ctr"/>
                          <a:r>
                            <a:rPr lang="en-US" sz="1400" dirty="0"/>
                            <a:t>99.80</a:t>
                          </a:r>
                        </a:p>
                      </a:txBody>
                      <a:tcPr anchor="ctr"/>
                    </a:tc>
                    <a:tc>
                      <a:txBody>
                        <a:bodyPr/>
                        <a:lstStyle/>
                        <a:p>
                          <a:pPr algn="ctr"/>
                          <a:r>
                            <a:rPr lang="en-US" sz="1400" dirty="0"/>
                            <a:t>98.46</a:t>
                          </a:r>
                        </a:p>
                      </a:txBody>
                      <a:tcPr anchor="ctr"/>
                    </a:tc>
                    <a:tc>
                      <a:txBody>
                        <a:bodyPr/>
                        <a:lstStyle/>
                        <a:p>
                          <a:pPr algn="ctr"/>
                          <a:r>
                            <a:rPr lang="en-US" sz="1400" dirty="0"/>
                            <a:t>97.64</a:t>
                          </a:r>
                        </a:p>
                      </a:txBody>
                      <a:tcPr anchor="ctr"/>
                    </a:tc>
                    <a:extLst>
                      <a:ext uri="{0D108BD9-81ED-4DB2-BD59-A6C34878D82A}">
                        <a16:rowId xmlns:a16="http://schemas.microsoft.com/office/drawing/2014/main" val="2877130696"/>
                      </a:ext>
                    </a:extLst>
                  </a:tr>
                  <a:tr h="308333">
                    <a:tc vMerge="1">
                      <a:txBody>
                        <a:bodyPr/>
                        <a:lstStyle/>
                        <a:p>
                          <a:endParaRPr lang="en-US" sz="1400" dirty="0"/>
                        </a:p>
                      </a:txBody>
                      <a:tcPr/>
                    </a:tc>
                    <a:tc>
                      <a:txBody>
                        <a:bodyPr/>
                        <a:lstStyle/>
                        <a:p>
                          <a:pPr algn="ctr"/>
                          <a:r>
                            <a:rPr lang="en-US" sz="1400" dirty="0" smtClean="0"/>
                            <a:t>C432</a:t>
                          </a:r>
                          <a:endParaRPr lang="en-US" sz="1400" dirty="0"/>
                        </a:p>
                      </a:txBody>
                      <a:tcPr anchor="ctr"/>
                    </a:tc>
                    <a:tc>
                      <a:txBody>
                        <a:bodyPr/>
                        <a:lstStyle/>
                        <a:p>
                          <a:pPr algn="ctr"/>
                          <a:r>
                            <a:rPr lang="en-US" sz="1400" dirty="0"/>
                            <a:t>307</a:t>
                          </a:r>
                        </a:p>
                      </a:txBody>
                      <a:tcPr anchor="ctr"/>
                    </a:tc>
                    <a:tc>
                      <a:txBody>
                        <a:bodyPr/>
                        <a:lstStyle/>
                        <a:p>
                          <a:pPr algn="ctr"/>
                          <a:r>
                            <a:rPr lang="en-US" sz="1400" dirty="0"/>
                            <a:t>1.16X10</a:t>
                          </a:r>
                          <a:r>
                            <a:rPr lang="en-US" sz="1400" baseline="30000" dirty="0"/>
                            <a:t>10</a:t>
                          </a:r>
                        </a:p>
                      </a:txBody>
                      <a:tcPr anchor="ctr"/>
                    </a:tc>
                    <a:tc>
                      <a:txBody>
                        <a:bodyPr/>
                        <a:lstStyle/>
                        <a:p>
                          <a:pPr algn="ctr"/>
                          <a:r>
                            <a:rPr lang="en-US" sz="1400" dirty="0"/>
                            <a:t>69</a:t>
                          </a:r>
                        </a:p>
                      </a:txBody>
                      <a:tcPr anchor="ctr"/>
                    </a:tc>
                    <a:tc>
                      <a:txBody>
                        <a:bodyPr/>
                        <a:lstStyle/>
                        <a:p>
                          <a:pPr algn="ctr"/>
                          <a:r>
                            <a:rPr lang="en-US" sz="1400" dirty="0"/>
                            <a:t>3.96X10</a:t>
                          </a:r>
                          <a:r>
                            <a:rPr lang="en-US" sz="1400" baseline="30000" dirty="0"/>
                            <a:t>9</a:t>
                          </a:r>
                          <a:endParaRPr lang="en-US" sz="1400" dirty="0"/>
                        </a:p>
                      </a:txBody>
                      <a:tcPr anchor="ctr"/>
                    </a:tc>
                    <a:tc>
                      <a:txBody>
                        <a:bodyPr/>
                        <a:lstStyle/>
                        <a:p>
                          <a:pPr algn="ctr"/>
                          <a:r>
                            <a:rPr lang="en-US" sz="1400" dirty="0"/>
                            <a:t>99,991</a:t>
                          </a:r>
                        </a:p>
                      </a:txBody>
                      <a:tcPr anchor="ctr"/>
                    </a:tc>
                    <a:tc>
                      <a:txBody>
                        <a:bodyPr/>
                        <a:lstStyle/>
                        <a:p>
                          <a:pPr algn="ctr"/>
                          <a:r>
                            <a:rPr lang="en-US" sz="1400" dirty="0"/>
                            <a:t>89.62</a:t>
                          </a:r>
                        </a:p>
                      </a:txBody>
                      <a:tcPr anchor="ctr"/>
                    </a:tc>
                    <a:tc>
                      <a:txBody>
                        <a:bodyPr/>
                        <a:lstStyle/>
                        <a:p>
                          <a:pPr algn="ctr"/>
                          <a:r>
                            <a:rPr lang="en-US" sz="1400" dirty="0"/>
                            <a:t>83.89</a:t>
                          </a:r>
                        </a:p>
                      </a:txBody>
                      <a:tcPr anchor="ctr"/>
                    </a:tc>
                    <a:tc>
                      <a:txBody>
                        <a:bodyPr/>
                        <a:lstStyle/>
                        <a:p>
                          <a:pPr algn="ctr"/>
                          <a:r>
                            <a:rPr lang="en-US" sz="1400" dirty="0"/>
                            <a:t>59.16</a:t>
                          </a:r>
                        </a:p>
                      </a:txBody>
                      <a:tcPr anchor="ctr"/>
                    </a:tc>
                    <a:extLst>
                      <a:ext uri="{0D108BD9-81ED-4DB2-BD59-A6C34878D82A}">
                        <a16:rowId xmlns:a16="http://schemas.microsoft.com/office/drawing/2014/main" val="2206713543"/>
                      </a:ext>
                    </a:extLst>
                  </a:tr>
                  <a:tr h="308333">
                    <a:tc vMerge="1">
                      <a:txBody>
                        <a:bodyPr/>
                        <a:lstStyle/>
                        <a:p>
                          <a:endParaRPr lang="en-US" sz="1400" dirty="0"/>
                        </a:p>
                      </a:txBody>
                      <a:tcPr/>
                    </a:tc>
                    <a:tc>
                      <a:txBody>
                        <a:bodyPr/>
                        <a:lstStyle/>
                        <a:p>
                          <a:pPr algn="ctr"/>
                          <a:r>
                            <a:rPr lang="en-US" sz="1400" dirty="0" smtClean="0"/>
                            <a:t>C880</a:t>
                          </a:r>
                          <a:endParaRPr lang="en-US" sz="1400" dirty="0"/>
                        </a:p>
                      </a:txBody>
                      <a:tcPr anchor="ctr"/>
                    </a:tc>
                    <a:tc>
                      <a:txBody>
                        <a:bodyPr/>
                        <a:lstStyle/>
                        <a:p>
                          <a:pPr algn="ctr"/>
                          <a:r>
                            <a:rPr lang="en-US" sz="1400" dirty="0"/>
                            <a:t>577</a:t>
                          </a:r>
                        </a:p>
                      </a:txBody>
                      <a:tcPr anchor="ctr"/>
                    </a:tc>
                    <a:tc>
                      <a:txBody>
                        <a:bodyPr/>
                        <a:lstStyle/>
                        <a:p>
                          <a:pPr algn="ctr"/>
                          <a:r>
                            <a:rPr lang="en-US" sz="1400" dirty="0"/>
                            <a:t>1.46X10</a:t>
                          </a:r>
                          <a:r>
                            <a:rPr lang="en-US" sz="1400" baseline="30000" dirty="0"/>
                            <a:t>11</a:t>
                          </a:r>
                          <a:endParaRPr lang="en-US" sz="1400" dirty="0"/>
                        </a:p>
                      </a:txBody>
                      <a:tcPr anchor="ctr"/>
                    </a:tc>
                    <a:tc>
                      <a:txBody>
                        <a:bodyPr/>
                        <a:lstStyle/>
                        <a:p>
                          <a:pPr algn="ctr"/>
                          <a:r>
                            <a:rPr lang="en-US" sz="1400" dirty="0"/>
                            <a:t>76</a:t>
                          </a:r>
                        </a:p>
                      </a:txBody>
                      <a:tcPr anchor="ctr"/>
                    </a:tc>
                    <a:tc>
                      <a:txBody>
                        <a:bodyPr/>
                        <a:lstStyle/>
                        <a:p>
                          <a:pPr algn="ctr"/>
                          <a:r>
                            <a:rPr lang="en-US" sz="1400" dirty="0"/>
                            <a:t>6.25X10</a:t>
                          </a:r>
                          <a:r>
                            <a:rPr lang="en-US" sz="1400" baseline="30000" dirty="0"/>
                            <a:t>10</a:t>
                          </a:r>
                          <a:endParaRPr lang="en-US" sz="1400" dirty="0"/>
                        </a:p>
                      </a:txBody>
                      <a:tcPr anchor="ctr"/>
                    </a:tc>
                    <a:tc>
                      <a:txBody>
                        <a:bodyPr/>
                        <a:lstStyle/>
                        <a:p>
                          <a:pPr algn="ctr"/>
                          <a:r>
                            <a:rPr lang="en-US" sz="1400" dirty="0"/>
                            <a:t>531,846</a:t>
                          </a:r>
                        </a:p>
                      </a:txBody>
                      <a:tcPr anchor="ctr"/>
                    </a:tc>
                    <a:tc>
                      <a:txBody>
                        <a:bodyPr/>
                        <a:lstStyle/>
                        <a:p>
                          <a:pPr algn="ctr"/>
                          <a:r>
                            <a:rPr lang="en-US" sz="1400" dirty="0"/>
                            <a:t>90.08</a:t>
                          </a:r>
                        </a:p>
                      </a:txBody>
                      <a:tcPr anchor="ctr"/>
                    </a:tc>
                    <a:tc>
                      <a:txBody>
                        <a:bodyPr/>
                        <a:lstStyle/>
                        <a:p>
                          <a:pPr algn="ctr"/>
                          <a:r>
                            <a:rPr lang="en-US" sz="1400" dirty="0"/>
                            <a:t>89.99</a:t>
                          </a:r>
                        </a:p>
                      </a:txBody>
                      <a:tcPr anchor="ctr"/>
                    </a:tc>
                    <a:tc>
                      <a:txBody>
                        <a:bodyPr/>
                        <a:lstStyle/>
                        <a:p>
                          <a:pPr algn="ctr"/>
                          <a:r>
                            <a:rPr lang="en-US" sz="1400" dirty="0"/>
                            <a:t>88.06</a:t>
                          </a:r>
                        </a:p>
                      </a:txBody>
                      <a:tcPr anchor="ctr"/>
                    </a:tc>
                    <a:extLst>
                      <a:ext uri="{0D108BD9-81ED-4DB2-BD59-A6C34878D82A}">
                        <a16:rowId xmlns:a16="http://schemas.microsoft.com/office/drawing/2014/main" val="3898954846"/>
                      </a:ext>
                    </a:extLst>
                  </a:tr>
                  <a:tr h="308333">
                    <a:tc rowSpan="3">
                      <a:txBody>
                        <a:bodyPr/>
                        <a:lstStyle/>
                        <a:p>
                          <a:pPr algn="ctr"/>
                          <a:r>
                            <a:rPr lang="en-US" sz="1400" dirty="0"/>
                            <a:t>Type 4</a:t>
                          </a:r>
                        </a:p>
                      </a:txBody>
                      <a:tcPr anchor="ctr"/>
                    </a:tc>
                    <a:tc>
                      <a:txBody>
                        <a:bodyPr/>
                        <a:lstStyle/>
                        <a:p>
                          <a:pPr algn="ctr"/>
                          <a:r>
                            <a:rPr lang="en-US" sz="1400" dirty="0" smtClean="0"/>
                            <a:t>Slide 34</a:t>
                          </a:r>
                          <a:endParaRPr lang="en-US" sz="1400" dirty="0"/>
                        </a:p>
                      </a:txBody>
                      <a:tcPr anchor="ctr"/>
                    </a:tc>
                    <a:tc>
                      <a:txBody>
                        <a:bodyPr/>
                        <a:lstStyle/>
                        <a:p>
                          <a:pPr algn="ctr"/>
                          <a:r>
                            <a:rPr lang="en-US" sz="1400" dirty="0"/>
                            <a:t>18</a:t>
                          </a:r>
                        </a:p>
                      </a:txBody>
                      <a:tcPr anchor="ctr"/>
                    </a:tc>
                    <a:tc>
                      <a:txBody>
                        <a:bodyPr/>
                        <a:lstStyle/>
                        <a:p>
                          <a:pPr algn="ctr"/>
                          <a:r>
                            <a:rPr lang="en-US" sz="1400" dirty="0"/>
                            <a:t>685,440</a:t>
                          </a:r>
                        </a:p>
                      </a:txBody>
                      <a:tcPr anchor="ctr"/>
                    </a:tc>
                    <a:tc>
                      <a:txBody>
                        <a:bodyPr/>
                        <a:lstStyle/>
                        <a:p>
                          <a:pPr algn="ctr"/>
                          <a:r>
                            <a:rPr lang="en-US" sz="1400" dirty="0"/>
                            <a:t>9</a:t>
                          </a:r>
                        </a:p>
                      </a:txBody>
                      <a:tcPr anchor="ctr"/>
                    </a:tc>
                    <a:tc>
                      <a:txBody>
                        <a:bodyPr/>
                        <a:lstStyle/>
                        <a:p>
                          <a:pPr algn="ctr"/>
                          <a:r>
                            <a:rPr lang="en-US" sz="1400" dirty="0"/>
                            <a:t>120,424</a:t>
                          </a:r>
                        </a:p>
                      </a:txBody>
                      <a:tcPr anchor="ctr"/>
                    </a:tc>
                    <a:tc>
                      <a:txBody>
                        <a:bodyPr/>
                        <a:lstStyle/>
                        <a:p>
                          <a:pPr algn="ctr"/>
                          <a:r>
                            <a:rPr lang="en-US" sz="1400" dirty="0"/>
                            <a:t>48</a:t>
                          </a:r>
                        </a:p>
                      </a:txBody>
                      <a:tcPr anchor="ctr"/>
                    </a:tc>
                    <a:tc>
                      <a:txBody>
                        <a:bodyPr/>
                        <a:lstStyle/>
                        <a:p>
                          <a:pPr algn="ctr"/>
                          <a:r>
                            <a:rPr lang="en-US" sz="1400" dirty="0"/>
                            <a:t>99.30</a:t>
                          </a:r>
                        </a:p>
                      </a:txBody>
                      <a:tcPr anchor="ctr"/>
                    </a:tc>
                    <a:tc>
                      <a:txBody>
                        <a:bodyPr/>
                        <a:lstStyle/>
                        <a:p>
                          <a:pPr algn="ctr"/>
                          <a:r>
                            <a:rPr lang="en-US" sz="1400" dirty="0"/>
                            <a:t>97.40</a:t>
                          </a:r>
                        </a:p>
                      </a:txBody>
                      <a:tcPr anchor="ctr"/>
                    </a:tc>
                    <a:tc>
                      <a:txBody>
                        <a:bodyPr/>
                        <a:lstStyle/>
                        <a:p>
                          <a:pPr algn="ctr"/>
                          <a:r>
                            <a:rPr lang="en-US" sz="1400" dirty="0"/>
                            <a:t>95.95</a:t>
                          </a:r>
                        </a:p>
                      </a:txBody>
                      <a:tcPr anchor="ctr"/>
                    </a:tc>
                    <a:extLst>
                      <a:ext uri="{0D108BD9-81ED-4DB2-BD59-A6C34878D82A}">
                        <a16:rowId xmlns:a16="http://schemas.microsoft.com/office/drawing/2014/main" val="3129758840"/>
                      </a:ext>
                    </a:extLst>
                  </a:tr>
                  <a:tr h="308333">
                    <a:tc vMerge="1">
                      <a:txBody>
                        <a:bodyPr/>
                        <a:lstStyle/>
                        <a:p>
                          <a:endParaRPr lang="en-US" sz="1400" dirty="0"/>
                        </a:p>
                      </a:txBody>
                      <a:tcPr/>
                    </a:tc>
                    <a:tc>
                      <a:txBody>
                        <a:bodyPr/>
                        <a:lstStyle/>
                        <a:p>
                          <a:pPr algn="ctr"/>
                          <a:r>
                            <a:rPr lang="en-US" sz="1400" dirty="0" smtClean="0"/>
                            <a:t>C432</a:t>
                          </a:r>
                          <a:endParaRPr lang="en-US" sz="1400" dirty="0"/>
                        </a:p>
                      </a:txBody>
                      <a:tcPr anchor="ctr"/>
                    </a:tc>
                    <a:tc>
                      <a:txBody>
                        <a:bodyPr/>
                        <a:lstStyle/>
                        <a:p>
                          <a:pPr algn="ctr"/>
                          <a:r>
                            <a:rPr lang="en-US" sz="1400" dirty="0"/>
                            <a:t>307</a:t>
                          </a:r>
                        </a:p>
                      </a:txBody>
                      <a:tcPr anchor="ctr"/>
                    </a:tc>
                    <a:tc>
                      <a:txBody>
                        <a:bodyPr/>
                        <a:lstStyle/>
                        <a:p>
                          <a:pPr algn="ctr"/>
                          <a:r>
                            <a:rPr lang="en-US" sz="1400" dirty="0"/>
                            <a:t>1.76X10</a:t>
                          </a:r>
                          <a:r>
                            <a:rPr lang="en-US" sz="1400" baseline="30000" dirty="0"/>
                            <a:t>12</a:t>
                          </a:r>
                          <a:endParaRPr lang="en-US" sz="1400" dirty="0"/>
                        </a:p>
                      </a:txBody>
                      <a:tcPr anchor="ctr"/>
                    </a:tc>
                    <a:tc>
                      <a:txBody>
                        <a:bodyPr/>
                        <a:lstStyle/>
                        <a:p>
                          <a:pPr algn="ctr"/>
                          <a:r>
                            <a:rPr lang="en-US" sz="1400" dirty="0"/>
                            <a:t>69</a:t>
                          </a:r>
                        </a:p>
                      </a:txBody>
                      <a:tcPr anchor="ctr"/>
                    </a:tc>
                    <a:tc>
                      <a:txBody>
                        <a:bodyPr/>
                        <a:lstStyle/>
                        <a:p>
                          <a:pPr algn="ctr"/>
                          <a:r>
                            <a:rPr lang="en-US" sz="1400" dirty="0"/>
                            <a:t>7.27X10</a:t>
                          </a:r>
                          <a:r>
                            <a:rPr lang="en-US" sz="1400" baseline="30000" dirty="0"/>
                            <a:t>11</a:t>
                          </a:r>
                          <a:endParaRPr lang="en-US" sz="1400" dirty="0"/>
                        </a:p>
                      </a:txBody>
                      <a:tcPr anchor="ctr"/>
                    </a:tc>
                    <a:tc>
                      <a:txBody>
                        <a:bodyPr/>
                        <a:lstStyle/>
                        <a:p>
                          <a:pPr algn="ctr"/>
                          <a:r>
                            <a:rPr lang="en-US" sz="1400" dirty="0"/>
                            <a:t>99,991</a:t>
                          </a:r>
                        </a:p>
                      </a:txBody>
                      <a:tcPr anchor="ctr"/>
                    </a:tc>
                    <a:tc>
                      <a:txBody>
                        <a:bodyPr/>
                        <a:lstStyle/>
                        <a:p>
                          <a:pPr algn="ctr"/>
                          <a:r>
                            <a:rPr lang="en-US" sz="1400" dirty="0"/>
                            <a:t>85.28</a:t>
                          </a:r>
                        </a:p>
                      </a:txBody>
                      <a:tcPr anchor="ctr"/>
                    </a:tc>
                    <a:tc>
                      <a:txBody>
                        <a:bodyPr/>
                        <a:lstStyle/>
                        <a:p>
                          <a:pPr algn="ctr"/>
                          <a:r>
                            <a:rPr lang="en-US" sz="1400" dirty="0"/>
                            <a:t>78.67</a:t>
                          </a:r>
                        </a:p>
                      </a:txBody>
                      <a:tcPr anchor="ctr"/>
                    </a:tc>
                    <a:tc>
                      <a:txBody>
                        <a:bodyPr/>
                        <a:lstStyle/>
                        <a:p>
                          <a:pPr algn="ctr"/>
                          <a:r>
                            <a:rPr lang="en-US" sz="1400" dirty="0"/>
                            <a:t>53.11</a:t>
                          </a:r>
                        </a:p>
                      </a:txBody>
                      <a:tcPr anchor="ctr"/>
                    </a:tc>
                    <a:extLst>
                      <a:ext uri="{0D108BD9-81ED-4DB2-BD59-A6C34878D82A}">
                        <a16:rowId xmlns:a16="http://schemas.microsoft.com/office/drawing/2014/main" val="4042576958"/>
                      </a:ext>
                    </a:extLst>
                  </a:tr>
                  <a:tr h="308333">
                    <a:tc vMerge="1">
                      <a:txBody>
                        <a:bodyPr/>
                        <a:lstStyle/>
                        <a:p>
                          <a:endParaRPr lang="en-US" sz="1400" dirty="0"/>
                        </a:p>
                      </a:txBody>
                      <a:tcPr/>
                    </a:tc>
                    <a:tc>
                      <a:txBody>
                        <a:bodyPr/>
                        <a:lstStyle/>
                        <a:p>
                          <a:pPr algn="ctr"/>
                          <a:r>
                            <a:rPr lang="en-US" sz="1400" dirty="0"/>
                            <a:t>c880</a:t>
                          </a:r>
                        </a:p>
                      </a:txBody>
                      <a:tcPr anchor="ctr"/>
                    </a:tc>
                    <a:tc>
                      <a:txBody>
                        <a:bodyPr/>
                        <a:lstStyle/>
                        <a:p>
                          <a:pPr algn="ctr"/>
                          <a:r>
                            <a:rPr lang="en-US" sz="1400" dirty="0"/>
                            <a:t>577</a:t>
                          </a:r>
                        </a:p>
                      </a:txBody>
                      <a:tcPr anchor="ctr"/>
                    </a:tc>
                    <a:tc>
                      <a:txBody>
                        <a:bodyPr/>
                        <a:lstStyle/>
                        <a:p>
                          <a:pPr algn="ctr"/>
                          <a:r>
                            <a:rPr lang="en-US" sz="1400" dirty="0"/>
                            <a:t>4.19X10</a:t>
                          </a:r>
                          <a:r>
                            <a:rPr lang="en-US" sz="1400" baseline="30000" dirty="0"/>
                            <a:t>13</a:t>
                          </a:r>
                          <a:endParaRPr lang="en-US" sz="1400" dirty="0"/>
                        </a:p>
                      </a:txBody>
                      <a:tcPr anchor="ctr"/>
                    </a:tc>
                    <a:tc>
                      <a:txBody>
                        <a:bodyPr/>
                        <a:lstStyle/>
                        <a:p>
                          <a:pPr algn="ctr"/>
                          <a:r>
                            <a:rPr lang="en-US" sz="1400" dirty="0"/>
                            <a:t>76</a:t>
                          </a:r>
                        </a:p>
                      </a:txBody>
                      <a:tcPr anchor="ctr"/>
                    </a:tc>
                    <a:tc>
                      <a:txBody>
                        <a:bodyPr/>
                        <a:lstStyle/>
                        <a:p>
                          <a:pPr algn="ctr"/>
                          <a:r>
                            <a:rPr lang="en-US" sz="1400" dirty="0"/>
                            <a:t>2.18X10</a:t>
                          </a:r>
                          <a:r>
                            <a:rPr lang="en-US" sz="1400" baseline="30000" dirty="0"/>
                            <a:t>13</a:t>
                          </a:r>
                          <a:endParaRPr lang="en-US" sz="1400" dirty="0"/>
                        </a:p>
                      </a:txBody>
                      <a:tcPr anchor="ctr"/>
                    </a:tc>
                    <a:tc>
                      <a:txBody>
                        <a:bodyPr/>
                        <a:lstStyle/>
                        <a:p>
                          <a:pPr algn="ctr"/>
                          <a:r>
                            <a:rPr lang="en-US" sz="1400" dirty="0"/>
                            <a:t>531,846</a:t>
                          </a:r>
                        </a:p>
                      </a:txBody>
                      <a:tcPr anchor="ctr"/>
                    </a:tc>
                    <a:tc>
                      <a:txBody>
                        <a:bodyPr/>
                        <a:lstStyle/>
                        <a:p>
                          <a:pPr algn="ctr"/>
                          <a:r>
                            <a:rPr lang="en-US" sz="1400" dirty="0"/>
                            <a:t>87.87</a:t>
                          </a:r>
                        </a:p>
                      </a:txBody>
                      <a:tcPr anchor="ctr"/>
                    </a:tc>
                    <a:tc>
                      <a:txBody>
                        <a:bodyPr/>
                        <a:lstStyle/>
                        <a:p>
                          <a:pPr algn="ctr"/>
                          <a:r>
                            <a:rPr lang="en-US" sz="1400" dirty="0"/>
                            <a:t>87.51</a:t>
                          </a:r>
                        </a:p>
                      </a:txBody>
                      <a:tcPr anchor="ctr"/>
                    </a:tc>
                    <a:tc>
                      <a:txBody>
                        <a:bodyPr/>
                        <a:lstStyle/>
                        <a:p>
                          <a:pPr algn="ctr"/>
                          <a:r>
                            <a:rPr lang="en-US" sz="1400" dirty="0"/>
                            <a:t>85.62</a:t>
                          </a:r>
                        </a:p>
                      </a:txBody>
                      <a:tcPr anchor="ctr"/>
                    </a:tc>
                    <a:extLst>
                      <a:ext uri="{0D108BD9-81ED-4DB2-BD59-A6C34878D82A}">
                        <a16:rowId xmlns:a16="http://schemas.microsoft.com/office/drawing/2014/main" val="403288430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E0CB7E-E590-4A29-AE48-65920F1273DB}"/>
                  </a:ext>
                </a:extLst>
              </p:cNvPr>
              <p:cNvSpPr txBox="1"/>
              <p:nvPr/>
            </p:nvSpPr>
            <p:spPr>
              <a:xfrm>
                <a:off x="841146" y="1219200"/>
                <a:ext cx="7924902" cy="369332"/>
              </a:xfrm>
              <a:prstGeom prst="rect">
                <a:avLst/>
              </a:prstGeom>
              <a:noFill/>
            </p:spPr>
            <p:txBody>
              <a:bodyPr wrap="square" rtlCol="0">
                <a:spAutoFit/>
              </a:bodyPr>
              <a:lstStyle/>
              <a:p>
                <a:pPr algn="ctr"/>
                <a:r>
                  <a:rPr lang="en-US" sz="1800" dirty="0"/>
                  <a:t>Hardware Trojan Test Coverage (%) of </a:t>
                </a:r>
                <a:r>
                  <a:rPr lang="en-US" dirty="0"/>
                  <a:t>Valid Trojan </a:t>
                </a:r>
                <a:r>
                  <a:rPr lang="en-US" sz="1800" dirty="0"/>
                  <a:t>(</a:t>
                </a:r>
                <a14:m>
                  <m:oMath xmlns:m="http://schemas.openxmlformats.org/officeDocument/2006/math">
                    <m:sSub>
                      <m:sSubPr>
                        <m:ctrlPr>
                          <a:rPr lang="en-US" sz="1800" i="1" dirty="0">
                            <a:latin typeface="Cambria Math" panose="02040503050406030204" pitchFamily="18" charset="0"/>
                          </a:rPr>
                        </m:ctrlPr>
                      </m:sSubPr>
                      <m:e>
                        <m:r>
                          <a:rPr lang="en-US" sz="1800" b="1" i="1" dirty="0">
                            <a:latin typeface="Cambria Math" panose="02040503050406030204" pitchFamily="18" charset="0"/>
                          </a:rPr>
                          <m:t>𝑽</m:t>
                        </m:r>
                      </m:e>
                      <m:sub>
                        <m:r>
                          <a:rPr lang="en-US" sz="1800" b="1" i="1" dirty="0">
                            <a:latin typeface="Cambria Math" panose="02040503050406030204" pitchFamily="18" charset="0"/>
                          </a:rPr>
                          <m:t>𝒏</m:t>
                        </m:r>
                      </m:sub>
                    </m:sSub>
                  </m:oMath>
                </a14:m>
                <a:r>
                  <a:rPr lang="en-US" sz="1800" dirty="0"/>
                  <a:t>).</a:t>
                </a:r>
              </a:p>
            </p:txBody>
          </p:sp>
        </mc:Choice>
        <mc:Fallback xmlns="">
          <p:sp>
            <p:nvSpPr>
              <p:cNvPr id="7" name="TextBox 6">
                <a:extLst>
                  <a:ext uri="{FF2B5EF4-FFF2-40B4-BE49-F238E27FC236}">
                    <a16:creationId xmlns:a16="http://schemas.microsoft.com/office/drawing/2014/main" id="{81E0CB7E-E590-4A29-AE48-65920F1273DB}"/>
                  </a:ext>
                </a:extLst>
              </p:cNvPr>
              <p:cNvSpPr txBox="1">
                <a:spLocks noRot="1" noChangeAspect="1" noMove="1" noResize="1" noEditPoints="1" noAdjustHandles="1" noChangeArrowheads="1" noChangeShapeType="1" noTextEdit="1"/>
              </p:cNvSpPr>
              <p:nvPr/>
            </p:nvSpPr>
            <p:spPr>
              <a:xfrm>
                <a:off x="841146" y="1219200"/>
                <a:ext cx="7924902" cy="369332"/>
              </a:xfrm>
              <a:prstGeom prst="rect">
                <a:avLst/>
              </a:prstGeom>
              <a:blipFill>
                <a:blip r:embed="rId4"/>
                <a:stretch>
                  <a:fillRect t="-8197" b="-2459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3B5AF8C-A152-4B12-A9AB-0C1613D69BEE}"/>
              </a:ext>
            </a:extLst>
          </p:cNvPr>
          <p:cNvSpPr/>
          <p:nvPr/>
        </p:nvSpPr>
        <p:spPr bwMode="auto">
          <a:xfrm>
            <a:off x="6629401" y="2229186"/>
            <a:ext cx="2251564" cy="3687676"/>
          </a:xfrm>
          <a:prstGeom prst="rect">
            <a:avLst/>
          </a:prstGeom>
          <a:solidFill>
            <a:srgbClr val="FF0000">
              <a:alpha val="37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800" b="1"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43950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500" dirty="0"/>
              <a:t>Contributions: Modeling and Test Generation</a:t>
            </a:r>
          </a:p>
        </p:txBody>
      </p:sp>
      <p:sp>
        <p:nvSpPr>
          <p:cNvPr id="6" name="Content Placeholder 2"/>
          <p:cNvSpPr>
            <a:spLocks noGrp="1"/>
          </p:cNvSpPr>
          <p:nvPr>
            <p:ph sz="quarter" idx="1"/>
          </p:nvPr>
        </p:nvSpPr>
        <p:spPr>
          <a:xfrm>
            <a:off x="379476" y="1371600"/>
            <a:ext cx="8459724" cy="4279201"/>
          </a:xfrm>
        </p:spPr>
        <p:txBody>
          <a:bodyPr>
            <a:normAutofit/>
          </a:bodyPr>
          <a:lstStyle/>
          <a:p>
            <a:r>
              <a:rPr lang="en-US" dirty="0"/>
              <a:t>The Type-</a:t>
            </a:r>
            <a:r>
              <a:rPr lang="en-US" i="1" dirty="0"/>
              <a:t>n</a:t>
            </a:r>
            <a:r>
              <a:rPr lang="en-US" dirty="0"/>
              <a:t> Trojan is a generalized model that facilitates test generation and coverage analysis.</a:t>
            </a:r>
          </a:p>
          <a:p>
            <a:endParaRPr lang="en-US" sz="1100" dirty="0"/>
          </a:p>
          <a:p>
            <a:r>
              <a:rPr lang="en-US" dirty="0"/>
              <a:t>Based on our observation, </a:t>
            </a:r>
            <a:r>
              <a:rPr lang="en-US" i="1" dirty="0"/>
              <a:t>CSP</a:t>
            </a:r>
            <a:r>
              <a:rPr lang="en-US" dirty="0"/>
              <a:t> coverage is higher than random and </a:t>
            </a:r>
            <a:r>
              <a:rPr lang="en-US" i="1" dirty="0"/>
              <a:t>N</a:t>
            </a:r>
            <a:r>
              <a:rPr lang="en-US" dirty="0"/>
              <a:t>-detect patterns.</a:t>
            </a:r>
          </a:p>
          <a:p>
            <a:endParaRPr lang="en-US" sz="1100" dirty="0"/>
          </a:p>
          <a:p>
            <a:r>
              <a:rPr lang="en-US" dirty="0"/>
              <a:t>Both Trojan sampling and vector sampling are beneficial for coverage estimation.</a:t>
            </a:r>
          </a:p>
        </p:txBody>
      </p:sp>
    </p:spTree>
    <p:extLst>
      <p:ext uri="{BB962C8B-B14F-4D97-AF65-F5344CB8AC3E}">
        <p14:creationId xmlns:p14="http://schemas.microsoft.com/office/powerpoint/2010/main" val="29057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Need for Hardware Security</a:t>
            </a:r>
          </a:p>
        </p:txBody>
      </p:sp>
      <p:sp>
        <p:nvSpPr>
          <p:cNvPr id="13" name="Content Placeholder 2"/>
          <p:cNvSpPr txBox="1">
            <a:spLocks/>
          </p:cNvSpPr>
          <p:nvPr/>
        </p:nvSpPr>
        <p:spPr>
          <a:xfrm>
            <a:off x="152400" y="1143000"/>
            <a:ext cx="8839200" cy="4953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IP Piracy:</a:t>
            </a:r>
          </a:p>
          <a:p>
            <a:pPr lvl="1"/>
            <a:r>
              <a:rPr lang="en-US" sz="2100" dirty="0"/>
              <a:t>Theft of American Intellectual Property – IP Commission Report</a:t>
            </a:r>
            <a:endParaRPr lang="en-US" sz="1900" dirty="0"/>
          </a:p>
        </p:txBody>
      </p:sp>
      <p:pic>
        <p:nvPicPr>
          <p:cNvPr id="7" name="Picture 6">
            <a:extLst>
              <a:ext uri="{FF2B5EF4-FFF2-40B4-BE49-F238E27FC236}">
                <a16:creationId xmlns:a16="http://schemas.microsoft.com/office/drawing/2014/main" id="{5327EACA-03CE-4828-843C-E6F857A4FD47}"/>
              </a:ext>
            </a:extLst>
          </p:cNvPr>
          <p:cNvPicPr>
            <a:picLocks noChangeAspect="1"/>
          </p:cNvPicPr>
          <p:nvPr/>
        </p:nvPicPr>
        <p:blipFill>
          <a:blip r:embed="rId3"/>
          <a:stretch>
            <a:fillRect/>
          </a:stretch>
        </p:blipFill>
        <p:spPr>
          <a:xfrm>
            <a:off x="4953000" y="2133600"/>
            <a:ext cx="3733800" cy="3828544"/>
          </a:xfrm>
          <a:prstGeom prst="rect">
            <a:avLst/>
          </a:prstGeom>
        </p:spPr>
      </p:pic>
      <p:sp>
        <p:nvSpPr>
          <p:cNvPr id="5" name="Rectangle 4"/>
          <p:cNvSpPr/>
          <p:nvPr/>
        </p:nvSpPr>
        <p:spPr>
          <a:xfrm>
            <a:off x="381000" y="2788503"/>
            <a:ext cx="4000500" cy="1661993"/>
          </a:xfrm>
          <a:prstGeom prst="rect">
            <a:avLst/>
          </a:prstGeom>
        </p:spPr>
        <p:txBody>
          <a:bodyPr wrap="square">
            <a:spAutoFit/>
          </a:bodyPr>
          <a:lstStyle/>
          <a:p>
            <a:pPr marL="365760" lvl="1" indent="0">
              <a:buNone/>
            </a:pPr>
            <a:r>
              <a:rPr lang="en-US" sz="1700" i="1" dirty="0"/>
              <a:t>“The US Intellectual Property Commission estimated trade secret theft costs 1–3% of GDP, meaning that the cost to the $18 trillion U.S. economy was between $180 billion and $540 billion.”</a:t>
            </a:r>
          </a:p>
        </p:txBody>
      </p:sp>
    </p:spTree>
    <p:extLst>
      <p:ext uri="{BB962C8B-B14F-4D97-AF65-F5344CB8AC3E}">
        <p14:creationId xmlns:p14="http://schemas.microsoft.com/office/powerpoint/2010/main" val="2436086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a:xfrm>
            <a:off x="838200" y="1143000"/>
            <a:ext cx="7696200" cy="4953000"/>
          </a:xfrm>
        </p:spPr>
        <p:txBody>
          <a:bodyPr>
            <a:normAutofit/>
          </a:bodyPr>
          <a:lstStyle/>
          <a:p>
            <a:pPr>
              <a:buSzPct val="80000"/>
              <a:buFont typeface="Wingdings" panose="05000000000000000000" pitchFamily="2" charset="2"/>
              <a:buChar char="q"/>
            </a:pPr>
            <a:r>
              <a:rPr lang="en-US" sz="3200" dirty="0">
                <a:solidFill>
                  <a:schemeClr val="bg1">
                    <a:lumMod val="85000"/>
                  </a:schemeClr>
                </a:solidFill>
              </a:rPr>
              <a:t> Contributions</a:t>
            </a:r>
          </a:p>
          <a:p>
            <a:pPr>
              <a:buSzPct val="80000"/>
              <a:buFont typeface="Wingdings" panose="05000000000000000000" pitchFamily="2" charset="2"/>
              <a:buChar char="q"/>
            </a:pPr>
            <a:r>
              <a:rPr lang="en-US" sz="3200" dirty="0">
                <a:solidFill>
                  <a:schemeClr val="bg1">
                    <a:lumMod val="85000"/>
                  </a:schemeClr>
                </a:solidFill>
              </a:rPr>
              <a:t> Motivation</a:t>
            </a:r>
          </a:p>
          <a:p>
            <a:pPr>
              <a:buSzPct val="80000"/>
              <a:buFont typeface="Wingdings" panose="05000000000000000000" pitchFamily="2" charset="2"/>
              <a:buChar char="q"/>
            </a:pPr>
            <a:r>
              <a:rPr lang="en-US" sz="3200" dirty="0"/>
              <a:t> Proposed Solutions</a:t>
            </a:r>
          </a:p>
          <a:p>
            <a:pPr lvl="1">
              <a:buSzPct val="80000"/>
              <a:buFont typeface="Wingdings" panose="05000000000000000000" pitchFamily="2" charset="2"/>
              <a:buChar char="q"/>
            </a:pPr>
            <a:r>
              <a:rPr lang="en-US" sz="2900" dirty="0">
                <a:solidFill>
                  <a:schemeClr val="bg1">
                    <a:lumMod val="85000"/>
                  </a:schemeClr>
                </a:solidFill>
              </a:rPr>
              <a:t> IP piracy and IC overproduction</a:t>
            </a:r>
          </a:p>
          <a:p>
            <a:pPr lvl="1">
              <a:buSzPct val="80000"/>
              <a:buFont typeface="Wingdings" panose="05000000000000000000" pitchFamily="2" charset="2"/>
              <a:buChar char="q"/>
            </a:pPr>
            <a:r>
              <a:rPr lang="en-US" sz="2900" dirty="0">
                <a:solidFill>
                  <a:schemeClr val="bg1">
                    <a:lumMod val="85000"/>
                  </a:schemeClr>
                </a:solidFill>
              </a:rPr>
              <a:t> Hardware Trojan</a:t>
            </a:r>
          </a:p>
          <a:p>
            <a:pPr lvl="1">
              <a:buSzPct val="80000"/>
              <a:buFont typeface="Wingdings" panose="05000000000000000000" pitchFamily="2" charset="2"/>
              <a:buChar char="q"/>
            </a:pPr>
            <a:r>
              <a:rPr lang="en-US" sz="2900" dirty="0"/>
              <a:t> Test generation for Emerging Technologies</a:t>
            </a:r>
          </a:p>
          <a:p>
            <a:pPr>
              <a:buSzPct val="80000"/>
              <a:buFont typeface="Wingdings" panose="05000000000000000000" pitchFamily="2" charset="2"/>
              <a:buChar char="q"/>
            </a:pPr>
            <a:r>
              <a:rPr lang="en-US" sz="3200" dirty="0">
                <a:solidFill>
                  <a:schemeClr val="bg1">
                    <a:lumMod val="85000"/>
                  </a:schemeClr>
                </a:solidFill>
              </a:rPr>
              <a:t> Conclusion</a:t>
            </a:r>
          </a:p>
          <a:p>
            <a:pPr>
              <a:buSzPct val="80000"/>
              <a:buFont typeface="Wingdings" panose="05000000000000000000" pitchFamily="2" charset="2"/>
              <a:buChar char="q"/>
            </a:pPr>
            <a:r>
              <a:rPr lang="en-US" sz="3200" dirty="0">
                <a:solidFill>
                  <a:schemeClr val="bg1">
                    <a:lumMod val="85000"/>
                  </a:schemeClr>
                </a:solidFill>
              </a:rPr>
              <a:t> Future Works</a:t>
            </a:r>
          </a:p>
        </p:txBody>
      </p:sp>
    </p:spTree>
    <p:extLst>
      <p:ext uri="{BB962C8B-B14F-4D97-AF65-F5344CB8AC3E}">
        <p14:creationId xmlns:p14="http://schemas.microsoft.com/office/powerpoint/2010/main" val="1717515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What is Skyrmion? </a:t>
            </a:r>
            <a:endParaRPr lang="en-US" sz="3600" dirty="0"/>
          </a:p>
        </p:txBody>
      </p:sp>
      <p:sp>
        <p:nvSpPr>
          <p:cNvPr id="6" name="Content Placeholder 2"/>
          <p:cNvSpPr>
            <a:spLocks noGrp="1"/>
          </p:cNvSpPr>
          <p:nvPr>
            <p:ph sz="quarter" idx="1"/>
          </p:nvPr>
        </p:nvSpPr>
        <p:spPr>
          <a:xfrm>
            <a:off x="379476" y="1371600"/>
            <a:ext cx="7850124" cy="4279201"/>
          </a:xfrm>
        </p:spPr>
        <p:txBody>
          <a:bodyPr>
            <a:noAutofit/>
          </a:bodyPr>
          <a:lstStyle/>
          <a:p>
            <a:pPr>
              <a:lnSpc>
                <a:spcPct val="100000"/>
              </a:lnSpc>
            </a:pPr>
            <a:r>
              <a:rPr lang="en-US" altLang="zh-CN" sz="2600" dirty="0">
                <a:latin typeface="Arial" panose="020B0604020202020204" pitchFamily="34" charset="0"/>
                <a:cs typeface="Arial" panose="020B0604020202020204" pitchFamily="34" charset="0"/>
              </a:rPr>
              <a:t>Skyrmion is a stable magnetic field that acts like a particle, we refer to as </a:t>
            </a:r>
            <a:r>
              <a:rPr lang="en-US" altLang="zh-CN" sz="2600" i="1" dirty="0" err="1">
                <a:latin typeface="Arial" panose="020B0604020202020204" pitchFamily="34" charset="0"/>
                <a:cs typeface="Arial" panose="020B0604020202020204" pitchFamily="34" charset="0"/>
              </a:rPr>
              <a:t>pseudoparticle</a:t>
            </a:r>
            <a:r>
              <a:rPr lang="en-US" altLang="zh-CN" sz="2600" dirty="0">
                <a:latin typeface="Arial" panose="020B0604020202020204" pitchFamily="34" charset="0"/>
                <a:cs typeface="Arial" panose="020B0604020202020204" pitchFamily="34" charset="0"/>
              </a:rPr>
              <a:t>.</a:t>
            </a:r>
          </a:p>
          <a:p>
            <a:pPr>
              <a:lnSpc>
                <a:spcPct val="100000"/>
              </a:lnSpc>
            </a:pPr>
            <a:r>
              <a:rPr lang="en-US" altLang="zh-CN" sz="2600" dirty="0">
                <a:latin typeface="Arial" panose="020B0604020202020204" pitchFamily="34" charset="0"/>
                <a:cs typeface="Arial" panose="020B0604020202020204" pitchFamily="34" charset="0"/>
              </a:rPr>
              <a:t>Skyrmion is created by transverse current injection in a ferromagnetic thin film through magnetic tunnel junction (MTJ).</a:t>
            </a:r>
          </a:p>
          <a:p>
            <a:pPr>
              <a:lnSpc>
                <a:spcPct val="100000"/>
              </a:lnSpc>
            </a:pPr>
            <a:r>
              <a:rPr lang="en-US" altLang="zh-CN" sz="2600" dirty="0">
                <a:latin typeface="Arial" panose="020B0604020202020204" pitchFamily="34" charset="0"/>
                <a:cs typeface="Arial" panose="020B0604020202020204" pitchFamily="34" charset="0"/>
              </a:rPr>
              <a:t>The state of a logic signal is represented by the presence (logic-1) or absence (logic-0) of a single skyrmion.</a:t>
            </a:r>
          </a:p>
        </p:txBody>
      </p:sp>
    </p:spTree>
    <p:extLst>
      <p:ext uri="{BB962C8B-B14F-4D97-AF65-F5344CB8AC3E}">
        <p14:creationId xmlns:p14="http://schemas.microsoft.com/office/powerpoint/2010/main" val="286739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altLang="zh-CN" sz="3600" dirty="0"/>
              <a:t>Why Skyrmion Circuit ?</a:t>
            </a:r>
            <a:endParaRPr lang="en-US" sz="3600" dirty="0"/>
          </a:p>
        </p:txBody>
      </p:sp>
      <p:sp>
        <p:nvSpPr>
          <p:cNvPr id="6" name="Content Placeholder 2"/>
          <p:cNvSpPr>
            <a:spLocks noGrp="1"/>
          </p:cNvSpPr>
          <p:nvPr>
            <p:ph sz="quarter" idx="1"/>
          </p:nvPr>
        </p:nvSpPr>
        <p:spPr>
          <a:xfrm>
            <a:off x="379476" y="1371600"/>
            <a:ext cx="8459724" cy="4279201"/>
          </a:xfrm>
        </p:spPr>
        <p:txBody>
          <a:bodyPr>
            <a:normAutofit/>
          </a:bodyPr>
          <a:lstStyle/>
          <a:p>
            <a:r>
              <a:rPr lang="en-US" dirty="0"/>
              <a:t>With rapid scaling, CMOS devices are approaching the quantum-mechanical limits.</a:t>
            </a:r>
          </a:p>
          <a:p>
            <a:r>
              <a:rPr lang="en-US" dirty="0"/>
              <a:t>Leads to ultrafast and ultra low power digital gates.</a:t>
            </a:r>
          </a:p>
          <a:p>
            <a:r>
              <a:rPr lang="en-US" dirty="0"/>
              <a:t>Magnetic skyrmion is promising for building next-generation spintronic logic devices and magnetic memories due to their stability, small size, and extremely low operational currents.</a:t>
            </a:r>
          </a:p>
          <a:p>
            <a:pPr marL="0" indent="0">
              <a:buNone/>
            </a:pPr>
            <a:endParaRPr lang="en-US" dirty="0"/>
          </a:p>
        </p:txBody>
      </p:sp>
    </p:spTree>
    <p:extLst>
      <p:ext uri="{BB962C8B-B14F-4D97-AF65-F5344CB8AC3E}">
        <p14:creationId xmlns:p14="http://schemas.microsoft.com/office/powerpoint/2010/main" val="3195407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Skyrmion Motion in Nanotrack</a:t>
            </a:r>
            <a:endParaRPr lang="en-US" sz="3600" dirty="0"/>
          </a:p>
        </p:txBody>
      </p:sp>
      <p:pic>
        <p:nvPicPr>
          <p:cNvPr id="5" name="Picture 4">
            <a:extLst>
              <a:ext uri="{FF2B5EF4-FFF2-40B4-BE49-F238E27FC236}">
                <a16:creationId xmlns:a16="http://schemas.microsoft.com/office/drawing/2014/main" id="{DC574C42-E8A1-4282-B135-C8E84828E96B}"/>
              </a:ext>
            </a:extLst>
          </p:cNvPr>
          <p:cNvPicPr>
            <a:picLocks noChangeAspect="1"/>
          </p:cNvPicPr>
          <p:nvPr/>
        </p:nvPicPr>
        <p:blipFill>
          <a:blip r:embed="rId3"/>
          <a:stretch>
            <a:fillRect/>
          </a:stretch>
        </p:blipFill>
        <p:spPr>
          <a:xfrm>
            <a:off x="5897235" y="1905000"/>
            <a:ext cx="3246765" cy="1946994"/>
          </a:xfrm>
          <a:prstGeom prst="rect">
            <a:avLst/>
          </a:prstGeom>
        </p:spPr>
      </p:pic>
      <p:sp>
        <p:nvSpPr>
          <p:cNvPr id="7" name="Content Placeholder 12">
            <a:extLst>
              <a:ext uri="{FF2B5EF4-FFF2-40B4-BE49-F238E27FC236}">
                <a16:creationId xmlns:a16="http://schemas.microsoft.com/office/drawing/2014/main" id="{E5FFA739-8440-4C74-9168-3B39811557CC}"/>
              </a:ext>
            </a:extLst>
          </p:cNvPr>
          <p:cNvSpPr txBox="1">
            <a:spLocks/>
          </p:cNvSpPr>
          <p:nvPr/>
        </p:nvSpPr>
        <p:spPr>
          <a:xfrm>
            <a:off x="245892" y="1189321"/>
            <a:ext cx="5707718" cy="4918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600" dirty="0">
                <a:latin typeface="Arial" panose="020B0604020202020204" pitchFamily="34" charset="0"/>
                <a:cs typeface="Arial" panose="020B0604020202020204" pitchFamily="34" charset="0"/>
              </a:rPr>
              <a:t>Skyrmion nanotrack structure consists of three parts: a ferromagnetic (FM) layer, a heavy metal (HM) layer and the base.</a:t>
            </a:r>
          </a:p>
          <a:p>
            <a:pPr>
              <a:lnSpc>
                <a:spcPct val="100000"/>
              </a:lnSpc>
            </a:pPr>
            <a:r>
              <a:rPr lang="en-US" altLang="zh-CN" sz="2600" dirty="0">
                <a:latin typeface="Arial" panose="020B0604020202020204" pitchFamily="34" charset="0"/>
                <a:cs typeface="Arial" panose="020B0604020202020204" pitchFamily="34" charset="0"/>
              </a:rPr>
              <a:t>The skyrmion lies in the ferromagnetic layer at the interface with the heavy metal.</a:t>
            </a:r>
          </a:p>
          <a:p>
            <a:pPr>
              <a:lnSpc>
                <a:spcPct val="100000"/>
              </a:lnSpc>
            </a:pPr>
            <a:r>
              <a:rPr lang="en-US" altLang="zh-CN" sz="2600" dirty="0">
                <a:latin typeface="Arial" panose="020B0604020202020204" pitchFamily="34" charset="0"/>
                <a:cs typeface="Arial" panose="020B0604020202020204" pitchFamily="34" charset="0"/>
              </a:rPr>
              <a:t>Skyrmion is driven by a continuous electric current in +y direction, which is also the direction of the skyrmion motion.</a:t>
            </a:r>
          </a:p>
        </p:txBody>
      </p:sp>
      <p:sp>
        <p:nvSpPr>
          <p:cNvPr id="8" name="TextBox 7">
            <a:extLst>
              <a:ext uri="{FF2B5EF4-FFF2-40B4-BE49-F238E27FC236}">
                <a16:creationId xmlns:a16="http://schemas.microsoft.com/office/drawing/2014/main" id="{325C5471-E836-486C-B339-91DFF313B233}"/>
              </a:ext>
            </a:extLst>
          </p:cNvPr>
          <p:cNvSpPr txBox="1"/>
          <p:nvPr/>
        </p:nvSpPr>
        <p:spPr>
          <a:xfrm>
            <a:off x="6172200" y="4312336"/>
            <a:ext cx="2696835" cy="646331"/>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Nanotrack structure for skyrmion movement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122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Skyrmion Logic Gates</a:t>
            </a:r>
            <a:endParaRPr lang="en-US" sz="3600" dirty="0"/>
          </a:p>
        </p:txBody>
      </p:sp>
      <p:sp>
        <p:nvSpPr>
          <p:cNvPr id="7" name="Content Placeholder 12">
            <a:extLst>
              <a:ext uri="{FF2B5EF4-FFF2-40B4-BE49-F238E27FC236}">
                <a16:creationId xmlns:a16="http://schemas.microsoft.com/office/drawing/2014/main" id="{E5FFA739-8440-4C74-9168-3B39811557CC}"/>
              </a:ext>
            </a:extLst>
          </p:cNvPr>
          <p:cNvSpPr txBox="1">
            <a:spLocks/>
          </p:cNvSpPr>
          <p:nvPr/>
        </p:nvSpPr>
        <p:spPr>
          <a:xfrm>
            <a:off x="136951" y="1066800"/>
            <a:ext cx="4501465" cy="4918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zh-CN" sz="2400" dirty="0">
                <a:latin typeface="Arial" panose="020B0604020202020204" pitchFamily="34" charset="0"/>
                <a:cs typeface="Arial" panose="020B0604020202020204" pitchFamily="34" charset="0"/>
              </a:rPr>
              <a:t>A traditional skyrmion gate combines phenomena such as spin Hall effect, skyrmion Hall effect, skyrmion-skyrmion repulsion and skyrmion curb repulsion.</a:t>
            </a:r>
          </a:p>
          <a:p>
            <a:pPr>
              <a:lnSpc>
                <a:spcPct val="110000"/>
              </a:lnSpc>
            </a:pPr>
            <a:r>
              <a:rPr lang="en-US" altLang="zh-CN" sz="2400" dirty="0">
                <a:latin typeface="Arial" panose="020B0604020202020204" pitchFamily="34" charset="0"/>
                <a:cs typeface="Arial" panose="020B0604020202020204" pitchFamily="34" charset="0"/>
              </a:rPr>
              <a:t>The green part is the nanotrack of skyrmion, small blue triangle is clock notch and red triangle is annihilation notch.</a:t>
            </a:r>
          </a:p>
        </p:txBody>
      </p:sp>
      <p:pic>
        <p:nvPicPr>
          <p:cNvPr id="9" name="Picture 8">
            <a:extLst>
              <a:ext uri="{FF2B5EF4-FFF2-40B4-BE49-F238E27FC236}">
                <a16:creationId xmlns:a16="http://schemas.microsoft.com/office/drawing/2014/main" id="{F3D61135-41BE-45B2-A603-473B06971FC3}"/>
              </a:ext>
            </a:extLst>
          </p:cNvPr>
          <p:cNvPicPr>
            <a:picLocks noChangeAspect="1"/>
          </p:cNvPicPr>
          <p:nvPr/>
        </p:nvPicPr>
        <p:blipFill>
          <a:blip r:embed="rId3"/>
          <a:stretch>
            <a:fillRect/>
          </a:stretch>
        </p:blipFill>
        <p:spPr>
          <a:xfrm>
            <a:off x="4800599" y="1600200"/>
            <a:ext cx="4209497" cy="2253628"/>
          </a:xfrm>
          <a:prstGeom prst="rect">
            <a:avLst/>
          </a:prstGeom>
        </p:spPr>
      </p:pic>
      <p:sp>
        <p:nvSpPr>
          <p:cNvPr id="10" name="TextBox 9">
            <a:extLst>
              <a:ext uri="{FF2B5EF4-FFF2-40B4-BE49-F238E27FC236}">
                <a16:creationId xmlns:a16="http://schemas.microsoft.com/office/drawing/2014/main" id="{B6FE695E-7062-4E7E-8D2C-4753AB89641E}"/>
              </a:ext>
            </a:extLst>
          </p:cNvPr>
          <p:cNvSpPr txBox="1"/>
          <p:nvPr/>
        </p:nvSpPr>
        <p:spPr>
          <a:xfrm>
            <a:off x="5286578" y="4791670"/>
            <a:ext cx="3109233" cy="923330"/>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Structure of skyrmion gates. (a) AND gate (b) OR gate (c) Inverter, and (d) Fanout.</a:t>
            </a:r>
            <a:endParaRPr lang="zh-CN"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ABA2389-B732-4533-AFEE-6FE3B749280F}"/>
              </a:ext>
            </a:extLst>
          </p:cNvPr>
          <p:cNvSpPr txBox="1"/>
          <p:nvPr/>
        </p:nvSpPr>
        <p:spPr>
          <a:xfrm>
            <a:off x="358758" y="5715000"/>
            <a:ext cx="8685215" cy="584775"/>
          </a:xfrm>
          <a:prstGeom prst="rect">
            <a:avLst/>
          </a:prstGeom>
          <a:noFill/>
        </p:spPr>
        <p:txBody>
          <a:bodyPr wrap="square">
            <a:spAutoFit/>
          </a:bodyPr>
          <a:lstStyle/>
          <a:p>
            <a:r>
              <a:rPr lang="en-US" altLang="zh-CN" sz="1600" b="1" i="0" u="none" strike="noStrike" baseline="0" dirty="0">
                <a:solidFill>
                  <a:srgbClr val="FF0000"/>
                </a:solidFill>
                <a:latin typeface="Arial" panose="020B0604020202020204" pitchFamily="34" charset="0"/>
                <a:cs typeface="Arial" panose="020B0604020202020204" pitchFamily="34" charset="0"/>
              </a:rPr>
              <a:t>Note: The skyrmion behaves as a single </a:t>
            </a:r>
            <a:r>
              <a:rPr lang="en-US" altLang="zh-CN" sz="1600" b="1" i="0" u="none" strike="noStrike" baseline="0" dirty="0" err="1">
                <a:solidFill>
                  <a:srgbClr val="FF0000"/>
                </a:solidFill>
                <a:latin typeface="Arial" panose="020B0604020202020204" pitchFamily="34" charset="0"/>
                <a:cs typeface="Arial" panose="020B0604020202020204" pitchFamily="34" charset="0"/>
              </a:rPr>
              <a:t>pseudoparticle</a:t>
            </a:r>
            <a:r>
              <a:rPr lang="en-US" altLang="zh-CN" sz="1600" b="1" i="0" u="none" strike="noStrike" baseline="0" dirty="0">
                <a:solidFill>
                  <a:srgbClr val="FF0000"/>
                </a:solidFill>
                <a:latin typeface="Arial" panose="020B0604020202020204" pitchFamily="34" charset="0"/>
                <a:cs typeface="Arial" panose="020B0604020202020204" pitchFamily="34" charset="0"/>
              </a:rPr>
              <a:t>, so </a:t>
            </a:r>
            <a:r>
              <a:rPr lang="en-US" altLang="zh-CN" sz="1600" b="1" dirty="0">
                <a:solidFill>
                  <a:srgbClr val="FF0000"/>
                </a:solidFill>
                <a:latin typeface="Arial" panose="020B0604020202020204" pitchFamily="34" charset="0"/>
                <a:cs typeface="Arial" panose="020B0604020202020204" pitchFamily="34" charset="0"/>
              </a:rPr>
              <a:t>a</a:t>
            </a:r>
            <a:r>
              <a:rPr lang="en-US" altLang="zh-CN" sz="1600" b="1" i="0" u="none" strike="noStrike" baseline="0" dirty="0">
                <a:solidFill>
                  <a:srgbClr val="FF0000"/>
                </a:solidFill>
                <a:latin typeface="Arial" panose="020B0604020202020204" pitchFamily="34" charset="0"/>
                <a:cs typeface="Arial" panose="020B0604020202020204" pitchFamily="34" charset="0"/>
              </a:rPr>
              <a:t> </a:t>
            </a:r>
            <a:r>
              <a:rPr lang="en-US" altLang="zh-CN" sz="1600" b="1" dirty="0">
                <a:solidFill>
                  <a:srgbClr val="FF0000"/>
                </a:solidFill>
                <a:latin typeface="Arial" panose="020B0604020202020204" pitchFamily="34" charset="0"/>
                <a:cs typeface="Arial" panose="020B0604020202020204" pitchFamily="34" charset="0"/>
              </a:rPr>
              <a:t>logic</a:t>
            </a:r>
            <a:r>
              <a:rPr lang="en-US" altLang="zh-CN" sz="1600" b="1" i="0" u="none" strike="noStrike" baseline="0" dirty="0">
                <a:solidFill>
                  <a:srgbClr val="FF0000"/>
                </a:solidFill>
                <a:latin typeface="Arial" panose="020B0604020202020204" pitchFamily="34" charset="0"/>
                <a:cs typeface="Arial" panose="020B0604020202020204" pitchFamily="34" charset="0"/>
              </a:rPr>
              <a:t> circuit additionally needs a special fanout element to generate multiple</a:t>
            </a:r>
            <a:r>
              <a:rPr lang="en-US" altLang="zh-CN" sz="1600" b="1" i="0" u="none" strike="noStrike" dirty="0">
                <a:solidFill>
                  <a:srgbClr val="FF0000"/>
                </a:solidFill>
                <a:latin typeface="Arial" panose="020B0604020202020204" pitchFamily="34" charset="0"/>
                <a:cs typeface="Arial" panose="020B0604020202020204" pitchFamily="34" charset="0"/>
              </a:rPr>
              <a:t> </a:t>
            </a:r>
            <a:r>
              <a:rPr lang="en-US" altLang="zh-CN" sz="1600" b="1" i="0" u="none" strike="noStrike" dirty="0" err="1">
                <a:solidFill>
                  <a:srgbClr val="FF0000"/>
                </a:solidFill>
                <a:latin typeface="Arial" panose="020B0604020202020204" pitchFamily="34" charset="0"/>
                <a:cs typeface="Arial" panose="020B0604020202020204" pitchFamily="34" charset="0"/>
              </a:rPr>
              <a:t>skyrmions</a:t>
            </a:r>
            <a:r>
              <a:rPr lang="en-US" altLang="zh-CN" sz="1600" b="1" dirty="0">
                <a:solidFill>
                  <a:srgbClr val="FF0000"/>
                </a:solidFill>
                <a:latin typeface="Arial" panose="020B0604020202020204" pitchFamily="34" charset="0"/>
                <a:cs typeface="Arial" panose="020B0604020202020204" pitchFamily="34" charset="0"/>
              </a:rPr>
              <a:t> for </a:t>
            </a:r>
            <a:r>
              <a:rPr lang="en-US" altLang="zh-CN" sz="1600" b="1" dirty="0" err="1">
                <a:solidFill>
                  <a:srgbClr val="FF0000"/>
                </a:solidFill>
                <a:latin typeface="Arial" panose="020B0604020202020204" pitchFamily="34" charset="0"/>
                <a:cs typeface="Arial" panose="020B0604020202020204" pitchFamily="34" charset="0"/>
              </a:rPr>
              <a:t>fanout</a:t>
            </a:r>
            <a:r>
              <a:rPr lang="en-US" altLang="zh-CN" sz="1600" b="1" dirty="0">
                <a:solidFill>
                  <a:srgbClr val="FF0000"/>
                </a:solidFill>
                <a:latin typeface="Arial" panose="020B0604020202020204" pitchFamily="34" charset="0"/>
                <a:cs typeface="Arial" panose="020B0604020202020204" pitchFamily="34" charset="0"/>
              </a:rPr>
              <a:t> branches.</a:t>
            </a:r>
            <a:endParaRPr lang="zh-CN" altLang="en-US" sz="1600" b="1" dirty="0">
              <a:solidFill>
                <a:srgbClr val="FF0000"/>
              </a:solidFill>
              <a:latin typeface="Arial" panose="020B0604020202020204" pitchFamily="34" charset="0"/>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6F28B901-B477-4E09-BEA4-91146A3AE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100" y="3872256"/>
            <a:ext cx="2541711" cy="734432"/>
          </a:xfrm>
          <a:prstGeom prst="rect">
            <a:avLst/>
          </a:prstGeom>
        </p:spPr>
      </p:pic>
    </p:spTree>
    <p:extLst>
      <p:ext uri="{BB962C8B-B14F-4D97-AF65-F5344CB8AC3E}">
        <p14:creationId xmlns:p14="http://schemas.microsoft.com/office/powerpoint/2010/main" val="1877376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Problem Statement</a:t>
            </a:r>
            <a:endParaRPr lang="en-US" sz="3600" dirty="0"/>
          </a:p>
        </p:txBody>
      </p:sp>
      <p:sp>
        <p:nvSpPr>
          <p:cNvPr id="12" name="Content Placeholder 2">
            <a:extLst>
              <a:ext uri="{FF2B5EF4-FFF2-40B4-BE49-F238E27FC236}">
                <a16:creationId xmlns:a16="http://schemas.microsoft.com/office/drawing/2014/main" id="{E8846B5B-9351-423B-B53B-D8EC774ECD2C}"/>
              </a:ext>
            </a:extLst>
          </p:cNvPr>
          <p:cNvSpPr>
            <a:spLocks noGrp="1"/>
          </p:cNvSpPr>
          <p:nvPr>
            <p:ph sz="quarter" idx="1"/>
          </p:nvPr>
        </p:nvSpPr>
        <p:spPr>
          <a:xfrm>
            <a:off x="379476" y="1371600"/>
            <a:ext cx="8459724" cy="4800600"/>
          </a:xfrm>
        </p:spPr>
        <p:txBody>
          <a:bodyPr>
            <a:normAutofit fontScale="92500" lnSpcReduction="20000"/>
          </a:bodyPr>
          <a:lstStyle/>
          <a:p>
            <a:pPr>
              <a:lnSpc>
                <a:spcPct val="100000"/>
              </a:lnSpc>
            </a:pPr>
            <a:r>
              <a:rPr lang="en-US" altLang="zh-CN" sz="2800" dirty="0">
                <a:latin typeface="Arial" panose="020B0604020202020204" pitchFamily="34" charset="0"/>
                <a:cs typeface="Arial" panose="020B0604020202020204" pitchFamily="34" charset="0"/>
              </a:rPr>
              <a:t>Map Skyrmion gate defects onto logic gate faults supported in test CAD tools.</a:t>
            </a:r>
          </a:p>
          <a:p>
            <a:pPr>
              <a:lnSpc>
                <a:spcPct val="100000"/>
              </a:lnSpc>
            </a:pPr>
            <a:r>
              <a:rPr lang="en-US" altLang="zh-CN" sz="2800" dirty="0">
                <a:latin typeface="Arial" panose="020B0604020202020204" pitchFamily="34" charset="0"/>
                <a:cs typeface="Arial" panose="020B0604020202020204" pitchFamily="34" charset="0"/>
              </a:rPr>
              <a:t>Some previous defect and fault mapping efforts:</a:t>
            </a:r>
          </a:p>
          <a:p>
            <a:pPr lvl="1"/>
            <a:r>
              <a:rPr lang="en-US" altLang="zh-CN" sz="2400" dirty="0">
                <a:latin typeface="Arial" panose="020B0604020202020204" pitchFamily="34" charset="0"/>
                <a:cs typeface="Arial" panose="020B0604020202020204" pitchFamily="34" charset="0"/>
              </a:rPr>
              <a:t>Verification testing, McCluskey, IEEETC 1984.</a:t>
            </a:r>
          </a:p>
          <a:p>
            <a:pPr lvl="1"/>
            <a:r>
              <a:rPr lang="en-US" altLang="zh-CN" sz="2400" dirty="0">
                <a:latin typeface="Arial" panose="020B0604020202020204" pitchFamily="34" charset="0"/>
                <a:cs typeface="Arial" panose="020B0604020202020204" pitchFamily="34" charset="0"/>
              </a:rPr>
              <a:t>Inductive fault analysis, </a:t>
            </a:r>
            <a:r>
              <a:rPr lang="en-US" altLang="zh-CN" sz="2400" dirty="0" err="1">
                <a:latin typeface="Arial" panose="020B0604020202020204" pitchFamily="34" charset="0"/>
                <a:cs typeface="Arial" panose="020B0604020202020204" pitchFamily="34" charset="0"/>
              </a:rPr>
              <a:t>Maly</a:t>
            </a:r>
            <a:r>
              <a:rPr lang="en-US" altLang="zh-CN" sz="2400" dirty="0">
                <a:latin typeface="Arial" panose="020B0604020202020204" pitchFamily="34" charset="0"/>
                <a:cs typeface="Arial" panose="020B0604020202020204" pitchFamily="34" charset="0"/>
              </a:rPr>
              <a:t> et al., D&amp;T 1985.</a:t>
            </a:r>
          </a:p>
          <a:p>
            <a:pPr lvl="1"/>
            <a:r>
              <a:rPr lang="en-US" altLang="zh-CN" sz="2400" dirty="0">
                <a:latin typeface="Arial" panose="020B0604020202020204" pitchFamily="34" charset="0"/>
                <a:cs typeface="Arial" panose="020B0604020202020204" pitchFamily="34" charset="0"/>
              </a:rPr>
              <a:t>Gate-exhaustive testing, Cho et al., ITC 2005.</a:t>
            </a:r>
          </a:p>
          <a:p>
            <a:pPr>
              <a:lnSpc>
                <a:spcPct val="100000"/>
              </a:lnSpc>
            </a:pPr>
            <a:r>
              <a:rPr lang="en-US" altLang="zh-CN" sz="2800" dirty="0">
                <a:latin typeface="Arial" panose="020B0604020202020204" pitchFamily="34" charset="0"/>
                <a:cs typeface="Arial" panose="020B0604020202020204" pitchFamily="34" charset="0"/>
              </a:rPr>
              <a:t>Our objective: Classify Skyrmion defects in three classes:</a:t>
            </a:r>
          </a:p>
          <a:p>
            <a:pPr lvl="1"/>
            <a:r>
              <a:rPr lang="en-US" altLang="zh-CN" sz="2400" dirty="0">
                <a:latin typeface="Arial" panose="020B0604020202020204" pitchFamily="34" charset="0"/>
                <a:cs typeface="Arial" panose="020B0604020202020204" pitchFamily="34" charset="0"/>
              </a:rPr>
              <a:t>Defects equivalent to faults supported in existing test CAD.</a:t>
            </a:r>
          </a:p>
          <a:p>
            <a:pPr lvl="1"/>
            <a:r>
              <a:rPr lang="en-US" altLang="zh-CN" sz="2400" dirty="0">
                <a:latin typeface="Arial" panose="020B0604020202020204" pitchFamily="34" charset="0"/>
                <a:cs typeface="Arial" panose="020B0604020202020204" pitchFamily="34" charset="0"/>
              </a:rPr>
              <a:t>Defects that cannot be supported in existing test CAD.</a:t>
            </a:r>
          </a:p>
          <a:p>
            <a:pPr lvl="1"/>
            <a:r>
              <a:rPr lang="en-US" altLang="zh-CN" sz="2400" dirty="0">
                <a:latin typeface="Arial" panose="020B0604020202020204" pitchFamily="34" charset="0"/>
                <a:cs typeface="Arial" panose="020B0604020202020204" pitchFamily="34" charset="0"/>
              </a:rPr>
              <a:t>Defects that do not cause logic malfunction – “no faults”.</a:t>
            </a:r>
          </a:p>
          <a:p>
            <a:pPr lvl="1"/>
            <a:r>
              <a:rPr lang="en-US" altLang="zh-CN" sz="2400" dirty="0">
                <a:latin typeface="Arial" panose="020B0604020202020204" pitchFamily="34" charset="0"/>
                <a:cs typeface="Arial" panose="020B0604020202020204" pitchFamily="34" charset="0"/>
              </a:rPr>
              <a:t>Faults supported in existing test CAD: stuck-at, transition, path delay, bridging, IDDQ . . .</a:t>
            </a:r>
          </a:p>
        </p:txBody>
      </p:sp>
    </p:spTree>
    <p:extLst>
      <p:ext uri="{BB962C8B-B14F-4D97-AF65-F5344CB8AC3E}">
        <p14:creationId xmlns:p14="http://schemas.microsoft.com/office/powerpoint/2010/main" val="1000322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Fault Equivalence Method</a:t>
            </a:r>
            <a:endParaRPr lang="en-US" sz="3600" dirty="0"/>
          </a:p>
        </p:txBody>
      </p:sp>
      <p:sp>
        <p:nvSpPr>
          <p:cNvPr id="12" name="Content Placeholder 2">
            <a:extLst>
              <a:ext uri="{FF2B5EF4-FFF2-40B4-BE49-F238E27FC236}">
                <a16:creationId xmlns:a16="http://schemas.microsoft.com/office/drawing/2014/main" id="{E8846B5B-9351-423B-B53B-D8EC774ECD2C}"/>
              </a:ext>
            </a:extLst>
          </p:cNvPr>
          <p:cNvSpPr>
            <a:spLocks noGrp="1"/>
          </p:cNvSpPr>
          <p:nvPr>
            <p:ph sz="quarter" idx="1"/>
          </p:nvPr>
        </p:nvSpPr>
        <p:spPr>
          <a:xfrm>
            <a:off x="379476" y="1371600"/>
            <a:ext cx="8459724" cy="4800600"/>
          </a:xfrm>
        </p:spPr>
        <p:txBody>
          <a:bodyPr>
            <a:normAutofit fontScale="92500" lnSpcReduction="10000"/>
          </a:bodyPr>
          <a:lstStyle/>
          <a:p>
            <a:pPr>
              <a:lnSpc>
                <a:spcPct val="100000"/>
              </a:lnSpc>
            </a:pPr>
            <a:r>
              <a:rPr lang="en-US" altLang="zh-CN" sz="2800" dirty="0">
                <a:latin typeface="Arial" panose="020B0604020202020204" pitchFamily="34" charset="0"/>
                <a:cs typeface="Arial" panose="020B0604020202020204" pitchFamily="34" charset="0"/>
              </a:rPr>
              <a:t>Analyze single gates, Skyrmion gate and equivalent logic gate.</a:t>
            </a:r>
          </a:p>
          <a:p>
            <a:pPr>
              <a:lnSpc>
                <a:spcPct val="100000"/>
              </a:lnSpc>
            </a:pPr>
            <a:r>
              <a:rPr lang="en-US" altLang="zh-CN" sz="2800" dirty="0">
                <a:latin typeface="Arial" panose="020B0604020202020204" pitchFamily="34" charset="0"/>
                <a:cs typeface="Arial" panose="020B0604020202020204" pitchFamily="34" charset="0"/>
              </a:rPr>
              <a:t>Establish defect to fault equivalence using functional fault equivalence: Two faults of a circuit are equivalent when the corresponding faulty circuits produce identical outputs for all inputs.</a:t>
            </a:r>
          </a:p>
          <a:p>
            <a:pPr>
              <a:lnSpc>
                <a:spcPct val="100000"/>
              </a:lnSpc>
            </a:pPr>
            <a:r>
              <a:rPr lang="en-US" altLang="zh-CN" sz="2800" dirty="0">
                <a:latin typeface="Arial" panose="020B0604020202020204" pitchFamily="34" charset="0"/>
                <a:cs typeface="Arial" panose="020B0604020202020204" pitchFamily="34" charset="0"/>
              </a:rPr>
              <a:t>Exhaustively simulate each Skyrmion gate using technology simulator.</a:t>
            </a:r>
          </a:p>
          <a:p>
            <a:pPr>
              <a:lnSpc>
                <a:spcPct val="100000"/>
              </a:lnSpc>
            </a:pPr>
            <a:r>
              <a:rPr lang="en-US" altLang="zh-CN" sz="2800" dirty="0">
                <a:latin typeface="Arial" panose="020B0604020202020204" pitchFamily="34" charset="0"/>
                <a:cs typeface="Arial" panose="020B0604020202020204" pitchFamily="34" charset="0"/>
              </a:rPr>
              <a:t>Exhaustively simulate all logic gates for all supported faults using logic simulator.</a:t>
            </a:r>
          </a:p>
          <a:p>
            <a:pPr>
              <a:lnSpc>
                <a:spcPct val="100000"/>
              </a:lnSpc>
            </a:pPr>
            <a:r>
              <a:rPr lang="en-US" altLang="zh-CN" sz="2800" dirty="0">
                <a:latin typeface="Arial" panose="020B0604020202020204" pitchFamily="34" charset="0"/>
                <a:cs typeface="Arial" panose="020B0604020202020204" pitchFamily="34" charset="0"/>
              </a:rPr>
              <a:t>Compare simulation results.</a:t>
            </a: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8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200" dirty="0">
                <a:latin typeface="Arial" panose="020B0604020202020204" pitchFamily="34" charset="0"/>
                <a:cs typeface="Arial" panose="020B0604020202020204" pitchFamily="34" charset="0"/>
              </a:rPr>
              <a:t>Defect Characterization – AND gate example.</a:t>
            </a:r>
            <a:endParaRPr lang="en-US" sz="3200" dirty="0"/>
          </a:p>
        </p:txBody>
      </p:sp>
      <p:sp>
        <p:nvSpPr>
          <p:cNvPr id="7" name="Content Placeholder 12">
            <a:extLst>
              <a:ext uri="{FF2B5EF4-FFF2-40B4-BE49-F238E27FC236}">
                <a16:creationId xmlns:a16="http://schemas.microsoft.com/office/drawing/2014/main" id="{E5FFA739-8440-4C74-9168-3B39811557CC}"/>
              </a:ext>
            </a:extLst>
          </p:cNvPr>
          <p:cNvSpPr txBox="1">
            <a:spLocks/>
          </p:cNvSpPr>
          <p:nvPr/>
        </p:nvSpPr>
        <p:spPr>
          <a:xfrm>
            <a:off x="136951" y="1066800"/>
            <a:ext cx="8778449" cy="5257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zh-CN" sz="2400" dirty="0">
                <a:latin typeface="Arial" panose="020B0604020202020204" pitchFamily="34" charset="0"/>
                <a:cs typeface="Arial" panose="020B0604020202020204" pitchFamily="34" charset="0"/>
              </a:rPr>
              <a:t>Technology-Specific Defects in AND gate:</a:t>
            </a:r>
          </a:p>
        </p:txBody>
      </p:sp>
      <p:sp>
        <p:nvSpPr>
          <p:cNvPr id="9" name="TextBox 8">
            <a:extLst>
              <a:ext uri="{FF2B5EF4-FFF2-40B4-BE49-F238E27FC236}">
                <a16:creationId xmlns:a16="http://schemas.microsoft.com/office/drawing/2014/main" id="{B6FE695E-7062-4E7E-8D2C-4753AB89641E}"/>
              </a:ext>
            </a:extLst>
          </p:cNvPr>
          <p:cNvSpPr txBox="1"/>
          <p:nvPr/>
        </p:nvSpPr>
        <p:spPr>
          <a:xfrm>
            <a:off x="5245079" y="2255893"/>
            <a:ext cx="1562100" cy="261610"/>
          </a:xfrm>
          <a:prstGeom prst="rect">
            <a:avLst/>
          </a:prstGeom>
          <a:noFill/>
        </p:spPr>
        <p:txBody>
          <a:bodyPr wrap="square">
            <a:spAutoFit/>
          </a:bodyPr>
          <a:lstStyle/>
          <a:p>
            <a:r>
              <a:rPr lang="en-US" altLang="zh-CN" sz="1100" dirty="0"/>
              <a:t>Break at X</a:t>
            </a:r>
            <a:r>
              <a:rPr lang="en-US" altLang="zh-CN" sz="1100" baseline="-25000" dirty="0"/>
              <a:t>1</a:t>
            </a:r>
            <a:endParaRPr lang="zh-CN" altLang="en-US" sz="1100" baseline="-250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57C041C1-DBAB-40E4-AD85-1203574B2BA3}"/>
              </a:ext>
            </a:extLst>
          </p:cNvPr>
          <p:cNvGrpSpPr/>
          <p:nvPr/>
        </p:nvGrpSpPr>
        <p:grpSpPr>
          <a:xfrm>
            <a:off x="122213" y="1676399"/>
            <a:ext cx="1819529" cy="838200"/>
            <a:chOff x="4815383" y="1844604"/>
            <a:chExt cx="2425448" cy="1109984"/>
          </a:xfrm>
        </p:grpSpPr>
        <p:pic>
          <p:nvPicPr>
            <p:cNvPr id="1030" name="Picture 6" descr="74HC1G08GV,125 Nexperia | Nexperia 74HC1G08GV,125 2-Input AND Logic Gate,  5-Pin SC-74A | 813-9285 | RS Components">
              <a:extLst>
                <a:ext uri="{FF2B5EF4-FFF2-40B4-BE49-F238E27FC236}">
                  <a16:creationId xmlns:a16="http://schemas.microsoft.com/office/drawing/2014/main" id="{2ED1B505-554F-432A-9B01-50D2D29E9F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716" y="1878687"/>
              <a:ext cx="1763486"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3BFB76D-DC33-4D70-840A-5B178EDB42DE}"/>
                </a:ext>
              </a:extLst>
            </p:cNvPr>
            <p:cNvSpPr txBox="1"/>
            <p:nvPr/>
          </p:nvSpPr>
          <p:spPr>
            <a:xfrm>
              <a:off x="4815383" y="1854470"/>
              <a:ext cx="457200" cy="261610"/>
            </a:xfrm>
            <a:prstGeom prst="rect">
              <a:avLst/>
            </a:prstGeom>
            <a:noFill/>
          </p:spPr>
          <p:txBody>
            <a:bodyPr wrap="square">
              <a:spAutoFit/>
            </a:bodyPr>
            <a:lstStyle/>
            <a:p>
              <a:r>
                <a:rPr lang="en-US" altLang="zh-CN" sz="1100" dirty="0"/>
                <a:t>X</a:t>
              </a:r>
              <a:r>
                <a:rPr lang="en-US" altLang="zh-CN" sz="1100" baseline="-25000" dirty="0"/>
                <a:t>1</a:t>
              </a:r>
              <a:endParaRPr lang="zh-CN" altLang="en-US" sz="1100" baseline="-25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E34536-E040-4D87-B744-AE4B2F6468B1}"/>
                </a:ext>
              </a:extLst>
            </p:cNvPr>
            <p:cNvSpPr txBox="1"/>
            <p:nvPr/>
          </p:nvSpPr>
          <p:spPr>
            <a:xfrm>
              <a:off x="4818367" y="2287075"/>
              <a:ext cx="457200" cy="261610"/>
            </a:xfrm>
            <a:prstGeom prst="rect">
              <a:avLst/>
            </a:prstGeom>
            <a:noFill/>
          </p:spPr>
          <p:txBody>
            <a:bodyPr wrap="square">
              <a:spAutoFit/>
            </a:bodyPr>
            <a:lstStyle/>
            <a:p>
              <a:r>
                <a:rPr lang="en-US" altLang="zh-CN" sz="1100" dirty="0"/>
                <a:t>X</a:t>
              </a:r>
              <a:r>
                <a:rPr lang="en-US" altLang="zh-CN" sz="1100" baseline="-25000" dirty="0"/>
                <a:t>2</a:t>
              </a:r>
              <a:endParaRPr lang="zh-CN" altLang="en-US" sz="1100" baseline="-25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ECA295-8401-493F-AB0A-434AC49E8081}"/>
                </a:ext>
              </a:extLst>
            </p:cNvPr>
            <p:cNvSpPr txBox="1"/>
            <p:nvPr/>
          </p:nvSpPr>
          <p:spPr>
            <a:xfrm>
              <a:off x="6783631" y="2090782"/>
              <a:ext cx="457200" cy="261610"/>
            </a:xfrm>
            <a:prstGeom prst="rect">
              <a:avLst/>
            </a:prstGeom>
            <a:noFill/>
          </p:spPr>
          <p:txBody>
            <a:bodyPr wrap="square">
              <a:spAutoFit/>
            </a:bodyPr>
            <a:lstStyle/>
            <a:p>
              <a:r>
                <a:rPr lang="en-US" altLang="zh-CN" sz="1100" dirty="0"/>
                <a:t>Y</a:t>
              </a:r>
              <a:endParaRPr lang="zh-CN" altLang="en-US" sz="1100"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C7DA848-2B32-4A73-8EAC-7E06F4477494}"/>
                </a:ext>
              </a:extLst>
            </p:cNvPr>
            <p:cNvSpPr txBox="1"/>
            <p:nvPr/>
          </p:nvSpPr>
          <p:spPr>
            <a:xfrm>
              <a:off x="5199548" y="1844604"/>
              <a:ext cx="457201" cy="261610"/>
            </a:xfrm>
            <a:prstGeom prst="rect">
              <a:avLst/>
            </a:prstGeom>
            <a:noFill/>
          </p:spPr>
          <p:txBody>
            <a:bodyPr wrap="square">
              <a:spAutoFit/>
            </a:bodyPr>
            <a:lstStyle/>
            <a:p>
              <a:r>
                <a:rPr lang="en-US" altLang="zh-CN" sz="1100" b="1" dirty="0">
                  <a:solidFill>
                    <a:srgbClr val="FF0000"/>
                  </a:solidFill>
                </a:rPr>
                <a:t>X</a:t>
              </a:r>
              <a:endParaRPr lang="zh-CN" altLang="en-US" sz="1100" b="1" baseline="-25000"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E633EB-B19A-48F5-935A-25D43C494131}"/>
                </a:ext>
              </a:extLst>
            </p:cNvPr>
            <p:cNvSpPr txBox="1"/>
            <p:nvPr/>
          </p:nvSpPr>
          <p:spPr>
            <a:xfrm>
              <a:off x="5346320" y="2692978"/>
              <a:ext cx="1562100" cy="261610"/>
            </a:xfrm>
            <a:prstGeom prst="rect">
              <a:avLst/>
            </a:prstGeom>
            <a:noFill/>
          </p:spPr>
          <p:txBody>
            <a:bodyPr wrap="square">
              <a:spAutoFit/>
            </a:bodyPr>
            <a:lstStyle/>
            <a:p>
              <a:r>
                <a:rPr lang="en-US" altLang="zh-CN" sz="1100" dirty="0"/>
                <a:t>X</a:t>
              </a:r>
              <a:r>
                <a:rPr lang="en-US" altLang="zh-CN" sz="1100" baseline="-25000" dirty="0"/>
                <a:t>1 </a:t>
              </a:r>
              <a:r>
                <a:rPr lang="en-US" altLang="zh-CN" sz="1100" dirty="0"/>
                <a:t>stuck at 0</a:t>
              </a:r>
              <a:endParaRPr lang="zh-CN" altLang="en-US" sz="1100" dirty="0">
                <a:latin typeface="Arial" panose="020B0604020202020204" pitchFamily="34" charset="0"/>
                <a:cs typeface="Arial" panose="020B0604020202020204" pitchFamily="34" charset="0"/>
              </a:endParaRPr>
            </a:p>
          </p:txBody>
        </p:sp>
      </p:grpSp>
      <p:graphicFrame>
        <p:nvGraphicFramePr>
          <p:cNvPr id="5" name="Table 7">
            <a:extLst>
              <a:ext uri="{FF2B5EF4-FFF2-40B4-BE49-F238E27FC236}">
                <a16:creationId xmlns:a16="http://schemas.microsoft.com/office/drawing/2014/main" id="{CFF5A08D-701A-42B0-AA15-118064220C58}"/>
              </a:ext>
            </a:extLst>
          </p:cNvPr>
          <p:cNvGraphicFramePr>
            <a:graphicFrameLocks noGrp="1"/>
          </p:cNvGraphicFramePr>
          <p:nvPr>
            <p:extLst>
              <p:ext uri="{D42A27DB-BD31-4B8C-83A1-F6EECF244321}">
                <p14:modId xmlns:p14="http://schemas.microsoft.com/office/powerpoint/2010/main" val="2362602983"/>
              </p:ext>
            </p:extLst>
          </p:nvPr>
        </p:nvGraphicFramePr>
        <p:xfrm>
          <a:off x="7377546" y="1143000"/>
          <a:ext cx="1371600" cy="1371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712927539"/>
                    </a:ext>
                  </a:extLst>
                </a:gridCol>
                <a:gridCol w="457200">
                  <a:extLst>
                    <a:ext uri="{9D8B030D-6E8A-4147-A177-3AD203B41FA5}">
                      <a16:colId xmlns:a16="http://schemas.microsoft.com/office/drawing/2014/main" val="2830353217"/>
                    </a:ext>
                  </a:extLst>
                </a:gridCol>
                <a:gridCol w="457200">
                  <a:extLst>
                    <a:ext uri="{9D8B030D-6E8A-4147-A177-3AD203B41FA5}">
                      <a16:colId xmlns:a16="http://schemas.microsoft.com/office/drawing/2014/main" val="2555688405"/>
                    </a:ext>
                  </a:extLst>
                </a:gridCol>
              </a:tblGrid>
              <a:tr h="231518">
                <a:tc>
                  <a:txBody>
                    <a:bodyPr/>
                    <a:lstStyle/>
                    <a:p>
                      <a:pPr algn="ctr"/>
                      <a:r>
                        <a:rPr lang="en-US" altLang="zh-CN" sz="1200" dirty="0"/>
                        <a:t>X</a:t>
                      </a:r>
                      <a:r>
                        <a:rPr lang="en-US" altLang="zh-CN" sz="1200" baseline="-25000" dirty="0"/>
                        <a:t>1</a:t>
                      </a:r>
                      <a:endParaRPr lang="zh-CN" altLang="en-US" sz="1200" baseline="-25000" dirty="0"/>
                    </a:p>
                  </a:txBody>
                  <a:tcPr/>
                </a:tc>
                <a:tc>
                  <a:txBody>
                    <a:bodyPr/>
                    <a:lstStyle/>
                    <a:p>
                      <a:pPr algn="ctr"/>
                      <a:r>
                        <a:rPr lang="en-US" altLang="zh-CN" sz="1200" dirty="0"/>
                        <a:t>X</a:t>
                      </a:r>
                      <a:r>
                        <a:rPr lang="en-US" altLang="zh-CN" sz="1200" baseline="-25000" dirty="0"/>
                        <a:t>2</a:t>
                      </a:r>
                      <a:endParaRPr lang="zh-CN" altLang="en-US" sz="1200" baseline="-25000" dirty="0"/>
                    </a:p>
                  </a:txBody>
                  <a:tcPr/>
                </a:tc>
                <a:tc>
                  <a:txBody>
                    <a:bodyPr/>
                    <a:lstStyle/>
                    <a:p>
                      <a:pPr algn="ctr"/>
                      <a:r>
                        <a:rPr lang="en-US" altLang="zh-CN" sz="1200" dirty="0"/>
                        <a:t>Y</a:t>
                      </a:r>
                      <a:endParaRPr lang="zh-CN" altLang="en-US" sz="1200" dirty="0"/>
                    </a:p>
                  </a:txBody>
                  <a:tcPr/>
                </a:tc>
                <a:extLst>
                  <a:ext uri="{0D108BD9-81ED-4DB2-BD59-A6C34878D82A}">
                    <a16:rowId xmlns:a16="http://schemas.microsoft.com/office/drawing/2014/main" val="4247955251"/>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907814456"/>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539928247"/>
                  </a:ext>
                </a:extLst>
              </a:tr>
              <a:tr h="0">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685503539"/>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1376070731"/>
                  </a:ext>
                </a:extLst>
              </a:tr>
            </a:tbl>
          </a:graphicData>
        </a:graphic>
      </p:graphicFrame>
      <p:graphicFrame>
        <p:nvGraphicFramePr>
          <p:cNvPr id="18" name="Table 7">
            <a:extLst>
              <a:ext uri="{FF2B5EF4-FFF2-40B4-BE49-F238E27FC236}">
                <a16:creationId xmlns:a16="http://schemas.microsoft.com/office/drawing/2014/main" id="{662242AC-DD4E-4C35-AD26-3E8C14A9EADC}"/>
              </a:ext>
            </a:extLst>
          </p:cNvPr>
          <p:cNvGraphicFramePr>
            <a:graphicFrameLocks noGrp="1"/>
          </p:cNvGraphicFramePr>
          <p:nvPr>
            <p:extLst>
              <p:ext uri="{D42A27DB-BD31-4B8C-83A1-F6EECF244321}">
                <p14:modId xmlns:p14="http://schemas.microsoft.com/office/powerpoint/2010/main" val="3624916611"/>
              </p:ext>
            </p:extLst>
          </p:nvPr>
        </p:nvGraphicFramePr>
        <p:xfrm>
          <a:off x="2097126" y="1522284"/>
          <a:ext cx="1371600" cy="1371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712927539"/>
                    </a:ext>
                  </a:extLst>
                </a:gridCol>
                <a:gridCol w="457200">
                  <a:extLst>
                    <a:ext uri="{9D8B030D-6E8A-4147-A177-3AD203B41FA5}">
                      <a16:colId xmlns:a16="http://schemas.microsoft.com/office/drawing/2014/main" val="2830353217"/>
                    </a:ext>
                  </a:extLst>
                </a:gridCol>
                <a:gridCol w="457200">
                  <a:extLst>
                    <a:ext uri="{9D8B030D-6E8A-4147-A177-3AD203B41FA5}">
                      <a16:colId xmlns:a16="http://schemas.microsoft.com/office/drawing/2014/main" val="2555688405"/>
                    </a:ext>
                  </a:extLst>
                </a:gridCol>
              </a:tblGrid>
              <a:tr h="231518">
                <a:tc>
                  <a:txBody>
                    <a:bodyPr/>
                    <a:lstStyle/>
                    <a:p>
                      <a:pPr algn="ctr"/>
                      <a:r>
                        <a:rPr lang="en-US" altLang="zh-CN" sz="1200" dirty="0"/>
                        <a:t>X</a:t>
                      </a:r>
                      <a:r>
                        <a:rPr lang="en-US" altLang="zh-CN" sz="1200" baseline="-25000" dirty="0"/>
                        <a:t>1</a:t>
                      </a:r>
                      <a:endParaRPr lang="zh-CN" altLang="en-US" sz="1200" baseline="-25000" dirty="0"/>
                    </a:p>
                  </a:txBody>
                  <a:tcPr/>
                </a:tc>
                <a:tc>
                  <a:txBody>
                    <a:bodyPr/>
                    <a:lstStyle/>
                    <a:p>
                      <a:pPr algn="ctr"/>
                      <a:r>
                        <a:rPr lang="en-US" altLang="zh-CN" sz="1200" dirty="0"/>
                        <a:t>X</a:t>
                      </a:r>
                      <a:r>
                        <a:rPr lang="en-US" altLang="zh-CN" sz="1200" baseline="-25000" dirty="0"/>
                        <a:t>2</a:t>
                      </a:r>
                      <a:endParaRPr lang="zh-CN" altLang="en-US" sz="1200" baseline="-25000" dirty="0"/>
                    </a:p>
                  </a:txBody>
                  <a:tcPr/>
                </a:tc>
                <a:tc>
                  <a:txBody>
                    <a:bodyPr/>
                    <a:lstStyle/>
                    <a:p>
                      <a:pPr algn="ctr"/>
                      <a:r>
                        <a:rPr lang="en-US" altLang="zh-CN" sz="1200" dirty="0"/>
                        <a:t>Y</a:t>
                      </a:r>
                      <a:endParaRPr lang="zh-CN" altLang="en-US" sz="1200" dirty="0"/>
                    </a:p>
                  </a:txBody>
                  <a:tcPr/>
                </a:tc>
                <a:extLst>
                  <a:ext uri="{0D108BD9-81ED-4DB2-BD59-A6C34878D82A}">
                    <a16:rowId xmlns:a16="http://schemas.microsoft.com/office/drawing/2014/main" val="4247955251"/>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907814456"/>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539928247"/>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685503539"/>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1376070731"/>
                  </a:ext>
                </a:extLst>
              </a:tr>
            </a:tbl>
          </a:graphicData>
        </a:graphic>
      </p:graphicFrame>
      <p:sp>
        <p:nvSpPr>
          <p:cNvPr id="23" name="TextBox 22">
            <a:extLst>
              <a:ext uri="{FF2B5EF4-FFF2-40B4-BE49-F238E27FC236}">
                <a16:creationId xmlns:a16="http://schemas.microsoft.com/office/drawing/2014/main" id="{195DAAAD-26F9-4092-8E0C-D3C11A421DAC}"/>
              </a:ext>
            </a:extLst>
          </p:cNvPr>
          <p:cNvSpPr txBox="1"/>
          <p:nvPr/>
        </p:nvSpPr>
        <p:spPr>
          <a:xfrm>
            <a:off x="4622759" y="2569494"/>
            <a:ext cx="4368841" cy="261610"/>
          </a:xfrm>
          <a:prstGeom prst="rect">
            <a:avLst/>
          </a:prstGeom>
          <a:noFill/>
        </p:spPr>
        <p:txBody>
          <a:bodyPr wrap="square">
            <a:spAutoFit/>
          </a:bodyPr>
          <a:lstStyle/>
          <a:p>
            <a:pPr lvl="1"/>
            <a:r>
              <a:rPr lang="en-US" altLang="zh-CN" sz="1100" dirty="0">
                <a:latin typeface="Arial" panose="020B0604020202020204" pitchFamily="34" charset="0"/>
                <a:cs typeface="Arial" panose="020B0604020202020204" pitchFamily="34" charset="0"/>
              </a:rPr>
              <a:t>Defect equivalent to X1 stuck at 0</a:t>
            </a:r>
          </a:p>
        </p:txBody>
      </p:sp>
      <p:pic>
        <p:nvPicPr>
          <p:cNvPr id="21" name="Picture 20" descr="A picture containing graphical user interface&#10;&#10;Description automatically generated">
            <a:extLst>
              <a:ext uri="{FF2B5EF4-FFF2-40B4-BE49-F238E27FC236}">
                <a16:creationId xmlns:a16="http://schemas.microsoft.com/office/drawing/2014/main" id="{9FFAD4A7-3334-4903-B0B2-93CEBFAC9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111" y="3159697"/>
            <a:ext cx="1876190" cy="704762"/>
          </a:xfrm>
          <a:prstGeom prst="rect">
            <a:avLst/>
          </a:prstGeom>
        </p:spPr>
      </p:pic>
      <p:graphicFrame>
        <p:nvGraphicFramePr>
          <p:cNvPr id="30" name="Table 7">
            <a:extLst>
              <a:ext uri="{FF2B5EF4-FFF2-40B4-BE49-F238E27FC236}">
                <a16:creationId xmlns:a16="http://schemas.microsoft.com/office/drawing/2014/main" id="{A256D84D-5DCD-43E1-B4CE-70B7BFB99CAA}"/>
              </a:ext>
            </a:extLst>
          </p:cNvPr>
          <p:cNvGraphicFramePr>
            <a:graphicFrameLocks noGrp="1"/>
          </p:cNvGraphicFramePr>
          <p:nvPr>
            <p:extLst>
              <p:ext uri="{D42A27DB-BD31-4B8C-83A1-F6EECF244321}">
                <p14:modId xmlns:p14="http://schemas.microsoft.com/office/powerpoint/2010/main" val="779708876"/>
              </p:ext>
            </p:extLst>
          </p:nvPr>
        </p:nvGraphicFramePr>
        <p:xfrm>
          <a:off x="7377546" y="2950494"/>
          <a:ext cx="1371600" cy="1371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712927539"/>
                    </a:ext>
                  </a:extLst>
                </a:gridCol>
                <a:gridCol w="457200">
                  <a:extLst>
                    <a:ext uri="{9D8B030D-6E8A-4147-A177-3AD203B41FA5}">
                      <a16:colId xmlns:a16="http://schemas.microsoft.com/office/drawing/2014/main" val="2830353217"/>
                    </a:ext>
                  </a:extLst>
                </a:gridCol>
                <a:gridCol w="457200">
                  <a:extLst>
                    <a:ext uri="{9D8B030D-6E8A-4147-A177-3AD203B41FA5}">
                      <a16:colId xmlns:a16="http://schemas.microsoft.com/office/drawing/2014/main" val="2555688405"/>
                    </a:ext>
                  </a:extLst>
                </a:gridCol>
              </a:tblGrid>
              <a:tr h="231518">
                <a:tc>
                  <a:txBody>
                    <a:bodyPr/>
                    <a:lstStyle/>
                    <a:p>
                      <a:pPr algn="ctr"/>
                      <a:r>
                        <a:rPr lang="en-US" altLang="zh-CN" sz="1200" dirty="0"/>
                        <a:t>X</a:t>
                      </a:r>
                      <a:r>
                        <a:rPr lang="en-US" altLang="zh-CN" sz="1200" baseline="-25000" dirty="0"/>
                        <a:t>1</a:t>
                      </a:r>
                      <a:endParaRPr lang="zh-CN" altLang="en-US" sz="1200" baseline="-25000" dirty="0"/>
                    </a:p>
                  </a:txBody>
                  <a:tcPr/>
                </a:tc>
                <a:tc>
                  <a:txBody>
                    <a:bodyPr/>
                    <a:lstStyle/>
                    <a:p>
                      <a:pPr algn="ctr"/>
                      <a:r>
                        <a:rPr lang="en-US" altLang="zh-CN" sz="1200" dirty="0"/>
                        <a:t>X</a:t>
                      </a:r>
                      <a:r>
                        <a:rPr lang="en-US" altLang="zh-CN" sz="1200" baseline="-25000" dirty="0"/>
                        <a:t>2</a:t>
                      </a:r>
                      <a:endParaRPr lang="zh-CN" altLang="en-US" sz="1200" baseline="-25000" dirty="0"/>
                    </a:p>
                  </a:txBody>
                  <a:tcPr/>
                </a:tc>
                <a:tc>
                  <a:txBody>
                    <a:bodyPr/>
                    <a:lstStyle/>
                    <a:p>
                      <a:pPr algn="ctr"/>
                      <a:r>
                        <a:rPr lang="en-US" altLang="zh-CN" sz="1200" dirty="0"/>
                        <a:t>Y</a:t>
                      </a:r>
                      <a:endParaRPr lang="zh-CN" altLang="en-US" sz="1200" dirty="0"/>
                    </a:p>
                  </a:txBody>
                  <a:tcPr/>
                </a:tc>
                <a:extLst>
                  <a:ext uri="{0D108BD9-81ED-4DB2-BD59-A6C34878D82A}">
                    <a16:rowId xmlns:a16="http://schemas.microsoft.com/office/drawing/2014/main" val="4247955251"/>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907814456"/>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539928247"/>
                  </a:ext>
                </a:extLst>
              </a:tr>
              <a:tr h="0">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685503539"/>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extLst>
                  <a:ext uri="{0D108BD9-81ED-4DB2-BD59-A6C34878D82A}">
                    <a16:rowId xmlns:a16="http://schemas.microsoft.com/office/drawing/2014/main" val="1376070731"/>
                  </a:ext>
                </a:extLst>
              </a:tr>
            </a:tbl>
          </a:graphicData>
        </a:graphic>
      </p:graphicFrame>
      <p:sp>
        <p:nvSpPr>
          <p:cNvPr id="32" name="TextBox 31">
            <a:extLst>
              <a:ext uri="{FF2B5EF4-FFF2-40B4-BE49-F238E27FC236}">
                <a16:creationId xmlns:a16="http://schemas.microsoft.com/office/drawing/2014/main" id="{8D2C6C0C-C6E0-443E-997B-B94D4F74D91D}"/>
              </a:ext>
            </a:extLst>
          </p:cNvPr>
          <p:cNvSpPr txBox="1"/>
          <p:nvPr/>
        </p:nvSpPr>
        <p:spPr>
          <a:xfrm>
            <a:off x="4622759" y="4341994"/>
            <a:ext cx="4368841" cy="261610"/>
          </a:xfrm>
          <a:prstGeom prst="rect">
            <a:avLst/>
          </a:prstGeom>
          <a:noFill/>
        </p:spPr>
        <p:txBody>
          <a:bodyPr wrap="square">
            <a:spAutoFit/>
          </a:bodyPr>
          <a:lstStyle/>
          <a:p>
            <a:pPr lvl="1"/>
            <a:r>
              <a:rPr lang="en-US" altLang="zh-CN" sz="1100" dirty="0">
                <a:latin typeface="Arial" panose="020B0604020202020204" pitchFamily="34" charset="0"/>
                <a:cs typeface="Arial" panose="020B0604020202020204" pitchFamily="34" charset="0"/>
              </a:rPr>
              <a:t>Defect that do not cause “no faults”.</a:t>
            </a:r>
          </a:p>
        </p:txBody>
      </p:sp>
      <p:pic>
        <p:nvPicPr>
          <p:cNvPr id="29" name="Picture 28">
            <a:extLst>
              <a:ext uri="{FF2B5EF4-FFF2-40B4-BE49-F238E27FC236}">
                <a16:creationId xmlns:a16="http://schemas.microsoft.com/office/drawing/2014/main" id="{32BB750A-53DB-4DDB-8F59-0DA81BF8C1AA}"/>
              </a:ext>
            </a:extLst>
          </p:cNvPr>
          <p:cNvPicPr>
            <a:picLocks noChangeAspect="1"/>
          </p:cNvPicPr>
          <p:nvPr/>
        </p:nvPicPr>
        <p:blipFill>
          <a:blip r:embed="rId5"/>
          <a:stretch>
            <a:fillRect/>
          </a:stretch>
        </p:blipFill>
        <p:spPr>
          <a:xfrm>
            <a:off x="4944496" y="1540699"/>
            <a:ext cx="1819529" cy="619211"/>
          </a:xfrm>
          <a:prstGeom prst="rect">
            <a:avLst/>
          </a:prstGeom>
        </p:spPr>
      </p:pic>
      <p:sp>
        <p:nvSpPr>
          <p:cNvPr id="36" name="TextBox 35">
            <a:extLst>
              <a:ext uri="{FF2B5EF4-FFF2-40B4-BE49-F238E27FC236}">
                <a16:creationId xmlns:a16="http://schemas.microsoft.com/office/drawing/2014/main" id="{F9AF0A72-AB84-400A-BC4A-C84CCD1D2CCA}"/>
              </a:ext>
            </a:extLst>
          </p:cNvPr>
          <p:cNvSpPr txBox="1"/>
          <p:nvPr/>
        </p:nvSpPr>
        <p:spPr>
          <a:xfrm>
            <a:off x="5070494" y="3935196"/>
            <a:ext cx="1876190" cy="261610"/>
          </a:xfrm>
          <a:prstGeom prst="rect">
            <a:avLst/>
          </a:prstGeom>
          <a:noFill/>
        </p:spPr>
        <p:txBody>
          <a:bodyPr wrap="square">
            <a:spAutoFit/>
          </a:bodyPr>
          <a:lstStyle/>
          <a:p>
            <a:r>
              <a:rPr lang="en-US" altLang="zh-CN" sz="1100" dirty="0"/>
              <a:t>Break at dummy channel</a:t>
            </a:r>
            <a:endParaRPr lang="zh-CN" altLang="en-US" sz="1100" baseline="-25000"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3181F2CB-CBD1-41E7-B25A-4C544FF491B2}"/>
              </a:ext>
            </a:extLst>
          </p:cNvPr>
          <p:cNvPicPr>
            <a:picLocks noChangeAspect="1"/>
          </p:cNvPicPr>
          <p:nvPr/>
        </p:nvPicPr>
        <p:blipFill>
          <a:blip r:embed="rId6"/>
          <a:stretch>
            <a:fillRect/>
          </a:stretch>
        </p:blipFill>
        <p:spPr>
          <a:xfrm>
            <a:off x="5070494" y="4794845"/>
            <a:ext cx="1867161" cy="581106"/>
          </a:xfrm>
          <a:prstGeom prst="rect">
            <a:avLst/>
          </a:prstGeom>
        </p:spPr>
      </p:pic>
      <p:graphicFrame>
        <p:nvGraphicFramePr>
          <p:cNvPr id="39" name="Table 7">
            <a:extLst>
              <a:ext uri="{FF2B5EF4-FFF2-40B4-BE49-F238E27FC236}">
                <a16:creationId xmlns:a16="http://schemas.microsoft.com/office/drawing/2014/main" id="{5240BB76-4D76-4FAF-ABF5-410E2AFA25F8}"/>
              </a:ext>
            </a:extLst>
          </p:cNvPr>
          <p:cNvGraphicFramePr>
            <a:graphicFrameLocks noGrp="1"/>
          </p:cNvGraphicFramePr>
          <p:nvPr>
            <p:extLst>
              <p:ext uri="{D42A27DB-BD31-4B8C-83A1-F6EECF244321}">
                <p14:modId xmlns:p14="http://schemas.microsoft.com/office/powerpoint/2010/main" val="3823935326"/>
              </p:ext>
            </p:extLst>
          </p:nvPr>
        </p:nvGraphicFramePr>
        <p:xfrm>
          <a:off x="7377546" y="4705586"/>
          <a:ext cx="1371600" cy="1371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712927539"/>
                    </a:ext>
                  </a:extLst>
                </a:gridCol>
                <a:gridCol w="456485">
                  <a:extLst>
                    <a:ext uri="{9D8B030D-6E8A-4147-A177-3AD203B41FA5}">
                      <a16:colId xmlns:a16="http://schemas.microsoft.com/office/drawing/2014/main" val="2830353217"/>
                    </a:ext>
                  </a:extLst>
                </a:gridCol>
                <a:gridCol w="457915">
                  <a:extLst>
                    <a:ext uri="{9D8B030D-6E8A-4147-A177-3AD203B41FA5}">
                      <a16:colId xmlns:a16="http://schemas.microsoft.com/office/drawing/2014/main" val="2555688405"/>
                    </a:ext>
                  </a:extLst>
                </a:gridCol>
              </a:tblGrid>
              <a:tr h="231518">
                <a:tc>
                  <a:txBody>
                    <a:bodyPr/>
                    <a:lstStyle/>
                    <a:p>
                      <a:pPr algn="ctr"/>
                      <a:r>
                        <a:rPr lang="en-US" altLang="zh-CN" sz="1200" dirty="0"/>
                        <a:t>X</a:t>
                      </a:r>
                      <a:r>
                        <a:rPr lang="en-US" altLang="zh-CN" sz="1200" baseline="-25000" dirty="0"/>
                        <a:t>1</a:t>
                      </a:r>
                      <a:endParaRPr lang="zh-CN" altLang="en-US" sz="1200" baseline="-25000" dirty="0"/>
                    </a:p>
                  </a:txBody>
                  <a:tcPr/>
                </a:tc>
                <a:tc>
                  <a:txBody>
                    <a:bodyPr/>
                    <a:lstStyle/>
                    <a:p>
                      <a:pPr algn="ctr"/>
                      <a:r>
                        <a:rPr lang="en-US" altLang="zh-CN" sz="1200" dirty="0"/>
                        <a:t>X</a:t>
                      </a:r>
                      <a:r>
                        <a:rPr lang="en-US" altLang="zh-CN" sz="1200" baseline="-25000" dirty="0"/>
                        <a:t>2</a:t>
                      </a:r>
                      <a:endParaRPr lang="zh-CN" altLang="en-US" sz="1200" baseline="-25000" dirty="0"/>
                    </a:p>
                  </a:txBody>
                  <a:tcPr/>
                </a:tc>
                <a:tc>
                  <a:txBody>
                    <a:bodyPr/>
                    <a:lstStyle/>
                    <a:p>
                      <a:pPr algn="ctr"/>
                      <a:r>
                        <a:rPr lang="en-US" altLang="zh-CN" sz="1200" dirty="0"/>
                        <a:t>Y</a:t>
                      </a:r>
                      <a:endParaRPr lang="zh-CN" altLang="en-US" sz="1200" dirty="0"/>
                    </a:p>
                  </a:txBody>
                  <a:tcPr/>
                </a:tc>
                <a:extLst>
                  <a:ext uri="{0D108BD9-81ED-4DB2-BD59-A6C34878D82A}">
                    <a16:rowId xmlns:a16="http://schemas.microsoft.com/office/drawing/2014/main" val="4247955251"/>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907814456"/>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a:t>
                      </a:r>
                      <a:endParaRPr lang="zh-CN" altLang="en-US" sz="1200" dirty="0"/>
                    </a:p>
                  </a:txBody>
                  <a:tcPr/>
                </a:tc>
                <a:extLst>
                  <a:ext uri="{0D108BD9-81ED-4DB2-BD59-A6C34878D82A}">
                    <a16:rowId xmlns:a16="http://schemas.microsoft.com/office/drawing/2014/main" val="3539928247"/>
                  </a:ext>
                </a:extLst>
              </a:tr>
              <a:tr h="0">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a:t>
                      </a:r>
                      <a:endParaRPr lang="zh-CN" altLang="en-US" sz="1200" dirty="0"/>
                    </a:p>
                  </a:txBody>
                  <a:tcPr/>
                </a:tc>
                <a:extLst>
                  <a:ext uri="{0D108BD9-81ED-4DB2-BD59-A6C34878D82A}">
                    <a16:rowId xmlns:a16="http://schemas.microsoft.com/office/drawing/2014/main" val="3685503539"/>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a:t>
                      </a:r>
                      <a:endParaRPr lang="zh-CN" altLang="en-US" sz="1200" dirty="0"/>
                    </a:p>
                  </a:txBody>
                  <a:tcPr/>
                </a:tc>
                <a:extLst>
                  <a:ext uri="{0D108BD9-81ED-4DB2-BD59-A6C34878D82A}">
                    <a16:rowId xmlns:a16="http://schemas.microsoft.com/office/drawing/2014/main" val="1376070731"/>
                  </a:ext>
                </a:extLst>
              </a:tr>
            </a:tbl>
          </a:graphicData>
        </a:graphic>
      </p:graphicFrame>
      <p:sp>
        <p:nvSpPr>
          <p:cNvPr id="59" name="TextBox 58">
            <a:extLst>
              <a:ext uri="{FF2B5EF4-FFF2-40B4-BE49-F238E27FC236}">
                <a16:creationId xmlns:a16="http://schemas.microsoft.com/office/drawing/2014/main" id="{DEBAF987-73C1-427B-A3C5-D01BDD849866}"/>
              </a:ext>
            </a:extLst>
          </p:cNvPr>
          <p:cNvSpPr txBox="1"/>
          <p:nvPr/>
        </p:nvSpPr>
        <p:spPr>
          <a:xfrm>
            <a:off x="4690961" y="6014782"/>
            <a:ext cx="3372385" cy="261610"/>
          </a:xfrm>
          <a:prstGeom prst="rect">
            <a:avLst/>
          </a:prstGeom>
          <a:noFill/>
        </p:spPr>
        <p:txBody>
          <a:bodyPr wrap="square">
            <a:spAutoFit/>
          </a:bodyPr>
          <a:lstStyle/>
          <a:p>
            <a:pPr lvl="1"/>
            <a:r>
              <a:rPr lang="en-US" altLang="zh-CN" sz="1100" dirty="0">
                <a:latin typeface="Arial" panose="020B0604020202020204" pitchFamily="34" charset="0"/>
                <a:cs typeface="Arial" panose="020B0604020202020204" pitchFamily="34" charset="0"/>
              </a:rPr>
              <a:t>Defect can not be mapped on CAD tools</a:t>
            </a:r>
          </a:p>
        </p:txBody>
      </p:sp>
      <p:sp>
        <p:nvSpPr>
          <p:cNvPr id="24" name="TextBox 23">
            <a:extLst>
              <a:ext uri="{FF2B5EF4-FFF2-40B4-BE49-F238E27FC236}">
                <a16:creationId xmlns:a16="http://schemas.microsoft.com/office/drawing/2014/main" id="{15BBCE5C-4AFC-4F78-B190-CDF9C711A585}"/>
              </a:ext>
            </a:extLst>
          </p:cNvPr>
          <p:cNvSpPr txBox="1"/>
          <p:nvPr/>
        </p:nvSpPr>
        <p:spPr>
          <a:xfrm>
            <a:off x="5245079" y="5594204"/>
            <a:ext cx="2012593" cy="261610"/>
          </a:xfrm>
          <a:prstGeom prst="rect">
            <a:avLst/>
          </a:prstGeom>
          <a:noFill/>
        </p:spPr>
        <p:txBody>
          <a:bodyPr wrap="square">
            <a:spAutoFit/>
          </a:bodyPr>
          <a:lstStyle/>
          <a:p>
            <a:r>
              <a:rPr lang="en-US" altLang="zh-CN" sz="1100" dirty="0"/>
              <a:t>Absent of annihilation notch</a:t>
            </a:r>
            <a:endParaRPr lang="zh-CN" altLang="en-US" sz="1100" baseline="-25000" dirty="0">
              <a:latin typeface="Arial" panose="020B0604020202020204" pitchFamily="34" charset="0"/>
              <a:cs typeface="Arial" panose="020B0604020202020204" pitchFamily="34" charset="0"/>
            </a:endParaRPr>
          </a:p>
        </p:txBody>
      </p:sp>
      <p:pic>
        <p:nvPicPr>
          <p:cNvPr id="26" name="Picture 6" descr="74HC1G08GV,125 Nexperia | Nexperia 74HC1G08GV,125 2-Input AND Logic Gate,  5-Pin SC-74A | 813-9285 | RS Components">
            <a:extLst>
              <a:ext uri="{FF2B5EF4-FFF2-40B4-BE49-F238E27FC236}">
                <a16:creationId xmlns:a16="http://schemas.microsoft.com/office/drawing/2014/main" id="{34E14626-08DB-49B9-A11F-208415C12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07" y="3358512"/>
            <a:ext cx="1322937" cy="5178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9C29302-239D-4202-9177-BC635338A60A}"/>
              </a:ext>
            </a:extLst>
          </p:cNvPr>
          <p:cNvSpPr txBox="1"/>
          <p:nvPr/>
        </p:nvSpPr>
        <p:spPr>
          <a:xfrm>
            <a:off x="122213" y="3340225"/>
            <a:ext cx="342984" cy="197554"/>
          </a:xfrm>
          <a:prstGeom prst="rect">
            <a:avLst/>
          </a:prstGeom>
          <a:noFill/>
        </p:spPr>
        <p:txBody>
          <a:bodyPr wrap="square">
            <a:spAutoFit/>
          </a:bodyPr>
          <a:lstStyle/>
          <a:p>
            <a:r>
              <a:rPr lang="en-US" altLang="zh-CN" sz="1100" dirty="0"/>
              <a:t>X</a:t>
            </a:r>
            <a:r>
              <a:rPr lang="en-US" altLang="zh-CN" sz="1100" baseline="-25000" dirty="0"/>
              <a:t>1</a:t>
            </a:r>
            <a:endParaRPr lang="zh-CN" altLang="en-US" sz="1100" baseline="-25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9B32D98-E189-4A6D-8F08-19BF8D842605}"/>
              </a:ext>
            </a:extLst>
          </p:cNvPr>
          <p:cNvSpPr txBox="1"/>
          <p:nvPr/>
        </p:nvSpPr>
        <p:spPr>
          <a:xfrm>
            <a:off x="124452" y="3666905"/>
            <a:ext cx="342984" cy="197554"/>
          </a:xfrm>
          <a:prstGeom prst="rect">
            <a:avLst/>
          </a:prstGeom>
          <a:noFill/>
        </p:spPr>
        <p:txBody>
          <a:bodyPr wrap="square">
            <a:spAutoFit/>
          </a:bodyPr>
          <a:lstStyle/>
          <a:p>
            <a:r>
              <a:rPr lang="en-US" altLang="zh-CN" sz="1100" dirty="0"/>
              <a:t>X</a:t>
            </a:r>
            <a:r>
              <a:rPr lang="en-US" altLang="zh-CN" sz="1100" baseline="-25000" dirty="0"/>
              <a:t>2</a:t>
            </a:r>
            <a:endParaRPr lang="zh-CN" altLang="en-US" sz="1100" baseline="-25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11966E0-208F-4E18-8C24-FC4BE6EC618D}"/>
              </a:ext>
            </a:extLst>
          </p:cNvPr>
          <p:cNvSpPr txBox="1"/>
          <p:nvPr/>
        </p:nvSpPr>
        <p:spPr>
          <a:xfrm>
            <a:off x="1598758" y="3518675"/>
            <a:ext cx="342984" cy="197554"/>
          </a:xfrm>
          <a:prstGeom prst="rect">
            <a:avLst/>
          </a:prstGeom>
          <a:noFill/>
        </p:spPr>
        <p:txBody>
          <a:bodyPr wrap="square">
            <a:spAutoFit/>
          </a:bodyPr>
          <a:lstStyle/>
          <a:p>
            <a:r>
              <a:rPr lang="en-US" altLang="zh-CN" sz="1100" dirty="0"/>
              <a:t>Y</a:t>
            </a:r>
            <a:endParaRPr lang="zh-CN" altLang="en-US" sz="1100" baseline="-250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8026F2C-FE77-4DB1-BE28-F05A7F044A30}"/>
              </a:ext>
            </a:extLst>
          </p:cNvPr>
          <p:cNvSpPr txBox="1"/>
          <p:nvPr/>
        </p:nvSpPr>
        <p:spPr>
          <a:xfrm>
            <a:off x="520513" y="3973421"/>
            <a:ext cx="1171860" cy="261610"/>
          </a:xfrm>
          <a:prstGeom prst="rect">
            <a:avLst/>
          </a:prstGeom>
          <a:noFill/>
        </p:spPr>
        <p:txBody>
          <a:bodyPr wrap="square">
            <a:spAutoFit/>
          </a:bodyPr>
          <a:lstStyle/>
          <a:p>
            <a:r>
              <a:rPr lang="en-US" altLang="zh-CN" sz="1100" dirty="0"/>
              <a:t>Fault free gate</a:t>
            </a:r>
            <a:endParaRPr lang="zh-CN" altLang="en-US" sz="1100" dirty="0">
              <a:latin typeface="Arial" panose="020B0604020202020204" pitchFamily="34" charset="0"/>
              <a:cs typeface="Arial" panose="020B0604020202020204" pitchFamily="34" charset="0"/>
            </a:endParaRPr>
          </a:p>
        </p:txBody>
      </p:sp>
      <p:graphicFrame>
        <p:nvGraphicFramePr>
          <p:cNvPr id="37" name="Table 7">
            <a:extLst>
              <a:ext uri="{FF2B5EF4-FFF2-40B4-BE49-F238E27FC236}">
                <a16:creationId xmlns:a16="http://schemas.microsoft.com/office/drawing/2014/main" id="{3B933523-8A0D-45FF-8D76-D50FE18D23E8}"/>
              </a:ext>
            </a:extLst>
          </p:cNvPr>
          <p:cNvGraphicFramePr>
            <a:graphicFrameLocks noGrp="1"/>
          </p:cNvGraphicFramePr>
          <p:nvPr>
            <p:extLst>
              <p:ext uri="{D42A27DB-BD31-4B8C-83A1-F6EECF244321}">
                <p14:modId xmlns:p14="http://schemas.microsoft.com/office/powerpoint/2010/main" val="1987622915"/>
              </p:ext>
            </p:extLst>
          </p:nvPr>
        </p:nvGraphicFramePr>
        <p:xfrm>
          <a:off x="2097126" y="3178659"/>
          <a:ext cx="1371600" cy="1371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712927539"/>
                    </a:ext>
                  </a:extLst>
                </a:gridCol>
                <a:gridCol w="457200">
                  <a:extLst>
                    <a:ext uri="{9D8B030D-6E8A-4147-A177-3AD203B41FA5}">
                      <a16:colId xmlns:a16="http://schemas.microsoft.com/office/drawing/2014/main" val="2830353217"/>
                    </a:ext>
                  </a:extLst>
                </a:gridCol>
                <a:gridCol w="457200">
                  <a:extLst>
                    <a:ext uri="{9D8B030D-6E8A-4147-A177-3AD203B41FA5}">
                      <a16:colId xmlns:a16="http://schemas.microsoft.com/office/drawing/2014/main" val="2555688405"/>
                    </a:ext>
                  </a:extLst>
                </a:gridCol>
              </a:tblGrid>
              <a:tr h="231518">
                <a:tc>
                  <a:txBody>
                    <a:bodyPr/>
                    <a:lstStyle/>
                    <a:p>
                      <a:pPr algn="ctr"/>
                      <a:r>
                        <a:rPr lang="en-US" altLang="zh-CN" sz="1200" dirty="0"/>
                        <a:t>X</a:t>
                      </a:r>
                      <a:r>
                        <a:rPr lang="en-US" altLang="zh-CN" sz="1200" baseline="-25000" dirty="0"/>
                        <a:t>1</a:t>
                      </a:r>
                      <a:endParaRPr lang="zh-CN" altLang="en-US" sz="1200" baseline="-25000" dirty="0"/>
                    </a:p>
                  </a:txBody>
                  <a:tcPr/>
                </a:tc>
                <a:tc>
                  <a:txBody>
                    <a:bodyPr/>
                    <a:lstStyle/>
                    <a:p>
                      <a:pPr algn="ctr"/>
                      <a:r>
                        <a:rPr lang="en-US" altLang="zh-CN" sz="1200" dirty="0"/>
                        <a:t>X</a:t>
                      </a:r>
                      <a:r>
                        <a:rPr lang="en-US" altLang="zh-CN" sz="1200" baseline="-25000" dirty="0"/>
                        <a:t>2</a:t>
                      </a:r>
                      <a:endParaRPr lang="zh-CN" altLang="en-US" sz="1200" baseline="-25000" dirty="0"/>
                    </a:p>
                  </a:txBody>
                  <a:tcPr/>
                </a:tc>
                <a:tc>
                  <a:txBody>
                    <a:bodyPr/>
                    <a:lstStyle/>
                    <a:p>
                      <a:pPr algn="ctr"/>
                      <a:r>
                        <a:rPr lang="en-US" altLang="zh-CN" sz="1200" dirty="0"/>
                        <a:t>Y</a:t>
                      </a:r>
                      <a:endParaRPr lang="zh-CN" altLang="en-US" sz="1200" dirty="0"/>
                    </a:p>
                  </a:txBody>
                  <a:tcPr/>
                </a:tc>
                <a:extLst>
                  <a:ext uri="{0D108BD9-81ED-4DB2-BD59-A6C34878D82A}">
                    <a16:rowId xmlns:a16="http://schemas.microsoft.com/office/drawing/2014/main" val="4247955251"/>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907814456"/>
                  </a:ext>
                </a:extLst>
              </a:tr>
              <a:tr h="231518">
                <a:tc>
                  <a:txBody>
                    <a:bodyPr/>
                    <a:lstStyle/>
                    <a:p>
                      <a:pPr algn="ctr"/>
                      <a:r>
                        <a:rPr lang="en-US" altLang="zh-CN" sz="1200" dirty="0"/>
                        <a:t>0</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539928247"/>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0</a:t>
                      </a:r>
                      <a:endParaRPr lang="zh-CN" altLang="en-US" sz="1200" dirty="0"/>
                    </a:p>
                  </a:txBody>
                  <a:tcPr/>
                </a:tc>
                <a:tc>
                  <a:txBody>
                    <a:bodyPr/>
                    <a:lstStyle/>
                    <a:p>
                      <a:pPr algn="ctr"/>
                      <a:r>
                        <a:rPr lang="en-US" altLang="zh-CN" sz="1200" dirty="0"/>
                        <a:t>0</a:t>
                      </a:r>
                      <a:endParaRPr lang="zh-CN" altLang="en-US" sz="1200" dirty="0"/>
                    </a:p>
                  </a:txBody>
                  <a:tcPr/>
                </a:tc>
                <a:extLst>
                  <a:ext uri="{0D108BD9-81ED-4DB2-BD59-A6C34878D82A}">
                    <a16:rowId xmlns:a16="http://schemas.microsoft.com/office/drawing/2014/main" val="3685503539"/>
                  </a:ext>
                </a:extLst>
              </a:tr>
              <a:tr h="231518">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tc>
                  <a:txBody>
                    <a:bodyPr/>
                    <a:lstStyle/>
                    <a:p>
                      <a:pPr algn="ctr"/>
                      <a:r>
                        <a:rPr lang="en-US" altLang="zh-CN" sz="1200" dirty="0"/>
                        <a:t>1</a:t>
                      </a:r>
                      <a:endParaRPr lang="zh-CN" altLang="en-US" sz="1200" dirty="0"/>
                    </a:p>
                  </a:txBody>
                  <a:tcPr/>
                </a:tc>
                <a:extLst>
                  <a:ext uri="{0D108BD9-81ED-4DB2-BD59-A6C34878D82A}">
                    <a16:rowId xmlns:a16="http://schemas.microsoft.com/office/drawing/2014/main" val="1376070731"/>
                  </a:ext>
                </a:extLst>
              </a:tr>
            </a:tbl>
          </a:graphicData>
        </a:graphic>
      </p:graphicFrame>
      <p:sp>
        <p:nvSpPr>
          <p:cNvPr id="6" name="Arrow: Up-Down 5">
            <a:extLst>
              <a:ext uri="{FF2B5EF4-FFF2-40B4-BE49-F238E27FC236}">
                <a16:creationId xmlns:a16="http://schemas.microsoft.com/office/drawing/2014/main" id="{1FE9587A-6693-4915-9B77-ADF1DA8157D6}"/>
              </a:ext>
            </a:extLst>
          </p:cNvPr>
          <p:cNvSpPr/>
          <p:nvPr/>
        </p:nvSpPr>
        <p:spPr>
          <a:xfrm rot="5400000">
            <a:off x="4080559" y="340981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Arrow: Up-Down 37">
            <a:extLst>
              <a:ext uri="{FF2B5EF4-FFF2-40B4-BE49-F238E27FC236}">
                <a16:creationId xmlns:a16="http://schemas.microsoft.com/office/drawing/2014/main" id="{BE82A92E-9B1E-4B63-9D62-5E9761735D6F}"/>
              </a:ext>
            </a:extLst>
          </p:cNvPr>
          <p:cNvSpPr/>
          <p:nvPr/>
        </p:nvSpPr>
        <p:spPr>
          <a:xfrm rot="5400000">
            <a:off x="4082476" y="1694421"/>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337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altLang="zh-CN" sz="3600"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ault Modeling</a:t>
            </a:r>
            <a:endParaRPr lang="en-US" sz="3600" dirty="0"/>
          </a:p>
        </p:txBody>
      </p:sp>
      <p:sp>
        <p:nvSpPr>
          <p:cNvPr id="4" name="Rectangle 3"/>
          <p:cNvSpPr/>
          <p:nvPr/>
        </p:nvSpPr>
        <p:spPr>
          <a:xfrm>
            <a:off x="2286000" y="1461509"/>
            <a:ext cx="4572000" cy="369332"/>
          </a:xfrm>
          <a:prstGeom prst="rect">
            <a:avLst/>
          </a:prstGeom>
        </p:spPr>
        <p:txBody>
          <a:bodyPr>
            <a:spAutoFit/>
          </a:bodyPr>
          <a:lstStyle/>
          <a:p>
            <a:r>
              <a:rPr lang="en-US" altLang="zh-CN" dirty="0">
                <a:latin typeface="Arial" panose="020B0604020202020204" pitchFamily="34" charset="0"/>
                <a:cs typeface="Arial" panose="020B0604020202020204" pitchFamily="34" charset="0"/>
              </a:rPr>
              <a:t>Exhaustive simulation of skyrmion gates</a:t>
            </a:r>
            <a:endParaRPr lang="zh-CN" alt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E27C067-FB84-49D5-83C7-81B723D12F47}"/>
              </a:ext>
            </a:extLst>
          </p:cNvPr>
          <p:cNvSpPr txBox="1"/>
          <p:nvPr/>
        </p:nvSpPr>
        <p:spPr>
          <a:xfrm>
            <a:off x="571500" y="4724400"/>
            <a:ext cx="8001000" cy="523220"/>
          </a:xfrm>
          <a:prstGeom prst="rect">
            <a:avLst/>
          </a:prstGeom>
          <a:noFill/>
        </p:spPr>
        <p:txBody>
          <a:bodyPr wrap="square">
            <a:spAutoFit/>
          </a:bodyPr>
          <a:lstStyle/>
          <a:p>
            <a:r>
              <a:rPr lang="en-US" altLang="zh-CN" sz="1400" b="0" i="0" u="none" strike="noStrike" baseline="0" dirty="0">
                <a:latin typeface="Arial" panose="020B0604020202020204" pitchFamily="34" charset="0"/>
                <a:cs typeface="Arial" panose="020B0604020202020204" pitchFamily="34" charset="0"/>
              </a:rPr>
              <a:t>The asterisk (*) marks the defects that will produce faulty response with a pair of input patterns rather than a single one. Also,  (-) denotes the absence of any faulty response from the gate.</a:t>
            </a:r>
            <a:endParaRPr lang="zh-CN" alt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90525" y="1989271"/>
            <a:ext cx="8439150" cy="2455026"/>
          </a:xfrm>
          <a:prstGeom prst="rect">
            <a:avLst/>
          </a:prstGeom>
        </p:spPr>
      </p:pic>
    </p:spTree>
    <p:extLst>
      <p:ext uri="{BB962C8B-B14F-4D97-AF65-F5344CB8AC3E}">
        <p14:creationId xmlns:p14="http://schemas.microsoft.com/office/powerpoint/2010/main" val="2990523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altLang="zh-CN" sz="3600"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ault Modeling</a:t>
            </a:r>
            <a:endParaRPr lang="en-US" sz="3600" dirty="0"/>
          </a:p>
        </p:txBody>
      </p:sp>
      <p:sp>
        <p:nvSpPr>
          <p:cNvPr id="4" name="Rectangle 3"/>
          <p:cNvSpPr/>
          <p:nvPr/>
        </p:nvSpPr>
        <p:spPr>
          <a:xfrm>
            <a:off x="1104898" y="1066800"/>
            <a:ext cx="6991747" cy="553998"/>
          </a:xfrm>
          <a:prstGeom prst="rect">
            <a:avLst/>
          </a:prstGeom>
        </p:spPr>
        <p:txBody>
          <a:bodyPr wrap="square">
            <a:spAutoFit/>
          </a:bodyPr>
          <a:lstStyle/>
          <a:p>
            <a:r>
              <a:rPr lang="en-US" altLang="zh-CN" sz="1500" dirty="0">
                <a:latin typeface="Arial" panose="020B0604020202020204" pitchFamily="34" charset="0"/>
                <a:cs typeface="Arial" panose="020B0604020202020204" pitchFamily="34" charset="0"/>
              </a:rPr>
              <a:t>Skyrmion gate defect mapping onto single stuck-at faults in AND (Y = X1X2) and OR (Y = X1 + X2) logic gates</a:t>
            </a:r>
            <a:endParaRPr lang="zh-CN" altLang="en-US" sz="1500"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sz="quarter" idx="1"/>
          </p:nvPr>
        </p:nvPicPr>
        <p:blipFill>
          <a:blip r:embed="rId3"/>
          <a:stretch>
            <a:fillRect/>
          </a:stretch>
        </p:blipFill>
        <p:spPr>
          <a:xfrm>
            <a:off x="1047351" y="1549808"/>
            <a:ext cx="7049294" cy="2199379"/>
          </a:xfrm>
          <a:prstGeom prst="rect">
            <a:avLst/>
          </a:prstGeom>
        </p:spPr>
      </p:pic>
      <p:pic>
        <p:nvPicPr>
          <p:cNvPr id="6" name="Picture 5"/>
          <p:cNvPicPr>
            <a:picLocks noChangeAspect="1"/>
          </p:cNvPicPr>
          <p:nvPr/>
        </p:nvPicPr>
        <p:blipFill>
          <a:blip r:embed="rId4"/>
          <a:stretch>
            <a:fillRect/>
          </a:stretch>
        </p:blipFill>
        <p:spPr>
          <a:xfrm>
            <a:off x="1333500" y="4419600"/>
            <a:ext cx="6477000" cy="1886062"/>
          </a:xfrm>
          <a:prstGeom prst="rect">
            <a:avLst/>
          </a:prstGeom>
        </p:spPr>
      </p:pic>
      <p:sp>
        <p:nvSpPr>
          <p:cNvPr id="10" name="Rectangle 9"/>
          <p:cNvSpPr/>
          <p:nvPr/>
        </p:nvSpPr>
        <p:spPr>
          <a:xfrm>
            <a:off x="1194012" y="3911768"/>
            <a:ext cx="6991747" cy="553998"/>
          </a:xfrm>
          <a:prstGeom prst="rect">
            <a:avLst/>
          </a:prstGeom>
        </p:spPr>
        <p:txBody>
          <a:bodyPr wrap="square">
            <a:spAutoFit/>
          </a:bodyPr>
          <a:lstStyle/>
          <a:p>
            <a:r>
              <a:rPr lang="en-US" altLang="zh-CN" sz="1500" dirty="0">
                <a:latin typeface="Arial" panose="020B0604020202020204" pitchFamily="34" charset="0"/>
                <a:cs typeface="Arial" panose="020B0604020202020204" pitchFamily="34" charset="0"/>
              </a:rPr>
              <a:t>Skyrmion gate defect mapping onto single stuck-at faults in inverter (Y = X) and </a:t>
            </a:r>
            <a:r>
              <a:rPr lang="en-US" altLang="zh-CN" sz="1500" dirty="0" err="1">
                <a:latin typeface="Arial" panose="020B0604020202020204" pitchFamily="34" charset="0"/>
                <a:cs typeface="Arial" panose="020B0604020202020204" pitchFamily="34" charset="0"/>
              </a:rPr>
              <a:t>fanout</a:t>
            </a:r>
            <a:r>
              <a:rPr lang="en-US" altLang="zh-CN" sz="1500" dirty="0">
                <a:latin typeface="Arial" panose="020B0604020202020204" pitchFamily="34" charset="0"/>
                <a:cs typeface="Arial" panose="020B0604020202020204" pitchFamily="34" charset="0"/>
              </a:rPr>
              <a:t> ((Y1; Y2) = X)</a:t>
            </a:r>
            <a:endParaRPr lang="zh-CN" alt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97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a:xfrm>
            <a:off x="838200" y="1143000"/>
            <a:ext cx="7696200" cy="4953000"/>
          </a:xfrm>
        </p:spPr>
        <p:txBody>
          <a:bodyPr>
            <a:normAutofit/>
          </a:bodyPr>
          <a:lstStyle/>
          <a:p>
            <a:pPr>
              <a:buSzPct val="80000"/>
              <a:buFont typeface="Wingdings" panose="05000000000000000000" pitchFamily="2" charset="2"/>
              <a:buChar char="q"/>
            </a:pPr>
            <a:r>
              <a:rPr lang="en-US" sz="3200" dirty="0"/>
              <a:t>Motivation </a:t>
            </a:r>
          </a:p>
          <a:p>
            <a:pPr>
              <a:buSzPct val="80000"/>
              <a:buFont typeface="Wingdings" panose="05000000000000000000" pitchFamily="2" charset="2"/>
              <a:buChar char="q"/>
            </a:pPr>
            <a:r>
              <a:rPr lang="en-US" sz="3200" dirty="0"/>
              <a:t>Contributions </a:t>
            </a:r>
          </a:p>
          <a:p>
            <a:pPr>
              <a:buSzPct val="80000"/>
              <a:buFont typeface="Wingdings" panose="05000000000000000000" pitchFamily="2" charset="2"/>
              <a:buChar char="q"/>
            </a:pPr>
            <a:r>
              <a:rPr lang="en-US" sz="3200" dirty="0"/>
              <a:t> Proposed Solutions</a:t>
            </a:r>
          </a:p>
          <a:p>
            <a:pPr lvl="1">
              <a:buSzPct val="80000"/>
              <a:buFont typeface="Wingdings" panose="05000000000000000000" pitchFamily="2" charset="2"/>
              <a:buChar char="q"/>
            </a:pPr>
            <a:r>
              <a:rPr lang="en-US" sz="2900" dirty="0"/>
              <a:t> IP piracy and IC overproduction</a:t>
            </a:r>
          </a:p>
          <a:p>
            <a:pPr lvl="1">
              <a:buSzPct val="80000"/>
              <a:buFont typeface="Wingdings" panose="05000000000000000000" pitchFamily="2" charset="2"/>
              <a:buChar char="q"/>
            </a:pPr>
            <a:r>
              <a:rPr lang="en-US" sz="2900" dirty="0"/>
              <a:t> Hardware Trojan</a:t>
            </a:r>
          </a:p>
          <a:p>
            <a:pPr lvl="1">
              <a:buSzPct val="80000"/>
              <a:buFont typeface="Wingdings" panose="05000000000000000000" pitchFamily="2" charset="2"/>
              <a:buChar char="q"/>
            </a:pPr>
            <a:r>
              <a:rPr lang="en-US" sz="2900" dirty="0"/>
              <a:t> Test generation for Emerging Technologies</a:t>
            </a:r>
          </a:p>
          <a:p>
            <a:pPr>
              <a:buSzPct val="80000"/>
              <a:buFont typeface="Wingdings" panose="05000000000000000000" pitchFamily="2" charset="2"/>
              <a:buChar char="q"/>
            </a:pPr>
            <a:r>
              <a:rPr lang="en-US" sz="3200" dirty="0"/>
              <a:t> Conclusion</a:t>
            </a:r>
          </a:p>
          <a:p>
            <a:pPr>
              <a:buSzPct val="80000"/>
              <a:buFont typeface="Wingdings" panose="05000000000000000000" pitchFamily="2" charset="2"/>
              <a:buChar char="q"/>
            </a:pPr>
            <a:r>
              <a:rPr lang="en-US" sz="3200" dirty="0"/>
              <a:t> Future Works</a:t>
            </a:r>
          </a:p>
        </p:txBody>
      </p:sp>
    </p:spTree>
    <p:extLst>
      <p:ext uri="{BB962C8B-B14F-4D97-AF65-F5344CB8AC3E}">
        <p14:creationId xmlns:p14="http://schemas.microsoft.com/office/powerpoint/2010/main" val="101335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Results and Discussion</a:t>
            </a:r>
            <a:endParaRPr lang="en-US" sz="3600" dirty="0"/>
          </a:p>
        </p:txBody>
      </p:sp>
      <p:sp>
        <p:nvSpPr>
          <p:cNvPr id="6" name="TextBox 5">
            <a:extLst>
              <a:ext uri="{FF2B5EF4-FFF2-40B4-BE49-F238E27FC236}">
                <a16:creationId xmlns:a16="http://schemas.microsoft.com/office/drawing/2014/main" id="{A18A50F8-B4B8-45F7-BFA9-9097FD151A03}"/>
              </a:ext>
            </a:extLst>
          </p:cNvPr>
          <p:cNvSpPr txBox="1"/>
          <p:nvPr/>
        </p:nvSpPr>
        <p:spPr>
          <a:xfrm>
            <a:off x="1273173" y="1271208"/>
            <a:ext cx="659824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Skyrmion circuit design of a half adder.</a:t>
            </a:r>
            <a:endParaRPr lang="en-US" sz="1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8336CFA-CB98-4BE0-A725-99D91EC2ABCD}"/>
              </a:ext>
            </a:extLst>
          </p:cNvPr>
          <p:cNvPicPr>
            <a:picLocks noChangeAspect="1"/>
          </p:cNvPicPr>
          <p:nvPr/>
        </p:nvPicPr>
        <p:blipFill>
          <a:blip r:embed="rId3"/>
          <a:stretch>
            <a:fillRect/>
          </a:stretch>
        </p:blipFill>
        <p:spPr>
          <a:xfrm>
            <a:off x="838200" y="1600200"/>
            <a:ext cx="7950960" cy="4119946"/>
          </a:xfrm>
          <a:prstGeom prst="rect">
            <a:avLst/>
          </a:prstGeom>
        </p:spPr>
      </p:pic>
      <p:sp>
        <p:nvSpPr>
          <p:cNvPr id="9" name="TextBox 8">
            <a:extLst>
              <a:ext uri="{FF2B5EF4-FFF2-40B4-BE49-F238E27FC236}">
                <a16:creationId xmlns:a16="http://schemas.microsoft.com/office/drawing/2014/main" id="{87C34F70-2C57-497A-BBE0-F59885F1EB16}"/>
              </a:ext>
            </a:extLst>
          </p:cNvPr>
          <p:cNvSpPr txBox="1"/>
          <p:nvPr/>
        </p:nvSpPr>
        <p:spPr>
          <a:xfrm>
            <a:off x="1373400" y="5907916"/>
            <a:ext cx="6880560" cy="369332"/>
          </a:xfrm>
          <a:prstGeom prst="rect">
            <a:avLst/>
          </a:prstGeom>
          <a:noFill/>
        </p:spPr>
        <p:txBody>
          <a:bodyPr wrap="square">
            <a:spAutoFit/>
          </a:bodyPr>
          <a:lstStyle/>
          <a:p>
            <a:r>
              <a:rPr lang="en-US" altLang="zh-CN" sz="1800" b="1" i="0" u="none" strike="noStrike" baseline="0" dirty="0">
                <a:solidFill>
                  <a:srgbClr val="FF0000"/>
                </a:solidFill>
                <a:latin typeface="Arial" panose="020B0604020202020204" pitchFamily="34" charset="0"/>
                <a:cs typeface="Arial" panose="020B0604020202020204" pitchFamily="34" charset="0"/>
              </a:rPr>
              <a:t>Note: The design of our skyrmion circuit is a pipeline system.   </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941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Results and Discussion (Continued)</a:t>
            </a:r>
            <a:endParaRPr lang="en-US" sz="3600" dirty="0"/>
          </a:p>
        </p:txBody>
      </p:sp>
      <p:sp>
        <p:nvSpPr>
          <p:cNvPr id="5" name="TextBox 4">
            <a:extLst>
              <a:ext uri="{FF2B5EF4-FFF2-40B4-BE49-F238E27FC236}">
                <a16:creationId xmlns:a16="http://schemas.microsoft.com/office/drawing/2014/main" id="{A18A50F8-B4B8-45F7-BFA9-9097FD151A03}"/>
              </a:ext>
            </a:extLst>
          </p:cNvPr>
          <p:cNvSpPr txBox="1"/>
          <p:nvPr/>
        </p:nvSpPr>
        <p:spPr>
          <a:xfrm>
            <a:off x="190474" y="1600200"/>
            <a:ext cx="876305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Testing stuck-at faults in logic circuit  and skyrmion circuits.</a:t>
            </a:r>
            <a:endParaRPr lang="en-US" sz="1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13A33F3-829A-4744-8AA2-3BE3D2ED99A3}"/>
              </a:ext>
            </a:extLst>
          </p:cNvPr>
          <p:cNvPicPr>
            <a:picLocks noChangeAspect="1"/>
          </p:cNvPicPr>
          <p:nvPr/>
        </p:nvPicPr>
        <p:blipFill>
          <a:blip r:embed="rId3"/>
          <a:stretch>
            <a:fillRect/>
          </a:stretch>
        </p:blipFill>
        <p:spPr>
          <a:xfrm>
            <a:off x="713272" y="2148784"/>
            <a:ext cx="7717456" cy="3232009"/>
          </a:xfrm>
          <a:prstGeom prst="rect">
            <a:avLst/>
          </a:prstGeom>
        </p:spPr>
      </p:pic>
    </p:spTree>
    <p:extLst>
      <p:ext uri="{BB962C8B-B14F-4D97-AF65-F5344CB8AC3E}">
        <p14:creationId xmlns:p14="http://schemas.microsoft.com/office/powerpoint/2010/main" val="2100528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3600" dirty="0">
                <a:latin typeface="Arial" panose="020B0604020202020204" pitchFamily="34" charset="0"/>
                <a:cs typeface="Arial" panose="020B0604020202020204" pitchFamily="34" charset="0"/>
              </a:rPr>
              <a:t>Contributions: Emerging Technologies</a:t>
            </a:r>
            <a:endParaRPr lang="en-US" sz="3600" dirty="0"/>
          </a:p>
        </p:txBody>
      </p:sp>
      <p:sp>
        <p:nvSpPr>
          <p:cNvPr id="6" name="Content Placeholder 2"/>
          <p:cNvSpPr>
            <a:spLocks noGrp="1"/>
          </p:cNvSpPr>
          <p:nvPr>
            <p:ph sz="quarter" idx="1"/>
          </p:nvPr>
        </p:nvSpPr>
        <p:spPr>
          <a:xfrm>
            <a:off x="379476" y="1371600"/>
            <a:ext cx="8459724" cy="4572000"/>
          </a:xfrm>
        </p:spPr>
        <p:txBody>
          <a:bodyPr>
            <a:normAutofit fontScale="85000" lnSpcReduction="20000"/>
          </a:bodyPr>
          <a:lstStyle/>
          <a:p>
            <a:pPr>
              <a:lnSpc>
                <a:spcPct val="120000"/>
              </a:lnSpc>
            </a:pPr>
            <a:r>
              <a:rPr lang="en-US" altLang="zh-CN" sz="3200" dirty="0">
                <a:latin typeface="Arial" panose="020B0604020202020204" pitchFamily="34" charset="0"/>
                <a:cs typeface="Arial" panose="020B0604020202020204" pitchFamily="34" charset="0"/>
              </a:rPr>
              <a:t>We considered defect scenarios for skyrmion based digital circuits and describe these defects under three separate categories: Technology-independent faults, Technology-specific faults, and no faults.</a:t>
            </a:r>
          </a:p>
          <a:p>
            <a:pPr>
              <a:lnSpc>
                <a:spcPct val="120000"/>
              </a:lnSpc>
            </a:pPr>
            <a:r>
              <a:rPr lang="en-US" altLang="zh-CN" sz="3200" dirty="0">
                <a:latin typeface="Arial" panose="020B0604020202020204" pitchFamily="34" charset="0"/>
                <a:cs typeface="Arial" panose="020B0604020202020204" pitchFamily="34" charset="0"/>
              </a:rPr>
              <a:t>We believe we are the first to characterize such defects using magnetic simulation.</a:t>
            </a:r>
          </a:p>
          <a:p>
            <a:pPr>
              <a:lnSpc>
                <a:spcPct val="120000"/>
              </a:lnSpc>
            </a:pPr>
            <a:r>
              <a:rPr lang="en-US" altLang="zh-CN" sz="3200" dirty="0">
                <a:latin typeface="Arial" panose="020B0604020202020204" pitchFamily="34" charset="0"/>
                <a:cs typeface="Arial" panose="020B0604020202020204" pitchFamily="34" charset="0"/>
              </a:rPr>
              <a:t>We devised a test pattern generation procedure for skyrmion-based circuits. </a:t>
            </a:r>
          </a:p>
          <a:p>
            <a:pPr>
              <a:lnSpc>
                <a:spcPct val="120000"/>
              </a:lnSpc>
            </a:pPr>
            <a:r>
              <a:rPr lang="en-US" altLang="zh-CN" sz="3200" dirty="0">
                <a:latin typeface="Arial" panose="020B0604020202020204" pitchFamily="34" charset="0"/>
                <a:cs typeface="Arial" panose="020B0604020202020204" pitchFamily="34" charset="0"/>
              </a:rPr>
              <a:t>We used traditional ATPG approaches in the existing CAD tools to generate test patterns.</a:t>
            </a:r>
          </a:p>
        </p:txBody>
      </p:sp>
    </p:spTree>
    <p:extLst>
      <p:ext uri="{BB962C8B-B14F-4D97-AF65-F5344CB8AC3E}">
        <p14:creationId xmlns:p14="http://schemas.microsoft.com/office/powerpoint/2010/main" val="2085213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990600"/>
          </a:xfrm>
        </p:spPr>
        <p:txBody>
          <a:bodyPr>
            <a:noAutofit/>
          </a:bodyPr>
          <a:lstStyle/>
          <a:p>
            <a:r>
              <a:rPr lang="en-US" sz="3600" dirty="0">
                <a:latin typeface="Arial" panose="020B0604020202020204" pitchFamily="34" charset="0"/>
                <a:cs typeface="Arial" panose="020B0604020202020204" pitchFamily="34" charset="0"/>
              </a:rPr>
              <a:t>Conclusions</a:t>
            </a:r>
            <a:endParaRPr lang="en-US" sz="3600" dirty="0"/>
          </a:p>
        </p:txBody>
      </p:sp>
      <p:sp>
        <p:nvSpPr>
          <p:cNvPr id="6" name="Content Placeholder 2"/>
          <p:cNvSpPr>
            <a:spLocks noGrp="1"/>
          </p:cNvSpPr>
          <p:nvPr>
            <p:ph sz="quarter" idx="1"/>
          </p:nvPr>
        </p:nvSpPr>
        <p:spPr>
          <a:xfrm>
            <a:off x="379476" y="1371600"/>
            <a:ext cx="8459724" cy="4572000"/>
          </a:xfrm>
        </p:spPr>
        <p:txBody>
          <a:bodyPr>
            <a:normAutofit fontScale="70000" lnSpcReduction="20000"/>
          </a:bodyPr>
          <a:lstStyle/>
          <a:p>
            <a:pPr>
              <a:lnSpc>
                <a:spcPct val="120000"/>
              </a:lnSpc>
            </a:pPr>
            <a:r>
              <a:rPr lang="en-US" altLang="zh-CN" sz="3200" dirty="0">
                <a:latin typeface="Arial" panose="020B0604020202020204" pitchFamily="34" charset="0"/>
                <a:cs typeface="Arial" panose="020B0604020202020204" pitchFamily="34" charset="0"/>
              </a:rPr>
              <a:t>DFS architecture prevents the leaking of obfuscation key to an adversary at any time with fully scan-based tests at the foundry.</a:t>
            </a:r>
          </a:p>
          <a:p>
            <a:pPr>
              <a:lnSpc>
                <a:spcPct val="120000"/>
              </a:lnSpc>
            </a:pPr>
            <a:r>
              <a:rPr lang="en-US" altLang="zh-CN" sz="3200" dirty="0">
                <a:latin typeface="Arial" panose="020B0604020202020204" pitchFamily="34" charset="0"/>
                <a:cs typeface="Arial" panose="020B0604020202020204" pitchFamily="34" charset="0"/>
              </a:rPr>
              <a:t>We proposed a tampering-based attacker can defeat the security measures provided from any existing logic locking methods to obtain the secret key even if the circuit can effectively block the SAT-based attack.</a:t>
            </a:r>
          </a:p>
          <a:p>
            <a:pPr>
              <a:lnSpc>
                <a:spcPct val="120000"/>
              </a:lnSpc>
            </a:pPr>
            <a:r>
              <a:rPr lang="en-US" altLang="zh-CN" sz="3200" dirty="0">
                <a:latin typeface="Arial" panose="020B0604020202020204" pitchFamily="34" charset="0"/>
                <a:cs typeface="Arial" panose="020B0604020202020204" pitchFamily="34" charset="0"/>
              </a:rPr>
              <a:t>We proposed a method of modeling and test generation for combinational hardware Trojans to against the above-mentioned tampering attack.</a:t>
            </a:r>
          </a:p>
          <a:p>
            <a:pPr>
              <a:lnSpc>
                <a:spcPct val="120000"/>
              </a:lnSpc>
            </a:pPr>
            <a:r>
              <a:rPr lang="en-US" altLang="zh-CN" sz="3200" dirty="0">
                <a:latin typeface="Arial" panose="020B0604020202020204" pitchFamily="34" charset="0"/>
                <a:cs typeface="Arial" panose="020B0604020202020204" pitchFamily="34" charset="0"/>
              </a:rPr>
              <a:t>Based on a fault modeling technique, a defect characterization and testing method of the skyrmion-based circuit is proposed.</a:t>
            </a:r>
          </a:p>
        </p:txBody>
      </p:sp>
    </p:spTree>
    <p:extLst>
      <p:ext uri="{BB962C8B-B14F-4D97-AF65-F5344CB8AC3E}">
        <p14:creationId xmlns:p14="http://schemas.microsoft.com/office/powerpoint/2010/main" val="3341662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Future Works</a:t>
            </a:r>
          </a:p>
        </p:txBody>
      </p:sp>
      <p:sp>
        <p:nvSpPr>
          <p:cNvPr id="3" name="Content Placeholder 2"/>
          <p:cNvSpPr>
            <a:spLocks noGrp="1"/>
          </p:cNvSpPr>
          <p:nvPr>
            <p:ph sz="quarter" idx="1"/>
          </p:nvPr>
        </p:nvSpPr>
        <p:spPr>
          <a:xfrm>
            <a:off x="381000" y="1447800"/>
            <a:ext cx="8385048" cy="4648200"/>
          </a:xfrm>
        </p:spPr>
        <p:txBody>
          <a:bodyPr vert="horz">
            <a:normAutofit/>
          </a:bodyPr>
          <a:lstStyle/>
          <a:p>
            <a:pPr>
              <a:buSzPct val="80000"/>
              <a:buFont typeface="Wingdings" panose="05000000000000000000" pitchFamily="2" charset="2"/>
              <a:buChar char="q"/>
            </a:pPr>
            <a:r>
              <a:rPr lang="en-US" altLang="zh-CN" sz="2800" dirty="0"/>
              <a:t>Explore detection methods to detect sequential </a:t>
            </a:r>
            <a:r>
              <a:rPr lang="en-US" altLang="zh-CN" sz="2800"/>
              <a:t>hardware Trojan.</a:t>
            </a:r>
            <a:endParaRPr lang="en-US" altLang="zh-CN" sz="2800" dirty="0"/>
          </a:p>
          <a:p>
            <a:pPr>
              <a:buSzPct val="80000"/>
              <a:buFont typeface="Wingdings" panose="05000000000000000000" pitchFamily="2" charset="2"/>
              <a:buChar char="q"/>
            </a:pPr>
            <a:r>
              <a:rPr lang="en-US" altLang="zh-CN" sz="2800" dirty="0"/>
              <a:t>Characterize the defects that cannot be supported in existing test CAD tools (</a:t>
            </a:r>
            <a:r>
              <a:rPr lang="en-US" altLang="zh-CN" sz="2800" dirty="0">
                <a:latin typeface="Arial" panose="020B0604020202020204" pitchFamily="34" charset="0"/>
                <a:cs typeface="Arial" panose="020B0604020202020204" pitchFamily="34" charset="0"/>
              </a:rPr>
              <a:t>Technology-specific faults</a:t>
            </a:r>
            <a:r>
              <a:rPr lang="en-US" altLang="zh-CN" sz="2800" dirty="0"/>
              <a:t>)</a:t>
            </a:r>
            <a:r>
              <a:rPr lang="en-US" sz="2800" dirty="0"/>
              <a:t>.</a:t>
            </a:r>
          </a:p>
          <a:p>
            <a:pPr>
              <a:buSzPct val="80000"/>
              <a:buFont typeface="Wingdings" panose="05000000000000000000" pitchFamily="2" charset="2"/>
              <a:buChar char="q"/>
            </a:pPr>
            <a:r>
              <a:rPr lang="en-US" sz="2800" dirty="0"/>
              <a:t>Apply the logic locking structure on Skyrmion circuit.</a:t>
            </a:r>
          </a:p>
        </p:txBody>
      </p:sp>
    </p:spTree>
    <p:extLst>
      <p:ext uri="{BB962C8B-B14F-4D97-AF65-F5344CB8AC3E}">
        <p14:creationId xmlns:p14="http://schemas.microsoft.com/office/powerpoint/2010/main" val="1445271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sz="quarter" idx="1"/>
          </p:nvPr>
        </p:nvSpPr>
        <p:spPr>
          <a:xfrm>
            <a:off x="838200" y="1143000"/>
            <a:ext cx="7696200" cy="4953000"/>
          </a:xfrm>
        </p:spPr>
        <p:txBody>
          <a:bodyPr vert="horz">
            <a:normAutofit/>
          </a:bodyPr>
          <a:lstStyle/>
          <a:p>
            <a:pPr>
              <a:buSzPct val="80000"/>
              <a:buFont typeface="Wingdings" panose="05000000000000000000" pitchFamily="2" charset="2"/>
              <a:buChar char="q"/>
            </a:pPr>
            <a:endParaRPr lang="en-US" sz="3200" dirty="0"/>
          </a:p>
          <a:p>
            <a:pPr marL="365760" lvl="1" indent="0">
              <a:buNone/>
            </a:pPr>
            <a:endParaRPr lang="en-US" dirty="0"/>
          </a:p>
          <a:p>
            <a:pPr marL="0" indent="0">
              <a:buNone/>
            </a:pPr>
            <a:endParaRPr lang="en-US" sz="3200" dirty="0"/>
          </a:p>
          <a:p>
            <a:pPr marL="0" indent="0">
              <a:buNone/>
            </a:pPr>
            <a:endParaRPr lang="en-US" sz="3200" dirty="0"/>
          </a:p>
          <a:p>
            <a:pPr marL="0" indent="0">
              <a:buNone/>
            </a:pPr>
            <a:endParaRPr lang="en-US" sz="3200" dirty="0"/>
          </a:p>
        </p:txBody>
      </p:sp>
      <p:sp>
        <p:nvSpPr>
          <p:cNvPr id="5" name="Content Placeholder 2"/>
          <p:cNvSpPr txBox="1">
            <a:spLocks/>
          </p:cNvSpPr>
          <p:nvPr/>
        </p:nvSpPr>
        <p:spPr>
          <a:xfrm>
            <a:off x="381000" y="1295400"/>
            <a:ext cx="8305800" cy="4953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SzPct val="80000"/>
              <a:buNone/>
            </a:pPr>
            <a:r>
              <a:rPr lang="en-US" altLang="zh-CN" sz="1400" dirty="0"/>
              <a:t>Journal Papers</a:t>
            </a:r>
            <a:endParaRPr lang="en-US" sz="1400" dirty="0"/>
          </a:p>
          <a:p>
            <a:pPr>
              <a:buSzPct val="80000"/>
              <a:buFont typeface="Wingdings" panose="05000000000000000000" pitchFamily="2" charset="2"/>
              <a:buChar char="q"/>
            </a:pPr>
            <a:r>
              <a:rPr lang="en-US" sz="1400" dirty="0"/>
              <a:t>A. Jain, Z. Zhou and U. Guin, "TAAL: Tampering Attack on Any Key-based Logic Locked Circuits", in ACM Transactions on Design Automation of Electronic Systems (TODAES), 2021</a:t>
            </a:r>
          </a:p>
          <a:p>
            <a:pPr>
              <a:buSzPct val="80000"/>
              <a:buFont typeface="Wingdings" panose="05000000000000000000" pitchFamily="2" charset="2"/>
              <a:buChar char="q"/>
            </a:pPr>
            <a:r>
              <a:rPr lang="en-US" sz="1400" dirty="0"/>
              <a:t>Y. Zhang, A. Jain, P. Cui, Z. Zhou, and U. Guin, "A Novel Topology-Guided Attack and Its Countermeasure Towards Secure Logic Locking", Journal of Cryptographic Engineering, 2020</a:t>
            </a:r>
          </a:p>
          <a:p>
            <a:pPr>
              <a:buSzPct val="80000"/>
              <a:buFont typeface="Wingdings" panose="05000000000000000000" pitchFamily="2" charset="2"/>
              <a:buChar char="q"/>
            </a:pPr>
            <a:r>
              <a:rPr lang="en-US" sz="1400" dirty="0"/>
              <a:t>U. Guin, Z. Zhou, and A. Singh, “Robust Design-for-Security (DFS) Architecture for Enabling Trust in IC Manufacturing and Test”, IEEE Transactions on Very Large Scale Integration Systems (TVLSI), 2018</a:t>
            </a:r>
          </a:p>
          <a:p>
            <a:pPr marL="0" indent="0">
              <a:buSzPct val="80000"/>
              <a:buNone/>
            </a:pPr>
            <a:r>
              <a:rPr lang="en-US" sz="1400" dirty="0"/>
              <a:t>Conference Papers</a:t>
            </a:r>
          </a:p>
          <a:p>
            <a:pPr>
              <a:buSzPct val="80000"/>
              <a:buFont typeface="Wingdings" panose="05000000000000000000" pitchFamily="2" charset="2"/>
              <a:buChar char="q"/>
            </a:pPr>
            <a:r>
              <a:rPr lang="en-US" sz="1400" dirty="0"/>
              <a:t>Z. Zhou, U. Guin, P. Li and V. Agrawal, “Defect Characterization and Testing of Skyrmion-Based Logic Circuits,” in VLSI Test Symposium (VTS), 2021 </a:t>
            </a:r>
            <a:r>
              <a:rPr lang="en-US" sz="1400" dirty="0">
                <a:solidFill>
                  <a:srgbClr val="FF0000"/>
                </a:solidFill>
              </a:rPr>
              <a:t>(Best Paper Nomination)</a:t>
            </a:r>
            <a:r>
              <a:rPr lang="en-US" sz="1400" dirty="0"/>
              <a:t>.</a:t>
            </a:r>
          </a:p>
          <a:p>
            <a:pPr>
              <a:buSzPct val="80000"/>
              <a:buFont typeface="Wingdings" panose="05000000000000000000" pitchFamily="2" charset="2"/>
              <a:buChar char="q"/>
            </a:pPr>
            <a:r>
              <a:rPr lang="en-US" sz="1400" dirty="0"/>
              <a:t>A. Jain, Z. Zhou, and U. Guin, “Survey of Recent Developments for Hardware Trojan Detection,” in IEEE International Symposium on Circuits &amp; Systems (ISCAS), 2021</a:t>
            </a:r>
          </a:p>
          <a:p>
            <a:pPr>
              <a:buSzPct val="80000"/>
              <a:buFont typeface="Wingdings" panose="05000000000000000000" pitchFamily="2" charset="2"/>
              <a:buChar char="q"/>
            </a:pPr>
            <a:r>
              <a:rPr lang="en-US" sz="1400" dirty="0"/>
              <a:t>Y. Zhang, P. Cui, Z. Zhou, and U. Guin, “TGA: An Oracle-less and Topology-Guided Attack on Logic Locking”, in Attacks and Solutions in Hardware Security (ASHES), 2019</a:t>
            </a:r>
          </a:p>
          <a:p>
            <a:pPr>
              <a:buSzPct val="80000"/>
              <a:buFont typeface="Wingdings" panose="05000000000000000000" pitchFamily="2" charset="2"/>
              <a:buChar char="q"/>
            </a:pPr>
            <a:r>
              <a:rPr lang="en-US" sz="1400" dirty="0"/>
              <a:t>Z. Zhou, U. Guin, and V. D. Agrawal, “Modeling and Test Generation for Combinational Hardware Trojans”, in IEEE VLSI Test Symposium (VTS), 2018</a:t>
            </a:r>
          </a:p>
          <a:p>
            <a:pPr>
              <a:buSzPct val="80000"/>
              <a:buFont typeface="Wingdings" panose="05000000000000000000" pitchFamily="2" charset="2"/>
              <a:buChar char="q"/>
            </a:pPr>
            <a:r>
              <a:rPr lang="en-US" sz="1400" dirty="0"/>
              <a:t>U. Guin, Z. Zhou, and A. D. Singh, “A Novel Design-for-Security (DFS) Architecture to Prevent Unauthorized IC Overproduction”, IEEE VLSI Test Symposium (VTS), 2017</a:t>
            </a:r>
            <a:endParaRPr lang="en-US" altLang="zh-CN" sz="1400" dirty="0"/>
          </a:p>
          <a:p>
            <a:pPr>
              <a:buSzPct val="80000"/>
              <a:buFont typeface="Wingdings" panose="05000000000000000000" pitchFamily="2" charset="2"/>
              <a:buChar char="q"/>
            </a:pPr>
            <a:endParaRPr lang="en-US" altLang="zh-CN" sz="1400" dirty="0"/>
          </a:p>
          <a:p>
            <a:pPr marL="0" indent="0">
              <a:buSzPct val="80000"/>
              <a:buNone/>
            </a:pPr>
            <a:endParaRPr lang="en-US" sz="1400" dirty="0"/>
          </a:p>
          <a:p>
            <a:pPr marL="0" indent="0">
              <a:buFont typeface="Wingdings"/>
              <a:buNone/>
            </a:pPr>
            <a:endParaRPr lang="en-US" sz="3200" dirty="0"/>
          </a:p>
          <a:p>
            <a:pPr marL="0" indent="0">
              <a:buFont typeface="Wingdings"/>
              <a:buNone/>
            </a:pPr>
            <a:endParaRPr lang="en-US" sz="3200" dirty="0"/>
          </a:p>
          <a:p>
            <a:pPr marL="0" indent="0">
              <a:buFont typeface="Wingdings"/>
              <a:buNone/>
            </a:pPr>
            <a:endParaRPr lang="en-US" sz="3200" dirty="0"/>
          </a:p>
        </p:txBody>
      </p:sp>
    </p:spTree>
    <p:extLst>
      <p:ext uri="{BB962C8B-B14F-4D97-AF65-F5344CB8AC3E}">
        <p14:creationId xmlns:p14="http://schemas.microsoft.com/office/powerpoint/2010/main" val="1857357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Acknowledgements</a:t>
            </a:r>
          </a:p>
        </p:txBody>
      </p:sp>
      <p:sp>
        <p:nvSpPr>
          <p:cNvPr id="6" name="TextBox 5"/>
          <p:cNvSpPr txBox="1"/>
          <p:nvPr/>
        </p:nvSpPr>
        <p:spPr>
          <a:xfrm>
            <a:off x="1974985" y="4691390"/>
            <a:ext cx="1744353" cy="261610"/>
          </a:xfrm>
          <a:prstGeom prst="rect">
            <a:avLst/>
          </a:prstGeom>
          <a:noFill/>
        </p:spPr>
        <p:txBody>
          <a:bodyPr wrap="square" rtlCol="0">
            <a:spAutoFit/>
          </a:bodyPr>
          <a:lstStyle/>
          <a:p>
            <a:pPr algn="ctr"/>
            <a:r>
              <a:rPr lang="en-US" sz="1100" dirty="0"/>
              <a:t>Dr. Vishwani D. Agrawal</a:t>
            </a:r>
          </a:p>
        </p:txBody>
      </p:sp>
      <p:sp>
        <p:nvSpPr>
          <p:cNvPr id="7" name="TextBox 6"/>
          <p:cNvSpPr txBox="1"/>
          <p:nvPr/>
        </p:nvSpPr>
        <p:spPr>
          <a:xfrm>
            <a:off x="4024614" y="4672538"/>
            <a:ext cx="1290909" cy="261610"/>
          </a:xfrm>
          <a:prstGeom prst="rect">
            <a:avLst/>
          </a:prstGeom>
          <a:noFill/>
        </p:spPr>
        <p:txBody>
          <a:bodyPr wrap="square" rtlCol="0">
            <a:spAutoFit/>
          </a:bodyPr>
          <a:lstStyle/>
          <a:p>
            <a:pPr algn="ctr"/>
            <a:r>
              <a:rPr lang="en-US" sz="1100" dirty="0"/>
              <a:t>Dr. </a:t>
            </a:r>
            <a:r>
              <a:rPr lang="en-US" sz="1100" dirty="0" err="1"/>
              <a:t>Adit</a:t>
            </a:r>
            <a:r>
              <a:rPr lang="en-US" sz="1100" dirty="0"/>
              <a:t> D. Singh</a:t>
            </a:r>
          </a:p>
        </p:txBody>
      </p:sp>
      <p:pic>
        <p:nvPicPr>
          <p:cNvPr id="8" name="Picture 7" descr="A person in a suit&#10;&#10;Description automatically generated with low confidence">
            <a:extLst>
              <a:ext uri="{FF2B5EF4-FFF2-40B4-BE49-F238E27FC236}">
                <a16:creationId xmlns:a16="http://schemas.microsoft.com/office/drawing/2014/main" id="{A9C82531-CA78-4944-A728-7FFCA6378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906" y="2000741"/>
            <a:ext cx="1596587" cy="2251473"/>
          </a:xfrm>
          <a:prstGeom prst="rect">
            <a:avLst/>
          </a:prstGeom>
        </p:spPr>
      </p:pic>
      <p:pic>
        <p:nvPicPr>
          <p:cNvPr id="9" name="Picture 8" descr="A person with a mustache and a mustache&#10;&#10;Description automatically generated with medium confidence">
            <a:extLst>
              <a:ext uri="{FF2B5EF4-FFF2-40B4-BE49-F238E27FC236}">
                <a16:creationId xmlns:a16="http://schemas.microsoft.com/office/drawing/2014/main" id="{A05DBC85-9CD8-7D44-8DEF-2B5207A9D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0" y="2000741"/>
            <a:ext cx="1596586" cy="2223656"/>
          </a:xfrm>
          <a:prstGeom prst="rect">
            <a:avLst/>
          </a:prstGeom>
        </p:spPr>
      </p:pic>
      <p:pic>
        <p:nvPicPr>
          <p:cNvPr id="1028" name="Picture 4" descr="Headshot - Peng 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8481" y="2040191"/>
            <a:ext cx="1529068" cy="21878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1247" y="4691390"/>
            <a:ext cx="1524000" cy="261610"/>
          </a:xfrm>
          <a:prstGeom prst="rect">
            <a:avLst/>
          </a:prstGeom>
          <a:noFill/>
        </p:spPr>
        <p:txBody>
          <a:bodyPr wrap="square" rtlCol="0">
            <a:spAutoFit/>
          </a:bodyPr>
          <a:lstStyle/>
          <a:p>
            <a:pPr algn="ctr"/>
            <a:r>
              <a:rPr lang="en-US" altLang="zh-CN" sz="1100" dirty="0"/>
              <a:t>Dr</a:t>
            </a:r>
            <a:r>
              <a:rPr lang="en-US" sz="1100" dirty="0"/>
              <a:t>. Ujjwal Guin</a:t>
            </a:r>
          </a:p>
        </p:txBody>
      </p:sp>
      <p:pic>
        <p:nvPicPr>
          <p:cNvPr id="1030" name="Picture 6" descr="Shubhra (Santu) Karmak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1854" y="2000741"/>
            <a:ext cx="1473546" cy="22272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jjwal Gu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788" y="2000741"/>
            <a:ext cx="1744353" cy="22272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19491" y="4691390"/>
            <a:ext cx="1290909" cy="261610"/>
          </a:xfrm>
          <a:prstGeom prst="rect">
            <a:avLst/>
          </a:prstGeom>
          <a:noFill/>
        </p:spPr>
        <p:txBody>
          <a:bodyPr wrap="square" rtlCol="0">
            <a:spAutoFit/>
          </a:bodyPr>
          <a:lstStyle/>
          <a:p>
            <a:pPr algn="ctr"/>
            <a:r>
              <a:rPr lang="en-US" sz="1100" dirty="0"/>
              <a:t>Dr. Peng Li</a:t>
            </a:r>
          </a:p>
        </p:txBody>
      </p:sp>
      <p:sp>
        <p:nvSpPr>
          <p:cNvPr id="16" name="TextBox 15"/>
          <p:cNvSpPr txBox="1"/>
          <p:nvPr/>
        </p:nvSpPr>
        <p:spPr>
          <a:xfrm>
            <a:off x="7239000" y="4672538"/>
            <a:ext cx="1787508" cy="261610"/>
          </a:xfrm>
          <a:prstGeom prst="rect">
            <a:avLst/>
          </a:prstGeom>
          <a:noFill/>
        </p:spPr>
        <p:txBody>
          <a:bodyPr wrap="square" rtlCol="0">
            <a:spAutoFit/>
          </a:bodyPr>
          <a:lstStyle/>
          <a:p>
            <a:pPr algn="ctr"/>
            <a:r>
              <a:rPr lang="en-US" sz="1100" dirty="0"/>
              <a:t>Dr. </a:t>
            </a:r>
            <a:r>
              <a:rPr lang="en-US" sz="1100" dirty="0" err="1"/>
              <a:t>Shubhra</a:t>
            </a:r>
            <a:r>
              <a:rPr lang="en-US" sz="1100" dirty="0"/>
              <a:t> K. </a:t>
            </a:r>
            <a:r>
              <a:rPr lang="en-US" sz="1100" dirty="0" err="1"/>
              <a:t>Karmaker</a:t>
            </a:r>
            <a:endParaRPr lang="en-US" sz="1100" dirty="0"/>
          </a:p>
        </p:txBody>
      </p:sp>
    </p:spTree>
    <p:extLst>
      <p:ext uri="{BB962C8B-B14F-4D97-AF65-F5344CB8AC3E}">
        <p14:creationId xmlns:p14="http://schemas.microsoft.com/office/powerpoint/2010/main" val="1773489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1131" y="1368613"/>
            <a:ext cx="7578351" cy="3430494"/>
          </a:xfrm>
        </p:spPr>
        <p:txBody>
          <a:bodyPr/>
          <a:lstStyle/>
          <a:p>
            <a:pPr marL="0" indent="0" algn="ctr">
              <a:buNone/>
            </a:pPr>
            <a:endParaRPr lang="en-US" dirty="0"/>
          </a:p>
          <a:p>
            <a:pPr marL="0" indent="0" algn="ctr">
              <a:buNone/>
            </a:pPr>
            <a:r>
              <a:rPr lang="en-US" dirty="0"/>
              <a:t>Thank you!</a:t>
            </a:r>
          </a:p>
          <a:p>
            <a:pPr marL="0" indent="0" algn="ctr">
              <a:buNone/>
            </a:pPr>
            <a:endParaRPr lang="en-US" dirty="0"/>
          </a:p>
          <a:p>
            <a:pPr marL="0" indent="0" algn="ctr">
              <a:buNone/>
            </a:pPr>
            <a:r>
              <a:rPr lang="en-US" dirty="0"/>
              <a:t>Any Questions? </a:t>
            </a:r>
          </a:p>
        </p:txBody>
      </p:sp>
      <p:pic>
        <p:nvPicPr>
          <p:cNvPr id="6" name="Picture 7" descr="http://www.sacfla.org/question2-7246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8753" y="3490259"/>
            <a:ext cx="175260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2D4069"/>
                </a:solidFill>
                <a:effectLst/>
                <a:uLnTx/>
                <a:uFillTx/>
                <a:latin typeface="Arial" charset="0"/>
                <a:ea typeface="+mn-ea"/>
                <a:cs typeface="+mn-cs"/>
              </a:rPr>
              <a:t>4/23/2018</a:t>
            </a:r>
            <a:endParaRPr kumimoji="0" lang="en-US" sz="1400" b="0" i="0" u="none" strike="noStrike" kern="1200" cap="none" spc="0" normalizeH="0" baseline="0" noProof="0" dirty="0">
              <a:ln>
                <a:noFill/>
              </a:ln>
              <a:solidFill>
                <a:srgbClr val="2D4069"/>
              </a:solidFill>
              <a:effectLst/>
              <a:uLnTx/>
              <a:uFillTx/>
              <a:latin typeface="Arial" charset="0"/>
              <a:ea typeface="+mn-ea"/>
              <a:cs typeface="+mn-cs"/>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9FE4D6-D59E-304C-91E8-DFDC290E76B1}" type="slidenum">
              <a:rPr kumimoji="0" lang="en-US" sz="1400" b="0" i="0" u="none" strike="noStrike" kern="1200" cap="none" spc="0" normalizeH="0" baseline="0" noProof="0" smtClean="0">
                <a:ln>
                  <a:noFill/>
                </a:ln>
                <a:solidFill>
                  <a:srgbClr val="2D4069"/>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srgbClr val="2D4069"/>
              </a:solidFill>
              <a:effectLst/>
              <a:uLnTx/>
              <a:uFillTx/>
              <a:latin typeface="Arial" charset="0"/>
              <a:ea typeface="+mn-ea"/>
              <a:cs typeface="+mn-cs"/>
            </a:endParaRPr>
          </a:p>
        </p:txBody>
      </p:sp>
    </p:spTree>
    <p:extLst>
      <p:ext uri="{BB962C8B-B14F-4D97-AF65-F5344CB8AC3E}">
        <p14:creationId xmlns:p14="http://schemas.microsoft.com/office/powerpoint/2010/main" val="247987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sz="quarter" idx="1"/>
          </p:nvPr>
        </p:nvSpPr>
        <p:spPr>
          <a:xfrm>
            <a:off x="838200" y="1143000"/>
            <a:ext cx="7696200" cy="4953000"/>
          </a:xfrm>
        </p:spPr>
        <p:txBody>
          <a:bodyPr>
            <a:normAutofit/>
          </a:bodyPr>
          <a:lstStyle/>
          <a:p>
            <a:pPr marL="0" indent="0">
              <a:buNone/>
            </a:pPr>
            <a:endParaRPr lang="en-US" dirty="0"/>
          </a:p>
          <a:p>
            <a:pPr marL="0" indent="0">
              <a:buNone/>
            </a:pPr>
            <a:endParaRPr lang="en-US" sz="3200" dirty="0"/>
          </a:p>
        </p:txBody>
      </p:sp>
      <p:sp>
        <p:nvSpPr>
          <p:cNvPr id="7" name="Content Placeholder 2"/>
          <p:cNvSpPr txBox="1">
            <a:spLocks/>
          </p:cNvSpPr>
          <p:nvPr/>
        </p:nvSpPr>
        <p:spPr>
          <a:xfrm>
            <a:off x="381000" y="1295400"/>
            <a:ext cx="8305800" cy="4953000"/>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sz="2800" dirty="0"/>
              <a:t>Piracy, Counterfeiting and Tampering of microelectronics are some of the emerging and evolving threats</a:t>
            </a:r>
          </a:p>
          <a:p>
            <a:pPr lvl="1"/>
            <a:r>
              <a:rPr lang="en-US" altLang="zh-CN" sz="2400" dirty="0"/>
              <a:t>Amount of total counterfeiting globally reached 1.2 Trillion USD in 2017 and was projected to exceed 1.82 Trillion USD in the year 2020 </a:t>
            </a:r>
          </a:p>
          <a:p>
            <a:r>
              <a:rPr lang="en-US" sz="2800" dirty="0">
                <a:latin typeface="Arial" panose="020B0604020202020204" pitchFamily="34" charset="0"/>
              </a:rPr>
              <a:t>SoC design and fabrication are becoming increasingly vulnerable to malicious activities and alterations with globalization</a:t>
            </a:r>
            <a:r>
              <a:rPr lang="en-US" sz="2700" dirty="0"/>
              <a:t>:</a:t>
            </a:r>
          </a:p>
          <a:p>
            <a:pPr lvl="1"/>
            <a:r>
              <a:rPr lang="en-US" dirty="0"/>
              <a:t>Untrusted foundry may pirate the design of client, overproduce the product or insert a hardware Trojan during the manufacturing process. </a:t>
            </a:r>
            <a:endParaRPr lang="en-US" sz="2400" dirty="0"/>
          </a:p>
          <a:p>
            <a:pPr lvl="1"/>
            <a:r>
              <a:rPr lang="en-US" sz="2400" dirty="0"/>
              <a:t>IP vendor and system integrator may also place a Trojan in the design.</a:t>
            </a:r>
          </a:p>
        </p:txBody>
      </p:sp>
    </p:spTree>
    <p:extLst>
      <p:ext uri="{BB962C8B-B14F-4D97-AF65-F5344CB8AC3E}">
        <p14:creationId xmlns:p14="http://schemas.microsoft.com/office/powerpoint/2010/main" val="28927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t>
            </a:r>
            <a:r>
              <a:rPr lang="en-US" dirty="0">
                <a:latin typeface="Arial" panose="020B0604020202020204" pitchFamily="34" charset="0"/>
                <a:cs typeface="Arial" panose="020B0604020202020204" pitchFamily="34" charset="0"/>
              </a:rPr>
              <a:t>(Continued)</a:t>
            </a:r>
            <a:endParaRPr lang="en-US" dirty="0"/>
          </a:p>
        </p:txBody>
      </p:sp>
      <p:pic>
        <p:nvPicPr>
          <p:cNvPr id="46" name="Picture 22"/>
          <p:cNvPicPr>
            <a:picLocks noChangeAspect="1" noChangeArrowheads="1"/>
          </p:cNvPicPr>
          <p:nvPr/>
        </p:nvPicPr>
        <p:blipFill>
          <a:blip r:embed="rId3" cstate="print"/>
          <a:srcRect/>
          <a:stretch>
            <a:fillRect/>
          </a:stretch>
        </p:blipFill>
        <p:spPr bwMode="auto">
          <a:xfrm>
            <a:off x="1295400" y="1219200"/>
            <a:ext cx="6269038" cy="4581525"/>
          </a:xfrm>
          <a:prstGeom prst="rect">
            <a:avLst/>
          </a:prstGeom>
          <a:noFill/>
          <a:ln w="9525">
            <a:noFill/>
            <a:miter lim="800000"/>
            <a:headEnd/>
            <a:tailEnd/>
          </a:ln>
        </p:spPr>
      </p:pic>
      <p:sp>
        <p:nvSpPr>
          <p:cNvPr id="47" name="Oval 23"/>
          <p:cNvSpPr>
            <a:spLocks noChangeArrowheads="1"/>
          </p:cNvSpPr>
          <p:nvPr/>
        </p:nvSpPr>
        <p:spPr bwMode="auto">
          <a:xfrm>
            <a:off x="2286000" y="2905125"/>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48" name="Oval 24"/>
          <p:cNvSpPr>
            <a:spLocks noChangeArrowheads="1"/>
          </p:cNvSpPr>
          <p:nvPr/>
        </p:nvSpPr>
        <p:spPr bwMode="auto">
          <a:xfrm>
            <a:off x="4648200" y="2524125"/>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49" name="Oval 25"/>
          <p:cNvSpPr>
            <a:spLocks noChangeArrowheads="1"/>
          </p:cNvSpPr>
          <p:nvPr/>
        </p:nvSpPr>
        <p:spPr bwMode="auto">
          <a:xfrm>
            <a:off x="5105400" y="28289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50" name="Oval 26"/>
          <p:cNvSpPr>
            <a:spLocks noChangeArrowheads="1"/>
          </p:cNvSpPr>
          <p:nvPr/>
        </p:nvSpPr>
        <p:spPr bwMode="auto">
          <a:xfrm>
            <a:off x="5638800" y="3209925"/>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51" name="Oval 27"/>
          <p:cNvSpPr>
            <a:spLocks noChangeArrowheads="1"/>
          </p:cNvSpPr>
          <p:nvPr/>
        </p:nvSpPr>
        <p:spPr bwMode="auto">
          <a:xfrm>
            <a:off x="6248400" y="2828925"/>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52" name="Oval 28"/>
          <p:cNvSpPr>
            <a:spLocks noChangeArrowheads="1"/>
          </p:cNvSpPr>
          <p:nvPr/>
        </p:nvSpPr>
        <p:spPr bwMode="auto">
          <a:xfrm>
            <a:off x="6248400" y="31337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53" name="Oval 30"/>
          <p:cNvSpPr>
            <a:spLocks noChangeArrowheads="1"/>
          </p:cNvSpPr>
          <p:nvPr/>
        </p:nvSpPr>
        <p:spPr bwMode="auto">
          <a:xfrm>
            <a:off x="2851524" y="3122612"/>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54" name="Oval 31"/>
          <p:cNvSpPr>
            <a:spLocks noChangeArrowheads="1"/>
          </p:cNvSpPr>
          <p:nvPr/>
        </p:nvSpPr>
        <p:spPr bwMode="auto">
          <a:xfrm>
            <a:off x="4953000" y="25241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55" name="Oval 32"/>
          <p:cNvSpPr>
            <a:spLocks noChangeArrowheads="1"/>
          </p:cNvSpPr>
          <p:nvPr/>
        </p:nvSpPr>
        <p:spPr bwMode="auto">
          <a:xfrm>
            <a:off x="5867400" y="25241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Oval 35"/>
          <p:cNvSpPr>
            <a:spLocks noChangeArrowheads="1"/>
          </p:cNvSpPr>
          <p:nvPr/>
        </p:nvSpPr>
        <p:spPr bwMode="auto">
          <a:xfrm>
            <a:off x="6781800" y="27527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57" name="Oval 36"/>
          <p:cNvSpPr>
            <a:spLocks noChangeArrowheads="1"/>
          </p:cNvSpPr>
          <p:nvPr/>
        </p:nvSpPr>
        <p:spPr bwMode="auto">
          <a:xfrm>
            <a:off x="4953000" y="26003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58" name="Oval 37"/>
          <p:cNvSpPr>
            <a:spLocks noChangeArrowheads="1"/>
          </p:cNvSpPr>
          <p:nvPr/>
        </p:nvSpPr>
        <p:spPr bwMode="auto">
          <a:xfrm>
            <a:off x="3429000" y="40481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59" name="Oval 38"/>
          <p:cNvSpPr>
            <a:spLocks noChangeArrowheads="1"/>
          </p:cNvSpPr>
          <p:nvPr/>
        </p:nvSpPr>
        <p:spPr bwMode="auto">
          <a:xfrm>
            <a:off x="6858000" y="35909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60" name="Oval 39"/>
          <p:cNvSpPr>
            <a:spLocks noChangeArrowheads="1"/>
          </p:cNvSpPr>
          <p:nvPr/>
        </p:nvSpPr>
        <p:spPr bwMode="auto">
          <a:xfrm>
            <a:off x="6477000" y="35147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61" name="Oval 40"/>
          <p:cNvSpPr>
            <a:spLocks noChangeArrowheads="1"/>
          </p:cNvSpPr>
          <p:nvPr/>
        </p:nvSpPr>
        <p:spPr bwMode="auto">
          <a:xfrm>
            <a:off x="6705600" y="39719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62" name="Oval 41"/>
          <p:cNvSpPr>
            <a:spLocks noChangeArrowheads="1"/>
          </p:cNvSpPr>
          <p:nvPr/>
        </p:nvSpPr>
        <p:spPr bwMode="auto">
          <a:xfrm>
            <a:off x="6858000" y="29051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63" name="Oval 42"/>
          <p:cNvSpPr>
            <a:spLocks noChangeArrowheads="1"/>
          </p:cNvSpPr>
          <p:nvPr/>
        </p:nvSpPr>
        <p:spPr bwMode="auto">
          <a:xfrm>
            <a:off x="5410200" y="31337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cxnSp>
        <p:nvCxnSpPr>
          <p:cNvPr id="64" name="Shape 26"/>
          <p:cNvCxnSpPr>
            <a:cxnSpLocks noChangeShapeType="1"/>
            <a:stCxn id="47" idx="0"/>
            <a:endCxn id="50" idx="3"/>
          </p:cNvCxnSpPr>
          <p:nvPr/>
        </p:nvCxnSpPr>
        <p:spPr bwMode="auto">
          <a:xfrm rot="16200000" flipH="1">
            <a:off x="3794125" y="1473200"/>
            <a:ext cx="434975" cy="3298825"/>
          </a:xfrm>
          <a:prstGeom prst="curvedConnector5">
            <a:avLst>
              <a:gd name="adj1" fmla="val 152236"/>
              <a:gd name="adj2" fmla="val 50815"/>
              <a:gd name="adj3" fmla="val 152565"/>
            </a:avLst>
          </a:prstGeom>
          <a:noFill/>
          <a:ln w="9525" algn="ctr">
            <a:solidFill>
              <a:srgbClr val="000000"/>
            </a:solidFill>
            <a:round/>
            <a:headEnd/>
            <a:tailEnd type="arrow" w="med" len="med"/>
          </a:ln>
        </p:spPr>
      </p:cxnSp>
      <p:cxnSp>
        <p:nvCxnSpPr>
          <p:cNvPr id="65" name="Shape 29"/>
          <p:cNvCxnSpPr>
            <a:cxnSpLocks noChangeShapeType="1"/>
            <a:stCxn id="50" idx="0"/>
            <a:endCxn id="57" idx="6"/>
          </p:cNvCxnSpPr>
          <p:nvPr/>
        </p:nvCxnSpPr>
        <p:spPr bwMode="auto">
          <a:xfrm rot="16200000" flipV="1">
            <a:off x="5086350" y="2581275"/>
            <a:ext cx="571500" cy="685800"/>
          </a:xfrm>
          <a:prstGeom prst="curvedConnector2">
            <a:avLst/>
          </a:prstGeom>
          <a:noFill/>
          <a:ln w="9525" algn="ctr">
            <a:solidFill>
              <a:srgbClr val="000000"/>
            </a:solidFill>
            <a:round/>
            <a:headEnd/>
            <a:tailEnd type="arrow" w="med" len="med"/>
          </a:ln>
        </p:spPr>
      </p:cxnSp>
      <p:cxnSp>
        <p:nvCxnSpPr>
          <p:cNvPr id="66" name="Curved Connector 31"/>
          <p:cNvCxnSpPr>
            <a:cxnSpLocks noChangeShapeType="1"/>
            <a:stCxn id="57" idx="5"/>
            <a:endCxn id="52" idx="0"/>
          </p:cNvCxnSpPr>
          <p:nvPr/>
        </p:nvCxnSpPr>
        <p:spPr bwMode="auto">
          <a:xfrm rot="16200000" flipH="1">
            <a:off x="5418138" y="2265363"/>
            <a:ext cx="468312" cy="1268412"/>
          </a:xfrm>
          <a:prstGeom prst="curvedConnector3">
            <a:avLst>
              <a:gd name="adj1" fmla="val 50000"/>
            </a:avLst>
          </a:prstGeom>
          <a:noFill/>
          <a:ln w="9525" algn="ctr">
            <a:solidFill>
              <a:srgbClr val="000000"/>
            </a:solidFill>
            <a:round/>
            <a:headEnd/>
            <a:tailEnd type="arrow" w="med" len="med"/>
          </a:ln>
        </p:spPr>
      </p:cxnSp>
      <p:sp>
        <p:nvSpPr>
          <p:cNvPr id="67" name="Oval 35"/>
          <p:cNvSpPr>
            <a:spLocks noChangeArrowheads="1"/>
          </p:cNvSpPr>
          <p:nvPr/>
        </p:nvSpPr>
        <p:spPr bwMode="auto">
          <a:xfrm>
            <a:off x="6477000" y="3286125"/>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cxnSp>
        <p:nvCxnSpPr>
          <p:cNvPr id="68" name="Curved Connector 34"/>
          <p:cNvCxnSpPr>
            <a:cxnSpLocks noChangeShapeType="1"/>
            <a:stCxn id="52" idx="7"/>
            <a:endCxn id="67" idx="7"/>
          </p:cNvCxnSpPr>
          <p:nvPr/>
        </p:nvCxnSpPr>
        <p:spPr bwMode="auto">
          <a:xfrm rot="16200000" flipH="1">
            <a:off x="6351588" y="3106738"/>
            <a:ext cx="152400" cy="228600"/>
          </a:xfrm>
          <a:prstGeom prst="curvedConnector3">
            <a:avLst>
              <a:gd name="adj1" fmla="val -32648"/>
            </a:avLst>
          </a:prstGeom>
          <a:noFill/>
          <a:ln w="9525" algn="ctr">
            <a:solidFill>
              <a:srgbClr val="000000"/>
            </a:solidFill>
            <a:round/>
            <a:headEnd/>
            <a:tailEnd type="arrow" w="med" len="med"/>
          </a:ln>
        </p:spPr>
      </p:cxnSp>
      <p:cxnSp>
        <p:nvCxnSpPr>
          <p:cNvPr id="69" name="Curved Connector 38"/>
          <p:cNvCxnSpPr>
            <a:cxnSpLocks noChangeShapeType="1"/>
            <a:stCxn id="67" idx="7"/>
            <a:endCxn id="51" idx="7"/>
          </p:cNvCxnSpPr>
          <p:nvPr/>
        </p:nvCxnSpPr>
        <p:spPr bwMode="auto">
          <a:xfrm rot="16200000" flipV="1">
            <a:off x="6237288" y="2992437"/>
            <a:ext cx="446088" cy="163513"/>
          </a:xfrm>
          <a:prstGeom prst="curvedConnector3">
            <a:avLst>
              <a:gd name="adj1" fmla="val 110991"/>
            </a:avLst>
          </a:prstGeom>
          <a:noFill/>
          <a:ln w="9525" algn="ctr">
            <a:solidFill>
              <a:srgbClr val="000000"/>
            </a:solidFill>
            <a:round/>
            <a:headEnd/>
            <a:tailEnd type="arrow" w="med" len="med"/>
          </a:ln>
        </p:spPr>
      </p:cxnSp>
      <p:sp>
        <p:nvSpPr>
          <p:cNvPr id="70" name="TextBox 55"/>
          <p:cNvSpPr txBox="1">
            <a:spLocks noChangeArrowheads="1"/>
          </p:cNvSpPr>
          <p:nvPr/>
        </p:nvSpPr>
        <p:spPr bwMode="auto">
          <a:xfrm>
            <a:off x="2819400" y="3892550"/>
            <a:ext cx="354013"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IP</a:t>
            </a:r>
          </a:p>
        </p:txBody>
      </p:sp>
      <p:sp>
        <p:nvSpPr>
          <p:cNvPr id="71" name="TextBox 56"/>
          <p:cNvSpPr txBox="1">
            <a:spLocks noChangeArrowheads="1"/>
          </p:cNvSpPr>
          <p:nvPr/>
        </p:nvSpPr>
        <p:spPr bwMode="auto">
          <a:xfrm>
            <a:off x="2438400" y="2292350"/>
            <a:ext cx="354013"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IP</a:t>
            </a:r>
          </a:p>
        </p:txBody>
      </p:sp>
      <p:sp>
        <p:nvSpPr>
          <p:cNvPr id="72" name="TextBox 57"/>
          <p:cNvSpPr txBox="1">
            <a:spLocks noChangeArrowheads="1"/>
          </p:cNvSpPr>
          <p:nvPr/>
        </p:nvSpPr>
        <p:spPr bwMode="auto">
          <a:xfrm>
            <a:off x="4217988" y="2978150"/>
            <a:ext cx="354012"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IP</a:t>
            </a:r>
          </a:p>
        </p:txBody>
      </p:sp>
      <p:sp>
        <p:nvSpPr>
          <p:cNvPr id="73" name="TextBox 58"/>
          <p:cNvSpPr txBox="1">
            <a:spLocks noChangeArrowheads="1"/>
          </p:cNvSpPr>
          <p:nvPr/>
        </p:nvSpPr>
        <p:spPr bwMode="auto">
          <a:xfrm>
            <a:off x="3913188" y="3511550"/>
            <a:ext cx="531812"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DFT</a:t>
            </a:r>
            <a:endParaRPr kumimoji="0" lang="en-US" sz="1400" b="1"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
        <p:nvSpPr>
          <p:cNvPr id="74" name="TextBox 59"/>
          <p:cNvSpPr txBox="1">
            <a:spLocks noChangeArrowheads="1"/>
          </p:cNvSpPr>
          <p:nvPr/>
        </p:nvSpPr>
        <p:spPr bwMode="auto">
          <a:xfrm>
            <a:off x="5183188" y="2520950"/>
            <a:ext cx="673100"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GDSII</a:t>
            </a:r>
            <a:endParaRPr kumimoji="0" lang="en-US" sz="1400" b="1"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
        <p:nvSpPr>
          <p:cNvPr id="75" name="TextBox 60"/>
          <p:cNvSpPr txBox="1">
            <a:spLocks noChangeArrowheads="1"/>
          </p:cNvSpPr>
          <p:nvPr/>
        </p:nvSpPr>
        <p:spPr bwMode="auto">
          <a:xfrm>
            <a:off x="5791200" y="2828925"/>
            <a:ext cx="501650"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Fab</a:t>
            </a:r>
            <a:endParaRPr kumimoji="0" lang="en-US" sz="1400" b="1"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
        <p:nvSpPr>
          <p:cNvPr id="76" name="TextBox 61"/>
          <p:cNvSpPr txBox="1">
            <a:spLocks noChangeArrowheads="1"/>
          </p:cNvSpPr>
          <p:nvPr/>
        </p:nvSpPr>
        <p:spPr bwMode="auto">
          <a:xfrm>
            <a:off x="6577761" y="3095070"/>
            <a:ext cx="1031051"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Assembly</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p:txBody>
      </p:sp>
      <p:sp>
        <p:nvSpPr>
          <p:cNvPr id="77" name="TextBox 66"/>
          <p:cNvSpPr txBox="1">
            <a:spLocks noChangeArrowheads="1"/>
          </p:cNvSpPr>
          <p:nvPr/>
        </p:nvSpPr>
        <p:spPr bwMode="auto">
          <a:xfrm>
            <a:off x="4495800" y="1990725"/>
            <a:ext cx="1746250" cy="3079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Ship to the market</a:t>
            </a:r>
            <a:endParaRPr kumimoji="0" lang="en-US" sz="1400" b="1"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
        <p:nvSpPr>
          <p:cNvPr id="78" name="TextBox 47"/>
          <p:cNvSpPr txBox="1">
            <a:spLocks noChangeArrowheads="1"/>
          </p:cNvSpPr>
          <p:nvPr/>
        </p:nvSpPr>
        <p:spPr bwMode="auto">
          <a:xfrm>
            <a:off x="6575425" y="2515008"/>
            <a:ext cx="2262187" cy="369887"/>
          </a:xfrm>
          <a:prstGeom prst="rect">
            <a:avLst/>
          </a:prstGeom>
          <a:solidFill>
            <a:srgbClr val="BBE0E3">
              <a:lumMod val="90000"/>
            </a:srgbClr>
          </a:solidFill>
          <a:ln w="9525">
            <a:noFill/>
            <a:miter lim="800000"/>
            <a:headEnd/>
            <a:tailEnd/>
          </a:ln>
        </p:spPr>
        <p:txBody>
          <a:bodyPr wrap="none">
            <a:spAutoFit/>
          </a:bodyPr>
          <a:lstStyle>
            <a:defPPr>
              <a:defRPr lang="en-US"/>
            </a:defPPr>
            <a:lvl1pPr fontAlgn="base">
              <a:spcBef>
                <a:spcPct val="0"/>
              </a:spcBef>
              <a:spcAft>
                <a:spcPct val="0"/>
              </a:spcAft>
              <a:defRPr b="1">
                <a:solidFill>
                  <a:srgbClr val="C00000"/>
                </a:solidFill>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Arial" pitchFamily="34" charset="0"/>
                <a:ea typeface="+mn-ea"/>
                <a:cs typeface="Arial" panose="020B0604020202020204" pitchFamily="34" charset="0"/>
              </a:rPr>
              <a:t>Untrusted Foundry</a:t>
            </a:r>
          </a:p>
        </p:txBody>
      </p:sp>
      <p:sp>
        <p:nvSpPr>
          <p:cNvPr id="79" name="TextBox 48"/>
          <p:cNvSpPr txBox="1">
            <a:spLocks noChangeArrowheads="1"/>
          </p:cNvSpPr>
          <p:nvPr/>
        </p:nvSpPr>
        <p:spPr bwMode="auto">
          <a:xfrm>
            <a:off x="546895" y="3416299"/>
            <a:ext cx="1891505" cy="646331"/>
          </a:xfrm>
          <a:prstGeom prst="rect">
            <a:avLst/>
          </a:prstGeom>
          <a:solidFill>
            <a:srgbClr val="BBE0E3">
              <a:lumMod val="90000"/>
            </a:srgbClr>
          </a:solidFill>
          <a:ln w="9525">
            <a:noFill/>
            <a:miter lim="800000"/>
            <a:headEnd/>
            <a:tailEnd/>
          </a:ln>
        </p:spPr>
        <p:txBody>
          <a:bodyPr wrap="square">
            <a:spAutoFit/>
          </a:bodyPr>
          <a:lstStyle>
            <a:defPPr>
              <a:defRPr lang="en-US"/>
            </a:defPPr>
            <a:lvl1pPr fontAlgn="base">
              <a:spcBef>
                <a:spcPct val="0"/>
              </a:spcBef>
              <a:spcAft>
                <a:spcPct val="0"/>
              </a:spcAft>
              <a:defRPr b="1">
                <a:solidFill>
                  <a:srgbClr val="C00000"/>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Arial" pitchFamily="34" charset="0"/>
                <a:ea typeface="+mn-ea"/>
                <a:cs typeface="Arial" panose="020B0604020202020204" pitchFamily="34" charset="0"/>
              </a:rPr>
              <a:t>Untrusted SoC Designer</a:t>
            </a:r>
          </a:p>
        </p:txBody>
      </p:sp>
      <p:sp>
        <p:nvSpPr>
          <p:cNvPr id="80" name="TextBox 47"/>
          <p:cNvSpPr txBox="1">
            <a:spLocks noChangeArrowheads="1"/>
          </p:cNvSpPr>
          <p:nvPr/>
        </p:nvSpPr>
        <p:spPr bwMode="auto">
          <a:xfrm>
            <a:off x="6477000" y="3731419"/>
            <a:ext cx="2420278" cy="369332"/>
          </a:xfrm>
          <a:prstGeom prst="rect">
            <a:avLst/>
          </a:prstGeom>
          <a:solidFill>
            <a:srgbClr val="BBE0E3">
              <a:lumMod val="90000"/>
            </a:srgbClr>
          </a:solidFill>
          <a:ln w="9525">
            <a:noFill/>
            <a:miter lim="800000"/>
            <a:headEnd/>
            <a:tailEnd/>
          </a:ln>
        </p:spPr>
        <p:txBody>
          <a:bodyPr wrap="none">
            <a:spAutoFit/>
          </a:bodyPr>
          <a:lstStyle>
            <a:defPPr>
              <a:defRPr lang="en-US"/>
            </a:defPPr>
            <a:lvl1pPr fontAlgn="base">
              <a:spcBef>
                <a:spcPct val="0"/>
              </a:spcBef>
              <a:spcAft>
                <a:spcPct val="0"/>
              </a:spcAft>
              <a:defRPr b="1">
                <a:solidFill>
                  <a:srgbClr val="C00000"/>
                </a:solidFill>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Arial" pitchFamily="34" charset="0"/>
                <a:ea typeface="+mn-ea"/>
                <a:cs typeface="Arial" panose="020B0604020202020204" pitchFamily="34" charset="0"/>
              </a:rPr>
              <a:t>Untrusted Assembly</a:t>
            </a:r>
          </a:p>
        </p:txBody>
      </p:sp>
      <p:sp>
        <p:nvSpPr>
          <p:cNvPr id="81" name="TextBox 45"/>
          <p:cNvSpPr txBox="1">
            <a:spLocks noChangeArrowheads="1"/>
          </p:cNvSpPr>
          <p:nvPr/>
        </p:nvSpPr>
        <p:spPr bwMode="auto">
          <a:xfrm>
            <a:off x="1927226" y="1975024"/>
            <a:ext cx="2590800" cy="369332"/>
          </a:xfrm>
          <a:prstGeom prst="rect">
            <a:avLst/>
          </a:prstGeom>
          <a:solidFill>
            <a:srgbClr val="BBE0E3">
              <a:lumMod val="90000"/>
            </a:srgbClr>
          </a:solidFill>
          <a:ln w="9525">
            <a:noFill/>
            <a:miter lim="800000"/>
            <a:headEnd/>
            <a:tailEnd/>
          </a:ln>
        </p:spPr>
        <p:txBody>
          <a:bodyPr wrap="square">
            <a:spAutoFit/>
          </a:bodyPr>
          <a:lstStyle>
            <a:defPPr>
              <a:defRPr lang="en-US"/>
            </a:defPPr>
            <a:lvl1pPr fontAlgn="base">
              <a:spcBef>
                <a:spcPct val="0"/>
              </a:spcBef>
              <a:spcAft>
                <a:spcPct val="0"/>
              </a:spcAft>
              <a:defRPr b="1">
                <a:solidFill>
                  <a:srgbClr val="C00000"/>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Arial" pitchFamily="34" charset="0"/>
                <a:ea typeface="+mn-ea"/>
                <a:cs typeface="Arial" panose="020B0604020202020204" pitchFamily="34" charset="0"/>
              </a:rPr>
              <a:t>Untrusted IP Owner</a:t>
            </a:r>
          </a:p>
        </p:txBody>
      </p:sp>
      <p:sp>
        <p:nvSpPr>
          <p:cNvPr id="82" name="TextBox 47"/>
          <p:cNvSpPr txBox="1">
            <a:spLocks noChangeArrowheads="1"/>
          </p:cNvSpPr>
          <p:nvPr/>
        </p:nvSpPr>
        <p:spPr bwMode="auto">
          <a:xfrm>
            <a:off x="5715000" y="1709221"/>
            <a:ext cx="3300904" cy="369332"/>
          </a:xfrm>
          <a:prstGeom prst="rect">
            <a:avLst/>
          </a:prstGeom>
          <a:solidFill>
            <a:srgbClr val="BBE0E3">
              <a:lumMod val="90000"/>
            </a:srgbClr>
          </a:solidFill>
          <a:ln w="9525">
            <a:noFill/>
            <a:miter lim="800000"/>
            <a:headEnd/>
            <a:tailEnd/>
          </a:ln>
        </p:spPr>
        <p:txBody>
          <a:bodyPr wrap="none">
            <a:spAutoFit/>
          </a:bodyPr>
          <a:lstStyle>
            <a:defPPr>
              <a:defRPr lang="en-US"/>
            </a:defPPr>
            <a:lvl1pPr fontAlgn="base">
              <a:spcBef>
                <a:spcPct val="0"/>
              </a:spcBef>
              <a:spcAft>
                <a:spcPct val="0"/>
              </a:spcAft>
              <a:defRPr b="1">
                <a:solidFill>
                  <a:srgbClr val="C00000"/>
                </a:solidFill>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Arial" pitchFamily="34" charset="0"/>
                <a:ea typeface="+mn-ea"/>
                <a:cs typeface="Arial" panose="020B0604020202020204" pitchFamily="34" charset="0"/>
              </a:rPr>
              <a:t>Untrusted System Integrator</a:t>
            </a:r>
          </a:p>
        </p:txBody>
      </p:sp>
      <p:sp>
        <p:nvSpPr>
          <p:cNvPr id="83" name="Oval 29"/>
          <p:cNvSpPr>
            <a:spLocks noChangeArrowheads="1"/>
          </p:cNvSpPr>
          <p:nvPr/>
        </p:nvSpPr>
        <p:spPr bwMode="auto">
          <a:xfrm>
            <a:off x="3099594" y="2847974"/>
            <a:ext cx="76200" cy="762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84" name="Oval 30"/>
          <p:cNvSpPr>
            <a:spLocks noChangeArrowheads="1"/>
          </p:cNvSpPr>
          <p:nvPr/>
        </p:nvSpPr>
        <p:spPr bwMode="auto">
          <a:xfrm>
            <a:off x="6226175" y="3232150"/>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
        <p:nvSpPr>
          <p:cNvPr id="85" name="Oval 30"/>
          <p:cNvSpPr>
            <a:spLocks noChangeArrowheads="1"/>
          </p:cNvSpPr>
          <p:nvPr/>
        </p:nvSpPr>
        <p:spPr bwMode="auto">
          <a:xfrm>
            <a:off x="6331742" y="3089670"/>
            <a:ext cx="152400" cy="152400"/>
          </a:xfrm>
          <a:prstGeom prst="ellipse">
            <a:avLst/>
          </a:prstGeom>
          <a:solidFill>
            <a:srgbClr val="FF0000"/>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66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968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t>
            </a:r>
            <a:r>
              <a:rPr lang="en-US" dirty="0">
                <a:latin typeface="Arial" panose="020B0604020202020204" pitchFamily="34" charset="0"/>
                <a:cs typeface="Arial" panose="020B0604020202020204" pitchFamily="34" charset="0"/>
              </a:rPr>
              <a:t>(Continued)</a:t>
            </a:r>
            <a:endParaRPr lang="en-US" dirty="0"/>
          </a:p>
        </p:txBody>
      </p:sp>
      <p:pic>
        <p:nvPicPr>
          <p:cNvPr id="5" name="Picture 4">
            <a:extLst>
              <a:ext uri="{FF2B5EF4-FFF2-40B4-BE49-F238E27FC236}">
                <a16:creationId xmlns:a16="http://schemas.microsoft.com/office/drawing/2014/main" id="{7664A5AD-994C-4855-93E1-C2BCC7BCF5F5}"/>
              </a:ext>
            </a:extLst>
          </p:cNvPr>
          <p:cNvPicPr>
            <a:picLocks noChangeAspect="1"/>
          </p:cNvPicPr>
          <p:nvPr/>
        </p:nvPicPr>
        <p:blipFill>
          <a:blip r:embed="rId3"/>
          <a:stretch>
            <a:fillRect/>
          </a:stretch>
        </p:blipFill>
        <p:spPr>
          <a:xfrm>
            <a:off x="536448" y="1295400"/>
            <a:ext cx="8229600" cy="4890852"/>
          </a:xfrm>
          <a:prstGeom prst="rect">
            <a:avLst/>
          </a:prstGeom>
        </p:spPr>
      </p:pic>
    </p:spTree>
    <p:extLst>
      <p:ext uri="{BB962C8B-B14F-4D97-AF65-F5344CB8AC3E}">
        <p14:creationId xmlns:p14="http://schemas.microsoft.com/office/powerpoint/2010/main" val="370219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4" name="Content Placeholder 2">
            <a:extLst>
              <a:ext uri="{FF2B5EF4-FFF2-40B4-BE49-F238E27FC236}">
                <a16:creationId xmlns:a16="http://schemas.microsoft.com/office/drawing/2014/main" id="{1C7BFC41-1182-414A-93EE-15C2877390FD}"/>
              </a:ext>
            </a:extLst>
          </p:cNvPr>
          <p:cNvSpPr txBox="1">
            <a:spLocks/>
          </p:cNvSpPr>
          <p:nvPr/>
        </p:nvSpPr>
        <p:spPr>
          <a:xfrm>
            <a:off x="304800" y="4218116"/>
            <a:ext cx="8610600" cy="212440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buSzPct val="80000"/>
              <a:buFont typeface="+mj-lt"/>
              <a:buAutoNum type="arabicPeriod"/>
            </a:pPr>
            <a:r>
              <a:rPr lang="en-US" sz="900" dirty="0"/>
              <a:t>A. Jain, Z. Zhou and U. Guin, "TAAL: Tampering Attack on Any Key-based Logic Locked Circuits", in ACM Transactions on Design Automation of Electronic Systems (TODAES), 2021</a:t>
            </a:r>
          </a:p>
          <a:p>
            <a:pPr>
              <a:spcBef>
                <a:spcPts val="0"/>
              </a:spcBef>
              <a:buSzPct val="80000"/>
              <a:buFont typeface="+mj-lt"/>
              <a:buAutoNum type="arabicPeriod"/>
            </a:pPr>
            <a:r>
              <a:rPr lang="en-US" sz="900" dirty="0"/>
              <a:t>Y. Zhang, A. Jain, P. Cui, Z. Zhou, and U. Guin, "A Novel Topology-Guided Attack and Its Countermeasure Towards Secure Logic Locking", Journal of Cryptographic Engineering, 2020</a:t>
            </a:r>
          </a:p>
          <a:p>
            <a:pPr>
              <a:spcBef>
                <a:spcPts val="0"/>
              </a:spcBef>
              <a:buSzPct val="80000"/>
              <a:buFont typeface="+mj-lt"/>
              <a:buAutoNum type="arabicPeriod"/>
            </a:pPr>
            <a:r>
              <a:rPr lang="en-US" sz="900" dirty="0"/>
              <a:t>U. Guin, Z. Zhou, and A. Singh, “Robust Design-for-Security (DFS) Architecture for Enabling Trust in IC Manufacturing and Test”, IEEE Transactions on Very Large Scale Integration Systems (TVLSI), 2018</a:t>
            </a:r>
          </a:p>
          <a:p>
            <a:pPr>
              <a:spcBef>
                <a:spcPts val="0"/>
              </a:spcBef>
              <a:buSzPct val="80000"/>
              <a:buFont typeface="+mj-lt"/>
              <a:buAutoNum type="arabicPeriod"/>
            </a:pPr>
            <a:r>
              <a:rPr lang="en-US" sz="900" dirty="0"/>
              <a:t>Z. Zhou, U. Guin, P. Li and V. Agrawal, “Defect Characterization and Testing of Skyrmion-Based Logic Circuits,” in VLSI Test Symposium (VTS), 2021 </a:t>
            </a:r>
            <a:r>
              <a:rPr lang="en-US" sz="900" dirty="0">
                <a:solidFill>
                  <a:srgbClr val="FF0000"/>
                </a:solidFill>
              </a:rPr>
              <a:t>(Best Paper Nomination)</a:t>
            </a:r>
            <a:r>
              <a:rPr lang="en-US" sz="900" dirty="0"/>
              <a:t>.</a:t>
            </a:r>
          </a:p>
          <a:p>
            <a:pPr>
              <a:spcBef>
                <a:spcPts val="0"/>
              </a:spcBef>
              <a:buSzPct val="80000"/>
              <a:buFont typeface="+mj-lt"/>
              <a:buAutoNum type="arabicPeriod"/>
            </a:pPr>
            <a:r>
              <a:rPr lang="en-US" sz="900" dirty="0"/>
              <a:t>A. Jain, Z. Zhou, and U. Guin, “Survey of Recent Developments for Hardware Trojan Detection,” in IEEE International Symposium on Circuits &amp; Systems (ISCAS), 2021</a:t>
            </a:r>
          </a:p>
          <a:p>
            <a:pPr>
              <a:spcBef>
                <a:spcPts val="0"/>
              </a:spcBef>
              <a:buSzPct val="80000"/>
              <a:buFont typeface="+mj-lt"/>
              <a:buAutoNum type="arabicPeriod"/>
            </a:pPr>
            <a:r>
              <a:rPr lang="en-US" sz="900" dirty="0"/>
              <a:t>Y. Zhang, P. Cui, Z. Zhou, and U. Guin, “TGA: An Oracle-less and Topology-Guided Attack on Logic Locking”, in Attacks and Solutions in Hardware Security (ASHES), 2019</a:t>
            </a:r>
          </a:p>
          <a:p>
            <a:pPr>
              <a:spcBef>
                <a:spcPts val="0"/>
              </a:spcBef>
              <a:buSzPct val="80000"/>
              <a:buFont typeface="+mj-lt"/>
              <a:buAutoNum type="arabicPeriod"/>
            </a:pPr>
            <a:r>
              <a:rPr lang="en-US" sz="900" dirty="0"/>
              <a:t>Z. Zhou, U. Guin, and V. D. Agrawal, “Modeling and Test Generation for Combinational Hardware Trojans”, in IEEE VLSI Test Symposium (VTS), 2018</a:t>
            </a:r>
          </a:p>
          <a:p>
            <a:pPr>
              <a:spcBef>
                <a:spcPts val="0"/>
              </a:spcBef>
              <a:buSzPct val="80000"/>
              <a:buFont typeface="+mj-lt"/>
              <a:buAutoNum type="arabicPeriod"/>
            </a:pPr>
            <a:r>
              <a:rPr lang="en-US" sz="900" dirty="0"/>
              <a:t>U. Guin, Z. Zhou, and A. D. Singh, “A Novel Design-for-Security (DFS) Architecture to Prevent Unauthorized IC Overproduction”, IEEE VLSI Test Symposium (VTS), 2017</a:t>
            </a:r>
          </a:p>
        </p:txBody>
      </p:sp>
      <p:grpSp>
        <p:nvGrpSpPr>
          <p:cNvPr id="5" name="Group 4"/>
          <p:cNvGrpSpPr/>
          <p:nvPr/>
        </p:nvGrpSpPr>
        <p:grpSpPr>
          <a:xfrm>
            <a:off x="939290" y="1074420"/>
            <a:ext cx="7518910" cy="3142582"/>
            <a:chOff x="939290" y="1320058"/>
            <a:chExt cx="7518910" cy="3142582"/>
          </a:xfrm>
        </p:grpSpPr>
        <p:sp>
          <p:nvSpPr>
            <p:cNvPr id="6" name="Freeform 5"/>
            <p:cNvSpPr/>
            <p:nvPr/>
          </p:nvSpPr>
          <p:spPr>
            <a:xfrm>
              <a:off x="6911422" y="2996458"/>
              <a:ext cx="179026" cy="549013"/>
            </a:xfrm>
            <a:custGeom>
              <a:avLst/>
              <a:gdLst/>
              <a:ahLst/>
              <a:cxnLst/>
              <a:rect l="0" t="0" r="0" b="0"/>
              <a:pathLst>
                <a:path>
                  <a:moveTo>
                    <a:pt x="0" y="0"/>
                  </a:moveTo>
                  <a:lnTo>
                    <a:pt x="0" y="549013"/>
                  </a:lnTo>
                  <a:lnTo>
                    <a:pt x="179026" y="549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7266906" y="2386858"/>
              <a:ext cx="91440" cy="250636"/>
            </a:xfrm>
            <a:custGeom>
              <a:avLst/>
              <a:gdLst/>
              <a:ahLst/>
              <a:cxnLst/>
              <a:rect l="0" t="0" r="0" b="0"/>
              <a:pathLst>
                <a:path>
                  <a:moveTo>
                    <a:pt x="45720" y="0"/>
                  </a:moveTo>
                  <a:lnTo>
                    <a:pt x="45720" y="2506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4785371" y="1664295"/>
              <a:ext cx="2527254" cy="250636"/>
            </a:xfrm>
            <a:custGeom>
              <a:avLst/>
              <a:gdLst/>
              <a:ahLst/>
              <a:cxnLst/>
              <a:rect l="0" t="0" r="0" b="0"/>
              <a:pathLst>
                <a:path>
                  <a:moveTo>
                    <a:pt x="0" y="0"/>
                  </a:moveTo>
                  <a:lnTo>
                    <a:pt x="0" y="125318"/>
                  </a:lnTo>
                  <a:lnTo>
                    <a:pt x="2527254" y="125318"/>
                  </a:lnTo>
                  <a:lnTo>
                    <a:pt x="2527254" y="25063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5391077" y="2996458"/>
              <a:ext cx="179026" cy="549013"/>
            </a:xfrm>
            <a:custGeom>
              <a:avLst/>
              <a:gdLst/>
              <a:ahLst/>
              <a:cxnLst/>
              <a:rect l="0" t="0" r="0" b="0"/>
              <a:pathLst>
                <a:path>
                  <a:moveTo>
                    <a:pt x="0" y="0"/>
                  </a:moveTo>
                  <a:lnTo>
                    <a:pt x="0" y="549013"/>
                  </a:lnTo>
                  <a:lnTo>
                    <a:pt x="179026" y="549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5146408" y="2386858"/>
              <a:ext cx="722072" cy="250636"/>
            </a:xfrm>
            <a:custGeom>
              <a:avLst/>
              <a:gdLst/>
              <a:ahLst/>
              <a:cxnLst/>
              <a:rect l="0" t="0" r="0" b="0"/>
              <a:pathLst>
                <a:path>
                  <a:moveTo>
                    <a:pt x="0" y="0"/>
                  </a:moveTo>
                  <a:lnTo>
                    <a:pt x="0" y="125318"/>
                  </a:lnTo>
                  <a:lnTo>
                    <a:pt x="722072" y="125318"/>
                  </a:lnTo>
                  <a:lnTo>
                    <a:pt x="722072" y="2506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946932" y="2844058"/>
              <a:ext cx="179026" cy="1396404"/>
            </a:xfrm>
            <a:custGeom>
              <a:avLst/>
              <a:gdLst/>
              <a:ahLst/>
              <a:cxnLst/>
              <a:rect l="0" t="0" r="0" b="0"/>
              <a:pathLst>
                <a:path>
                  <a:moveTo>
                    <a:pt x="0" y="0"/>
                  </a:moveTo>
                  <a:lnTo>
                    <a:pt x="0" y="1396404"/>
                  </a:lnTo>
                  <a:lnTo>
                    <a:pt x="179026" y="13964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946932" y="2996458"/>
              <a:ext cx="179026" cy="549013"/>
            </a:xfrm>
            <a:custGeom>
              <a:avLst/>
              <a:gdLst/>
              <a:ahLst/>
              <a:cxnLst/>
              <a:rect l="0" t="0" r="0" b="0"/>
              <a:pathLst>
                <a:path>
                  <a:moveTo>
                    <a:pt x="0" y="0"/>
                  </a:moveTo>
                  <a:lnTo>
                    <a:pt x="0" y="549013"/>
                  </a:lnTo>
                  <a:lnTo>
                    <a:pt x="179026" y="549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424335" y="2386858"/>
              <a:ext cx="722072" cy="250636"/>
            </a:xfrm>
            <a:custGeom>
              <a:avLst/>
              <a:gdLst/>
              <a:ahLst/>
              <a:cxnLst/>
              <a:rect l="0" t="0" r="0" b="0"/>
              <a:pathLst>
                <a:path>
                  <a:moveTo>
                    <a:pt x="722072" y="0"/>
                  </a:moveTo>
                  <a:lnTo>
                    <a:pt x="722072" y="125318"/>
                  </a:lnTo>
                  <a:lnTo>
                    <a:pt x="0" y="125318"/>
                  </a:lnTo>
                  <a:lnTo>
                    <a:pt x="0" y="2506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785371" y="1664295"/>
              <a:ext cx="361036" cy="250636"/>
            </a:xfrm>
            <a:custGeom>
              <a:avLst/>
              <a:gdLst/>
              <a:ahLst/>
              <a:cxnLst/>
              <a:rect l="0" t="0" r="0" b="0"/>
              <a:pathLst>
                <a:path>
                  <a:moveTo>
                    <a:pt x="0" y="0"/>
                  </a:moveTo>
                  <a:lnTo>
                    <a:pt x="0" y="125318"/>
                  </a:lnTo>
                  <a:lnTo>
                    <a:pt x="361036" y="125318"/>
                  </a:lnTo>
                  <a:lnTo>
                    <a:pt x="361036" y="25063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502786" y="2844058"/>
              <a:ext cx="179026" cy="1396404"/>
            </a:xfrm>
            <a:custGeom>
              <a:avLst/>
              <a:gdLst/>
              <a:ahLst/>
              <a:cxnLst/>
              <a:rect l="0" t="0" r="0" b="0"/>
              <a:pathLst>
                <a:path>
                  <a:moveTo>
                    <a:pt x="0" y="0"/>
                  </a:moveTo>
                  <a:lnTo>
                    <a:pt x="0" y="1396404"/>
                  </a:lnTo>
                  <a:lnTo>
                    <a:pt x="179026" y="13964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502786" y="2996458"/>
              <a:ext cx="179026" cy="549013"/>
            </a:xfrm>
            <a:custGeom>
              <a:avLst/>
              <a:gdLst/>
              <a:ahLst/>
              <a:cxnLst/>
              <a:rect l="0" t="0" r="0" b="0"/>
              <a:pathLst>
                <a:path>
                  <a:moveTo>
                    <a:pt x="0" y="0"/>
                  </a:moveTo>
                  <a:lnTo>
                    <a:pt x="0" y="549013"/>
                  </a:lnTo>
                  <a:lnTo>
                    <a:pt x="179026" y="549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258117" y="2386858"/>
              <a:ext cx="722072" cy="250636"/>
            </a:xfrm>
            <a:custGeom>
              <a:avLst/>
              <a:gdLst/>
              <a:ahLst/>
              <a:cxnLst/>
              <a:rect l="0" t="0" r="0" b="0"/>
              <a:pathLst>
                <a:path>
                  <a:moveTo>
                    <a:pt x="0" y="0"/>
                  </a:moveTo>
                  <a:lnTo>
                    <a:pt x="0" y="125318"/>
                  </a:lnTo>
                  <a:lnTo>
                    <a:pt x="722072" y="125318"/>
                  </a:lnTo>
                  <a:lnTo>
                    <a:pt x="722072" y="2506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058641" y="2980845"/>
              <a:ext cx="179026" cy="549013"/>
            </a:xfrm>
            <a:custGeom>
              <a:avLst/>
              <a:gdLst/>
              <a:ahLst/>
              <a:cxnLst/>
              <a:rect l="0" t="0" r="0" b="0"/>
              <a:pathLst>
                <a:path>
                  <a:moveTo>
                    <a:pt x="0" y="0"/>
                  </a:moveTo>
                  <a:lnTo>
                    <a:pt x="0" y="549013"/>
                  </a:lnTo>
                  <a:lnTo>
                    <a:pt x="179026" y="549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1536044" y="2386858"/>
              <a:ext cx="722072" cy="250636"/>
            </a:xfrm>
            <a:custGeom>
              <a:avLst/>
              <a:gdLst/>
              <a:ahLst/>
              <a:cxnLst/>
              <a:rect l="0" t="0" r="0" b="0"/>
              <a:pathLst>
                <a:path>
                  <a:moveTo>
                    <a:pt x="722072" y="0"/>
                  </a:moveTo>
                  <a:lnTo>
                    <a:pt x="722072" y="125318"/>
                  </a:lnTo>
                  <a:lnTo>
                    <a:pt x="0" y="125318"/>
                  </a:lnTo>
                  <a:lnTo>
                    <a:pt x="0" y="2506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2258117" y="1664295"/>
              <a:ext cx="2527254" cy="250636"/>
            </a:xfrm>
            <a:custGeom>
              <a:avLst/>
              <a:gdLst/>
              <a:ahLst/>
              <a:cxnLst/>
              <a:rect l="0" t="0" r="0" b="0"/>
              <a:pathLst>
                <a:path>
                  <a:moveTo>
                    <a:pt x="2527254" y="0"/>
                  </a:moveTo>
                  <a:lnTo>
                    <a:pt x="2527254" y="125318"/>
                  </a:lnTo>
                  <a:lnTo>
                    <a:pt x="0" y="125318"/>
                  </a:lnTo>
                  <a:lnTo>
                    <a:pt x="0" y="25063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188617" y="1320058"/>
              <a:ext cx="1193508" cy="346858"/>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Hardware Security</a:t>
              </a:r>
            </a:p>
          </p:txBody>
        </p:sp>
        <p:sp>
          <p:nvSpPr>
            <p:cNvPr id="22" name="Freeform 21"/>
            <p:cNvSpPr/>
            <p:nvPr/>
          </p:nvSpPr>
          <p:spPr>
            <a:xfrm>
              <a:off x="1661363" y="1898576"/>
              <a:ext cx="1193508" cy="475582"/>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IP Piracy &amp; IC Overproduction</a:t>
              </a:r>
            </a:p>
          </p:txBody>
        </p:sp>
        <p:sp>
          <p:nvSpPr>
            <p:cNvPr id="23" name="Freeform 22"/>
            <p:cNvSpPr/>
            <p:nvPr/>
          </p:nvSpPr>
          <p:spPr>
            <a:xfrm>
              <a:off x="939290" y="2637495"/>
              <a:ext cx="1193508" cy="346858"/>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Defense</a:t>
              </a:r>
            </a:p>
          </p:txBody>
        </p:sp>
        <p:sp>
          <p:nvSpPr>
            <p:cNvPr id="24" name="Freeform 23"/>
            <p:cNvSpPr/>
            <p:nvPr/>
          </p:nvSpPr>
          <p:spPr>
            <a:xfrm>
              <a:off x="1237667" y="3335182"/>
              <a:ext cx="1145768" cy="441657"/>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Design for security [3][8]</a:t>
              </a:r>
            </a:p>
          </p:txBody>
        </p:sp>
        <p:sp>
          <p:nvSpPr>
            <p:cNvPr id="25" name="Freeform 24"/>
            <p:cNvSpPr/>
            <p:nvPr/>
          </p:nvSpPr>
          <p:spPr>
            <a:xfrm>
              <a:off x="2383435" y="2637494"/>
              <a:ext cx="1193508" cy="346118"/>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Attack</a:t>
              </a:r>
            </a:p>
          </p:txBody>
        </p:sp>
        <p:sp>
          <p:nvSpPr>
            <p:cNvPr id="26" name="Freeform 25"/>
            <p:cNvSpPr/>
            <p:nvPr/>
          </p:nvSpPr>
          <p:spPr>
            <a:xfrm>
              <a:off x="2681812" y="3335182"/>
              <a:ext cx="1145769" cy="441657"/>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Topology-Guided Attack [2][6]</a:t>
              </a:r>
            </a:p>
          </p:txBody>
        </p:sp>
        <p:sp>
          <p:nvSpPr>
            <p:cNvPr id="27" name="Freeform 26"/>
            <p:cNvSpPr/>
            <p:nvPr/>
          </p:nvSpPr>
          <p:spPr>
            <a:xfrm>
              <a:off x="2681812" y="3987058"/>
              <a:ext cx="1193508" cy="475582"/>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Tampering Attack [1]</a:t>
              </a:r>
            </a:p>
          </p:txBody>
        </p:sp>
        <p:sp>
          <p:nvSpPr>
            <p:cNvPr id="28" name="Freeform 27"/>
            <p:cNvSpPr/>
            <p:nvPr/>
          </p:nvSpPr>
          <p:spPr>
            <a:xfrm>
              <a:off x="4549653" y="1898576"/>
              <a:ext cx="1193508" cy="475582"/>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Hardware Trojan (HT)</a:t>
              </a:r>
            </a:p>
          </p:txBody>
        </p:sp>
        <p:sp>
          <p:nvSpPr>
            <p:cNvPr id="29" name="Freeform 28"/>
            <p:cNvSpPr/>
            <p:nvPr/>
          </p:nvSpPr>
          <p:spPr>
            <a:xfrm>
              <a:off x="3827581" y="2637494"/>
              <a:ext cx="1193508" cy="346118"/>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Defense</a:t>
              </a:r>
            </a:p>
          </p:txBody>
        </p:sp>
        <p:sp>
          <p:nvSpPr>
            <p:cNvPr id="30" name="Freeform 29"/>
            <p:cNvSpPr/>
            <p:nvPr/>
          </p:nvSpPr>
          <p:spPr>
            <a:xfrm>
              <a:off x="4125958" y="3335182"/>
              <a:ext cx="1193508" cy="441657"/>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Modeling and Test Generation for HT [7]</a:t>
              </a:r>
            </a:p>
          </p:txBody>
        </p:sp>
        <p:sp>
          <p:nvSpPr>
            <p:cNvPr id="31" name="Freeform 30"/>
            <p:cNvSpPr/>
            <p:nvPr/>
          </p:nvSpPr>
          <p:spPr>
            <a:xfrm>
              <a:off x="4125957" y="3987058"/>
              <a:ext cx="1284243" cy="475582"/>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Survey of HT Detection  Methods [5]</a:t>
              </a:r>
            </a:p>
          </p:txBody>
        </p:sp>
        <p:sp>
          <p:nvSpPr>
            <p:cNvPr id="32" name="Freeform 31"/>
            <p:cNvSpPr/>
            <p:nvPr/>
          </p:nvSpPr>
          <p:spPr>
            <a:xfrm>
              <a:off x="5271726" y="2637494"/>
              <a:ext cx="1193508" cy="346118"/>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Attack</a:t>
              </a:r>
            </a:p>
          </p:txBody>
        </p:sp>
        <p:sp>
          <p:nvSpPr>
            <p:cNvPr id="33" name="Freeform 32"/>
            <p:cNvSpPr/>
            <p:nvPr/>
          </p:nvSpPr>
          <p:spPr>
            <a:xfrm>
              <a:off x="5570103" y="3335182"/>
              <a:ext cx="1221968" cy="441657"/>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Tampering Attack [1]</a:t>
              </a:r>
            </a:p>
          </p:txBody>
        </p:sp>
        <p:sp>
          <p:nvSpPr>
            <p:cNvPr id="34" name="Freeform 33"/>
            <p:cNvSpPr/>
            <p:nvPr/>
          </p:nvSpPr>
          <p:spPr>
            <a:xfrm>
              <a:off x="6715871" y="1898576"/>
              <a:ext cx="1193508" cy="475582"/>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Emerging Technologies</a:t>
              </a:r>
            </a:p>
          </p:txBody>
        </p:sp>
        <p:sp>
          <p:nvSpPr>
            <p:cNvPr id="35" name="Freeform 34"/>
            <p:cNvSpPr/>
            <p:nvPr/>
          </p:nvSpPr>
          <p:spPr>
            <a:xfrm>
              <a:off x="6715871" y="2637494"/>
              <a:ext cx="1193508" cy="346118"/>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Test generation</a:t>
              </a:r>
            </a:p>
          </p:txBody>
        </p:sp>
        <p:sp>
          <p:nvSpPr>
            <p:cNvPr id="36" name="Freeform 35"/>
            <p:cNvSpPr/>
            <p:nvPr/>
          </p:nvSpPr>
          <p:spPr>
            <a:xfrm>
              <a:off x="7090448" y="3247094"/>
              <a:ext cx="1367752" cy="596754"/>
            </a:xfrm>
            <a:custGeom>
              <a:avLst/>
              <a:gdLst>
                <a:gd name="connsiteX0" fmla="*/ 0 w 1193508"/>
                <a:gd name="connsiteY0" fmla="*/ 0 h 596754"/>
                <a:gd name="connsiteX1" fmla="*/ 1193508 w 1193508"/>
                <a:gd name="connsiteY1" fmla="*/ 0 h 596754"/>
                <a:gd name="connsiteX2" fmla="*/ 1193508 w 1193508"/>
                <a:gd name="connsiteY2" fmla="*/ 596754 h 596754"/>
                <a:gd name="connsiteX3" fmla="*/ 0 w 1193508"/>
                <a:gd name="connsiteY3" fmla="*/ 596754 h 596754"/>
                <a:gd name="connsiteX4" fmla="*/ 0 w 1193508"/>
                <a:gd name="connsiteY4" fmla="*/ 0 h 59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08" h="596754">
                  <a:moveTo>
                    <a:pt x="0" y="0"/>
                  </a:moveTo>
                  <a:lnTo>
                    <a:pt x="1193508" y="0"/>
                  </a:lnTo>
                  <a:lnTo>
                    <a:pt x="1193508" y="596754"/>
                  </a:lnTo>
                  <a:lnTo>
                    <a:pt x="0" y="596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i="0" kern="1200" dirty="0"/>
                <a:t>Defect Characterization and Testing of Skyrmion Circuit [4]</a:t>
              </a:r>
            </a:p>
          </p:txBody>
        </p:sp>
      </p:grpSp>
    </p:spTree>
    <p:extLst>
      <p:ext uri="{BB962C8B-B14F-4D97-AF65-F5344CB8AC3E}">
        <p14:creationId xmlns:p14="http://schemas.microsoft.com/office/powerpoint/2010/main" val="2623422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burn">
      <a:dk1>
        <a:srgbClr val="2D4069"/>
      </a:dk1>
      <a:lt1>
        <a:srgbClr val="FFFFFF"/>
      </a:lt1>
      <a:dk2>
        <a:srgbClr val="2D4069"/>
      </a:dk2>
      <a:lt2>
        <a:srgbClr val="FFFFFF"/>
      </a:lt2>
      <a:accent1>
        <a:srgbClr val="2D4069"/>
      </a:accent1>
      <a:accent2>
        <a:srgbClr val="F86A1C"/>
      </a:accent2>
      <a:accent3>
        <a:srgbClr val="FFFFFF"/>
      </a:accent3>
      <a:accent4>
        <a:srgbClr val="2D4069"/>
      </a:accent4>
      <a:accent5>
        <a:srgbClr val="FAA576"/>
      </a:accent5>
      <a:accent6>
        <a:srgbClr val="CBD6E3"/>
      </a:accent6>
      <a:hlink>
        <a:srgbClr val="F86A1C"/>
      </a:hlink>
      <a:folHlink>
        <a:srgbClr val="F86A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18705</TotalTime>
  <Words>8546</Words>
  <Application>Microsoft Office PowerPoint</Application>
  <PresentationFormat>On-screen Show (4:3)</PresentationFormat>
  <Paragraphs>906</Paragraphs>
  <Slides>57</Slides>
  <Notes>56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57</vt:i4>
      </vt:variant>
    </vt:vector>
  </HeadingPairs>
  <TitlesOfParts>
    <vt:vector size="74" baseType="lpstr">
      <vt:lpstr>Arial</vt:lpstr>
      <vt:lpstr>Arial Rounded MT Bold</vt:lpstr>
      <vt:lpstr>Calibri</vt:lpstr>
      <vt:lpstr>Cambria Math</vt:lpstr>
      <vt:lpstr>CMMI10</vt:lpstr>
      <vt:lpstr>CMMI7</vt:lpstr>
      <vt:lpstr>CMR10</vt:lpstr>
      <vt:lpstr>Google Sans</vt:lpstr>
      <vt:lpstr>MS LineDraw</vt:lpstr>
      <vt:lpstr>NimbusRomNo9L-Regu</vt:lpstr>
      <vt:lpstr>NimbusRomNo9L-ReguItal</vt:lpstr>
      <vt:lpstr>Roboto</vt:lpstr>
      <vt:lpstr>Times</vt:lpstr>
      <vt:lpstr>Times New Roman</vt:lpstr>
      <vt:lpstr>Wingdings</vt:lpstr>
      <vt:lpstr>Wingdings 2</vt:lpstr>
      <vt:lpstr>Median</vt:lpstr>
      <vt:lpstr>Novel Approaches for  Microelectronics  Security and Test</vt:lpstr>
      <vt:lpstr>The Need for Hardware Security</vt:lpstr>
      <vt:lpstr>The Need for Hardware Security</vt:lpstr>
      <vt:lpstr>The Need for Hardware Security</vt:lpstr>
      <vt:lpstr>Outline</vt:lpstr>
      <vt:lpstr>Motivation</vt:lpstr>
      <vt:lpstr>Motivation (Continued)</vt:lpstr>
      <vt:lpstr>Motivation (Continued)</vt:lpstr>
      <vt:lpstr>Contributions</vt:lpstr>
      <vt:lpstr>Outline</vt:lpstr>
      <vt:lpstr>Threat Model</vt:lpstr>
      <vt:lpstr>Background - Logic Locking</vt:lpstr>
      <vt:lpstr>Boolean Satisfiability (SAT)-Based Attack to Find Logic Locking Keys</vt:lpstr>
      <vt:lpstr>Prior Work - SAT Resiliency</vt:lpstr>
      <vt:lpstr>Proposed Design-for-Security (DFS) Architecture</vt:lpstr>
      <vt:lpstr>Modes of Operation</vt:lpstr>
      <vt:lpstr>Enabling Manufacturing Tests</vt:lpstr>
      <vt:lpstr>Scan Data Access Restriction </vt:lpstr>
      <vt:lpstr>Test Metric Comparison </vt:lpstr>
      <vt:lpstr>Contributions: DFS Architecture</vt:lpstr>
      <vt:lpstr>Outline</vt:lpstr>
      <vt:lpstr>Non-Traditional Attacks on Logic Locking</vt:lpstr>
      <vt:lpstr>Tampering Attacks on Logic Locking</vt:lpstr>
      <vt:lpstr>Hardware Trojans</vt:lpstr>
      <vt:lpstr>Attack Approach 1</vt:lpstr>
      <vt:lpstr>Attack Approach 2</vt:lpstr>
      <vt:lpstr>Design of Hardware Trojans</vt:lpstr>
      <vt:lpstr>A Hardware Trojan to Steal the Key</vt:lpstr>
      <vt:lpstr>A Sequential Trojan to Steal the Key</vt:lpstr>
      <vt:lpstr>Result and Analysis</vt:lpstr>
      <vt:lpstr>Area and Power Overhead of the Trojan Inserted Circuit</vt:lpstr>
      <vt:lpstr>Contributions: Tampering Attacks on Logic Locking</vt:lpstr>
      <vt:lpstr>Hardware Trojan Detection: Modeling and Test Generation</vt:lpstr>
      <vt:lpstr>Modeling of a Combinational Hardware Trojan</vt:lpstr>
      <vt:lpstr>Test Generation for Detecting Combinational Trojans</vt:lpstr>
      <vt:lpstr>Test Generation for Detecting Combinational Trojans – Cont. </vt:lpstr>
      <vt:lpstr>Test Generation Solution</vt:lpstr>
      <vt:lpstr>Experimental Results</vt:lpstr>
      <vt:lpstr>Contributions: Modeling and Test Generation</vt:lpstr>
      <vt:lpstr>Outline</vt:lpstr>
      <vt:lpstr>What is Skyrmion? </vt:lpstr>
      <vt:lpstr>Why Skyrmion Circuit ?</vt:lpstr>
      <vt:lpstr>Skyrmion Motion in Nanotrack</vt:lpstr>
      <vt:lpstr>Skyrmion Logic Gates</vt:lpstr>
      <vt:lpstr>Problem Statement</vt:lpstr>
      <vt:lpstr>Fault Equivalence Method</vt:lpstr>
      <vt:lpstr>Defect Characterization – AND gate example.</vt:lpstr>
      <vt:lpstr>Fault Modeling</vt:lpstr>
      <vt:lpstr>Fault Modeling</vt:lpstr>
      <vt:lpstr>Results and Discussion</vt:lpstr>
      <vt:lpstr>Results and Discussion (Continued)</vt:lpstr>
      <vt:lpstr>Contributions: Emerging Technologies</vt:lpstr>
      <vt:lpstr>Conclusions</vt:lpstr>
      <vt:lpstr> Future Works</vt:lpstr>
      <vt:lpstr>Publications</vt:lpstr>
      <vt:lpstr>Acknowledgements</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Matters</dc:title>
  <dc:creator>ldc0006</dc:creator>
  <cp:lastModifiedBy>Vishwani Agrawal</cp:lastModifiedBy>
  <cp:revision>2063</cp:revision>
  <cp:lastPrinted>2012-11-27T03:56:03Z</cp:lastPrinted>
  <dcterms:created xsi:type="dcterms:W3CDTF">2011-01-19T17:39:15Z</dcterms:created>
  <dcterms:modified xsi:type="dcterms:W3CDTF">2021-07-24T23:54:28Z</dcterms:modified>
</cp:coreProperties>
</file>