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31" r:id="rId2"/>
    <p:sldId id="332" r:id="rId3"/>
    <p:sldId id="334" r:id="rId4"/>
    <p:sldId id="374" r:id="rId5"/>
    <p:sldId id="344" r:id="rId6"/>
    <p:sldId id="376" r:id="rId7"/>
    <p:sldId id="377" r:id="rId8"/>
    <p:sldId id="404" r:id="rId9"/>
    <p:sldId id="373" r:id="rId10"/>
    <p:sldId id="335" r:id="rId11"/>
    <p:sldId id="368" r:id="rId12"/>
    <p:sldId id="375" r:id="rId13"/>
    <p:sldId id="343" r:id="rId14"/>
    <p:sldId id="383" r:id="rId15"/>
    <p:sldId id="385" r:id="rId16"/>
    <p:sldId id="386" r:id="rId17"/>
    <p:sldId id="387" r:id="rId18"/>
    <p:sldId id="388" r:id="rId19"/>
    <p:sldId id="338" r:id="rId20"/>
    <p:sldId id="339" r:id="rId21"/>
    <p:sldId id="392" r:id="rId22"/>
    <p:sldId id="393" r:id="rId23"/>
    <p:sldId id="370" r:id="rId24"/>
    <p:sldId id="347" r:id="rId25"/>
    <p:sldId id="389" r:id="rId26"/>
    <p:sldId id="406" r:id="rId27"/>
    <p:sldId id="390" r:id="rId28"/>
    <p:sldId id="394" r:id="rId29"/>
    <p:sldId id="396" r:id="rId30"/>
    <p:sldId id="395" r:id="rId31"/>
    <p:sldId id="397" r:id="rId32"/>
    <p:sldId id="398" r:id="rId33"/>
    <p:sldId id="399" r:id="rId34"/>
    <p:sldId id="381" r:id="rId35"/>
    <p:sldId id="400" r:id="rId36"/>
    <p:sldId id="401" r:id="rId37"/>
    <p:sldId id="402" r:id="rId38"/>
    <p:sldId id="403" r:id="rId39"/>
    <p:sldId id="384" r:id="rId40"/>
    <p:sldId id="407" r:id="rId41"/>
    <p:sldId id="408" r:id="rId42"/>
    <p:sldId id="405" r:id="rId43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CC"/>
    <a:srgbClr val="34EC57"/>
    <a:srgbClr val="FF9900"/>
    <a:srgbClr val="FFFFFF"/>
    <a:srgbClr val="FFFF99"/>
    <a:srgbClr val="FFFF66"/>
    <a:srgbClr val="FFCC00"/>
    <a:srgbClr val="66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4864" autoAdjust="0"/>
  </p:normalViewPr>
  <p:slideViewPr>
    <p:cSldViewPr snapToGrid="0">
      <p:cViewPr varScale="1">
        <p:scale>
          <a:sx n="65" d="100"/>
          <a:sy n="65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9517881D-88A8-4FDC-8D35-257CC5B9B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39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09482B2F-27AB-43BB-8061-521017401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6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154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8CE947-E323-4978-944F-F38441FD2068}" type="slidenum">
              <a:rPr lang="en-US" baseline="0" smtClean="0"/>
              <a:pPr eaLnBrk="1" hangingPunct="1"/>
              <a:t>37</a:t>
            </a:fld>
            <a:endParaRPr lang="en-US" baseline="0" smtClean="0"/>
          </a:p>
        </p:txBody>
      </p:sp>
    </p:spTree>
    <p:extLst>
      <p:ext uri="{BB962C8B-B14F-4D97-AF65-F5344CB8AC3E}">
        <p14:creationId xmlns:p14="http://schemas.microsoft.com/office/powerpoint/2010/main" val="49550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8CE947-E323-4978-944F-F38441FD2068}" type="slidenum">
              <a:rPr lang="en-US" baseline="0" smtClean="0"/>
              <a:pPr eaLnBrk="1" hangingPunct="1"/>
              <a:t>2</a:t>
            </a:fld>
            <a:endParaRPr lang="en-US" baseline="0" smtClean="0"/>
          </a:p>
        </p:txBody>
      </p:sp>
    </p:spTree>
    <p:extLst>
      <p:ext uri="{BB962C8B-B14F-4D97-AF65-F5344CB8AC3E}">
        <p14:creationId xmlns:p14="http://schemas.microsoft.com/office/powerpoint/2010/main" val="1385047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8CE947-E323-4978-944F-F38441FD2068}" type="slidenum">
              <a:rPr lang="en-US" baseline="0" smtClean="0"/>
              <a:pPr eaLnBrk="1" hangingPunct="1"/>
              <a:t>5</a:t>
            </a:fld>
            <a:endParaRPr lang="en-US" baseline="0" smtClean="0"/>
          </a:p>
        </p:txBody>
      </p:sp>
    </p:spTree>
    <p:extLst>
      <p:ext uri="{BB962C8B-B14F-4D97-AF65-F5344CB8AC3E}">
        <p14:creationId xmlns:p14="http://schemas.microsoft.com/office/powerpoint/2010/main" val="3186648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82B2F-27AB-43BB-8061-5210174011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57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8CE947-E323-4978-944F-F38441FD2068}" type="slidenum">
              <a:rPr lang="en-US" baseline="0" smtClean="0"/>
              <a:pPr eaLnBrk="1" hangingPunct="1"/>
              <a:t>7</a:t>
            </a:fld>
            <a:endParaRPr lang="en-US" baseline="0" smtClean="0"/>
          </a:p>
        </p:txBody>
      </p:sp>
    </p:spTree>
    <p:extLst>
      <p:ext uri="{BB962C8B-B14F-4D97-AF65-F5344CB8AC3E}">
        <p14:creationId xmlns:p14="http://schemas.microsoft.com/office/powerpoint/2010/main" val="454005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8CE947-E323-4978-944F-F38441FD2068}" type="slidenum">
              <a:rPr lang="en-US" baseline="0" smtClean="0"/>
              <a:pPr eaLnBrk="1" hangingPunct="1"/>
              <a:t>13</a:t>
            </a:fld>
            <a:endParaRPr lang="en-US" baseline="0" smtClean="0"/>
          </a:p>
        </p:txBody>
      </p:sp>
    </p:spTree>
    <p:extLst>
      <p:ext uri="{BB962C8B-B14F-4D97-AF65-F5344CB8AC3E}">
        <p14:creationId xmlns:p14="http://schemas.microsoft.com/office/powerpoint/2010/main" val="1985102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82B2F-27AB-43BB-8061-5210174011C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86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FA8CE947-E323-4978-944F-F38441FD2068}" type="slidenum">
              <a:rPr lang="en-US" baseline="0" smtClean="0"/>
              <a:pPr eaLnBrk="1" hangingPunct="1"/>
              <a:t>34</a:t>
            </a:fld>
            <a:endParaRPr lang="en-US" baseline="0" smtClean="0"/>
          </a:p>
        </p:txBody>
      </p:sp>
    </p:spTree>
    <p:extLst>
      <p:ext uri="{BB962C8B-B14F-4D97-AF65-F5344CB8AC3E}">
        <p14:creationId xmlns:p14="http://schemas.microsoft.com/office/powerpoint/2010/main" val="3537222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482B2F-27AB-43BB-8061-5210174011C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9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60CC-D400-44CD-B02E-C5B741D14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8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11989-2ABC-4852-991B-7D483B315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7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2733-D228-4809-A756-011359318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0F52D-BA6B-40D2-8CCD-29D20C3BE4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8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A433C-E3E4-4054-8E0A-050904449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1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F123-2569-4742-A658-EA9D22EE7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5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045F0-B188-423B-A957-B1E788D6E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1000-ADF5-49E5-B9B0-173AC3D7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6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897B8-F494-4E35-B88E-FED97B2A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6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BA78-4638-4A74-8B01-58E06B676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37AF-93E7-4151-B315-94DDF1FDF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EEBD4-A0EF-43BF-8827-515916E35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EA55-A247-422D-BDFB-141DE11B1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4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61C80-1835-4220-989A-FB5F46419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8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chemeClr val="accent2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22988" y="62626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r>
              <a:rPr lang="en-US" smtClean="0"/>
              <a:t>May 19, 2014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4928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baseline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>
              <a:defRPr/>
            </a:pPr>
            <a:fld id="{67ED8796-59C5-499A-85ED-FE93E1112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5" r:id="rId9"/>
    <p:sldLayoutId id="2147483694" r:id="rId10"/>
    <p:sldLayoutId id="2147483693" r:id="rId11"/>
    <p:sldLayoutId id="2147483692" r:id="rId12"/>
    <p:sldLayoutId id="2147483691" r:id="rId13"/>
    <p:sldLayoutId id="2147483690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2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863" y="240567"/>
            <a:ext cx="8804275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Dual-Threshold Voltage Design of </a:t>
            </a:r>
            <a:b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Sub-threshold Circuits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815806" y="2532957"/>
            <a:ext cx="7724775" cy="1041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zh-CN" sz="2400" b="1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Jia</a:t>
            </a:r>
            <a:r>
              <a:rPr lang="en-US" altLang="zh-CN" sz="24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Yao</a:t>
            </a:r>
            <a:endParaRPr lang="en-US" altLang="zh-CN" sz="2400" b="1" i="1" baseline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Mincho" charset="-128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Dept</a:t>
            </a:r>
            <a:r>
              <a:rPr lang="en-US" altLang="zh-CN" sz="2000" b="1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. </a:t>
            </a: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of ECE, Auburn University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altLang="zh-CN" sz="2000" b="1" baseline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altLang="zh-CN" sz="2000" b="1" baseline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zh-CN" altLang="en-US" sz="24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</a:endParaRPr>
          </a:p>
        </p:txBody>
      </p:sp>
      <p:pic>
        <p:nvPicPr>
          <p:cNvPr id="15364" name="Picture 9" descr="AUSealColor_transparent2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851" y="3337108"/>
            <a:ext cx="1547455" cy="1524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83978" y="1854297"/>
            <a:ext cx="4817345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Doctoral </a:t>
            </a:r>
            <a:r>
              <a:rPr lang="en-US" sz="28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Final Examination</a:t>
            </a:r>
            <a:endParaRPr lang="en-US" sz="28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878996" y="4854268"/>
            <a:ext cx="7724775" cy="151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zh-CN" sz="20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Dissertation Committee: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Dr. </a:t>
            </a:r>
            <a:r>
              <a:rPr lang="en-US" altLang="zh-CN" sz="2000" b="1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Vishwani</a:t>
            </a: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D. </a:t>
            </a:r>
            <a:r>
              <a:rPr lang="en-US" altLang="zh-CN" sz="2000" b="1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Agrawal</a:t>
            </a: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0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( Chair )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Dr. Victor P. Nelson, Dr. </a:t>
            </a:r>
            <a:r>
              <a:rPr lang="en-US" altLang="zh-CN" sz="2000" b="1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Bogdan</a:t>
            </a: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 M. </a:t>
            </a:r>
            <a:r>
              <a:rPr lang="en-US" altLang="zh-CN" sz="2000" b="1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Wilamowski</a:t>
            </a:r>
            <a:endParaRPr lang="en-US" altLang="zh-CN" sz="2000" b="1" baseline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altLang="zh-CN" sz="20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University Reader: </a:t>
            </a:r>
            <a:r>
              <a:rPr lang="en-US" altLang="zh-CN" sz="2000" b="1" baseline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Dr</a:t>
            </a:r>
            <a:r>
              <a:rPr lang="en-US" altLang="zh-CN" sz="2000" b="1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  <a:ea typeface="宋体" pitchFamily="2" charset="-122"/>
                <a:cs typeface="Times New Roman" pitchFamily="18" charset="0"/>
              </a:rPr>
              <a:t>. Xiao Qin</a:t>
            </a: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altLang="zh-CN" sz="2000" b="1" baseline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altLang="zh-CN" sz="2000" b="1" baseline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altLang="zh-CN" sz="2000" b="1" baseline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en-US" altLang="zh-CN" sz="2000" b="1" baseline="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  <a:cs typeface="Times New Roman" pitchFamily="18" charset="0"/>
            </a:endParaRPr>
          </a:p>
          <a:p>
            <a:pPr marL="342900" indent="-342900" algn="ctr" eaLnBrk="0" hangingPunct="0">
              <a:spcBef>
                <a:spcPct val="20000"/>
              </a:spcBef>
              <a:defRPr/>
            </a:pPr>
            <a:endParaRPr lang="zh-CN" altLang="en-US" sz="2400" b="1" baseline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  <a:ea typeface="宋体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33313" y="6379484"/>
            <a:ext cx="191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FFFF"/>
                </a:solidFill>
              </a:rPr>
              <a:t>May 19, 2014</a:t>
            </a:r>
            <a:endParaRPr lang="en-US" baseline="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MOSFET Sub-threshold Operation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err="1" smtClean="0">
                <a:solidFill>
                  <a:srgbClr val="FF9900"/>
                </a:solidFill>
              </a:rPr>
              <a:t>Vgs</a:t>
            </a:r>
            <a:r>
              <a:rPr lang="en-US" dirty="0" smtClean="0">
                <a:solidFill>
                  <a:srgbClr val="FF9900"/>
                </a:solidFill>
              </a:rPr>
              <a:t> &lt; 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9856" y="1623060"/>
            <a:ext cx="8329079" cy="59436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Sub-threshold current </a:t>
            </a:r>
            <a:r>
              <a:rPr lang="en-US" sz="2400" i="1" dirty="0" err="1" smtClean="0">
                <a:solidFill>
                  <a:srgbClr val="FFFF00"/>
                </a:solidFill>
              </a:rPr>
              <a:t>I</a:t>
            </a:r>
            <a:r>
              <a:rPr lang="en-US" sz="2400" i="1" baseline="-25000" dirty="0" err="1" smtClean="0">
                <a:solidFill>
                  <a:srgbClr val="FFFF00"/>
                </a:solidFill>
              </a:rPr>
              <a:t>sub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is dominant [1]</a:t>
            </a:r>
            <a:endParaRPr lang="en-US" sz="2400" i="1" baseline="-25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i="1" baseline="-25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400" i="1" baseline="-25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2400" i="1" baseline="-25000" dirty="0" smtClean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0483" y="3378108"/>
            <a:ext cx="3803339" cy="71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328058" y="4136027"/>
            <a:ext cx="6765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when </a:t>
            </a:r>
            <a:r>
              <a:rPr lang="en-US" sz="2000" b="1" baseline="0" dirty="0" err="1" smtClean="0">
                <a:solidFill>
                  <a:srgbClr val="FFFF00"/>
                </a:solidFill>
                <a:latin typeface="+mn-lt"/>
              </a:rPr>
              <a:t>Vds</a:t>
            </a:r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&gt; 3Vt , </a:t>
            </a:r>
            <a:r>
              <a:rPr lang="en-US" sz="2000" b="1" i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</a:t>
            </a:r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b="1" baseline="0" dirty="0" smtClean="0">
                <a:solidFill>
                  <a:srgbClr val="FFFF00"/>
                </a:solidFill>
                <a:latin typeface="+mn-lt"/>
              </a:rPr>
              <a:t>can</a:t>
            </a:r>
            <a:r>
              <a:rPr lang="en-US" sz="20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be further simplified to</a:t>
            </a:r>
            <a:endParaRPr lang="en-US" sz="20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4376" y="4602481"/>
            <a:ext cx="4545874" cy="74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1345474" y="3522072"/>
            <a:ext cx="1397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baseline="0" dirty="0" smtClean="0">
                <a:solidFill>
                  <a:srgbClr val="FFFF00"/>
                </a:solidFill>
                <a:latin typeface="+mn-lt"/>
              </a:rPr>
              <a:t>where</a:t>
            </a:r>
            <a:endParaRPr lang="en-US" sz="2000" b="1" baseline="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481" y="5376684"/>
            <a:ext cx="8401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Note:  μ is effective mobility, Cox is oxide capacitance, W is transistor width, L is transistor length, </a:t>
            </a:r>
            <a:r>
              <a:rPr lang="en-US" sz="1600" baseline="0" dirty="0" err="1" smtClean="0">
                <a:solidFill>
                  <a:srgbClr val="FFFF00"/>
                </a:solidFill>
                <a:latin typeface="+mn-lt"/>
              </a:rPr>
              <a:t>Vgs</a:t>
            </a:r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 is gate-source voltage, </a:t>
            </a:r>
            <a:r>
              <a:rPr lang="en-US" sz="1600" baseline="0" dirty="0" err="1" smtClean="0">
                <a:solidFill>
                  <a:srgbClr val="FFFF00"/>
                </a:solidFill>
                <a:latin typeface="+mn-lt"/>
              </a:rPr>
              <a:t>Vds</a:t>
            </a:r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 is drain-source voltage, </a:t>
            </a:r>
            <a:r>
              <a:rPr lang="en-US" sz="1600" baseline="0" dirty="0" err="1" smtClean="0">
                <a:solidFill>
                  <a:srgbClr val="FFFF00"/>
                </a:solidFill>
                <a:latin typeface="+mn-lt"/>
              </a:rPr>
              <a:t>Vt</a:t>
            </a:r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 is thermal voltage </a:t>
            </a:r>
          </a:p>
          <a:p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( 25mV at 300K ), </a:t>
            </a:r>
            <a:r>
              <a:rPr lang="en-US" sz="1600" baseline="0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 is threshold voltage, n is sub-threshold slope, </a:t>
            </a:r>
            <a:r>
              <a:rPr lang="el-GR" sz="1600" baseline="0" dirty="0" smtClean="0">
                <a:solidFill>
                  <a:srgbClr val="FFFF00"/>
                </a:solidFill>
                <a:latin typeface="+mn-lt"/>
              </a:rPr>
              <a:t>η</a:t>
            </a:r>
            <a:r>
              <a:rPr lang="en-US" sz="1600" baseline="0" dirty="0" smtClean="0">
                <a:solidFill>
                  <a:srgbClr val="FFFF00"/>
                </a:solidFill>
                <a:latin typeface="+mn-lt"/>
              </a:rPr>
              <a:t> is DIBL effect coefficient</a:t>
            </a:r>
            <a:endParaRPr lang="en-US" sz="1600" baseline="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8764" y="2470785"/>
            <a:ext cx="50387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1286515" y="5747022"/>
            <a:ext cx="6482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aseline="0" dirty="0" smtClean="0">
                <a:solidFill>
                  <a:srgbClr val="FFFF00"/>
                </a:solidFill>
              </a:rPr>
              <a:t>HSPICE simulation results of drain current I</a:t>
            </a:r>
            <a:r>
              <a:rPr lang="en-US" sz="1600" dirty="0" smtClean="0">
                <a:solidFill>
                  <a:srgbClr val="FFFF00"/>
                </a:solidFill>
              </a:rPr>
              <a:t>D</a:t>
            </a:r>
            <a:r>
              <a:rPr lang="en-US" sz="1600" baseline="0" dirty="0" smtClean="0">
                <a:solidFill>
                  <a:srgbClr val="FFFF00"/>
                </a:solidFill>
              </a:rPr>
              <a:t> vs. gate-source voltage V</a:t>
            </a:r>
            <a:r>
              <a:rPr lang="en-US" sz="1600" dirty="0" smtClean="0">
                <a:solidFill>
                  <a:srgbClr val="FFFF00"/>
                </a:solidFill>
              </a:rPr>
              <a:t>GS</a:t>
            </a:r>
            <a:r>
              <a:rPr lang="en-US" sz="1600" baseline="0" dirty="0" smtClean="0">
                <a:solidFill>
                  <a:srgbClr val="FFFF00"/>
                </a:solidFill>
              </a:rPr>
              <a:t> for PTM 32nm bulk CMOS technology NMOS transistor with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Wn</a:t>
            </a:r>
            <a:r>
              <a:rPr lang="en-US" sz="1600" baseline="0" dirty="0" smtClean="0">
                <a:solidFill>
                  <a:srgbClr val="FFFF00"/>
                </a:solidFill>
              </a:rPr>
              <a:t>=5L ,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= 0.329V at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600" baseline="0" dirty="0" smtClean="0">
                <a:solidFill>
                  <a:srgbClr val="FFFF00"/>
                </a:solidFill>
              </a:rPr>
              <a:t> = 0.9 V</a:t>
            </a:r>
          </a:p>
        </p:txBody>
      </p:sp>
      <p:sp>
        <p:nvSpPr>
          <p:cNvPr id="10" name="标题 1"/>
          <p:cNvSpPr>
            <a:spLocks noGrp="1"/>
          </p:cNvSpPr>
          <p:nvPr>
            <p:ph type="title"/>
          </p:nvPr>
        </p:nvSpPr>
        <p:spPr>
          <a:xfrm>
            <a:off x="457200" y="15707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MOSFET Sub-threshold Operation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err="1" smtClean="0">
                <a:solidFill>
                  <a:srgbClr val="FF9900"/>
                </a:solidFill>
              </a:rPr>
              <a:t>Vgs</a:t>
            </a:r>
            <a:r>
              <a:rPr lang="en-US" dirty="0" smtClean="0">
                <a:solidFill>
                  <a:srgbClr val="FF9900"/>
                </a:solidFill>
              </a:rPr>
              <a:t> &lt; 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endParaRPr lang="en-US" dirty="0">
              <a:solidFill>
                <a:srgbClr val="FF990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490" y="1417651"/>
            <a:ext cx="5715425" cy="43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504093" y="703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kern="0" baseline="0" noProof="0" dirty="0" smtClean="0">
                <a:solidFill>
                  <a:srgbClr val="FF9900"/>
                </a:solidFill>
                <a:latin typeface="+mj-lt"/>
                <a:ea typeface="+mj-ea"/>
                <a:cs typeface="+mj-cs"/>
              </a:rPr>
              <a:t>Sub-threshold Inverter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2384" y="2056594"/>
            <a:ext cx="4331677" cy="37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 10"/>
          <p:cNvSpPr/>
          <p:nvPr/>
        </p:nvSpPr>
        <p:spPr>
          <a:xfrm>
            <a:off x="73270" y="5743944"/>
            <a:ext cx="47844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aseline="0" dirty="0" smtClean="0">
                <a:solidFill>
                  <a:srgbClr val="FFFF00"/>
                </a:solidFill>
              </a:rPr>
              <a:t>HSPICE simulation results of Voltage Transfer Curve of an inverter in PTM 32nm bulk CMOS technology at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400" baseline="0" dirty="0" smtClean="0">
                <a:solidFill>
                  <a:srgbClr val="FFFF00"/>
                </a:solidFill>
              </a:rPr>
              <a:t>=0.2V with varying transistor sizing ratio </a:t>
            </a:r>
            <a:r>
              <a:rPr lang="el-GR" sz="1400" baseline="0" dirty="0" smtClean="0">
                <a:solidFill>
                  <a:srgbClr val="FFFF00"/>
                </a:solidFill>
              </a:rPr>
              <a:t>β</a:t>
            </a:r>
            <a:r>
              <a:rPr lang="en-US" sz="1400" baseline="0" dirty="0" smtClean="0">
                <a:solidFill>
                  <a:srgbClr val="FFFF00"/>
                </a:solidFill>
              </a:rPr>
              <a:t> =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Wp</a:t>
            </a:r>
            <a:r>
              <a:rPr lang="en-US" sz="1400" baseline="0" dirty="0" smtClean="0">
                <a:solidFill>
                  <a:srgbClr val="FFFF00"/>
                </a:solidFill>
              </a:rPr>
              <a:t> /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Wn</a:t>
            </a:r>
            <a:endParaRPr lang="en-US" sz="1400" baseline="0" dirty="0" smtClean="0">
              <a:solidFill>
                <a:srgbClr val="FFFF00"/>
              </a:solidFill>
            </a:endParaRPr>
          </a:p>
        </p:txBody>
      </p:sp>
      <p:sp>
        <p:nvSpPr>
          <p:cNvPr id="12" name="内容占位符 2"/>
          <p:cNvSpPr>
            <a:spLocks noGrp="1"/>
          </p:cNvSpPr>
          <p:nvPr>
            <p:ph idx="1"/>
          </p:nvPr>
        </p:nvSpPr>
        <p:spPr>
          <a:xfrm>
            <a:off x="719482" y="1057351"/>
            <a:ext cx="8206154" cy="79716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i="1" dirty="0" smtClean="0">
                <a:solidFill>
                  <a:srgbClr val="FFFF00"/>
                </a:solidFill>
              </a:rPr>
              <a:t>Circuits function correctly in sub-threshold region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FFFF00"/>
                </a:solidFill>
              </a:rPr>
              <a:t>    but come with large delay ( 500x larger )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5275385" y="2401527"/>
          <a:ext cx="3423138" cy="2814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354"/>
                <a:gridCol w="1617784"/>
              </a:tblGrid>
              <a:tr h="61038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9900"/>
                          </a:solidFill>
                        </a:rPr>
                        <a:t>Supply</a:t>
                      </a:r>
                      <a:r>
                        <a:rPr lang="en-US" sz="1600" baseline="0" dirty="0" smtClean="0">
                          <a:solidFill>
                            <a:srgbClr val="FF9900"/>
                          </a:solidFill>
                        </a:rPr>
                        <a:t> Voltage </a:t>
                      </a:r>
                    </a:p>
                    <a:p>
                      <a:pPr algn="ctr"/>
                      <a:r>
                        <a:rPr lang="en-US" sz="1600" baseline="0" dirty="0" err="1" smtClean="0">
                          <a:solidFill>
                            <a:srgbClr val="FF9900"/>
                          </a:solidFill>
                        </a:rPr>
                        <a:t>Vdd</a:t>
                      </a:r>
                      <a:r>
                        <a:rPr lang="en-US" sz="1600" baseline="0" dirty="0" smtClean="0">
                          <a:solidFill>
                            <a:srgbClr val="FF9900"/>
                          </a:solidFill>
                        </a:rPr>
                        <a:t> (V)</a:t>
                      </a:r>
                      <a:endParaRPr lang="en-US" sz="16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9900"/>
                          </a:solidFill>
                        </a:rPr>
                        <a:t>Inverter </a:t>
                      </a:r>
                    </a:p>
                    <a:p>
                      <a:pPr algn="ctr"/>
                      <a:r>
                        <a:rPr lang="en-US" sz="1600" dirty="0" smtClean="0">
                          <a:solidFill>
                            <a:srgbClr val="FF9900"/>
                          </a:solidFill>
                        </a:rPr>
                        <a:t>Delay (ns)</a:t>
                      </a:r>
                      <a:endParaRPr lang="en-US" sz="16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Vdd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=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0.2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7.01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259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Vdd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= 0.3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0.51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Vdd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= 0.4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0.101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51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Vdd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= 0.5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0.019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6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Vdd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= 0.7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0.015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399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bg1"/>
                          </a:solidFill>
                        </a:rPr>
                        <a:t>Vdd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 = 0.9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0.014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4724400" y="5284986"/>
            <a:ext cx="441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aseline="0" dirty="0" smtClean="0">
                <a:solidFill>
                  <a:srgbClr val="FFFF00"/>
                </a:solidFill>
              </a:rPr>
              <a:t>HSPICE simulation results of Inverter delay under varying supply voltages in PTM 32nm  bulk CMOS technology with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Wn</a:t>
            </a:r>
            <a:r>
              <a:rPr lang="en-US" sz="1400" baseline="0" dirty="0" smtClean="0">
                <a:solidFill>
                  <a:srgbClr val="FFFF00"/>
                </a:solidFill>
              </a:rPr>
              <a:t> = 5L and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Wp</a:t>
            </a:r>
            <a:r>
              <a:rPr lang="en-US" sz="1400" baseline="0" dirty="0" smtClean="0">
                <a:solidFill>
                  <a:srgbClr val="FFFF00"/>
                </a:solidFill>
              </a:rPr>
              <a:t> = 12L, fan-out is one inverter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6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B76129-2264-4116-8DE9-91563FE5F13C}" type="slidenum">
              <a:rPr lang="en-US" baseline="0" smtClean="0">
                <a:solidFill>
                  <a:schemeClr val="bg1"/>
                </a:solidFill>
                <a:latin typeface="Helvetica" pitchFamily="34" charset="0"/>
              </a:rPr>
              <a:pPr eaLnBrk="1" hangingPunct="1"/>
              <a:t>13</a:t>
            </a:fld>
            <a:endParaRPr lang="en-US" baseline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02352" y="1734050"/>
            <a:ext cx="799599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457200" indent="-4572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Motivation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Background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Contributions of This Work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Single-</a:t>
            </a:r>
            <a:r>
              <a:rPr lang="en-US" sz="2800" b="1" baseline="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8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design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8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Dual-</a:t>
            </a:r>
            <a:r>
              <a:rPr lang="en-US" sz="2800" b="1" baseline="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8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minimum EPC design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Future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Conclusion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61" y="1245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</a:t>
            </a:r>
            <a:r>
              <a:rPr lang="en-US" sz="4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of </a:t>
            </a:r>
            <a:b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Sub-threshold Circuits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887104" y="1244676"/>
            <a:ext cx="7560860" cy="103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EPC is independent of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Vth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400" b="1" kern="0" baseline="0" dirty="0" smtClean="0">
                <a:solidFill>
                  <a:srgbClr val="FFFF00"/>
                </a:solidFill>
                <a:latin typeface="+mn-lt"/>
                <a:cs typeface="+mn-cs"/>
              </a:rPr>
              <a:t>     Increasing </a:t>
            </a:r>
            <a:r>
              <a:rPr lang="en-US" sz="2400" b="1" kern="0" baseline="0" dirty="0" err="1" smtClean="0">
                <a:solidFill>
                  <a:srgbClr val="FFFF00"/>
                </a:solidFill>
                <a:latin typeface="+mn-lt"/>
                <a:cs typeface="+mn-cs"/>
              </a:rPr>
              <a:t>Vth</a:t>
            </a:r>
            <a:r>
              <a:rPr lang="en-US" sz="2400" b="1" kern="0" baseline="0" dirty="0" smtClean="0">
                <a:solidFill>
                  <a:srgbClr val="FFFF00"/>
                </a:solidFill>
                <a:latin typeface="+mn-lt"/>
                <a:cs typeface="+mn-cs"/>
              </a:rPr>
              <a:t> can not reduce EPC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1" i="1" u="none" strike="noStrike" kern="0" cap="none" spc="0" normalizeH="0" baseline="-25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1" i="1" u="none" strike="noStrike" kern="0" cap="none" spc="0" normalizeH="0" baseline="-25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400" b="1" i="1" u="none" strike="noStrike" kern="0" cap="none" spc="0" normalizeH="0" baseline="-25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kumimoji="0" lang="en-US" sz="2400" b="1" i="1" u="none" strike="noStrike" kern="0" cap="none" spc="0" normalizeH="0" baseline="-2500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图片 10" descr="single_vth_energy_low_high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3657" y="2292823"/>
            <a:ext cx="4358239" cy="35250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" y="5783408"/>
            <a:ext cx="52349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C000"/>
              </a:buClr>
              <a:buSzPct val="80000"/>
            </a:pPr>
            <a:r>
              <a:rPr lang="en-US" sz="1300" baseline="0" dirty="0" smtClean="0">
                <a:solidFill>
                  <a:srgbClr val="FFFF00"/>
                </a:solidFill>
              </a:rPr>
              <a:t>HSPICE simulations  for EPC for 32-bit RCA  single-</a:t>
            </a:r>
            <a:r>
              <a:rPr lang="en-US" sz="13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300" baseline="0" dirty="0" smtClean="0">
                <a:solidFill>
                  <a:srgbClr val="FFFF00"/>
                </a:solidFill>
              </a:rPr>
              <a:t> designs in PTM 32nm  bulk CMOS technology with  </a:t>
            </a:r>
            <a:r>
              <a:rPr lang="en-US" sz="1300" baseline="0" dirty="0" err="1" smtClean="0">
                <a:solidFill>
                  <a:srgbClr val="FFFF00"/>
                </a:solidFill>
              </a:rPr>
              <a:t>Wn</a:t>
            </a:r>
            <a:r>
              <a:rPr lang="en-US" sz="1300" baseline="0" dirty="0" smtClean="0">
                <a:solidFill>
                  <a:srgbClr val="FFFF00"/>
                </a:solidFill>
              </a:rPr>
              <a:t>=5L </a:t>
            </a:r>
            <a:r>
              <a:rPr lang="en-US" sz="1300" baseline="0" dirty="0" err="1" smtClean="0">
                <a:solidFill>
                  <a:srgbClr val="FFFF00"/>
                </a:solidFill>
              </a:rPr>
              <a:t>Wp</a:t>
            </a:r>
            <a:r>
              <a:rPr lang="en-US" sz="1300" baseline="0" dirty="0" smtClean="0">
                <a:solidFill>
                  <a:srgbClr val="FFFF00"/>
                </a:solidFill>
              </a:rPr>
              <a:t>=12L.Each design runs at its maximum operating frequency </a:t>
            </a:r>
            <a:endParaRPr lang="en-US" sz="1300" baseline="0" dirty="0">
              <a:solidFill>
                <a:srgbClr val="FFFF00"/>
              </a:solidFill>
            </a:endParaRPr>
          </a:p>
        </p:txBody>
      </p:sp>
      <p:sp>
        <p:nvSpPr>
          <p:cNvPr id="13" name="内容占位符 2"/>
          <p:cNvSpPr>
            <a:spLocks noGrp="1"/>
          </p:cNvSpPr>
          <p:nvPr>
            <p:ph idx="1"/>
          </p:nvPr>
        </p:nvSpPr>
        <p:spPr>
          <a:xfrm>
            <a:off x="5012823" y="2587462"/>
            <a:ext cx="4039737" cy="156879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800" b="0" dirty="0" smtClean="0">
                <a:solidFill>
                  <a:srgbClr val="FFFF00"/>
                </a:solidFill>
              </a:rPr>
              <a:t>EPC for single low </a:t>
            </a:r>
            <a:r>
              <a:rPr lang="en-US" sz="1800" b="0" dirty="0" err="1" smtClean="0">
                <a:solidFill>
                  <a:srgbClr val="FFFF00"/>
                </a:solidFill>
              </a:rPr>
              <a:t>Vth</a:t>
            </a:r>
            <a:r>
              <a:rPr lang="en-US" sz="1800" b="0" dirty="0" smtClean="0">
                <a:solidFill>
                  <a:srgbClr val="FFFF00"/>
                </a:solidFill>
              </a:rPr>
              <a:t> and single high </a:t>
            </a:r>
            <a:r>
              <a:rPr lang="en-US" sz="1800" b="0" dirty="0" err="1" smtClean="0">
                <a:solidFill>
                  <a:srgbClr val="FFFF00"/>
                </a:solidFill>
              </a:rPr>
              <a:t>Vth</a:t>
            </a:r>
            <a:r>
              <a:rPr lang="en-US" sz="1800" b="0" dirty="0" smtClean="0">
                <a:solidFill>
                  <a:srgbClr val="FFFF00"/>
                </a:solidFill>
              </a:rPr>
              <a:t> designs remain same</a:t>
            </a:r>
          </a:p>
          <a:p>
            <a:pPr>
              <a:buClr>
                <a:srgbClr val="FFFF00"/>
              </a:buClr>
              <a:buSzPct val="80000"/>
              <a:buFont typeface="Wingdings" pitchFamily="2" charset="2"/>
              <a:buChar char="q"/>
            </a:pPr>
            <a:r>
              <a:rPr lang="en-US" sz="1800" b="0" dirty="0" smtClean="0">
                <a:solidFill>
                  <a:srgbClr val="FFFF00"/>
                </a:solidFill>
              </a:rPr>
              <a:t>High </a:t>
            </a:r>
            <a:r>
              <a:rPr lang="en-US" sz="1800" b="0" dirty="0" err="1" smtClean="0">
                <a:solidFill>
                  <a:srgbClr val="FFFF00"/>
                </a:solidFill>
              </a:rPr>
              <a:t>Vth</a:t>
            </a:r>
            <a:r>
              <a:rPr lang="en-US" sz="1800" b="0" dirty="0" smtClean="0">
                <a:solidFill>
                  <a:srgbClr val="FFFF00"/>
                </a:solidFill>
              </a:rPr>
              <a:t> design reduces leakage power but  increases delay </a:t>
            </a:r>
          </a:p>
          <a:p>
            <a:pPr>
              <a:buNone/>
            </a:pPr>
            <a:r>
              <a:rPr lang="en-US" sz="1800" dirty="0" smtClean="0"/>
              <a:t>     </a:t>
            </a:r>
            <a:r>
              <a:rPr lang="en-US" sz="1800" dirty="0" smtClean="0">
                <a:solidFill>
                  <a:srgbClr val="FFFF00"/>
                </a:solidFill>
              </a:rPr>
              <a:t>Two effects cancel out</a:t>
            </a:r>
            <a:endParaRPr lang="en-US" sz="1800" b="0" baseline="-250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1800" i="1" baseline="-250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5345372" y="4290325"/>
          <a:ext cx="35120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848"/>
                <a:gridCol w="1064526"/>
                <a:gridCol w="12146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NMOS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PMOS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HS model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0.328 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-0.291 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LP model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0.549 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-0.486 V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58855" y="5445456"/>
            <a:ext cx="39851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aseline="0" dirty="0" smtClean="0">
                <a:solidFill>
                  <a:srgbClr val="FFFF00"/>
                </a:solidFill>
              </a:rPr>
              <a:t>Threshold voltage of PTM 32nm models calculated in HSPICE at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600" baseline="0" dirty="0" smtClean="0">
                <a:solidFill>
                  <a:srgbClr val="FFFF00"/>
                </a:solidFill>
              </a:rPr>
              <a:t> = 0.9 V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61" y="1245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</a:t>
            </a:r>
            <a:r>
              <a:rPr lang="en-US" sz="4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of </a:t>
            </a:r>
            <a:b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Sub-threshold Circuits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8865" y="1496198"/>
            <a:ext cx="5366694" cy="87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6619" y="2625215"/>
            <a:ext cx="4488159" cy="91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6839" y="3735236"/>
            <a:ext cx="4533115" cy="92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51070" y="4885686"/>
            <a:ext cx="4691533" cy="9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32736" y="2743199"/>
            <a:ext cx="231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0" dirty="0" smtClean="0">
                <a:solidFill>
                  <a:srgbClr val="FFFF00"/>
                </a:solidFill>
              </a:rPr>
              <a:t>On current I</a:t>
            </a:r>
            <a:r>
              <a:rPr lang="en-US" sz="2400" dirty="0" smtClean="0">
                <a:solidFill>
                  <a:srgbClr val="FFFF00"/>
                </a:solidFill>
              </a:rPr>
              <a:t>on</a:t>
            </a:r>
            <a:r>
              <a:rPr lang="en-US" sz="2400" baseline="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baseline="0" dirty="0" smtClean="0">
                <a:solidFill>
                  <a:srgbClr val="FFFF00"/>
                </a:solidFill>
              </a:rPr>
              <a:t> with </a:t>
            </a:r>
            <a:r>
              <a:rPr lang="en-US" sz="2400" baseline="0" dirty="0" err="1" smtClean="0">
                <a:solidFill>
                  <a:srgbClr val="FFFF00"/>
                </a:solidFill>
              </a:rPr>
              <a:t>Vgs</a:t>
            </a:r>
            <a:r>
              <a:rPr lang="en-US" sz="2400" baseline="0" dirty="0" smtClean="0">
                <a:solidFill>
                  <a:srgbClr val="FFFF00"/>
                </a:solidFill>
              </a:rPr>
              <a:t> = </a:t>
            </a:r>
            <a:r>
              <a:rPr lang="en-US" sz="2400" baseline="0" dirty="0" err="1" smtClean="0">
                <a:solidFill>
                  <a:srgbClr val="FFFF00"/>
                </a:solidFill>
              </a:rPr>
              <a:t>Vdd</a:t>
            </a:r>
            <a:endParaRPr lang="en-US" sz="2400" baseline="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2736" y="3818147"/>
            <a:ext cx="2271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0" dirty="0" smtClean="0">
                <a:solidFill>
                  <a:srgbClr val="FFFF00"/>
                </a:solidFill>
              </a:rPr>
              <a:t>Off current </a:t>
            </a:r>
            <a:r>
              <a:rPr lang="en-US" sz="2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err="1" smtClean="0">
                <a:solidFill>
                  <a:srgbClr val="FFFF00"/>
                </a:solidFill>
              </a:rPr>
              <a:t>off</a:t>
            </a:r>
            <a:r>
              <a:rPr lang="en-US" sz="2400" baseline="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baseline="0" dirty="0" smtClean="0">
                <a:solidFill>
                  <a:srgbClr val="FFFF00"/>
                </a:solidFill>
              </a:rPr>
              <a:t> with </a:t>
            </a:r>
            <a:r>
              <a:rPr lang="en-US" sz="2400" baseline="0" dirty="0" err="1" smtClean="0">
                <a:solidFill>
                  <a:srgbClr val="FFFF00"/>
                </a:solidFill>
              </a:rPr>
              <a:t>Vgs</a:t>
            </a:r>
            <a:r>
              <a:rPr lang="en-US" sz="2400" baseline="0" dirty="0" smtClean="0">
                <a:solidFill>
                  <a:srgbClr val="FFFF00"/>
                </a:solidFill>
              </a:rPr>
              <a:t> = 0</a:t>
            </a:r>
            <a:endParaRPr lang="en-US" sz="2400" baseline="0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2736" y="5122459"/>
            <a:ext cx="220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0" dirty="0" smtClean="0">
                <a:solidFill>
                  <a:srgbClr val="FFFF00"/>
                </a:solidFill>
              </a:rPr>
              <a:t>Gate delay D</a:t>
            </a:r>
            <a:endParaRPr lang="en-US" sz="2400" baseline="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0529" y="5902494"/>
            <a:ext cx="58584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i="1" baseline="0" dirty="0" smtClean="0">
                <a:solidFill>
                  <a:srgbClr val="FFFF00"/>
                </a:solidFill>
              </a:rPr>
              <a:t>C</a:t>
            </a:r>
            <a:r>
              <a:rPr lang="en-US" sz="2000" baseline="0" dirty="0" smtClean="0">
                <a:solidFill>
                  <a:srgbClr val="FFFF00"/>
                </a:solidFill>
              </a:rPr>
              <a:t> is gate capacitance of a characteristic inverter</a:t>
            </a:r>
            <a:endParaRPr lang="en-US" sz="20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8961" y="12451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</a:t>
            </a:r>
            <a:r>
              <a:rPr lang="en-US" sz="40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of </a:t>
            </a:r>
            <a:b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Sub-threshold Circuits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683" y="2974620"/>
            <a:ext cx="8705355" cy="27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199" y="1710814"/>
            <a:ext cx="6054786" cy="114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1227" y="2047829"/>
            <a:ext cx="2337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0" dirty="0" smtClean="0">
                <a:solidFill>
                  <a:srgbClr val="FFFF00"/>
                </a:solidFill>
              </a:rPr>
              <a:t>Circuit delay </a:t>
            </a:r>
            <a:r>
              <a:rPr lang="en-US" sz="2400" baseline="0" dirty="0" err="1" smtClean="0">
                <a:solidFill>
                  <a:srgbClr val="FFFF00"/>
                </a:solidFill>
              </a:rPr>
              <a:t>Tc</a:t>
            </a:r>
            <a:endParaRPr lang="en-US" sz="2400" baseline="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70805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baseline="0" dirty="0" smtClean="0">
                <a:solidFill>
                  <a:srgbClr val="FFFF00"/>
                </a:solidFill>
              </a:rPr>
              <a:t>C</a:t>
            </a:r>
            <a:r>
              <a:rPr lang="en-US" baseline="0" dirty="0" smtClean="0">
                <a:solidFill>
                  <a:srgbClr val="FFFF00"/>
                </a:solidFill>
              </a:rPr>
              <a:t> is gate capacitance of a characteristic inverter, </a:t>
            </a:r>
            <a:r>
              <a:rPr lang="en-US" baseline="0" dirty="0" err="1" smtClean="0">
                <a:solidFill>
                  <a:srgbClr val="FFFF00"/>
                </a:solidFill>
              </a:rPr>
              <a:t>Ceff</a:t>
            </a:r>
            <a:r>
              <a:rPr lang="en-US" baseline="0" dirty="0" smtClean="0">
                <a:solidFill>
                  <a:srgbClr val="FFFF00"/>
                </a:solidFill>
              </a:rPr>
              <a:t> is average switched capacitance per clock cycle in the circuit, </a:t>
            </a:r>
            <a:r>
              <a:rPr lang="en-US" i="1" baseline="0" dirty="0" smtClean="0">
                <a:solidFill>
                  <a:srgbClr val="FFFF00"/>
                </a:solidFill>
              </a:rPr>
              <a:t>l</a:t>
            </a:r>
            <a:r>
              <a:rPr lang="en-US" baseline="0" dirty="0" smtClean="0">
                <a:solidFill>
                  <a:srgbClr val="FFFF00"/>
                </a:solidFill>
              </a:rPr>
              <a:t> is the length of critical path in terms of a characteristic inverter</a:t>
            </a:r>
            <a:endParaRPr lang="en-US" baseline="0" dirty="0">
              <a:solidFill>
                <a:srgbClr val="FFFF00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831307" y="4462817"/>
            <a:ext cx="1637731" cy="887105"/>
            <a:chOff x="4763068" y="4462817"/>
            <a:chExt cx="1637731" cy="887105"/>
          </a:xfrm>
        </p:grpSpPr>
        <p:sp>
          <p:nvSpPr>
            <p:cNvPr id="11" name="TextBox 10"/>
            <p:cNvSpPr txBox="1"/>
            <p:nvPr/>
          </p:nvSpPr>
          <p:spPr>
            <a:xfrm>
              <a:off x="4885894" y="4599296"/>
              <a:ext cx="15012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aseline="0" dirty="0" err="1" smtClean="0">
                  <a:solidFill>
                    <a:srgbClr val="FF0000"/>
                  </a:solidFill>
                </a:rPr>
                <a:t>Vth</a:t>
              </a:r>
              <a:r>
                <a:rPr lang="en-US" baseline="0" dirty="0" smtClean="0">
                  <a:solidFill>
                    <a:srgbClr val="FF0000"/>
                  </a:solidFill>
                </a:rPr>
                <a:t> factor is </a:t>
              </a:r>
            </a:p>
            <a:p>
              <a:r>
                <a:rPr lang="en-US" baseline="0" dirty="0" smtClean="0">
                  <a:solidFill>
                    <a:srgbClr val="FF0000"/>
                  </a:solidFill>
                </a:rPr>
                <a:t>canceled out</a:t>
              </a:r>
              <a:endParaRPr lang="en-US" baseline="0" dirty="0">
                <a:solidFill>
                  <a:srgbClr val="FF0000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 bwMode="auto">
            <a:xfrm>
              <a:off x="4763068" y="4462817"/>
              <a:ext cx="1637731" cy="887105"/>
            </a:xfrm>
            <a:prstGeom prst="ellips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36680"/>
            <a:ext cx="8441140" cy="3490413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Low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gate is fast but more leaky;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used on critical paths to maintain high speed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High </a:t>
            </a:r>
            <a:r>
              <a:rPr lang="en-US" sz="24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gate is slow but less leaky;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</a:t>
            </a:r>
            <a:r>
              <a:rPr lang="en-US" sz="24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used on non-critical paths to reduce leakage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Normally, start with assigning low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to all gates  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and switch as many gates as possible to high </a:t>
            </a:r>
            <a:r>
              <a:rPr lang="en-US" sz="24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to reduce leakage [2]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General Dual-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r>
              <a:rPr lang="en-US" dirty="0" smtClean="0">
                <a:solidFill>
                  <a:srgbClr val="FF9900"/>
                </a:solidFill>
              </a:rPr>
              <a:t> Design Procedure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7459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aseline="0" dirty="0" smtClean="0">
                <a:solidFill>
                  <a:srgbClr val="FFFF00"/>
                </a:solidFill>
              </a:rPr>
              <a:t>[2] D. Flynn, R.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Aitken</a:t>
            </a:r>
            <a:r>
              <a:rPr lang="en-US" sz="1400" baseline="0" dirty="0" smtClean="0">
                <a:solidFill>
                  <a:srgbClr val="FFFF00"/>
                </a:solidFill>
              </a:rPr>
              <a:t>, A. Gibbons and K. Shi, Low Power Methodology Manual: For System-on-Chip Design. New York: Springer, 2007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Dual-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r>
              <a:rPr lang="en-US" dirty="0" smtClean="0">
                <a:solidFill>
                  <a:srgbClr val="FF9900"/>
                </a:solidFill>
              </a:rPr>
              <a:t> Minimum EPC Design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54788" cy="4486701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 reduces EPC by </a:t>
            </a:r>
          </a:p>
          <a:p>
            <a:pPr>
              <a:buClr>
                <a:srgbClr val="FFC000"/>
              </a:buClr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inserting high 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gates to reduce leakage power  while keeping the operating frequency unchanged</a:t>
            </a: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maximum operating frequency obtained for the single low </a:t>
            </a:r>
            <a:r>
              <a:rPr lang="en-US" sz="2200" dirty="0" err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r>
              <a:rPr lang="en-US" sz="2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design</a:t>
            </a:r>
            <a:endParaRPr lang="en-US" sz="10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rgbClr val="FFC000"/>
              </a:buClr>
              <a:buFont typeface="Wingdings" pitchFamily="2" charset="2"/>
              <a:buChar char="Ø"/>
            </a:pPr>
            <a:endParaRPr lang="en-US" sz="1000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For given circuit </a:t>
            </a:r>
            <a:r>
              <a:rPr lang="en-US" sz="2600" dirty="0" err="1" smtClean="0">
                <a:solidFill>
                  <a:srgbClr val="FFFF00"/>
                </a:solidFill>
              </a:rPr>
              <a:t>netlist</a:t>
            </a:r>
            <a:r>
              <a:rPr lang="en-US" sz="2600" dirty="0" smtClean="0">
                <a:solidFill>
                  <a:srgbClr val="FFFF00"/>
                </a:solidFill>
              </a:rPr>
              <a:t>, the proposed framework uses the gate slack based algorithm to generate optimum dual-</a:t>
            </a:r>
            <a:r>
              <a:rPr lang="en-US" sz="2600" dirty="0" err="1" smtClean="0">
                <a:solidFill>
                  <a:srgbClr val="FFFF00"/>
                </a:solidFill>
              </a:rPr>
              <a:t>Vth</a:t>
            </a:r>
            <a:r>
              <a:rPr lang="en-US" sz="2600" dirty="0" smtClean="0">
                <a:solidFill>
                  <a:srgbClr val="FFFF00"/>
                </a:solidFill>
              </a:rPr>
              <a:t> design with minimum EPC, optimum </a:t>
            </a:r>
            <a:r>
              <a:rPr lang="en-US" sz="2600" dirty="0" err="1" smtClean="0">
                <a:solidFill>
                  <a:srgbClr val="FFFF00"/>
                </a:solidFill>
              </a:rPr>
              <a:t>Vdd</a:t>
            </a:r>
            <a:r>
              <a:rPr lang="en-US" sz="2600" dirty="0" smtClean="0">
                <a:solidFill>
                  <a:srgbClr val="FFFF00"/>
                </a:solidFill>
              </a:rPr>
              <a:t>, optimum high </a:t>
            </a:r>
            <a:r>
              <a:rPr lang="en-US" sz="2600" dirty="0" err="1" smtClean="0">
                <a:solidFill>
                  <a:srgbClr val="FFFF00"/>
                </a:solidFill>
              </a:rPr>
              <a:t>Vth</a:t>
            </a:r>
            <a:r>
              <a:rPr lang="en-US" sz="2600" dirty="0" smtClean="0">
                <a:solidFill>
                  <a:srgbClr val="FFFF00"/>
                </a:solidFill>
              </a:rPr>
              <a:t> level and estimate the EPC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en-US" sz="2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7897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Example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3471" y="1009351"/>
            <a:ext cx="8229600" cy="263418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Assuming each gate has one unit time (t</a:t>
            </a:r>
            <a:r>
              <a:rPr lang="en-US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sz="2400" dirty="0" smtClean="0">
                <a:solidFill>
                  <a:srgbClr val="FFFF00"/>
                </a:solidFill>
              </a:rPr>
              <a:t>) of gate delay, gate 9 is regarded as non-critical path gate. However, if gate 9 is a high </a:t>
            </a:r>
            <a:r>
              <a:rPr lang="en-US" sz="2400" i="1" dirty="0" err="1" smtClean="0">
                <a:solidFill>
                  <a:srgbClr val="FFFF00"/>
                </a:solidFill>
              </a:rPr>
              <a:t>Vth</a:t>
            </a:r>
            <a:r>
              <a:rPr lang="en-US" sz="2400" dirty="0" smtClean="0">
                <a:solidFill>
                  <a:srgbClr val="FFFF00"/>
                </a:solidFill>
              </a:rPr>
              <a:t> gate with 4 t</a:t>
            </a:r>
            <a:r>
              <a:rPr lang="en-US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sz="2400" dirty="0" smtClean="0">
                <a:solidFill>
                  <a:srgbClr val="FFFF00"/>
                </a:solidFill>
              </a:rPr>
              <a:t> delay, a new critical path would be created. The critical path delay would be changed from 6 t</a:t>
            </a:r>
            <a:r>
              <a:rPr lang="en-US" sz="2400" baseline="-25000" dirty="0" smtClean="0">
                <a:solidFill>
                  <a:srgbClr val="FFFF00"/>
                </a:solidFill>
              </a:rPr>
              <a:t>0</a:t>
            </a:r>
            <a:r>
              <a:rPr lang="en-US" sz="2400" dirty="0" smtClean="0">
                <a:solidFill>
                  <a:srgbClr val="FFFF00"/>
                </a:solidFill>
              </a:rPr>
              <a:t> to 8 t</a:t>
            </a:r>
            <a:r>
              <a:rPr lang="en-US" sz="2400" baseline="-25000" dirty="0" smtClean="0">
                <a:solidFill>
                  <a:srgbClr val="FFFF00"/>
                </a:solidFill>
              </a:rPr>
              <a:t>0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118" name="Rectangle 7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33" name="Picture 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0453" y="3636857"/>
            <a:ext cx="5265222" cy="2391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任意多边形 11"/>
          <p:cNvSpPr/>
          <p:nvPr/>
        </p:nvSpPr>
        <p:spPr bwMode="auto">
          <a:xfrm>
            <a:off x="2110153" y="3910814"/>
            <a:ext cx="5106573" cy="599099"/>
          </a:xfrm>
          <a:custGeom>
            <a:avLst/>
            <a:gdLst>
              <a:gd name="connsiteX0" fmla="*/ 0 w 5106573"/>
              <a:gd name="connsiteY0" fmla="*/ 492370 h 599099"/>
              <a:gd name="connsiteX1" fmla="*/ 196948 w 5106573"/>
              <a:gd name="connsiteY1" fmla="*/ 478302 h 599099"/>
              <a:gd name="connsiteX2" fmla="*/ 323557 w 5106573"/>
              <a:gd name="connsiteY2" fmla="*/ 450167 h 599099"/>
              <a:gd name="connsiteX3" fmla="*/ 407963 w 5106573"/>
              <a:gd name="connsiteY3" fmla="*/ 436099 h 599099"/>
              <a:gd name="connsiteX4" fmla="*/ 506437 w 5106573"/>
              <a:gd name="connsiteY4" fmla="*/ 393896 h 599099"/>
              <a:gd name="connsiteX5" fmla="*/ 590843 w 5106573"/>
              <a:gd name="connsiteY5" fmla="*/ 337625 h 599099"/>
              <a:gd name="connsiteX6" fmla="*/ 647114 w 5106573"/>
              <a:gd name="connsiteY6" fmla="*/ 309490 h 599099"/>
              <a:gd name="connsiteX7" fmla="*/ 689317 w 5106573"/>
              <a:gd name="connsiteY7" fmla="*/ 281354 h 599099"/>
              <a:gd name="connsiteX8" fmla="*/ 731520 w 5106573"/>
              <a:gd name="connsiteY8" fmla="*/ 267287 h 599099"/>
              <a:gd name="connsiteX9" fmla="*/ 801859 w 5106573"/>
              <a:gd name="connsiteY9" fmla="*/ 225084 h 599099"/>
              <a:gd name="connsiteX10" fmla="*/ 829994 w 5106573"/>
              <a:gd name="connsiteY10" fmla="*/ 196948 h 599099"/>
              <a:gd name="connsiteX11" fmla="*/ 914400 w 5106573"/>
              <a:gd name="connsiteY11" fmla="*/ 168813 h 599099"/>
              <a:gd name="connsiteX12" fmla="*/ 984739 w 5106573"/>
              <a:gd name="connsiteY12" fmla="*/ 126610 h 599099"/>
              <a:gd name="connsiteX13" fmla="*/ 1069145 w 5106573"/>
              <a:gd name="connsiteY13" fmla="*/ 84407 h 599099"/>
              <a:gd name="connsiteX14" fmla="*/ 1181686 w 5106573"/>
              <a:gd name="connsiteY14" fmla="*/ 28136 h 599099"/>
              <a:gd name="connsiteX15" fmla="*/ 1223889 w 5106573"/>
              <a:gd name="connsiteY15" fmla="*/ 14068 h 599099"/>
              <a:gd name="connsiteX16" fmla="*/ 1266093 w 5106573"/>
              <a:gd name="connsiteY16" fmla="*/ 0 h 599099"/>
              <a:gd name="connsiteX17" fmla="*/ 1420837 w 5106573"/>
              <a:gd name="connsiteY17" fmla="*/ 14068 h 599099"/>
              <a:gd name="connsiteX18" fmla="*/ 1505243 w 5106573"/>
              <a:gd name="connsiteY18" fmla="*/ 42204 h 599099"/>
              <a:gd name="connsiteX19" fmla="*/ 1547446 w 5106573"/>
              <a:gd name="connsiteY19" fmla="*/ 56271 h 599099"/>
              <a:gd name="connsiteX20" fmla="*/ 1617785 w 5106573"/>
              <a:gd name="connsiteY20" fmla="*/ 98474 h 599099"/>
              <a:gd name="connsiteX21" fmla="*/ 1702191 w 5106573"/>
              <a:gd name="connsiteY21" fmla="*/ 140677 h 599099"/>
              <a:gd name="connsiteX22" fmla="*/ 1758462 w 5106573"/>
              <a:gd name="connsiteY22" fmla="*/ 196948 h 599099"/>
              <a:gd name="connsiteX23" fmla="*/ 1842868 w 5106573"/>
              <a:gd name="connsiteY23" fmla="*/ 225084 h 599099"/>
              <a:gd name="connsiteX24" fmla="*/ 1927274 w 5106573"/>
              <a:gd name="connsiteY24" fmla="*/ 281354 h 599099"/>
              <a:gd name="connsiteX25" fmla="*/ 2011680 w 5106573"/>
              <a:gd name="connsiteY25" fmla="*/ 309490 h 599099"/>
              <a:gd name="connsiteX26" fmla="*/ 2124222 w 5106573"/>
              <a:gd name="connsiteY26" fmla="*/ 365760 h 599099"/>
              <a:gd name="connsiteX27" fmla="*/ 2236763 w 5106573"/>
              <a:gd name="connsiteY27" fmla="*/ 393896 h 599099"/>
              <a:gd name="connsiteX28" fmla="*/ 2391508 w 5106573"/>
              <a:gd name="connsiteY28" fmla="*/ 407964 h 599099"/>
              <a:gd name="connsiteX29" fmla="*/ 2757268 w 5106573"/>
              <a:gd name="connsiteY29" fmla="*/ 393896 h 599099"/>
              <a:gd name="connsiteX30" fmla="*/ 2813539 w 5106573"/>
              <a:gd name="connsiteY30" fmla="*/ 379828 h 599099"/>
              <a:gd name="connsiteX31" fmla="*/ 2883877 w 5106573"/>
              <a:gd name="connsiteY31" fmla="*/ 365760 h 599099"/>
              <a:gd name="connsiteX32" fmla="*/ 2968283 w 5106573"/>
              <a:gd name="connsiteY32" fmla="*/ 337625 h 599099"/>
              <a:gd name="connsiteX33" fmla="*/ 3038622 w 5106573"/>
              <a:gd name="connsiteY33" fmla="*/ 323557 h 599099"/>
              <a:gd name="connsiteX34" fmla="*/ 3080825 w 5106573"/>
              <a:gd name="connsiteY34" fmla="*/ 309490 h 599099"/>
              <a:gd name="connsiteX35" fmla="*/ 3207434 w 5106573"/>
              <a:gd name="connsiteY35" fmla="*/ 281354 h 599099"/>
              <a:gd name="connsiteX36" fmla="*/ 3249637 w 5106573"/>
              <a:gd name="connsiteY36" fmla="*/ 267287 h 599099"/>
              <a:gd name="connsiteX37" fmla="*/ 3305908 w 5106573"/>
              <a:gd name="connsiteY37" fmla="*/ 253219 h 599099"/>
              <a:gd name="connsiteX38" fmla="*/ 3390314 w 5106573"/>
              <a:gd name="connsiteY38" fmla="*/ 225084 h 599099"/>
              <a:gd name="connsiteX39" fmla="*/ 3460653 w 5106573"/>
              <a:gd name="connsiteY39" fmla="*/ 211016 h 599099"/>
              <a:gd name="connsiteX40" fmla="*/ 3854548 w 5106573"/>
              <a:gd name="connsiteY40" fmla="*/ 225084 h 599099"/>
              <a:gd name="connsiteX41" fmla="*/ 3896751 w 5106573"/>
              <a:gd name="connsiteY41" fmla="*/ 239151 h 599099"/>
              <a:gd name="connsiteX42" fmla="*/ 3967089 w 5106573"/>
              <a:gd name="connsiteY42" fmla="*/ 281354 h 599099"/>
              <a:gd name="connsiteX43" fmla="*/ 3995225 w 5106573"/>
              <a:gd name="connsiteY43" fmla="*/ 309490 h 599099"/>
              <a:gd name="connsiteX44" fmla="*/ 4009293 w 5106573"/>
              <a:gd name="connsiteY44" fmla="*/ 351693 h 599099"/>
              <a:gd name="connsiteX45" fmla="*/ 4051496 w 5106573"/>
              <a:gd name="connsiteY45" fmla="*/ 365760 h 599099"/>
              <a:gd name="connsiteX46" fmla="*/ 4121834 w 5106573"/>
              <a:gd name="connsiteY46" fmla="*/ 422031 h 599099"/>
              <a:gd name="connsiteX47" fmla="*/ 4149969 w 5106573"/>
              <a:gd name="connsiteY47" fmla="*/ 450167 h 599099"/>
              <a:gd name="connsiteX48" fmla="*/ 4234376 w 5106573"/>
              <a:gd name="connsiteY48" fmla="*/ 478302 h 599099"/>
              <a:gd name="connsiteX49" fmla="*/ 4276579 w 5106573"/>
              <a:gd name="connsiteY49" fmla="*/ 492370 h 599099"/>
              <a:gd name="connsiteX50" fmla="*/ 4318782 w 5106573"/>
              <a:gd name="connsiteY50" fmla="*/ 506437 h 599099"/>
              <a:gd name="connsiteX51" fmla="*/ 5106573 w 5106573"/>
              <a:gd name="connsiteY51" fmla="*/ 520505 h 59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106573" h="599099">
                <a:moveTo>
                  <a:pt x="0" y="492370"/>
                </a:moveTo>
                <a:cubicBezTo>
                  <a:pt x="65649" y="487681"/>
                  <a:pt x="131493" y="485192"/>
                  <a:pt x="196948" y="478302"/>
                </a:cubicBezTo>
                <a:cubicBezTo>
                  <a:pt x="248800" y="472844"/>
                  <a:pt x="274368" y="460005"/>
                  <a:pt x="323557" y="450167"/>
                </a:cubicBezTo>
                <a:cubicBezTo>
                  <a:pt x="351527" y="444573"/>
                  <a:pt x="379828" y="440788"/>
                  <a:pt x="407963" y="436099"/>
                </a:cubicBezTo>
                <a:cubicBezTo>
                  <a:pt x="561585" y="333686"/>
                  <a:pt x="324747" y="484742"/>
                  <a:pt x="506437" y="393896"/>
                </a:cubicBezTo>
                <a:cubicBezTo>
                  <a:pt x="536682" y="378774"/>
                  <a:pt x="560598" y="352747"/>
                  <a:pt x="590843" y="337625"/>
                </a:cubicBezTo>
                <a:cubicBezTo>
                  <a:pt x="609600" y="328247"/>
                  <a:pt x="628906" y="319894"/>
                  <a:pt x="647114" y="309490"/>
                </a:cubicBezTo>
                <a:cubicBezTo>
                  <a:pt x="661794" y="301102"/>
                  <a:pt x="674195" y="288915"/>
                  <a:pt x="689317" y="281354"/>
                </a:cubicBezTo>
                <a:cubicBezTo>
                  <a:pt x="702580" y="274722"/>
                  <a:pt x="717452" y="271976"/>
                  <a:pt x="731520" y="267287"/>
                </a:cubicBezTo>
                <a:cubicBezTo>
                  <a:pt x="802813" y="195994"/>
                  <a:pt x="710546" y="279872"/>
                  <a:pt x="801859" y="225084"/>
                </a:cubicBezTo>
                <a:cubicBezTo>
                  <a:pt x="813232" y="218260"/>
                  <a:pt x="818131" y="202880"/>
                  <a:pt x="829994" y="196948"/>
                </a:cubicBezTo>
                <a:cubicBezTo>
                  <a:pt x="856520" y="183685"/>
                  <a:pt x="914400" y="168813"/>
                  <a:pt x="914400" y="168813"/>
                </a:cubicBezTo>
                <a:cubicBezTo>
                  <a:pt x="969357" y="113856"/>
                  <a:pt x="911689" y="163135"/>
                  <a:pt x="984739" y="126610"/>
                </a:cubicBezTo>
                <a:cubicBezTo>
                  <a:pt x="1093821" y="72069"/>
                  <a:pt x="963067" y="119765"/>
                  <a:pt x="1069145" y="84407"/>
                </a:cubicBezTo>
                <a:cubicBezTo>
                  <a:pt x="1118251" y="35300"/>
                  <a:pt x="1084697" y="60466"/>
                  <a:pt x="1181686" y="28136"/>
                </a:cubicBezTo>
                <a:lnTo>
                  <a:pt x="1223889" y="14068"/>
                </a:lnTo>
                <a:lnTo>
                  <a:pt x="1266093" y="0"/>
                </a:lnTo>
                <a:cubicBezTo>
                  <a:pt x="1317674" y="4689"/>
                  <a:pt x="1369831" y="5067"/>
                  <a:pt x="1420837" y="14068"/>
                </a:cubicBezTo>
                <a:cubicBezTo>
                  <a:pt x="1450043" y="19222"/>
                  <a:pt x="1477108" y="32826"/>
                  <a:pt x="1505243" y="42204"/>
                </a:cubicBezTo>
                <a:lnTo>
                  <a:pt x="1547446" y="56271"/>
                </a:lnTo>
                <a:cubicBezTo>
                  <a:pt x="1602403" y="111228"/>
                  <a:pt x="1544735" y="61949"/>
                  <a:pt x="1617785" y="98474"/>
                </a:cubicBezTo>
                <a:cubicBezTo>
                  <a:pt x="1726867" y="153015"/>
                  <a:pt x="1596113" y="105319"/>
                  <a:pt x="1702191" y="140677"/>
                </a:cubicBezTo>
                <a:cubicBezTo>
                  <a:pt x="1720948" y="159434"/>
                  <a:pt x="1733297" y="188559"/>
                  <a:pt x="1758462" y="196948"/>
                </a:cubicBezTo>
                <a:cubicBezTo>
                  <a:pt x="1786597" y="206327"/>
                  <a:pt x="1818192" y="208633"/>
                  <a:pt x="1842868" y="225084"/>
                </a:cubicBezTo>
                <a:cubicBezTo>
                  <a:pt x="1871003" y="243841"/>
                  <a:pt x="1895195" y="270661"/>
                  <a:pt x="1927274" y="281354"/>
                </a:cubicBezTo>
                <a:lnTo>
                  <a:pt x="2011680" y="309490"/>
                </a:lnTo>
                <a:cubicBezTo>
                  <a:pt x="2060787" y="358596"/>
                  <a:pt x="2027233" y="333430"/>
                  <a:pt x="2124222" y="365760"/>
                </a:cubicBezTo>
                <a:cubicBezTo>
                  <a:pt x="2170159" y="381072"/>
                  <a:pt x="2182438" y="387105"/>
                  <a:pt x="2236763" y="393896"/>
                </a:cubicBezTo>
                <a:cubicBezTo>
                  <a:pt x="2288157" y="400320"/>
                  <a:pt x="2339926" y="403275"/>
                  <a:pt x="2391508" y="407964"/>
                </a:cubicBezTo>
                <a:cubicBezTo>
                  <a:pt x="2513428" y="403275"/>
                  <a:pt x="2635528" y="402012"/>
                  <a:pt x="2757268" y="393896"/>
                </a:cubicBezTo>
                <a:cubicBezTo>
                  <a:pt x="2776559" y="392610"/>
                  <a:pt x="2794665" y="384022"/>
                  <a:pt x="2813539" y="379828"/>
                </a:cubicBezTo>
                <a:cubicBezTo>
                  <a:pt x="2836880" y="374641"/>
                  <a:pt x="2860809" y="372051"/>
                  <a:pt x="2883877" y="365760"/>
                </a:cubicBezTo>
                <a:cubicBezTo>
                  <a:pt x="2912489" y="357957"/>
                  <a:pt x="2939202" y="343441"/>
                  <a:pt x="2968283" y="337625"/>
                </a:cubicBezTo>
                <a:cubicBezTo>
                  <a:pt x="2991729" y="332936"/>
                  <a:pt x="3015425" y="329356"/>
                  <a:pt x="3038622" y="323557"/>
                </a:cubicBezTo>
                <a:cubicBezTo>
                  <a:pt x="3053008" y="319961"/>
                  <a:pt x="3066439" y="313086"/>
                  <a:pt x="3080825" y="309490"/>
                </a:cubicBezTo>
                <a:cubicBezTo>
                  <a:pt x="3196868" y="280480"/>
                  <a:pt x="3106340" y="310238"/>
                  <a:pt x="3207434" y="281354"/>
                </a:cubicBezTo>
                <a:cubicBezTo>
                  <a:pt x="3221692" y="277280"/>
                  <a:pt x="3235379" y="271361"/>
                  <a:pt x="3249637" y="267287"/>
                </a:cubicBezTo>
                <a:cubicBezTo>
                  <a:pt x="3268227" y="261976"/>
                  <a:pt x="3287389" y="258775"/>
                  <a:pt x="3305908" y="253219"/>
                </a:cubicBezTo>
                <a:cubicBezTo>
                  <a:pt x="3334314" y="244697"/>
                  <a:pt x="3361233" y="230900"/>
                  <a:pt x="3390314" y="225084"/>
                </a:cubicBezTo>
                <a:lnTo>
                  <a:pt x="3460653" y="211016"/>
                </a:lnTo>
                <a:cubicBezTo>
                  <a:pt x="3591951" y="215705"/>
                  <a:pt x="3723439" y="216625"/>
                  <a:pt x="3854548" y="225084"/>
                </a:cubicBezTo>
                <a:cubicBezTo>
                  <a:pt x="3869346" y="226039"/>
                  <a:pt x="3884036" y="231522"/>
                  <a:pt x="3896751" y="239151"/>
                </a:cubicBezTo>
                <a:cubicBezTo>
                  <a:pt x="3993302" y="297082"/>
                  <a:pt x="3847535" y="241505"/>
                  <a:pt x="3967089" y="281354"/>
                </a:cubicBezTo>
                <a:cubicBezTo>
                  <a:pt x="3976468" y="290733"/>
                  <a:pt x="3988401" y="298117"/>
                  <a:pt x="3995225" y="309490"/>
                </a:cubicBezTo>
                <a:cubicBezTo>
                  <a:pt x="4002854" y="322205"/>
                  <a:pt x="3998807" y="341208"/>
                  <a:pt x="4009293" y="351693"/>
                </a:cubicBezTo>
                <a:cubicBezTo>
                  <a:pt x="4019778" y="362178"/>
                  <a:pt x="4037428" y="361071"/>
                  <a:pt x="4051496" y="365760"/>
                </a:cubicBezTo>
                <a:cubicBezTo>
                  <a:pt x="4119428" y="433695"/>
                  <a:pt x="4033103" y="351046"/>
                  <a:pt x="4121834" y="422031"/>
                </a:cubicBezTo>
                <a:cubicBezTo>
                  <a:pt x="4132191" y="430317"/>
                  <a:pt x="4138106" y="444236"/>
                  <a:pt x="4149969" y="450167"/>
                </a:cubicBezTo>
                <a:cubicBezTo>
                  <a:pt x="4176495" y="463430"/>
                  <a:pt x="4206240" y="468924"/>
                  <a:pt x="4234376" y="478302"/>
                </a:cubicBezTo>
                <a:lnTo>
                  <a:pt x="4276579" y="492370"/>
                </a:lnTo>
                <a:lnTo>
                  <a:pt x="4318782" y="506437"/>
                </a:lnTo>
                <a:cubicBezTo>
                  <a:pt x="4596770" y="599099"/>
                  <a:pt x="4345991" y="520505"/>
                  <a:pt x="5106573" y="520505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任意多边形 14"/>
          <p:cNvSpPr/>
          <p:nvPr/>
        </p:nvSpPr>
        <p:spPr bwMode="auto">
          <a:xfrm>
            <a:off x="2107704" y="4472834"/>
            <a:ext cx="4490049" cy="943223"/>
          </a:xfrm>
          <a:custGeom>
            <a:avLst/>
            <a:gdLst>
              <a:gd name="connsiteX0" fmla="*/ 30590 w 4490049"/>
              <a:gd name="connsiteY0" fmla="*/ 688 h 943223"/>
              <a:gd name="connsiteX1" fmla="*/ 1282615 w 4490049"/>
              <a:gd name="connsiteY1" fmla="*/ 28823 h 943223"/>
              <a:gd name="connsiteX2" fmla="*/ 1367021 w 4490049"/>
              <a:gd name="connsiteY2" fmla="*/ 42891 h 943223"/>
              <a:gd name="connsiteX3" fmla="*/ 1465495 w 4490049"/>
              <a:gd name="connsiteY3" fmla="*/ 71026 h 943223"/>
              <a:gd name="connsiteX4" fmla="*/ 1760916 w 4490049"/>
              <a:gd name="connsiteY4" fmla="*/ 99161 h 943223"/>
              <a:gd name="connsiteX5" fmla="*/ 2154812 w 4490049"/>
              <a:gd name="connsiteY5" fmla="*/ 85094 h 943223"/>
              <a:gd name="connsiteX6" fmla="*/ 2295489 w 4490049"/>
              <a:gd name="connsiteY6" fmla="*/ 42891 h 943223"/>
              <a:gd name="connsiteX7" fmla="*/ 2337692 w 4490049"/>
              <a:gd name="connsiteY7" fmla="*/ 28823 h 943223"/>
              <a:gd name="connsiteX8" fmla="*/ 3012941 w 4490049"/>
              <a:gd name="connsiteY8" fmla="*/ 56958 h 943223"/>
              <a:gd name="connsiteX9" fmla="*/ 3055144 w 4490049"/>
              <a:gd name="connsiteY9" fmla="*/ 71026 h 943223"/>
              <a:gd name="connsiteX10" fmla="*/ 3125482 w 4490049"/>
              <a:gd name="connsiteY10" fmla="*/ 155432 h 943223"/>
              <a:gd name="connsiteX11" fmla="*/ 3153618 w 4490049"/>
              <a:gd name="connsiteY11" fmla="*/ 239838 h 943223"/>
              <a:gd name="connsiteX12" fmla="*/ 3181753 w 4490049"/>
              <a:gd name="connsiteY12" fmla="*/ 324244 h 943223"/>
              <a:gd name="connsiteX13" fmla="*/ 3209889 w 4490049"/>
              <a:gd name="connsiteY13" fmla="*/ 408651 h 943223"/>
              <a:gd name="connsiteX14" fmla="*/ 3252092 w 4490049"/>
              <a:gd name="connsiteY14" fmla="*/ 493057 h 943223"/>
              <a:gd name="connsiteX15" fmla="*/ 3280227 w 4490049"/>
              <a:gd name="connsiteY15" fmla="*/ 535260 h 943223"/>
              <a:gd name="connsiteX16" fmla="*/ 3336498 w 4490049"/>
              <a:gd name="connsiteY16" fmla="*/ 647801 h 943223"/>
              <a:gd name="connsiteX17" fmla="*/ 3378701 w 4490049"/>
              <a:gd name="connsiteY17" fmla="*/ 732208 h 943223"/>
              <a:gd name="connsiteX18" fmla="*/ 3392769 w 4490049"/>
              <a:gd name="connsiteY18" fmla="*/ 774411 h 943223"/>
              <a:gd name="connsiteX19" fmla="*/ 3434972 w 4490049"/>
              <a:gd name="connsiteY19" fmla="*/ 816614 h 943223"/>
              <a:gd name="connsiteX20" fmla="*/ 3603784 w 4490049"/>
              <a:gd name="connsiteY20" fmla="*/ 901020 h 943223"/>
              <a:gd name="connsiteX21" fmla="*/ 3688190 w 4490049"/>
              <a:gd name="connsiteY21" fmla="*/ 929155 h 943223"/>
              <a:gd name="connsiteX22" fmla="*/ 3786664 w 4490049"/>
              <a:gd name="connsiteY22" fmla="*/ 943223 h 943223"/>
              <a:gd name="connsiteX23" fmla="*/ 4490049 w 4490049"/>
              <a:gd name="connsiteY23" fmla="*/ 929155 h 94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490049" h="943223">
                <a:moveTo>
                  <a:pt x="30590" y="688"/>
                </a:moveTo>
                <a:cubicBezTo>
                  <a:pt x="505272" y="79798"/>
                  <a:pt x="0" y="0"/>
                  <a:pt x="1282615" y="28823"/>
                </a:cubicBezTo>
                <a:cubicBezTo>
                  <a:pt x="1311131" y="29464"/>
                  <a:pt x="1339177" y="36703"/>
                  <a:pt x="1367021" y="42891"/>
                </a:cubicBezTo>
                <a:cubicBezTo>
                  <a:pt x="1449736" y="61272"/>
                  <a:pt x="1365932" y="55708"/>
                  <a:pt x="1465495" y="71026"/>
                </a:cubicBezTo>
                <a:cubicBezTo>
                  <a:pt x="1537489" y="82102"/>
                  <a:pt x="1697041" y="93838"/>
                  <a:pt x="1760916" y="99161"/>
                </a:cubicBezTo>
                <a:cubicBezTo>
                  <a:pt x="1892215" y="94472"/>
                  <a:pt x="2023685" y="93289"/>
                  <a:pt x="2154812" y="85094"/>
                </a:cubicBezTo>
                <a:cubicBezTo>
                  <a:pt x="2180974" y="83459"/>
                  <a:pt x="2283060" y="47034"/>
                  <a:pt x="2295489" y="42891"/>
                </a:cubicBezTo>
                <a:lnTo>
                  <a:pt x="2337692" y="28823"/>
                </a:lnTo>
                <a:cubicBezTo>
                  <a:pt x="2402403" y="30401"/>
                  <a:pt x="2818086" y="17988"/>
                  <a:pt x="3012941" y="56958"/>
                </a:cubicBezTo>
                <a:cubicBezTo>
                  <a:pt x="3027482" y="59866"/>
                  <a:pt x="3041076" y="66337"/>
                  <a:pt x="3055144" y="71026"/>
                </a:cubicBezTo>
                <a:cubicBezTo>
                  <a:pt x="3081648" y="97530"/>
                  <a:pt x="3109813" y="120177"/>
                  <a:pt x="3125482" y="155432"/>
                </a:cubicBezTo>
                <a:cubicBezTo>
                  <a:pt x="3137527" y="182533"/>
                  <a:pt x="3144239" y="211703"/>
                  <a:pt x="3153618" y="239838"/>
                </a:cubicBezTo>
                <a:lnTo>
                  <a:pt x="3181753" y="324244"/>
                </a:lnTo>
                <a:cubicBezTo>
                  <a:pt x="3181753" y="324245"/>
                  <a:pt x="3209888" y="408650"/>
                  <a:pt x="3209889" y="408651"/>
                </a:cubicBezTo>
                <a:cubicBezTo>
                  <a:pt x="3290520" y="529599"/>
                  <a:pt x="3193849" y="376572"/>
                  <a:pt x="3252092" y="493057"/>
                </a:cubicBezTo>
                <a:cubicBezTo>
                  <a:pt x="3259653" y="508179"/>
                  <a:pt x="3273360" y="519810"/>
                  <a:pt x="3280227" y="535260"/>
                </a:cubicBezTo>
                <a:cubicBezTo>
                  <a:pt x="3331953" y="651645"/>
                  <a:pt x="3278716" y="590021"/>
                  <a:pt x="3336498" y="647801"/>
                </a:cubicBezTo>
                <a:cubicBezTo>
                  <a:pt x="3371195" y="786587"/>
                  <a:pt x="3324950" y="642622"/>
                  <a:pt x="3378701" y="732208"/>
                </a:cubicBezTo>
                <a:cubicBezTo>
                  <a:pt x="3386330" y="744924"/>
                  <a:pt x="3384544" y="762073"/>
                  <a:pt x="3392769" y="774411"/>
                </a:cubicBezTo>
                <a:cubicBezTo>
                  <a:pt x="3403805" y="790964"/>
                  <a:pt x="3419268" y="804400"/>
                  <a:pt x="3434972" y="816614"/>
                </a:cubicBezTo>
                <a:cubicBezTo>
                  <a:pt x="3516782" y="880244"/>
                  <a:pt x="3511218" y="870164"/>
                  <a:pt x="3603784" y="901020"/>
                </a:cubicBezTo>
                <a:lnTo>
                  <a:pt x="3688190" y="929155"/>
                </a:lnTo>
                <a:lnTo>
                  <a:pt x="3786664" y="943223"/>
                </a:lnTo>
                <a:cubicBezTo>
                  <a:pt x="4433770" y="928516"/>
                  <a:pt x="4199263" y="929155"/>
                  <a:pt x="4490049" y="929155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>
            <a:off x="2194560" y="4352466"/>
            <a:ext cx="4626631" cy="482424"/>
          </a:xfrm>
          <a:custGeom>
            <a:avLst/>
            <a:gdLst>
              <a:gd name="connsiteX0" fmla="*/ 0 w 4626631"/>
              <a:gd name="connsiteY0" fmla="*/ 105234 h 482424"/>
              <a:gd name="connsiteX1" fmla="*/ 308610 w 4626631"/>
              <a:gd name="connsiteY1" fmla="*/ 93804 h 482424"/>
              <a:gd name="connsiteX2" fmla="*/ 377190 w 4626631"/>
              <a:gd name="connsiteY2" fmla="*/ 70944 h 482424"/>
              <a:gd name="connsiteX3" fmla="*/ 422910 w 4626631"/>
              <a:gd name="connsiteY3" fmla="*/ 59514 h 482424"/>
              <a:gd name="connsiteX4" fmla="*/ 582930 w 4626631"/>
              <a:gd name="connsiteY4" fmla="*/ 70944 h 482424"/>
              <a:gd name="connsiteX5" fmla="*/ 617220 w 4626631"/>
              <a:gd name="connsiteY5" fmla="*/ 93804 h 482424"/>
              <a:gd name="connsiteX6" fmla="*/ 685800 w 4626631"/>
              <a:gd name="connsiteY6" fmla="*/ 116664 h 482424"/>
              <a:gd name="connsiteX7" fmla="*/ 822960 w 4626631"/>
              <a:gd name="connsiteY7" fmla="*/ 185244 h 482424"/>
              <a:gd name="connsiteX8" fmla="*/ 857250 w 4626631"/>
              <a:gd name="connsiteY8" fmla="*/ 196674 h 482424"/>
              <a:gd name="connsiteX9" fmla="*/ 937260 w 4626631"/>
              <a:gd name="connsiteY9" fmla="*/ 230964 h 482424"/>
              <a:gd name="connsiteX10" fmla="*/ 1005840 w 4626631"/>
              <a:gd name="connsiteY10" fmla="*/ 265254 h 482424"/>
              <a:gd name="connsiteX11" fmla="*/ 1085850 w 4626631"/>
              <a:gd name="connsiteY11" fmla="*/ 276684 h 482424"/>
              <a:gd name="connsiteX12" fmla="*/ 1154430 w 4626631"/>
              <a:gd name="connsiteY12" fmla="*/ 288114 h 482424"/>
              <a:gd name="connsiteX13" fmla="*/ 1188720 w 4626631"/>
              <a:gd name="connsiteY13" fmla="*/ 299544 h 482424"/>
              <a:gd name="connsiteX14" fmla="*/ 1680210 w 4626631"/>
              <a:gd name="connsiteY14" fmla="*/ 299544 h 482424"/>
              <a:gd name="connsiteX15" fmla="*/ 1783080 w 4626631"/>
              <a:gd name="connsiteY15" fmla="*/ 242394 h 482424"/>
              <a:gd name="connsiteX16" fmla="*/ 1851660 w 4626631"/>
              <a:gd name="connsiteY16" fmla="*/ 219534 h 482424"/>
              <a:gd name="connsiteX17" fmla="*/ 1874520 w 4626631"/>
              <a:gd name="connsiteY17" fmla="*/ 185244 h 482424"/>
              <a:gd name="connsiteX18" fmla="*/ 1908810 w 4626631"/>
              <a:gd name="connsiteY18" fmla="*/ 173814 h 482424"/>
              <a:gd name="connsiteX19" fmla="*/ 1943100 w 4626631"/>
              <a:gd name="connsiteY19" fmla="*/ 150954 h 482424"/>
              <a:gd name="connsiteX20" fmla="*/ 2011680 w 4626631"/>
              <a:gd name="connsiteY20" fmla="*/ 93804 h 482424"/>
              <a:gd name="connsiteX21" fmla="*/ 2034540 w 4626631"/>
              <a:gd name="connsiteY21" fmla="*/ 59514 h 482424"/>
              <a:gd name="connsiteX22" fmla="*/ 2160270 w 4626631"/>
              <a:gd name="connsiteY22" fmla="*/ 25224 h 482424"/>
              <a:gd name="connsiteX23" fmla="*/ 2194560 w 4626631"/>
              <a:gd name="connsiteY23" fmla="*/ 13794 h 482424"/>
              <a:gd name="connsiteX24" fmla="*/ 2240280 w 4626631"/>
              <a:gd name="connsiteY24" fmla="*/ 2364 h 482424"/>
              <a:gd name="connsiteX25" fmla="*/ 2800350 w 4626631"/>
              <a:gd name="connsiteY25" fmla="*/ 13794 h 482424"/>
              <a:gd name="connsiteX26" fmla="*/ 2857500 w 4626631"/>
              <a:gd name="connsiteY26" fmla="*/ 48084 h 482424"/>
              <a:gd name="connsiteX27" fmla="*/ 2926080 w 4626631"/>
              <a:gd name="connsiteY27" fmla="*/ 82374 h 482424"/>
              <a:gd name="connsiteX28" fmla="*/ 2983230 w 4626631"/>
              <a:gd name="connsiteY28" fmla="*/ 162384 h 482424"/>
              <a:gd name="connsiteX29" fmla="*/ 3006090 w 4626631"/>
              <a:gd name="connsiteY29" fmla="*/ 196674 h 482424"/>
              <a:gd name="connsiteX30" fmla="*/ 3108960 w 4626631"/>
              <a:gd name="connsiteY30" fmla="*/ 333834 h 482424"/>
              <a:gd name="connsiteX31" fmla="*/ 3143250 w 4626631"/>
              <a:gd name="connsiteY31" fmla="*/ 368124 h 482424"/>
              <a:gd name="connsiteX32" fmla="*/ 3177540 w 4626631"/>
              <a:gd name="connsiteY32" fmla="*/ 436704 h 482424"/>
              <a:gd name="connsiteX33" fmla="*/ 3246120 w 4626631"/>
              <a:gd name="connsiteY33" fmla="*/ 459564 h 482424"/>
              <a:gd name="connsiteX34" fmla="*/ 3371850 w 4626631"/>
              <a:gd name="connsiteY34" fmla="*/ 482424 h 482424"/>
              <a:gd name="connsiteX35" fmla="*/ 3840480 w 4626631"/>
              <a:gd name="connsiteY35" fmla="*/ 470994 h 482424"/>
              <a:gd name="connsiteX36" fmla="*/ 3874770 w 4626631"/>
              <a:gd name="connsiteY36" fmla="*/ 448134 h 482424"/>
              <a:gd name="connsiteX37" fmla="*/ 3920490 w 4626631"/>
              <a:gd name="connsiteY37" fmla="*/ 425274 h 482424"/>
              <a:gd name="connsiteX38" fmla="*/ 3989070 w 4626631"/>
              <a:gd name="connsiteY38" fmla="*/ 379554 h 482424"/>
              <a:gd name="connsiteX39" fmla="*/ 4023360 w 4626631"/>
              <a:gd name="connsiteY39" fmla="*/ 356694 h 482424"/>
              <a:gd name="connsiteX40" fmla="*/ 4069080 w 4626631"/>
              <a:gd name="connsiteY40" fmla="*/ 333834 h 482424"/>
              <a:gd name="connsiteX41" fmla="*/ 4103370 w 4626631"/>
              <a:gd name="connsiteY41" fmla="*/ 299544 h 482424"/>
              <a:gd name="connsiteX42" fmla="*/ 4171950 w 4626631"/>
              <a:gd name="connsiteY42" fmla="*/ 265254 h 482424"/>
              <a:gd name="connsiteX43" fmla="*/ 4206240 w 4626631"/>
              <a:gd name="connsiteY43" fmla="*/ 242394 h 482424"/>
              <a:gd name="connsiteX44" fmla="*/ 4343400 w 4626631"/>
              <a:gd name="connsiteY44" fmla="*/ 219534 h 482424"/>
              <a:gd name="connsiteX45" fmla="*/ 4457700 w 4626631"/>
              <a:gd name="connsiteY45" fmla="*/ 208104 h 482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626631" h="482424">
                <a:moveTo>
                  <a:pt x="0" y="105234"/>
                </a:moveTo>
                <a:cubicBezTo>
                  <a:pt x="102870" y="101424"/>
                  <a:pt x="206092" y="103124"/>
                  <a:pt x="308610" y="93804"/>
                </a:cubicBezTo>
                <a:cubicBezTo>
                  <a:pt x="332608" y="91622"/>
                  <a:pt x="354330" y="78564"/>
                  <a:pt x="377190" y="70944"/>
                </a:cubicBezTo>
                <a:cubicBezTo>
                  <a:pt x="392093" y="65976"/>
                  <a:pt x="407670" y="63324"/>
                  <a:pt x="422910" y="59514"/>
                </a:cubicBezTo>
                <a:cubicBezTo>
                  <a:pt x="476250" y="63324"/>
                  <a:pt x="530268" y="61651"/>
                  <a:pt x="582930" y="70944"/>
                </a:cubicBezTo>
                <a:cubicBezTo>
                  <a:pt x="596458" y="73331"/>
                  <a:pt x="604667" y="88225"/>
                  <a:pt x="617220" y="93804"/>
                </a:cubicBezTo>
                <a:cubicBezTo>
                  <a:pt x="639240" y="103591"/>
                  <a:pt x="685800" y="116664"/>
                  <a:pt x="685800" y="116664"/>
                </a:cubicBezTo>
                <a:cubicBezTo>
                  <a:pt x="774430" y="175750"/>
                  <a:pt x="728316" y="153696"/>
                  <a:pt x="822960" y="185244"/>
                </a:cubicBezTo>
                <a:lnTo>
                  <a:pt x="857250" y="196674"/>
                </a:lnTo>
                <a:cubicBezTo>
                  <a:pt x="943337" y="254065"/>
                  <a:pt x="833928" y="186679"/>
                  <a:pt x="937260" y="230964"/>
                </a:cubicBezTo>
                <a:cubicBezTo>
                  <a:pt x="996262" y="256251"/>
                  <a:pt x="945636" y="253213"/>
                  <a:pt x="1005840" y="265254"/>
                </a:cubicBezTo>
                <a:cubicBezTo>
                  <a:pt x="1032258" y="270538"/>
                  <a:pt x="1059223" y="272587"/>
                  <a:pt x="1085850" y="276684"/>
                </a:cubicBezTo>
                <a:cubicBezTo>
                  <a:pt x="1108756" y="280208"/>
                  <a:pt x="1131570" y="284304"/>
                  <a:pt x="1154430" y="288114"/>
                </a:cubicBezTo>
                <a:cubicBezTo>
                  <a:pt x="1165860" y="291924"/>
                  <a:pt x="1176906" y="297181"/>
                  <a:pt x="1188720" y="299544"/>
                </a:cubicBezTo>
                <a:cubicBezTo>
                  <a:pt x="1350415" y="331883"/>
                  <a:pt x="1517588" y="304061"/>
                  <a:pt x="1680210" y="299544"/>
                </a:cubicBezTo>
                <a:cubicBezTo>
                  <a:pt x="1740564" y="279426"/>
                  <a:pt x="1704475" y="294797"/>
                  <a:pt x="1783080" y="242394"/>
                </a:cubicBezTo>
                <a:cubicBezTo>
                  <a:pt x="1803130" y="229028"/>
                  <a:pt x="1851660" y="219534"/>
                  <a:pt x="1851660" y="219534"/>
                </a:cubicBezTo>
                <a:cubicBezTo>
                  <a:pt x="1859280" y="208104"/>
                  <a:pt x="1863793" y="193826"/>
                  <a:pt x="1874520" y="185244"/>
                </a:cubicBezTo>
                <a:cubicBezTo>
                  <a:pt x="1883928" y="177718"/>
                  <a:pt x="1898034" y="179202"/>
                  <a:pt x="1908810" y="173814"/>
                </a:cubicBezTo>
                <a:cubicBezTo>
                  <a:pt x="1921097" y="167671"/>
                  <a:pt x="1932547" y="159748"/>
                  <a:pt x="1943100" y="150954"/>
                </a:cubicBezTo>
                <a:cubicBezTo>
                  <a:pt x="2031107" y="77615"/>
                  <a:pt x="1926544" y="150561"/>
                  <a:pt x="2011680" y="93804"/>
                </a:cubicBezTo>
                <a:cubicBezTo>
                  <a:pt x="2019300" y="82374"/>
                  <a:pt x="2022891" y="66795"/>
                  <a:pt x="2034540" y="59514"/>
                </a:cubicBezTo>
                <a:cubicBezTo>
                  <a:pt x="2067235" y="39080"/>
                  <a:pt x="2123282" y="34471"/>
                  <a:pt x="2160270" y="25224"/>
                </a:cubicBezTo>
                <a:cubicBezTo>
                  <a:pt x="2171959" y="22302"/>
                  <a:pt x="2182975" y="17104"/>
                  <a:pt x="2194560" y="13794"/>
                </a:cubicBezTo>
                <a:cubicBezTo>
                  <a:pt x="2209665" y="9478"/>
                  <a:pt x="2225040" y="6174"/>
                  <a:pt x="2240280" y="2364"/>
                </a:cubicBezTo>
                <a:cubicBezTo>
                  <a:pt x="2426970" y="6174"/>
                  <a:pt x="2614131" y="0"/>
                  <a:pt x="2800350" y="13794"/>
                </a:cubicBezTo>
                <a:cubicBezTo>
                  <a:pt x="2822505" y="15435"/>
                  <a:pt x="2838661" y="36310"/>
                  <a:pt x="2857500" y="48084"/>
                </a:cubicBezTo>
                <a:cubicBezTo>
                  <a:pt x="2908145" y="79737"/>
                  <a:pt x="2873205" y="64749"/>
                  <a:pt x="2926080" y="82374"/>
                </a:cubicBezTo>
                <a:cubicBezTo>
                  <a:pt x="2979954" y="163185"/>
                  <a:pt x="2912343" y="63142"/>
                  <a:pt x="2983230" y="162384"/>
                </a:cubicBezTo>
                <a:cubicBezTo>
                  <a:pt x="2991215" y="173562"/>
                  <a:pt x="2998010" y="185564"/>
                  <a:pt x="3006090" y="196674"/>
                </a:cubicBezTo>
                <a:cubicBezTo>
                  <a:pt x="3039704" y="242893"/>
                  <a:pt x="3074670" y="288114"/>
                  <a:pt x="3108960" y="333834"/>
                </a:cubicBezTo>
                <a:cubicBezTo>
                  <a:pt x="3118659" y="346766"/>
                  <a:pt x="3131820" y="356694"/>
                  <a:pt x="3143250" y="368124"/>
                </a:cubicBezTo>
                <a:cubicBezTo>
                  <a:pt x="3149478" y="386808"/>
                  <a:pt x="3158881" y="425042"/>
                  <a:pt x="3177540" y="436704"/>
                </a:cubicBezTo>
                <a:cubicBezTo>
                  <a:pt x="3197974" y="449475"/>
                  <a:pt x="3223260" y="451944"/>
                  <a:pt x="3246120" y="459564"/>
                </a:cubicBezTo>
                <a:cubicBezTo>
                  <a:pt x="3309551" y="480708"/>
                  <a:pt x="3268455" y="469500"/>
                  <a:pt x="3371850" y="482424"/>
                </a:cubicBezTo>
                <a:cubicBezTo>
                  <a:pt x="3528060" y="478614"/>
                  <a:pt x="3684585" y="481623"/>
                  <a:pt x="3840480" y="470994"/>
                </a:cubicBezTo>
                <a:cubicBezTo>
                  <a:pt x="3854185" y="470060"/>
                  <a:pt x="3862843" y="454950"/>
                  <a:pt x="3874770" y="448134"/>
                </a:cubicBezTo>
                <a:cubicBezTo>
                  <a:pt x="3889564" y="439680"/>
                  <a:pt x="3905879" y="434040"/>
                  <a:pt x="3920490" y="425274"/>
                </a:cubicBezTo>
                <a:cubicBezTo>
                  <a:pt x="3944049" y="411139"/>
                  <a:pt x="3966210" y="394794"/>
                  <a:pt x="3989070" y="379554"/>
                </a:cubicBezTo>
                <a:cubicBezTo>
                  <a:pt x="4000500" y="371934"/>
                  <a:pt x="4011073" y="362837"/>
                  <a:pt x="4023360" y="356694"/>
                </a:cubicBezTo>
                <a:cubicBezTo>
                  <a:pt x="4038600" y="349074"/>
                  <a:pt x="4055215" y="343738"/>
                  <a:pt x="4069080" y="333834"/>
                </a:cubicBezTo>
                <a:cubicBezTo>
                  <a:pt x="4082234" y="324439"/>
                  <a:pt x="4090952" y="309892"/>
                  <a:pt x="4103370" y="299544"/>
                </a:cubicBezTo>
                <a:cubicBezTo>
                  <a:pt x="4132913" y="274925"/>
                  <a:pt x="4137583" y="276710"/>
                  <a:pt x="4171950" y="265254"/>
                </a:cubicBezTo>
                <a:cubicBezTo>
                  <a:pt x="4183380" y="257634"/>
                  <a:pt x="4193614" y="247805"/>
                  <a:pt x="4206240" y="242394"/>
                </a:cubicBezTo>
                <a:cubicBezTo>
                  <a:pt x="4236005" y="229637"/>
                  <a:pt x="4325840" y="220939"/>
                  <a:pt x="4343400" y="219534"/>
                </a:cubicBezTo>
                <a:cubicBezTo>
                  <a:pt x="4505851" y="206538"/>
                  <a:pt x="4626631" y="208104"/>
                  <a:pt x="4457700" y="208104"/>
                </a:cubicBezTo>
              </a:path>
            </a:pathLst>
          </a:custGeom>
          <a:noFill/>
          <a:ln w="38100" cap="flat" cmpd="sng" algn="ctr">
            <a:solidFill>
              <a:srgbClr val="92D05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6" grpId="0" animBg="1"/>
      <p:bldP spid="1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6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</a:t>
            </a:r>
            <a:r>
              <a:rPr lang="en-US" sz="40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B76129-2264-4116-8DE9-91563FE5F13C}" type="slidenum">
              <a:rPr lang="en-US" baseline="0" smtClean="0">
                <a:solidFill>
                  <a:schemeClr val="bg1"/>
                </a:solidFill>
                <a:latin typeface="Helvetica" pitchFamily="34" charset="0"/>
              </a:rPr>
              <a:pPr eaLnBrk="1" hangingPunct="1"/>
              <a:t>2</a:t>
            </a:fld>
            <a:endParaRPr lang="en-US" baseline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5055" y="1993362"/>
            <a:ext cx="676370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457200" indent="-4572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Motivation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Background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Contributions of This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Future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Summary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9076"/>
            <a:ext cx="9144000" cy="745591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Gate Slack Based Dual-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r>
              <a:rPr lang="en-US" dirty="0" smtClean="0">
                <a:solidFill>
                  <a:srgbClr val="FF9900"/>
                </a:solidFill>
              </a:rPr>
              <a:t> Algorithm *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92369" y="838806"/>
          <a:ext cx="824366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001"/>
                <a:gridCol w="6115667"/>
              </a:tblGrid>
              <a:tr h="350507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9900"/>
                          </a:solidFill>
                        </a:rPr>
                        <a:t> Name</a:t>
                      </a:r>
                      <a:endParaRPr lang="en-US" sz="1800" dirty="0">
                        <a:solidFill>
                          <a:srgbClr val="FF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FF9900"/>
                          </a:solidFill>
                        </a:rPr>
                        <a:t>Definition</a:t>
                      </a:r>
                      <a:endParaRPr lang="en-US" sz="1800" dirty="0">
                        <a:solidFill>
                          <a:srgbClr val="FF990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434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Tpi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 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longest time for an event to arrive from PI to gate </a:t>
                      </a:r>
                      <a:r>
                        <a:rPr lang="en-US" sz="1700" b="0" i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4340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Tpo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longest time for an event to reach a PO from gate </a:t>
                      </a:r>
                      <a:r>
                        <a:rPr lang="en-US" sz="1700" b="0" i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037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Gate delay of gate </a:t>
                      </a:r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7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3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Dp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path delay of the longest path through gate</a:t>
                      </a:r>
                      <a:r>
                        <a:rPr lang="en-US" sz="1700" b="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700" b="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en-US" sz="1700" b="0" i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Dp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700" b="0" i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 = </a:t>
                      </a:r>
                      <a:r>
                        <a:rPr lang="en-US" sz="1700" b="0" i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Tpi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700" b="0" i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 + </a:t>
                      </a:r>
                      <a:r>
                        <a:rPr lang="en-US" sz="1700" b="0" i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Tpo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700" b="0" i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 + D (</a:t>
                      </a:r>
                      <a:r>
                        <a:rPr lang="en-US" sz="1700" b="0" i="1" kern="1200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700" b="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7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3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Tc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Critical path delay of the whole circuit</a:t>
                      </a:r>
                    </a:p>
                    <a:p>
                      <a:pPr algn="ctr"/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Tc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 = Max </a:t>
                      </a:r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{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Dp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 }</a:t>
                      </a:r>
                      <a:endParaRPr lang="en-US" sz="1700" b="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3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 smtClean="0">
                          <a:solidFill>
                            <a:schemeClr val="bg1"/>
                          </a:solidFill>
                        </a:rPr>
                        <a:t>Gate slack</a:t>
                      </a:r>
                    </a:p>
                    <a:p>
                      <a:pPr algn="ctr"/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S (</a:t>
                      </a:r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) = </a:t>
                      </a:r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Tc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 –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Dp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7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32012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Dh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 , Dl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Gate delay of gate </a:t>
                      </a:r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with low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Vth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or high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Vth</a:t>
                      </a:r>
                      <a:endParaRPr lang="en-US" sz="17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3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Delta (</a:t>
                      </a:r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Gate delay difference</a:t>
                      </a:r>
                      <a:r>
                        <a:rPr lang="en-US" sz="1700" b="0" i="0" baseline="0" dirty="0" smtClean="0">
                          <a:solidFill>
                            <a:schemeClr val="bg1"/>
                          </a:solidFill>
                        </a:rPr>
                        <a:t> for gate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en-US" sz="1700" b="0" i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Delta (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) = Dh (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) – Dl (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7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3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Su 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Upper boundary for slack</a:t>
                      </a:r>
                    </a:p>
                    <a:p>
                      <a:pPr algn="ctr"/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Su =</a:t>
                      </a:r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k-1</a:t>
                      </a:r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) /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 k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 *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Tc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 and  k =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Tc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’ </a:t>
                      </a:r>
                      <a:r>
                        <a:rPr lang="en-US" sz="1700" b="0" i="0" baseline="0" dirty="0" smtClean="0">
                          <a:solidFill>
                            <a:schemeClr val="bg1"/>
                          </a:solidFill>
                        </a:rPr>
                        <a:t>/ 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Tc</a:t>
                      </a:r>
                      <a:endParaRPr lang="en-US" sz="1700" b="0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31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Sl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i="0" dirty="0" smtClean="0">
                          <a:solidFill>
                            <a:schemeClr val="bg1"/>
                          </a:solidFill>
                        </a:rPr>
                        <a:t>Lower</a:t>
                      </a:r>
                      <a:r>
                        <a:rPr lang="en-US" sz="1700" b="0" i="0" baseline="0" dirty="0" smtClean="0">
                          <a:solidFill>
                            <a:schemeClr val="bg1"/>
                          </a:solidFill>
                        </a:rPr>
                        <a:t> boundary for slack</a:t>
                      </a:r>
                    </a:p>
                    <a:p>
                      <a:pPr algn="ctr"/>
                      <a:r>
                        <a:rPr lang="en-US" sz="1700" b="0" i="1" dirty="0" err="1" smtClean="0">
                          <a:solidFill>
                            <a:schemeClr val="bg1"/>
                          </a:solidFill>
                        </a:rPr>
                        <a:t>Sl</a:t>
                      </a:r>
                      <a:r>
                        <a:rPr lang="en-US" sz="1700" b="0" i="1" dirty="0" smtClean="0">
                          <a:solidFill>
                            <a:schemeClr val="bg1"/>
                          </a:solidFill>
                        </a:rPr>
                        <a:t> = Min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700" b="0" i="0" baseline="0" dirty="0" smtClean="0">
                          <a:solidFill>
                            <a:schemeClr val="bg1"/>
                          </a:solidFill>
                        </a:rPr>
                        <a:t>{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 Delta (</a:t>
                      </a:r>
                      <a:r>
                        <a:rPr lang="en-US" sz="1700" b="0" i="1" baseline="0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sz="1700" b="0" i="1" baseline="0" dirty="0" smtClean="0">
                          <a:solidFill>
                            <a:schemeClr val="bg1"/>
                          </a:solidFill>
                        </a:rPr>
                        <a:t>) </a:t>
                      </a:r>
                      <a:r>
                        <a:rPr lang="en-US" sz="1700" b="0" i="0" baseline="0" dirty="0" smtClean="0">
                          <a:solidFill>
                            <a:schemeClr val="bg1"/>
                          </a:solidFill>
                        </a:rPr>
                        <a:t>}</a:t>
                      </a:r>
                      <a:endParaRPr lang="en-US" sz="1700" b="0" i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200118" y="6315639"/>
            <a:ext cx="7693159" cy="335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aseline="0" dirty="0" smtClean="0">
                <a:solidFill>
                  <a:srgbClr val="FFFF00"/>
                </a:solidFill>
              </a:rPr>
              <a:t>* Note: Algorithm is modified for dual-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design based on previous work in [14-17]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2451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Gate Slack Based Dual-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r>
              <a:rPr lang="en-US" dirty="0" smtClean="0">
                <a:solidFill>
                  <a:srgbClr val="FF9900"/>
                </a:solidFill>
              </a:rPr>
              <a:t>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4966" y="972796"/>
            <a:ext cx="8366079" cy="1302421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</a:rPr>
              <a:t>Step 1: Library Characterization</a:t>
            </a:r>
          </a:p>
          <a:p>
            <a:pPr marL="914400" lvl="1" indent="-51435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400" b="0" dirty="0" smtClean="0">
                <a:solidFill>
                  <a:srgbClr val="FFFF00"/>
                </a:solidFill>
              </a:rPr>
              <a:t>Construct high </a:t>
            </a:r>
            <a:r>
              <a:rPr lang="en-US" sz="2400" b="0" dirty="0" err="1" smtClean="0">
                <a:solidFill>
                  <a:srgbClr val="FFFF00"/>
                </a:solidFill>
              </a:rPr>
              <a:t>Vth</a:t>
            </a:r>
            <a:r>
              <a:rPr lang="en-US" sz="2400" b="0" dirty="0" smtClean="0">
                <a:solidFill>
                  <a:srgbClr val="FFFF00"/>
                </a:solidFill>
              </a:rPr>
              <a:t> gate by applying different </a:t>
            </a:r>
          </a:p>
          <a:p>
            <a:pPr marL="914400" lvl="1" indent="-514350">
              <a:buClr>
                <a:srgbClr val="FF9900"/>
              </a:buClr>
              <a:buNone/>
            </a:pPr>
            <a:r>
              <a:rPr lang="en-US" sz="2400" b="0" dirty="0" smtClean="0">
                <a:solidFill>
                  <a:srgbClr val="FFFF00"/>
                </a:solidFill>
              </a:rPr>
              <a:t>        reverse body bias voltages on PTM HS model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307" y="2707162"/>
            <a:ext cx="2156346" cy="282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415" y="2688609"/>
            <a:ext cx="2264666" cy="281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3082" y="5568284"/>
            <a:ext cx="1910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0" dirty="0" smtClean="0">
                <a:solidFill>
                  <a:srgbClr val="FFFF00"/>
                </a:solidFill>
              </a:rPr>
              <a:t>Low </a:t>
            </a:r>
            <a:r>
              <a:rPr lang="en-US" baseline="0" dirty="0" err="1" smtClean="0">
                <a:solidFill>
                  <a:srgbClr val="FFFF00"/>
                </a:solidFill>
              </a:rPr>
              <a:t>Vth</a:t>
            </a:r>
            <a:r>
              <a:rPr lang="en-US" baseline="0" dirty="0" smtClean="0">
                <a:solidFill>
                  <a:srgbClr val="FFFF00"/>
                </a:solidFill>
              </a:rPr>
              <a:t> Gate</a:t>
            </a:r>
          </a:p>
          <a:p>
            <a:pPr algn="ctr"/>
            <a:r>
              <a:rPr lang="en-US" baseline="0" dirty="0" smtClean="0">
                <a:solidFill>
                  <a:srgbClr val="FFFF00"/>
                </a:solidFill>
              </a:rPr>
              <a:t>zero bias</a:t>
            </a:r>
            <a:endParaRPr lang="en-US" baseline="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4960" y="5502322"/>
            <a:ext cx="2388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0" dirty="0" smtClean="0">
                <a:solidFill>
                  <a:srgbClr val="FFFF00"/>
                </a:solidFill>
              </a:rPr>
              <a:t>High </a:t>
            </a:r>
            <a:r>
              <a:rPr lang="en-US" baseline="0" dirty="0" err="1" smtClean="0">
                <a:solidFill>
                  <a:srgbClr val="FFFF00"/>
                </a:solidFill>
              </a:rPr>
              <a:t>Vth</a:t>
            </a:r>
            <a:r>
              <a:rPr lang="en-US" baseline="0" dirty="0" smtClean="0">
                <a:solidFill>
                  <a:srgbClr val="FFFF00"/>
                </a:solidFill>
              </a:rPr>
              <a:t> Gate</a:t>
            </a:r>
          </a:p>
          <a:p>
            <a:pPr algn="ctr"/>
            <a:r>
              <a:rPr lang="en-US" baseline="0" dirty="0" smtClean="0">
                <a:solidFill>
                  <a:srgbClr val="FFFF00"/>
                </a:solidFill>
              </a:rPr>
              <a:t>reverse bias = 0.1 V</a:t>
            </a:r>
            <a:endParaRPr lang="en-US" baseline="0" dirty="0">
              <a:solidFill>
                <a:srgbClr val="FFFF00"/>
              </a:solidFill>
            </a:endParaRP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881871"/>
              </p:ext>
            </p:extLst>
          </p:nvPr>
        </p:nvGraphicFramePr>
        <p:xfrm>
          <a:off x="5334310" y="2361936"/>
          <a:ext cx="3536735" cy="3705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130"/>
                <a:gridCol w="1033780"/>
                <a:gridCol w="1081825"/>
              </a:tblGrid>
              <a:tr h="31900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Body bias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9900"/>
                          </a:solidFill>
                        </a:rPr>
                        <a:t>Threshold voltage</a:t>
                      </a:r>
                      <a:endParaRPr lang="en-US" sz="16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3164">
                <a:tc v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9900"/>
                          </a:solidFill>
                        </a:rPr>
                        <a:t>NMOS</a:t>
                      </a:r>
                      <a:endParaRPr lang="en-US" sz="16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L w="38100" cmpd="sng">
                      <a:noFill/>
                    </a:lnL>
                    <a:lnT w="381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9900"/>
                          </a:solidFill>
                        </a:rPr>
                        <a:t>PMOS</a:t>
                      </a:r>
                      <a:endParaRPr lang="en-US" sz="1600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zero bias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0.328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-0.291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= 0.1V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0.348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-0.309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0.2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0.367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-0.327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0.3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0.385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-0.344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0.4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0.402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-0.360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0.5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0.419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-0.375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0.6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0.435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-0.389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190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0.7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0.450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-0.403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44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bias = 0.8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0.465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FFFF"/>
                          </a:solidFill>
                        </a:rPr>
                        <a:t>-0.417 V</a:t>
                      </a:r>
                      <a:endParaRPr lang="en-US" sz="16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58855" y="6059605"/>
            <a:ext cx="39851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aseline="0" dirty="0" smtClean="0">
                <a:solidFill>
                  <a:srgbClr val="FFFF00"/>
                </a:solidFill>
              </a:rPr>
              <a:t>Threshold voltage of PTM 32nm bulk CMOS technology HS models with varying reverse bias voltages calculated by HSPICE at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400" baseline="0" dirty="0" smtClean="0">
                <a:solidFill>
                  <a:srgbClr val="FFFF00"/>
                </a:solidFill>
              </a:rPr>
              <a:t> = 0.9 V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 bwMode="auto">
          <a:xfrm>
            <a:off x="6755130" y="2686050"/>
            <a:ext cx="2125980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接连接符 14"/>
          <p:cNvCxnSpPr/>
          <p:nvPr/>
        </p:nvCxnSpPr>
        <p:spPr bwMode="auto">
          <a:xfrm>
            <a:off x="6755130" y="2697480"/>
            <a:ext cx="0" cy="3657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接连接符 16"/>
          <p:cNvCxnSpPr/>
          <p:nvPr/>
        </p:nvCxnSpPr>
        <p:spPr bwMode="auto">
          <a:xfrm>
            <a:off x="6766560" y="3040380"/>
            <a:ext cx="21031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24510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Gate Slack Based Dual-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r>
              <a:rPr lang="en-US" dirty="0" smtClean="0">
                <a:solidFill>
                  <a:srgbClr val="FF9900"/>
                </a:solidFill>
              </a:rPr>
              <a:t> Algorithm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726" y="1481725"/>
            <a:ext cx="8366079" cy="1670914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</a:rPr>
              <a:t>Step 1: Library Characterization</a:t>
            </a:r>
          </a:p>
          <a:p>
            <a:pPr marL="914400" lvl="1" indent="-51435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400" b="0" dirty="0" smtClean="0">
                <a:solidFill>
                  <a:srgbClr val="FFFF00"/>
                </a:solidFill>
              </a:rPr>
              <a:t>Calculate gate delay, power consumption, nodal capacitance of basic logic gates under varying </a:t>
            </a:r>
            <a:r>
              <a:rPr lang="en-US" sz="2400" b="0" dirty="0" err="1" smtClean="0">
                <a:solidFill>
                  <a:srgbClr val="FFFF00"/>
                </a:solidFill>
              </a:rPr>
              <a:t>Vdd</a:t>
            </a:r>
            <a:r>
              <a:rPr lang="en-US" sz="2400" b="0" dirty="0" smtClean="0">
                <a:solidFill>
                  <a:srgbClr val="FFFF00"/>
                </a:solidFill>
              </a:rPr>
              <a:t>, </a:t>
            </a:r>
            <a:r>
              <a:rPr lang="en-US" sz="2400" b="0" dirty="0" err="1" smtClean="0">
                <a:solidFill>
                  <a:srgbClr val="FFFF00"/>
                </a:solidFill>
              </a:rPr>
              <a:t>Vth</a:t>
            </a:r>
            <a:r>
              <a:rPr lang="en-US" sz="2400" b="0" dirty="0" smtClean="0">
                <a:solidFill>
                  <a:srgbClr val="FFFF00"/>
                </a:solidFill>
              </a:rPr>
              <a:t>, fan-out conditions</a:t>
            </a:r>
            <a:endParaRPr lang="en-US" sz="2400" dirty="0" smtClean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 bwMode="auto">
          <a:xfrm>
            <a:off x="406743" y="3087052"/>
            <a:ext cx="8503920" cy="3022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2: Initialization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 each gate to low 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Vth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initially</a:t>
            </a:r>
            <a:endParaRPr kumimoji="0" lang="en-US" sz="26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3: First Round of Selection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 Static </a:t>
            </a:r>
            <a:r>
              <a:rPr lang="en-US" sz="2400" kern="0" baseline="0" dirty="0" smtClean="0">
                <a:solidFill>
                  <a:srgbClr val="FFFF00"/>
                </a:solidFill>
                <a:latin typeface="+mn-lt"/>
                <a:cs typeface="+mn-cs"/>
              </a:rPr>
              <a:t>Timing Analysis (STA),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kern="0" baseline="0" dirty="0" smtClean="0">
                <a:solidFill>
                  <a:srgbClr val="FFFF00"/>
                </a:solidFill>
                <a:latin typeface="+mn-lt"/>
                <a:cs typeface="+mn-cs"/>
              </a:rPr>
              <a:t> 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S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&gt; Su, gate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directly switch to high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Vth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If S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&lt;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Sl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gate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never switch to high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If S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&gt; Delta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gate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possibly switch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1245307" y="6071178"/>
            <a:ext cx="7076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aseline="0" dirty="0" smtClean="0">
                <a:solidFill>
                  <a:srgbClr val="FFFF00"/>
                </a:solidFill>
              </a:rPr>
              <a:t>Gate slack analysis for 8-bit Ripple Carry Adder</a:t>
            </a:r>
            <a:endParaRPr lang="en-US" sz="2000" baseline="0" dirty="0">
              <a:solidFill>
                <a:srgbClr val="FFFF00"/>
              </a:solidFill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217360" y="709689"/>
            <a:ext cx="7095984" cy="5338691"/>
            <a:chOff x="1271952" y="914400"/>
            <a:chExt cx="7095984" cy="5338691"/>
          </a:xfrm>
        </p:grpSpPr>
        <p:pic>
          <p:nvPicPr>
            <p:cNvPr id="15" name="图片 14" descr="slack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71952" y="914400"/>
              <a:ext cx="7005713" cy="5338691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7427747" y="1202007"/>
              <a:ext cx="940189" cy="3904565"/>
              <a:chOff x="7216727" y="1216075"/>
              <a:chExt cx="940189" cy="3904565"/>
            </a:xfrm>
          </p:grpSpPr>
          <p:cxnSp>
            <p:nvCxnSpPr>
              <p:cNvPr id="14" name="直接箭头连接符 13"/>
              <p:cNvCxnSpPr/>
              <p:nvPr/>
            </p:nvCxnSpPr>
            <p:spPr bwMode="auto">
              <a:xfrm flipH="1">
                <a:off x="7216727" y="1420837"/>
                <a:ext cx="14068" cy="2996419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solidFill>
                  <a:srgbClr val="FF0000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9" name="矩形 8"/>
              <p:cNvSpPr/>
              <p:nvPr/>
            </p:nvSpPr>
            <p:spPr>
              <a:xfrm>
                <a:off x="7481667" y="1216075"/>
                <a:ext cx="67524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aseline="0" dirty="0" smtClean="0">
                    <a:solidFill>
                      <a:srgbClr val="FF0000"/>
                    </a:solidFill>
                  </a:rPr>
                  <a:t>Su</a:t>
                </a:r>
                <a:endParaRPr lang="en-US" sz="2000" baseline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矩形 15"/>
              <p:cNvSpPr/>
              <p:nvPr/>
            </p:nvSpPr>
            <p:spPr>
              <a:xfrm>
                <a:off x="7326918" y="2630658"/>
                <a:ext cx="790140" cy="336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aseline="0" dirty="0" smtClean="0">
                    <a:solidFill>
                      <a:srgbClr val="FF0000"/>
                    </a:solidFill>
                  </a:rPr>
                  <a:t>35</a:t>
                </a:r>
                <a:endParaRPr lang="en-US" sz="1600" baseline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7371470" y="4214839"/>
                <a:ext cx="67524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aseline="0" dirty="0" err="1" smtClean="0">
                    <a:solidFill>
                      <a:srgbClr val="FF0000"/>
                    </a:solidFill>
                  </a:rPr>
                  <a:t>Sl</a:t>
                </a:r>
                <a:endParaRPr lang="en-US" sz="2000" baseline="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7399601" y="4712676"/>
                <a:ext cx="66118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600" baseline="0" dirty="0" smtClean="0">
                    <a:solidFill>
                      <a:srgbClr val="FF0000"/>
                    </a:solidFill>
                  </a:rPr>
                  <a:t>37</a:t>
                </a:r>
                <a:endParaRPr lang="en-US" sz="1600" baseline="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1" name="直接箭头连接符 10"/>
              <p:cNvCxnSpPr/>
              <p:nvPr/>
            </p:nvCxnSpPr>
            <p:spPr bwMode="auto">
              <a:xfrm>
                <a:off x="7216727" y="4417255"/>
                <a:ext cx="14068" cy="703385"/>
              </a:xfrm>
              <a:prstGeom prst="straightConnector1">
                <a:avLst/>
              </a:prstGeom>
              <a:solidFill>
                <a:schemeClr val="accent1"/>
              </a:solidFill>
              <a:ln w="444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860" y="1152079"/>
            <a:ext cx="8221411" cy="3897590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</a:rPr>
              <a:t>Step 4: Verification</a:t>
            </a:r>
          </a:p>
          <a:p>
            <a:pPr marL="514350" indent="-514350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      </a:t>
            </a:r>
            <a:r>
              <a:rPr lang="en-US" sz="2600" b="0" dirty="0" smtClean="0">
                <a:solidFill>
                  <a:srgbClr val="FFFF00"/>
                </a:solidFill>
              </a:rPr>
              <a:t>For any gate</a:t>
            </a:r>
            <a:r>
              <a:rPr lang="en-US" sz="2600" b="0" i="1" dirty="0" smtClean="0">
                <a:solidFill>
                  <a:srgbClr val="FFFF00"/>
                </a:solidFill>
              </a:rPr>
              <a:t> </a:t>
            </a:r>
            <a:r>
              <a:rPr lang="en-US" sz="2600" b="0" dirty="0" smtClean="0">
                <a:solidFill>
                  <a:srgbClr val="FFFF00"/>
                </a:solidFill>
              </a:rPr>
              <a:t>j</a:t>
            </a:r>
            <a:r>
              <a:rPr lang="en-US" sz="2600" b="0" i="1" dirty="0" smtClean="0">
                <a:solidFill>
                  <a:srgbClr val="FFFF00"/>
                </a:solidFill>
              </a:rPr>
              <a:t> </a:t>
            </a:r>
            <a:r>
              <a:rPr lang="en-US" sz="2600" b="0" dirty="0" smtClean="0">
                <a:solidFill>
                  <a:srgbClr val="FFFF00"/>
                </a:solidFill>
              </a:rPr>
              <a:t>selected in step 3, switch it to high </a:t>
            </a:r>
            <a:r>
              <a:rPr lang="en-US" sz="2600" b="0" dirty="0" err="1" smtClean="0">
                <a:solidFill>
                  <a:srgbClr val="FFFF00"/>
                </a:solidFill>
              </a:rPr>
              <a:t>Vth</a:t>
            </a:r>
            <a:r>
              <a:rPr lang="en-US" sz="2600" b="0" dirty="0" smtClean="0">
                <a:solidFill>
                  <a:srgbClr val="FFFF00"/>
                </a:solidFill>
              </a:rPr>
              <a:t>, and re-run STA to calculate circuit delay </a:t>
            </a:r>
            <a:r>
              <a:rPr lang="en-US" sz="2600" b="0" dirty="0" err="1" smtClean="0">
                <a:solidFill>
                  <a:srgbClr val="FFFF00"/>
                </a:solidFill>
              </a:rPr>
              <a:t>Tc</a:t>
            </a:r>
            <a:r>
              <a:rPr lang="en-US" sz="2600" b="0" dirty="0" smtClean="0">
                <a:solidFill>
                  <a:srgbClr val="FFFF00"/>
                </a:solidFill>
              </a:rPr>
              <a:t>, </a:t>
            </a:r>
          </a:p>
          <a:p>
            <a:pPr marL="514350" indent="-514350">
              <a:buNone/>
            </a:pPr>
            <a:r>
              <a:rPr lang="en-US" sz="2600" b="0" dirty="0" smtClean="0">
                <a:solidFill>
                  <a:srgbClr val="FFFF00"/>
                </a:solidFill>
              </a:rPr>
              <a:t>      If newly calculated </a:t>
            </a:r>
            <a:r>
              <a:rPr lang="en-US" sz="2600" b="0" dirty="0" err="1" smtClean="0">
                <a:solidFill>
                  <a:srgbClr val="FFFF00"/>
                </a:solidFill>
              </a:rPr>
              <a:t>Tc_new</a:t>
            </a:r>
            <a:r>
              <a:rPr lang="en-US" sz="2600" b="0" dirty="0" smtClean="0">
                <a:solidFill>
                  <a:srgbClr val="FFFF00"/>
                </a:solidFill>
              </a:rPr>
              <a:t> ! &gt; original </a:t>
            </a:r>
            <a:r>
              <a:rPr lang="en-US" sz="2600" b="0" dirty="0" err="1" smtClean="0">
                <a:solidFill>
                  <a:srgbClr val="FFFF00"/>
                </a:solidFill>
              </a:rPr>
              <a:t>Tc</a:t>
            </a:r>
            <a:r>
              <a:rPr lang="en-US" sz="2600" b="0" dirty="0" smtClean="0">
                <a:solidFill>
                  <a:srgbClr val="FFFF00"/>
                </a:solidFill>
              </a:rPr>
              <a:t>, gate j can switch to high </a:t>
            </a:r>
            <a:r>
              <a:rPr lang="en-US" sz="2600" b="0" dirty="0" err="1" smtClean="0">
                <a:solidFill>
                  <a:srgbClr val="FFFF00"/>
                </a:solidFill>
              </a:rPr>
              <a:t>Vth</a:t>
            </a:r>
            <a:endParaRPr lang="en-US" sz="2600" b="0" dirty="0" smtClean="0">
              <a:solidFill>
                <a:srgbClr val="FFFF00"/>
              </a:solidFill>
            </a:endParaRPr>
          </a:p>
          <a:p>
            <a:pPr lvl="0" eaLnBrk="1" hangingPunct="1">
              <a:spcBef>
                <a:spcPts val="0"/>
              </a:spcBef>
              <a:buClr>
                <a:srgbClr val="FFFF00"/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600" dirty="0" smtClean="0">
                <a:solidFill>
                  <a:srgbClr val="FFFF00"/>
                </a:solidFill>
              </a:rPr>
              <a:t> Step 5:  Results</a:t>
            </a:r>
          </a:p>
          <a:p>
            <a:pPr lvl="0" eaLnBrk="1" hangingPunct="1">
              <a:spcBef>
                <a:spcPts val="0"/>
              </a:spcBef>
              <a:buClr>
                <a:srgbClr val="FFC000"/>
              </a:buClr>
              <a:buSzPct val="80000"/>
              <a:buNone/>
              <a:defRPr/>
            </a:pPr>
            <a:r>
              <a:rPr lang="en-US" sz="2600" b="0" dirty="0" smtClean="0">
                <a:solidFill>
                  <a:srgbClr val="FFFF00"/>
                </a:solidFill>
              </a:rPr>
              <a:t>     Generate dual </a:t>
            </a:r>
            <a:r>
              <a:rPr lang="en-US" sz="2600" b="0" dirty="0" err="1" smtClean="0">
                <a:solidFill>
                  <a:srgbClr val="FFFF00"/>
                </a:solidFill>
              </a:rPr>
              <a:t>Vth</a:t>
            </a:r>
            <a:r>
              <a:rPr lang="en-US" sz="2600" b="0" dirty="0" smtClean="0">
                <a:solidFill>
                  <a:srgbClr val="FFFF00"/>
                </a:solidFill>
              </a:rPr>
              <a:t> design, estimate EPC and </a:t>
            </a:r>
          </a:p>
          <a:p>
            <a:pPr lvl="0" eaLnBrk="1" hangingPunct="1">
              <a:spcBef>
                <a:spcPts val="0"/>
              </a:spcBef>
              <a:buClr>
                <a:srgbClr val="FFC000"/>
              </a:buClr>
              <a:buSzPct val="80000"/>
              <a:buNone/>
              <a:defRPr/>
            </a:pPr>
            <a:r>
              <a:rPr lang="en-US" sz="2600" b="0" dirty="0" smtClean="0">
                <a:solidFill>
                  <a:srgbClr val="FFFF00"/>
                </a:solidFill>
              </a:rPr>
              <a:t>     find out optimum </a:t>
            </a:r>
            <a:r>
              <a:rPr lang="en-US" sz="2600" b="0" dirty="0" err="1" smtClean="0">
                <a:solidFill>
                  <a:srgbClr val="FFFF00"/>
                </a:solidFill>
              </a:rPr>
              <a:t>Vdd</a:t>
            </a:r>
            <a:r>
              <a:rPr lang="en-US" sz="2600" b="0" dirty="0" smtClean="0">
                <a:solidFill>
                  <a:srgbClr val="FFFF00"/>
                </a:solidFill>
              </a:rPr>
              <a:t> and high </a:t>
            </a:r>
            <a:r>
              <a:rPr lang="en-US" sz="2600" b="0" dirty="0" err="1" smtClean="0">
                <a:solidFill>
                  <a:srgbClr val="FFFF00"/>
                </a:solidFill>
              </a:rPr>
              <a:t>Vth</a:t>
            </a:r>
            <a:r>
              <a:rPr lang="en-US" sz="2600" b="0" dirty="0" smtClean="0">
                <a:solidFill>
                  <a:srgbClr val="FFFF00"/>
                </a:solidFill>
              </a:rPr>
              <a:t> level with lowest    </a:t>
            </a:r>
          </a:p>
          <a:p>
            <a:pPr lvl="0" eaLnBrk="1" hangingPunct="1">
              <a:spcBef>
                <a:spcPts val="0"/>
              </a:spcBef>
              <a:buClr>
                <a:srgbClr val="FFC000"/>
              </a:buClr>
              <a:buSzPct val="80000"/>
              <a:buNone/>
              <a:defRPr/>
            </a:pPr>
            <a:r>
              <a:rPr lang="en-US" sz="2600" b="0" dirty="0" smtClean="0">
                <a:solidFill>
                  <a:srgbClr val="FFFF00"/>
                </a:solidFill>
              </a:rPr>
              <a:t>     EPC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0" y="1678"/>
            <a:ext cx="9144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Gate Slack Based Dual-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r>
              <a:rPr lang="en-US" dirty="0" smtClean="0">
                <a:solidFill>
                  <a:srgbClr val="FF9900"/>
                </a:solidFill>
              </a:rPr>
              <a:t> Algorithm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9934" y="5049671"/>
            <a:ext cx="1392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aseline="0" dirty="0" smtClean="0">
                <a:solidFill>
                  <a:srgbClr val="FFFF00"/>
                </a:solidFill>
              </a:rPr>
              <a:t>EPC estimation</a:t>
            </a:r>
            <a:endParaRPr lang="en-US" baseline="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6390" y="4962170"/>
            <a:ext cx="46482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88006" y="5822875"/>
            <a:ext cx="72844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1400" baseline="0" dirty="0" err="1" smtClean="0">
                <a:solidFill>
                  <a:srgbClr val="FFFF00"/>
                </a:solidFill>
              </a:rPr>
              <a:t>Ceff</a:t>
            </a:r>
            <a:r>
              <a:rPr lang="en-US" sz="1400" baseline="0" dirty="0" smtClean="0">
                <a:solidFill>
                  <a:srgbClr val="FFFF00"/>
                </a:solidFill>
              </a:rPr>
              <a:t> (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1400" baseline="0" dirty="0" smtClean="0">
                <a:solidFill>
                  <a:srgbClr val="FFFF00"/>
                </a:solidFill>
              </a:rPr>
              <a:t>) = </a:t>
            </a:r>
            <a:r>
              <a:rPr lang="el-GR" sz="1400" baseline="0" dirty="0" smtClean="0">
                <a:solidFill>
                  <a:srgbClr val="FFFF00"/>
                </a:solidFill>
              </a:rPr>
              <a:t>α</a:t>
            </a:r>
            <a:r>
              <a:rPr lang="en-US" sz="1400" baseline="0" dirty="0" smtClean="0">
                <a:solidFill>
                  <a:srgbClr val="FFFF00"/>
                </a:solidFill>
              </a:rPr>
              <a:t> (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1400" baseline="0" dirty="0" smtClean="0">
                <a:solidFill>
                  <a:srgbClr val="FFFF00"/>
                </a:solidFill>
              </a:rPr>
              <a:t>) * C (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1400" baseline="0" dirty="0" smtClean="0">
                <a:solidFill>
                  <a:srgbClr val="FFFF00"/>
                </a:solidFill>
              </a:rPr>
              <a:t>)  = the product of gate output activity and nodal capacitance</a:t>
            </a:r>
          </a:p>
          <a:p>
            <a:pPr algn="dist"/>
            <a:r>
              <a:rPr lang="en-US" sz="1400" baseline="0" dirty="0" smtClean="0">
                <a:solidFill>
                  <a:srgbClr val="FFFF00"/>
                </a:solidFill>
              </a:rPr>
              <a:t>C (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1400" baseline="0" dirty="0" smtClean="0">
                <a:solidFill>
                  <a:srgbClr val="FFFF00"/>
                </a:solidFill>
              </a:rPr>
              <a:t>) and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Pleak</a:t>
            </a:r>
            <a:r>
              <a:rPr lang="en-US" sz="1400" baseline="0" dirty="0" smtClean="0">
                <a:solidFill>
                  <a:srgbClr val="FFFF00"/>
                </a:solidFill>
              </a:rPr>
              <a:t> (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1400" baseline="0" dirty="0" smtClean="0">
                <a:solidFill>
                  <a:srgbClr val="FFFF00"/>
                </a:solidFill>
              </a:rPr>
              <a:t>)  are obtained from HSPICE simulations of basic logic gates under varying conditions, </a:t>
            </a:r>
            <a:r>
              <a:rPr lang="el-GR" sz="1400" baseline="0" dirty="0" smtClean="0">
                <a:solidFill>
                  <a:srgbClr val="FFFF00"/>
                </a:solidFill>
              </a:rPr>
              <a:t>α</a:t>
            </a:r>
            <a:r>
              <a:rPr lang="en-US" sz="1400" baseline="0" dirty="0" smtClean="0">
                <a:solidFill>
                  <a:srgbClr val="FFFF00"/>
                </a:solidFill>
              </a:rPr>
              <a:t> (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i</a:t>
            </a:r>
            <a:r>
              <a:rPr lang="en-US" sz="1400" baseline="0" dirty="0" smtClean="0">
                <a:solidFill>
                  <a:srgbClr val="FFFF00"/>
                </a:solidFill>
              </a:rPr>
              <a:t>) is obtained from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Modelsim</a:t>
            </a:r>
            <a:r>
              <a:rPr lang="en-US" sz="1400" baseline="0" dirty="0" smtClean="0">
                <a:solidFill>
                  <a:srgbClr val="FFFF00"/>
                </a:solidFill>
              </a:rPr>
              <a:t> simulations with real gate delays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Implementation Results 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smtClean="0">
                <a:solidFill>
                  <a:srgbClr val="FF9900"/>
                </a:solidFill>
              </a:rPr>
              <a:t>32-bit RCA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5" name="内容占位符 6" descr="dual_vth_energy_bia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728" y="1569492"/>
            <a:ext cx="5257800" cy="4343400"/>
          </a:xfrm>
        </p:spPr>
      </p:pic>
      <p:sp>
        <p:nvSpPr>
          <p:cNvPr id="6" name="TextBox 5"/>
          <p:cNvSpPr txBox="1"/>
          <p:nvPr/>
        </p:nvSpPr>
        <p:spPr>
          <a:xfrm>
            <a:off x="125730" y="5902376"/>
            <a:ext cx="5840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400" baseline="0" dirty="0" smtClean="0">
                <a:solidFill>
                  <a:srgbClr val="FFFF00"/>
                </a:solidFill>
              </a:rPr>
              <a:t>HSPICE simulations  of EPC for 32-bit RCA single and dual-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400" baseline="0" dirty="0" smtClean="0">
                <a:solidFill>
                  <a:srgbClr val="FFFF00"/>
                </a:solidFill>
              </a:rPr>
              <a:t> designs  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400" baseline="0" dirty="0" smtClean="0">
                <a:solidFill>
                  <a:srgbClr val="FFFF00"/>
                </a:solidFill>
              </a:rPr>
              <a:t>in PTM 32nm bulk CMOS technology with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Wp</a:t>
            </a:r>
            <a:r>
              <a:rPr lang="en-US" sz="1400" baseline="0" dirty="0" smtClean="0">
                <a:solidFill>
                  <a:srgbClr val="FFFF00"/>
                </a:solidFill>
              </a:rPr>
              <a:t>=12L and 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Wn</a:t>
            </a:r>
            <a:r>
              <a:rPr lang="en-US" sz="1400" baseline="0" dirty="0" smtClean="0">
                <a:solidFill>
                  <a:srgbClr val="FFFF00"/>
                </a:solidFill>
              </a:rPr>
              <a:t>=5L 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32062" y="1787858"/>
            <a:ext cx="3302757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="1" baseline="0" dirty="0" smtClean="0">
                <a:solidFill>
                  <a:srgbClr val="FFFF00"/>
                </a:solidFill>
                <a:latin typeface="+mn-lt"/>
              </a:rPr>
              <a:t>Single-</a:t>
            </a:r>
            <a:r>
              <a:rPr lang="en-US" sz="2000" b="1" baseline="0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sz="2000" b="1" baseline="0" dirty="0" smtClean="0">
                <a:solidFill>
                  <a:srgbClr val="FFFF00"/>
                </a:solidFill>
                <a:latin typeface="+mn-lt"/>
              </a:rPr>
              <a:t> design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Min EPC = 2.268E-014 J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Optimum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Vdd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= 0.31V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 Frequency = 3.99 MHz</a:t>
            </a:r>
          </a:p>
          <a:p>
            <a:pPr>
              <a:buClr>
                <a:srgbClr val="FFFF00"/>
              </a:buClr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="1" baseline="0" dirty="0" smtClean="0">
                <a:solidFill>
                  <a:srgbClr val="FFFF00"/>
                </a:solidFill>
                <a:latin typeface="+mn-lt"/>
              </a:rPr>
              <a:t> Dual-</a:t>
            </a:r>
            <a:r>
              <a:rPr lang="en-US" sz="2000" b="1" baseline="0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sz="2000" b="1" baseline="0" dirty="0" smtClean="0">
                <a:solidFill>
                  <a:srgbClr val="FFFF00"/>
                </a:solidFill>
                <a:latin typeface="+mn-lt"/>
              </a:rPr>
              <a:t> design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Min EPC = 1.610E-014J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Optimum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Vdd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= 0.24V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Optimum Bias = 0.3V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Frequency = 0.82 MHz</a:t>
            </a:r>
          </a:p>
          <a:p>
            <a:pPr>
              <a:buClr>
                <a:srgbClr val="FFFF00"/>
              </a:buClr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Min EPC reduction: 29%</a:t>
            </a:r>
          </a:p>
          <a:p>
            <a:pPr>
              <a:buClr>
                <a:srgbClr val="FFC000"/>
              </a:buClr>
            </a:pPr>
            <a:r>
              <a:rPr lang="en-US" sz="2000" dirty="0" smtClean="0">
                <a:latin typeface="+mn-lt"/>
              </a:rPr>
              <a:t>   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Implementation Results 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smtClean="0">
                <a:solidFill>
                  <a:srgbClr val="FF9900"/>
                </a:solidFill>
              </a:rPr>
              <a:t>32-bit RCA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37" y="2103120"/>
            <a:ext cx="4255303" cy="352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2031" y="2125980"/>
            <a:ext cx="4126230" cy="350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0125" y="5650916"/>
            <a:ext cx="4353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High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Vs. Normalized minimum EPC points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from single-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and dual-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designs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82145" y="5654726"/>
            <a:ext cx="4261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High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Vs. Optimal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600" baseline="0" dirty="0" smtClean="0">
                <a:solidFill>
                  <a:srgbClr val="FFFF00"/>
                </a:solidFill>
              </a:rPr>
              <a:t> points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from single-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and dual-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designs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1560" y="2308860"/>
            <a:ext cx="800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54430" y="2388870"/>
            <a:ext cx="93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rgbClr val="FF0000"/>
                </a:solidFill>
              </a:rPr>
              <a:t>Single low </a:t>
            </a:r>
          </a:p>
          <a:p>
            <a:r>
              <a:rPr lang="en-US" sz="1200" baseline="0" dirty="0" err="1" smtClean="0">
                <a:solidFill>
                  <a:srgbClr val="FF0000"/>
                </a:solidFill>
              </a:rPr>
              <a:t>Vth</a:t>
            </a:r>
            <a:r>
              <a:rPr lang="en-US" sz="1200" baseline="0" dirty="0" smtClean="0">
                <a:solidFill>
                  <a:srgbClr val="FF0000"/>
                </a:solidFill>
              </a:rPr>
              <a:t> design</a:t>
            </a:r>
            <a:endParaRPr lang="en-US" sz="1200" baseline="0" dirty="0">
              <a:solidFill>
                <a:srgbClr val="FF0000"/>
              </a:solidFill>
            </a:endParaRPr>
          </a:p>
        </p:txBody>
      </p:sp>
      <p:cxnSp>
        <p:nvCxnSpPr>
          <p:cNvPr id="14" name="直接箭头连接符 13"/>
          <p:cNvCxnSpPr>
            <a:endCxn id="12" idx="1"/>
          </p:cNvCxnSpPr>
          <p:nvPr/>
        </p:nvCxnSpPr>
        <p:spPr bwMode="auto">
          <a:xfrm>
            <a:off x="914400" y="2263140"/>
            <a:ext cx="240030" cy="356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215640" y="2975610"/>
            <a:ext cx="93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rgbClr val="FF0000"/>
                </a:solidFill>
              </a:rPr>
              <a:t>Single high</a:t>
            </a:r>
          </a:p>
          <a:p>
            <a:r>
              <a:rPr lang="en-US" sz="1200" baseline="0" dirty="0" err="1" smtClean="0">
                <a:solidFill>
                  <a:srgbClr val="FF0000"/>
                </a:solidFill>
              </a:rPr>
              <a:t>Vth</a:t>
            </a:r>
            <a:r>
              <a:rPr lang="en-US" sz="1200" baseline="0" dirty="0" smtClean="0">
                <a:solidFill>
                  <a:srgbClr val="FF0000"/>
                </a:solidFill>
              </a:rPr>
              <a:t> design</a:t>
            </a:r>
            <a:endParaRPr lang="en-US" sz="1200" baseline="0" dirty="0">
              <a:solidFill>
                <a:srgbClr val="FF0000"/>
              </a:solidFill>
            </a:endParaRPr>
          </a:p>
        </p:txBody>
      </p:sp>
      <p:cxnSp>
        <p:nvCxnSpPr>
          <p:cNvPr id="20" name="直接箭头连接符 19"/>
          <p:cNvCxnSpPr>
            <a:stCxn id="16" idx="0"/>
          </p:cNvCxnSpPr>
          <p:nvPr/>
        </p:nvCxnSpPr>
        <p:spPr bwMode="auto">
          <a:xfrm flipV="1">
            <a:off x="3684270" y="2674620"/>
            <a:ext cx="110490" cy="300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821680" y="2415540"/>
            <a:ext cx="93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rgbClr val="3333CC"/>
                </a:solidFill>
              </a:rPr>
              <a:t>Single low </a:t>
            </a:r>
          </a:p>
          <a:p>
            <a:r>
              <a:rPr lang="en-US" sz="1200" baseline="0" dirty="0" err="1" smtClean="0">
                <a:solidFill>
                  <a:srgbClr val="3333CC"/>
                </a:solidFill>
              </a:rPr>
              <a:t>Vth</a:t>
            </a:r>
            <a:r>
              <a:rPr lang="en-US" sz="1200" baseline="0" dirty="0" smtClean="0">
                <a:solidFill>
                  <a:srgbClr val="3333CC"/>
                </a:solidFill>
              </a:rPr>
              <a:t> design</a:t>
            </a:r>
            <a:endParaRPr lang="en-US" sz="1200" baseline="0" dirty="0">
              <a:solidFill>
                <a:srgbClr val="3333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08570" y="3928110"/>
            <a:ext cx="93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rgbClr val="3333CC"/>
                </a:solidFill>
              </a:rPr>
              <a:t>Single high</a:t>
            </a:r>
          </a:p>
          <a:p>
            <a:r>
              <a:rPr lang="en-US" sz="1200" baseline="0" dirty="0" err="1" smtClean="0">
                <a:solidFill>
                  <a:srgbClr val="3333CC"/>
                </a:solidFill>
              </a:rPr>
              <a:t>Vth</a:t>
            </a:r>
            <a:r>
              <a:rPr lang="en-US" sz="1200" baseline="0" dirty="0" smtClean="0">
                <a:solidFill>
                  <a:srgbClr val="3333CC"/>
                </a:solidFill>
              </a:rPr>
              <a:t> design</a:t>
            </a:r>
            <a:endParaRPr lang="en-US" sz="1200" baseline="0" dirty="0">
              <a:solidFill>
                <a:srgbClr val="3333CC"/>
              </a:solidFill>
            </a:endParaRPr>
          </a:p>
        </p:txBody>
      </p:sp>
      <p:cxnSp>
        <p:nvCxnSpPr>
          <p:cNvPr id="25" name="直接箭头连接符 24"/>
          <p:cNvCxnSpPr/>
          <p:nvPr/>
        </p:nvCxnSpPr>
        <p:spPr bwMode="auto">
          <a:xfrm flipH="1">
            <a:off x="5566410" y="2617470"/>
            <a:ext cx="205740" cy="1828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接箭头连接符 26"/>
          <p:cNvCxnSpPr>
            <a:stCxn id="23" idx="0"/>
          </p:cNvCxnSpPr>
          <p:nvPr/>
        </p:nvCxnSpPr>
        <p:spPr bwMode="auto">
          <a:xfrm flipV="1">
            <a:off x="8077200" y="3714750"/>
            <a:ext cx="209550" cy="213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375410" y="4164330"/>
            <a:ext cx="613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rgbClr val="FF0000"/>
                </a:solidFill>
              </a:rPr>
              <a:t>Bias = 0.3V</a:t>
            </a:r>
            <a:endParaRPr lang="en-US" sz="1200" baseline="0" dirty="0">
              <a:solidFill>
                <a:srgbClr val="FF0000"/>
              </a:solidFill>
            </a:endParaRPr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1634490" y="4606290"/>
            <a:ext cx="0" cy="365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808470" y="4751070"/>
            <a:ext cx="975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 smtClean="0">
                <a:solidFill>
                  <a:srgbClr val="3333CC"/>
                </a:solidFill>
              </a:rPr>
              <a:t>Bias = 0.3V</a:t>
            </a:r>
            <a:endParaRPr lang="en-US" sz="1200" baseline="0" dirty="0">
              <a:solidFill>
                <a:srgbClr val="3333CC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 bwMode="auto">
          <a:xfrm flipH="1">
            <a:off x="6435090" y="5052060"/>
            <a:ext cx="331470" cy="1485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3333CC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Implementation Results 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smtClean="0">
                <a:solidFill>
                  <a:srgbClr val="FF9900"/>
                </a:solidFill>
              </a:rPr>
              <a:t>Summary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655090" y="2156347"/>
          <a:ext cx="7962374" cy="3911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013"/>
                <a:gridCol w="1541780"/>
                <a:gridCol w="1376680"/>
                <a:gridCol w="1605280"/>
                <a:gridCol w="1186180"/>
                <a:gridCol w="1152441"/>
              </a:tblGrid>
              <a:tr h="539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Circuit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Name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Single-</a:t>
                      </a:r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Vth</a:t>
                      </a:r>
                      <a:endParaRPr lang="en-US" dirty="0" smtClean="0">
                        <a:solidFill>
                          <a:srgbClr val="FF9900"/>
                        </a:solidFill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solidFill>
                            <a:srgbClr val="FF9900"/>
                          </a:solidFill>
                        </a:rPr>
                        <a:t>Emin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Single-</a:t>
                      </a:r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Vth</a:t>
                      </a:r>
                      <a:endParaRPr lang="en-US" dirty="0" smtClean="0">
                        <a:solidFill>
                          <a:srgbClr val="FF9900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Vddopt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Dual-</a:t>
                      </a:r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Vth</a:t>
                      </a:r>
                      <a:endParaRPr lang="en-US" dirty="0" smtClean="0">
                        <a:solidFill>
                          <a:srgbClr val="FF9900"/>
                        </a:solidFill>
                      </a:endParaRPr>
                    </a:p>
                    <a:p>
                      <a:pPr algn="ctr"/>
                      <a:r>
                        <a:rPr lang="en-US" baseline="0" dirty="0" err="1" smtClean="0">
                          <a:solidFill>
                            <a:srgbClr val="FF9900"/>
                          </a:solidFill>
                        </a:rPr>
                        <a:t>Emin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Dual-</a:t>
                      </a:r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Vth</a:t>
                      </a:r>
                      <a:endParaRPr lang="en-US" dirty="0" smtClean="0">
                        <a:solidFill>
                          <a:srgbClr val="FF9900"/>
                        </a:solidFill>
                      </a:endParaRPr>
                    </a:p>
                    <a:p>
                      <a:pPr algn="ctr"/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Vddopt</a:t>
                      </a:r>
                      <a:endParaRPr lang="en-US" dirty="0">
                        <a:solidFill>
                          <a:srgbClr val="FF99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9900"/>
                          </a:solidFill>
                        </a:rPr>
                        <a:t>Emin</a:t>
                      </a:r>
                      <a:endParaRPr lang="en-US" dirty="0" smtClean="0">
                        <a:solidFill>
                          <a:srgbClr val="FF9900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9900"/>
                          </a:solidFill>
                        </a:rPr>
                        <a:t>Drop</a:t>
                      </a:r>
                    </a:p>
                  </a:txBody>
                  <a:tcPr>
                    <a:noFill/>
                  </a:tcPr>
                </a:tc>
              </a:tr>
              <a:tr h="539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4-by-4 Multiplier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7.59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E-15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0.26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6.77 E-15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0.21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10.8%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C432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7.21 E-15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0.28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6.32 E-15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0.26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12.4%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C499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2.13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0.27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1.85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0.26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13.2%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C880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1.43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0.25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1.06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0.22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25.9%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C1355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1.98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0.26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1.73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0.24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12.28%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C1980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3.14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0.27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2.68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0.25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14.52%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30820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C2670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5.09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0.22V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3.71 E-14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0.19V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27.1%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  <a:tr h="4363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32 RCA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2.26 E-014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0.31V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1.610 E-014 J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0.24 V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FFFFFF"/>
                          </a:solidFill>
                          <a:latin typeface="+mn-lt"/>
                        </a:rPr>
                        <a:t>29%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 anchorCtr="1">
                    <a:noFill/>
                  </a:tcPr>
                </a:tc>
              </a:tr>
            </a:tbl>
          </a:graphicData>
        </a:graphic>
      </p:graphicFrame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82388" y="1358891"/>
            <a:ext cx="8161362" cy="742866"/>
          </a:xfrm>
        </p:spPr>
        <p:txBody>
          <a:bodyPr/>
          <a:lstStyle/>
          <a:p>
            <a:pPr marL="514350" indent="-514350"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dirty="0" smtClean="0">
                <a:solidFill>
                  <a:srgbClr val="FFFF00"/>
                </a:solidFill>
              </a:rPr>
              <a:t> Minimum EPC reduction is between 10.8% and 29% from </a:t>
            </a:r>
          </a:p>
          <a:p>
            <a:pPr marL="514350" indent="-514350">
              <a:buClr>
                <a:srgbClr val="FFFF00"/>
              </a:buCl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        4-by-4 multiplier and 32-bit RCA respectively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Implementation Results 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smtClean="0">
                <a:solidFill>
                  <a:srgbClr val="FF9900"/>
                </a:solidFill>
              </a:rPr>
              <a:t>Estimation Accuracy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5" name="内容占位符 8" descr="compariso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8727" y="1670714"/>
            <a:ext cx="5084814" cy="4200499"/>
          </a:xfrm>
        </p:spPr>
      </p:pic>
      <p:sp>
        <p:nvSpPr>
          <p:cNvPr id="6" name="TextBox 5"/>
          <p:cNvSpPr txBox="1"/>
          <p:nvPr/>
        </p:nvSpPr>
        <p:spPr>
          <a:xfrm>
            <a:off x="5722960" y="2011908"/>
            <a:ext cx="335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HSPICE Simulation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Min EPC = 1.61E-014J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Optimum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Vdd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= 0.24V</a:t>
            </a:r>
          </a:p>
          <a:p>
            <a:pPr>
              <a:buClr>
                <a:srgbClr val="FFFF00"/>
              </a:buClr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Estimation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</a:rPr>
              <a:t>    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Min EPC = 1.77E-014J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Optimum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Vdd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= 0.25V</a:t>
            </a:r>
          </a:p>
          <a:p>
            <a:pPr>
              <a:buClr>
                <a:srgbClr val="FFFF00"/>
              </a:buClr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The average error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 between estimation and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 simulation is 6.99%    </a:t>
            </a:r>
            <a:endParaRPr lang="en-US" sz="2000" baseline="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50" y="5878432"/>
            <a:ext cx="5360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C000"/>
              </a:buClr>
              <a:buSzPct val="80000"/>
            </a:pPr>
            <a:r>
              <a:rPr lang="en-US" sz="1400" baseline="0" dirty="0" smtClean="0">
                <a:solidFill>
                  <a:srgbClr val="FFFF00"/>
                </a:solidFill>
              </a:rPr>
              <a:t>HSPICE simulations  Vs. estimation for EPC for 32-bit RCA dual-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400" baseline="0" dirty="0" smtClean="0">
                <a:solidFill>
                  <a:srgbClr val="FFFF00"/>
                </a:solidFill>
              </a:rPr>
              <a:t> design at bias = 0.3V in PTM 32nm bulk CMOS technology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3553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Result Analysis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890" y="1262333"/>
            <a:ext cx="54578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813606" y="1190597"/>
            <a:ext cx="3330394" cy="4387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Minimum EPC occurs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when dynamic energy is equal to leakage energy 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Minimum EPC reduction comes from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Vdd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reduction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Reduction of leakage  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energy comes from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leakage power reduction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and unchanged circuit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period</a:t>
            </a:r>
          </a:p>
        </p:txBody>
      </p:sp>
      <p:sp>
        <p:nvSpPr>
          <p:cNvPr id="7" name="椭圆 6"/>
          <p:cNvSpPr/>
          <p:nvPr/>
        </p:nvSpPr>
        <p:spPr bwMode="auto">
          <a:xfrm>
            <a:off x="2390577" y="4603390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椭圆 7"/>
          <p:cNvSpPr/>
          <p:nvPr/>
        </p:nvSpPr>
        <p:spPr bwMode="auto">
          <a:xfrm>
            <a:off x="1997057" y="4769438"/>
            <a:ext cx="91440" cy="9144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8234" y="3258641"/>
            <a:ext cx="1876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9309" y="5653073"/>
            <a:ext cx="5581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Dynamic energy and leakage energy analysis for 32-bit RCA single-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and dual-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600" baseline="0" dirty="0" smtClean="0">
                <a:solidFill>
                  <a:srgbClr val="FFFF00"/>
                </a:solidFill>
              </a:rPr>
              <a:t> design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7880" y="5678042"/>
            <a:ext cx="3188970" cy="512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下箭头 16"/>
          <p:cNvSpPr/>
          <p:nvPr/>
        </p:nvSpPr>
        <p:spPr bwMode="auto">
          <a:xfrm>
            <a:off x="7875270" y="6069330"/>
            <a:ext cx="217170" cy="29718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右箭头 17"/>
          <p:cNvSpPr/>
          <p:nvPr/>
        </p:nvSpPr>
        <p:spPr bwMode="auto">
          <a:xfrm>
            <a:off x="8732520" y="6069330"/>
            <a:ext cx="365760" cy="205740"/>
          </a:xfrm>
          <a:prstGeom prst="rightArrow">
            <a:avLst/>
          </a:prstGeom>
          <a:solidFill>
            <a:srgbClr val="34EC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18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Motivation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pitchFamily="2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34205"/>
            <a:ext cx="8229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Demand for energy constrained design has </a:t>
            </a:r>
          </a:p>
          <a:p>
            <a:pPr eaLnBrk="1" hangingPunct="1"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increased tremendously, like portable </a:t>
            </a:r>
          </a:p>
          <a:p>
            <a:pPr eaLnBrk="1" hangingPunct="1"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electronics, medical electronics and sensors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Minimum energy operation typically </a:t>
            </a:r>
          </a:p>
          <a:p>
            <a:pPr eaLnBrk="1" hangingPunct="1"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occurs in sub-threshold region [1]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Increasing problems of leakage currents as </a:t>
            </a:r>
          </a:p>
          <a:p>
            <a:pPr eaLnBrk="1" hangingPunct="1"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technology scales down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Dual-</a:t>
            </a:r>
            <a:r>
              <a:rPr lang="en-US" sz="26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Vth</a:t>
            </a: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technique is an effective approach to </a:t>
            </a:r>
          </a:p>
          <a:p>
            <a:pPr eaLnBrk="1" hangingPunct="1"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suppress leakage but has not been explored in </a:t>
            </a:r>
          </a:p>
          <a:p>
            <a:pPr eaLnBrk="1" hangingPunct="1">
              <a:buNone/>
            </a:pPr>
            <a:r>
              <a:rPr lang="en-US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    sub-threshold region</a:t>
            </a:r>
          </a:p>
          <a:p>
            <a:pPr eaLnBrk="1" hangingPunct="1">
              <a:buFont typeface="Wingdings" pitchFamily="2" charset="2"/>
              <a:buChar char="q"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矩形 6"/>
          <p:cNvSpPr/>
          <p:nvPr/>
        </p:nvSpPr>
        <p:spPr>
          <a:xfrm>
            <a:off x="563757" y="5842803"/>
            <a:ext cx="7825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aseline="0" dirty="0" smtClean="0">
                <a:solidFill>
                  <a:srgbClr val="FFFF00"/>
                </a:solidFill>
              </a:rPr>
              <a:t> [1] A. Wang,  B. H. Calhoun and A. P. </a:t>
            </a:r>
            <a:r>
              <a:rPr lang="en-US" sz="1600" baseline="0" dirty="0" err="1" smtClean="0">
                <a:solidFill>
                  <a:srgbClr val="FFFF00"/>
                </a:solidFill>
              </a:rPr>
              <a:t>Chandrakasan</a:t>
            </a:r>
            <a:r>
              <a:rPr lang="en-US" sz="1600" baseline="0" dirty="0" smtClean="0">
                <a:solidFill>
                  <a:srgbClr val="FFFF00"/>
                </a:solidFill>
              </a:rPr>
              <a:t>, </a:t>
            </a:r>
            <a:r>
              <a:rPr lang="en-US" sz="1600" i="1" baseline="0" dirty="0" smtClean="0">
                <a:solidFill>
                  <a:srgbClr val="FFFF00"/>
                </a:solidFill>
              </a:rPr>
              <a:t>Sub-threshold design for ultra low-power  systems, Springer, 2006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086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Results Analysis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50120" y="990394"/>
            <a:ext cx="8966584" cy="2025756"/>
          </a:xfrm>
        </p:spPr>
        <p:txBody>
          <a:bodyPr/>
          <a:lstStyle/>
          <a:p>
            <a:pPr marL="514350" indent="-514350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Theoretical analysis to verify the observed 29%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   minimum EPC reduction on 32-bit RCA</a:t>
            </a:r>
          </a:p>
          <a:p>
            <a:pPr marL="914400" lvl="1" indent="-51435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FFFF00"/>
                </a:solidFill>
              </a:rPr>
              <a:t>Step 1:  Leakage energy characterized as 3</a:t>
            </a:r>
            <a:r>
              <a:rPr lang="en-US" sz="2000" b="0" baseline="30000" dirty="0" smtClean="0">
                <a:solidFill>
                  <a:srgbClr val="FFFF00"/>
                </a:solidFill>
              </a:rPr>
              <a:t>rd</a:t>
            </a:r>
            <a:r>
              <a:rPr lang="en-US" sz="2000" b="0" dirty="0" smtClean="0">
                <a:solidFill>
                  <a:srgbClr val="FFFF00"/>
                </a:solidFill>
              </a:rPr>
              <a:t> degree polynomials</a:t>
            </a:r>
          </a:p>
          <a:p>
            <a:pPr marL="914400" lvl="1" indent="-514350">
              <a:buClr>
                <a:srgbClr val="FF9900"/>
              </a:buClr>
              <a:buNone/>
            </a:pPr>
            <a:r>
              <a:rPr lang="en-US" sz="2000" b="0" dirty="0" smtClean="0">
                <a:solidFill>
                  <a:srgbClr val="FFFF00"/>
                </a:solidFill>
              </a:rPr>
              <a:t>        based on HSPICE simulation results on leakage power of 32-bit RCA with single low </a:t>
            </a:r>
            <a:r>
              <a:rPr lang="en-US" sz="2000" b="0" dirty="0" err="1" smtClean="0">
                <a:solidFill>
                  <a:srgbClr val="FFFF00"/>
                </a:solidFill>
              </a:rPr>
              <a:t>Vth</a:t>
            </a:r>
            <a:r>
              <a:rPr lang="en-US" sz="2000" b="0" dirty="0" smtClean="0">
                <a:solidFill>
                  <a:srgbClr val="FFFF00"/>
                </a:solidFill>
              </a:rPr>
              <a:t> or high </a:t>
            </a:r>
            <a:r>
              <a:rPr lang="en-US" sz="2000" b="0" dirty="0" err="1" smtClean="0">
                <a:solidFill>
                  <a:srgbClr val="FFFF00"/>
                </a:solidFill>
              </a:rPr>
              <a:t>Vth</a:t>
            </a:r>
            <a:r>
              <a:rPr lang="en-US" sz="2000" b="0" dirty="0" smtClean="0">
                <a:solidFill>
                  <a:srgbClr val="FFFF00"/>
                </a:solidFill>
              </a:rPr>
              <a:t> (with bias=0.3V) as well as circuit delay with single low </a:t>
            </a:r>
            <a:r>
              <a:rPr lang="en-US" sz="2000" b="0" dirty="0" err="1" smtClean="0">
                <a:solidFill>
                  <a:srgbClr val="FFFF00"/>
                </a:solidFill>
              </a:rPr>
              <a:t>Vth</a:t>
            </a:r>
            <a:endParaRPr lang="en-US" sz="2000" b="0" dirty="0" smtClean="0">
              <a:solidFill>
                <a:srgbClr val="FFFF00"/>
              </a:solidFill>
            </a:endParaRPr>
          </a:p>
          <a:p>
            <a:pPr marL="914400" lvl="1" indent="-514350">
              <a:buClr>
                <a:srgbClr val="FF9900"/>
              </a:buClr>
              <a:buNone/>
            </a:pPr>
            <a:endParaRPr lang="en-US" sz="2000" dirty="0" smtClean="0">
              <a:solidFill>
                <a:srgbClr val="FFFF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894" y="4790364"/>
            <a:ext cx="4411156" cy="5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894" y="3411942"/>
            <a:ext cx="4370390" cy="58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00251" y="4022677"/>
            <a:ext cx="43809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where p1 = -2.9 E-12, p2 = 3.46 E-12, 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p3 = -1.4 E-12 and p4 = 1.95 E-13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173" y="5417020"/>
            <a:ext cx="4365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where h1 = -3.4 E-13, h2 = 4.19 E-13, 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h3 = -1.75 E-13 and h4 = 2.54 E-14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6327" y="3152628"/>
            <a:ext cx="4015662" cy="287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4778991" y="6027564"/>
            <a:ext cx="4365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RMSE and regression coefficient R-squared analysis of polynomial fit for leakage energy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Results Analysis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77416" y="1263354"/>
            <a:ext cx="8639034" cy="1179595"/>
          </a:xfrm>
        </p:spPr>
        <p:txBody>
          <a:bodyPr/>
          <a:lstStyle/>
          <a:p>
            <a:pPr marL="914400" lvl="1" indent="-51435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2000" b="0" dirty="0" smtClean="0">
                <a:solidFill>
                  <a:srgbClr val="FFFF00"/>
                </a:solidFill>
              </a:rPr>
              <a:t>Step 2:   Dynamic energy characterized as 2</a:t>
            </a:r>
            <a:r>
              <a:rPr lang="en-US" sz="2000" b="0" baseline="30000" dirty="0" smtClean="0">
                <a:solidFill>
                  <a:srgbClr val="FFFF00"/>
                </a:solidFill>
              </a:rPr>
              <a:t>nd</a:t>
            </a:r>
            <a:r>
              <a:rPr lang="en-US" sz="2000" b="0" dirty="0" smtClean="0">
                <a:solidFill>
                  <a:srgbClr val="FFFF00"/>
                </a:solidFill>
              </a:rPr>
              <a:t> degree polynomial</a:t>
            </a:r>
          </a:p>
          <a:p>
            <a:pPr marL="914400" lvl="1" indent="-514350">
              <a:buClr>
                <a:srgbClr val="FF9900"/>
              </a:buClr>
              <a:buNone/>
            </a:pPr>
            <a:r>
              <a:rPr lang="en-US" sz="2000" b="0" dirty="0" smtClean="0">
                <a:solidFill>
                  <a:srgbClr val="FFFF00"/>
                </a:solidFill>
              </a:rPr>
              <a:t>        based on HSPICE simulation results on total energy and leakage energy of 32-bit RCA with single low </a:t>
            </a:r>
            <a:r>
              <a:rPr lang="en-US" sz="2000" b="0" dirty="0" err="1" smtClean="0">
                <a:solidFill>
                  <a:srgbClr val="FFFF00"/>
                </a:solidFill>
              </a:rPr>
              <a:t>Vth</a:t>
            </a:r>
            <a:endParaRPr lang="en-US" sz="2000" b="0" dirty="0" smtClean="0">
              <a:solidFill>
                <a:srgbClr val="FFFF00"/>
              </a:solidFill>
            </a:endParaRPr>
          </a:p>
          <a:p>
            <a:pPr marL="914400" lvl="1" indent="-514350">
              <a:buClr>
                <a:srgbClr val="FF9900"/>
              </a:buClr>
              <a:buNone/>
            </a:pPr>
            <a:endParaRPr lang="en-US" sz="2000" dirty="0" smtClean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2314" y="2614187"/>
            <a:ext cx="2736163" cy="66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899547" y="2753432"/>
            <a:ext cx="3916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Where a = 1.65 E-13 and b = -2.1 E-16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63773" y="3421976"/>
            <a:ext cx="8764134" cy="42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Step 3:   Single-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Vth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design</a:t>
            </a:r>
          </a:p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3633" y="3949108"/>
            <a:ext cx="6791325" cy="663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3679" y="4819365"/>
            <a:ext cx="46767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632810" y="4993938"/>
            <a:ext cx="24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="1" baseline="0" dirty="0" smtClean="0">
                <a:solidFill>
                  <a:srgbClr val="FFFF00"/>
                </a:solidFill>
              </a:rPr>
              <a:t>Optimal </a:t>
            </a:r>
            <a:r>
              <a:rPr lang="en-US" sz="1600" b="1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600" b="1" baseline="0" dirty="0" smtClean="0">
                <a:solidFill>
                  <a:srgbClr val="FFFF00"/>
                </a:solidFill>
              </a:rPr>
              <a:t> = 0.305 V </a:t>
            </a:r>
            <a:endParaRPr lang="en-US" sz="1600" b="1" baseline="0" dirty="0">
              <a:solidFill>
                <a:srgbClr val="FFFF00"/>
              </a:solidFill>
            </a:endParaRPr>
          </a:p>
        </p:txBody>
      </p:sp>
      <p:sp>
        <p:nvSpPr>
          <p:cNvPr id="13" name="右箭头 12"/>
          <p:cNvSpPr/>
          <p:nvPr/>
        </p:nvSpPr>
        <p:spPr bwMode="auto">
          <a:xfrm>
            <a:off x="6209732" y="5008727"/>
            <a:ext cx="382137" cy="27295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73707" y="5755942"/>
            <a:ext cx="7970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where p1 = -2.9 E-12, p2 = 3.46 E-12, p3 = -1.4 E-12, p4 = 1.95 E-13</a:t>
            </a:r>
          </a:p>
          <a:p>
            <a:pPr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a = 1.65 E-13 and b = -2.1 E-16 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Results Analysis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191072" y="1634123"/>
            <a:ext cx="8764134" cy="113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Step 4:   Dual-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Vth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design</a:t>
            </a:r>
          </a:p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       X = fraction of high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Vth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gates in the circuit  and </a:t>
            </a:r>
          </a:p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tabLst/>
              <a:defRPr/>
            </a:pPr>
            <a:r>
              <a:rPr lang="en-US" sz="2000" kern="0" baseline="0" dirty="0" smtClean="0">
                <a:solidFill>
                  <a:srgbClr val="FFFF00"/>
                </a:solidFill>
                <a:latin typeface="+mn-lt"/>
                <a:cs typeface="+mn-cs"/>
              </a:rPr>
              <a:t>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1- X = fraction of low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Vth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gates  </a:t>
            </a:r>
          </a:p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77718" y="4720995"/>
            <a:ext cx="2456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="1" baseline="0" dirty="0" smtClean="0">
                <a:solidFill>
                  <a:srgbClr val="FFFF00"/>
                </a:solidFill>
              </a:rPr>
              <a:t>Optimal </a:t>
            </a:r>
            <a:r>
              <a:rPr lang="en-US" sz="1600" b="1" baseline="0" dirty="0" err="1" smtClean="0">
                <a:solidFill>
                  <a:srgbClr val="FFFF00"/>
                </a:solidFill>
              </a:rPr>
              <a:t>Vdd</a:t>
            </a:r>
            <a:r>
              <a:rPr lang="en-US" sz="1600" b="1" baseline="0" dirty="0" smtClean="0">
                <a:solidFill>
                  <a:srgbClr val="FFFF00"/>
                </a:solidFill>
              </a:rPr>
              <a:t> = 0.254 V </a:t>
            </a:r>
            <a:endParaRPr lang="en-US" sz="1600" b="1" baseline="0" dirty="0">
              <a:solidFill>
                <a:srgbClr val="FFFF00"/>
              </a:solidFill>
            </a:endParaRPr>
          </a:p>
        </p:txBody>
      </p:sp>
      <p:sp>
        <p:nvSpPr>
          <p:cNvPr id="13" name="右箭头 12"/>
          <p:cNvSpPr/>
          <p:nvPr/>
        </p:nvSpPr>
        <p:spPr bwMode="auto">
          <a:xfrm>
            <a:off x="5554640" y="4735784"/>
            <a:ext cx="382137" cy="27295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978" y="3229838"/>
            <a:ext cx="50292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5829299" y="3039363"/>
            <a:ext cx="331470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Where K1 = x * h1 + (1-x) * p1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K2 = x * h2 + (1-x) * p2 + a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K3 = x * h3 + (1-x) * p3</a:t>
            </a:r>
          </a:p>
          <a:p>
            <a:pPr algn="ctr"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K4 = x * h4 + (1-x) * p4 +b</a:t>
            </a:r>
          </a:p>
          <a:p>
            <a:pPr>
              <a:buClr>
                <a:srgbClr val="FFC000"/>
              </a:buClr>
              <a:buSzPct val="80000"/>
            </a:pPr>
            <a:r>
              <a:rPr lang="en-US" sz="1400" baseline="0" dirty="0" smtClean="0">
                <a:solidFill>
                  <a:srgbClr val="FFFF00"/>
                </a:solidFill>
              </a:rPr>
              <a:t>X = 198/288 in optimal dual-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400" baseline="0" dirty="0" smtClean="0">
                <a:solidFill>
                  <a:srgbClr val="FFFF00"/>
                </a:solidFill>
              </a:rPr>
              <a:t> design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16" y="4513725"/>
            <a:ext cx="43529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64024" y="5742295"/>
            <a:ext cx="8679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C000"/>
              </a:buClr>
              <a:buSzPct val="80000"/>
            </a:pPr>
            <a:r>
              <a:rPr lang="en-US" sz="1600" baseline="0" dirty="0" smtClean="0">
                <a:solidFill>
                  <a:srgbClr val="FFFF00"/>
                </a:solidFill>
              </a:rPr>
              <a:t>where p1 = -2.9 E-12, p2 = 3.46 E-12, p3 = -1.4 E-12, p4 = 1.95 E-13, a = 1.65 E-13, b = -2.1 E-16, h1 = -3.4 E-13, h2 = 4.19 E-13, h3 = -1.75 E-13 and h4 = 2.54 E-14</a:t>
            </a:r>
            <a:endParaRPr lang="en-US" sz="1600" baseline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Results Analysis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6" name="内容占位符 2"/>
          <p:cNvSpPr txBox="1">
            <a:spLocks/>
          </p:cNvSpPr>
          <p:nvPr/>
        </p:nvSpPr>
        <p:spPr bwMode="auto">
          <a:xfrm>
            <a:off x="202445" y="1226960"/>
            <a:ext cx="8764134" cy="7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14400" marR="0" lvl="1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Step 5:   Calculate minimum EPC saving between single-low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Vth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and dual-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Vth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cs typeface="+mn-cs"/>
              </a:rPr>
              <a:t> design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6453" y="1992572"/>
            <a:ext cx="5151240" cy="40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589364" y="6078395"/>
            <a:ext cx="5540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FC000"/>
              </a:buClr>
              <a:buSzPct val="80000"/>
            </a:pPr>
            <a:r>
              <a:rPr lang="en-US" sz="1400" baseline="0" dirty="0" smtClean="0">
                <a:solidFill>
                  <a:srgbClr val="FFFF00"/>
                </a:solidFill>
              </a:rPr>
              <a:t>HSPICE simulation results vs. theoretical analysis of energy ratio of 32-bit RCA dual-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400" baseline="0" dirty="0" smtClean="0">
                <a:solidFill>
                  <a:srgbClr val="FFFF00"/>
                </a:solidFill>
              </a:rPr>
              <a:t> design with bias = 0.3V and single-</a:t>
            </a:r>
            <a:r>
              <a:rPr lang="en-US" sz="1400" baseline="0" dirty="0" err="1" smtClean="0">
                <a:solidFill>
                  <a:srgbClr val="FFFF00"/>
                </a:solidFill>
              </a:rPr>
              <a:t>Vth</a:t>
            </a:r>
            <a:r>
              <a:rPr lang="en-US" sz="1400" baseline="0" dirty="0" smtClean="0">
                <a:solidFill>
                  <a:srgbClr val="FFFF00"/>
                </a:solidFill>
              </a:rPr>
              <a:t> design</a:t>
            </a:r>
            <a:endParaRPr lang="en-US" sz="1400" baseline="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17407" y="2647666"/>
            <a:ext cx="113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0" dirty="0" smtClean="0">
                <a:solidFill>
                  <a:srgbClr val="FF0000"/>
                </a:solidFill>
              </a:rPr>
              <a:t>Single</a:t>
            </a:r>
          </a:p>
          <a:p>
            <a:r>
              <a:rPr lang="en-US" sz="1600" baseline="0" dirty="0" smtClean="0">
                <a:solidFill>
                  <a:srgbClr val="FF0000"/>
                </a:solidFill>
              </a:rPr>
              <a:t>Low </a:t>
            </a:r>
            <a:r>
              <a:rPr lang="en-US" sz="1600" baseline="0" dirty="0" err="1" smtClean="0">
                <a:solidFill>
                  <a:srgbClr val="FF0000"/>
                </a:solidFill>
              </a:rPr>
              <a:t>Vth</a:t>
            </a:r>
            <a:endParaRPr lang="en-US" sz="1600" baseline="0" dirty="0">
              <a:solidFill>
                <a:srgbClr val="FF0000"/>
              </a:solidFill>
            </a:endParaRPr>
          </a:p>
        </p:txBody>
      </p:sp>
      <p:cxnSp>
        <p:nvCxnSpPr>
          <p:cNvPr id="19" name="直接箭头连接符 18"/>
          <p:cNvCxnSpPr/>
          <p:nvPr/>
        </p:nvCxnSpPr>
        <p:spPr bwMode="auto">
          <a:xfrm>
            <a:off x="4476465" y="2251880"/>
            <a:ext cx="313899" cy="42308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stealth" w="lg" len="lg"/>
            <a:tailEnd type="none" w="lg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167348" y="2281452"/>
            <a:ext cx="1132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0" dirty="0" smtClean="0">
                <a:solidFill>
                  <a:srgbClr val="FF0000"/>
                </a:solidFill>
              </a:rPr>
              <a:t>Single</a:t>
            </a:r>
          </a:p>
          <a:p>
            <a:r>
              <a:rPr lang="en-US" sz="1600" baseline="0" dirty="0" smtClean="0">
                <a:solidFill>
                  <a:srgbClr val="FF0000"/>
                </a:solidFill>
              </a:rPr>
              <a:t>High </a:t>
            </a:r>
            <a:r>
              <a:rPr lang="en-US" sz="1600" baseline="0" dirty="0" err="1" smtClean="0">
                <a:solidFill>
                  <a:srgbClr val="FF0000"/>
                </a:solidFill>
              </a:rPr>
              <a:t>Vth</a:t>
            </a:r>
            <a:endParaRPr lang="en-US" sz="1600" baseline="0" dirty="0">
              <a:solidFill>
                <a:srgbClr val="FF0000"/>
              </a:solidFill>
            </a:endParaRPr>
          </a:p>
        </p:txBody>
      </p:sp>
      <p:cxnSp>
        <p:nvCxnSpPr>
          <p:cNvPr id="22" name="直接箭头连接符 21"/>
          <p:cNvCxnSpPr/>
          <p:nvPr/>
        </p:nvCxnSpPr>
        <p:spPr bwMode="auto">
          <a:xfrm flipV="1">
            <a:off x="7997588" y="2292824"/>
            <a:ext cx="573206" cy="1910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820170" y="2979764"/>
            <a:ext cx="1037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aseline="0" dirty="0" smtClean="0">
                <a:solidFill>
                  <a:srgbClr val="FF0000"/>
                </a:solidFill>
              </a:rPr>
              <a:t>Dual </a:t>
            </a:r>
            <a:r>
              <a:rPr lang="en-US" sz="1600" baseline="0" dirty="0" err="1" smtClean="0">
                <a:solidFill>
                  <a:srgbClr val="FF0000"/>
                </a:solidFill>
              </a:rPr>
              <a:t>Vth</a:t>
            </a:r>
            <a:endParaRPr lang="en-US" sz="1600" baseline="0" dirty="0" smtClean="0">
              <a:solidFill>
                <a:srgbClr val="FF0000"/>
              </a:solidFill>
            </a:endParaRPr>
          </a:p>
        </p:txBody>
      </p:sp>
      <p:cxnSp>
        <p:nvCxnSpPr>
          <p:cNvPr id="27" name="直接箭头连接符 26"/>
          <p:cNvCxnSpPr/>
          <p:nvPr/>
        </p:nvCxnSpPr>
        <p:spPr bwMode="auto">
          <a:xfrm>
            <a:off x="7574508" y="3138985"/>
            <a:ext cx="274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592" y="2224586"/>
            <a:ext cx="375313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Theoretical results show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minimum EPC saving is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33.4 % 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Blue curve only express 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a lower bound of energy  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saving</a:t>
            </a:r>
          </a:p>
          <a:p>
            <a:pPr>
              <a:buClr>
                <a:srgbClr val="FFFF00"/>
              </a:buClr>
            </a:pP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In practical, circuit delay  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increases as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in        </a:t>
            </a:r>
          </a:p>
          <a:p>
            <a:pPr>
              <a:buClr>
                <a:srgbClr val="FFFF00"/>
              </a:buClr>
            </a:pP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   single-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Vth</a:t>
            </a:r>
            <a:r>
              <a:rPr lang="en-US" sz="2000" baseline="0" dirty="0" smtClean="0">
                <a:solidFill>
                  <a:srgbClr val="FFFF00"/>
                </a:solidFill>
                <a:latin typeface="+mn-lt"/>
              </a:rPr>
              <a:t> design </a:t>
            </a:r>
            <a:r>
              <a:rPr lang="en-US" sz="2000" baseline="0" dirty="0" err="1" smtClean="0">
                <a:solidFill>
                  <a:srgbClr val="FFFF00"/>
                </a:solidFill>
                <a:latin typeface="+mn-lt"/>
              </a:rPr>
              <a:t>increseas</a:t>
            </a:r>
            <a:endParaRPr lang="en-US" sz="2000" baseline="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6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B76129-2264-4116-8DE9-91563FE5F13C}" type="slidenum">
              <a:rPr lang="en-US" baseline="0" smtClean="0">
                <a:solidFill>
                  <a:schemeClr val="bg1"/>
                </a:solidFill>
                <a:latin typeface="Helvetica" pitchFamily="34" charset="0"/>
              </a:rPr>
              <a:pPr eaLnBrk="1" hangingPunct="1"/>
              <a:t>34</a:t>
            </a:fld>
            <a:endParaRPr lang="en-US" baseline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5055" y="1993362"/>
            <a:ext cx="676370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457200" indent="-4572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Motivation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Backgroud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Contributions of This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Future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Conclusion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693" y="1350499"/>
            <a:ext cx="8595360" cy="4276578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Robust Dual-</a:t>
            </a:r>
            <a:r>
              <a:rPr lang="en-US" dirty="0" err="1" smtClean="0">
                <a:solidFill>
                  <a:srgbClr val="FFFF00"/>
                </a:solidFill>
              </a:rPr>
              <a:t>Vth</a:t>
            </a:r>
            <a:r>
              <a:rPr lang="en-US" dirty="0" smtClean="0">
                <a:solidFill>
                  <a:srgbClr val="FFFF00"/>
                </a:solidFill>
              </a:rPr>
              <a:t> Design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 Why do we need robust design?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FF00"/>
                </a:solidFill>
              </a:rPr>
              <a:t>     Process variation causes variance in circuit performance 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FF00"/>
                </a:solidFill>
              </a:rPr>
              <a:t>     and lower yield</a:t>
            </a:r>
          </a:p>
          <a:p>
            <a:pPr>
              <a:buNone/>
            </a:pPr>
            <a:endParaRPr lang="en-US" sz="1000" dirty="0" smtClean="0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Process variation issue gets worse in sub-threshold 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circuits due to exponential relation between </a:t>
            </a:r>
            <a:r>
              <a:rPr lang="en-US" sz="2400" dirty="0" err="1" smtClean="0">
                <a:solidFill>
                  <a:srgbClr val="FFFF00"/>
                </a:solidFill>
              </a:rPr>
              <a:t>I</a:t>
            </a:r>
            <a:r>
              <a:rPr lang="en-US" sz="2400" baseline="-25000" dirty="0" err="1" smtClean="0">
                <a:solidFill>
                  <a:srgbClr val="FFFF00"/>
                </a:solidFill>
              </a:rPr>
              <a:t>sub</a:t>
            </a:r>
            <a:r>
              <a:rPr lang="en-US" sz="2400" dirty="0" smtClean="0">
                <a:solidFill>
                  <a:srgbClr val="FFFF00"/>
                </a:solidFill>
              </a:rPr>
              <a:t> and </a:t>
            </a:r>
            <a:r>
              <a:rPr lang="en-US" sz="2400" dirty="0" err="1" smtClean="0">
                <a:solidFill>
                  <a:srgbClr val="FFFF00"/>
                </a:solidFill>
              </a:rPr>
              <a:t>Vth</a:t>
            </a:r>
            <a:endParaRPr lang="en-US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7414" y="5167969"/>
            <a:ext cx="4358119" cy="71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Work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51693" y="1350499"/>
            <a:ext cx="8595360" cy="4276578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Combine Dual-</a:t>
            </a:r>
            <a:r>
              <a:rPr lang="en-US" dirty="0" err="1" smtClean="0">
                <a:solidFill>
                  <a:srgbClr val="FFFF00"/>
                </a:solidFill>
              </a:rPr>
              <a:t>Vth</a:t>
            </a:r>
            <a:r>
              <a:rPr lang="en-US" dirty="0" smtClean="0">
                <a:solidFill>
                  <a:srgbClr val="FFFF00"/>
                </a:solidFill>
              </a:rPr>
              <a:t> with Different </a:t>
            </a: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Low Power Design Methods </a:t>
            </a:r>
          </a:p>
          <a:p>
            <a:pPr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 Dual-</a:t>
            </a:r>
            <a:r>
              <a:rPr lang="en-US" sz="2400" dirty="0" err="1" smtClean="0">
                <a:solidFill>
                  <a:srgbClr val="FFFF00"/>
                </a:solidFill>
              </a:rPr>
              <a:t>Vth</a:t>
            </a:r>
            <a:r>
              <a:rPr lang="en-US" sz="2400" dirty="0" smtClean="0">
                <a:solidFill>
                  <a:srgbClr val="FFFF00"/>
                </a:solidFill>
              </a:rPr>
              <a:t> only reduces leakage energy</a:t>
            </a:r>
          </a:p>
          <a:p>
            <a:pPr>
              <a:buNone/>
            </a:pPr>
            <a:r>
              <a:rPr lang="en-US" sz="2400" b="0" dirty="0" smtClean="0">
                <a:solidFill>
                  <a:srgbClr val="FFFF00"/>
                </a:solidFill>
              </a:rPr>
              <a:t>     </a:t>
            </a:r>
            <a:r>
              <a:rPr lang="en-US" sz="2000" b="0" dirty="0" smtClean="0">
                <a:solidFill>
                  <a:srgbClr val="FFFF00"/>
                </a:solidFill>
              </a:rPr>
              <a:t>Dual-</a:t>
            </a:r>
            <a:r>
              <a:rPr lang="en-US" sz="2000" b="0" dirty="0" err="1" smtClean="0">
                <a:solidFill>
                  <a:srgbClr val="FFFF00"/>
                </a:solidFill>
              </a:rPr>
              <a:t>Vth</a:t>
            </a:r>
            <a:r>
              <a:rPr lang="en-US" sz="2000" b="0" dirty="0" smtClean="0">
                <a:solidFill>
                  <a:srgbClr val="FFFF00"/>
                </a:solidFill>
              </a:rPr>
              <a:t> and Dual-</a:t>
            </a:r>
            <a:r>
              <a:rPr lang="en-US" sz="2000" b="0" dirty="0" err="1" smtClean="0">
                <a:solidFill>
                  <a:srgbClr val="FFFF00"/>
                </a:solidFill>
              </a:rPr>
              <a:t>Vdd</a:t>
            </a:r>
            <a:r>
              <a:rPr lang="en-US" sz="2000" b="0" dirty="0" smtClean="0">
                <a:solidFill>
                  <a:srgbClr val="FFFF00"/>
                </a:solidFill>
              </a:rPr>
              <a:t> : Reduce both dynamic and </a:t>
            </a:r>
            <a:r>
              <a:rPr lang="en-US" sz="2000" b="0" smtClean="0">
                <a:solidFill>
                  <a:srgbClr val="FFFF00"/>
                </a:solidFill>
              </a:rPr>
              <a:t>leakage energy</a:t>
            </a:r>
            <a:endParaRPr lang="en-US" sz="2000" b="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000" b="0" dirty="0" smtClean="0">
                <a:solidFill>
                  <a:srgbClr val="FFFF00"/>
                </a:solidFill>
              </a:rPr>
              <a:t>      Dual-</a:t>
            </a:r>
            <a:r>
              <a:rPr lang="en-US" sz="2000" b="0" dirty="0" err="1" smtClean="0">
                <a:solidFill>
                  <a:srgbClr val="FFFF00"/>
                </a:solidFill>
              </a:rPr>
              <a:t>Vth</a:t>
            </a:r>
            <a:r>
              <a:rPr lang="en-US" sz="2000" b="0" dirty="0" smtClean="0">
                <a:solidFill>
                  <a:srgbClr val="FFFF00"/>
                </a:solidFill>
              </a:rPr>
              <a:t> and Transistor Sizing: Reduce both dynamic and leakage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6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B76129-2264-4116-8DE9-91563FE5F13C}" type="slidenum">
              <a:rPr lang="en-US" baseline="0" smtClean="0">
                <a:solidFill>
                  <a:schemeClr val="bg1"/>
                </a:solidFill>
                <a:latin typeface="Helvetica" pitchFamily="34" charset="0"/>
              </a:rPr>
              <a:pPr eaLnBrk="1" hangingPunct="1"/>
              <a:t>37</a:t>
            </a:fld>
            <a:endParaRPr lang="en-US" baseline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5055" y="1993362"/>
            <a:ext cx="676370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457200" indent="-4572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Motivation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Backgroud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Contributions of This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Future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Conclusion</a:t>
            </a:r>
            <a:endParaRPr lang="en-US" sz="3600" b="1" baseline="0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Conclusion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618978" y="1485720"/>
            <a:ext cx="8067822" cy="401433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smtClean="0">
                <a:solidFill>
                  <a:srgbClr val="FFFF00"/>
                </a:solidFill>
              </a:rPr>
              <a:t>EPC </a:t>
            </a:r>
            <a:r>
              <a:rPr lang="en-US" sz="2200" dirty="0" smtClean="0">
                <a:solidFill>
                  <a:srgbClr val="FFFF00"/>
                </a:solidFill>
              </a:rPr>
              <a:t>of single-</a:t>
            </a:r>
            <a:r>
              <a:rPr lang="en-US" sz="2200" dirty="0" err="1" smtClean="0">
                <a:solidFill>
                  <a:srgbClr val="FFFF00"/>
                </a:solidFill>
              </a:rPr>
              <a:t>Vth</a:t>
            </a:r>
            <a:r>
              <a:rPr lang="en-US" sz="2200" dirty="0" smtClean="0">
                <a:solidFill>
                  <a:srgbClr val="FFFF00"/>
                </a:solidFill>
              </a:rPr>
              <a:t> design is independent of </a:t>
            </a:r>
            <a:r>
              <a:rPr lang="en-US" sz="2200" dirty="0" err="1" smtClean="0">
                <a:solidFill>
                  <a:srgbClr val="FFFF00"/>
                </a:solidFill>
              </a:rPr>
              <a:t>Vth</a:t>
            </a:r>
            <a:endParaRPr lang="en-US" sz="22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FFFF00"/>
                </a:solidFill>
              </a:rPr>
              <a:t>Dual-</a:t>
            </a:r>
            <a:r>
              <a:rPr lang="en-US" sz="2200" dirty="0" err="1" smtClean="0">
                <a:solidFill>
                  <a:srgbClr val="FFFF00"/>
                </a:solidFill>
              </a:rPr>
              <a:t>Vth</a:t>
            </a:r>
            <a:r>
              <a:rPr lang="en-US" sz="2200" dirty="0" smtClean="0">
                <a:solidFill>
                  <a:srgbClr val="FFFF00"/>
                </a:solidFill>
              </a:rPr>
              <a:t> approach is effective to suppress leakage and</a:t>
            </a:r>
          </a:p>
          <a:p>
            <a:pPr>
              <a:buNone/>
            </a:pPr>
            <a:r>
              <a:rPr lang="en-US" sz="2200" dirty="0" smtClean="0">
                <a:solidFill>
                  <a:srgbClr val="FFFF00"/>
                </a:solidFill>
              </a:rPr>
              <a:t>      reduce minimum EPC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FFFF00"/>
                </a:solidFill>
              </a:rPr>
              <a:t>For given circuit, the proposed framework uses the gate slack based algorithm to generate optimum dual-</a:t>
            </a:r>
            <a:r>
              <a:rPr lang="en-US" sz="2200" dirty="0" err="1" smtClean="0">
                <a:solidFill>
                  <a:srgbClr val="FFFF00"/>
                </a:solidFill>
              </a:rPr>
              <a:t>Vth</a:t>
            </a:r>
            <a:r>
              <a:rPr lang="en-US" sz="2200" dirty="0" smtClean="0">
                <a:solidFill>
                  <a:srgbClr val="FFFF00"/>
                </a:solidFill>
              </a:rPr>
              <a:t> design with minimum EPC, optimum </a:t>
            </a:r>
            <a:r>
              <a:rPr lang="en-US" sz="2200" dirty="0" err="1" smtClean="0">
                <a:solidFill>
                  <a:srgbClr val="FFFF00"/>
                </a:solidFill>
              </a:rPr>
              <a:t>Vdd</a:t>
            </a:r>
            <a:r>
              <a:rPr lang="en-US" sz="2200" dirty="0" smtClean="0">
                <a:solidFill>
                  <a:srgbClr val="FFFF00"/>
                </a:solidFill>
              </a:rPr>
              <a:t>, optimum high </a:t>
            </a:r>
            <a:r>
              <a:rPr lang="en-US" sz="2200" dirty="0" err="1" smtClean="0">
                <a:solidFill>
                  <a:srgbClr val="FFFF00"/>
                </a:solidFill>
              </a:rPr>
              <a:t>Vth</a:t>
            </a:r>
            <a:r>
              <a:rPr lang="en-US" sz="2200" dirty="0" smtClean="0">
                <a:solidFill>
                  <a:srgbClr val="FFFF00"/>
                </a:solidFill>
              </a:rPr>
              <a:t> level and estimate the EPC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solidFill>
                  <a:srgbClr val="FFFF00"/>
                </a:solidFill>
              </a:rPr>
              <a:t>For 32-bit RCA, minimum EPC is reduced by 29% by dual-</a:t>
            </a:r>
            <a:r>
              <a:rPr lang="en-US" sz="2200" dirty="0" err="1" smtClean="0">
                <a:solidFill>
                  <a:srgbClr val="FFFF00"/>
                </a:solidFill>
              </a:rPr>
              <a:t>Vth</a:t>
            </a:r>
            <a:r>
              <a:rPr lang="en-US" sz="2200" dirty="0" smtClean="0">
                <a:solidFill>
                  <a:srgbClr val="FFFF00"/>
                </a:solidFill>
              </a:rPr>
              <a:t> approach; for 4-by-4 multiplier, minimum EPC is reduced by 10.8%; for ISCAS85 benchmark circuits, energy saving is between this 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09781"/>
            <a:ext cx="8229600" cy="4808089"/>
          </a:xfrm>
        </p:spPr>
        <p:txBody>
          <a:bodyPr/>
          <a:lstStyle/>
          <a:p>
            <a:r>
              <a:rPr lang="en-US" sz="1600" dirty="0" smtClean="0">
                <a:solidFill>
                  <a:srgbClr val="FFFF00"/>
                </a:solidFill>
              </a:rPr>
              <a:t>[1] A. Wang,  B. H. Calhoun and A. P. </a:t>
            </a:r>
            <a:r>
              <a:rPr lang="en-US" sz="1600" dirty="0" err="1" smtClean="0">
                <a:solidFill>
                  <a:srgbClr val="FFFF00"/>
                </a:solidFill>
              </a:rPr>
              <a:t>Chandrakasan</a:t>
            </a:r>
            <a:r>
              <a:rPr lang="en-US" sz="1600" dirty="0" smtClean="0">
                <a:solidFill>
                  <a:srgbClr val="FFFF00"/>
                </a:solidFill>
              </a:rPr>
              <a:t>,  </a:t>
            </a:r>
            <a:r>
              <a:rPr lang="en-US" sz="1600" i="1" dirty="0" smtClean="0">
                <a:solidFill>
                  <a:srgbClr val="FFFF00"/>
                </a:solidFill>
              </a:rPr>
              <a:t>Sub-threshold design for ultra low-power  systems, Springer, 2006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[2] D. Flynn, R. </a:t>
            </a:r>
            <a:r>
              <a:rPr lang="en-US" sz="1600" dirty="0" err="1" smtClean="0">
                <a:solidFill>
                  <a:srgbClr val="FFFF00"/>
                </a:solidFill>
              </a:rPr>
              <a:t>Aitken</a:t>
            </a:r>
            <a:r>
              <a:rPr lang="en-US" sz="1600" dirty="0" smtClean="0">
                <a:solidFill>
                  <a:srgbClr val="FFFF00"/>
                </a:solidFill>
              </a:rPr>
              <a:t>, A. Gibbons and K. Shi, Low Power Methodology Manual: For System-on-Chip Design, New York: Springer, 2007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[3] M. </a:t>
            </a:r>
            <a:r>
              <a:rPr lang="en-US" sz="1600" dirty="0" err="1" smtClean="0">
                <a:solidFill>
                  <a:srgbClr val="FFFF00"/>
                </a:solidFill>
              </a:rPr>
              <a:t>Degrauwe</a:t>
            </a:r>
            <a:r>
              <a:rPr lang="en-US" sz="1600" dirty="0" smtClean="0">
                <a:solidFill>
                  <a:srgbClr val="FFFF00"/>
                </a:solidFill>
              </a:rPr>
              <a:t>, J. </a:t>
            </a:r>
            <a:r>
              <a:rPr lang="en-US" sz="1600" dirty="0" err="1" smtClean="0">
                <a:solidFill>
                  <a:srgbClr val="FFFF00"/>
                </a:solidFill>
              </a:rPr>
              <a:t>Rijmenants</a:t>
            </a:r>
            <a:r>
              <a:rPr lang="en-US" sz="1600" dirty="0" smtClean="0">
                <a:solidFill>
                  <a:srgbClr val="FFFF00"/>
                </a:solidFill>
              </a:rPr>
              <a:t>, E. </a:t>
            </a:r>
            <a:r>
              <a:rPr lang="en-US" sz="1600" dirty="0" err="1" smtClean="0">
                <a:solidFill>
                  <a:srgbClr val="FFFF00"/>
                </a:solidFill>
              </a:rPr>
              <a:t>Vittoz</a:t>
            </a:r>
            <a:r>
              <a:rPr lang="en-US" sz="1600" dirty="0" smtClean="0">
                <a:solidFill>
                  <a:srgbClr val="FFFF00"/>
                </a:solidFill>
              </a:rPr>
              <a:t>, and H. D. Man, “Adaptive biasing CMOS </a:t>
            </a:r>
            <a:r>
              <a:rPr lang="en-US" sz="1600" dirty="0" err="1" smtClean="0">
                <a:solidFill>
                  <a:srgbClr val="FFFF00"/>
                </a:solidFill>
              </a:rPr>
              <a:t>ampliers</a:t>
            </a:r>
            <a:r>
              <a:rPr lang="en-US" sz="1600" dirty="0" smtClean="0">
                <a:solidFill>
                  <a:srgbClr val="FFFF00"/>
                </a:solidFill>
              </a:rPr>
              <a:t>,” </a:t>
            </a:r>
            <a:r>
              <a:rPr lang="en-US" sz="1600" i="1" dirty="0" smtClean="0">
                <a:solidFill>
                  <a:srgbClr val="FFFF00"/>
                </a:solidFill>
              </a:rPr>
              <a:t>IEEE Journal of Solid State Circuits, </a:t>
            </a:r>
            <a:r>
              <a:rPr lang="en-US" sz="1600" dirty="0" smtClean="0">
                <a:solidFill>
                  <a:srgbClr val="FFFF00"/>
                </a:solidFill>
              </a:rPr>
              <a:t>vol. 17, no. 13, pp. 522-528, June 1982.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[4] E. </a:t>
            </a:r>
            <a:r>
              <a:rPr lang="en-US" sz="1600" dirty="0" err="1" smtClean="0">
                <a:solidFill>
                  <a:srgbClr val="FFFF00"/>
                </a:solidFill>
              </a:rPr>
              <a:t>Vittoz</a:t>
            </a:r>
            <a:r>
              <a:rPr lang="en-US" sz="1600" dirty="0" smtClean="0">
                <a:solidFill>
                  <a:srgbClr val="FFFF00"/>
                </a:solidFill>
              </a:rPr>
              <a:t>, “</a:t>
            </a:r>
            <a:r>
              <a:rPr lang="en-US" sz="1600" dirty="0" err="1" smtClean="0">
                <a:solidFill>
                  <a:srgbClr val="FFFF00"/>
                </a:solidFill>
              </a:rPr>
              <a:t>Micropower</a:t>
            </a:r>
            <a:r>
              <a:rPr lang="en-US" sz="1600" dirty="0" smtClean="0">
                <a:solidFill>
                  <a:srgbClr val="FFFF00"/>
                </a:solidFill>
              </a:rPr>
              <a:t> switched-capacitor oscillator," </a:t>
            </a:r>
            <a:r>
              <a:rPr lang="en-US" sz="1600" i="1" dirty="0" smtClean="0">
                <a:solidFill>
                  <a:srgbClr val="FFFF00"/>
                </a:solidFill>
              </a:rPr>
              <a:t>IEEE Journal of Solid State Circuits, </a:t>
            </a:r>
            <a:r>
              <a:rPr lang="es-ES" sz="1600" dirty="0" smtClean="0">
                <a:solidFill>
                  <a:srgbClr val="FFFF00"/>
                </a:solidFill>
              </a:rPr>
              <a:t>vol. 14, no. 3, pp. 622-624, June 1979.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[5] E. </a:t>
            </a:r>
            <a:r>
              <a:rPr lang="en-US" sz="1600" dirty="0" err="1" smtClean="0">
                <a:solidFill>
                  <a:srgbClr val="FFFF00"/>
                </a:solidFill>
              </a:rPr>
              <a:t>Vittoz</a:t>
            </a:r>
            <a:r>
              <a:rPr lang="en-US" sz="1600" dirty="0" smtClean="0">
                <a:solidFill>
                  <a:srgbClr val="FFFF00"/>
                </a:solidFill>
              </a:rPr>
              <a:t>, \Quartz oscillators for watches," </a:t>
            </a:r>
            <a:r>
              <a:rPr lang="en-US" sz="1600" i="1" dirty="0" smtClean="0">
                <a:solidFill>
                  <a:srgbClr val="FFFF00"/>
                </a:solidFill>
              </a:rPr>
              <a:t>Proceeding 10th International Congress of Chronometry, pp. 131-140, 1979.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[6]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FFFF00"/>
                </a:solidFill>
              </a:rPr>
              <a:t>Y</a:t>
            </a:r>
            <a:r>
              <a:rPr lang="en-US" sz="1600" dirty="0" smtClean="0">
                <a:solidFill>
                  <a:srgbClr val="FFFF00"/>
                </a:solidFill>
              </a:rPr>
              <a:t>. </a:t>
            </a:r>
            <a:r>
              <a:rPr lang="en-US" sz="1600" dirty="0" smtClean="0">
                <a:solidFill>
                  <a:srgbClr val="FFFF00"/>
                </a:solidFill>
              </a:rPr>
              <a:t>P. </a:t>
            </a:r>
            <a:r>
              <a:rPr lang="en-US" sz="1600" dirty="0" err="1" smtClean="0">
                <a:solidFill>
                  <a:srgbClr val="FFFF00"/>
                </a:solidFill>
              </a:rPr>
              <a:t>Tsividis</a:t>
            </a:r>
            <a:r>
              <a:rPr lang="en-US" sz="1600" dirty="0" smtClean="0">
                <a:solidFill>
                  <a:srgbClr val="FFFF00"/>
                </a:solidFill>
              </a:rPr>
              <a:t> and R. W. Ulmer, “A CMOS voltage reference," </a:t>
            </a:r>
            <a:r>
              <a:rPr lang="en-US" sz="1600" i="1" dirty="0" smtClean="0">
                <a:solidFill>
                  <a:srgbClr val="FFFF00"/>
                </a:solidFill>
              </a:rPr>
              <a:t>IEEE Journal of Solid State </a:t>
            </a:r>
            <a:r>
              <a:rPr lang="nl-NL" sz="1600" i="1" dirty="0" smtClean="0">
                <a:solidFill>
                  <a:srgbClr val="FFFF00"/>
                </a:solidFill>
              </a:rPr>
              <a:t>Circuits, vol. 13, no. 6, pp. 774-778, December 1978.</a:t>
            </a:r>
          </a:p>
          <a:p>
            <a:r>
              <a:rPr lang="nl-NL" sz="1600" dirty="0" smtClean="0">
                <a:solidFill>
                  <a:srgbClr val="FFFF00"/>
                </a:solidFill>
              </a:rPr>
              <a:t>[7] </a:t>
            </a:r>
            <a:r>
              <a:rPr lang="en-US" sz="1600" dirty="0" smtClean="0">
                <a:solidFill>
                  <a:srgbClr val="FFFF00"/>
                </a:solidFill>
              </a:rPr>
              <a:t>E. </a:t>
            </a:r>
            <a:r>
              <a:rPr lang="en-US" sz="1600" dirty="0" err="1" smtClean="0">
                <a:solidFill>
                  <a:srgbClr val="FFFF00"/>
                </a:solidFill>
              </a:rPr>
              <a:t>Vittoz</a:t>
            </a:r>
            <a:r>
              <a:rPr lang="en-US" sz="1600" dirty="0" smtClean="0">
                <a:solidFill>
                  <a:srgbClr val="FFFF00"/>
                </a:solidFill>
              </a:rPr>
              <a:t> and F. </a:t>
            </a:r>
            <a:r>
              <a:rPr lang="en-US" sz="1600" dirty="0" err="1" smtClean="0">
                <a:solidFill>
                  <a:srgbClr val="FFFF00"/>
                </a:solidFill>
              </a:rPr>
              <a:t>Krummenacher</a:t>
            </a:r>
            <a:r>
              <a:rPr lang="en-US" sz="1600" dirty="0" smtClean="0">
                <a:solidFill>
                  <a:srgbClr val="FFFF00"/>
                </a:solidFill>
              </a:rPr>
              <a:t>, “</a:t>
            </a:r>
            <a:r>
              <a:rPr lang="en-US" sz="1600" dirty="0" err="1" smtClean="0">
                <a:solidFill>
                  <a:srgbClr val="FFFF00"/>
                </a:solidFill>
              </a:rPr>
              <a:t>Micropower</a:t>
            </a:r>
            <a:r>
              <a:rPr lang="en-US" sz="1600" dirty="0" smtClean="0">
                <a:solidFill>
                  <a:srgbClr val="FFFF00"/>
                </a:solidFill>
              </a:rPr>
              <a:t> SC filters in </a:t>
            </a:r>
            <a:r>
              <a:rPr lang="en-US" sz="1600" dirty="0">
                <a:solidFill>
                  <a:srgbClr val="FFFF00"/>
                </a:solidFill>
              </a:rPr>
              <a:t>S</a:t>
            </a:r>
            <a:r>
              <a:rPr lang="en-US" sz="1600" dirty="0" smtClean="0">
                <a:solidFill>
                  <a:srgbClr val="FFFF00"/>
                </a:solidFill>
              </a:rPr>
              <a:t>i-gate CMOS technology," </a:t>
            </a:r>
            <a:r>
              <a:rPr lang="en-US" sz="1600" i="1" dirty="0" smtClean="0">
                <a:solidFill>
                  <a:srgbClr val="FFFF00"/>
                </a:solidFill>
              </a:rPr>
              <a:t>Proceeding ECCTD'80, pp. 61-72, 1980.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[8] A. P. </a:t>
            </a:r>
            <a:r>
              <a:rPr lang="en-US" sz="1600" dirty="0" err="1" smtClean="0">
                <a:solidFill>
                  <a:srgbClr val="FFFF00"/>
                </a:solidFill>
              </a:rPr>
              <a:t>Pentland</a:t>
            </a:r>
            <a:r>
              <a:rPr lang="en-US" sz="1600" dirty="0" smtClean="0">
                <a:solidFill>
                  <a:srgbClr val="FFFF00"/>
                </a:solidFill>
              </a:rPr>
              <a:t>, M. </a:t>
            </a:r>
            <a:r>
              <a:rPr lang="en-US" sz="1600" dirty="0" err="1" smtClean="0">
                <a:solidFill>
                  <a:srgbClr val="FFFF00"/>
                </a:solidFill>
              </a:rPr>
              <a:t>Petrazzouli</a:t>
            </a:r>
            <a:r>
              <a:rPr lang="en-US" sz="1600" dirty="0" smtClean="0">
                <a:solidFill>
                  <a:srgbClr val="FFFF00"/>
                </a:solidFill>
              </a:rPr>
              <a:t>, A. </a:t>
            </a:r>
            <a:r>
              <a:rPr lang="en-US" sz="1600" dirty="0" err="1" smtClean="0">
                <a:solidFill>
                  <a:srgbClr val="FFFF00"/>
                </a:solidFill>
              </a:rPr>
              <a:t>Gerega</a:t>
            </a:r>
            <a:r>
              <a:rPr lang="en-US" sz="1600" dirty="0" smtClean="0">
                <a:solidFill>
                  <a:srgbClr val="FFFF00"/>
                </a:solidFill>
              </a:rPr>
              <a:t>, A. P. </a:t>
            </a:r>
            <a:r>
              <a:rPr lang="en-US" sz="1600" dirty="0" err="1" smtClean="0">
                <a:solidFill>
                  <a:srgbClr val="FFFF00"/>
                </a:solidFill>
              </a:rPr>
              <a:t>Pentland</a:t>
            </a:r>
            <a:r>
              <a:rPr lang="en-US" sz="1600" dirty="0" smtClean="0">
                <a:solidFill>
                  <a:srgbClr val="FFFF00"/>
                </a:solidFill>
              </a:rPr>
              <a:t>, and T. </a:t>
            </a:r>
            <a:r>
              <a:rPr lang="en-US" sz="1600" dirty="0" err="1" smtClean="0">
                <a:solidFill>
                  <a:srgbClr val="FFFF00"/>
                </a:solidFill>
              </a:rPr>
              <a:t>Starner</a:t>
            </a:r>
            <a:r>
              <a:rPr lang="en-US" sz="1600" dirty="0" smtClean="0">
                <a:solidFill>
                  <a:srgbClr val="FFFF00"/>
                </a:solidFill>
              </a:rPr>
              <a:t>, “Digital doctor: An experiment in wearable telemedicine," </a:t>
            </a:r>
            <a:r>
              <a:rPr lang="en-US" sz="1600" i="1" dirty="0" smtClean="0">
                <a:solidFill>
                  <a:srgbClr val="FFFF00"/>
                </a:solidFill>
              </a:rPr>
              <a:t>Proceeding of Intl. </a:t>
            </a:r>
            <a:r>
              <a:rPr lang="en-US" sz="1600" i="1" dirty="0" err="1" smtClean="0">
                <a:solidFill>
                  <a:srgbClr val="FFFF00"/>
                </a:solidFill>
              </a:rPr>
              <a:t>Symp</a:t>
            </a:r>
            <a:r>
              <a:rPr lang="en-US" sz="1600" i="1" dirty="0" smtClean="0">
                <a:solidFill>
                  <a:srgbClr val="FFFF00"/>
                </a:solidFill>
              </a:rPr>
              <a:t>. on Wearable Computers, </a:t>
            </a:r>
            <a:r>
              <a:rPr lang="en-US" sz="1600" dirty="0" smtClean="0">
                <a:solidFill>
                  <a:srgbClr val="FFFF00"/>
                </a:solidFill>
              </a:rPr>
              <a:t>pp. 173-174, October 1997.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09600" y="9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3325" y="23544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2" charset="0"/>
              </a:rPr>
              <a:t>Objective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6571" y="1861458"/>
            <a:ext cx="8489852" cy="307630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FF00"/>
                </a:solidFill>
              </a:rPr>
              <a:t> Demonstrate the effectiveness of dual-</a:t>
            </a:r>
            <a:r>
              <a:rPr lang="en-US" sz="2800" dirty="0" err="1" smtClean="0">
                <a:solidFill>
                  <a:srgbClr val="FFFF00"/>
                </a:solidFill>
              </a:rPr>
              <a:t>Vth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method on energy per cycle (EPC) reduction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srgbClr val="FFFF00"/>
                </a:solidFill>
              </a:rPr>
              <a:t> Minimum EPC design of sub-threshold 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circuits by dual-</a:t>
            </a:r>
            <a:r>
              <a:rPr lang="en-US" sz="2800" dirty="0" err="1" smtClean="0">
                <a:solidFill>
                  <a:srgbClr val="FFFF00"/>
                </a:solidFill>
              </a:rPr>
              <a:t>Vth</a:t>
            </a:r>
            <a:r>
              <a:rPr lang="en-US" sz="2800" dirty="0" smtClean="0">
                <a:solidFill>
                  <a:srgbClr val="FFFF00"/>
                </a:solidFill>
              </a:rPr>
              <a:t> method</a:t>
            </a: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61189"/>
            <a:ext cx="8355330" cy="5296724"/>
          </a:xfrm>
        </p:spPr>
        <p:txBody>
          <a:bodyPr/>
          <a:lstStyle/>
          <a:p>
            <a:r>
              <a:rPr lang="en-US" sz="1600" dirty="0" smtClean="0">
                <a:solidFill>
                  <a:srgbClr val="FFFF00"/>
                </a:solidFill>
              </a:rPr>
              <a:t>[9] L. A. Geddes, “Historical highlights in cardiac pacing," </a:t>
            </a:r>
            <a:r>
              <a:rPr lang="en-US" sz="1600" i="1" dirty="0" smtClean="0">
                <a:solidFill>
                  <a:srgbClr val="FFFF00"/>
                </a:solidFill>
              </a:rPr>
              <a:t>IEEE Engineering in Medicine and Biology Magazine, pp. 12-18, June 1990.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[10] C. H. Kim, H. </a:t>
            </a:r>
            <a:r>
              <a:rPr lang="en-US" sz="1600" dirty="0" err="1" smtClean="0">
                <a:solidFill>
                  <a:srgbClr val="FFFF00"/>
                </a:solidFill>
              </a:rPr>
              <a:t>Soeleman</a:t>
            </a:r>
            <a:r>
              <a:rPr lang="en-US" sz="1600" dirty="0" smtClean="0">
                <a:solidFill>
                  <a:srgbClr val="FFFF00"/>
                </a:solidFill>
              </a:rPr>
              <a:t>, and K. Roy, “Ultra-low-power DLMS adaptive filter for hearing aid applications," </a:t>
            </a:r>
            <a:r>
              <a:rPr lang="en-US" sz="1600" i="1" dirty="0" smtClean="0">
                <a:solidFill>
                  <a:srgbClr val="FFFF00"/>
                </a:solidFill>
              </a:rPr>
              <a:t>IEEE Tran. Very Large Scale Integration (VLSI) Systems, vol. 11, no. 6, pp.1</a:t>
            </a:r>
            <a:r>
              <a:rPr lang="en-US" sz="1600" dirty="0" smtClean="0">
                <a:solidFill>
                  <a:srgbClr val="FFFF00"/>
                </a:solidFill>
              </a:rPr>
              <a:t>058-1067, December 2003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[11] A. Wang and A. </a:t>
            </a:r>
            <a:r>
              <a:rPr lang="en-US" sz="1600" dirty="0" err="1" smtClean="0">
                <a:solidFill>
                  <a:srgbClr val="FFFF00"/>
                </a:solidFill>
              </a:rPr>
              <a:t>Chandrakasan</a:t>
            </a:r>
            <a:r>
              <a:rPr lang="en-US" sz="1600" dirty="0" smtClean="0">
                <a:solidFill>
                  <a:srgbClr val="FFFF00"/>
                </a:solidFill>
              </a:rPr>
              <a:t>, “A 180mV FFT Processor Using Sub-threshold Circuit Techniques,” in </a:t>
            </a:r>
            <a:r>
              <a:rPr lang="en-US" sz="1600" i="1" dirty="0" smtClean="0">
                <a:solidFill>
                  <a:srgbClr val="FFFF00"/>
                </a:solidFill>
              </a:rPr>
              <a:t>IEEE International Solid-State Circuits Conference Digest of Technical Papers, 2004</a:t>
            </a:r>
            <a:r>
              <a:rPr lang="en-US" sz="1600" dirty="0" smtClean="0">
                <a:solidFill>
                  <a:srgbClr val="FFFF00"/>
                </a:solidFill>
              </a:rPr>
              <a:t>, pp. 292–529.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[12] B. </a:t>
            </a:r>
            <a:r>
              <a:rPr lang="en-US" sz="1600" dirty="0" err="1" smtClean="0">
                <a:solidFill>
                  <a:srgbClr val="FFFF00"/>
                </a:solidFill>
              </a:rPr>
              <a:t>Zhai</a:t>
            </a:r>
            <a:r>
              <a:rPr lang="en-US" sz="1600" dirty="0" smtClean="0">
                <a:solidFill>
                  <a:srgbClr val="FFFF00"/>
                </a:solidFill>
              </a:rPr>
              <a:t> et </a:t>
            </a:r>
            <a:r>
              <a:rPr lang="en-US" sz="1600" dirty="0" smtClean="0">
                <a:solidFill>
                  <a:srgbClr val="FFFF00"/>
                </a:solidFill>
              </a:rPr>
              <a:t>al., </a:t>
            </a:r>
            <a:r>
              <a:rPr lang="en-US" sz="1600" dirty="0" smtClean="0">
                <a:solidFill>
                  <a:srgbClr val="FFFF00"/>
                </a:solidFill>
              </a:rPr>
              <a:t>“A 2.60pJ/Inst Sub-threshold Sensor Processor for Optimal Energy Efficiency,” </a:t>
            </a:r>
            <a:r>
              <a:rPr lang="en-US" sz="1600" i="1" dirty="0" smtClean="0">
                <a:solidFill>
                  <a:srgbClr val="FFFF00"/>
                </a:solidFill>
              </a:rPr>
              <a:t>Proc. of Symposium on VLSI circuits</a:t>
            </a:r>
            <a:r>
              <a:rPr lang="en-US" sz="1600" dirty="0" smtClean="0">
                <a:solidFill>
                  <a:srgbClr val="FFFF00"/>
                </a:solidFill>
              </a:rPr>
              <a:t>, 2006, pp.154-155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[13] J. </a:t>
            </a:r>
            <a:r>
              <a:rPr lang="en-US" sz="1600" dirty="0" err="1" smtClean="0">
                <a:solidFill>
                  <a:srgbClr val="FFFF00"/>
                </a:solidFill>
              </a:rPr>
              <a:t>Kwong</a:t>
            </a:r>
            <a:r>
              <a:rPr lang="en-US" sz="1600" dirty="0" smtClean="0">
                <a:solidFill>
                  <a:srgbClr val="FFFF00"/>
                </a:solidFill>
              </a:rPr>
              <a:t> et al, “A 65nm Sub-</a:t>
            </a:r>
            <a:r>
              <a:rPr lang="en-US" sz="1600" dirty="0" err="1" smtClean="0">
                <a:solidFill>
                  <a:srgbClr val="FFFF00"/>
                </a:solidFill>
              </a:rPr>
              <a:t>Vt</a:t>
            </a:r>
            <a:r>
              <a:rPr lang="en-US" sz="1600" dirty="0" smtClean="0">
                <a:solidFill>
                  <a:srgbClr val="FFFF00"/>
                </a:solidFill>
              </a:rPr>
              <a:t> Microcontroller with Integrated SRAM and Switched-Capacitor DC-DC Converter,” </a:t>
            </a:r>
            <a:r>
              <a:rPr lang="en-US" sz="1600" i="1" dirty="0" smtClean="0">
                <a:solidFill>
                  <a:srgbClr val="FFFF00"/>
                </a:solidFill>
              </a:rPr>
              <a:t>Proc. ISSCC</a:t>
            </a:r>
            <a:r>
              <a:rPr lang="en-US" sz="1600" dirty="0" smtClean="0">
                <a:solidFill>
                  <a:srgbClr val="FFFF00"/>
                </a:solidFill>
              </a:rPr>
              <a:t>, 2008.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[14] K. Kim, </a:t>
            </a:r>
            <a:r>
              <a:rPr lang="en-US" sz="1600" i="1" dirty="0" smtClean="0">
                <a:solidFill>
                  <a:srgbClr val="FFFF00"/>
                </a:solidFill>
              </a:rPr>
              <a:t>Ultra Low Power CMOS Design</a:t>
            </a:r>
            <a:r>
              <a:rPr lang="en-US" sz="1600" dirty="0" smtClean="0">
                <a:solidFill>
                  <a:srgbClr val="FFFF00"/>
                </a:solidFill>
              </a:rPr>
              <a:t>, PhD thesis, Auburn University, ECE Dept., Auburn, AL, May 2011.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[15] K. Kim and V. D. </a:t>
            </a:r>
            <a:r>
              <a:rPr lang="en-US" sz="1600" dirty="0" err="1" smtClean="0">
                <a:solidFill>
                  <a:srgbClr val="FFFF00"/>
                </a:solidFill>
              </a:rPr>
              <a:t>Agrawal</a:t>
            </a:r>
            <a:r>
              <a:rPr lang="en-US" sz="1600" dirty="0" smtClean="0">
                <a:solidFill>
                  <a:srgbClr val="FFFF00"/>
                </a:solidFill>
              </a:rPr>
              <a:t>, “Dual voltage design for minimum energy using gate slack,” </a:t>
            </a:r>
            <a:r>
              <a:rPr lang="en-US" sz="1600" i="1" dirty="0" smtClean="0">
                <a:solidFill>
                  <a:srgbClr val="FFFF00"/>
                </a:solidFill>
              </a:rPr>
              <a:t>Proc. of IEEE Intl. Conf. on Industrial Technology, March 2011, pp. 419-424.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[16] M. </a:t>
            </a:r>
            <a:r>
              <a:rPr lang="en-US" sz="1600" dirty="0" err="1" smtClean="0">
                <a:solidFill>
                  <a:srgbClr val="FFFF00"/>
                </a:solidFill>
              </a:rPr>
              <a:t>Allani</a:t>
            </a:r>
            <a:r>
              <a:rPr lang="en-US" sz="1600" dirty="0" smtClean="0">
                <a:solidFill>
                  <a:srgbClr val="FFFF00"/>
                </a:solidFill>
              </a:rPr>
              <a:t>, </a:t>
            </a:r>
            <a:r>
              <a:rPr lang="en-US" sz="1600" i="1" dirty="0" smtClean="0">
                <a:solidFill>
                  <a:srgbClr val="FFFF00"/>
                </a:solidFill>
              </a:rPr>
              <a:t>Polynomial-time algorithms for designing dual-voltage energy efficient circuits</a:t>
            </a:r>
            <a:r>
              <a:rPr lang="en-US" sz="1600" dirty="0" smtClean="0">
                <a:solidFill>
                  <a:srgbClr val="FFFF00"/>
                </a:solidFill>
              </a:rPr>
              <a:t>, Master's thesis, Auburn University, ECE Dep., Auburn, AL, December 2011.</a:t>
            </a:r>
          </a:p>
          <a:p>
            <a:endParaRPr lang="en-US" sz="1600" i="1" dirty="0" smtClean="0">
              <a:solidFill>
                <a:srgbClr val="FFFF00"/>
              </a:solidFill>
            </a:endParaRPr>
          </a:p>
          <a:p>
            <a:endParaRPr lang="en-US" sz="1400" dirty="0">
              <a:solidFill>
                <a:srgbClr val="FFFF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09600" y="98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References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1745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References</a:t>
            </a:r>
            <a:endParaRPr lang="en-US" dirty="0"/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457200" y="1062990"/>
            <a:ext cx="8092440" cy="2526030"/>
          </a:xfrm>
        </p:spPr>
        <p:txBody>
          <a:bodyPr/>
          <a:lstStyle/>
          <a:p>
            <a:r>
              <a:rPr lang="en-US" sz="1600" dirty="0" smtClean="0">
                <a:solidFill>
                  <a:srgbClr val="FFFF00"/>
                </a:solidFill>
              </a:rPr>
              <a:t>[17] M. </a:t>
            </a:r>
            <a:r>
              <a:rPr lang="en-US" sz="1600" dirty="0" err="1" smtClean="0">
                <a:solidFill>
                  <a:srgbClr val="FFFF00"/>
                </a:solidFill>
              </a:rPr>
              <a:t>Allani</a:t>
            </a:r>
            <a:r>
              <a:rPr lang="en-US" sz="1600" dirty="0" smtClean="0">
                <a:solidFill>
                  <a:srgbClr val="FFFF00"/>
                </a:solidFill>
              </a:rPr>
              <a:t> and V. D. Agrawal, “</a:t>
            </a:r>
            <a:r>
              <a:rPr lang="en-US" sz="1600" dirty="0" smtClean="0">
                <a:solidFill>
                  <a:srgbClr val="FFFF00"/>
                </a:solidFill>
              </a:rPr>
              <a:t>Energy-Efficient </a:t>
            </a:r>
            <a:r>
              <a:rPr lang="en-US" sz="1600" dirty="0" smtClean="0">
                <a:solidFill>
                  <a:srgbClr val="FFFF00"/>
                </a:solidFill>
              </a:rPr>
              <a:t>D</a:t>
            </a:r>
            <a:r>
              <a:rPr lang="en-US" sz="1600" dirty="0" smtClean="0">
                <a:solidFill>
                  <a:srgbClr val="FFFF00"/>
                </a:solidFill>
              </a:rPr>
              <a:t>ual-Voltage </a:t>
            </a:r>
            <a:r>
              <a:rPr lang="en-US" sz="1600" dirty="0">
                <a:solidFill>
                  <a:srgbClr val="FFFF00"/>
                </a:solidFill>
              </a:rPr>
              <a:t>D</a:t>
            </a:r>
            <a:r>
              <a:rPr lang="en-US" sz="1600" dirty="0" smtClean="0">
                <a:solidFill>
                  <a:srgbClr val="FFFF00"/>
                </a:solidFill>
              </a:rPr>
              <a:t>esign </a:t>
            </a:r>
            <a:r>
              <a:rPr lang="en-US" sz="1600" dirty="0" smtClean="0">
                <a:solidFill>
                  <a:srgbClr val="FFFF00"/>
                </a:solidFill>
              </a:rPr>
              <a:t>using </a:t>
            </a:r>
            <a:r>
              <a:rPr lang="en-US" sz="1600" dirty="0" smtClean="0">
                <a:solidFill>
                  <a:srgbClr val="FFFF00"/>
                </a:solidFill>
              </a:rPr>
              <a:t>Topological </a:t>
            </a:r>
            <a:r>
              <a:rPr lang="en-US" sz="1600" dirty="0">
                <a:solidFill>
                  <a:srgbClr val="FFFF00"/>
                </a:solidFill>
              </a:rPr>
              <a:t>C</a:t>
            </a:r>
            <a:r>
              <a:rPr lang="en-US" sz="1600" dirty="0" smtClean="0">
                <a:solidFill>
                  <a:srgbClr val="FFFF00"/>
                </a:solidFill>
              </a:rPr>
              <a:t>onstraints</a:t>
            </a:r>
            <a:r>
              <a:rPr lang="en-US" sz="1600" dirty="0" smtClean="0">
                <a:solidFill>
                  <a:srgbClr val="FFFF00"/>
                </a:solidFill>
              </a:rPr>
              <a:t>,” </a:t>
            </a:r>
            <a:r>
              <a:rPr lang="en-US" sz="1600" i="1" dirty="0" smtClean="0">
                <a:solidFill>
                  <a:srgbClr val="FFFF00"/>
                </a:solidFill>
              </a:rPr>
              <a:t>Journal of Low Power Electronics, vol. 9, no. 3, pp. 275-287, October 2011</a:t>
            </a:r>
            <a:endParaRPr lang="en-US" sz="1600" dirty="0" smtClean="0">
              <a:solidFill>
                <a:srgbClr val="FFFF00"/>
              </a:solidFill>
            </a:endParaRPr>
          </a:p>
          <a:p>
            <a:r>
              <a:rPr lang="en-US" sz="1600" dirty="0" smtClean="0">
                <a:solidFill>
                  <a:srgbClr val="FFFF00"/>
                </a:solidFill>
              </a:rPr>
              <a:t>[18] J. Yao and V. D. </a:t>
            </a:r>
            <a:r>
              <a:rPr lang="en-US" sz="1600" dirty="0" err="1" smtClean="0">
                <a:solidFill>
                  <a:srgbClr val="FFFF00"/>
                </a:solidFill>
              </a:rPr>
              <a:t>Agrawal</a:t>
            </a:r>
            <a:r>
              <a:rPr lang="en-US" sz="1600" dirty="0" smtClean="0">
                <a:solidFill>
                  <a:srgbClr val="FFFF00"/>
                </a:solidFill>
              </a:rPr>
              <a:t>, “Dual-Threshold Design of Sub-Threshold Circuits,” in </a:t>
            </a:r>
            <a:r>
              <a:rPr lang="en-US" sz="1600" i="1" dirty="0" smtClean="0">
                <a:solidFill>
                  <a:srgbClr val="FFFF00"/>
                </a:solidFill>
              </a:rPr>
              <a:t>Proc. IEEE SOI-3D-Subthreshold </a:t>
            </a:r>
            <a:r>
              <a:rPr lang="en-US" sz="1600" i="1" dirty="0" smtClean="0">
                <a:solidFill>
                  <a:srgbClr val="FFFF00"/>
                </a:solidFill>
              </a:rPr>
              <a:t>Microelectronics Technology </a:t>
            </a:r>
            <a:r>
              <a:rPr lang="en-US" sz="1600" i="1" dirty="0" smtClean="0">
                <a:solidFill>
                  <a:srgbClr val="FFFF00"/>
                </a:solidFill>
              </a:rPr>
              <a:t>Conference, Oct. 2013, pp. 77–78.</a:t>
            </a:r>
          </a:p>
          <a:p>
            <a:r>
              <a:rPr lang="en-US" sz="1600" dirty="0" smtClean="0">
                <a:solidFill>
                  <a:srgbClr val="FFFF00"/>
                </a:solidFill>
              </a:rPr>
              <a:t>[19] J. Yao and V. D. </a:t>
            </a:r>
            <a:r>
              <a:rPr lang="en-US" sz="1600" dirty="0" err="1" smtClean="0">
                <a:solidFill>
                  <a:srgbClr val="FFFF00"/>
                </a:solidFill>
              </a:rPr>
              <a:t>Agrawal</a:t>
            </a:r>
            <a:r>
              <a:rPr lang="en-US" sz="1600" dirty="0" smtClean="0">
                <a:solidFill>
                  <a:srgbClr val="FFFF00"/>
                </a:solidFill>
              </a:rPr>
              <a:t>, “Dual-Threshold Voltage Design of Ultra-Low Voltage Circuits,” submitted to </a:t>
            </a:r>
            <a:r>
              <a:rPr lang="en-US" sz="1600" i="1" dirty="0" smtClean="0">
                <a:solidFill>
                  <a:srgbClr val="FFFF00"/>
                </a:solidFill>
              </a:rPr>
              <a:t>IEEE Custom Integrated Circuits Conference </a:t>
            </a:r>
            <a:r>
              <a:rPr lang="en-US" sz="1600" dirty="0" smtClean="0">
                <a:solidFill>
                  <a:srgbClr val="FFFF00"/>
                </a:solidFill>
              </a:rPr>
              <a:t>2014</a:t>
            </a:r>
          </a:p>
          <a:p>
            <a:pPr>
              <a:buNone/>
            </a:pPr>
            <a:endParaRPr lang="en-US" sz="1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74670" y="3097530"/>
            <a:ext cx="3063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aseline="0" dirty="0" smtClean="0">
                <a:solidFill>
                  <a:srgbClr val="FFFF00"/>
                </a:solidFill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69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</a:t>
            </a:r>
            <a:r>
              <a:rPr lang="en-US" sz="4000" baseline="-25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B76129-2264-4116-8DE9-91563FE5F13C}" type="slidenum">
              <a:rPr lang="en-US" baseline="0" smtClean="0">
                <a:solidFill>
                  <a:schemeClr val="bg1"/>
                </a:solidFill>
                <a:latin typeface="Helvetica" pitchFamily="34" charset="0"/>
              </a:rPr>
              <a:pPr eaLnBrk="1" hangingPunct="1"/>
              <a:t>5</a:t>
            </a:fld>
            <a:endParaRPr lang="en-US" baseline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5055" y="1993362"/>
            <a:ext cx="676370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457200" indent="-4572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Motivation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Background</a:t>
            </a:r>
            <a:endParaRPr lang="en-US" sz="3600" b="1" baseline="0" dirty="0"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Contributions of This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Future Work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36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Conclusion</a:t>
            </a:r>
            <a:endParaRPr lang="en-US" sz="36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Sub-threshold Circuit Applications</a:t>
            </a:r>
            <a:endParaRPr lang="en-US" dirty="0">
              <a:solidFill>
                <a:srgbClr val="FF9900"/>
              </a:solidFill>
            </a:endParaRPr>
          </a:p>
        </p:txBody>
      </p:sp>
      <p:pic>
        <p:nvPicPr>
          <p:cNvPr id="7" name="图片 6" descr="watc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9940" y="3434862"/>
            <a:ext cx="1266091" cy="10081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80492" y="3739663"/>
            <a:ext cx="2567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FF00"/>
                </a:solidFill>
              </a:rPr>
              <a:t>Wrist watch in 1970s</a:t>
            </a:r>
            <a:endParaRPr lang="en-US" baseline="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10154" y="1652955"/>
            <a:ext cx="21453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FF00"/>
                </a:solidFill>
              </a:rPr>
              <a:t>Analog circuits like amplifier, oscillator </a:t>
            </a:r>
          </a:p>
          <a:p>
            <a:r>
              <a:rPr lang="en-US" baseline="0" dirty="0" smtClean="0">
                <a:solidFill>
                  <a:srgbClr val="FFFF00"/>
                </a:solidFill>
              </a:rPr>
              <a:t>in 1970 and 80 s </a:t>
            </a:r>
          </a:p>
          <a:p>
            <a:r>
              <a:rPr lang="en-US" baseline="0" dirty="0" smtClean="0">
                <a:solidFill>
                  <a:srgbClr val="FFFF00"/>
                </a:solidFill>
              </a:rPr>
              <a:t>[3-7]</a:t>
            </a:r>
            <a:endParaRPr lang="en-US" baseline="0" dirty="0">
              <a:solidFill>
                <a:srgbClr val="FFFF00"/>
              </a:solidFill>
            </a:endParaRPr>
          </a:p>
        </p:txBody>
      </p:sp>
      <p:pic>
        <p:nvPicPr>
          <p:cNvPr id="10" name="图片 9" descr="amplifi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853" y="1723292"/>
            <a:ext cx="1276901" cy="1008184"/>
          </a:xfrm>
          <a:prstGeom prst="rect">
            <a:avLst/>
          </a:prstGeom>
        </p:spPr>
      </p:pic>
      <p:sp>
        <p:nvSpPr>
          <p:cNvPr id="11" name="下箭头 10"/>
          <p:cNvSpPr/>
          <p:nvPr/>
        </p:nvSpPr>
        <p:spPr bwMode="auto">
          <a:xfrm>
            <a:off x="1148862" y="2907323"/>
            <a:ext cx="375138" cy="351692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下箭头 11"/>
          <p:cNvSpPr/>
          <p:nvPr/>
        </p:nvSpPr>
        <p:spPr bwMode="auto">
          <a:xfrm>
            <a:off x="1137139" y="4689231"/>
            <a:ext cx="375138" cy="351692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dirty="0" smtClean="0">
              <a:ln>
                <a:noFill/>
              </a:ln>
              <a:solidFill>
                <a:srgbClr val="FFFF00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28092" y="5228494"/>
            <a:ext cx="2332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FF00"/>
                </a:solidFill>
              </a:rPr>
              <a:t>Micro sensors, pacemakers</a:t>
            </a:r>
          </a:p>
          <a:p>
            <a:r>
              <a:rPr lang="en-US" baseline="0" dirty="0" smtClean="0">
                <a:solidFill>
                  <a:srgbClr val="FFFF00"/>
                </a:solidFill>
              </a:rPr>
              <a:t>since 1990s [8-9]</a:t>
            </a:r>
            <a:endParaRPr lang="en-US" baseline="0" dirty="0">
              <a:solidFill>
                <a:srgbClr val="FFFF00"/>
              </a:solidFill>
            </a:endParaRPr>
          </a:p>
        </p:txBody>
      </p:sp>
      <p:pic>
        <p:nvPicPr>
          <p:cNvPr id="14" name="图片 13" descr="Senso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321" y="5191842"/>
            <a:ext cx="1266094" cy="1044835"/>
          </a:xfrm>
          <a:prstGeom prst="rect">
            <a:avLst/>
          </a:prstGeom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09" y="5109422"/>
            <a:ext cx="1269579" cy="95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611815" y="4818187"/>
            <a:ext cx="25321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FF00"/>
                </a:solidFill>
              </a:rPr>
              <a:t>Digital CMOS circuits:</a:t>
            </a:r>
          </a:p>
          <a:p>
            <a:r>
              <a:rPr lang="en-US" baseline="0" dirty="0" smtClean="0">
                <a:solidFill>
                  <a:srgbClr val="FFFF00"/>
                </a:solidFill>
              </a:rPr>
              <a:t>DLMS filter, sensor processor, FFT processor, </a:t>
            </a:r>
            <a:r>
              <a:rPr lang="el-GR" baseline="0" dirty="0" smtClean="0">
                <a:solidFill>
                  <a:srgbClr val="FFFF00"/>
                </a:solidFill>
              </a:rPr>
              <a:t>μ</a:t>
            </a:r>
            <a:r>
              <a:rPr lang="en-US" baseline="0" dirty="0" smtClean="0">
                <a:solidFill>
                  <a:srgbClr val="FFFF00"/>
                </a:solidFill>
              </a:rPr>
              <a:t> controller</a:t>
            </a:r>
          </a:p>
          <a:p>
            <a:r>
              <a:rPr lang="en-US" baseline="0" dirty="0" smtClean="0">
                <a:solidFill>
                  <a:srgbClr val="FFFF00"/>
                </a:solidFill>
              </a:rPr>
              <a:t>since 2000s [10-13]</a:t>
            </a:r>
            <a:endParaRPr lang="en-US" baseline="0" dirty="0">
              <a:solidFill>
                <a:srgbClr val="FFFF00"/>
              </a:solidFill>
            </a:endParaRPr>
          </a:p>
        </p:txBody>
      </p:sp>
      <p:sp>
        <p:nvSpPr>
          <p:cNvPr id="17" name="右箭头 16"/>
          <p:cNvSpPr/>
          <p:nvPr/>
        </p:nvSpPr>
        <p:spPr bwMode="auto">
          <a:xfrm>
            <a:off x="4443045" y="5474678"/>
            <a:ext cx="422031" cy="328246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52493" y="2368764"/>
            <a:ext cx="2391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solidFill>
                  <a:srgbClr val="FFFF00"/>
                </a:solidFill>
              </a:rPr>
              <a:t>Energy constrained circuits, portable devices, Gyroscope</a:t>
            </a:r>
          </a:p>
        </p:txBody>
      </p:sp>
      <p:sp>
        <p:nvSpPr>
          <p:cNvPr id="20" name="上箭头 19"/>
          <p:cNvSpPr/>
          <p:nvPr/>
        </p:nvSpPr>
        <p:spPr bwMode="auto">
          <a:xfrm>
            <a:off x="5580359" y="4370958"/>
            <a:ext cx="398585" cy="328246"/>
          </a:xfrm>
          <a:prstGeom prst="up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1" name="图片 20" descr="portab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5024" y="2485993"/>
            <a:ext cx="1565756" cy="1333792"/>
          </a:xfrm>
          <a:prstGeom prst="rect">
            <a:avLst/>
          </a:prstGeom>
        </p:spPr>
      </p:pic>
      <p:pic>
        <p:nvPicPr>
          <p:cNvPr id="22" name="图片 21" descr="new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34976" y="3408178"/>
            <a:ext cx="106680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7907" y="187568"/>
            <a:ext cx="874541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Sub-threshold Circuits: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Vdd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</a:t>
            </a:r>
            <a:r>
              <a:rPr lang="en-US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Vth</a:t>
            </a: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7B76129-2264-4116-8DE9-91563FE5F13C}" type="slidenum">
              <a:rPr lang="en-US" baseline="0" smtClean="0">
                <a:solidFill>
                  <a:schemeClr val="bg1"/>
                </a:solidFill>
                <a:latin typeface="Helvetica" pitchFamily="34" charset="0"/>
              </a:rPr>
              <a:pPr eaLnBrk="1" hangingPunct="1"/>
              <a:t>7</a:t>
            </a:fld>
            <a:endParaRPr lang="en-US" baseline="0" dirty="0" smtClean="0">
              <a:solidFill>
                <a:schemeClr val="bg1"/>
              </a:solidFill>
              <a:latin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908" y="1045688"/>
            <a:ext cx="87454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457200" indent="-4572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Low power and energy consumption compared to above-threshold circuits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z="2400" b="1" baseline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pitchFamily="34" charset="0"/>
              </a:rPr>
              <a:t> Minimum EPC typically occurs in sub-threshold range</a:t>
            </a:r>
            <a:endParaRPr lang="en-US" sz="2400" b="1" baseline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pitchFamily="34" charset="0"/>
            </a:endParaRPr>
          </a:p>
        </p:txBody>
      </p:sp>
      <p:pic>
        <p:nvPicPr>
          <p:cNvPr id="6" name="图片 5" descr="single_dyn_leak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7421" y="2283573"/>
            <a:ext cx="6261187" cy="4294208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 bwMode="auto">
          <a:xfrm flipH="1">
            <a:off x="3475197" y="4353961"/>
            <a:ext cx="14068" cy="618978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2450124" y="3493477"/>
            <a:ext cx="3093426" cy="839724"/>
          </a:xfrm>
        </p:spPr>
        <p:txBody>
          <a:bodyPr/>
          <a:lstStyle/>
          <a:p>
            <a:pPr algn="ctr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Minimum energy is </a:t>
            </a:r>
          </a:p>
          <a:p>
            <a:pPr algn="ctr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achieved when dynamic</a:t>
            </a:r>
          </a:p>
          <a:p>
            <a:pPr algn="ctr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energy is equal to leakage energy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33600" y="2268293"/>
            <a:ext cx="62233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baseline="0" dirty="0" smtClean="0"/>
              <a:t>HSPICE simulation of an 8-bit Ripple Carry Adder</a:t>
            </a:r>
            <a:endParaRPr lang="en-US" sz="1600" b="1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84" y="274638"/>
            <a:ext cx="8539316" cy="83149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Kim:</a:t>
            </a:r>
            <a:r>
              <a:rPr lang="en-US" dirty="0" smtClean="0"/>
              <a:t> </a:t>
            </a:r>
            <a:r>
              <a:rPr lang="en-US" dirty="0">
                <a:solidFill>
                  <a:srgbClr val="FFFF00"/>
                </a:solidFill>
                <a:latin typeface="Helvetica" pitchFamily="2" charset="0"/>
              </a:rPr>
              <a:t>16-bit Ripple Carry Adder (RCA</a:t>
            </a:r>
            <a:r>
              <a:rPr lang="en-US" dirty="0" smtClean="0">
                <a:solidFill>
                  <a:srgbClr val="FFFF00"/>
                </a:solidFill>
                <a:latin typeface="Helvetica" pitchFamily="2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483" y="4675239"/>
            <a:ext cx="8863781" cy="1681316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400" dirty="0">
                <a:solidFill>
                  <a:srgbClr val="FFFF00"/>
                </a:solidFill>
              </a:rPr>
              <a:t>K. Kim, </a:t>
            </a:r>
            <a:r>
              <a:rPr lang="en-US" sz="2400" i="1" dirty="0">
                <a:solidFill>
                  <a:srgbClr val="FFFF00"/>
                </a:solidFill>
              </a:rPr>
              <a:t>Ultra Low Power CMOS </a:t>
            </a:r>
            <a:r>
              <a:rPr lang="en-US" sz="2400" i="1" dirty="0" smtClean="0">
                <a:solidFill>
                  <a:srgbClr val="FFFF00"/>
                </a:solidFill>
              </a:rPr>
              <a:t>Design, </a:t>
            </a:r>
            <a:r>
              <a:rPr lang="en-US" sz="2400" dirty="0" smtClean="0">
                <a:solidFill>
                  <a:srgbClr val="FFFF00"/>
                </a:solidFill>
              </a:rPr>
              <a:t>PhD Dissertation, Auburn University, May 2100.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Need dual voltage supply, level converters, . . .</a:t>
            </a:r>
          </a:p>
          <a:p>
            <a:pPr>
              <a:buClr>
                <a:srgbClr val="FFFF00"/>
              </a:buCl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Can we get more saving with dual threshold voltages?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0574" y="1100227"/>
            <a:ext cx="4896356" cy="357501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843252" y="1979197"/>
            <a:ext cx="16223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Energy Saving</a:t>
            </a:r>
          </a:p>
          <a:p>
            <a:r>
              <a:rPr lang="en-US" sz="3200" dirty="0">
                <a:solidFill>
                  <a:srgbClr val="FFFF00"/>
                </a:solidFill>
              </a:rPr>
              <a:t>23.6% 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364831" y="3531394"/>
            <a:ext cx="2382" cy="40719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212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0" y="6381750"/>
            <a:ext cx="2133600" cy="476250"/>
          </a:xfrm>
        </p:spPr>
        <p:txBody>
          <a:bodyPr/>
          <a:lstStyle/>
          <a:p>
            <a:pPr>
              <a:defRPr/>
            </a:pPr>
            <a:fld id="{5AA045F0-B188-423B-A957-B1E788D6E0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93" name="Picture 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663" y="3161211"/>
            <a:ext cx="4114800" cy="2998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0194" y="3174274"/>
            <a:ext cx="4158342" cy="299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9900"/>
                </a:solidFill>
              </a:rPr>
              <a:t>MOSFET Sub-threshold Operation</a:t>
            </a:r>
            <a:br>
              <a:rPr lang="en-US" dirty="0" smtClean="0">
                <a:solidFill>
                  <a:srgbClr val="FF9900"/>
                </a:solidFill>
              </a:rPr>
            </a:br>
            <a:r>
              <a:rPr lang="en-US" dirty="0" err="1" smtClean="0">
                <a:solidFill>
                  <a:srgbClr val="FF9900"/>
                </a:solidFill>
              </a:rPr>
              <a:t>Vgs</a:t>
            </a:r>
            <a:r>
              <a:rPr lang="en-US" dirty="0" smtClean="0">
                <a:solidFill>
                  <a:srgbClr val="FF9900"/>
                </a:solidFill>
              </a:rPr>
              <a:t> &lt; </a:t>
            </a:r>
            <a:r>
              <a:rPr lang="en-US" dirty="0" err="1" smtClean="0">
                <a:solidFill>
                  <a:srgbClr val="FF9900"/>
                </a:solidFill>
              </a:rPr>
              <a:t>Vth</a:t>
            </a:r>
            <a:endParaRPr lang="en-US" dirty="0">
              <a:solidFill>
                <a:srgbClr val="FF9900"/>
              </a:solidFill>
            </a:endParaRPr>
          </a:p>
        </p:txBody>
      </p:sp>
      <p:sp>
        <p:nvSpPr>
          <p:cNvPr id="63" name="内容占位符 2"/>
          <p:cNvSpPr>
            <a:spLocks noGrp="1"/>
          </p:cNvSpPr>
          <p:nvPr>
            <p:ph idx="1"/>
          </p:nvPr>
        </p:nvSpPr>
        <p:spPr>
          <a:xfrm>
            <a:off x="513470" y="1528354"/>
            <a:ext cx="8447649" cy="113646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FFFF00"/>
                </a:solidFill>
              </a:rPr>
              <a:t>Sub-threshold operation or Weak inversion operation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Transistor is NOT completely OFF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Small amount of electrons flow from Drain to Source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17601</TotalTime>
  <Words>3382</Words>
  <Application>Microsoft Office PowerPoint</Application>
  <PresentationFormat>On-screen Show (4:3)</PresentationFormat>
  <Paragraphs>529</Paragraphs>
  <Slides>42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宋体</vt:lpstr>
      <vt:lpstr>Arial</vt:lpstr>
      <vt:lpstr>Helvetica</vt:lpstr>
      <vt:lpstr>Mincho</vt:lpstr>
      <vt:lpstr>Times New Roman</vt:lpstr>
      <vt:lpstr>Wingdings</vt:lpstr>
      <vt:lpstr>Default Design</vt:lpstr>
      <vt:lpstr>Dual-Threshold Voltage Design of  Sub-threshold Circuits</vt:lpstr>
      <vt:lpstr>Outline  </vt:lpstr>
      <vt:lpstr>Motivation</vt:lpstr>
      <vt:lpstr>Objective</vt:lpstr>
      <vt:lpstr>Outline  </vt:lpstr>
      <vt:lpstr>Sub-threshold Circuit Applications</vt:lpstr>
      <vt:lpstr>Sub-threshold Circuits: Vdd &lt; Vth</vt:lpstr>
      <vt:lpstr>Kim: 16-bit Ripple Carry Adder (RCA)</vt:lpstr>
      <vt:lpstr>MOSFET Sub-threshold Operation Vgs &lt; Vth</vt:lpstr>
      <vt:lpstr>MOSFET Sub-threshold Operation Vgs &lt; Vth</vt:lpstr>
      <vt:lpstr>MOSFET Sub-threshold Operation Vgs &lt; Vth</vt:lpstr>
      <vt:lpstr>PowerPoint Presentation</vt:lpstr>
      <vt:lpstr>Outline  </vt:lpstr>
      <vt:lpstr>Single-Vth Design of  Sub-threshold Circuits</vt:lpstr>
      <vt:lpstr>Single-Vth Design of  Sub-threshold Circuits</vt:lpstr>
      <vt:lpstr>Single-Vth Design of  Sub-threshold Circuits</vt:lpstr>
      <vt:lpstr>General Dual-Vth Design Procedure</vt:lpstr>
      <vt:lpstr>Dual-Vth Minimum EPC Design</vt:lpstr>
      <vt:lpstr>Example</vt:lpstr>
      <vt:lpstr>Gate Slack Based Dual-Vth Algorithm *</vt:lpstr>
      <vt:lpstr>Gate Slack Based Dual-Vth Algorithm</vt:lpstr>
      <vt:lpstr>Gate Slack Based Dual-Vth Algorithm</vt:lpstr>
      <vt:lpstr>PowerPoint Presentation</vt:lpstr>
      <vt:lpstr>Gate Slack Based Dual-Vth Algorithm</vt:lpstr>
      <vt:lpstr>Implementation Results  32-bit RCA</vt:lpstr>
      <vt:lpstr>Implementation Results  32-bit RCA</vt:lpstr>
      <vt:lpstr>Implementation Results  Summary</vt:lpstr>
      <vt:lpstr>Implementation Results  Estimation Accuracy</vt:lpstr>
      <vt:lpstr>Result Analysis</vt:lpstr>
      <vt:lpstr>Results Analysis</vt:lpstr>
      <vt:lpstr>Results Analysis</vt:lpstr>
      <vt:lpstr>Results Analysis</vt:lpstr>
      <vt:lpstr>Results Analysis</vt:lpstr>
      <vt:lpstr>Outline  </vt:lpstr>
      <vt:lpstr>Future Work</vt:lpstr>
      <vt:lpstr>Future Work</vt:lpstr>
      <vt:lpstr>Outline  </vt:lpstr>
      <vt:lpstr>Conclusion</vt:lpstr>
      <vt:lpstr>PowerPoint Presentation</vt:lpstr>
      <vt:lpstr>PowerPoint Presentation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 Low Power CMOS Design</dc:title>
  <dc:creator>jia</dc:creator>
  <cp:lastModifiedBy>agrawvd</cp:lastModifiedBy>
  <cp:revision>1383</cp:revision>
  <dcterms:modified xsi:type="dcterms:W3CDTF">2014-06-07T19:21:31Z</dcterms:modified>
</cp:coreProperties>
</file>