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66" r:id="rId2"/>
    <p:sldId id="267" r:id="rId3"/>
    <p:sldId id="268" r:id="rId4"/>
    <p:sldId id="286" r:id="rId5"/>
    <p:sldId id="269" r:id="rId6"/>
    <p:sldId id="270" r:id="rId7"/>
    <p:sldId id="271" r:id="rId8"/>
    <p:sldId id="272" r:id="rId9"/>
    <p:sldId id="273" r:id="rId10"/>
    <p:sldId id="287" r:id="rId11"/>
    <p:sldId id="295" r:id="rId12"/>
    <p:sldId id="285" r:id="rId13"/>
    <p:sldId id="275" r:id="rId14"/>
    <p:sldId id="293" r:id="rId15"/>
    <p:sldId id="277" r:id="rId16"/>
    <p:sldId id="292" r:id="rId17"/>
    <p:sldId id="294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96" r:id="rId26"/>
    <p:sldId id="289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1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S\report\excel\cpu%20plot%20-%20Cop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iti\Desktop\trial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iti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87725159273869"/>
          <c:y val="2.89635001105942E-2"/>
          <c:w val="0.72202851558602477"/>
          <c:h val="0.87076256218642911"/>
        </c:manualLayout>
      </c:layout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Sheet1!$A$1:$M$1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</c:numCache>
            </c:numRef>
          </c:xVal>
          <c:yVal>
            <c:numRef>
              <c:f>Sheet1!$A$2:$M$2</c:f>
              <c:numCache>
                <c:formatCode>General</c:formatCode>
                <c:ptCount val="13"/>
                <c:pt idx="0">
                  <c:v>2.5749</c:v>
                </c:pt>
                <c:pt idx="1">
                  <c:v>1.5564</c:v>
                </c:pt>
                <c:pt idx="2">
                  <c:v>3.0630999999999999</c:v>
                </c:pt>
                <c:pt idx="3">
                  <c:v>6.0571999999999955</c:v>
                </c:pt>
                <c:pt idx="4">
                  <c:v>9.8654000000000774</c:v>
                </c:pt>
                <c:pt idx="5">
                  <c:v>14.178700000000001</c:v>
                </c:pt>
                <c:pt idx="6">
                  <c:v>19.052</c:v>
                </c:pt>
                <c:pt idx="7">
                  <c:v>24.904999999999987</c:v>
                </c:pt>
                <c:pt idx="8">
                  <c:v>32.5214</c:v>
                </c:pt>
                <c:pt idx="9">
                  <c:v>43.049000000000007</c:v>
                </c:pt>
                <c:pt idx="10">
                  <c:v>58</c:v>
                </c:pt>
                <c:pt idx="11">
                  <c:v>79.25</c:v>
                </c:pt>
                <c:pt idx="12">
                  <c:v>109.04400000000012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534272"/>
        <c:axId val="112536192"/>
      </c:scatterChart>
      <c:valAx>
        <c:axId val="112534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err="1"/>
                  <a:t>Vdd</a:t>
                </a:r>
                <a:r>
                  <a:rPr lang="en-US" sz="1600" dirty="0"/>
                  <a:t> in Volts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2536192"/>
        <c:crosses val="autoZero"/>
        <c:crossBetween val="midCat"/>
      </c:valAx>
      <c:valAx>
        <c:axId val="112536192"/>
        <c:scaling>
          <c:orientation val="minMax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600" dirty="0"/>
                  <a:t>Energy per cycle (</a:t>
                </a:r>
                <a:r>
                  <a:rPr lang="en-US" sz="1600" dirty="0" err="1"/>
                  <a:t>nJ</a:t>
                </a:r>
                <a:r>
                  <a:rPr lang="en-US" sz="1600" dirty="0"/>
                  <a:t>)</a:t>
                </a:r>
              </a:p>
              <a:p>
                <a:pPr>
                  <a:defRPr sz="1100"/>
                </a:pPr>
                <a:endParaRPr lang="en-US" sz="1600" dirty="0"/>
              </a:p>
            </c:rich>
          </c:tx>
          <c:layout>
            <c:manualLayout>
              <c:xMode val="edge"/>
              <c:yMode val="edge"/>
              <c:x val="7.4371050840867134E-2"/>
              <c:y val="0.351422890553900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25342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Cycle Efficiency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Sheet1!$B$1:$U$1</c:f>
              <c:numCache>
                <c:formatCode>General</c:formatCode>
                <c:ptCount val="20"/>
                <c:pt idx="0">
                  <c:v>8.0000000000000043E-2</c:v>
                </c:pt>
                <c:pt idx="1">
                  <c:v>9.0000000000000024E-2</c:v>
                </c:pt>
                <c:pt idx="2">
                  <c:v>0.1</c:v>
                </c:pt>
                <c:pt idx="3">
                  <c:v>0.15000000000000024</c:v>
                </c:pt>
                <c:pt idx="4">
                  <c:v>0.18000000000000024</c:v>
                </c:pt>
                <c:pt idx="5">
                  <c:v>0.19</c:v>
                </c:pt>
                <c:pt idx="6">
                  <c:v>0.2</c:v>
                </c:pt>
                <c:pt idx="7">
                  <c:v>0.22</c:v>
                </c:pt>
                <c:pt idx="8">
                  <c:v>0.24000000000000021</c:v>
                </c:pt>
                <c:pt idx="9">
                  <c:v>0.25</c:v>
                </c:pt>
                <c:pt idx="10">
                  <c:v>0.30000000000000032</c:v>
                </c:pt>
                <c:pt idx="11">
                  <c:v>0.4</c:v>
                </c:pt>
                <c:pt idx="12">
                  <c:v>0.5</c:v>
                </c:pt>
                <c:pt idx="13">
                  <c:v>0.60000000000000064</c:v>
                </c:pt>
                <c:pt idx="14">
                  <c:v>0.70000000000000062</c:v>
                </c:pt>
                <c:pt idx="15">
                  <c:v>0.8</c:v>
                </c:pt>
                <c:pt idx="16">
                  <c:v>0.9</c:v>
                </c:pt>
                <c:pt idx="17">
                  <c:v>1</c:v>
                </c:pt>
                <c:pt idx="18">
                  <c:v>1.1000000000000001</c:v>
                </c:pt>
                <c:pt idx="19">
                  <c:v>1.2</c:v>
                </c:pt>
              </c:numCache>
            </c:numRef>
          </c:xVal>
          <c:yVal>
            <c:numRef>
              <c:f>Sheet1!$B$2:$U$2</c:f>
              <c:numCache>
                <c:formatCode>General</c:formatCode>
                <c:ptCount val="20"/>
                <c:pt idx="0">
                  <c:v>0.3128400000000009</c:v>
                </c:pt>
                <c:pt idx="1">
                  <c:v>0.34912000000000032</c:v>
                </c:pt>
                <c:pt idx="2">
                  <c:v>0.3880000000000009</c:v>
                </c:pt>
                <c:pt idx="3">
                  <c:v>0.59920999999999958</c:v>
                </c:pt>
                <c:pt idx="4">
                  <c:v>0.65851999999999999</c:v>
                </c:pt>
                <c:pt idx="5">
                  <c:v>0.6559900000000024</c:v>
                </c:pt>
                <c:pt idx="6">
                  <c:v>0.64500000000000179</c:v>
                </c:pt>
                <c:pt idx="7">
                  <c:v>0.59023499999999796</c:v>
                </c:pt>
                <c:pt idx="8">
                  <c:v>0.5201839999999982</c:v>
                </c:pt>
                <c:pt idx="9">
                  <c:v>0.48416000000000031</c:v>
                </c:pt>
                <c:pt idx="10">
                  <c:v>0.32640000000000102</c:v>
                </c:pt>
                <c:pt idx="11">
                  <c:v>0.16500000000000001</c:v>
                </c:pt>
                <c:pt idx="12">
                  <c:v>0.1013</c:v>
                </c:pt>
                <c:pt idx="13">
                  <c:v>7.0499999999999993E-2</c:v>
                </c:pt>
                <c:pt idx="14">
                  <c:v>5.2400000000000023E-2</c:v>
                </c:pt>
                <c:pt idx="15">
                  <c:v>4.0100000000000004E-2</c:v>
                </c:pt>
                <c:pt idx="16">
                  <c:v>3.0700000000000002E-2</c:v>
                </c:pt>
                <c:pt idx="17">
                  <c:v>2.3199999999999988E-2</c:v>
                </c:pt>
                <c:pt idx="18">
                  <c:v>1.7239999999999998E-2</c:v>
                </c:pt>
                <c:pt idx="19">
                  <c:v>1.2600000000000005E-2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153280"/>
        <c:axId val="125155968"/>
      </c:scatterChart>
      <c:scatterChart>
        <c:scatterStyle val="lineMarker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Frequency</c:v>
                </c:pt>
              </c:strCache>
            </c:strRef>
          </c:tx>
          <c:spPr>
            <a:ln>
              <a:solidFill>
                <a:schemeClr val="bg2">
                  <a:lumMod val="25000"/>
                </a:schemeClr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bg2">
                    <a:lumMod val="25000"/>
                  </a:schemeClr>
                </a:solidFill>
              </a:ln>
            </c:spPr>
          </c:marker>
          <c:dPt>
            <c:idx val="6"/>
            <c:marker>
              <c:symbol val="none"/>
            </c:marker>
            <c:bubble3D val="0"/>
          </c:dPt>
          <c:dPt>
            <c:idx val="7"/>
            <c:marker>
              <c:symbol val="none"/>
            </c:marker>
            <c:bubble3D val="0"/>
          </c:dPt>
          <c:dPt>
            <c:idx val="8"/>
            <c:marker>
              <c:symbol val="none"/>
            </c:marker>
            <c:bubble3D val="0"/>
          </c:dPt>
          <c:xVal>
            <c:numRef>
              <c:f>Sheet1!$B$1:$U$1</c:f>
              <c:numCache>
                <c:formatCode>General</c:formatCode>
                <c:ptCount val="20"/>
                <c:pt idx="0">
                  <c:v>8.0000000000000043E-2</c:v>
                </c:pt>
                <c:pt idx="1">
                  <c:v>9.0000000000000024E-2</c:v>
                </c:pt>
                <c:pt idx="2">
                  <c:v>0.1</c:v>
                </c:pt>
                <c:pt idx="3">
                  <c:v>0.15000000000000024</c:v>
                </c:pt>
                <c:pt idx="4">
                  <c:v>0.18000000000000024</c:v>
                </c:pt>
                <c:pt idx="5">
                  <c:v>0.19</c:v>
                </c:pt>
                <c:pt idx="6">
                  <c:v>0.2</c:v>
                </c:pt>
                <c:pt idx="7">
                  <c:v>0.22</c:v>
                </c:pt>
                <c:pt idx="8">
                  <c:v>0.24000000000000021</c:v>
                </c:pt>
                <c:pt idx="9">
                  <c:v>0.25</c:v>
                </c:pt>
                <c:pt idx="10">
                  <c:v>0.30000000000000032</c:v>
                </c:pt>
                <c:pt idx="11">
                  <c:v>0.4</c:v>
                </c:pt>
                <c:pt idx="12">
                  <c:v>0.5</c:v>
                </c:pt>
                <c:pt idx="13">
                  <c:v>0.60000000000000064</c:v>
                </c:pt>
                <c:pt idx="14">
                  <c:v>0.70000000000000062</c:v>
                </c:pt>
                <c:pt idx="15">
                  <c:v>0.8</c:v>
                </c:pt>
                <c:pt idx="16">
                  <c:v>0.9</c:v>
                </c:pt>
                <c:pt idx="17">
                  <c:v>1</c:v>
                </c:pt>
                <c:pt idx="18">
                  <c:v>1.1000000000000001</c:v>
                </c:pt>
                <c:pt idx="19">
                  <c:v>1.2</c:v>
                </c:pt>
              </c:numCache>
            </c:numRef>
          </c:xVal>
          <c:yVal>
            <c:numRef>
              <c:f>Sheet1!$B$3:$U$3</c:f>
              <c:numCache>
                <c:formatCode>General</c:formatCode>
                <c:ptCount val="20"/>
                <c:pt idx="2">
                  <c:v>5.8510000000000013E-2</c:v>
                </c:pt>
                <c:pt idx="3">
                  <c:v>7.5000000000000011E-2</c:v>
                </c:pt>
                <c:pt idx="4">
                  <c:v>8.9000000000000065E-2</c:v>
                </c:pt>
                <c:pt idx="5">
                  <c:v>9.5000000000000043E-2</c:v>
                </c:pt>
                <c:pt idx="6">
                  <c:v>0.11412799999999998</c:v>
                </c:pt>
                <c:pt idx="7">
                  <c:v>0.13</c:v>
                </c:pt>
                <c:pt idx="8">
                  <c:v>0.14000000000000001</c:v>
                </c:pt>
                <c:pt idx="9">
                  <c:v>0.15000000000000024</c:v>
                </c:pt>
                <c:pt idx="10">
                  <c:v>0.16922999999999999</c:v>
                </c:pt>
                <c:pt idx="11">
                  <c:v>0.22602</c:v>
                </c:pt>
                <c:pt idx="12">
                  <c:v>0.28675</c:v>
                </c:pt>
                <c:pt idx="13">
                  <c:v>0.35411000000000031</c:v>
                </c:pt>
                <c:pt idx="14">
                  <c:v>0.43158000000000102</c:v>
                </c:pt>
                <c:pt idx="15">
                  <c:v>0.52415999999999996</c:v>
                </c:pt>
                <c:pt idx="16">
                  <c:v>0.63940000000000063</c:v>
                </c:pt>
                <c:pt idx="17">
                  <c:v>0.79024000000000005</c:v>
                </c:pt>
                <c:pt idx="18">
                  <c:v>0.99977000000000005</c:v>
                </c:pt>
                <c:pt idx="19">
                  <c:v>1.3158999999999963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857216"/>
        <c:axId val="125486976"/>
      </c:scatterChart>
      <c:valAx>
        <c:axId val="125153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err="1"/>
                  <a:t>Vdd</a:t>
                </a:r>
                <a:r>
                  <a:rPr lang="en-US" sz="1600" dirty="0"/>
                  <a:t> </a:t>
                </a:r>
                <a:r>
                  <a:rPr lang="en-US" sz="1600" baseline="0" dirty="0"/>
                  <a:t> (V</a:t>
                </a:r>
                <a:r>
                  <a:rPr lang="en-US" sz="1600" dirty="0"/>
                  <a:t>olts)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155968"/>
        <c:crosses val="autoZero"/>
        <c:crossBetween val="midCat"/>
      </c:valAx>
      <c:valAx>
        <c:axId val="125155968"/>
        <c:scaling>
          <c:orientation val="minMax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b="1" dirty="0"/>
                  <a:t>Cycle Efficiency (1/</a:t>
                </a:r>
                <a:r>
                  <a:rPr lang="en-US" sz="1600" b="1" dirty="0" err="1"/>
                  <a:t>nJ</a:t>
                </a:r>
                <a:r>
                  <a:rPr lang="en-US" sz="1600" b="1" dirty="0"/>
                  <a:t>)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2.0717896374064352E-2"/>
              <c:y val="0.317186198826636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5153280"/>
        <c:crosses val="autoZero"/>
        <c:crossBetween val="midCat"/>
      </c:valAx>
      <c:valAx>
        <c:axId val="12548697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/>
                  <a:t>Frequency</a:t>
                </a:r>
                <a:r>
                  <a:rPr lang="en-US" sz="1600" baseline="0" dirty="0"/>
                  <a:t> (GHz)</a:t>
                </a:r>
              </a:p>
              <a:p>
                <a:pPr>
                  <a:defRPr/>
                </a:pP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6857216"/>
        <c:crosses val="max"/>
        <c:crossBetween val="midCat"/>
      </c:valAx>
      <c:valAx>
        <c:axId val="126857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548697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Cycle Efficiency v/s Frequency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2"/>
                </a:solidFill>
              </a:ln>
            </c:spPr>
          </c:marker>
          <c:xVal>
            <c:numRef>
              <c:f>Sheet1!$B$7:$K$7</c:f>
              <c:numCache>
                <c:formatCode>General</c:formatCode>
                <c:ptCount val="10"/>
                <c:pt idx="0">
                  <c:v>169</c:v>
                </c:pt>
                <c:pt idx="1">
                  <c:v>226</c:v>
                </c:pt>
                <c:pt idx="2">
                  <c:v>286</c:v>
                </c:pt>
                <c:pt idx="3">
                  <c:v>350</c:v>
                </c:pt>
                <c:pt idx="4">
                  <c:v>431</c:v>
                </c:pt>
                <c:pt idx="5">
                  <c:v>524</c:v>
                </c:pt>
                <c:pt idx="6">
                  <c:v>639</c:v>
                </c:pt>
                <c:pt idx="7">
                  <c:v>790</c:v>
                </c:pt>
                <c:pt idx="8">
                  <c:v>999</c:v>
                </c:pt>
                <c:pt idx="9">
                  <c:v>1300</c:v>
                </c:pt>
              </c:numCache>
            </c:numRef>
          </c:xVal>
          <c:yVal>
            <c:numRef>
              <c:f>Sheet1!$B$8:$K$8</c:f>
              <c:numCache>
                <c:formatCode>General</c:formatCode>
                <c:ptCount val="10"/>
                <c:pt idx="0">
                  <c:v>326</c:v>
                </c:pt>
                <c:pt idx="1">
                  <c:v>165</c:v>
                </c:pt>
                <c:pt idx="2">
                  <c:v>101</c:v>
                </c:pt>
                <c:pt idx="3">
                  <c:v>70</c:v>
                </c:pt>
                <c:pt idx="4">
                  <c:v>52</c:v>
                </c:pt>
                <c:pt idx="5">
                  <c:v>40</c:v>
                </c:pt>
                <c:pt idx="6">
                  <c:v>30</c:v>
                </c:pt>
                <c:pt idx="7">
                  <c:v>23</c:v>
                </c:pt>
                <c:pt idx="8">
                  <c:v>17</c:v>
                </c:pt>
                <c:pt idx="9">
                  <c:v>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257600"/>
        <c:axId val="127423616"/>
      </c:scatterChart>
      <c:valAx>
        <c:axId val="127257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 (MHz)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7423616"/>
        <c:crosses val="autoZero"/>
        <c:crossBetween val="midCat"/>
      </c:valAx>
      <c:valAx>
        <c:axId val="127423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 Efficiency (Mega cycles/joule)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72576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847222222222224"/>
          <c:y val="0.501872995042286"/>
          <c:w val="0.32486111111111127"/>
          <c:h val="0.139656605424321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lang="en-US" sz="1200" b="1" kern="1200" dirty="0" smtClean="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E90D7-41BF-4027-A655-84241657E66C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DA93A-442F-497A-9E2C-ACBC9F39F4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73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EBA93-8C3D-4FCE-B996-3F39453A03E5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C38EB-14CA-48A6-8BF3-26A918FB4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4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B46-A79B-4FA5-A7B8-67615CAB4563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D35EA9-723F-4B24-BC98-791703D3B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B46-A79B-4FA5-A7B8-67615CAB4563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5EA9-723F-4B24-BC98-791703D3B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B46-A79B-4FA5-A7B8-67615CAB4563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5EA9-723F-4B24-BC98-791703D3B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514600" cy="2889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November 1, 2012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382000" y="6400800"/>
            <a:ext cx="762000" cy="24447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AB07FC5F-5366-48A2-ACB9-037B7158FBED}" type="slidenum">
              <a:rPr lang="en-US" smtClean="0"/>
              <a:pPr/>
              <a:t>‹#›</a:t>
            </a:fld>
            <a:fld id="{9CD35EA9-723F-4B24-BC98-791703D3B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200400" y="6477000"/>
            <a:ext cx="3352800" cy="212725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err="1" smtClean="0"/>
              <a:t>Aditi</a:t>
            </a:r>
            <a:r>
              <a:rPr lang="en-US" dirty="0" smtClean="0"/>
              <a:t> </a:t>
            </a:r>
            <a:r>
              <a:rPr lang="en-US" dirty="0" err="1" smtClean="0"/>
              <a:t>Shinde</a:t>
            </a:r>
            <a:r>
              <a:rPr lang="en-US" dirty="0" smtClean="0"/>
              <a:t>: MEE Project Defense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B46-A79B-4FA5-A7B8-67615CAB4563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5EA9-723F-4B24-BC98-791703D3BA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B46-A79B-4FA5-A7B8-67615CAB4563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5EA9-723F-4B24-BC98-791703D3B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B46-A79B-4FA5-A7B8-67615CAB4563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D35EA9-723F-4B24-BC98-791703D3BA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B46-A79B-4FA5-A7B8-67615CAB4563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5EA9-723F-4B24-BC98-791703D3B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B46-A79B-4FA5-A7B8-67615CAB4563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5EA9-723F-4B24-BC98-791703D3B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B46-A79B-4FA5-A7B8-67615CAB4563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5EA9-723F-4B24-BC98-791703D3B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B46-A79B-4FA5-A7B8-67615CAB4563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5EA9-723F-4B24-BC98-791703D3BA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November 1, 2012</a:t>
            </a:r>
          </a:p>
          <a:p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3352800" cy="2286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b="1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Aditi</a:t>
            </a:r>
            <a:r>
              <a:rPr lang="en-US" dirty="0" smtClean="0"/>
              <a:t> </a:t>
            </a:r>
            <a:r>
              <a:rPr lang="en-US" dirty="0" err="1" smtClean="0"/>
              <a:t>Shinde</a:t>
            </a:r>
            <a:r>
              <a:rPr lang="en-US" dirty="0" smtClean="0"/>
              <a:t>: MEE Project Defense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D35EA9-723F-4B24-BC98-791703D3BA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nopsys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249362"/>
          </a:xfrm>
        </p:spPr>
        <p:txBody>
          <a:bodyPr/>
          <a:lstStyle/>
          <a:p>
            <a:pPr lvl="0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Managing Performance and Efficiency of a Processor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4419600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990600" y="4648200"/>
            <a:ext cx="7162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68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Advisor: Dr.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68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Vishwani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68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68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Agrawal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68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68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Committee: Dr.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68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68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Singh and Dr. Victor Nelson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SzTx/>
              <a:tabLst/>
              <a:defRPr/>
            </a:pPr>
            <a:r>
              <a:rPr lang="en-US" sz="2400" kern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kern="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Electrical and Computer Engineering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SzTx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7881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Auburn University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581D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68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914400" y="37338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Master’s Project</a:t>
            </a:r>
            <a:r>
              <a:rPr kumimoji="0" lang="en-US" sz="220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Defense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20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Aditi</a:t>
            </a:r>
            <a:r>
              <a:rPr kumimoji="0" lang="en-US" sz="220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Shinde</a:t>
            </a:r>
            <a:endParaRPr kumimoji="0" lang="en-US" sz="220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2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5" descr="AUSealColor_transparent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838" y="2057400"/>
            <a:ext cx="1604962" cy="160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Given a limited source of energy, </a:t>
            </a:r>
            <a:r>
              <a:rPr lang="en-US" smtClean="0"/>
              <a:t>can we determine </a:t>
            </a:r>
            <a:r>
              <a:rPr lang="en-US" dirty="0" smtClean="0"/>
              <a:t>the number of cycles (and hence the number of instructions) that can be executed for a given processor?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Proposed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We characterize the Intel Pentium M processor and define a new metric called ‘Cycle Efficiency’ and analyze it.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58200" y="6324600"/>
            <a:ext cx="364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Energy per Cycle of 8 bit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530383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1400" dirty="0" smtClean="0">
                <a:cs typeface="Arial" pitchFamily="34" charset="0"/>
              </a:rPr>
              <a:t>Source: K. Kim, “Ultra Low Power CMOS Design” in Doctor of Philosophy’s dissertation, Auburn University, Dept. of ECE, Auburn, Alabama, May 2011.</a:t>
            </a:r>
            <a:endParaRPr lang="en-US" sz="1400" dirty="0">
              <a:cs typeface="Arial" pitchFamily="34" charset="0"/>
            </a:endParaRPr>
          </a:p>
        </p:txBody>
      </p:sp>
      <p:pic>
        <p:nvPicPr>
          <p:cNvPr id="4" name="Content Placeholder 3" descr="C:\MS\report\screenshots\fig1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Energy per Cycle for </a:t>
            </a:r>
            <a:r>
              <a:rPr lang="en-US" b="1" dirty="0"/>
              <a:t>I</a:t>
            </a:r>
            <a:r>
              <a:rPr lang="en-US" b="1" dirty="0" smtClean="0"/>
              <a:t>ntel </a:t>
            </a:r>
            <a:r>
              <a:rPr lang="en-US" b="1" dirty="0"/>
              <a:t>P</a:t>
            </a:r>
            <a:r>
              <a:rPr lang="en-US" b="1" dirty="0" smtClean="0"/>
              <a:t>entium M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Cycle efficiency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We define new metric, cycle efficiency as</a:t>
            </a:r>
          </a:p>
          <a:p>
            <a:pPr>
              <a:spcBef>
                <a:spcPts val="0"/>
              </a:spcBef>
              <a:buClrTx/>
              <a:buNone/>
            </a:pPr>
            <a:r>
              <a:rPr lang="en-US" dirty="0" smtClean="0"/>
              <a:t>				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87463" y="2667000"/>
          <a:ext cx="4668837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3" imgW="927000" imgH="241200" progId="Equation.3">
                  <p:embed/>
                </p:oleObj>
              </mc:Choice>
              <mc:Fallback>
                <p:oleObj name="Equation" r:id="rId3" imgW="9270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2667000"/>
                        <a:ext cx="4668837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   </a:t>
            </a:r>
            <a:r>
              <a:rPr lang="en-US" sz="3100" b="1" cap="none" dirty="0" smtClean="0"/>
              <a:t>and</a:t>
            </a:r>
            <a:r>
              <a:rPr lang="en-US" sz="4000" b="1" dirty="0" smtClean="0"/>
              <a:t> Frequency </a:t>
            </a:r>
            <a:r>
              <a:rPr lang="en-US" sz="3200" b="1" cap="none" dirty="0" smtClean="0"/>
              <a:t>vs.</a:t>
            </a:r>
            <a:r>
              <a:rPr lang="en-US" sz="4000" b="1" dirty="0" smtClean="0"/>
              <a:t> voltage 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315913" y="609600"/>
          <a:ext cx="5857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26720" imgH="164880" progId="Equation.3">
                  <p:embed/>
                </p:oleObj>
              </mc:Choice>
              <mc:Fallback>
                <p:oleObj name="Equation" r:id="rId4" imgW="126720" imgH="1648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609600"/>
                        <a:ext cx="5857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en-US" sz="2800" dirty="0" smtClean="0"/>
              <a:t>For a program that executes in 1.3 billion clock cycles.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14600"/>
          <a:ext cx="81534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447800"/>
                <a:gridCol w="2225040"/>
                <a:gridCol w="1630680"/>
                <a:gridCol w="1630680"/>
              </a:tblGrid>
              <a:tr h="895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Voltage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C1A56"/>
                          </a:solidFill>
                        </a:rPr>
                        <a:t>Cycle Efficiency</a:t>
                      </a:r>
                      <a:endParaRPr lang="en-US" dirty="0">
                        <a:solidFill>
                          <a:srgbClr val="3C1A5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Time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kern="1200" dirty="0" smtClean="0">
                          <a:solidFill>
                            <a:srgbClr val="3C1A56"/>
                          </a:solidFill>
                          <a:latin typeface="+mn-lt"/>
                          <a:ea typeface="+mn-ea"/>
                          <a:cs typeface="+mn-cs"/>
                        </a:rPr>
                        <a:t>Total Energy Consumed</a:t>
                      </a:r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en-US" dirty="0" smtClean="0"/>
                        <a:t>1.2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megacycles/joule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86.7 Joules</a:t>
                      </a:r>
                      <a:endParaRPr lang="en-US" dirty="0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en-US" dirty="0" smtClean="0"/>
                        <a:t>0.6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 megacycles/joule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18.6 Joules</a:t>
                      </a:r>
                      <a:endParaRPr lang="en-US" dirty="0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en-US" smtClean="0"/>
                        <a:t>200 mV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100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660 megacycles/joule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1.97 Joules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1400" y="6400800"/>
            <a:ext cx="23967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58200" y="6400800"/>
            <a:ext cx="3589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26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Fastest 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5562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Lowest Power Consumption !</a:t>
            </a:r>
            <a:endParaRPr lang="en-US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Cycle efficiency </a:t>
            </a:r>
            <a:r>
              <a:rPr lang="en-US" sz="2400" b="1" dirty="0" smtClean="0"/>
              <a:t>v/s</a:t>
            </a:r>
            <a:r>
              <a:rPr lang="en-US" b="1" dirty="0" smtClean="0"/>
              <a:t> frequency </a:t>
            </a:r>
            <a:r>
              <a:rPr lang="en-US" b="1" dirty="0" err="1" smtClean="0"/>
              <a:t>PLOt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   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066800" y="1524000"/>
          <a:ext cx="7086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" y="6324600"/>
            <a:ext cx="25370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7600" y="6324600"/>
            <a:ext cx="23967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</a:p>
        </p:txBody>
      </p:sp>
      <p:sp>
        <p:nvSpPr>
          <p:cNvPr id="9" name="Rectangle 8"/>
          <p:cNvSpPr/>
          <p:nvPr/>
        </p:nvSpPr>
        <p:spPr>
          <a:xfrm>
            <a:off x="8461493" y="6400800"/>
            <a:ext cx="3777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/>
              <a:t>     </a:t>
            </a:r>
            <a:r>
              <a:rPr lang="en-US" sz="3200" b="1" cap="none" dirty="0" smtClean="0"/>
              <a:t>vs</a:t>
            </a:r>
            <a:r>
              <a:rPr lang="en-US" b="1" dirty="0" smtClean="0"/>
              <a:t>. </a:t>
            </a:r>
            <a:r>
              <a:rPr lang="en-US" sz="4000" b="1" dirty="0" smtClean="0"/>
              <a:t>Performance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Performance =  </a:t>
            </a:r>
          </a:p>
          <a:p>
            <a:pPr>
              <a:buNone/>
            </a:pPr>
            <a:r>
              <a:rPr lang="en-US" dirty="0" smtClean="0"/>
              <a:t>			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Say, Time factor =   				  </a:t>
            </a:r>
          </a:p>
          <a:p>
            <a:pPr>
              <a:buNone/>
            </a:pPr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/>
              <a:t>Energy Efficiency =       </a:t>
            </a:r>
          </a:p>
          <a:p>
            <a:pPr>
              <a:buNone/>
            </a:pPr>
            <a:r>
              <a:rPr lang="en-US" dirty="0" smtClean="0"/>
              <a:t>				    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           =   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dirty="0" smtClean="0"/>
              <a:t>					 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895600" y="1600200"/>
          <a:ext cx="4861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77480" imgH="393480" progId="Equation.3">
                  <p:embed/>
                </p:oleObj>
              </mc:Choice>
              <mc:Fallback>
                <p:oleObj name="Equation" r:id="rId3" imgW="1774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600200"/>
                        <a:ext cx="48613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971800" y="2743200"/>
          <a:ext cx="358775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43200"/>
                        <a:ext cx="358775" cy="1042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505200" y="3886200"/>
          <a:ext cx="16033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558720" imgH="393480" progId="Equation.3">
                  <p:embed/>
                </p:oleObj>
              </mc:Choice>
              <mc:Fallback>
                <p:oleObj name="Equation" r:id="rId7" imgW="5587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86200"/>
                        <a:ext cx="160337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597275" y="4648200"/>
          <a:ext cx="4254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9" imgW="177480" imgH="393480" progId="Equation.3">
                  <p:embed/>
                </p:oleObj>
              </mc:Choice>
              <mc:Fallback>
                <p:oleObj name="Equation" r:id="rId9" imgW="1774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4648200"/>
                        <a:ext cx="425450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15913" y="685800"/>
          <a:ext cx="5857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1" imgW="126720" imgH="164880" progId="Equation.3">
                  <p:embed/>
                </p:oleObj>
              </mc:Choice>
              <mc:Fallback>
                <p:oleObj name="Equation" r:id="rId11" imgW="12672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685800"/>
                        <a:ext cx="5857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Performance  proportional to Time Factor.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Clr>
                <a:schemeClr val="bg2">
                  <a:lumMod val="10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Energy Efficiency proportional to Cycle Efficiency.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Clr>
                <a:schemeClr val="tx2">
                  <a:lumMod val="95000"/>
                  <a:lumOff val="5000"/>
                </a:schemeClr>
              </a:buClr>
              <a:buFont typeface="Wingdings" pitchFamily="2" charset="2"/>
              <a:buChar char="q"/>
            </a:pPr>
            <a:r>
              <a:rPr lang="en-US" dirty="0" smtClean="0"/>
              <a:t>Role played is analogous.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239000" cy="5105400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sz="1700" dirty="0" smtClean="0">
                <a:effectLst/>
              </a:rPr>
              <a:t>Motivation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1700" dirty="0" smtClean="0">
                <a:effectLst/>
              </a:rPr>
              <a:t>Chip Power </a:t>
            </a:r>
            <a:r>
              <a:rPr lang="en-US" sz="1700" dirty="0" smtClean="0"/>
              <a:t>D</a:t>
            </a:r>
            <a:r>
              <a:rPr lang="en-US" sz="1700" dirty="0" smtClean="0">
                <a:effectLst/>
              </a:rPr>
              <a:t>ensity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1700" dirty="0" smtClean="0"/>
              <a:t>System Optimization Triangle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1700" dirty="0" smtClean="0"/>
              <a:t>Performance</a:t>
            </a:r>
            <a:endParaRPr lang="en-US" sz="1700" dirty="0" smtClean="0">
              <a:effectLst/>
            </a:endParaRPr>
          </a:p>
          <a:p>
            <a:pPr lvl="1">
              <a:buClrTx/>
              <a:buFont typeface="Wingdings" pitchFamily="2" charset="2"/>
              <a:buChar char="q"/>
            </a:pPr>
            <a:r>
              <a:rPr lang="en-US" sz="1700" dirty="0" smtClean="0"/>
              <a:t>Characteristic of a Performance Metric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1700" dirty="0" smtClean="0"/>
              <a:t>Existing Metrics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1700" dirty="0" smtClean="0">
                <a:effectLst/>
              </a:rPr>
              <a:t>Energy Efficiency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1700" dirty="0" smtClean="0"/>
              <a:t>Energy Efficiency Metrics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1700" dirty="0" smtClean="0"/>
              <a:t>Problem Statement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1700" smtClean="0"/>
              <a:t>Proposed Work</a:t>
            </a:r>
            <a:endParaRPr lang="en-US" sz="1700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sz="1700" dirty="0" smtClean="0"/>
              <a:t>Characterization of Intel Pentium M</a:t>
            </a:r>
            <a:endParaRPr lang="en-US" sz="1700" dirty="0" smtClean="0">
              <a:effectLst/>
            </a:endParaRPr>
          </a:p>
          <a:p>
            <a:pPr lvl="1">
              <a:buClrTx/>
              <a:buFont typeface="Wingdings" pitchFamily="2" charset="2"/>
              <a:buChar char="q"/>
            </a:pPr>
            <a:r>
              <a:rPr lang="en-US" sz="1700" dirty="0" smtClean="0"/>
              <a:t>Cycle Efficiency</a:t>
            </a:r>
          </a:p>
          <a:p>
            <a:pPr lvl="1">
              <a:buClrTx/>
              <a:buFont typeface="Wingdings" pitchFamily="2" charset="2"/>
              <a:buChar char="q"/>
            </a:pPr>
            <a:r>
              <a:rPr lang="en-US" sz="1700" dirty="0" smtClean="0"/>
              <a:t>Cycle Efficiency and Performance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1700" dirty="0" smtClean="0">
                <a:effectLst/>
              </a:rPr>
              <a:t>Conclusion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1700" dirty="0" smtClean="0"/>
              <a:t>Limitations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1700" dirty="0" smtClean="0">
                <a:effectLst/>
              </a:rPr>
              <a:t>Future Work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sz="1700" dirty="0" smtClean="0">
                <a:effectLst/>
              </a:rPr>
              <a:t>References</a:t>
            </a:r>
          </a:p>
          <a:p>
            <a:pPr>
              <a:buClrTx/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99059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 smtClean="0">
              <a:effectLst/>
            </a:endParaRPr>
          </a:p>
          <a:p>
            <a:endParaRPr lang="en-US" sz="1800" dirty="0" smtClean="0">
              <a:effectLst/>
            </a:endParaRPr>
          </a:p>
          <a:p>
            <a:endParaRPr lang="en-US" sz="1800" dirty="0">
              <a:effectLst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Number of cycles that can be completed per given energy resource can be determined.</a:t>
            </a:r>
          </a:p>
          <a:p>
            <a:pPr>
              <a:buClrTx/>
              <a:buFont typeface="Wingdings" pitchFamily="2" charset="2"/>
              <a:buChar char="q"/>
            </a:pPr>
            <a:endParaRPr lang="en-US" dirty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Number </a:t>
            </a:r>
            <a:r>
              <a:rPr lang="en-US" dirty="0"/>
              <a:t>of instructions </a:t>
            </a:r>
            <a:r>
              <a:rPr lang="en-US" dirty="0" smtClean="0"/>
              <a:t>and hence what part of the program that </a:t>
            </a:r>
            <a:r>
              <a:rPr lang="en-US" dirty="0"/>
              <a:t>can be executed knowing the cycles taken per </a:t>
            </a:r>
            <a:r>
              <a:rPr lang="en-US" dirty="0" smtClean="0"/>
              <a:t>instruction can be determined.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Limitations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Power values are benchmark program dependent.</a:t>
            </a:r>
          </a:p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endParaRPr lang="en-US" dirty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‘Almost Perfect Approximation’ by curve fitting and trend line insertion techniques.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Running benchmark programs on actual processor and finding the energy per cycle.</a:t>
            </a:r>
          </a:p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Averaging values over number of benchmark programs to reduce program dependency.</a:t>
            </a:r>
          </a:p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Other approaches, like using the Alpha Power Law Model for MOSFETS can also be used for characterization.</a:t>
            </a:r>
          </a:p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Designing a method where operating points between ‘best energy efficient’ and ‘best performance’ can be derived depending on our requirements.</a:t>
            </a:r>
          </a:p>
          <a:p>
            <a:pPr>
              <a:buClrTx/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23</a:t>
            </a: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+mj-lt"/>
              <a:buAutoNum type="arabicPeriod"/>
            </a:pPr>
            <a:endParaRPr lang="en-US" sz="1800" dirty="0" smtClean="0"/>
          </a:p>
          <a:p>
            <a:pPr lvl="0">
              <a:buClrTx/>
              <a:buFont typeface="+mj-lt"/>
              <a:buAutoNum type="arabicPeriod"/>
            </a:pPr>
            <a:r>
              <a:rPr lang="en-US" sz="1800" dirty="0" smtClean="0"/>
              <a:t>Synopsys, Inc., “HSPICE User Guide: Simulation and Analysis”, </a:t>
            </a:r>
            <a:r>
              <a:rPr lang="en-US" sz="1800" dirty="0" smtClean="0">
                <a:hlinkClick r:id="rId2"/>
              </a:rPr>
              <a:t>www.synopsys.com</a:t>
            </a:r>
            <a:r>
              <a:rPr lang="en-US" sz="1800" dirty="0" smtClean="0"/>
              <a:t>.</a:t>
            </a:r>
          </a:p>
          <a:p>
            <a:pPr lvl="0">
              <a:buClrTx/>
              <a:buFont typeface="+mj-lt"/>
              <a:buAutoNum type="arabicPeriod"/>
            </a:pPr>
            <a:r>
              <a:rPr lang="en-US" sz="1800" dirty="0" smtClean="0"/>
              <a:t>H. Hanson, K. </a:t>
            </a:r>
            <a:r>
              <a:rPr lang="en-US" sz="1800" dirty="0" err="1" smtClean="0"/>
              <a:t>Rajamani</a:t>
            </a:r>
            <a:r>
              <a:rPr lang="en-US" sz="1800" dirty="0" smtClean="0"/>
              <a:t>, S. </a:t>
            </a:r>
            <a:r>
              <a:rPr lang="en-US" sz="1800" dirty="0" err="1" smtClean="0"/>
              <a:t>Keckler</a:t>
            </a:r>
            <a:r>
              <a:rPr lang="en-US" sz="1800" dirty="0" smtClean="0"/>
              <a:t>, F. Rawson, S. </a:t>
            </a:r>
            <a:r>
              <a:rPr lang="en-US" sz="1800" dirty="0" err="1" smtClean="0"/>
              <a:t>Ghiasi</a:t>
            </a:r>
            <a:r>
              <a:rPr lang="en-US" sz="1800" dirty="0" smtClean="0"/>
              <a:t>, J. </a:t>
            </a:r>
            <a:r>
              <a:rPr lang="en-US" sz="1800" dirty="0" smtClean="0"/>
              <a:t>Rubio</a:t>
            </a:r>
            <a:r>
              <a:rPr lang="en-US" sz="1800" dirty="0" smtClean="0"/>
              <a:t>, “Thermal Response to DVFS: Analysis with an Intel Pentium M,” </a:t>
            </a:r>
            <a:r>
              <a:rPr lang="en-US" sz="1800" i="1" dirty="0" smtClean="0"/>
              <a:t>In</a:t>
            </a:r>
            <a:r>
              <a:rPr lang="en-US" sz="1800" dirty="0" smtClean="0"/>
              <a:t> </a:t>
            </a:r>
            <a:r>
              <a:rPr lang="en-US" sz="1800" i="1" dirty="0" smtClean="0"/>
              <a:t>Proceedings of</a:t>
            </a:r>
            <a:r>
              <a:rPr lang="en-US" sz="1800" dirty="0" smtClean="0"/>
              <a:t> </a:t>
            </a:r>
            <a:r>
              <a:rPr lang="en-US" sz="1800" i="1" dirty="0" smtClean="0"/>
              <a:t>International Symposium on Low Power Electronics and Design</a:t>
            </a:r>
            <a:r>
              <a:rPr lang="en-US" sz="1800" dirty="0" smtClean="0"/>
              <a:t>, August 27–29, 2007, Portland, Oregon, pp. 219-224</a:t>
            </a:r>
          </a:p>
          <a:p>
            <a:pPr lvl="0">
              <a:buClrTx/>
              <a:buFont typeface="+mj-lt"/>
              <a:buAutoNum type="arabicPeriod"/>
            </a:pPr>
            <a:r>
              <a:rPr lang="en-US" sz="1800" dirty="0" smtClean="0"/>
              <a:t> M. Hicks,” Energy Efficient Branch Prediction” in Doctor of Philosophy thesis, University of Hertfordshire, Dec. 2007.</a:t>
            </a:r>
          </a:p>
          <a:p>
            <a:pPr lvl="0">
              <a:buClrTx/>
              <a:buFont typeface="+mj-lt"/>
              <a:buAutoNum type="arabicPeriod"/>
            </a:pPr>
            <a:r>
              <a:rPr lang="en-US" sz="1800" dirty="0" smtClean="0"/>
              <a:t> D. J. </a:t>
            </a:r>
            <a:r>
              <a:rPr lang="en-US" sz="1800" dirty="0" err="1" smtClean="0"/>
              <a:t>Lilja</a:t>
            </a:r>
            <a:r>
              <a:rPr lang="en-US" sz="1800" dirty="0" smtClean="0"/>
              <a:t>, ”</a:t>
            </a:r>
            <a:r>
              <a:rPr lang="en-US" sz="1800" i="1" dirty="0" smtClean="0"/>
              <a:t>Measuring Computer Performance: A Practitioner’s </a:t>
            </a:r>
            <a:r>
              <a:rPr lang="en-US" sz="1800" i="1" dirty="0" smtClean="0"/>
              <a:t>Guide,</a:t>
            </a:r>
            <a:r>
              <a:rPr lang="en-US" sz="1800" dirty="0" smtClean="0"/>
              <a:t>” </a:t>
            </a:r>
            <a:r>
              <a:rPr lang="en-US" sz="1800" dirty="0" smtClean="0"/>
              <a:t>Cambridge University Press, New York, NY, 2000.</a:t>
            </a:r>
          </a:p>
          <a:p>
            <a:pPr>
              <a:buClrTx/>
              <a:buFont typeface="+mj-lt"/>
              <a:buAutoNum type="arabicPeriod"/>
            </a:pPr>
            <a:r>
              <a:rPr lang="en-US" sz="1800" dirty="0" smtClean="0"/>
              <a:t>K. Kim, “Ultra Low Power CMOS </a:t>
            </a:r>
            <a:r>
              <a:rPr lang="en-US" sz="1800" dirty="0" smtClean="0"/>
              <a:t>Design,” Doctor </a:t>
            </a:r>
            <a:r>
              <a:rPr lang="en-US" sz="1800" dirty="0" smtClean="0"/>
              <a:t>of Philosophy’s dissertation, Auburn University, Dept. of ECE, Auburn, Alabama, May 2011.</a:t>
            </a:r>
          </a:p>
          <a:p>
            <a:pPr>
              <a:buClrTx/>
              <a:buFont typeface="+mj-lt"/>
              <a:buAutoNum type="arabicPeriod"/>
            </a:pPr>
            <a:r>
              <a:rPr lang="en-US" sz="1800" dirty="0" smtClean="0">
                <a:cs typeface="Arial" pitchFamily="34" charset="0"/>
              </a:rPr>
              <a:t>Patrick P. </a:t>
            </a:r>
            <a:r>
              <a:rPr lang="en-US" sz="1800" dirty="0" err="1" smtClean="0">
                <a:cs typeface="Arial" pitchFamily="34" charset="0"/>
              </a:rPr>
              <a:t>Gelsinger</a:t>
            </a:r>
            <a:r>
              <a:rPr lang="en-US" sz="1800" dirty="0" smtClean="0">
                <a:cs typeface="Arial" pitchFamily="34" charset="0"/>
              </a:rPr>
              <a:t> , Keynote, ISSCC, Feb. 2001.</a:t>
            </a:r>
            <a:endParaRPr lang="en-US" sz="1800" dirty="0" smtClean="0"/>
          </a:p>
          <a:p>
            <a:pPr>
              <a:buClrTx/>
              <a:buFont typeface="Wingdings" pitchFamily="2" charset="2"/>
              <a:buChar char="q"/>
            </a:pPr>
            <a:endParaRPr lang="en-US" sz="18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58200" y="6400800"/>
            <a:ext cx="3574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None/>
            </a:pPr>
            <a:r>
              <a:rPr lang="en-US" sz="1400" dirty="0" smtClean="0"/>
              <a:t>7</a:t>
            </a:r>
            <a:r>
              <a:rPr lang="en-US" sz="1800" dirty="0" smtClean="0"/>
              <a:t>.   D. A. Patterson and J. L. Hennessy, </a:t>
            </a:r>
            <a:r>
              <a:rPr lang="en-US" sz="1800" i="1" dirty="0" smtClean="0"/>
              <a:t>Computer Organization &amp; Design, the Hardware/Software Interface</a:t>
            </a:r>
            <a:r>
              <a:rPr lang="en-US" sz="1800" dirty="0" smtClean="0"/>
              <a:t>, Fourth Edition, San Francisco, California: Morgan Kaufman Publishers, Inc., 2008.</a:t>
            </a:r>
          </a:p>
          <a:p>
            <a:pPr>
              <a:buClrTx/>
              <a:buNone/>
            </a:pPr>
            <a:r>
              <a:rPr lang="en-US" sz="1400" dirty="0" smtClean="0"/>
              <a:t>8</a:t>
            </a:r>
            <a:r>
              <a:rPr lang="en-US" sz="1800" dirty="0" smtClean="0"/>
              <a:t>.   W. Zhao and Y. Cao, “New Generation of Predictive Technology Model for Sub-45nm Early Design Exploration</a:t>
            </a:r>
            <a:r>
              <a:rPr lang="en-US" sz="1800" i="1" dirty="0" smtClean="0"/>
              <a:t>,“ </a:t>
            </a:r>
            <a:r>
              <a:rPr lang="en-US" sz="1800" i="1" dirty="0" smtClean="0"/>
              <a:t> </a:t>
            </a:r>
            <a:r>
              <a:rPr lang="en-US" sz="1800" i="1" dirty="0" smtClean="0"/>
              <a:t>IEEE Transactions on Electron Devices, </a:t>
            </a:r>
            <a:r>
              <a:rPr lang="en-US" sz="1800" dirty="0" smtClean="0"/>
              <a:t>vol. 53, no. 11, pp. 2816–2823, 2006.</a:t>
            </a:r>
          </a:p>
          <a:p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534400" y="6400800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?</a:t>
            </a:r>
            <a:endParaRPr lang="en-US" b="1" dirty="0"/>
          </a:p>
        </p:txBody>
      </p:sp>
      <p:pic>
        <p:nvPicPr>
          <p:cNvPr id="7" name="Content Placeholder 6" descr="3D-Women-Question-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85219" y="1554163"/>
            <a:ext cx="4525962" cy="4525962"/>
          </a:xfrm>
        </p:spPr>
      </p:pic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34400" y="6400800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		   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			</a:t>
            </a:r>
            <a:endParaRPr lang="en-US" sz="60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7" descr="thanks_a_million_thank_you_card-p137957060000868199b2ico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752600"/>
            <a:ext cx="6781800" cy="4154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457200"/>
          </a:xfrm>
        </p:spPr>
        <p:txBody>
          <a:bodyPr/>
          <a:lstStyle/>
          <a:p>
            <a:r>
              <a:rPr lang="en-US" dirty="0" smtClean="0"/>
              <a:t>November 1,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24600"/>
            <a:ext cx="3200400" cy="533400"/>
          </a:xfrm>
        </p:spPr>
        <p:txBody>
          <a:bodyPr/>
          <a:lstStyle/>
          <a:p>
            <a:r>
              <a:rPr lang="en-US" dirty="0" err="1" smtClean="0"/>
              <a:t>Aditi</a:t>
            </a:r>
            <a:r>
              <a:rPr lang="en-US" dirty="0" smtClean="0"/>
              <a:t> </a:t>
            </a:r>
            <a:r>
              <a:rPr lang="en-US" dirty="0" err="1" smtClean="0"/>
              <a:t>Shinde</a:t>
            </a:r>
            <a:r>
              <a:rPr lang="en-US" dirty="0" smtClean="0"/>
              <a:t>: MEE Project Defense</a:t>
            </a: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731838" y="1344613"/>
            <a:ext cx="6583362" cy="4522787"/>
            <a:chOff x="724" y="768"/>
            <a:chExt cx="3984" cy="2562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 flipV="1">
              <a:off x="3754" y="1260"/>
              <a:ext cx="720" cy="912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857" y="1886"/>
              <a:ext cx="127" cy="126"/>
            </a:xfrm>
            <a:custGeom>
              <a:avLst/>
              <a:gdLst>
                <a:gd name="T0" fmla="*/ 63 w 127"/>
                <a:gd name="T1" fmla="*/ 0 h 126"/>
                <a:gd name="T2" fmla="*/ 127 w 127"/>
                <a:gd name="T3" fmla="*/ 63 h 126"/>
                <a:gd name="T4" fmla="*/ 63 w 127"/>
                <a:gd name="T5" fmla="*/ 126 h 126"/>
                <a:gd name="T6" fmla="*/ 0 w 127"/>
                <a:gd name="T7" fmla="*/ 63 h 126"/>
                <a:gd name="T8" fmla="*/ 63 w 127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126"/>
                <a:gd name="T17" fmla="*/ 127 w 127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126">
                  <a:moveTo>
                    <a:pt x="63" y="0"/>
                  </a:moveTo>
                  <a:lnTo>
                    <a:pt x="127" y="63"/>
                  </a:lnTo>
                  <a:lnTo>
                    <a:pt x="63" y="126"/>
                  </a:lnTo>
                  <a:lnTo>
                    <a:pt x="0" y="6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33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020" y="1706"/>
              <a:ext cx="126" cy="126"/>
            </a:xfrm>
            <a:custGeom>
              <a:avLst/>
              <a:gdLst>
                <a:gd name="T0" fmla="*/ 63 w 126"/>
                <a:gd name="T1" fmla="*/ 0 h 126"/>
                <a:gd name="T2" fmla="*/ 126 w 126"/>
                <a:gd name="T3" fmla="*/ 63 h 126"/>
                <a:gd name="T4" fmla="*/ 63 w 126"/>
                <a:gd name="T5" fmla="*/ 126 h 126"/>
                <a:gd name="T6" fmla="*/ 0 w 126"/>
                <a:gd name="T7" fmla="*/ 63 h 126"/>
                <a:gd name="T8" fmla="*/ 63 w 126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"/>
                <a:gd name="T16" fmla="*/ 0 h 126"/>
                <a:gd name="T17" fmla="*/ 126 w 126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" h="126">
                  <a:moveTo>
                    <a:pt x="63" y="0"/>
                  </a:moveTo>
                  <a:lnTo>
                    <a:pt x="126" y="63"/>
                  </a:lnTo>
                  <a:lnTo>
                    <a:pt x="63" y="126"/>
                  </a:lnTo>
                  <a:lnTo>
                    <a:pt x="0" y="6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33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4173" y="1507"/>
              <a:ext cx="126" cy="126"/>
            </a:xfrm>
            <a:custGeom>
              <a:avLst/>
              <a:gdLst>
                <a:gd name="T0" fmla="*/ 63 w 126"/>
                <a:gd name="T1" fmla="*/ 0 h 126"/>
                <a:gd name="T2" fmla="*/ 126 w 126"/>
                <a:gd name="T3" fmla="*/ 63 h 126"/>
                <a:gd name="T4" fmla="*/ 63 w 126"/>
                <a:gd name="T5" fmla="*/ 126 h 126"/>
                <a:gd name="T6" fmla="*/ 0 w 126"/>
                <a:gd name="T7" fmla="*/ 63 h 126"/>
                <a:gd name="T8" fmla="*/ 63 w 126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"/>
                <a:gd name="T16" fmla="*/ 0 h 126"/>
                <a:gd name="T17" fmla="*/ 126 w 126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" h="126">
                  <a:moveTo>
                    <a:pt x="63" y="0"/>
                  </a:moveTo>
                  <a:lnTo>
                    <a:pt x="126" y="63"/>
                  </a:lnTo>
                  <a:lnTo>
                    <a:pt x="63" y="126"/>
                  </a:lnTo>
                  <a:lnTo>
                    <a:pt x="0" y="6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33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4335" y="1282"/>
              <a:ext cx="126" cy="126"/>
            </a:xfrm>
            <a:custGeom>
              <a:avLst/>
              <a:gdLst>
                <a:gd name="T0" fmla="*/ 63 w 126"/>
                <a:gd name="T1" fmla="*/ 0 h 126"/>
                <a:gd name="T2" fmla="*/ 126 w 126"/>
                <a:gd name="T3" fmla="*/ 63 h 126"/>
                <a:gd name="T4" fmla="*/ 63 w 126"/>
                <a:gd name="T5" fmla="*/ 126 h 126"/>
                <a:gd name="T6" fmla="*/ 0 w 126"/>
                <a:gd name="T7" fmla="*/ 63 h 126"/>
                <a:gd name="T8" fmla="*/ 63 w 126"/>
                <a:gd name="T9" fmla="*/ 0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"/>
                <a:gd name="T16" fmla="*/ 0 h 126"/>
                <a:gd name="T17" fmla="*/ 126 w 126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" h="126">
                  <a:moveTo>
                    <a:pt x="63" y="0"/>
                  </a:moveTo>
                  <a:lnTo>
                    <a:pt x="126" y="63"/>
                  </a:lnTo>
                  <a:lnTo>
                    <a:pt x="63" y="126"/>
                  </a:lnTo>
                  <a:lnTo>
                    <a:pt x="0" y="6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3300"/>
            </a:solidFill>
            <a:ln w="14288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352" y="849"/>
              <a:ext cx="3208" cy="2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352" y="2354"/>
              <a:ext cx="3208" cy="1"/>
            </a:xfrm>
            <a:prstGeom prst="line">
              <a:avLst/>
            </a:prstGeom>
            <a:noFill/>
            <a:ln w="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352" y="1859"/>
              <a:ext cx="3208" cy="1"/>
            </a:xfrm>
            <a:prstGeom prst="line">
              <a:avLst/>
            </a:prstGeom>
            <a:noFill/>
            <a:ln w="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344" y="1344"/>
              <a:ext cx="3208" cy="1"/>
            </a:xfrm>
            <a:prstGeom prst="line">
              <a:avLst/>
            </a:prstGeom>
            <a:noFill/>
            <a:ln w="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352" y="849"/>
              <a:ext cx="3208" cy="1"/>
            </a:xfrm>
            <a:prstGeom prst="line">
              <a:avLst/>
            </a:prstGeom>
            <a:noFill/>
            <a:ln w="0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352" y="849"/>
              <a:ext cx="3208" cy="201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352" y="849"/>
              <a:ext cx="1" cy="201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1352" y="2859"/>
              <a:ext cx="45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352" y="2354"/>
              <a:ext cx="45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1352" y="1859"/>
              <a:ext cx="45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1352" y="1354"/>
              <a:ext cx="45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1352" y="849"/>
              <a:ext cx="45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1352" y="2859"/>
              <a:ext cx="3208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V="1">
              <a:off x="1352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1514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1676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1830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V="1">
              <a:off x="1992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2154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2316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V="1">
              <a:off x="2479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V="1">
              <a:off x="2632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V="1">
              <a:off x="2794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V="1">
              <a:off x="2956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V="1">
              <a:off x="3118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V="1">
              <a:off x="3281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V="1">
              <a:off x="3434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 flipV="1">
              <a:off x="3596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 flipV="1">
              <a:off x="3758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V="1">
              <a:off x="3920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V="1">
              <a:off x="4083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4236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 flipV="1">
              <a:off x="4398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V="1">
              <a:off x="4560" y="2823"/>
              <a:ext cx="1" cy="3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 flipV="1">
              <a:off x="1352" y="2814"/>
              <a:ext cx="1" cy="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 flipV="1">
              <a:off x="2154" y="2814"/>
              <a:ext cx="1" cy="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 flipV="1">
              <a:off x="2956" y="2814"/>
              <a:ext cx="1" cy="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flipV="1">
              <a:off x="3758" y="2814"/>
              <a:ext cx="1" cy="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 flipV="1">
              <a:off x="4560" y="2814"/>
              <a:ext cx="1" cy="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1406" y="2643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1487" y="263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1649" y="2634"/>
              <a:ext cx="91" cy="90"/>
            </a:xfrm>
            <a:custGeom>
              <a:avLst/>
              <a:gdLst>
                <a:gd name="T0" fmla="*/ 45 w 91"/>
                <a:gd name="T1" fmla="*/ 0 h 90"/>
                <a:gd name="T2" fmla="*/ 91 w 91"/>
                <a:gd name="T3" fmla="*/ 45 h 90"/>
                <a:gd name="T4" fmla="*/ 45 w 91"/>
                <a:gd name="T5" fmla="*/ 90 h 90"/>
                <a:gd name="T6" fmla="*/ 0 w 91"/>
                <a:gd name="T7" fmla="*/ 45 h 90"/>
                <a:gd name="T8" fmla="*/ 45 w 91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"/>
                <a:gd name="T16" fmla="*/ 0 h 90"/>
                <a:gd name="T17" fmla="*/ 91 w 91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" h="90">
                  <a:moveTo>
                    <a:pt x="45" y="0"/>
                  </a:moveTo>
                  <a:lnTo>
                    <a:pt x="91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1803" y="263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1965" y="2409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2289" y="2499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2533" y="2706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2848" y="263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3091" y="2472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3335" y="2373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3731" y="2147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 flipV="1">
              <a:off x="1433" y="2661"/>
              <a:ext cx="81" cy="9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1514" y="2661"/>
              <a:ext cx="162" cy="1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1676" y="2661"/>
              <a:ext cx="154" cy="1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 flipV="1">
              <a:off x="1830" y="2436"/>
              <a:ext cx="162" cy="2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1992" y="2436"/>
              <a:ext cx="324" cy="9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2316" y="2526"/>
              <a:ext cx="244" cy="20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 flipV="1">
              <a:off x="2560" y="2661"/>
              <a:ext cx="315" cy="72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 flipV="1">
              <a:off x="2875" y="2499"/>
              <a:ext cx="243" cy="162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 flipV="1">
              <a:off x="3118" y="2400"/>
              <a:ext cx="244" cy="99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 flipV="1">
              <a:off x="3362" y="2174"/>
              <a:ext cx="396" cy="226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1388" y="2625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1469" y="2616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1631" y="2616"/>
              <a:ext cx="91" cy="90"/>
            </a:xfrm>
            <a:custGeom>
              <a:avLst/>
              <a:gdLst>
                <a:gd name="T0" fmla="*/ 45 w 91"/>
                <a:gd name="T1" fmla="*/ 0 h 90"/>
                <a:gd name="T2" fmla="*/ 91 w 91"/>
                <a:gd name="T3" fmla="*/ 45 h 90"/>
                <a:gd name="T4" fmla="*/ 45 w 91"/>
                <a:gd name="T5" fmla="*/ 90 h 90"/>
                <a:gd name="T6" fmla="*/ 0 w 91"/>
                <a:gd name="T7" fmla="*/ 45 h 90"/>
                <a:gd name="T8" fmla="*/ 45 w 91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"/>
                <a:gd name="T16" fmla="*/ 0 h 90"/>
                <a:gd name="T17" fmla="*/ 91 w 91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" h="90">
                  <a:moveTo>
                    <a:pt x="45" y="0"/>
                  </a:moveTo>
                  <a:lnTo>
                    <a:pt x="91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1785" y="2616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1947" y="2391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2271" y="2481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2515" y="2688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2830" y="2616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3073" y="245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3312" y="2352"/>
              <a:ext cx="90" cy="91"/>
            </a:xfrm>
            <a:custGeom>
              <a:avLst/>
              <a:gdLst>
                <a:gd name="T0" fmla="*/ 45 w 90"/>
                <a:gd name="T1" fmla="*/ 0 h 91"/>
                <a:gd name="T2" fmla="*/ 90 w 90"/>
                <a:gd name="T3" fmla="*/ 46 h 91"/>
                <a:gd name="T4" fmla="*/ 45 w 90"/>
                <a:gd name="T5" fmla="*/ 91 h 91"/>
                <a:gd name="T6" fmla="*/ 0 w 90"/>
                <a:gd name="T7" fmla="*/ 46 h 91"/>
                <a:gd name="T8" fmla="*/ 45 w 90"/>
                <a:gd name="T9" fmla="*/ 0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1"/>
                <a:gd name="T17" fmla="*/ 90 w 90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1">
                  <a:moveTo>
                    <a:pt x="45" y="0"/>
                  </a:moveTo>
                  <a:lnTo>
                    <a:pt x="90" y="46"/>
                  </a:lnTo>
                  <a:lnTo>
                    <a:pt x="45" y="91"/>
                  </a:lnTo>
                  <a:lnTo>
                    <a:pt x="0" y="46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3713" y="2129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90 w 90"/>
                <a:gd name="T3" fmla="*/ 45 h 90"/>
                <a:gd name="T4" fmla="*/ 45 w 90"/>
                <a:gd name="T5" fmla="*/ 90 h 90"/>
                <a:gd name="T6" fmla="*/ 0 w 90"/>
                <a:gd name="T7" fmla="*/ 45 h 90"/>
                <a:gd name="T8" fmla="*/ 45 w 90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90"/>
                <a:gd name="T17" fmla="*/ 90 w 90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90">
                  <a:moveTo>
                    <a:pt x="45" y="0"/>
                  </a:moveTo>
                  <a:lnTo>
                    <a:pt x="90" y="45"/>
                  </a:lnTo>
                  <a:lnTo>
                    <a:pt x="45" y="90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CC00"/>
            </a:solidFill>
            <a:ln w="14288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1334" y="2300"/>
              <a:ext cx="3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 dirty="0">
                  <a:cs typeface="Arial" charset="0"/>
                </a:rPr>
                <a:t>4004</a:t>
              </a:r>
              <a:endParaRPr lang="en-US" sz="2000" dirty="0">
                <a:cs typeface="Arial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1433" y="2463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8008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1460" y="2652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8080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1821" y="2481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8085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1893" y="2165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8086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89" name="Rectangle 85"/>
            <p:cNvSpPr>
              <a:spLocks noChangeArrowheads="1"/>
            </p:cNvSpPr>
            <p:nvPr/>
          </p:nvSpPr>
          <p:spPr bwMode="auto">
            <a:xfrm>
              <a:off x="2136" y="2580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286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2424" y="2499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386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1" name="Rectangle 87"/>
            <p:cNvSpPr>
              <a:spLocks noChangeArrowheads="1"/>
            </p:cNvSpPr>
            <p:nvPr/>
          </p:nvSpPr>
          <p:spPr bwMode="auto">
            <a:xfrm>
              <a:off x="2956" y="2607"/>
              <a:ext cx="23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486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3245" y="2463"/>
              <a:ext cx="6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Pentium®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3461" y="2318"/>
              <a:ext cx="1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P6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1154" y="2778"/>
              <a:ext cx="7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1073" y="2273"/>
              <a:ext cx="15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992" y="1778"/>
              <a:ext cx="23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100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910" y="1273"/>
              <a:ext cx="3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1000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829" y="768"/>
              <a:ext cx="3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 dirty="0">
                  <a:cs typeface="Arial" charset="0"/>
                </a:rPr>
                <a:t>10000</a:t>
              </a:r>
              <a:endParaRPr lang="en-US" sz="2000" dirty="0">
                <a:cs typeface="Arial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1190" y="2994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1970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1992" y="2994"/>
              <a:ext cx="3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1980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2794" y="2994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1990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3596" y="2994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2000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3" name="Rectangle 99"/>
            <p:cNvSpPr>
              <a:spLocks noChangeArrowheads="1"/>
            </p:cNvSpPr>
            <p:nvPr/>
          </p:nvSpPr>
          <p:spPr bwMode="auto">
            <a:xfrm>
              <a:off x="4398" y="2994"/>
              <a:ext cx="3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2010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2803" y="3175"/>
              <a:ext cx="30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Year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5" name="Rectangle 101"/>
            <p:cNvSpPr>
              <a:spLocks noChangeArrowheads="1"/>
            </p:cNvSpPr>
            <p:nvPr/>
          </p:nvSpPr>
          <p:spPr bwMode="auto">
            <a:xfrm rot="-5400000">
              <a:off x="107" y="1838"/>
              <a:ext cx="1402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1">
                  <a:cs typeface="Arial" charset="0"/>
                </a:rPr>
                <a:t>Power Density (W/cm</a:t>
              </a:r>
              <a:r>
                <a:rPr lang="en-US" b="1" baseline="30000">
                  <a:cs typeface="Arial" charset="0"/>
                </a:rPr>
                <a:t>2</a:t>
              </a:r>
              <a:r>
                <a:rPr lang="en-US" b="1">
                  <a:cs typeface="Arial" charset="0"/>
                </a:rPr>
                <a:t>)</a:t>
              </a:r>
              <a:endParaRPr lang="en-US" sz="2000">
                <a:cs typeface="Arial" charset="0"/>
              </a:endParaRPr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2352" y="2237"/>
              <a:ext cx="83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" name="Rectangle 103"/>
          <p:cNvSpPr>
            <a:spLocks noChangeArrowheads="1"/>
          </p:cNvSpPr>
          <p:nvPr/>
        </p:nvSpPr>
        <p:spPr bwMode="auto">
          <a:xfrm>
            <a:off x="3803650" y="3725863"/>
            <a:ext cx="11557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100" b="1" dirty="0">
                <a:solidFill>
                  <a:srgbClr val="FFCC00"/>
                </a:solidFill>
                <a:cs typeface="Arial" charset="0"/>
              </a:rPr>
              <a:t>Hot Plate</a:t>
            </a:r>
            <a:endParaRPr lang="en-US" sz="2000" dirty="0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108" name="Rectangle 104"/>
          <p:cNvSpPr>
            <a:spLocks noChangeArrowheads="1"/>
          </p:cNvSpPr>
          <p:nvPr/>
        </p:nvSpPr>
        <p:spPr bwMode="auto">
          <a:xfrm>
            <a:off x="3290888" y="2724150"/>
            <a:ext cx="11874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9" name="Group 105"/>
          <p:cNvGrpSpPr>
            <a:grpSpLocks/>
          </p:cNvGrpSpPr>
          <p:nvPr/>
        </p:nvGrpSpPr>
        <p:grpSpPr bwMode="auto">
          <a:xfrm>
            <a:off x="4071938" y="2957513"/>
            <a:ext cx="990600" cy="658812"/>
            <a:chOff x="2474" y="1825"/>
            <a:chExt cx="624" cy="422"/>
          </a:xfrm>
        </p:grpSpPr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2474" y="1825"/>
              <a:ext cx="615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100" b="1">
                  <a:solidFill>
                    <a:srgbClr val="FF9999"/>
                  </a:solidFill>
                  <a:cs typeface="Arial" charset="0"/>
                </a:rPr>
                <a:t>Nuclear</a:t>
              </a:r>
              <a:endParaRPr lang="en-US" sz="2000">
                <a:solidFill>
                  <a:srgbClr val="FF9999"/>
                </a:solidFill>
                <a:cs typeface="Arial" charset="0"/>
              </a:endParaRPr>
            </a:p>
          </p:txBody>
        </p:sp>
        <p:sp>
          <p:nvSpPr>
            <p:cNvPr id="111" name="Rectangle 107"/>
            <p:cNvSpPr>
              <a:spLocks noChangeArrowheads="1"/>
            </p:cNvSpPr>
            <p:nvPr/>
          </p:nvSpPr>
          <p:spPr bwMode="auto">
            <a:xfrm>
              <a:off x="2474" y="2042"/>
              <a:ext cx="62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2100" b="1">
                  <a:solidFill>
                    <a:srgbClr val="FF9999"/>
                  </a:solidFill>
                  <a:cs typeface="Arial" charset="0"/>
                </a:rPr>
                <a:t>Reactor</a:t>
              </a:r>
              <a:endParaRPr lang="en-US" sz="2000">
                <a:solidFill>
                  <a:srgbClr val="FF9999"/>
                </a:solidFill>
                <a:cs typeface="Arial" charset="0"/>
              </a:endParaRPr>
            </a:p>
          </p:txBody>
        </p:sp>
      </p:grpSp>
      <p:sp>
        <p:nvSpPr>
          <p:cNvPr id="112" name="Rectangle 108"/>
          <p:cNvSpPr>
            <a:spLocks noChangeArrowheads="1"/>
          </p:cNvSpPr>
          <p:nvPr/>
        </p:nvSpPr>
        <p:spPr bwMode="auto">
          <a:xfrm>
            <a:off x="3290888" y="1733550"/>
            <a:ext cx="10731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" name="Group 109"/>
          <p:cNvGrpSpPr>
            <a:grpSpLocks/>
          </p:cNvGrpSpPr>
          <p:nvPr/>
        </p:nvGrpSpPr>
        <p:grpSpPr bwMode="auto">
          <a:xfrm>
            <a:off x="4879975" y="2074863"/>
            <a:ext cx="887413" cy="665162"/>
            <a:chOff x="2474" y="1302"/>
            <a:chExt cx="559" cy="419"/>
          </a:xfrm>
        </p:grpSpPr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2474" y="1302"/>
              <a:ext cx="55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100" b="1">
                  <a:solidFill>
                    <a:srgbClr val="CC6600"/>
                  </a:solidFill>
                  <a:cs typeface="Arial" charset="0"/>
                </a:rPr>
                <a:t>Rocket</a:t>
              </a:r>
              <a:endParaRPr lang="en-US" sz="2000">
                <a:solidFill>
                  <a:srgbClr val="CC6600"/>
                </a:solidFill>
                <a:cs typeface="Arial" charset="0"/>
              </a:endParaRPr>
            </a:p>
          </p:txBody>
        </p:sp>
        <p:sp>
          <p:nvSpPr>
            <p:cNvPr id="115" name="Rectangle 111"/>
            <p:cNvSpPr>
              <a:spLocks noChangeArrowheads="1"/>
            </p:cNvSpPr>
            <p:nvPr/>
          </p:nvSpPr>
          <p:spPr bwMode="auto">
            <a:xfrm>
              <a:off x="2474" y="1519"/>
              <a:ext cx="53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100" b="1">
                  <a:solidFill>
                    <a:srgbClr val="CC6600"/>
                  </a:solidFill>
                  <a:cs typeface="Arial" charset="0"/>
                </a:rPr>
                <a:t>Nozzle</a:t>
              </a:r>
              <a:endParaRPr lang="en-US" sz="2000">
                <a:solidFill>
                  <a:srgbClr val="CC6600"/>
                </a:solidFill>
                <a:cs typeface="Arial" charset="0"/>
              </a:endParaRPr>
            </a:p>
          </p:txBody>
        </p:sp>
      </p:grpSp>
      <p:sp>
        <p:nvSpPr>
          <p:cNvPr id="116" name="Rectangle 112"/>
          <p:cNvSpPr>
            <a:spLocks noChangeArrowheads="1"/>
          </p:cNvSpPr>
          <p:nvPr/>
        </p:nvSpPr>
        <p:spPr bwMode="auto">
          <a:xfrm>
            <a:off x="7797800" y="1192213"/>
            <a:ext cx="7270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100" b="1">
                <a:solidFill>
                  <a:srgbClr val="FF3300"/>
                </a:solidFill>
                <a:cs typeface="Arial" charset="0"/>
              </a:rPr>
              <a:t>Sun’s</a:t>
            </a:r>
            <a:endParaRPr lang="en-US" sz="21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117" name="Rectangle 113"/>
          <p:cNvSpPr>
            <a:spLocks noChangeArrowheads="1"/>
          </p:cNvSpPr>
          <p:nvPr/>
        </p:nvSpPr>
        <p:spPr bwMode="auto">
          <a:xfrm>
            <a:off x="7683500" y="1498600"/>
            <a:ext cx="9763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2100" b="1" dirty="0">
                <a:solidFill>
                  <a:srgbClr val="FF3300"/>
                </a:solidFill>
                <a:cs typeface="Arial" charset="0"/>
              </a:rPr>
              <a:t>Surface</a:t>
            </a:r>
            <a:endParaRPr lang="en-US" sz="210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118" name="Rectangle 114"/>
          <p:cNvSpPr>
            <a:spLocks noChangeArrowheads="1"/>
          </p:cNvSpPr>
          <p:nvPr/>
        </p:nvSpPr>
        <p:spPr bwMode="auto">
          <a:xfrm>
            <a:off x="515938" y="5883275"/>
            <a:ext cx="8132762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400" dirty="0">
                <a:cs typeface="Arial" charset="0"/>
              </a:rPr>
              <a:t>Source: </a:t>
            </a:r>
            <a:r>
              <a:rPr lang="en-US" sz="1400" dirty="0" smtClean="0">
                <a:cs typeface="Arial" pitchFamily="34" charset="0"/>
              </a:rPr>
              <a:t>Patrick P. </a:t>
            </a:r>
            <a:r>
              <a:rPr lang="en-US" sz="1400" dirty="0" err="1" smtClean="0">
                <a:cs typeface="Arial" pitchFamily="34" charset="0"/>
              </a:rPr>
              <a:t>Gelsinger</a:t>
            </a:r>
            <a:r>
              <a:rPr lang="en-US" sz="1400" dirty="0" smtClean="0">
                <a:cs typeface="Arial" pitchFamily="34" charset="0"/>
              </a:rPr>
              <a:t> , Keynote, ISSCC, Feb. 2001</a:t>
            </a:r>
            <a:endParaRPr lang="en-US" sz="1400" dirty="0">
              <a:cs typeface="Arial" charset="0"/>
              <a:sym typeface="Symbol" pitchFamily="18" charset="2"/>
            </a:endParaRPr>
          </a:p>
        </p:txBody>
      </p:sp>
      <p:sp>
        <p:nvSpPr>
          <p:cNvPr id="119" name="Line 115"/>
          <p:cNvSpPr>
            <a:spLocks noChangeShapeType="1"/>
          </p:cNvSpPr>
          <p:nvPr/>
        </p:nvSpPr>
        <p:spPr bwMode="auto">
          <a:xfrm>
            <a:off x="5072063" y="3879850"/>
            <a:ext cx="422275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/>
        </p:nvSpPr>
        <p:spPr bwMode="auto">
          <a:xfrm>
            <a:off x="5224463" y="3189288"/>
            <a:ext cx="538162" cy="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1" name="Line 117"/>
          <p:cNvSpPr>
            <a:spLocks noChangeShapeType="1"/>
          </p:cNvSpPr>
          <p:nvPr/>
        </p:nvSpPr>
        <p:spPr bwMode="auto">
          <a:xfrm>
            <a:off x="5954713" y="2343150"/>
            <a:ext cx="538162" cy="0"/>
          </a:xfrm>
          <a:prstGeom prst="line">
            <a:avLst/>
          </a:prstGeom>
          <a:noFill/>
          <a:ln w="57150">
            <a:solidFill>
              <a:srgbClr val="CC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" name="Line 118"/>
          <p:cNvSpPr>
            <a:spLocks noChangeShapeType="1"/>
          </p:cNvSpPr>
          <p:nvPr/>
        </p:nvSpPr>
        <p:spPr bwMode="auto">
          <a:xfrm flipH="1">
            <a:off x="7069138" y="1536700"/>
            <a:ext cx="574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" name="Title 1"/>
          <p:cNvSpPr txBox="1">
            <a:spLocks/>
          </p:cNvSpPr>
          <p:nvPr/>
        </p:nvSpPr>
        <p:spPr>
          <a:xfrm>
            <a:off x="0" y="381000"/>
            <a:ext cx="3200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Motivation</a:t>
            </a:r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457200" y="914400"/>
            <a:ext cx="8153400" cy="7842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VLSI Chip Power Density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5" name="Slide Number Placeholder 4"/>
          <p:cNvSpPr txBox="1">
            <a:spLocks/>
          </p:cNvSpPr>
          <p:nvPr/>
        </p:nvSpPr>
        <p:spPr>
          <a:xfrm>
            <a:off x="8458200" y="6400800"/>
            <a:ext cx="457199" cy="304799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 (continued)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3200400" y="2743200"/>
            <a:ext cx="2667000" cy="2133600"/>
          </a:xfrm>
          <a:prstGeom prst="triangle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648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Area</a:t>
            </a:r>
            <a:endParaRPr lang="en-US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22098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4648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Power</a:t>
            </a:r>
            <a:endParaRPr lang="en-US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1371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System Optimization Triangle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How fast is your computer ?</a:t>
            </a:r>
          </a:p>
          <a:p>
            <a:pPr>
              <a:buClrTx/>
              <a:buFont typeface="Wingdings" pitchFamily="2" charset="2"/>
              <a:buChar char="q"/>
            </a:pPr>
            <a:endParaRPr lang="en-US" dirty="0"/>
          </a:p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Performance =  	       </a:t>
            </a:r>
          </a:p>
          <a:p>
            <a:pPr>
              <a:buClrTx/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ClrTx/>
              <a:buNone/>
            </a:pPr>
            <a:endParaRPr lang="en-US" dirty="0" smtClean="0"/>
          </a:p>
          <a:p>
            <a:pPr>
              <a:buClrTx/>
              <a:buNone/>
            </a:pPr>
            <a:endParaRPr lang="en-US" sz="1600" dirty="0" smtClean="0"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282950" y="3048000"/>
          <a:ext cx="2884488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041120" imgH="393480" progId="Equation.3">
                  <p:embed/>
                </p:oleObj>
              </mc:Choice>
              <mc:Fallback>
                <p:oleObj name="Equation" r:id="rId3" imgW="10411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3048000"/>
                        <a:ext cx="2884488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4800" y="5715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None/>
            </a:pPr>
            <a:r>
              <a:rPr lang="en-US" sz="1400" dirty="0" smtClean="0">
                <a:cs typeface="Arial" pitchFamily="34" charset="0"/>
              </a:rPr>
              <a:t>Source: D. A. Patterson and J. L. Hennessy, Computer Organization &amp; Design, the hardware/Software Interface, Fourth Edition, San Francisco, California: Morgan Kaufman Publishers, Inc., 2008.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Characteristic of a Performance 				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q"/>
            </a:pPr>
            <a:r>
              <a:rPr lang="en-US" dirty="0" smtClean="0"/>
              <a:t>Linearity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q"/>
            </a:pPr>
            <a:r>
              <a:rPr lang="en-US" dirty="0" smtClean="0"/>
              <a:t>Reliability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q"/>
            </a:pPr>
            <a:r>
              <a:rPr lang="en-US" dirty="0" smtClean="0"/>
              <a:t>Repeatability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q"/>
            </a:pPr>
            <a:r>
              <a:rPr lang="en-US" dirty="0" smtClean="0"/>
              <a:t>Easiness of measurement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q"/>
            </a:pPr>
            <a:r>
              <a:rPr lang="en-US" dirty="0" smtClean="0"/>
              <a:t>Consistency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q"/>
            </a:pPr>
            <a:r>
              <a:rPr lang="en-US" dirty="0" smtClean="0"/>
              <a:t>Independence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91200"/>
            <a:ext cx="922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None/>
            </a:pPr>
            <a:r>
              <a:rPr lang="en-US" sz="1400" dirty="0" smtClean="0">
                <a:cs typeface="Arial" pitchFamily="34" charset="0"/>
              </a:rPr>
              <a:t>Source: D. J. </a:t>
            </a:r>
            <a:r>
              <a:rPr lang="en-US" sz="1400" dirty="0" err="1" smtClean="0">
                <a:cs typeface="Arial" pitchFamily="34" charset="0"/>
              </a:rPr>
              <a:t>Lilja</a:t>
            </a:r>
            <a:r>
              <a:rPr lang="en-US" sz="1400" dirty="0" smtClean="0">
                <a:cs typeface="Arial" pitchFamily="34" charset="0"/>
              </a:rPr>
              <a:t>, ”Measuring Computer Performance: A Practitioner’s Guide”, Cambridge University Press, New York, NY,     	2000</a:t>
            </a:r>
            <a:endParaRPr lang="en-US" sz="1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Existing Performance Metrics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Clock Rate 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MIPS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MFLOPS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SPEC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QUIPS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Synthetic Benchmarks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Execution Time</a:t>
            </a:r>
          </a:p>
          <a:p>
            <a:pPr>
              <a:buClrTx/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Energy Efficiency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Performance achieved per unit power.</a:t>
            </a:r>
          </a:p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Useful in determining battery life of a computer system.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Energy efficiency Metrics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q"/>
            </a:pPr>
            <a:endParaRPr lang="en-US" i="1" dirty="0" smtClean="0"/>
          </a:p>
          <a:p>
            <a:pPr>
              <a:buClrTx/>
              <a:buFont typeface="Wingdings" pitchFamily="2" charset="2"/>
              <a:buChar char="q"/>
            </a:pPr>
            <a:r>
              <a:rPr lang="en-US" dirty="0" smtClean="0"/>
              <a:t>Et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Energy and </a:t>
            </a:r>
            <a:r>
              <a:rPr lang="en-US" dirty="0" smtClean="0"/>
              <a:t>Time </a:t>
            </a:r>
            <a:r>
              <a:rPr lang="en-US" dirty="0"/>
              <a:t>(square) </a:t>
            </a:r>
            <a:r>
              <a:rPr lang="en-US" dirty="0" smtClean="0"/>
              <a:t>Product</a:t>
            </a:r>
          </a:p>
          <a:p>
            <a:pPr>
              <a:buClrTx/>
              <a:buFont typeface="Wingdings" pitchFamily="2" charset="2"/>
              <a:buChar char="q"/>
            </a:pPr>
            <a:endParaRPr lang="en-US" dirty="0" smtClean="0"/>
          </a:p>
          <a:p>
            <a:pPr>
              <a:buClrTx/>
              <a:buFont typeface="Wingdings" pitchFamily="2" charset="2"/>
              <a:buChar char="q"/>
            </a:pPr>
            <a:endParaRPr lang="en-US" dirty="0"/>
          </a:p>
          <a:p>
            <a:pPr>
              <a:buClrTx/>
              <a:buFont typeface="Wingdings" pitchFamily="2" charset="2"/>
              <a:buChar char="q"/>
            </a:pPr>
            <a:r>
              <a:rPr lang="en-US" dirty="0"/>
              <a:t>Power × </a:t>
            </a:r>
            <a:r>
              <a:rPr lang="en-US" dirty="0" smtClean="0"/>
              <a:t>Time </a:t>
            </a:r>
            <a:r>
              <a:rPr lang="en-US" dirty="0"/>
              <a:t>(Energy per Operation)</a:t>
            </a:r>
          </a:p>
          <a:p>
            <a:pPr>
              <a:buClrTx/>
              <a:buNone/>
            </a:pPr>
            <a:endParaRPr lang="en-US" i="1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352800" cy="2889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Aditi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Shinde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MEE Project Defense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400800"/>
            <a:ext cx="2514600" cy="28892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1, 2012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58200" y="6400800"/>
            <a:ext cx="457199" cy="304799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638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M. Hicks,” Energy Efficient Branch Prediction” in Doctor of Philosophy thesis, University of Hertfordshire, Dec. 2007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2758</TotalTime>
  <Words>1192</Words>
  <Application>Microsoft Office PowerPoint</Application>
  <PresentationFormat>On-screen Show (4:3)</PresentationFormat>
  <Paragraphs>283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Trek</vt:lpstr>
      <vt:lpstr>Equation</vt:lpstr>
      <vt:lpstr>Managing Performance and Efficiency of a Processor</vt:lpstr>
      <vt:lpstr>Outline</vt:lpstr>
      <vt:lpstr>    </vt:lpstr>
      <vt:lpstr>Motivation (continued)</vt:lpstr>
      <vt:lpstr>Performance</vt:lpstr>
      <vt:lpstr>Characteristic of a Performance     Metric</vt:lpstr>
      <vt:lpstr>Existing Performance Metrics</vt:lpstr>
      <vt:lpstr>Energy Efficiency</vt:lpstr>
      <vt:lpstr>Energy efficiency Metrics</vt:lpstr>
      <vt:lpstr>Problem statement</vt:lpstr>
      <vt:lpstr>Proposed work</vt:lpstr>
      <vt:lpstr>Energy per Cycle of 8 bit adder</vt:lpstr>
      <vt:lpstr>Energy per Cycle for Intel Pentium M</vt:lpstr>
      <vt:lpstr>Cycle efficiency</vt:lpstr>
      <vt:lpstr>    and Frequency vs. voltage </vt:lpstr>
      <vt:lpstr>Example</vt:lpstr>
      <vt:lpstr>Cycle efficiency v/s frequency PLOt</vt:lpstr>
      <vt:lpstr>     vs. Performance</vt:lpstr>
      <vt:lpstr>Conclusion</vt:lpstr>
      <vt:lpstr>Conclusion</vt:lpstr>
      <vt:lpstr>Limitations</vt:lpstr>
      <vt:lpstr>Future Work</vt:lpstr>
      <vt:lpstr>Future Work</vt:lpstr>
      <vt:lpstr>References</vt:lpstr>
      <vt:lpstr>References</vt:lpstr>
      <vt:lpstr>Questions ?</vt:lpstr>
      <vt:lpstr>  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Performance and Efficiency of a Processor</dc:title>
  <dc:creator>Aditi</dc:creator>
  <cp:lastModifiedBy>Vishwani Agrawal</cp:lastModifiedBy>
  <cp:revision>51</cp:revision>
  <dcterms:created xsi:type="dcterms:W3CDTF">2012-10-29T02:45:47Z</dcterms:created>
  <dcterms:modified xsi:type="dcterms:W3CDTF">2012-11-03T02:45:24Z</dcterms:modified>
</cp:coreProperties>
</file>