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7.xml" ContentType="application/vnd.openxmlformats-officedocument.drawingml.chart+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harts/chart8.xml" ContentType="application/vnd.openxmlformats-officedocument.drawingml.chart+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heme/themeOverride3.xml" ContentType="application/vnd.openxmlformats-officedocument.themeOverr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heme/themeOverride4.xml" ContentType="application/vnd.openxmlformats-officedocument.themeOverr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heme/themeOverride5.xml" ContentType="application/vnd.openxmlformats-officedocument.themeOverr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67" r:id="rId3"/>
    <p:sldId id="268" r:id="rId4"/>
    <p:sldId id="283" r:id="rId5"/>
    <p:sldId id="286" r:id="rId6"/>
    <p:sldId id="288" r:id="rId7"/>
    <p:sldId id="269" r:id="rId8"/>
    <p:sldId id="282" r:id="rId9"/>
    <p:sldId id="290" r:id="rId10"/>
    <p:sldId id="291" r:id="rId11"/>
    <p:sldId id="303" r:id="rId12"/>
    <p:sldId id="270" r:id="rId13"/>
    <p:sldId id="292" r:id="rId14"/>
    <p:sldId id="293" r:id="rId15"/>
    <p:sldId id="307" r:id="rId16"/>
    <p:sldId id="271" r:id="rId17"/>
    <p:sldId id="280" r:id="rId18"/>
    <p:sldId id="272" r:id="rId19"/>
    <p:sldId id="289" r:id="rId20"/>
    <p:sldId id="294" r:id="rId21"/>
    <p:sldId id="298" r:id="rId22"/>
    <p:sldId id="299" r:id="rId23"/>
    <p:sldId id="306" r:id="rId24"/>
    <p:sldId id="273" r:id="rId25"/>
    <p:sldId id="277" r:id="rId26"/>
    <p:sldId id="295" r:id="rId27"/>
    <p:sldId id="297" r:id="rId28"/>
    <p:sldId id="296" r:id="rId29"/>
    <p:sldId id="304" r:id="rId30"/>
    <p:sldId id="305" r:id="rId31"/>
    <p:sldId id="302" r:id="rId32"/>
    <p:sldId id="300" r:id="rId33"/>
    <p:sldId id="275" r:id="rId34"/>
    <p:sldId id="259" r:id="rId35"/>
    <p:sldId id="260" r:id="rId36"/>
    <p:sldId id="261" r:id="rId37"/>
    <p:sldId id="276" r:id="rId38"/>
    <p:sldId id="264" r:id="rId39"/>
    <p:sldId id="284" r:id="rId40"/>
    <p:sldId id="28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5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Power Consumption: Present Day PDN  </a:t>
            </a:r>
          </a:p>
        </c:rich>
      </c:tx>
      <c:layout/>
      <c:overlay val="0"/>
    </c:title>
    <c:autoTitleDeleted val="0"/>
    <c:plotArea>
      <c:layout/>
      <c:lineChart>
        <c:grouping val="standard"/>
        <c:varyColors val="0"/>
        <c:ser>
          <c:idx val="0"/>
          <c:order val="0"/>
          <c:tx>
            <c:strRef>
              <c:f>Sheet3!$E$6</c:f>
              <c:strCache>
                <c:ptCount val="1"/>
                <c:pt idx="0">
                  <c:v>Grid Power (W)</c:v>
                </c:pt>
              </c:strCache>
            </c:strRef>
          </c:tx>
          <c:spPr>
            <a:ln>
              <a:solidFill>
                <a:srgbClr val="C00000"/>
              </a:solidFill>
            </a:ln>
          </c:spPr>
          <c:marker>
            <c:spPr>
              <a:solidFill>
                <a:srgbClr val="C00000"/>
              </a:solidFill>
              <a:ln>
                <a:solidFill>
                  <a:srgbClr val="C00000"/>
                </a:solidFill>
              </a:ln>
            </c:spPr>
          </c:marker>
          <c:cat>
            <c:numRef>
              <c:f>Sheet3!$C$7:$C$14</c:f>
              <c:numCache>
                <c:formatCode>General</c:formatCode>
                <c:ptCount val="8"/>
                <c:pt idx="0">
                  <c:v>1</c:v>
                </c:pt>
                <c:pt idx="1">
                  <c:v>4</c:v>
                </c:pt>
                <c:pt idx="2">
                  <c:v>9</c:v>
                </c:pt>
                <c:pt idx="3">
                  <c:v>16</c:v>
                </c:pt>
                <c:pt idx="4">
                  <c:v>25</c:v>
                </c:pt>
                <c:pt idx="5">
                  <c:v>64</c:v>
                </c:pt>
                <c:pt idx="6">
                  <c:v>100</c:v>
                </c:pt>
                <c:pt idx="7">
                  <c:v>256</c:v>
                </c:pt>
              </c:numCache>
            </c:numRef>
          </c:cat>
          <c:val>
            <c:numRef>
              <c:f>Sheet3!$E$7:$E$14</c:f>
              <c:numCache>
                <c:formatCode>General</c:formatCode>
                <c:ptCount val="8"/>
                <c:pt idx="0">
                  <c:v>0.13</c:v>
                </c:pt>
                <c:pt idx="1">
                  <c:v>0.67</c:v>
                </c:pt>
                <c:pt idx="2">
                  <c:v>1.69</c:v>
                </c:pt>
                <c:pt idx="3">
                  <c:v>3.57</c:v>
                </c:pt>
                <c:pt idx="4">
                  <c:v>7.02</c:v>
                </c:pt>
                <c:pt idx="5">
                  <c:v>23.76</c:v>
                </c:pt>
                <c:pt idx="6">
                  <c:v>49.32</c:v>
                </c:pt>
                <c:pt idx="7">
                  <c:v>169.4</c:v>
                </c:pt>
              </c:numCache>
            </c:numRef>
          </c:val>
          <c:smooth val="0"/>
        </c:ser>
        <c:ser>
          <c:idx val="1"/>
          <c:order val="1"/>
          <c:tx>
            <c:strRef>
              <c:f>Sheet3!$D$6</c:f>
              <c:strCache>
                <c:ptCount val="1"/>
                <c:pt idx="0">
                  <c:v>Load Power (W)</c:v>
                </c:pt>
              </c:strCache>
            </c:strRef>
          </c:tx>
          <c:spPr>
            <a:ln>
              <a:solidFill>
                <a:srgbClr val="0070C0"/>
              </a:solidFill>
            </a:ln>
          </c:spPr>
          <c:marker>
            <c:spPr>
              <a:solidFill>
                <a:srgbClr val="0070C0"/>
              </a:solidFill>
              <a:ln>
                <a:solidFill>
                  <a:srgbClr val="0070C0"/>
                </a:solidFill>
              </a:ln>
            </c:spPr>
          </c:marker>
          <c:cat>
            <c:numRef>
              <c:f>Sheet3!$C$7:$C$14</c:f>
              <c:numCache>
                <c:formatCode>General</c:formatCode>
                <c:ptCount val="8"/>
                <c:pt idx="0">
                  <c:v>1</c:v>
                </c:pt>
                <c:pt idx="1">
                  <c:v>4</c:v>
                </c:pt>
                <c:pt idx="2">
                  <c:v>9</c:v>
                </c:pt>
                <c:pt idx="3">
                  <c:v>16</c:v>
                </c:pt>
                <c:pt idx="4">
                  <c:v>25</c:v>
                </c:pt>
                <c:pt idx="5">
                  <c:v>64</c:v>
                </c:pt>
                <c:pt idx="6">
                  <c:v>100</c:v>
                </c:pt>
                <c:pt idx="7">
                  <c:v>256</c:v>
                </c:pt>
              </c:numCache>
            </c:numRef>
          </c:cat>
          <c:val>
            <c:numRef>
              <c:f>Sheet3!$D$7:$D$14</c:f>
              <c:numCache>
                <c:formatCode>General</c:formatCode>
                <c:ptCount val="8"/>
                <c:pt idx="0">
                  <c:v>1</c:v>
                </c:pt>
                <c:pt idx="1">
                  <c:v>4</c:v>
                </c:pt>
                <c:pt idx="2">
                  <c:v>9</c:v>
                </c:pt>
                <c:pt idx="3">
                  <c:v>16</c:v>
                </c:pt>
                <c:pt idx="4">
                  <c:v>25</c:v>
                </c:pt>
                <c:pt idx="5">
                  <c:v>64</c:v>
                </c:pt>
                <c:pt idx="6">
                  <c:v>100</c:v>
                </c:pt>
                <c:pt idx="7">
                  <c:v>256</c:v>
                </c:pt>
              </c:numCache>
            </c:numRef>
          </c:val>
          <c:smooth val="0"/>
        </c:ser>
        <c:dLbls>
          <c:showLegendKey val="0"/>
          <c:showVal val="0"/>
          <c:showCatName val="0"/>
          <c:showSerName val="0"/>
          <c:showPercent val="0"/>
          <c:showBubbleSize val="0"/>
        </c:dLbls>
        <c:marker val="1"/>
        <c:smooth val="0"/>
        <c:axId val="124633088"/>
        <c:axId val="124635392"/>
      </c:lineChart>
      <c:catAx>
        <c:axId val="124633088"/>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4635392"/>
        <c:crosses val="autoZero"/>
        <c:auto val="1"/>
        <c:lblAlgn val="ctr"/>
        <c:lblOffset val="100"/>
        <c:noMultiLvlLbl val="0"/>
      </c:catAx>
      <c:valAx>
        <c:axId val="124635392"/>
        <c:scaling>
          <c:orientation val="minMax"/>
        </c:scaling>
        <c:delete val="0"/>
        <c:axPos val="l"/>
        <c:majorGridlines/>
        <c:title>
          <c:tx>
            <c:rich>
              <a:bodyPr rot="-5400000" vert="horz"/>
              <a:lstStyle/>
              <a:p>
                <a:pPr>
                  <a:defRPr/>
                </a:pPr>
                <a:r>
                  <a:rPr lang="en-US"/>
                  <a:t>Power (W)</a:t>
                </a:r>
              </a:p>
            </c:rich>
          </c:tx>
          <c:layout/>
          <c:overlay val="0"/>
        </c:title>
        <c:numFmt formatCode="General" sourceLinked="1"/>
        <c:majorTickMark val="out"/>
        <c:minorTickMark val="none"/>
        <c:tickLblPos val="nextTo"/>
        <c:crossAx val="124633088"/>
        <c:crosses val="autoZero"/>
        <c:crossBetween val="between"/>
      </c:valAx>
    </c:plotArea>
    <c:legend>
      <c:legendPos val="r"/>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a:pPr>
            <a:r>
              <a:rPr lang="en-US"/>
              <a:t>Efficiency: Present Day PDN </a:t>
            </a:r>
          </a:p>
          <a:p>
            <a:pPr algn="ctr" rtl="0">
              <a:defRPr/>
            </a:pPr>
            <a:endParaRPr lang="en-US"/>
          </a:p>
        </c:rich>
      </c:tx>
      <c:layout/>
      <c:overlay val="0"/>
    </c:title>
    <c:autoTitleDeleted val="0"/>
    <c:plotArea>
      <c:layout>
        <c:manualLayout>
          <c:layoutTarget val="inner"/>
          <c:xMode val="edge"/>
          <c:yMode val="edge"/>
          <c:x val="0.14580659681421992"/>
          <c:y val="0.22826527724926576"/>
          <c:w val="0.53840255495344846"/>
          <c:h val="0.54245743445638073"/>
        </c:manualLayout>
      </c:layout>
      <c:lineChart>
        <c:grouping val="standard"/>
        <c:varyColors val="0"/>
        <c:ser>
          <c:idx val="0"/>
          <c:order val="0"/>
          <c:tx>
            <c:strRef>
              <c:f>Sheet3!$G$6</c:f>
              <c:strCache>
                <c:ptCount val="1"/>
                <c:pt idx="0">
                  <c:v>Efficiency (%)</c:v>
                </c:pt>
              </c:strCache>
            </c:strRef>
          </c:tx>
          <c:spPr>
            <a:ln>
              <a:solidFill>
                <a:srgbClr val="0070C0"/>
              </a:solidFill>
            </a:ln>
          </c:spPr>
          <c:marker>
            <c:spPr>
              <a:solidFill>
                <a:srgbClr val="0070C0"/>
              </a:solidFill>
              <a:ln>
                <a:solidFill>
                  <a:srgbClr val="0070C0"/>
                </a:solidFill>
              </a:ln>
            </c:spPr>
          </c:marker>
          <c:cat>
            <c:numRef>
              <c:f>Sheet3!$C$8:$C$14</c:f>
              <c:numCache>
                <c:formatCode>General</c:formatCode>
                <c:ptCount val="7"/>
                <c:pt idx="0">
                  <c:v>4</c:v>
                </c:pt>
                <c:pt idx="1">
                  <c:v>9</c:v>
                </c:pt>
                <c:pt idx="2">
                  <c:v>16</c:v>
                </c:pt>
                <c:pt idx="3">
                  <c:v>25</c:v>
                </c:pt>
                <c:pt idx="4">
                  <c:v>64</c:v>
                </c:pt>
                <c:pt idx="5">
                  <c:v>100</c:v>
                </c:pt>
                <c:pt idx="6">
                  <c:v>256</c:v>
                </c:pt>
              </c:numCache>
            </c:numRef>
          </c:cat>
          <c:val>
            <c:numRef>
              <c:f>Sheet3!$G$8:$G$14</c:f>
              <c:numCache>
                <c:formatCode>0.00</c:formatCode>
                <c:ptCount val="7"/>
                <c:pt idx="0">
                  <c:v>85.65310492505354</c:v>
                </c:pt>
                <c:pt idx="1">
                  <c:v>84.190832553788582</c:v>
                </c:pt>
                <c:pt idx="2">
                  <c:v>81.757792539601425</c:v>
                </c:pt>
                <c:pt idx="3">
                  <c:v>78.076202373516551</c:v>
                </c:pt>
                <c:pt idx="4">
                  <c:v>72.926162260711024</c:v>
                </c:pt>
                <c:pt idx="5">
                  <c:v>66.970265202250204</c:v>
                </c:pt>
                <c:pt idx="6">
                  <c:v>60.178655383168788</c:v>
                </c:pt>
              </c:numCache>
            </c:numRef>
          </c:val>
          <c:smooth val="0"/>
        </c:ser>
        <c:dLbls>
          <c:showLegendKey val="0"/>
          <c:showVal val="0"/>
          <c:showCatName val="0"/>
          <c:showSerName val="0"/>
          <c:showPercent val="0"/>
          <c:showBubbleSize val="0"/>
        </c:dLbls>
        <c:marker val="1"/>
        <c:smooth val="0"/>
        <c:axId val="124549376"/>
        <c:axId val="124535552"/>
      </c:lineChart>
      <c:catAx>
        <c:axId val="124549376"/>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4535552"/>
        <c:crosses val="autoZero"/>
        <c:auto val="1"/>
        <c:lblAlgn val="ctr"/>
        <c:lblOffset val="100"/>
        <c:noMultiLvlLbl val="0"/>
      </c:catAx>
      <c:valAx>
        <c:axId val="124535552"/>
        <c:scaling>
          <c:orientation val="minMax"/>
        </c:scaling>
        <c:delete val="0"/>
        <c:axPos val="l"/>
        <c:majorGridlines/>
        <c:title>
          <c:tx>
            <c:rich>
              <a:bodyPr rot="-5400000" vert="horz"/>
              <a:lstStyle/>
              <a:p>
                <a:pPr>
                  <a:defRPr/>
                </a:pPr>
                <a:r>
                  <a:rPr lang="en-US"/>
                  <a:t>Efficiency (%)</a:t>
                </a:r>
              </a:p>
            </c:rich>
          </c:tx>
          <c:layout/>
          <c:overlay val="0"/>
        </c:title>
        <c:numFmt formatCode="0.00" sourceLinked="1"/>
        <c:majorTickMark val="out"/>
        <c:minorTickMark val="none"/>
        <c:tickLblPos val="nextTo"/>
        <c:crossAx val="124549376"/>
        <c:crosses val="autoZero"/>
        <c:crossBetween val="between"/>
        <c:majorUnit val="10"/>
      </c:valAx>
    </c:plotArea>
    <c:legend>
      <c:legendPos val="r"/>
      <c:layout>
        <c:manualLayout>
          <c:xMode val="edge"/>
          <c:yMode val="edge"/>
          <c:x val="0.75030734382751629"/>
          <c:y val="0.44879001648957451"/>
          <c:w val="0.18941054637393206"/>
          <c:h val="8.4576100849847305E-2"/>
        </c:manualLayout>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Power Consumption: High Voltage PDN</a:t>
            </a:r>
          </a:p>
          <a:p>
            <a:pPr>
              <a:defRPr/>
            </a:pPr>
            <a:r>
              <a:rPr lang="en-US"/>
              <a:t> (Ideal Converter)</a:t>
            </a:r>
          </a:p>
        </c:rich>
      </c:tx>
      <c:layout/>
      <c:overlay val="0"/>
    </c:title>
    <c:autoTitleDeleted val="0"/>
    <c:plotArea>
      <c:layout/>
      <c:lineChart>
        <c:grouping val="standard"/>
        <c:varyColors val="0"/>
        <c:ser>
          <c:idx val="0"/>
          <c:order val="0"/>
          <c:tx>
            <c:strRef>
              <c:f>Sheet3!$E$25</c:f>
              <c:strCache>
                <c:ptCount val="1"/>
                <c:pt idx="0">
                  <c:v>Grid Power (W)</c:v>
                </c:pt>
              </c:strCache>
            </c:strRef>
          </c:tx>
          <c:spPr>
            <a:ln>
              <a:solidFill>
                <a:srgbClr val="C00000"/>
              </a:solidFill>
            </a:ln>
          </c:spPr>
          <c:marker>
            <c:spPr>
              <a:solidFill>
                <a:srgbClr val="C00000"/>
              </a:solidFill>
              <a:ln>
                <a:solidFill>
                  <a:srgbClr val="C00000"/>
                </a:solidFill>
              </a:ln>
            </c:spPr>
          </c:marker>
          <c:cat>
            <c:numRef>
              <c:f>Sheet3!$C$26:$C$33</c:f>
              <c:numCache>
                <c:formatCode>General</c:formatCode>
                <c:ptCount val="8"/>
                <c:pt idx="0">
                  <c:v>1</c:v>
                </c:pt>
                <c:pt idx="1">
                  <c:v>4</c:v>
                </c:pt>
                <c:pt idx="2">
                  <c:v>9</c:v>
                </c:pt>
                <c:pt idx="3">
                  <c:v>16</c:v>
                </c:pt>
                <c:pt idx="4">
                  <c:v>25</c:v>
                </c:pt>
                <c:pt idx="5">
                  <c:v>64</c:v>
                </c:pt>
                <c:pt idx="6">
                  <c:v>100</c:v>
                </c:pt>
                <c:pt idx="7">
                  <c:v>256</c:v>
                </c:pt>
              </c:numCache>
            </c:numRef>
          </c:cat>
          <c:val>
            <c:numRef>
              <c:f>Sheet3!$E$26:$E$33</c:f>
              <c:numCache>
                <c:formatCode>0.00</c:formatCode>
                <c:ptCount val="8"/>
                <c:pt idx="0">
                  <c:v>1.4444444444444446E-2</c:v>
                </c:pt>
                <c:pt idx="1">
                  <c:v>7.4444444444444452E-2</c:v>
                </c:pt>
                <c:pt idx="2">
                  <c:v>0.18777777777777777</c:v>
                </c:pt>
                <c:pt idx="3">
                  <c:v>0.39666666666666667</c:v>
                </c:pt>
                <c:pt idx="4">
                  <c:v>0.77999999999999992</c:v>
                </c:pt>
                <c:pt idx="5">
                  <c:v>2.64</c:v>
                </c:pt>
                <c:pt idx="6">
                  <c:v>5.48</c:v>
                </c:pt>
                <c:pt idx="7" formatCode="General">
                  <c:v>18.82</c:v>
                </c:pt>
              </c:numCache>
            </c:numRef>
          </c:val>
          <c:smooth val="0"/>
        </c:ser>
        <c:ser>
          <c:idx val="1"/>
          <c:order val="1"/>
          <c:tx>
            <c:strRef>
              <c:f>Sheet3!$D$25</c:f>
              <c:strCache>
                <c:ptCount val="1"/>
                <c:pt idx="0">
                  <c:v>Load Power (W)</c:v>
                </c:pt>
              </c:strCache>
            </c:strRef>
          </c:tx>
          <c:spPr>
            <a:ln>
              <a:solidFill>
                <a:srgbClr val="0070C0"/>
              </a:solidFill>
            </a:ln>
          </c:spPr>
          <c:marker>
            <c:spPr>
              <a:solidFill>
                <a:srgbClr val="0070C0"/>
              </a:solidFill>
              <a:ln>
                <a:solidFill>
                  <a:srgbClr val="0070C0"/>
                </a:solidFill>
              </a:ln>
            </c:spPr>
          </c:marker>
          <c:cat>
            <c:numRef>
              <c:f>Sheet3!$C$26:$C$33</c:f>
              <c:numCache>
                <c:formatCode>General</c:formatCode>
                <c:ptCount val="8"/>
                <c:pt idx="0">
                  <c:v>1</c:v>
                </c:pt>
                <c:pt idx="1">
                  <c:v>4</c:v>
                </c:pt>
                <c:pt idx="2">
                  <c:v>9</c:v>
                </c:pt>
                <c:pt idx="3">
                  <c:v>16</c:v>
                </c:pt>
                <c:pt idx="4">
                  <c:v>25</c:v>
                </c:pt>
                <c:pt idx="5">
                  <c:v>64</c:v>
                </c:pt>
                <c:pt idx="6">
                  <c:v>100</c:v>
                </c:pt>
                <c:pt idx="7">
                  <c:v>256</c:v>
                </c:pt>
              </c:numCache>
            </c:numRef>
          </c:cat>
          <c:val>
            <c:numRef>
              <c:f>Sheet3!$D$26:$D$33</c:f>
              <c:numCache>
                <c:formatCode>General</c:formatCode>
                <c:ptCount val="8"/>
                <c:pt idx="0">
                  <c:v>1</c:v>
                </c:pt>
                <c:pt idx="1">
                  <c:v>4</c:v>
                </c:pt>
                <c:pt idx="2">
                  <c:v>9</c:v>
                </c:pt>
                <c:pt idx="3">
                  <c:v>16</c:v>
                </c:pt>
                <c:pt idx="4">
                  <c:v>25</c:v>
                </c:pt>
                <c:pt idx="5">
                  <c:v>64</c:v>
                </c:pt>
                <c:pt idx="6">
                  <c:v>100</c:v>
                </c:pt>
                <c:pt idx="7">
                  <c:v>256</c:v>
                </c:pt>
              </c:numCache>
            </c:numRef>
          </c:val>
          <c:smooth val="0"/>
        </c:ser>
        <c:dLbls>
          <c:showLegendKey val="0"/>
          <c:showVal val="0"/>
          <c:showCatName val="0"/>
          <c:showSerName val="0"/>
          <c:showPercent val="0"/>
          <c:showBubbleSize val="0"/>
        </c:dLbls>
        <c:marker val="1"/>
        <c:smooth val="0"/>
        <c:axId val="125891328"/>
        <c:axId val="125893248"/>
      </c:lineChart>
      <c:catAx>
        <c:axId val="125891328"/>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5893248"/>
        <c:crosses val="autoZero"/>
        <c:auto val="1"/>
        <c:lblAlgn val="ctr"/>
        <c:lblOffset val="100"/>
        <c:noMultiLvlLbl val="0"/>
      </c:catAx>
      <c:valAx>
        <c:axId val="125893248"/>
        <c:scaling>
          <c:orientation val="minMax"/>
        </c:scaling>
        <c:delete val="0"/>
        <c:axPos val="l"/>
        <c:majorGridlines/>
        <c:title>
          <c:tx>
            <c:rich>
              <a:bodyPr rot="-5400000" vert="horz"/>
              <a:lstStyle/>
              <a:p>
                <a:pPr>
                  <a:defRPr/>
                </a:pPr>
                <a:r>
                  <a:rPr lang="en-US"/>
                  <a:t>Power (W)</a:t>
                </a:r>
              </a:p>
            </c:rich>
          </c:tx>
          <c:layout/>
          <c:overlay val="0"/>
        </c:title>
        <c:numFmt formatCode="0.00" sourceLinked="1"/>
        <c:majorTickMark val="out"/>
        <c:minorTickMark val="none"/>
        <c:tickLblPos val="nextTo"/>
        <c:crossAx val="125891328"/>
        <c:crosses val="autoZero"/>
        <c:crossBetween val="between"/>
      </c:valAx>
    </c:plotArea>
    <c:legend>
      <c:legendPos val="r"/>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Efficiency: High-Voltage PDN</a:t>
            </a:r>
          </a:p>
          <a:p>
            <a:pPr>
              <a:defRPr/>
            </a:pPr>
            <a:r>
              <a:rPr lang="en-US"/>
              <a:t>(Ideal Converter) </a:t>
            </a:r>
          </a:p>
        </c:rich>
      </c:tx>
      <c:layout/>
      <c:overlay val="0"/>
    </c:title>
    <c:autoTitleDeleted val="0"/>
    <c:plotArea>
      <c:layout/>
      <c:lineChart>
        <c:grouping val="standard"/>
        <c:varyColors val="0"/>
        <c:ser>
          <c:idx val="0"/>
          <c:order val="0"/>
          <c:tx>
            <c:strRef>
              <c:f>Sheet3!$G$25</c:f>
              <c:strCache>
                <c:ptCount val="1"/>
                <c:pt idx="0">
                  <c:v> Efficiency  (%)</c:v>
                </c:pt>
              </c:strCache>
            </c:strRef>
          </c:tx>
          <c:spPr>
            <a:ln>
              <a:solidFill>
                <a:srgbClr val="0070C0"/>
              </a:solidFill>
            </a:ln>
          </c:spPr>
          <c:marker>
            <c:spPr>
              <a:solidFill>
                <a:srgbClr val="0070C0"/>
              </a:solidFill>
              <a:ln>
                <a:solidFill>
                  <a:srgbClr val="0070C0"/>
                </a:solidFill>
              </a:ln>
            </c:spPr>
          </c:marker>
          <c:cat>
            <c:numRef>
              <c:f>Sheet3!$C$26:$C$33</c:f>
              <c:numCache>
                <c:formatCode>General</c:formatCode>
                <c:ptCount val="8"/>
                <c:pt idx="0">
                  <c:v>1</c:v>
                </c:pt>
                <c:pt idx="1">
                  <c:v>4</c:v>
                </c:pt>
                <c:pt idx="2">
                  <c:v>9</c:v>
                </c:pt>
                <c:pt idx="3">
                  <c:v>16</c:v>
                </c:pt>
                <c:pt idx="4">
                  <c:v>25</c:v>
                </c:pt>
                <c:pt idx="5">
                  <c:v>64</c:v>
                </c:pt>
                <c:pt idx="6">
                  <c:v>100</c:v>
                </c:pt>
                <c:pt idx="7">
                  <c:v>256</c:v>
                </c:pt>
              </c:numCache>
            </c:numRef>
          </c:cat>
          <c:val>
            <c:numRef>
              <c:f>Sheet3!$G$26:$G$33</c:f>
              <c:numCache>
                <c:formatCode>0.00</c:formatCode>
                <c:ptCount val="8"/>
                <c:pt idx="0">
                  <c:v>98.57612267250822</c:v>
                </c:pt>
                <c:pt idx="1">
                  <c:v>98.1728933733297</c:v>
                </c:pt>
                <c:pt idx="2">
                  <c:v>97.956222034103291</c:v>
                </c:pt>
                <c:pt idx="3">
                  <c:v>97.58080910754218</c:v>
                </c:pt>
                <c:pt idx="4">
                  <c:v>96.974398758727688</c:v>
                </c:pt>
                <c:pt idx="5">
                  <c:v>96.038415366146452</c:v>
                </c:pt>
                <c:pt idx="6">
                  <c:v>94.804702313234728</c:v>
                </c:pt>
                <c:pt idx="7">
                  <c:v>93.151881231351425</c:v>
                </c:pt>
              </c:numCache>
            </c:numRef>
          </c:val>
          <c:smooth val="0"/>
        </c:ser>
        <c:dLbls>
          <c:showLegendKey val="0"/>
          <c:showVal val="0"/>
          <c:showCatName val="0"/>
          <c:showSerName val="0"/>
          <c:showPercent val="0"/>
          <c:showBubbleSize val="0"/>
        </c:dLbls>
        <c:marker val="1"/>
        <c:smooth val="0"/>
        <c:axId val="125811328"/>
        <c:axId val="125867136"/>
      </c:lineChart>
      <c:catAx>
        <c:axId val="125811328"/>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5867136"/>
        <c:crosses val="autoZero"/>
        <c:auto val="1"/>
        <c:lblAlgn val="ctr"/>
        <c:lblOffset val="100"/>
        <c:noMultiLvlLbl val="0"/>
      </c:catAx>
      <c:valAx>
        <c:axId val="125867136"/>
        <c:scaling>
          <c:orientation val="minMax"/>
          <c:max val="100"/>
          <c:min val="0"/>
        </c:scaling>
        <c:delete val="0"/>
        <c:axPos val="l"/>
        <c:majorGridlines/>
        <c:title>
          <c:tx>
            <c:rich>
              <a:bodyPr rot="-5400000" vert="horz"/>
              <a:lstStyle/>
              <a:p>
                <a:pPr>
                  <a:defRPr/>
                </a:pPr>
                <a:r>
                  <a:rPr lang="en-US"/>
                  <a:t>Efficiency (%)</a:t>
                </a:r>
              </a:p>
            </c:rich>
          </c:tx>
          <c:layout/>
          <c:overlay val="0"/>
        </c:title>
        <c:numFmt formatCode="0.00" sourceLinked="1"/>
        <c:majorTickMark val="out"/>
        <c:minorTickMark val="none"/>
        <c:tickLblPos val="nextTo"/>
        <c:crossAx val="125811328"/>
        <c:crosses val="autoZero"/>
        <c:crossBetween val="between"/>
        <c:majorUnit val="10"/>
        <c:minorUnit val="0.4"/>
      </c:valAx>
    </c:plotArea>
    <c:legend>
      <c:legendPos val="r"/>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Power Consumption: High Voltage PDN</a:t>
            </a:r>
          </a:p>
          <a:p>
            <a:pPr>
              <a:defRPr/>
            </a:pPr>
            <a:r>
              <a:rPr lang="en-US"/>
              <a:t> (Non-Ideal Converter)</a:t>
            </a:r>
          </a:p>
        </c:rich>
      </c:tx>
      <c:layout/>
      <c:overlay val="0"/>
    </c:title>
    <c:autoTitleDeleted val="0"/>
    <c:plotArea>
      <c:layout/>
      <c:lineChart>
        <c:grouping val="standard"/>
        <c:varyColors val="0"/>
        <c:ser>
          <c:idx val="0"/>
          <c:order val="0"/>
          <c:tx>
            <c:strRef>
              <c:f>Sheet3!$E$41</c:f>
              <c:strCache>
                <c:ptCount val="1"/>
                <c:pt idx="0">
                  <c:v>Grid Power (W)</c:v>
                </c:pt>
              </c:strCache>
            </c:strRef>
          </c:tx>
          <c:spPr>
            <a:ln>
              <a:solidFill>
                <a:srgbClr val="C00000"/>
              </a:solidFill>
            </a:ln>
          </c:spPr>
          <c:marker>
            <c:spPr>
              <a:solidFill>
                <a:srgbClr val="C00000"/>
              </a:solidFill>
              <a:ln>
                <a:solidFill>
                  <a:srgbClr val="C00000"/>
                </a:solidFill>
              </a:ln>
            </c:spPr>
          </c:marker>
          <c:cat>
            <c:numRef>
              <c:f>Sheet3!$C$42:$C$49</c:f>
              <c:numCache>
                <c:formatCode>General</c:formatCode>
                <c:ptCount val="8"/>
                <c:pt idx="0">
                  <c:v>1</c:v>
                </c:pt>
                <c:pt idx="1">
                  <c:v>4</c:v>
                </c:pt>
                <c:pt idx="2">
                  <c:v>9</c:v>
                </c:pt>
                <c:pt idx="3">
                  <c:v>16</c:v>
                </c:pt>
                <c:pt idx="4">
                  <c:v>25</c:v>
                </c:pt>
                <c:pt idx="5">
                  <c:v>64</c:v>
                </c:pt>
                <c:pt idx="6">
                  <c:v>100</c:v>
                </c:pt>
                <c:pt idx="7">
                  <c:v>256</c:v>
                </c:pt>
              </c:numCache>
            </c:numRef>
          </c:cat>
          <c:val>
            <c:numRef>
              <c:f>Sheet3!$E$42:$E$49</c:f>
              <c:numCache>
                <c:formatCode>General</c:formatCode>
                <c:ptCount val="8"/>
                <c:pt idx="0">
                  <c:v>0.02</c:v>
                </c:pt>
                <c:pt idx="1">
                  <c:v>0.11</c:v>
                </c:pt>
                <c:pt idx="2">
                  <c:v>0.39</c:v>
                </c:pt>
                <c:pt idx="3">
                  <c:v>1.21</c:v>
                </c:pt>
                <c:pt idx="4">
                  <c:v>2.68</c:v>
                </c:pt>
                <c:pt idx="5">
                  <c:v>9.1199999999999992</c:v>
                </c:pt>
                <c:pt idx="6">
                  <c:v>18.97</c:v>
                </c:pt>
                <c:pt idx="7">
                  <c:v>63.3</c:v>
                </c:pt>
              </c:numCache>
            </c:numRef>
          </c:val>
          <c:smooth val="0"/>
        </c:ser>
        <c:ser>
          <c:idx val="1"/>
          <c:order val="1"/>
          <c:tx>
            <c:strRef>
              <c:f>Sheet3!$D$41</c:f>
              <c:strCache>
                <c:ptCount val="1"/>
                <c:pt idx="0">
                  <c:v>Load Power (W)</c:v>
                </c:pt>
              </c:strCache>
            </c:strRef>
          </c:tx>
          <c:spPr>
            <a:ln>
              <a:solidFill>
                <a:srgbClr val="0070C0"/>
              </a:solidFill>
            </a:ln>
          </c:spPr>
          <c:marker>
            <c:spPr>
              <a:solidFill>
                <a:srgbClr val="0070C0"/>
              </a:solidFill>
              <a:ln>
                <a:solidFill>
                  <a:srgbClr val="0070C0"/>
                </a:solidFill>
              </a:ln>
            </c:spPr>
          </c:marker>
          <c:cat>
            <c:numRef>
              <c:f>Sheet3!$C$42:$C$49</c:f>
              <c:numCache>
                <c:formatCode>General</c:formatCode>
                <c:ptCount val="8"/>
                <c:pt idx="0">
                  <c:v>1</c:v>
                </c:pt>
                <c:pt idx="1">
                  <c:v>4</c:v>
                </c:pt>
                <c:pt idx="2">
                  <c:v>9</c:v>
                </c:pt>
                <c:pt idx="3">
                  <c:v>16</c:v>
                </c:pt>
                <c:pt idx="4">
                  <c:v>25</c:v>
                </c:pt>
                <c:pt idx="5">
                  <c:v>64</c:v>
                </c:pt>
                <c:pt idx="6">
                  <c:v>100</c:v>
                </c:pt>
                <c:pt idx="7">
                  <c:v>256</c:v>
                </c:pt>
              </c:numCache>
            </c:numRef>
          </c:cat>
          <c:val>
            <c:numRef>
              <c:f>Sheet3!$D$42:$D$49</c:f>
              <c:numCache>
                <c:formatCode>General</c:formatCode>
                <c:ptCount val="8"/>
                <c:pt idx="0">
                  <c:v>1</c:v>
                </c:pt>
                <c:pt idx="1">
                  <c:v>4</c:v>
                </c:pt>
                <c:pt idx="2">
                  <c:v>9</c:v>
                </c:pt>
                <c:pt idx="3">
                  <c:v>16</c:v>
                </c:pt>
                <c:pt idx="4">
                  <c:v>25</c:v>
                </c:pt>
                <c:pt idx="5">
                  <c:v>64</c:v>
                </c:pt>
                <c:pt idx="6">
                  <c:v>100</c:v>
                </c:pt>
                <c:pt idx="7">
                  <c:v>256</c:v>
                </c:pt>
              </c:numCache>
            </c:numRef>
          </c:val>
          <c:smooth val="0"/>
        </c:ser>
        <c:dLbls>
          <c:showLegendKey val="0"/>
          <c:showVal val="0"/>
          <c:showCatName val="0"/>
          <c:showSerName val="0"/>
          <c:showPercent val="0"/>
          <c:showBubbleSize val="0"/>
        </c:dLbls>
        <c:marker val="1"/>
        <c:smooth val="0"/>
        <c:axId val="127120128"/>
        <c:axId val="127122432"/>
      </c:lineChart>
      <c:catAx>
        <c:axId val="127120128"/>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7122432"/>
        <c:crosses val="autoZero"/>
        <c:auto val="1"/>
        <c:lblAlgn val="ctr"/>
        <c:lblOffset val="100"/>
        <c:noMultiLvlLbl val="0"/>
      </c:catAx>
      <c:valAx>
        <c:axId val="127122432"/>
        <c:scaling>
          <c:orientation val="minMax"/>
        </c:scaling>
        <c:delete val="0"/>
        <c:axPos val="l"/>
        <c:majorGridlines/>
        <c:title>
          <c:tx>
            <c:rich>
              <a:bodyPr rot="-5400000" vert="horz"/>
              <a:lstStyle/>
              <a:p>
                <a:pPr>
                  <a:defRPr/>
                </a:pPr>
                <a:r>
                  <a:rPr lang="en-US"/>
                  <a:t>Power (W)</a:t>
                </a:r>
              </a:p>
            </c:rich>
          </c:tx>
          <c:layout/>
          <c:overlay val="0"/>
        </c:title>
        <c:numFmt formatCode="General" sourceLinked="1"/>
        <c:majorTickMark val="out"/>
        <c:minorTickMark val="none"/>
        <c:tickLblPos val="nextTo"/>
        <c:crossAx val="127120128"/>
        <c:crosses val="autoZero"/>
        <c:crossBetween val="between"/>
      </c:valAx>
    </c:plotArea>
    <c:legend>
      <c:legendPos val="r"/>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Efficiency: High-Voltage PDN</a:t>
            </a:r>
          </a:p>
          <a:p>
            <a:pPr>
              <a:defRPr/>
            </a:pPr>
            <a:r>
              <a:rPr lang="en-US"/>
              <a:t>(Non-Ideal Converter) </a:t>
            </a:r>
          </a:p>
        </c:rich>
      </c:tx>
      <c:layout/>
      <c:overlay val="0"/>
    </c:title>
    <c:autoTitleDeleted val="0"/>
    <c:plotArea>
      <c:layout/>
      <c:lineChart>
        <c:grouping val="standard"/>
        <c:varyColors val="0"/>
        <c:ser>
          <c:idx val="0"/>
          <c:order val="0"/>
          <c:tx>
            <c:strRef>
              <c:f>Sheet3!$G$41</c:f>
              <c:strCache>
                <c:ptCount val="1"/>
                <c:pt idx="0">
                  <c:v>Efficiency (%)</c:v>
                </c:pt>
              </c:strCache>
            </c:strRef>
          </c:tx>
          <c:spPr>
            <a:ln>
              <a:solidFill>
                <a:srgbClr val="0070C0"/>
              </a:solidFill>
            </a:ln>
          </c:spPr>
          <c:marker>
            <c:spPr>
              <a:solidFill>
                <a:srgbClr val="0070C0"/>
              </a:solidFill>
              <a:ln>
                <a:solidFill>
                  <a:srgbClr val="0070C0"/>
                </a:solidFill>
              </a:ln>
            </c:spPr>
          </c:marker>
          <c:cat>
            <c:numRef>
              <c:f>Sheet3!$C$42:$C$49</c:f>
              <c:numCache>
                <c:formatCode>General</c:formatCode>
                <c:ptCount val="8"/>
                <c:pt idx="0">
                  <c:v>1</c:v>
                </c:pt>
                <c:pt idx="1">
                  <c:v>4</c:v>
                </c:pt>
                <c:pt idx="2">
                  <c:v>9</c:v>
                </c:pt>
                <c:pt idx="3">
                  <c:v>16</c:v>
                </c:pt>
                <c:pt idx="4">
                  <c:v>25</c:v>
                </c:pt>
                <c:pt idx="5">
                  <c:v>64</c:v>
                </c:pt>
                <c:pt idx="6">
                  <c:v>100</c:v>
                </c:pt>
                <c:pt idx="7">
                  <c:v>256</c:v>
                </c:pt>
              </c:numCache>
            </c:numRef>
          </c:cat>
          <c:val>
            <c:numRef>
              <c:f>Sheet3!$G$42:$G$49</c:f>
              <c:numCache>
                <c:formatCode>0.00</c:formatCode>
                <c:ptCount val="8"/>
                <c:pt idx="0">
                  <c:v>98.039215686274503</c:v>
                </c:pt>
                <c:pt idx="1">
                  <c:v>97.323600973235997</c:v>
                </c:pt>
                <c:pt idx="2">
                  <c:v>95.846645367412137</c:v>
                </c:pt>
                <c:pt idx="3">
                  <c:v>92.969203951191162</c:v>
                </c:pt>
                <c:pt idx="4">
                  <c:v>90.317919075144516</c:v>
                </c:pt>
                <c:pt idx="5">
                  <c:v>87.527352297592998</c:v>
                </c:pt>
                <c:pt idx="6">
                  <c:v>84.054803732033292</c:v>
                </c:pt>
                <c:pt idx="7">
                  <c:v>80.175383651738173</c:v>
                </c:pt>
              </c:numCache>
            </c:numRef>
          </c:val>
          <c:smooth val="0"/>
        </c:ser>
        <c:dLbls>
          <c:showLegendKey val="0"/>
          <c:showVal val="0"/>
          <c:showCatName val="0"/>
          <c:showSerName val="0"/>
          <c:showPercent val="0"/>
          <c:showBubbleSize val="0"/>
        </c:dLbls>
        <c:marker val="1"/>
        <c:smooth val="0"/>
        <c:axId val="127044608"/>
        <c:axId val="127211008"/>
      </c:lineChart>
      <c:catAx>
        <c:axId val="127044608"/>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7211008"/>
        <c:crosses val="autoZero"/>
        <c:auto val="1"/>
        <c:lblAlgn val="ctr"/>
        <c:lblOffset val="100"/>
        <c:noMultiLvlLbl val="0"/>
      </c:catAx>
      <c:valAx>
        <c:axId val="127211008"/>
        <c:scaling>
          <c:orientation val="minMax"/>
          <c:max val="100"/>
          <c:min val="0"/>
        </c:scaling>
        <c:delete val="0"/>
        <c:axPos val="l"/>
        <c:majorGridlines/>
        <c:title>
          <c:tx>
            <c:rich>
              <a:bodyPr rot="-5400000" vert="horz"/>
              <a:lstStyle/>
              <a:p>
                <a:pPr>
                  <a:defRPr/>
                </a:pPr>
                <a:r>
                  <a:rPr lang="en-US"/>
                  <a:t>Efficiency (%) </a:t>
                </a:r>
              </a:p>
            </c:rich>
          </c:tx>
          <c:layout/>
          <c:overlay val="0"/>
        </c:title>
        <c:numFmt formatCode="0.00" sourceLinked="1"/>
        <c:majorTickMark val="out"/>
        <c:minorTickMark val="none"/>
        <c:tickLblPos val="nextTo"/>
        <c:crossAx val="127044608"/>
        <c:crosses val="autoZero"/>
        <c:crossBetween val="between"/>
        <c:majorUnit val="10"/>
      </c:valAx>
    </c:plotArea>
    <c:legend>
      <c:legendPos val="r"/>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Interconnect Power</a:t>
            </a:r>
          </a:p>
        </c:rich>
      </c:tx>
      <c:layout/>
      <c:overlay val="0"/>
    </c:title>
    <c:autoTitleDeleted val="0"/>
    <c:plotArea>
      <c:layout/>
      <c:lineChart>
        <c:grouping val="standard"/>
        <c:varyColors val="0"/>
        <c:ser>
          <c:idx val="0"/>
          <c:order val="0"/>
          <c:tx>
            <c:strRef>
              <c:f>Sheet2!$D$7</c:f>
              <c:strCache>
                <c:ptCount val="1"/>
                <c:pt idx="0">
                  <c:v>Present Day PDN  </c:v>
                </c:pt>
              </c:strCache>
            </c:strRef>
          </c:tx>
          <c:spPr>
            <a:ln>
              <a:solidFill>
                <a:srgbClr val="C00000"/>
              </a:solidFill>
            </a:ln>
          </c:spPr>
          <c:marker>
            <c:spPr>
              <a:solidFill>
                <a:srgbClr val="C00000"/>
              </a:solidFill>
              <a:ln>
                <a:solidFill>
                  <a:srgbClr val="C00000"/>
                </a:solidFill>
              </a:ln>
            </c:spPr>
          </c:marker>
          <c:cat>
            <c:numRef>
              <c:f>Sheet2!$B$8:$B$15</c:f>
              <c:numCache>
                <c:formatCode>General</c:formatCode>
                <c:ptCount val="8"/>
                <c:pt idx="0">
                  <c:v>1</c:v>
                </c:pt>
                <c:pt idx="1">
                  <c:v>4</c:v>
                </c:pt>
                <c:pt idx="2">
                  <c:v>9</c:v>
                </c:pt>
                <c:pt idx="3">
                  <c:v>16</c:v>
                </c:pt>
                <c:pt idx="4">
                  <c:v>25</c:v>
                </c:pt>
                <c:pt idx="5">
                  <c:v>64</c:v>
                </c:pt>
                <c:pt idx="6">
                  <c:v>100</c:v>
                </c:pt>
                <c:pt idx="7">
                  <c:v>256</c:v>
                </c:pt>
              </c:numCache>
            </c:numRef>
          </c:cat>
          <c:val>
            <c:numRef>
              <c:f>Sheet2!$D$8:$D$15</c:f>
              <c:numCache>
                <c:formatCode>0.00</c:formatCode>
                <c:ptCount val="8"/>
                <c:pt idx="0">
                  <c:v>0.13</c:v>
                </c:pt>
                <c:pt idx="1">
                  <c:v>0.67</c:v>
                </c:pt>
                <c:pt idx="2">
                  <c:v>1.69</c:v>
                </c:pt>
                <c:pt idx="3">
                  <c:v>3.57</c:v>
                </c:pt>
                <c:pt idx="4">
                  <c:v>7.02</c:v>
                </c:pt>
                <c:pt idx="5">
                  <c:v>23.76</c:v>
                </c:pt>
                <c:pt idx="6">
                  <c:v>49.32</c:v>
                </c:pt>
                <c:pt idx="7">
                  <c:v>169.4</c:v>
                </c:pt>
              </c:numCache>
            </c:numRef>
          </c:val>
          <c:smooth val="0"/>
        </c:ser>
        <c:ser>
          <c:idx val="1"/>
          <c:order val="1"/>
          <c:tx>
            <c:strRef>
              <c:f>Sheet2!$E$7</c:f>
              <c:strCache>
                <c:ptCount val="1"/>
                <c:pt idx="0">
                  <c:v>High-Voltage PDN (Ideal Converter)</c:v>
                </c:pt>
              </c:strCache>
            </c:strRef>
          </c:tx>
          <c:spPr>
            <a:ln>
              <a:solidFill>
                <a:srgbClr val="00B050"/>
              </a:solidFill>
            </a:ln>
          </c:spPr>
          <c:marker>
            <c:spPr>
              <a:solidFill>
                <a:srgbClr val="00B050"/>
              </a:solidFill>
              <a:ln>
                <a:solidFill>
                  <a:srgbClr val="00B050"/>
                </a:solidFill>
              </a:ln>
            </c:spPr>
          </c:marker>
          <c:cat>
            <c:numRef>
              <c:f>Sheet2!$B$8:$B$15</c:f>
              <c:numCache>
                <c:formatCode>General</c:formatCode>
                <c:ptCount val="8"/>
                <c:pt idx="0">
                  <c:v>1</c:v>
                </c:pt>
                <c:pt idx="1">
                  <c:v>4</c:v>
                </c:pt>
                <c:pt idx="2">
                  <c:v>9</c:v>
                </c:pt>
                <c:pt idx="3">
                  <c:v>16</c:v>
                </c:pt>
                <c:pt idx="4">
                  <c:v>25</c:v>
                </c:pt>
                <c:pt idx="5">
                  <c:v>64</c:v>
                </c:pt>
                <c:pt idx="6">
                  <c:v>100</c:v>
                </c:pt>
                <c:pt idx="7">
                  <c:v>256</c:v>
                </c:pt>
              </c:numCache>
            </c:numRef>
          </c:cat>
          <c:val>
            <c:numRef>
              <c:f>Sheet2!$E$8:$E$15</c:f>
              <c:numCache>
                <c:formatCode>0.00</c:formatCode>
                <c:ptCount val="8"/>
                <c:pt idx="0">
                  <c:v>1.4444444444444446E-2</c:v>
                </c:pt>
                <c:pt idx="1">
                  <c:v>7.4444444444444452E-2</c:v>
                </c:pt>
                <c:pt idx="2">
                  <c:v>0.18777777777777777</c:v>
                </c:pt>
                <c:pt idx="3">
                  <c:v>0.39666666666666667</c:v>
                </c:pt>
                <c:pt idx="4">
                  <c:v>0.77999999999999992</c:v>
                </c:pt>
                <c:pt idx="5">
                  <c:v>2.64</c:v>
                </c:pt>
                <c:pt idx="6">
                  <c:v>5.48</c:v>
                </c:pt>
                <c:pt idx="7">
                  <c:v>18.82</c:v>
                </c:pt>
              </c:numCache>
            </c:numRef>
          </c:val>
          <c:smooth val="0"/>
        </c:ser>
        <c:ser>
          <c:idx val="2"/>
          <c:order val="2"/>
          <c:tx>
            <c:strRef>
              <c:f>Sheet2!$F$7</c:f>
              <c:strCache>
                <c:ptCount val="1"/>
                <c:pt idx="0">
                  <c:v>High-Voltage PDN (Non-Ideal Converter)</c:v>
                </c:pt>
              </c:strCache>
            </c:strRef>
          </c:tx>
          <c:spPr>
            <a:ln>
              <a:solidFill>
                <a:srgbClr val="0070C0"/>
              </a:solidFill>
            </a:ln>
          </c:spPr>
          <c:marker>
            <c:spPr>
              <a:solidFill>
                <a:srgbClr val="0070C0"/>
              </a:solidFill>
              <a:ln>
                <a:solidFill>
                  <a:srgbClr val="0070C0"/>
                </a:solidFill>
              </a:ln>
            </c:spPr>
          </c:marker>
          <c:cat>
            <c:numRef>
              <c:f>Sheet2!$B$8:$B$15</c:f>
              <c:numCache>
                <c:formatCode>General</c:formatCode>
                <c:ptCount val="8"/>
                <c:pt idx="0">
                  <c:v>1</c:v>
                </c:pt>
                <c:pt idx="1">
                  <c:v>4</c:v>
                </c:pt>
                <c:pt idx="2">
                  <c:v>9</c:v>
                </c:pt>
                <c:pt idx="3">
                  <c:v>16</c:v>
                </c:pt>
                <c:pt idx="4">
                  <c:v>25</c:v>
                </c:pt>
                <c:pt idx="5">
                  <c:v>64</c:v>
                </c:pt>
                <c:pt idx="6">
                  <c:v>100</c:v>
                </c:pt>
                <c:pt idx="7">
                  <c:v>256</c:v>
                </c:pt>
              </c:numCache>
            </c:numRef>
          </c:cat>
          <c:val>
            <c:numRef>
              <c:f>Sheet2!$F$8:$F$15</c:f>
              <c:numCache>
                <c:formatCode>General</c:formatCode>
                <c:ptCount val="8"/>
                <c:pt idx="0">
                  <c:v>0.02</c:v>
                </c:pt>
                <c:pt idx="1">
                  <c:v>0.11</c:v>
                </c:pt>
                <c:pt idx="2">
                  <c:v>0.39</c:v>
                </c:pt>
                <c:pt idx="3">
                  <c:v>1.21</c:v>
                </c:pt>
                <c:pt idx="4">
                  <c:v>2.68</c:v>
                </c:pt>
                <c:pt idx="5">
                  <c:v>9.1199999999999992</c:v>
                </c:pt>
                <c:pt idx="6">
                  <c:v>18.97</c:v>
                </c:pt>
                <c:pt idx="7">
                  <c:v>63.3</c:v>
                </c:pt>
              </c:numCache>
            </c:numRef>
          </c:val>
          <c:smooth val="0"/>
        </c:ser>
        <c:ser>
          <c:idx val="3"/>
          <c:order val="3"/>
          <c:tx>
            <c:strRef>
              <c:f>Sheet2!$C$6</c:f>
              <c:strCache>
                <c:ptCount val="1"/>
                <c:pt idx="0">
                  <c:v>Load Power (W)</c:v>
                </c:pt>
              </c:strCache>
            </c:strRef>
          </c:tx>
          <c:spPr>
            <a:ln>
              <a:solidFill>
                <a:srgbClr val="7030A0"/>
              </a:solidFill>
              <a:prstDash val="sysDot"/>
            </a:ln>
          </c:spPr>
          <c:marker>
            <c:spPr>
              <a:solidFill>
                <a:srgbClr val="7030A0"/>
              </a:solidFill>
              <a:ln>
                <a:solidFill>
                  <a:srgbClr val="7030A0"/>
                </a:solidFill>
                <a:prstDash val="sysDot"/>
              </a:ln>
            </c:spPr>
          </c:marker>
          <c:cat>
            <c:numRef>
              <c:f>Sheet2!$B$8:$B$15</c:f>
              <c:numCache>
                <c:formatCode>General</c:formatCode>
                <c:ptCount val="8"/>
                <c:pt idx="0">
                  <c:v>1</c:v>
                </c:pt>
                <c:pt idx="1">
                  <c:v>4</c:v>
                </c:pt>
                <c:pt idx="2">
                  <c:v>9</c:v>
                </c:pt>
                <c:pt idx="3">
                  <c:v>16</c:v>
                </c:pt>
                <c:pt idx="4">
                  <c:v>25</c:v>
                </c:pt>
                <c:pt idx="5">
                  <c:v>64</c:v>
                </c:pt>
                <c:pt idx="6">
                  <c:v>100</c:v>
                </c:pt>
                <c:pt idx="7">
                  <c:v>256</c:v>
                </c:pt>
              </c:numCache>
            </c:numRef>
          </c:cat>
          <c:val>
            <c:numRef>
              <c:f>Sheet2!$C$8:$C$15</c:f>
              <c:numCache>
                <c:formatCode>General</c:formatCode>
                <c:ptCount val="8"/>
                <c:pt idx="0">
                  <c:v>1</c:v>
                </c:pt>
                <c:pt idx="1">
                  <c:v>4</c:v>
                </c:pt>
                <c:pt idx="2">
                  <c:v>9</c:v>
                </c:pt>
                <c:pt idx="3">
                  <c:v>16</c:v>
                </c:pt>
                <c:pt idx="4">
                  <c:v>25</c:v>
                </c:pt>
                <c:pt idx="5">
                  <c:v>64</c:v>
                </c:pt>
                <c:pt idx="6">
                  <c:v>100</c:v>
                </c:pt>
                <c:pt idx="7">
                  <c:v>256</c:v>
                </c:pt>
              </c:numCache>
            </c:numRef>
          </c:val>
          <c:smooth val="0"/>
        </c:ser>
        <c:dLbls>
          <c:showLegendKey val="0"/>
          <c:showVal val="0"/>
          <c:showCatName val="0"/>
          <c:showSerName val="0"/>
          <c:showPercent val="0"/>
          <c:showBubbleSize val="0"/>
        </c:dLbls>
        <c:marker val="1"/>
        <c:smooth val="0"/>
        <c:axId val="128039552"/>
        <c:axId val="128042112"/>
      </c:lineChart>
      <c:catAx>
        <c:axId val="128039552"/>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8042112"/>
        <c:crosses val="autoZero"/>
        <c:auto val="1"/>
        <c:lblAlgn val="ctr"/>
        <c:lblOffset val="100"/>
        <c:noMultiLvlLbl val="0"/>
      </c:catAx>
      <c:valAx>
        <c:axId val="128042112"/>
        <c:scaling>
          <c:orientation val="minMax"/>
        </c:scaling>
        <c:delete val="0"/>
        <c:axPos val="l"/>
        <c:majorGridlines/>
        <c:title>
          <c:tx>
            <c:rich>
              <a:bodyPr rot="-5400000" vert="horz"/>
              <a:lstStyle/>
              <a:p>
                <a:pPr>
                  <a:defRPr/>
                </a:pPr>
                <a:r>
                  <a:rPr lang="en-US"/>
                  <a:t>Interconnect Power (W)</a:t>
                </a:r>
              </a:p>
            </c:rich>
          </c:tx>
          <c:layout/>
          <c:overlay val="0"/>
        </c:title>
        <c:numFmt formatCode="0.00" sourceLinked="1"/>
        <c:majorTickMark val="out"/>
        <c:minorTickMark val="none"/>
        <c:tickLblPos val="nextTo"/>
        <c:crossAx val="128039552"/>
        <c:crosses val="autoZero"/>
        <c:crossBetween val="between"/>
      </c:valAx>
    </c:plotArea>
    <c:legend>
      <c:legendPos val="r"/>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Sheet1!$D$7</c:f>
              <c:strCache>
                <c:ptCount val="1"/>
                <c:pt idx="0">
                  <c:v>Regular PDN </c:v>
                </c:pt>
              </c:strCache>
            </c:strRef>
          </c:tx>
          <c:spPr>
            <a:ln>
              <a:solidFill>
                <a:srgbClr val="C00000"/>
              </a:solidFill>
            </a:ln>
          </c:spPr>
          <c:marker>
            <c:spPr>
              <a:solidFill>
                <a:srgbClr val="C00000"/>
              </a:solidFill>
              <a:ln>
                <a:solidFill>
                  <a:srgbClr val="C00000"/>
                </a:solidFill>
              </a:ln>
            </c:spPr>
          </c:marker>
          <c:cat>
            <c:numRef>
              <c:f>Sheet1!$C$8:$C$15</c:f>
              <c:numCache>
                <c:formatCode>General</c:formatCode>
                <c:ptCount val="8"/>
                <c:pt idx="0">
                  <c:v>1</c:v>
                </c:pt>
                <c:pt idx="1">
                  <c:v>4</c:v>
                </c:pt>
                <c:pt idx="2">
                  <c:v>9</c:v>
                </c:pt>
                <c:pt idx="3">
                  <c:v>16</c:v>
                </c:pt>
                <c:pt idx="4">
                  <c:v>25</c:v>
                </c:pt>
                <c:pt idx="5">
                  <c:v>64</c:v>
                </c:pt>
                <c:pt idx="6">
                  <c:v>100</c:v>
                </c:pt>
                <c:pt idx="7">
                  <c:v>256</c:v>
                </c:pt>
              </c:numCache>
            </c:numRef>
          </c:cat>
          <c:val>
            <c:numRef>
              <c:f>Sheet1!$D$8:$D$15</c:f>
              <c:numCache>
                <c:formatCode>0.00</c:formatCode>
                <c:ptCount val="8"/>
                <c:pt idx="0">
                  <c:v>88.495575221238937</c:v>
                </c:pt>
                <c:pt idx="1">
                  <c:v>85.65310492505354</c:v>
                </c:pt>
                <c:pt idx="2">
                  <c:v>84.190832553788582</c:v>
                </c:pt>
                <c:pt idx="3">
                  <c:v>81.757792539601425</c:v>
                </c:pt>
                <c:pt idx="4">
                  <c:v>78.076202373516551</c:v>
                </c:pt>
                <c:pt idx="5">
                  <c:v>72.926162260711024</c:v>
                </c:pt>
                <c:pt idx="6">
                  <c:v>66.970265202250204</c:v>
                </c:pt>
                <c:pt idx="7">
                  <c:v>60.178655383168788</c:v>
                </c:pt>
              </c:numCache>
            </c:numRef>
          </c:val>
          <c:smooth val="0"/>
        </c:ser>
        <c:ser>
          <c:idx val="1"/>
          <c:order val="1"/>
          <c:tx>
            <c:strRef>
              <c:f>Sheet1!$E$7</c:f>
              <c:strCache>
                <c:ptCount val="1"/>
                <c:pt idx="0">
                  <c:v>High-Voltage PDN (Ideal Converter)</c:v>
                </c:pt>
              </c:strCache>
            </c:strRef>
          </c:tx>
          <c:spPr>
            <a:ln>
              <a:solidFill>
                <a:srgbClr val="00B050"/>
              </a:solidFill>
            </a:ln>
          </c:spPr>
          <c:marker>
            <c:spPr>
              <a:solidFill>
                <a:srgbClr val="00B050"/>
              </a:solidFill>
              <a:ln>
                <a:solidFill>
                  <a:srgbClr val="00B050"/>
                </a:solidFill>
              </a:ln>
            </c:spPr>
          </c:marker>
          <c:cat>
            <c:numRef>
              <c:f>Sheet1!$C$8:$C$15</c:f>
              <c:numCache>
                <c:formatCode>General</c:formatCode>
                <c:ptCount val="8"/>
                <c:pt idx="0">
                  <c:v>1</c:v>
                </c:pt>
                <c:pt idx="1">
                  <c:v>4</c:v>
                </c:pt>
                <c:pt idx="2">
                  <c:v>9</c:v>
                </c:pt>
                <c:pt idx="3">
                  <c:v>16</c:v>
                </c:pt>
                <c:pt idx="4">
                  <c:v>25</c:v>
                </c:pt>
                <c:pt idx="5">
                  <c:v>64</c:v>
                </c:pt>
                <c:pt idx="6">
                  <c:v>100</c:v>
                </c:pt>
                <c:pt idx="7">
                  <c:v>256</c:v>
                </c:pt>
              </c:numCache>
            </c:numRef>
          </c:cat>
          <c:val>
            <c:numRef>
              <c:f>Sheet1!$E$8:$E$15</c:f>
              <c:numCache>
                <c:formatCode>0.00</c:formatCode>
                <c:ptCount val="8"/>
                <c:pt idx="0">
                  <c:v>98.57612267250822</c:v>
                </c:pt>
                <c:pt idx="1">
                  <c:v>98.1728933733297</c:v>
                </c:pt>
                <c:pt idx="2">
                  <c:v>97.956222034103291</c:v>
                </c:pt>
                <c:pt idx="3">
                  <c:v>97.58080910754218</c:v>
                </c:pt>
                <c:pt idx="4">
                  <c:v>96.974398758727688</c:v>
                </c:pt>
                <c:pt idx="5">
                  <c:v>96.038415366146452</c:v>
                </c:pt>
                <c:pt idx="6">
                  <c:v>94.804702313234728</c:v>
                </c:pt>
                <c:pt idx="7">
                  <c:v>93.151881231351425</c:v>
                </c:pt>
              </c:numCache>
            </c:numRef>
          </c:val>
          <c:smooth val="0"/>
        </c:ser>
        <c:ser>
          <c:idx val="3"/>
          <c:order val="2"/>
          <c:tx>
            <c:strRef>
              <c:f>Sheet1!$F$7</c:f>
              <c:strCache>
                <c:ptCount val="1"/>
                <c:pt idx="0">
                  <c:v>High-Voltage PDN (Non-Ideal Converter)</c:v>
                </c:pt>
              </c:strCache>
            </c:strRef>
          </c:tx>
          <c:spPr>
            <a:ln>
              <a:solidFill>
                <a:srgbClr val="0070C0"/>
              </a:solidFill>
            </a:ln>
          </c:spPr>
          <c:marker>
            <c:spPr>
              <a:solidFill>
                <a:srgbClr val="0070C0"/>
              </a:solidFill>
              <a:ln>
                <a:solidFill>
                  <a:srgbClr val="0070C0"/>
                </a:solidFill>
              </a:ln>
            </c:spPr>
          </c:marker>
          <c:cat>
            <c:numRef>
              <c:f>Sheet1!$C$8:$C$15</c:f>
              <c:numCache>
                <c:formatCode>General</c:formatCode>
                <c:ptCount val="8"/>
                <c:pt idx="0">
                  <c:v>1</c:v>
                </c:pt>
                <c:pt idx="1">
                  <c:v>4</c:v>
                </c:pt>
                <c:pt idx="2">
                  <c:v>9</c:v>
                </c:pt>
                <c:pt idx="3">
                  <c:v>16</c:v>
                </c:pt>
                <c:pt idx="4">
                  <c:v>25</c:v>
                </c:pt>
                <c:pt idx="5">
                  <c:v>64</c:v>
                </c:pt>
                <c:pt idx="6">
                  <c:v>100</c:v>
                </c:pt>
                <c:pt idx="7">
                  <c:v>256</c:v>
                </c:pt>
              </c:numCache>
            </c:numRef>
          </c:cat>
          <c:val>
            <c:numRef>
              <c:f>Sheet1!$F$8:$F$15</c:f>
              <c:numCache>
                <c:formatCode>0.00</c:formatCode>
                <c:ptCount val="8"/>
                <c:pt idx="0">
                  <c:v>98.039215686274503</c:v>
                </c:pt>
                <c:pt idx="1">
                  <c:v>97.323600973235997</c:v>
                </c:pt>
                <c:pt idx="2">
                  <c:v>95.846645367412137</c:v>
                </c:pt>
                <c:pt idx="3">
                  <c:v>92.969203951191162</c:v>
                </c:pt>
                <c:pt idx="4">
                  <c:v>90.317919075144516</c:v>
                </c:pt>
                <c:pt idx="5">
                  <c:v>87.527352297592998</c:v>
                </c:pt>
                <c:pt idx="6">
                  <c:v>84.054803732033292</c:v>
                </c:pt>
                <c:pt idx="7">
                  <c:v>80.175383651738173</c:v>
                </c:pt>
              </c:numCache>
            </c:numRef>
          </c:val>
          <c:smooth val="0"/>
        </c:ser>
        <c:dLbls>
          <c:showLegendKey val="0"/>
          <c:showVal val="0"/>
          <c:showCatName val="0"/>
          <c:showSerName val="0"/>
          <c:showPercent val="0"/>
          <c:showBubbleSize val="0"/>
        </c:dLbls>
        <c:marker val="1"/>
        <c:smooth val="0"/>
        <c:axId val="128137088"/>
        <c:axId val="128151936"/>
      </c:lineChart>
      <c:catAx>
        <c:axId val="128137088"/>
        <c:scaling>
          <c:orientation val="minMax"/>
        </c:scaling>
        <c:delete val="0"/>
        <c:axPos val="b"/>
        <c:title>
          <c:tx>
            <c:rich>
              <a:bodyPr/>
              <a:lstStyle/>
              <a:p>
                <a:pPr>
                  <a:defRPr/>
                </a:pPr>
                <a:r>
                  <a:rPr lang="en-US"/>
                  <a:t>Number of Loads</a:t>
                </a:r>
              </a:p>
            </c:rich>
          </c:tx>
          <c:layout/>
          <c:overlay val="0"/>
        </c:title>
        <c:numFmt formatCode="General" sourceLinked="1"/>
        <c:majorTickMark val="out"/>
        <c:minorTickMark val="none"/>
        <c:tickLblPos val="nextTo"/>
        <c:crossAx val="128151936"/>
        <c:crosses val="autoZero"/>
        <c:auto val="1"/>
        <c:lblAlgn val="ctr"/>
        <c:lblOffset val="100"/>
        <c:noMultiLvlLbl val="0"/>
      </c:catAx>
      <c:valAx>
        <c:axId val="128151936"/>
        <c:scaling>
          <c:orientation val="minMax"/>
          <c:max val="100"/>
        </c:scaling>
        <c:delete val="0"/>
        <c:axPos val="l"/>
        <c:majorGridlines/>
        <c:title>
          <c:tx>
            <c:rich>
              <a:bodyPr rot="-5400000" vert="horz"/>
              <a:lstStyle/>
              <a:p>
                <a:pPr>
                  <a:defRPr/>
                </a:pPr>
                <a:r>
                  <a:rPr lang="en-US"/>
                  <a:t>Efficiency (%)</a:t>
                </a:r>
              </a:p>
            </c:rich>
          </c:tx>
          <c:layout/>
          <c:overlay val="0"/>
        </c:title>
        <c:numFmt formatCode="0.00" sourceLinked="1"/>
        <c:majorTickMark val="out"/>
        <c:minorTickMark val="none"/>
        <c:tickLblPos val="nextTo"/>
        <c:crossAx val="128137088"/>
        <c:crosses val="autoZero"/>
        <c:crossBetween val="between"/>
        <c:majorUnit val="10"/>
      </c:valAx>
    </c:plotArea>
    <c:legend>
      <c:legendPos val="r"/>
      <c:layout>
        <c:manualLayout>
          <c:xMode val="edge"/>
          <c:yMode val="edge"/>
          <c:x val="0.64166666666666672"/>
          <c:y val="0.29051509186351704"/>
          <c:w val="0.33888888888888891"/>
          <c:h val="0.41896981627296587"/>
        </c:manualLayout>
      </c:layout>
      <c:overlay val="0"/>
    </c:legend>
    <c:plotVisOnly val="1"/>
    <c:dispBlanksAs val="gap"/>
    <c:showDLblsOverMax val="0"/>
  </c:chart>
  <c:spPr>
    <a:ln>
      <a:solidFill>
        <a:srgbClr val="002060"/>
      </a:solidFill>
    </a:ln>
  </c:spPr>
  <c:txPr>
    <a:bodyPr/>
    <a:lstStyle/>
    <a:p>
      <a:pPr>
        <a:defRPr>
          <a:solidFill>
            <a:srgbClr val="002060"/>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4ABF6334-C8A1-4311-B1B1-4541CDB76043}" type="presOf" srcId="{68807B2B-1830-44C8-830E-0CCBF9F78371}" destId="{6F2AC23C-06D7-41CF-89B2-9B9FD8B96D62}" srcOrd="0" destOrd="0" presId="urn:microsoft.com/office/officeart/2005/8/layout/vList2"/>
    <dgm:cxn modelId="{5D3F04BE-D7DB-4B98-854F-3E72906B28F9}" type="presOf" srcId="{D463F0F9-793E-41AD-A928-260342F4FA1B}" destId="{3387502E-6251-4EDC-BEE6-C8F4C59D7221}" srcOrd="0" destOrd="0" presId="urn:microsoft.com/office/officeart/2005/8/layout/vList2"/>
    <dgm:cxn modelId="{AC59D357-9C7B-44CA-BA55-2B2ADBD261F6}"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3600" b="1" dirty="0" smtClean="0">
              <a:solidFill>
                <a:schemeClr val="bg1"/>
              </a:solidFill>
              <a:latin typeface="Cambria" pitchFamily="18" charset="0"/>
            </a:rPr>
            <a:t>On-Chip Power Distribution Network</a:t>
          </a:r>
          <a:endParaRPr lang="en-US" sz="36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2C892AD8-2ED6-4037-9F29-F73982FA81C5}" type="presOf" srcId="{68807B2B-1830-44C8-830E-0CCBF9F78371}" destId="{6F2AC23C-06D7-41CF-89B2-9B9FD8B96D62}" srcOrd="0" destOrd="0" presId="urn:microsoft.com/office/officeart/2005/8/layout/vList2"/>
    <dgm:cxn modelId="{DBBF9829-D476-4F35-B968-B8FE6065D77B}" type="presOf" srcId="{D463F0F9-793E-41AD-A928-260342F4FA1B}" destId="{3387502E-6251-4EDC-BEE6-C8F4C59D7221}" srcOrd="0" destOrd="0" presId="urn:microsoft.com/office/officeart/2005/8/layout/vList2"/>
    <dgm:cxn modelId="{6E78A050-F89F-4214-9044-848EC230EBFD}"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B8202348-BEA2-400C-8373-D668E6FB4225}" type="presOf" srcId="{68807B2B-1830-44C8-830E-0CCBF9F78371}" destId="{6F2AC23C-06D7-41CF-89B2-9B9FD8B96D62}" srcOrd="0" destOrd="0" presId="urn:microsoft.com/office/officeart/2005/8/layout/vList2"/>
    <dgm:cxn modelId="{0A3E3549-597D-4396-8F26-FECE220BA37B}" type="presOf" srcId="{D463F0F9-793E-41AD-A928-260342F4FA1B}" destId="{3387502E-6251-4EDC-BEE6-C8F4C59D7221}" srcOrd="0" destOrd="0" presId="urn:microsoft.com/office/officeart/2005/8/layout/vList2"/>
    <dgm:cxn modelId="{026EB7F7-402B-43AA-B098-9C5EBABA5B42}"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I</a:t>
          </a:r>
          <a:r>
            <a:rPr lang="en-US" sz="4000" b="1" baseline="30000" dirty="0" smtClean="0">
              <a:solidFill>
                <a:schemeClr val="bg1"/>
              </a:solidFill>
              <a:latin typeface="Cambria" pitchFamily="18" charset="0"/>
            </a:rPr>
            <a:t>2</a:t>
          </a:r>
          <a:r>
            <a:rPr lang="en-US" sz="4000" b="1" dirty="0" smtClean="0">
              <a:solidFill>
                <a:schemeClr val="bg1"/>
              </a:solidFill>
              <a:latin typeface="Cambria" pitchFamily="18" charset="0"/>
            </a:rPr>
            <a:t>R Power Loss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336A2869-1D86-4EEB-B879-BBB3A11933AD}" type="presOf" srcId="{D463F0F9-793E-41AD-A928-260342F4FA1B}" destId="{3387502E-6251-4EDC-BEE6-C8F4C59D7221}" srcOrd="0" destOrd="0" presId="urn:microsoft.com/office/officeart/2005/8/layout/vList2"/>
    <dgm:cxn modelId="{1745471C-2230-4AFF-8030-3AFABEE71CB2}" type="presOf" srcId="{68807B2B-1830-44C8-830E-0CCBF9F78371}" destId="{6F2AC23C-06D7-41CF-89B2-9B9FD8B96D62}" srcOrd="0" destOrd="0" presId="urn:microsoft.com/office/officeart/2005/8/layout/vList2"/>
    <dgm:cxn modelId="{BA1CBC9F-9BF2-46EC-BACD-98B5482D52AD}"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I</a:t>
          </a:r>
          <a:r>
            <a:rPr lang="en-US" sz="4000" b="1" baseline="30000" dirty="0" smtClean="0">
              <a:solidFill>
                <a:schemeClr val="bg1"/>
              </a:solidFill>
              <a:latin typeface="Cambria" pitchFamily="18" charset="0"/>
            </a:rPr>
            <a:t>2</a:t>
          </a:r>
          <a:r>
            <a:rPr lang="en-US" sz="4000" b="1" dirty="0" smtClean="0">
              <a:solidFill>
                <a:schemeClr val="bg1"/>
              </a:solidFill>
              <a:latin typeface="Cambria" pitchFamily="18" charset="0"/>
            </a:rPr>
            <a:t>R Power Loss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95512855-3ADD-4832-B8E5-CF30A288FE40}" type="presOf" srcId="{D463F0F9-793E-41AD-A928-260342F4FA1B}" destId="{3387502E-6251-4EDC-BEE6-C8F4C59D7221}" srcOrd="0" destOrd="0" presId="urn:microsoft.com/office/officeart/2005/8/layout/vList2"/>
    <dgm:cxn modelId="{7540B68B-5D34-4CFE-B719-57ED8B90B1B2}" type="presOf" srcId="{68807B2B-1830-44C8-830E-0CCBF9F78371}" destId="{6F2AC23C-06D7-41CF-89B2-9B9FD8B96D62}" srcOrd="0" destOrd="0" presId="urn:microsoft.com/office/officeart/2005/8/layout/vList2"/>
    <dgm:cxn modelId="{5DCC1110-A3C3-42CC-8CC9-57592D3E2EFF}"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I</a:t>
          </a:r>
          <a:r>
            <a:rPr lang="en-US" sz="4000" b="1" baseline="30000" dirty="0" smtClean="0">
              <a:solidFill>
                <a:schemeClr val="bg1"/>
              </a:solidFill>
              <a:latin typeface="Cambria" pitchFamily="18" charset="0"/>
            </a:rPr>
            <a:t>2</a:t>
          </a:r>
          <a:r>
            <a:rPr lang="en-US" sz="4000" b="1" dirty="0" smtClean="0">
              <a:solidFill>
                <a:schemeClr val="bg1"/>
              </a:solidFill>
              <a:latin typeface="Cambria" pitchFamily="18" charset="0"/>
            </a:rPr>
            <a:t>R Power Loss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2254F465-B860-417C-AE30-0FCE588B1D3F}" type="presOf" srcId="{68807B2B-1830-44C8-830E-0CCBF9F78371}" destId="{6F2AC23C-06D7-41CF-89B2-9B9FD8B96D62}" srcOrd="0" destOrd="0" presId="urn:microsoft.com/office/officeart/2005/8/layout/vList2"/>
    <dgm:cxn modelId="{678B1F58-A555-4D74-970C-43F3ECA1D820}" type="presOf" srcId="{D463F0F9-793E-41AD-A928-260342F4FA1B}" destId="{3387502E-6251-4EDC-BEE6-C8F4C59D7221}" srcOrd="0" destOrd="0" presId="urn:microsoft.com/office/officeart/2005/8/layout/vList2"/>
    <dgm:cxn modelId="{4E0401B1-5548-4238-8BF9-FC31189670D6}"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125D33BA-5E1B-48D3-903F-182A042A273E}" type="doc">
      <dgm:prSet loTypeId="urn:microsoft.com/office/officeart/2005/8/layout/equation2" loCatId="relationship" qsTypeId="urn:microsoft.com/office/officeart/2005/8/quickstyle/simple4" qsCatId="simple" csTypeId="urn:microsoft.com/office/officeart/2005/8/colors/accent6_2" csCatId="accent6" phldr="1"/>
      <dgm:spPr/>
    </dgm:pt>
    <dgm:pt modelId="{D70D0775-906B-430B-B0EE-C8B925276F04}">
      <dgm:prSet phldrT="[Text]"/>
      <dgm:spPr>
        <a:solidFill>
          <a:srgbClr val="002060"/>
        </a:solidFill>
      </dgm:spPr>
      <dgm:t>
        <a:bodyPr/>
        <a:lstStyle/>
        <a:p>
          <a:r>
            <a:rPr lang="en-US" dirty="0" smtClean="0"/>
            <a:t>Increasing Current Density</a:t>
          </a:r>
          <a:endParaRPr lang="en-US" dirty="0"/>
        </a:p>
      </dgm:t>
    </dgm:pt>
    <dgm:pt modelId="{83B6FBAF-2C7D-446C-B602-72CFF1F5EAFB}" type="parTrans" cxnId="{4B42D454-4FB5-4DC9-A335-8D5EF0540627}">
      <dgm:prSet/>
      <dgm:spPr/>
      <dgm:t>
        <a:bodyPr/>
        <a:lstStyle/>
        <a:p>
          <a:endParaRPr lang="en-US"/>
        </a:p>
      </dgm:t>
    </dgm:pt>
    <dgm:pt modelId="{7399FB14-36BA-4DE5-8EDF-80A805485AAE}" type="sibTrans" cxnId="{4B42D454-4FB5-4DC9-A335-8D5EF0540627}">
      <dgm:prSet/>
      <dgm:spPr/>
      <dgm:t>
        <a:bodyPr/>
        <a:lstStyle/>
        <a:p>
          <a:endParaRPr lang="en-US"/>
        </a:p>
      </dgm:t>
    </dgm:pt>
    <dgm:pt modelId="{A963167D-0281-44CC-9777-48E77F3ED2B3}">
      <dgm:prSet phldrT="[Text]"/>
      <dgm:spPr>
        <a:solidFill>
          <a:srgbClr val="002060"/>
        </a:solidFill>
      </dgm:spPr>
      <dgm:t>
        <a:bodyPr/>
        <a:lstStyle/>
        <a:p>
          <a:r>
            <a:rPr lang="en-US" dirty="0" smtClean="0"/>
            <a:t>Increasing Wire Resistivity</a:t>
          </a:r>
          <a:endParaRPr lang="en-US" dirty="0"/>
        </a:p>
      </dgm:t>
    </dgm:pt>
    <dgm:pt modelId="{5F7EAB41-46F9-451B-BFFB-D7DF7C75BED6}" type="parTrans" cxnId="{B82B35D9-BF90-4556-9CD6-D6D10D6A8754}">
      <dgm:prSet/>
      <dgm:spPr/>
      <dgm:t>
        <a:bodyPr/>
        <a:lstStyle/>
        <a:p>
          <a:endParaRPr lang="en-US"/>
        </a:p>
      </dgm:t>
    </dgm:pt>
    <dgm:pt modelId="{D47332AC-D419-4CB7-A7D7-078A48794CDF}" type="sibTrans" cxnId="{B82B35D9-BF90-4556-9CD6-D6D10D6A8754}">
      <dgm:prSet/>
      <dgm:spPr/>
      <dgm:t>
        <a:bodyPr/>
        <a:lstStyle/>
        <a:p>
          <a:endParaRPr lang="en-US"/>
        </a:p>
      </dgm:t>
    </dgm:pt>
    <dgm:pt modelId="{A6051F17-DB06-4C29-9980-64F16B3F5E8B}">
      <dgm:prSet phldrT="[Text]"/>
      <dgm:spPr>
        <a:solidFill>
          <a:srgbClr val="002060"/>
        </a:solidFill>
      </dgm:spPr>
      <dgm:t>
        <a:bodyPr/>
        <a:lstStyle/>
        <a:p>
          <a:r>
            <a:rPr lang="en-US" dirty="0" smtClean="0"/>
            <a:t>Increasing I</a:t>
          </a:r>
          <a:r>
            <a:rPr lang="en-US" baseline="30000" dirty="0" smtClean="0"/>
            <a:t>2</a:t>
          </a:r>
          <a:r>
            <a:rPr lang="en-US" baseline="0" dirty="0" smtClean="0"/>
            <a:t>R Loss</a:t>
          </a:r>
          <a:endParaRPr lang="en-US" baseline="30000" dirty="0"/>
        </a:p>
      </dgm:t>
    </dgm:pt>
    <dgm:pt modelId="{435902E9-3028-44B4-B023-EE8E597367A6}" type="parTrans" cxnId="{2145FA5F-E20C-4764-9AE4-49FAA244C9AE}">
      <dgm:prSet/>
      <dgm:spPr/>
      <dgm:t>
        <a:bodyPr/>
        <a:lstStyle/>
        <a:p>
          <a:endParaRPr lang="en-US"/>
        </a:p>
      </dgm:t>
    </dgm:pt>
    <dgm:pt modelId="{62B49D96-030A-4BD7-A260-8DEB53F32DB1}" type="sibTrans" cxnId="{2145FA5F-E20C-4764-9AE4-49FAA244C9AE}">
      <dgm:prSet/>
      <dgm:spPr/>
      <dgm:t>
        <a:bodyPr/>
        <a:lstStyle/>
        <a:p>
          <a:endParaRPr lang="en-US"/>
        </a:p>
      </dgm:t>
    </dgm:pt>
    <dgm:pt modelId="{95207283-F0A3-4F64-BB06-87C0BBA744C6}" type="pres">
      <dgm:prSet presAssocID="{125D33BA-5E1B-48D3-903F-182A042A273E}" presName="Name0" presStyleCnt="0">
        <dgm:presLayoutVars>
          <dgm:dir/>
          <dgm:resizeHandles val="exact"/>
        </dgm:presLayoutVars>
      </dgm:prSet>
      <dgm:spPr/>
    </dgm:pt>
    <dgm:pt modelId="{735F6F20-D192-48F5-A227-1434F07BC8C1}" type="pres">
      <dgm:prSet presAssocID="{125D33BA-5E1B-48D3-903F-182A042A273E}" presName="vNodes" presStyleCnt="0"/>
      <dgm:spPr/>
    </dgm:pt>
    <dgm:pt modelId="{95340B9F-E767-41D8-82D8-9599B478A97E}" type="pres">
      <dgm:prSet presAssocID="{D70D0775-906B-430B-B0EE-C8B925276F04}" presName="node" presStyleLbl="node1" presStyleIdx="0" presStyleCnt="3">
        <dgm:presLayoutVars>
          <dgm:bulletEnabled val="1"/>
        </dgm:presLayoutVars>
      </dgm:prSet>
      <dgm:spPr/>
      <dgm:t>
        <a:bodyPr/>
        <a:lstStyle/>
        <a:p>
          <a:endParaRPr lang="en-US"/>
        </a:p>
      </dgm:t>
    </dgm:pt>
    <dgm:pt modelId="{173C2ED3-4B2F-408D-8765-A58F3B3CA171}" type="pres">
      <dgm:prSet presAssocID="{7399FB14-36BA-4DE5-8EDF-80A805485AAE}" presName="spacerT" presStyleCnt="0"/>
      <dgm:spPr/>
    </dgm:pt>
    <dgm:pt modelId="{6B8DB01A-F662-4F43-9B8C-FD2FF9EC49F5}" type="pres">
      <dgm:prSet presAssocID="{7399FB14-36BA-4DE5-8EDF-80A805485AAE}" presName="sibTrans" presStyleLbl="sibTrans2D1" presStyleIdx="0" presStyleCnt="2"/>
      <dgm:spPr/>
      <dgm:t>
        <a:bodyPr/>
        <a:lstStyle/>
        <a:p>
          <a:endParaRPr lang="en-US"/>
        </a:p>
      </dgm:t>
    </dgm:pt>
    <dgm:pt modelId="{1DF6EBCB-F118-4F37-B3D3-A78EEE7962B7}" type="pres">
      <dgm:prSet presAssocID="{7399FB14-36BA-4DE5-8EDF-80A805485AAE}" presName="spacerB" presStyleCnt="0"/>
      <dgm:spPr/>
    </dgm:pt>
    <dgm:pt modelId="{75ADB9DA-0286-44D0-9748-F8E09FF8B40A}" type="pres">
      <dgm:prSet presAssocID="{A963167D-0281-44CC-9777-48E77F3ED2B3}" presName="node" presStyleLbl="node1" presStyleIdx="1" presStyleCnt="3">
        <dgm:presLayoutVars>
          <dgm:bulletEnabled val="1"/>
        </dgm:presLayoutVars>
      </dgm:prSet>
      <dgm:spPr/>
      <dgm:t>
        <a:bodyPr/>
        <a:lstStyle/>
        <a:p>
          <a:endParaRPr lang="en-US"/>
        </a:p>
      </dgm:t>
    </dgm:pt>
    <dgm:pt modelId="{4EA945E1-7EAE-4EBC-8C26-A7C4E9059101}" type="pres">
      <dgm:prSet presAssocID="{125D33BA-5E1B-48D3-903F-182A042A273E}" presName="sibTransLast" presStyleLbl="sibTrans2D1" presStyleIdx="1" presStyleCnt="2"/>
      <dgm:spPr/>
      <dgm:t>
        <a:bodyPr/>
        <a:lstStyle/>
        <a:p>
          <a:endParaRPr lang="en-US"/>
        </a:p>
      </dgm:t>
    </dgm:pt>
    <dgm:pt modelId="{0A9AF3ED-3846-4CF9-B066-23369CBB56C6}" type="pres">
      <dgm:prSet presAssocID="{125D33BA-5E1B-48D3-903F-182A042A273E}" presName="connectorText" presStyleLbl="sibTrans2D1" presStyleIdx="1" presStyleCnt="2"/>
      <dgm:spPr/>
      <dgm:t>
        <a:bodyPr/>
        <a:lstStyle/>
        <a:p>
          <a:endParaRPr lang="en-US"/>
        </a:p>
      </dgm:t>
    </dgm:pt>
    <dgm:pt modelId="{B6A33339-47A5-40F2-9B3F-03A33C980DA6}" type="pres">
      <dgm:prSet presAssocID="{125D33BA-5E1B-48D3-903F-182A042A273E}" presName="lastNode" presStyleLbl="node1" presStyleIdx="2" presStyleCnt="3">
        <dgm:presLayoutVars>
          <dgm:bulletEnabled val="1"/>
        </dgm:presLayoutVars>
      </dgm:prSet>
      <dgm:spPr/>
      <dgm:t>
        <a:bodyPr/>
        <a:lstStyle/>
        <a:p>
          <a:endParaRPr lang="en-US"/>
        </a:p>
      </dgm:t>
    </dgm:pt>
  </dgm:ptLst>
  <dgm:cxnLst>
    <dgm:cxn modelId="{3845F523-C3F3-4F48-B8EB-D80122305797}" type="presOf" srcId="{D47332AC-D419-4CB7-A7D7-078A48794CDF}" destId="{0A9AF3ED-3846-4CF9-B066-23369CBB56C6}" srcOrd="1" destOrd="0" presId="urn:microsoft.com/office/officeart/2005/8/layout/equation2"/>
    <dgm:cxn modelId="{D2A03DAA-E50A-4C6A-9F54-B473914FB96A}" type="presOf" srcId="{125D33BA-5E1B-48D3-903F-182A042A273E}" destId="{95207283-F0A3-4F64-BB06-87C0BBA744C6}" srcOrd="0" destOrd="0" presId="urn:microsoft.com/office/officeart/2005/8/layout/equation2"/>
    <dgm:cxn modelId="{DDC7D9FC-D20E-42BA-B2F4-6FEC456A3907}" type="presOf" srcId="{7399FB14-36BA-4DE5-8EDF-80A805485AAE}" destId="{6B8DB01A-F662-4F43-9B8C-FD2FF9EC49F5}" srcOrd="0" destOrd="0" presId="urn:microsoft.com/office/officeart/2005/8/layout/equation2"/>
    <dgm:cxn modelId="{B82B35D9-BF90-4556-9CD6-D6D10D6A8754}" srcId="{125D33BA-5E1B-48D3-903F-182A042A273E}" destId="{A963167D-0281-44CC-9777-48E77F3ED2B3}" srcOrd="1" destOrd="0" parTransId="{5F7EAB41-46F9-451B-BFFB-D7DF7C75BED6}" sibTransId="{D47332AC-D419-4CB7-A7D7-078A48794CDF}"/>
    <dgm:cxn modelId="{9289A160-6A7B-4372-8D3D-3CA2A73E4E0F}" type="presOf" srcId="{A6051F17-DB06-4C29-9980-64F16B3F5E8B}" destId="{B6A33339-47A5-40F2-9B3F-03A33C980DA6}" srcOrd="0" destOrd="0" presId="urn:microsoft.com/office/officeart/2005/8/layout/equation2"/>
    <dgm:cxn modelId="{2145FA5F-E20C-4764-9AE4-49FAA244C9AE}" srcId="{125D33BA-5E1B-48D3-903F-182A042A273E}" destId="{A6051F17-DB06-4C29-9980-64F16B3F5E8B}" srcOrd="2" destOrd="0" parTransId="{435902E9-3028-44B4-B023-EE8E597367A6}" sibTransId="{62B49D96-030A-4BD7-A260-8DEB53F32DB1}"/>
    <dgm:cxn modelId="{4543836E-D835-42F5-92E3-5A3E7EA17C20}" type="presOf" srcId="{D47332AC-D419-4CB7-A7D7-078A48794CDF}" destId="{4EA945E1-7EAE-4EBC-8C26-A7C4E9059101}" srcOrd="0" destOrd="0" presId="urn:microsoft.com/office/officeart/2005/8/layout/equation2"/>
    <dgm:cxn modelId="{D091B6DB-DFFE-4FE3-B517-036503902B8C}" type="presOf" srcId="{A963167D-0281-44CC-9777-48E77F3ED2B3}" destId="{75ADB9DA-0286-44D0-9748-F8E09FF8B40A}" srcOrd="0" destOrd="0" presId="urn:microsoft.com/office/officeart/2005/8/layout/equation2"/>
    <dgm:cxn modelId="{AE0450D3-DA64-4D94-A299-D5923E147E5B}" type="presOf" srcId="{D70D0775-906B-430B-B0EE-C8B925276F04}" destId="{95340B9F-E767-41D8-82D8-9599B478A97E}" srcOrd="0" destOrd="0" presId="urn:microsoft.com/office/officeart/2005/8/layout/equation2"/>
    <dgm:cxn modelId="{4B42D454-4FB5-4DC9-A335-8D5EF0540627}" srcId="{125D33BA-5E1B-48D3-903F-182A042A273E}" destId="{D70D0775-906B-430B-B0EE-C8B925276F04}" srcOrd="0" destOrd="0" parTransId="{83B6FBAF-2C7D-446C-B602-72CFF1F5EAFB}" sibTransId="{7399FB14-36BA-4DE5-8EDF-80A805485AAE}"/>
    <dgm:cxn modelId="{90FA3439-C434-4D59-B495-D2AC0C3F4DF4}" type="presParOf" srcId="{95207283-F0A3-4F64-BB06-87C0BBA744C6}" destId="{735F6F20-D192-48F5-A227-1434F07BC8C1}" srcOrd="0" destOrd="0" presId="urn:microsoft.com/office/officeart/2005/8/layout/equation2"/>
    <dgm:cxn modelId="{9FEBE41B-6BB7-4E5A-BD4F-35B4EEC37AE2}" type="presParOf" srcId="{735F6F20-D192-48F5-A227-1434F07BC8C1}" destId="{95340B9F-E767-41D8-82D8-9599B478A97E}" srcOrd="0" destOrd="0" presId="urn:microsoft.com/office/officeart/2005/8/layout/equation2"/>
    <dgm:cxn modelId="{591A9822-D79B-4CFF-A64A-F92809223DC5}" type="presParOf" srcId="{735F6F20-D192-48F5-A227-1434F07BC8C1}" destId="{173C2ED3-4B2F-408D-8765-A58F3B3CA171}" srcOrd="1" destOrd="0" presId="urn:microsoft.com/office/officeart/2005/8/layout/equation2"/>
    <dgm:cxn modelId="{6668C4E5-81C7-4455-92B4-ED706A80B30D}" type="presParOf" srcId="{735F6F20-D192-48F5-A227-1434F07BC8C1}" destId="{6B8DB01A-F662-4F43-9B8C-FD2FF9EC49F5}" srcOrd="2" destOrd="0" presId="urn:microsoft.com/office/officeart/2005/8/layout/equation2"/>
    <dgm:cxn modelId="{B30EB77D-BD08-4BA5-891D-CF3B8C7B3AD9}" type="presParOf" srcId="{735F6F20-D192-48F5-A227-1434F07BC8C1}" destId="{1DF6EBCB-F118-4F37-B3D3-A78EEE7962B7}" srcOrd="3" destOrd="0" presId="urn:microsoft.com/office/officeart/2005/8/layout/equation2"/>
    <dgm:cxn modelId="{E0D8DAD2-1E46-4B1C-99D6-A5C46C077EC3}" type="presParOf" srcId="{735F6F20-D192-48F5-A227-1434F07BC8C1}" destId="{75ADB9DA-0286-44D0-9748-F8E09FF8B40A}" srcOrd="4" destOrd="0" presId="urn:microsoft.com/office/officeart/2005/8/layout/equation2"/>
    <dgm:cxn modelId="{91DD58E4-9BF7-442F-9639-A2CC1BFDC958}" type="presParOf" srcId="{95207283-F0A3-4F64-BB06-87C0BBA744C6}" destId="{4EA945E1-7EAE-4EBC-8C26-A7C4E9059101}" srcOrd="1" destOrd="0" presId="urn:microsoft.com/office/officeart/2005/8/layout/equation2"/>
    <dgm:cxn modelId="{392958F8-4288-4B5F-9CAF-E0308E551AAE}" type="presParOf" srcId="{4EA945E1-7EAE-4EBC-8C26-A7C4E9059101}" destId="{0A9AF3ED-3846-4CF9-B066-23369CBB56C6}" srcOrd="0" destOrd="0" presId="urn:microsoft.com/office/officeart/2005/8/layout/equation2"/>
    <dgm:cxn modelId="{E6A3E16E-CA29-4ACB-AFE9-4A8F9FF8681F}" type="presParOf" srcId="{95207283-F0A3-4F64-BB06-87C0BBA744C6}" destId="{B6A33339-47A5-40F2-9B3F-03A33C980DA6}"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20592B-7BB0-4FAA-810C-967AE7CA5047}"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n-US"/>
        </a:p>
      </dgm:t>
    </dgm:pt>
    <dgm:pt modelId="{534AE594-E64F-4E29-8DA4-DB8A6CFBFB23}">
      <dgm:prSet phldrT="[Text]"/>
      <dgm:spPr>
        <a:solidFill>
          <a:srgbClr val="002060"/>
        </a:solidFill>
      </dgm:spPr>
      <dgm:t>
        <a:bodyPr/>
        <a:lstStyle/>
        <a:p>
          <a:r>
            <a:rPr lang="en-US" dirty="0" smtClean="0"/>
            <a:t>Technology</a:t>
          </a:r>
        </a:p>
        <a:p>
          <a:r>
            <a:rPr lang="en-US" dirty="0" smtClean="0"/>
            <a:t>Scaling</a:t>
          </a:r>
          <a:endParaRPr lang="en-US" dirty="0"/>
        </a:p>
      </dgm:t>
    </dgm:pt>
    <dgm:pt modelId="{43A6AC07-DF7F-4482-A9D8-96D3F18850F6}" type="parTrans" cxnId="{D3EA379F-88A0-4822-ADC0-2EE39CCAB66D}">
      <dgm:prSet/>
      <dgm:spPr/>
      <dgm:t>
        <a:bodyPr/>
        <a:lstStyle/>
        <a:p>
          <a:endParaRPr lang="en-US"/>
        </a:p>
      </dgm:t>
    </dgm:pt>
    <dgm:pt modelId="{3B7EFAEB-D5CE-4A9F-A895-D32B04C9BC49}" type="sibTrans" cxnId="{D3EA379F-88A0-4822-ADC0-2EE39CCAB66D}">
      <dgm:prSet/>
      <dgm:spPr/>
      <dgm:t>
        <a:bodyPr/>
        <a:lstStyle/>
        <a:p>
          <a:endParaRPr lang="en-US"/>
        </a:p>
      </dgm:t>
    </dgm:pt>
    <dgm:pt modelId="{6B7E25E7-8E3B-4A94-8D23-89E328301B00}">
      <dgm:prSet phldrT="[Text]"/>
      <dgm:spPr>
        <a:solidFill>
          <a:schemeClr val="bg1">
            <a:lumMod val="65000"/>
            <a:alpha val="90000"/>
          </a:schemeClr>
        </a:solidFill>
      </dgm:spPr>
      <dgm:t>
        <a:bodyPr/>
        <a:lstStyle/>
        <a:p>
          <a:endParaRPr lang="en-US" dirty="0"/>
        </a:p>
      </dgm:t>
    </dgm:pt>
    <dgm:pt modelId="{67C0531F-3A18-43DE-B568-35AD28F4077D}" type="parTrans" cxnId="{68849F88-DFEE-4F71-A8B2-EFC77ED9365D}">
      <dgm:prSet/>
      <dgm:spPr/>
      <dgm:t>
        <a:bodyPr/>
        <a:lstStyle/>
        <a:p>
          <a:endParaRPr lang="en-US"/>
        </a:p>
      </dgm:t>
    </dgm:pt>
    <dgm:pt modelId="{8A4E5209-7D85-4CDC-8215-E3ACB4A0FDEF}" type="sibTrans" cxnId="{68849F88-DFEE-4F71-A8B2-EFC77ED9365D}">
      <dgm:prSet/>
      <dgm:spPr/>
      <dgm:t>
        <a:bodyPr/>
        <a:lstStyle/>
        <a:p>
          <a:endParaRPr lang="en-US"/>
        </a:p>
      </dgm:t>
    </dgm:pt>
    <dgm:pt modelId="{011A350C-811A-452D-8838-8363B97C0A31}" type="pres">
      <dgm:prSet presAssocID="{CC20592B-7BB0-4FAA-810C-967AE7CA5047}" presName="Name0" presStyleCnt="0">
        <dgm:presLayoutVars>
          <dgm:dir/>
          <dgm:animLvl val="lvl"/>
          <dgm:resizeHandles/>
        </dgm:presLayoutVars>
      </dgm:prSet>
      <dgm:spPr/>
      <dgm:t>
        <a:bodyPr/>
        <a:lstStyle/>
        <a:p>
          <a:endParaRPr lang="en-US"/>
        </a:p>
      </dgm:t>
    </dgm:pt>
    <dgm:pt modelId="{0BD747CA-8D9A-473C-AB84-35D83FCEE4CE}" type="pres">
      <dgm:prSet presAssocID="{534AE594-E64F-4E29-8DA4-DB8A6CFBFB23}" presName="linNode" presStyleCnt="0"/>
      <dgm:spPr/>
    </dgm:pt>
    <dgm:pt modelId="{23F270BD-15A9-4496-9697-2FCFC4497D7E}" type="pres">
      <dgm:prSet presAssocID="{534AE594-E64F-4E29-8DA4-DB8A6CFBFB23}" presName="parentShp" presStyleLbl="node1" presStyleIdx="0" presStyleCnt="1">
        <dgm:presLayoutVars>
          <dgm:bulletEnabled val="1"/>
        </dgm:presLayoutVars>
      </dgm:prSet>
      <dgm:spPr/>
      <dgm:t>
        <a:bodyPr/>
        <a:lstStyle/>
        <a:p>
          <a:endParaRPr lang="en-US"/>
        </a:p>
      </dgm:t>
    </dgm:pt>
    <dgm:pt modelId="{FE067F7B-4312-4C86-9250-AB7AEC581314}" type="pres">
      <dgm:prSet presAssocID="{534AE594-E64F-4E29-8DA4-DB8A6CFBFB23}" presName="childShp" presStyleLbl="bgAccFollowNode1" presStyleIdx="0" presStyleCnt="1" custLinFactNeighborX="-1515" custLinFactNeighborY="2655">
        <dgm:presLayoutVars>
          <dgm:bulletEnabled val="1"/>
        </dgm:presLayoutVars>
      </dgm:prSet>
      <dgm:spPr/>
      <dgm:t>
        <a:bodyPr/>
        <a:lstStyle/>
        <a:p>
          <a:endParaRPr lang="en-US"/>
        </a:p>
      </dgm:t>
    </dgm:pt>
  </dgm:ptLst>
  <dgm:cxnLst>
    <dgm:cxn modelId="{D3EA379F-88A0-4822-ADC0-2EE39CCAB66D}" srcId="{CC20592B-7BB0-4FAA-810C-967AE7CA5047}" destId="{534AE594-E64F-4E29-8DA4-DB8A6CFBFB23}" srcOrd="0" destOrd="0" parTransId="{43A6AC07-DF7F-4482-A9D8-96D3F18850F6}" sibTransId="{3B7EFAEB-D5CE-4A9F-A895-D32B04C9BC49}"/>
    <dgm:cxn modelId="{8E7F10C9-FC57-4D1C-82B5-65607B24A6FA}" type="presOf" srcId="{534AE594-E64F-4E29-8DA4-DB8A6CFBFB23}" destId="{23F270BD-15A9-4496-9697-2FCFC4497D7E}" srcOrd="0" destOrd="0" presId="urn:microsoft.com/office/officeart/2005/8/layout/vList6"/>
    <dgm:cxn modelId="{5848C760-FBA2-4B48-9586-B075B1991869}" type="presOf" srcId="{CC20592B-7BB0-4FAA-810C-967AE7CA5047}" destId="{011A350C-811A-452D-8838-8363B97C0A31}" srcOrd="0" destOrd="0" presId="urn:microsoft.com/office/officeart/2005/8/layout/vList6"/>
    <dgm:cxn modelId="{68849F88-DFEE-4F71-A8B2-EFC77ED9365D}" srcId="{534AE594-E64F-4E29-8DA4-DB8A6CFBFB23}" destId="{6B7E25E7-8E3B-4A94-8D23-89E328301B00}" srcOrd="0" destOrd="0" parTransId="{67C0531F-3A18-43DE-B568-35AD28F4077D}" sibTransId="{8A4E5209-7D85-4CDC-8215-E3ACB4A0FDEF}"/>
    <dgm:cxn modelId="{77C62CCC-62E9-4D05-8BBB-48B75F79F324}" type="presOf" srcId="{6B7E25E7-8E3B-4A94-8D23-89E328301B00}" destId="{FE067F7B-4312-4C86-9250-AB7AEC581314}" srcOrd="0" destOrd="0" presId="urn:microsoft.com/office/officeart/2005/8/layout/vList6"/>
    <dgm:cxn modelId="{F131F222-77B5-490C-867F-663F8519E582}" type="presParOf" srcId="{011A350C-811A-452D-8838-8363B97C0A31}" destId="{0BD747CA-8D9A-473C-AB84-35D83FCEE4CE}" srcOrd="0" destOrd="0" presId="urn:microsoft.com/office/officeart/2005/8/layout/vList6"/>
    <dgm:cxn modelId="{447D98F8-EBFD-4636-A49F-02AB803B8ADA}" type="presParOf" srcId="{0BD747CA-8D9A-473C-AB84-35D83FCEE4CE}" destId="{23F270BD-15A9-4496-9697-2FCFC4497D7E}" srcOrd="0" destOrd="0" presId="urn:microsoft.com/office/officeart/2005/8/layout/vList6"/>
    <dgm:cxn modelId="{83E32627-D2E1-4BE0-962B-44A5392155FB}" type="presParOf" srcId="{0BD747CA-8D9A-473C-AB84-35D83FCEE4CE}" destId="{FE067F7B-4312-4C86-9250-AB7AEC581314}"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97DE0AD0-D5BC-4101-83A5-160E324683BB}" type="presOf" srcId="{68807B2B-1830-44C8-830E-0CCBF9F78371}" destId="{6F2AC23C-06D7-41CF-89B2-9B9FD8B96D62}" srcOrd="0" destOrd="0" presId="urn:microsoft.com/office/officeart/2005/8/layout/vList2"/>
    <dgm:cxn modelId="{703421ED-8D83-4C2E-B974-8AF6652800DE}" type="presOf" srcId="{D463F0F9-793E-41AD-A928-260342F4FA1B}" destId="{3387502E-6251-4EDC-BEE6-C8F4C59D7221}" srcOrd="0" destOrd="0" presId="urn:microsoft.com/office/officeart/2005/8/layout/vList2"/>
    <dgm:cxn modelId="{7FC4DBC0-2083-400C-B877-5872347B74AA}"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Problem Statement</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8822EC32-6567-4C77-AC82-FD07B10BFE84}" type="presOf" srcId="{68807B2B-1830-44C8-830E-0CCBF9F78371}" destId="{6F2AC23C-06D7-41CF-89B2-9B9FD8B96D62}" srcOrd="0" destOrd="0" presId="urn:microsoft.com/office/officeart/2005/8/layout/vList2"/>
    <dgm:cxn modelId="{9A43BE71-C199-4B57-8276-6BBBC8E9B9A8}" type="presOf" srcId="{D463F0F9-793E-41AD-A928-260342F4FA1B}" destId="{3387502E-6251-4EDC-BEE6-C8F4C59D7221}" srcOrd="0" destOrd="0" presId="urn:microsoft.com/office/officeart/2005/8/layout/vList2"/>
    <dgm:cxn modelId="{047AEB76-94A0-4AF3-AACB-66E1FF814CC7}"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2E6BBB8C-01D6-4A75-BCD5-A16C18945990}" type="presOf" srcId="{68807B2B-1830-44C8-830E-0CCBF9F78371}" destId="{6F2AC23C-06D7-41CF-89B2-9B9FD8B96D62}"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DF62755B-5B44-4134-936E-A4C78065D250}" type="presOf" srcId="{D463F0F9-793E-41AD-A928-260342F4FA1B}" destId="{3387502E-6251-4EDC-BEE6-C8F4C59D7221}" srcOrd="0" destOrd="0" presId="urn:microsoft.com/office/officeart/2005/8/layout/vList2"/>
    <dgm:cxn modelId="{C05B57B7-FDD9-45EC-BB64-A86E0F232A54}"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8F8E0F03-E5DF-4EEE-8E17-0942BABC63C3}" type="presOf" srcId="{D463F0F9-793E-41AD-A928-260342F4FA1B}" destId="{3387502E-6251-4EDC-BEE6-C8F4C59D7221}"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CF660714-A949-42F8-9D22-B6A22E251B2F}" type="presOf" srcId="{68807B2B-1830-44C8-830E-0CCBF9F78371}" destId="{6F2AC23C-06D7-41CF-89B2-9B9FD8B96D62}" srcOrd="0" destOrd="0" presId="urn:microsoft.com/office/officeart/2005/8/layout/vList2"/>
    <dgm:cxn modelId="{CA2EC8B6-5226-4969-91A3-453A44717722}"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Proposed Scheme</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EAAD860B-4376-45EE-9660-732AEF765087}" type="presOf" srcId="{D463F0F9-793E-41AD-A928-260342F4FA1B}" destId="{3387502E-6251-4EDC-BEE6-C8F4C59D7221}"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486B4204-6C5F-492A-9D1F-2F16BE1C621C}" type="presOf" srcId="{68807B2B-1830-44C8-830E-0CCBF9F78371}" destId="{6F2AC23C-06D7-41CF-89B2-9B9FD8B96D62}" srcOrd="0" destOrd="0" presId="urn:microsoft.com/office/officeart/2005/8/layout/vList2"/>
    <dgm:cxn modelId="{8DAE5E6D-D619-4AE3-97B0-E27FC5C8C9D7}"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Proposed Scheme</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66732CE5-20BD-4ED3-B6E4-93F9AAB4C01D}" type="presOf" srcId="{D463F0F9-793E-41AD-A928-260342F4FA1B}" destId="{3387502E-6251-4EDC-BEE6-C8F4C59D7221}" srcOrd="0" destOrd="0" presId="urn:microsoft.com/office/officeart/2005/8/layout/vList2"/>
    <dgm:cxn modelId="{B0F2D981-259F-429C-B658-80E50A2104B6}" type="presOf" srcId="{68807B2B-1830-44C8-830E-0CCBF9F78371}" destId="{6F2AC23C-06D7-41CF-89B2-9B9FD8B96D62}" srcOrd="0" destOrd="0" presId="urn:microsoft.com/office/officeart/2005/8/layout/vList2"/>
    <dgm:cxn modelId="{17BCECE7-3D6A-4C37-A710-9E12B0942E45}"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Proposed Scheme</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971882C8-1E42-41CD-AEBC-BBC915E5882F}" type="presOf" srcId="{D463F0F9-793E-41AD-A928-260342F4FA1B}" destId="{3387502E-6251-4EDC-BEE6-C8F4C59D7221}" srcOrd="0" destOrd="0" presId="urn:microsoft.com/office/officeart/2005/8/layout/vList2"/>
    <dgm:cxn modelId="{9DDED0FB-F303-4A51-ACAF-4B2581FA074D}" type="presOf" srcId="{68807B2B-1830-44C8-830E-0CCBF9F78371}" destId="{6F2AC23C-06D7-41CF-89B2-9B9FD8B96D62}" srcOrd="0" destOrd="0" presId="urn:microsoft.com/office/officeart/2005/8/layout/vList2"/>
    <dgm:cxn modelId="{06EFB916-5575-40CC-8333-E9CFB5AD0F03}"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Proposed Scheme</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2DB67204-078C-43F3-8538-41BD54C5693C}" type="presOf" srcId="{D463F0F9-793E-41AD-A928-260342F4FA1B}" destId="{3387502E-6251-4EDC-BEE6-C8F4C59D7221}" srcOrd="0" destOrd="0" presId="urn:microsoft.com/office/officeart/2005/8/layout/vList2"/>
    <dgm:cxn modelId="{81225FF1-2AAB-4375-99E6-8968E06F69EE}" type="presOf" srcId="{68807B2B-1830-44C8-830E-0CCBF9F78371}" destId="{6F2AC23C-06D7-41CF-89B2-9B9FD8B96D62}" srcOrd="0" destOrd="0" presId="urn:microsoft.com/office/officeart/2005/8/layout/vList2"/>
    <dgm:cxn modelId="{FB5587F9-731F-4DF6-B77D-ADD1774ED691}"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Proposed Scheme</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39A54932-C5B1-4DED-B42C-A6A8CAF6D1E3}" type="presOf" srcId="{68807B2B-1830-44C8-830E-0CCBF9F78371}" destId="{6F2AC23C-06D7-41CF-89B2-9B9FD8B96D62}" srcOrd="0" destOrd="0" presId="urn:microsoft.com/office/officeart/2005/8/layout/vList2"/>
    <dgm:cxn modelId="{F3753CC9-670B-4A63-B343-C444DDCA4A5E}" type="presOf" srcId="{D463F0F9-793E-41AD-A928-260342F4FA1B}" destId="{3387502E-6251-4EDC-BEE6-C8F4C59D7221}" srcOrd="0" destOrd="0" presId="urn:microsoft.com/office/officeart/2005/8/layout/vList2"/>
    <dgm:cxn modelId="{561A4C31-976E-47B3-AD0D-0412A7256F94}"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70720DF3-6982-45B0-8F31-FD4F1D992904}" type="doc">
      <dgm:prSet loTypeId="urn:microsoft.com/office/officeart/2008/layout/HorizontalMultiLevelHierarchy" loCatId="hierarchy" qsTypeId="urn:microsoft.com/office/officeart/2005/8/quickstyle/3d3" qsCatId="3D" csTypeId="urn:microsoft.com/office/officeart/2005/8/colors/accent1_2" csCatId="accent1" phldr="1"/>
      <dgm:spPr/>
      <dgm:t>
        <a:bodyPr/>
        <a:lstStyle/>
        <a:p>
          <a:endParaRPr lang="en-US"/>
        </a:p>
      </dgm:t>
    </dgm:pt>
    <dgm:pt modelId="{69AA36D7-0F4A-4057-AF3D-FD41C5119807}">
      <dgm:prSet phldrT="[Text]" custT="1"/>
      <dgm:spPr>
        <a:solidFill>
          <a:srgbClr val="002060"/>
        </a:solidFill>
      </dgm:spPr>
      <dgm:t>
        <a:bodyPr vert="vert"/>
        <a:lstStyle/>
        <a:p>
          <a:r>
            <a:rPr lang="en-US" sz="2400" b="0" dirty="0" smtClean="0">
              <a:latin typeface="Cambria" pitchFamily="18" charset="0"/>
            </a:rPr>
            <a:t>Reduced Current through the Grid</a:t>
          </a:r>
          <a:endParaRPr lang="en-US" sz="2400" b="0" dirty="0">
            <a:latin typeface="Cambria" pitchFamily="18" charset="0"/>
          </a:endParaRPr>
        </a:p>
      </dgm:t>
    </dgm:pt>
    <dgm:pt modelId="{EBAD75B4-B795-42E7-BA9E-0AA040CBD5F6}" type="parTrans" cxnId="{7C441291-0F28-4668-B5C8-8BEE7F82A0CA}">
      <dgm:prSet/>
      <dgm:spPr/>
      <dgm:t>
        <a:bodyPr/>
        <a:lstStyle/>
        <a:p>
          <a:endParaRPr lang="en-US"/>
        </a:p>
      </dgm:t>
    </dgm:pt>
    <dgm:pt modelId="{18510825-09FA-4622-B368-B3CC95F09687}" type="sibTrans" cxnId="{7C441291-0F28-4668-B5C8-8BEE7F82A0CA}">
      <dgm:prSet/>
      <dgm:spPr/>
      <dgm:t>
        <a:bodyPr/>
        <a:lstStyle/>
        <a:p>
          <a:endParaRPr lang="en-US"/>
        </a:p>
      </dgm:t>
    </dgm:pt>
    <dgm:pt modelId="{F373F6B5-1326-490E-BD31-09D2413DD202}">
      <dgm:prSet phldrT="[Text]" custT="1"/>
      <dgm:spPr>
        <a:solidFill>
          <a:srgbClr val="002060"/>
        </a:solidFill>
      </dgm:spPr>
      <dgm:t>
        <a:bodyPr/>
        <a:lstStyle/>
        <a:p>
          <a:r>
            <a:rPr lang="en-US" sz="2800" b="0" dirty="0" smtClean="0">
              <a:latin typeface="Cambria" pitchFamily="18" charset="0"/>
            </a:rPr>
            <a:t>Reduced I</a:t>
          </a:r>
          <a:r>
            <a:rPr lang="en-US" sz="2800" b="0" baseline="30000" dirty="0" smtClean="0">
              <a:latin typeface="Cambria" pitchFamily="18" charset="0"/>
            </a:rPr>
            <a:t>2</a:t>
          </a:r>
          <a:r>
            <a:rPr lang="en-US" sz="2800" b="0" baseline="0" dirty="0" smtClean="0">
              <a:latin typeface="Cambria" pitchFamily="18" charset="0"/>
            </a:rPr>
            <a:t>R Loss</a:t>
          </a:r>
          <a:endParaRPr lang="en-US" sz="2800" b="0" baseline="30000" dirty="0">
            <a:latin typeface="Cambria" pitchFamily="18" charset="0"/>
          </a:endParaRPr>
        </a:p>
      </dgm:t>
    </dgm:pt>
    <dgm:pt modelId="{188C85A6-8A45-4DDD-9BA2-344EF2C3E6E9}" type="parTrans" cxnId="{12FD02B9-1C26-4311-8D2B-BB0B26B46B20}">
      <dgm:prSet/>
      <dgm:spPr/>
      <dgm:t>
        <a:bodyPr/>
        <a:lstStyle/>
        <a:p>
          <a:endParaRPr lang="en-US" b="0">
            <a:latin typeface="Cambria" pitchFamily="18" charset="0"/>
          </a:endParaRPr>
        </a:p>
      </dgm:t>
    </dgm:pt>
    <dgm:pt modelId="{37B2CD80-FAC3-4168-B1E8-C43E3942479A}" type="sibTrans" cxnId="{12FD02B9-1C26-4311-8D2B-BB0B26B46B20}">
      <dgm:prSet/>
      <dgm:spPr/>
      <dgm:t>
        <a:bodyPr/>
        <a:lstStyle/>
        <a:p>
          <a:endParaRPr lang="en-US"/>
        </a:p>
      </dgm:t>
    </dgm:pt>
    <dgm:pt modelId="{48BA8B4C-DF1F-440B-9289-6B151889A39E}">
      <dgm:prSet phldrT="[Text]" custT="1"/>
      <dgm:spPr>
        <a:solidFill>
          <a:srgbClr val="002060"/>
        </a:solidFill>
      </dgm:spPr>
      <dgm:t>
        <a:bodyPr/>
        <a:lstStyle/>
        <a:p>
          <a:r>
            <a:rPr lang="en-US" sz="1600" b="0" dirty="0" smtClean="0">
              <a:latin typeface="Cambria" pitchFamily="18" charset="0"/>
            </a:rPr>
            <a:t>Reduced IR Drop</a:t>
          </a:r>
          <a:endParaRPr lang="en-US" sz="1600" b="0" dirty="0">
            <a:latin typeface="Cambria" pitchFamily="18" charset="0"/>
          </a:endParaRPr>
        </a:p>
      </dgm:t>
    </dgm:pt>
    <dgm:pt modelId="{AEFFA253-3C21-452B-AE7A-1EA75AC5177B}" type="parTrans" cxnId="{60E64696-402C-41FD-A882-47A17F406691}">
      <dgm:prSet/>
      <dgm:spPr/>
      <dgm:t>
        <a:bodyPr/>
        <a:lstStyle/>
        <a:p>
          <a:endParaRPr lang="en-US" b="0">
            <a:latin typeface="Cambria" pitchFamily="18" charset="0"/>
          </a:endParaRPr>
        </a:p>
      </dgm:t>
    </dgm:pt>
    <dgm:pt modelId="{78F372B0-5D05-4182-BB09-D992FD9CD0CE}" type="sibTrans" cxnId="{60E64696-402C-41FD-A882-47A17F406691}">
      <dgm:prSet/>
      <dgm:spPr/>
      <dgm:t>
        <a:bodyPr/>
        <a:lstStyle/>
        <a:p>
          <a:endParaRPr lang="en-US"/>
        </a:p>
      </dgm:t>
    </dgm:pt>
    <dgm:pt modelId="{6DAA0E46-7DCB-40FE-8073-E80B8EE9F4A4}">
      <dgm:prSet phldrT="[Text]" custT="1"/>
      <dgm:spPr>
        <a:solidFill>
          <a:srgbClr val="002060"/>
        </a:solidFill>
      </dgm:spPr>
      <dgm:t>
        <a:bodyPr/>
        <a:lstStyle/>
        <a:p>
          <a:r>
            <a:rPr lang="en-US" sz="1600" b="0" dirty="0" smtClean="0">
              <a:latin typeface="Cambria" pitchFamily="18" charset="0"/>
            </a:rPr>
            <a:t>Reduced </a:t>
          </a:r>
          <a:r>
            <a:rPr lang="en-US" sz="1600" b="0" dirty="0" err="1" smtClean="0">
              <a:latin typeface="Cambria" pitchFamily="18" charset="0"/>
            </a:rPr>
            <a:t>Electromigration</a:t>
          </a:r>
          <a:endParaRPr lang="en-US" sz="1600" b="0" dirty="0">
            <a:latin typeface="Cambria" pitchFamily="18" charset="0"/>
          </a:endParaRPr>
        </a:p>
      </dgm:t>
    </dgm:pt>
    <dgm:pt modelId="{9C2D60FB-5DA9-40B4-BB28-3D8D350EBB28}" type="parTrans" cxnId="{9E25BC0C-5B25-4482-B9EB-F7D754D84DC5}">
      <dgm:prSet/>
      <dgm:spPr/>
      <dgm:t>
        <a:bodyPr/>
        <a:lstStyle/>
        <a:p>
          <a:endParaRPr lang="en-US" b="0">
            <a:latin typeface="Cambria" pitchFamily="18" charset="0"/>
          </a:endParaRPr>
        </a:p>
      </dgm:t>
    </dgm:pt>
    <dgm:pt modelId="{EAC61944-5691-4CA4-BE6B-00885109E1DF}" type="sibTrans" cxnId="{9E25BC0C-5B25-4482-B9EB-F7D754D84DC5}">
      <dgm:prSet/>
      <dgm:spPr/>
      <dgm:t>
        <a:bodyPr/>
        <a:lstStyle/>
        <a:p>
          <a:endParaRPr lang="en-US"/>
        </a:p>
      </dgm:t>
    </dgm:pt>
    <dgm:pt modelId="{306C9828-1500-4CAE-A57E-A4F41F6D7280}">
      <dgm:prSet phldrT="[Text]" custT="1"/>
      <dgm:spPr>
        <a:solidFill>
          <a:srgbClr val="002060"/>
        </a:solidFill>
      </dgm:spPr>
      <dgm:t>
        <a:bodyPr/>
        <a:lstStyle/>
        <a:p>
          <a:r>
            <a:rPr lang="en-US" sz="1600" b="0" dirty="0" smtClean="0">
              <a:latin typeface="Cambria" pitchFamily="18" charset="0"/>
            </a:rPr>
            <a:t>Reduced Signal Delay Uncertainty</a:t>
          </a:r>
          <a:endParaRPr lang="en-US" sz="1600" b="0" dirty="0">
            <a:latin typeface="Cambria" pitchFamily="18" charset="0"/>
          </a:endParaRPr>
        </a:p>
      </dgm:t>
    </dgm:pt>
    <dgm:pt modelId="{952649D3-6E1F-4FD3-A3D7-3039D0D3986E}" type="parTrans" cxnId="{998E0758-9C3D-4E3A-9443-5B18966849AC}">
      <dgm:prSet/>
      <dgm:spPr/>
      <dgm:t>
        <a:bodyPr/>
        <a:lstStyle/>
        <a:p>
          <a:endParaRPr lang="en-US" b="0">
            <a:latin typeface="Cambria" pitchFamily="18" charset="0"/>
          </a:endParaRPr>
        </a:p>
      </dgm:t>
    </dgm:pt>
    <dgm:pt modelId="{A0DF6018-8655-45DF-8563-DDA705C1CC65}" type="sibTrans" cxnId="{998E0758-9C3D-4E3A-9443-5B18966849AC}">
      <dgm:prSet/>
      <dgm:spPr/>
      <dgm:t>
        <a:bodyPr/>
        <a:lstStyle/>
        <a:p>
          <a:endParaRPr lang="en-US"/>
        </a:p>
      </dgm:t>
    </dgm:pt>
    <dgm:pt modelId="{4B978ECF-34B8-469D-81BD-D52FDCA89253}">
      <dgm:prSet phldrT="[Text]" custT="1"/>
      <dgm:spPr>
        <a:solidFill>
          <a:srgbClr val="002060"/>
        </a:solidFill>
      </dgm:spPr>
      <dgm:t>
        <a:bodyPr/>
        <a:lstStyle/>
        <a:p>
          <a:r>
            <a:rPr lang="en-US" sz="1600" b="0" dirty="0" smtClean="0">
              <a:latin typeface="Cambria" pitchFamily="18" charset="0"/>
            </a:rPr>
            <a:t>Reduced Noise Margin Degradation</a:t>
          </a:r>
          <a:endParaRPr lang="en-US" sz="1600" b="0" dirty="0">
            <a:latin typeface="Cambria" pitchFamily="18" charset="0"/>
          </a:endParaRPr>
        </a:p>
      </dgm:t>
    </dgm:pt>
    <dgm:pt modelId="{4B7D28D0-6B08-4BE3-AA5C-24F5BE853433}" type="parTrans" cxnId="{5C635CBD-CD9A-4198-9B46-F7ED98E224A4}">
      <dgm:prSet/>
      <dgm:spPr/>
      <dgm:t>
        <a:bodyPr/>
        <a:lstStyle/>
        <a:p>
          <a:endParaRPr lang="en-US" b="0">
            <a:latin typeface="Cambria" pitchFamily="18" charset="0"/>
          </a:endParaRPr>
        </a:p>
      </dgm:t>
    </dgm:pt>
    <dgm:pt modelId="{EF62BEB2-D493-4D81-9E47-05992ACB0AF3}" type="sibTrans" cxnId="{5C635CBD-CD9A-4198-9B46-F7ED98E224A4}">
      <dgm:prSet/>
      <dgm:spPr/>
      <dgm:t>
        <a:bodyPr/>
        <a:lstStyle/>
        <a:p>
          <a:endParaRPr lang="en-US"/>
        </a:p>
      </dgm:t>
    </dgm:pt>
    <dgm:pt modelId="{5EE7D0FA-D1B6-4592-BEA4-BFAE4DA47882}" type="pres">
      <dgm:prSet presAssocID="{70720DF3-6982-45B0-8F31-FD4F1D992904}" presName="Name0" presStyleCnt="0">
        <dgm:presLayoutVars>
          <dgm:chPref val="1"/>
          <dgm:dir/>
          <dgm:animOne val="branch"/>
          <dgm:animLvl val="lvl"/>
          <dgm:resizeHandles val="exact"/>
        </dgm:presLayoutVars>
      </dgm:prSet>
      <dgm:spPr/>
      <dgm:t>
        <a:bodyPr/>
        <a:lstStyle/>
        <a:p>
          <a:endParaRPr lang="en-US"/>
        </a:p>
      </dgm:t>
    </dgm:pt>
    <dgm:pt modelId="{244334E3-396A-47C6-819A-8BBED0F98016}" type="pres">
      <dgm:prSet presAssocID="{69AA36D7-0F4A-4057-AF3D-FD41C5119807}" presName="root1" presStyleCnt="0"/>
      <dgm:spPr/>
    </dgm:pt>
    <dgm:pt modelId="{2E24D02A-DC0A-427F-8E92-E2EF1D730654}" type="pres">
      <dgm:prSet presAssocID="{69AA36D7-0F4A-4057-AF3D-FD41C5119807}" presName="LevelOneTextNode" presStyleLbl="node0" presStyleIdx="0" presStyleCnt="1" custScaleX="237979">
        <dgm:presLayoutVars>
          <dgm:chPref val="3"/>
        </dgm:presLayoutVars>
      </dgm:prSet>
      <dgm:spPr/>
      <dgm:t>
        <a:bodyPr/>
        <a:lstStyle/>
        <a:p>
          <a:endParaRPr lang="en-US"/>
        </a:p>
      </dgm:t>
    </dgm:pt>
    <dgm:pt modelId="{DD091F2B-1EB1-4D94-B59F-3D2C32CB53FB}" type="pres">
      <dgm:prSet presAssocID="{69AA36D7-0F4A-4057-AF3D-FD41C5119807}" presName="level2hierChild" presStyleCnt="0"/>
      <dgm:spPr/>
    </dgm:pt>
    <dgm:pt modelId="{F2BEDF71-7CD6-462A-AB84-FEDBF6A3DFA0}" type="pres">
      <dgm:prSet presAssocID="{188C85A6-8A45-4DDD-9BA2-344EF2C3E6E9}" presName="conn2-1" presStyleLbl="parChTrans1D2" presStyleIdx="0" presStyleCnt="5"/>
      <dgm:spPr/>
      <dgm:t>
        <a:bodyPr/>
        <a:lstStyle/>
        <a:p>
          <a:endParaRPr lang="en-US"/>
        </a:p>
      </dgm:t>
    </dgm:pt>
    <dgm:pt modelId="{162C2519-9AF5-48B0-8CB9-723B17E97890}" type="pres">
      <dgm:prSet presAssocID="{188C85A6-8A45-4DDD-9BA2-344EF2C3E6E9}" presName="connTx" presStyleLbl="parChTrans1D2" presStyleIdx="0" presStyleCnt="5"/>
      <dgm:spPr/>
      <dgm:t>
        <a:bodyPr/>
        <a:lstStyle/>
        <a:p>
          <a:endParaRPr lang="en-US"/>
        </a:p>
      </dgm:t>
    </dgm:pt>
    <dgm:pt modelId="{D3C5715C-6A90-47D1-B52B-2B459D75B4D8}" type="pres">
      <dgm:prSet presAssocID="{F373F6B5-1326-490E-BD31-09D2413DD202}" presName="root2" presStyleCnt="0"/>
      <dgm:spPr/>
    </dgm:pt>
    <dgm:pt modelId="{A90DA417-6B3D-4140-9639-E7911738B8CF}" type="pres">
      <dgm:prSet presAssocID="{F373F6B5-1326-490E-BD31-09D2413DD202}" presName="LevelTwoTextNode" presStyleLbl="node2" presStyleIdx="0" presStyleCnt="5" custScaleX="195062" custScaleY="197368">
        <dgm:presLayoutVars>
          <dgm:chPref val="3"/>
        </dgm:presLayoutVars>
      </dgm:prSet>
      <dgm:spPr/>
      <dgm:t>
        <a:bodyPr/>
        <a:lstStyle/>
        <a:p>
          <a:endParaRPr lang="en-US"/>
        </a:p>
      </dgm:t>
    </dgm:pt>
    <dgm:pt modelId="{7D06D936-6C78-4899-BF58-74086720BECA}" type="pres">
      <dgm:prSet presAssocID="{F373F6B5-1326-490E-BD31-09D2413DD202}" presName="level3hierChild" presStyleCnt="0"/>
      <dgm:spPr/>
    </dgm:pt>
    <dgm:pt modelId="{D378C515-74AC-4884-A247-5155E58031D7}" type="pres">
      <dgm:prSet presAssocID="{AEFFA253-3C21-452B-AE7A-1EA75AC5177B}" presName="conn2-1" presStyleLbl="parChTrans1D2" presStyleIdx="1" presStyleCnt="5"/>
      <dgm:spPr/>
      <dgm:t>
        <a:bodyPr/>
        <a:lstStyle/>
        <a:p>
          <a:endParaRPr lang="en-US"/>
        </a:p>
      </dgm:t>
    </dgm:pt>
    <dgm:pt modelId="{E3BF3E51-948C-4AFA-A1CF-902CF5DC5846}" type="pres">
      <dgm:prSet presAssocID="{AEFFA253-3C21-452B-AE7A-1EA75AC5177B}" presName="connTx" presStyleLbl="parChTrans1D2" presStyleIdx="1" presStyleCnt="5"/>
      <dgm:spPr/>
      <dgm:t>
        <a:bodyPr/>
        <a:lstStyle/>
        <a:p>
          <a:endParaRPr lang="en-US"/>
        </a:p>
      </dgm:t>
    </dgm:pt>
    <dgm:pt modelId="{D24B187D-EBA3-4AA9-962C-7706E8C255C7}" type="pres">
      <dgm:prSet presAssocID="{48BA8B4C-DF1F-440B-9289-6B151889A39E}" presName="root2" presStyleCnt="0"/>
      <dgm:spPr/>
    </dgm:pt>
    <dgm:pt modelId="{7D1469EB-CCFA-43C7-8623-AFB4FECDA8F3}" type="pres">
      <dgm:prSet presAssocID="{48BA8B4C-DF1F-440B-9289-6B151889A39E}" presName="LevelTwoTextNode" presStyleLbl="node2" presStyleIdx="1" presStyleCnt="5" custScaleX="194251">
        <dgm:presLayoutVars>
          <dgm:chPref val="3"/>
        </dgm:presLayoutVars>
      </dgm:prSet>
      <dgm:spPr/>
      <dgm:t>
        <a:bodyPr/>
        <a:lstStyle/>
        <a:p>
          <a:endParaRPr lang="en-US"/>
        </a:p>
      </dgm:t>
    </dgm:pt>
    <dgm:pt modelId="{A5028318-AEEF-42ED-8217-516E0979B7D2}" type="pres">
      <dgm:prSet presAssocID="{48BA8B4C-DF1F-440B-9289-6B151889A39E}" presName="level3hierChild" presStyleCnt="0"/>
      <dgm:spPr/>
    </dgm:pt>
    <dgm:pt modelId="{A37A1F6D-890E-418E-94F6-198A5033C4F1}" type="pres">
      <dgm:prSet presAssocID="{9C2D60FB-5DA9-40B4-BB28-3D8D350EBB28}" presName="conn2-1" presStyleLbl="parChTrans1D2" presStyleIdx="2" presStyleCnt="5"/>
      <dgm:spPr/>
      <dgm:t>
        <a:bodyPr/>
        <a:lstStyle/>
        <a:p>
          <a:endParaRPr lang="en-US"/>
        </a:p>
      </dgm:t>
    </dgm:pt>
    <dgm:pt modelId="{39AB53C4-8E1D-4AF9-99DB-0588B0E12641}" type="pres">
      <dgm:prSet presAssocID="{9C2D60FB-5DA9-40B4-BB28-3D8D350EBB28}" presName="connTx" presStyleLbl="parChTrans1D2" presStyleIdx="2" presStyleCnt="5"/>
      <dgm:spPr/>
      <dgm:t>
        <a:bodyPr/>
        <a:lstStyle/>
        <a:p>
          <a:endParaRPr lang="en-US"/>
        </a:p>
      </dgm:t>
    </dgm:pt>
    <dgm:pt modelId="{485F7A2C-EB21-4727-99C6-1C2911CF8002}" type="pres">
      <dgm:prSet presAssocID="{6DAA0E46-7DCB-40FE-8073-E80B8EE9F4A4}" presName="root2" presStyleCnt="0"/>
      <dgm:spPr/>
    </dgm:pt>
    <dgm:pt modelId="{189CB62A-A573-4EA2-9AC5-FA0EA04CF70C}" type="pres">
      <dgm:prSet presAssocID="{6DAA0E46-7DCB-40FE-8073-E80B8EE9F4A4}" presName="LevelTwoTextNode" presStyleLbl="node2" presStyleIdx="2" presStyleCnt="5" custScaleX="195062">
        <dgm:presLayoutVars>
          <dgm:chPref val="3"/>
        </dgm:presLayoutVars>
      </dgm:prSet>
      <dgm:spPr/>
      <dgm:t>
        <a:bodyPr/>
        <a:lstStyle/>
        <a:p>
          <a:endParaRPr lang="en-US"/>
        </a:p>
      </dgm:t>
    </dgm:pt>
    <dgm:pt modelId="{ABD49711-48D7-4D5A-BBE1-D7EBBF9296B5}" type="pres">
      <dgm:prSet presAssocID="{6DAA0E46-7DCB-40FE-8073-E80B8EE9F4A4}" presName="level3hierChild" presStyleCnt="0"/>
      <dgm:spPr/>
    </dgm:pt>
    <dgm:pt modelId="{485525C0-F837-44AE-A2DA-44E2FA0109C4}" type="pres">
      <dgm:prSet presAssocID="{952649D3-6E1F-4FD3-A3D7-3039D0D3986E}" presName="conn2-1" presStyleLbl="parChTrans1D2" presStyleIdx="3" presStyleCnt="5"/>
      <dgm:spPr/>
      <dgm:t>
        <a:bodyPr/>
        <a:lstStyle/>
        <a:p>
          <a:endParaRPr lang="en-US"/>
        </a:p>
      </dgm:t>
    </dgm:pt>
    <dgm:pt modelId="{327F651C-8FE4-420E-BB50-8861567618E5}" type="pres">
      <dgm:prSet presAssocID="{952649D3-6E1F-4FD3-A3D7-3039D0D3986E}" presName="connTx" presStyleLbl="parChTrans1D2" presStyleIdx="3" presStyleCnt="5"/>
      <dgm:spPr/>
      <dgm:t>
        <a:bodyPr/>
        <a:lstStyle/>
        <a:p>
          <a:endParaRPr lang="en-US"/>
        </a:p>
      </dgm:t>
    </dgm:pt>
    <dgm:pt modelId="{5D6F1017-231B-4E97-A341-8A5B13A1E14D}" type="pres">
      <dgm:prSet presAssocID="{306C9828-1500-4CAE-A57E-A4F41F6D7280}" presName="root2" presStyleCnt="0"/>
      <dgm:spPr/>
    </dgm:pt>
    <dgm:pt modelId="{067F7183-C188-48EF-A1A2-7FFECC2E6273}" type="pres">
      <dgm:prSet presAssocID="{306C9828-1500-4CAE-A57E-A4F41F6D7280}" presName="LevelTwoTextNode" presStyleLbl="node2" presStyleIdx="3" presStyleCnt="5" custScaleX="195062">
        <dgm:presLayoutVars>
          <dgm:chPref val="3"/>
        </dgm:presLayoutVars>
      </dgm:prSet>
      <dgm:spPr/>
      <dgm:t>
        <a:bodyPr/>
        <a:lstStyle/>
        <a:p>
          <a:endParaRPr lang="en-US"/>
        </a:p>
      </dgm:t>
    </dgm:pt>
    <dgm:pt modelId="{AE1B3A6C-C79A-40F2-8FCC-ABF79C79E631}" type="pres">
      <dgm:prSet presAssocID="{306C9828-1500-4CAE-A57E-A4F41F6D7280}" presName="level3hierChild" presStyleCnt="0"/>
      <dgm:spPr/>
    </dgm:pt>
    <dgm:pt modelId="{8FFAA620-2557-4A53-AA95-6491B2A94658}" type="pres">
      <dgm:prSet presAssocID="{4B7D28D0-6B08-4BE3-AA5C-24F5BE853433}" presName="conn2-1" presStyleLbl="parChTrans1D2" presStyleIdx="4" presStyleCnt="5"/>
      <dgm:spPr/>
      <dgm:t>
        <a:bodyPr/>
        <a:lstStyle/>
        <a:p>
          <a:endParaRPr lang="en-US"/>
        </a:p>
      </dgm:t>
    </dgm:pt>
    <dgm:pt modelId="{F1E9426E-16C4-4D96-AE35-E021CC206E53}" type="pres">
      <dgm:prSet presAssocID="{4B7D28D0-6B08-4BE3-AA5C-24F5BE853433}" presName="connTx" presStyleLbl="parChTrans1D2" presStyleIdx="4" presStyleCnt="5"/>
      <dgm:spPr/>
      <dgm:t>
        <a:bodyPr/>
        <a:lstStyle/>
        <a:p>
          <a:endParaRPr lang="en-US"/>
        </a:p>
      </dgm:t>
    </dgm:pt>
    <dgm:pt modelId="{C349B71F-C69A-4CA3-BA14-49A30429C025}" type="pres">
      <dgm:prSet presAssocID="{4B978ECF-34B8-469D-81BD-D52FDCA89253}" presName="root2" presStyleCnt="0"/>
      <dgm:spPr/>
    </dgm:pt>
    <dgm:pt modelId="{F1AEA42B-2B2F-4380-A79D-C16402531BB8}" type="pres">
      <dgm:prSet presAssocID="{4B978ECF-34B8-469D-81BD-D52FDCA89253}" presName="LevelTwoTextNode" presStyleLbl="node2" presStyleIdx="4" presStyleCnt="5" custScaleX="195062">
        <dgm:presLayoutVars>
          <dgm:chPref val="3"/>
        </dgm:presLayoutVars>
      </dgm:prSet>
      <dgm:spPr/>
      <dgm:t>
        <a:bodyPr/>
        <a:lstStyle/>
        <a:p>
          <a:endParaRPr lang="en-US"/>
        </a:p>
      </dgm:t>
    </dgm:pt>
    <dgm:pt modelId="{49C765A8-5156-4C1D-BCE8-413BB84516E8}" type="pres">
      <dgm:prSet presAssocID="{4B978ECF-34B8-469D-81BD-D52FDCA89253}" presName="level3hierChild" presStyleCnt="0"/>
      <dgm:spPr/>
    </dgm:pt>
  </dgm:ptLst>
  <dgm:cxnLst>
    <dgm:cxn modelId="{454FA068-666E-4BD9-B8DF-192C45EA1B18}" type="presOf" srcId="{69AA36D7-0F4A-4057-AF3D-FD41C5119807}" destId="{2E24D02A-DC0A-427F-8E92-E2EF1D730654}" srcOrd="0" destOrd="0" presId="urn:microsoft.com/office/officeart/2008/layout/HorizontalMultiLevelHierarchy"/>
    <dgm:cxn modelId="{8B698D34-5CBA-4143-B88C-F9177771CEC9}" type="presOf" srcId="{AEFFA253-3C21-452B-AE7A-1EA75AC5177B}" destId="{D378C515-74AC-4884-A247-5155E58031D7}" srcOrd="0" destOrd="0" presId="urn:microsoft.com/office/officeart/2008/layout/HorizontalMultiLevelHierarchy"/>
    <dgm:cxn modelId="{7C441291-0F28-4668-B5C8-8BEE7F82A0CA}" srcId="{70720DF3-6982-45B0-8F31-FD4F1D992904}" destId="{69AA36D7-0F4A-4057-AF3D-FD41C5119807}" srcOrd="0" destOrd="0" parTransId="{EBAD75B4-B795-42E7-BA9E-0AA040CBD5F6}" sibTransId="{18510825-09FA-4622-B368-B3CC95F09687}"/>
    <dgm:cxn modelId="{7BCD5833-2F60-482A-AA49-B50489500327}" type="presOf" srcId="{F373F6B5-1326-490E-BD31-09D2413DD202}" destId="{A90DA417-6B3D-4140-9639-E7911738B8CF}" srcOrd="0" destOrd="0" presId="urn:microsoft.com/office/officeart/2008/layout/HorizontalMultiLevelHierarchy"/>
    <dgm:cxn modelId="{12FD02B9-1C26-4311-8D2B-BB0B26B46B20}" srcId="{69AA36D7-0F4A-4057-AF3D-FD41C5119807}" destId="{F373F6B5-1326-490E-BD31-09D2413DD202}" srcOrd="0" destOrd="0" parTransId="{188C85A6-8A45-4DDD-9BA2-344EF2C3E6E9}" sibTransId="{37B2CD80-FAC3-4168-B1E8-C43E3942479A}"/>
    <dgm:cxn modelId="{36A570F0-72BC-40A3-BBF0-45CAD7766AC3}" type="presOf" srcId="{9C2D60FB-5DA9-40B4-BB28-3D8D350EBB28}" destId="{39AB53C4-8E1D-4AF9-99DB-0588B0E12641}" srcOrd="1" destOrd="0" presId="urn:microsoft.com/office/officeart/2008/layout/HorizontalMultiLevelHierarchy"/>
    <dgm:cxn modelId="{0D8E62A8-CFD1-4D7A-9500-9498ADD1ED85}" type="presOf" srcId="{4B7D28D0-6B08-4BE3-AA5C-24F5BE853433}" destId="{8FFAA620-2557-4A53-AA95-6491B2A94658}" srcOrd="0" destOrd="0" presId="urn:microsoft.com/office/officeart/2008/layout/HorizontalMultiLevelHierarchy"/>
    <dgm:cxn modelId="{EFA92103-3C13-4974-ABB2-27C7B1F34345}" type="presOf" srcId="{4B978ECF-34B8-469D-81BD-D52FDCA89253}" destId="{F1AEA42B-2B2F-4380-A79D-C16402531BB8}" srcOrd="0" destOrd="0" presId="urn:microsoft.com/office/officeart/2008/layout/HorizontalMultiLevelHierarchy"/>
    <dgm:cxn modelId="{D3E7E2F3-8164-472F-9247-B7B5ECD6FD50}" type="presOf" srcId="{48BA8B4C-DF1F-440B-9289-6B151889A39E}" destId="{7D1469EB-CCFA-43C7-8623-AFB4FECDA8F3}" srcOrd="0" destOrd="0" presId="urn:microsoft.com/office/officeart/2008/layout/HorizontalMultiLevelHierarchy"/>
    <dgm:cxn modelId="{A86F7EE3-1D96-4336-B5F6-D67531A180EA}" type="presOf" srcId="{188C85A6-8A45-4DDD-9BA2-344EF2C3E6E9}" destId="{F2BEDF71-7CD6-462A-AB84-FEDBF6A3DFA0}" srcOrd="0" destOrd="0" presId="urn:microsoft.com/office/officeart/2008/layout/HorizontalMultiLevelHierarchy"/>
    <dgm:cxn modelId="{72F5D27E-5A1D-411C-8DE0-99F1E6422C4F}" type="presOf" srcId="{AEFFA253-3C21-452B-AE7A-1EA75AC5177B}" destId="{E3BF3E51-948C-4AFA-A1CF-902CF5DC5846}" srcOrd="1" destOrd="0" presId="urn:microsoft.com/office/officeart/2008/layout/HorizontalMultiLevelHierarchy"/>
    <dgm:cxn modelId="{59DC4A74-7B26-42C8-BD4E-69469C72160F}" type="presOf" srcId="{306C9828-1500-4CAE-A57E-A4F41F6D7280}" destId="{067F7183-C188-48EF-A1A2-7FFECC2E6273}" srcOrd="0" destOrd="0" presId="urn:microsoft.com/office/officeart/2008/layout/HorizontalMultiLevelHierarchy"/>
    <dgm:cxn modelId="{998E0758-9C3D-4E3A-9443-5B18966849AC}" srcId="{69AA36D7-0F4A-4057-AF3D-FD41C5119807}" destId="{306C9828-1500-4CAE-A57E-A4F41F6D7280}" srcOrd="3" destOrd="0" parTransId="{952649D3-6E1F-4FD3-A3D7-3039D0D3986E}" sibTransId="{A0DF6018-8655-45DF-8563-DDA705C1CC65}"/>
    <dgm:cxn modelId="{52C2157A-FD91-4141-9A76-DA518713A355}" type="presOf" srcId="{9C2D60FB-5DA9-40B4-BB28-3D8D350EBB28}" destId="{A37A1F6D-890E-418E-94F6-198A5033C4F1}" srcOrd="0" destOrd="0" presId="urn:microsoft.com/office/officeart/2008/layout/HorizontalMultiLevelHierarchy"/>
    <dgm:cxn modelId="{0A97E637-8F97-485D-B6F3-86A286CB6D21}" type="presOf" srcId="{70720DF3-6982-45B0-8F31-FD4F1D992904}" destId="{5EE7D0FA-D1B6-4592-BEA4-BFAE4DA47882}" srcOrd="0" destOrd="0" presId="urn:microsoft.com/office/officeart/2008/layout/HorizontalMultiLevelHierarchy"/>
    <dgm:cxn modelId="{60E64696-402C-41FD-A882-47A17F406691}" srcId="{69AA36D7-0F4A-4057-AF3D-FD41C5119807}" destId="{48BA8B4C-DF1F-440B-9289-6B151889A39E}" srcOrd="1" destOrd="0" parTransId="{AEFFA253-3C21-452B-AE7A-1EA75AC5177B}" sibTransId="{78F372B0-5D05-4182-BB09-D992FD9CD0CE}"/>
    <dgm:cxn modelId="{2CBFD574-243C-492F-9AAE-A4FE8ED603B2}" type="presOf" srcId="{188C85A6-8A45-4DDD-9BA2-344EF2C3E6E9}" destId="{162C2519-9AF5-48B0-8CB9-723B17E97890}" srcOrd="1" destOrd="0" presId="urn:microsoft.com/office/officeart/2008/layout/HorizontalMultiLevelHierarchy"/>
    <dgm:cxn modelId="{9E25BC0C-5B25-4482-B9EB-F7D754D84DC5}" srcId="{69AA36D7-0F4A-4057-AF3D-FD41C5119807}" destId="{6DAA0E46-7DCB-40FE-8073-E80B8EE9F4A4}" srcOrd="2" destOrd="0" parTransId="{9C2D60FB-5DA9-40B4-BB28-3D8D350EBB28}" sibTransId="{EAC61944-5691-4CA4-BE6B-00885109E1DF}"/>
    <dgm:cxn modelId="{F8957DDD-CF83-4424-A906-A19B91ACBE89}" type="presOf" srcId="{952649D3-6E1F-4FD3-A3D7-3039D0D3986E}" destId="{485525C0-F837-44AE-A2DA-44E2FA0109C4}" srcOrd="0" destOrd="0" presId="urn:microsoft.com/office/officeart/2008/layout/HorizontalMultiLevelHierarchy"/>
    <dgm:cxn modelId="{5C635CBD-CD9A-4198-9B46-F7ED98E224A4}" srcId="{69AA36D7-0F4A-4057-AF3D-FD41C5119807}" destId="{4B978ECF-34B8-469D-81BD-D52FDCA89253}" srcOrd="4" destOrd="0" parTransId="{4B7D28D0-6B08-4BE3-AA5C-24F5BE853433}" sibTransId="{EF62BEB2-D493-4D81-9E47-05992ACB0AF3}"/>
    <dgm:cxn modelId="{8029273C-C2D7-4540-B667-74F007546D33}" type="presOf" srcId="{6DAA0E46-7DCB-40FE-8073-E80B8EE9F4A4}" destId="{189CB62A-A573-4EA2-9AC5-FA0EA04CF70C}" srcOrd="0" destOrd="0" presId="urn:microsoft.com/office/officeart/2008/layout/HorizontalMultiLevelHierarchy"/>
    <dgm:cxn modelId="{D3F143C4-E8A1-4292-BBCC-B1663007D711}" type="presOf" srcId="{952649D3-6E1F-4FD3-A3D7-3039D0D3986E}" destId="{327F651C-8FE4-420E-BB50-8861567618E5}" srcOrd="1" destOrd="0" presId="urn:microsoft.com/office/officeart/2008/layout/HorizontalMultiLevelHierarchy"/>
    <dgm:cxn modelId="{E142C3A3-E255-4AFD-BAB7-024AF0FA76DB}" type="presOf" srcId="{4B7D28D0-6B08-4BE3-AA5C-24F5BE853433}" destId="{F1E9426E-16C4-4D96-AE35-E021CC206E53}" srcOrd="1" destOrd="0" presId="urn:microsoft.com/office/officeart/2008/layout/HorizontalMultiLevelHierarchy"/>
    <dgm:cxn modelId="{766EA640-459F-491A-971B-529438C28409}" type="presParOf" srcId="{5EE7D0FA-D1B6-4592-BEA4-BFAE4DA47882}" destId="{244334E3-396A-47C6-819A-8BBED0F98016}" srcOrd="0" destOrd="0" presId="urn:microsoft.com/office/officeart/2008/layout/HorizontalMultiLevelHierarchy"/>
    <dgm:cxn modelId="{AB2C8CA0-8998-4375-9A50-4666739F1602}" type="presParOf" srcId="{244334E3-396A-47C6-819A-8BBED0F98016}" destId="{2E24D02A-DC0A-427F-8E92-E2EF1D730654}" srcOrd="0" destOrd="0" presId="urn:microsoft.com/office/officeart/2008/layout/HorizontalMultiLevelHierarchy"/>
    <dgm:cxn modelId="{C8E2FAF6-2D13-4A24-9612-1E8504FF2551}" type="presParOf" srcId="{244334E3-396A-47C6-819A-8BBED0F98016}" destId="{DD091F2B-1EB1-4D94-B59F-3D2C32CB53FB}" srcOrd="1" destOrd="0" presId="urn:microsoft.com/office/officeart/2008/layout/HorizontalMultiLevelHierarchy"/>
    <dgm:cxn modelId="{24CA56AE-BE87-45E0-BA14-C86086279C21}" type="presParOf" srcId="{DD091F2B-1EB1-4D94-B59F-3D2C32CB53FB}" destId="{F2BEDF71-7CD6-462A-AB84-FEDBF6A3DFA0}" srcOrd="0" destOrd="0" presId="urn:microsoft.com/office/officeart/2008/layout/HorizontalMultiLevelHierarchy"/>
    <dgm:cxn modelId="{A3C091E5-DC78-4815-93C3-BADB06396469}" type="presParOf" srcId="{F2BEDF71-7CD6-462A-AB84-FEDBF6A3DFA0}" destId="{162C2519-9AF5-48B0-8CB9-723B17E97890}" srcOrd="0" destOrd="0" presId="urn:microsoft.com/office/officeart/2008/layout/HorizontalMultiLevelHierarchy"/>
    <dgm:cxn modelId="{50D02F30-BF7B-4B22-AFA7-B3040DCA85E7}" type="presParOf" srcId="{DD091F2B-1EB1-4D94-B59F-3D2C32CB53FB}" destId="{D3C5715C-6A90-47D1-B52B-2B459D75B4D8}" srcOrd="1" destOrd="0" presId="urn:microsoft.com/office/officeart/2008/layout/HorizontalMultiLevelHierarchy"/>
    <dgm:cxn modelId="{4EDB98E5-904A-4A3C-B52A-690DEB77BB86}" type="presParOf" srcId="{D3C5715C-6A90-47D1-B52B-2B459D75B4D8}" destId="{A90DA417-6B3D-4140-9639-E7911738B8CF}" srcOrd="0" destOrd="0" presId="urn:microsoft.com/office/officeart/2008/layout/HorizontalMultiLevelHierarchy"/>
    <dgm:cxn modelId="{26EC4D36-E935-4B9A-8B5F-F11388AEC81F}" type="presParOf" srcId="{D3C5715C-6A90-47D1-B52B-2B459D75B4D8}" destId="{7D06D936-6C78-4899-BF58-74086720BECA}" srcOrd="1" destOrd="0" presId="urn:microsoft.com/office/officeart/2008/layout/HorizontalMultiLevelHierarchy"/>
    <dgm:cxn modelId="{6825E240-15C5-4E85-B858-C8F69B0B8BE5}" type="presParOf" srcId="{DD091F2B-1EB1-4D94-B59F-3D2C32CB53FB}" destId="{D378C515-74AC-4884-A247-5155E58031D7}" srcOrd="2" destOrd="0" presId="urn:microsoft.com/office/officeart/2008/layout/HorizontalMultiLevelHierarchy"/>
    <dgm:cxn modelId="{82990B0A-9C12-4B7D-9B6B-8E46D4D40F0E}" type="presParOf" srcId="{D378C515-74AC-4884-A247-5155E58031D7}" destId="{E3BF3E51-948C-4AFA-A1CF-902CF5DC5846}" srcOrd="0" destOrd="0" presId="urn:microsoft.com/office/officeart/2008/layout/HorizontalMultiLevelHierarchy"/>
    <dgm:cxn modelId="{88434984-11E8-4898-9F7B-FF78A5085D0A}" type="presParOf" srcId="{DD091F2B-1EB1-4D94-B59F-3D2C32CB53FB}" destId="{D24B187D-EBA3-4AA9-962C-7706E8C255C7}" srcOrd="3" destOrd="0" presId="urn:microsoft.com/office/officeart/2008/layout/HorizontalMultiLevelHierarchy"/>
    <dgm:cxn modelId="{762BDE72-02E0-49F4-A893-DEDE59B387AB}" type="presParOf" srcId="{D24B187D-EBA3-4AA9-962C-7706E8C255C7}" destId="{7D1469EB-CCFA-43C7-8623-AFB4FECDA8F3}" srcOrd="0" destOrd="0" presId="urn:microsoft.com/office/officeart/2008/layout/HorizontalMultiLevelHierarchy"/>
    <dgm:cxn modelId="{41657AF1-5EBB-4A12-8D5B-BBBFC945B543}" type="presParOf" srcId="{D24B187D-EBA3-4AA9-962C-7706E8C255C7}" destId="{A5028318-AEEF-42ED-8217-516E0979B7D2}" srcOrd="1" destOrd="0" presId="urn:microsoft.com/office/officeart/2008/layout/HorizontalMultiLevelHierarchy"/>
    <dgm:cxn modelId="{6AA18C96-8DA4-413E-8126-944C5E5F81A8}" type="presParOf" srcId="{DD091F2B-1EB1-4D94-B59F-3D2C32CB53FB}" destId="{A37A1F6D-890E-418E-94F6-198A5033C4F1}" srcOrd="4" destOrd="0" presId="urn:microsoft.com/office/officeart/2008/layout/HorizontalMultiLevelHierarchy"/>
    <dgm:cxn modelId="{B556257C-5D83-4F7B-9989-D4217CB9CEFB}" type="presParOf" srcId="{A37A1F6D-890E-418E-94F6-198A5033C4F1}" destId="{39AB53C4-8E1D-4AF9-99DB-0588B0E12641}" srcOrd="0" destOrd="0" presId="urn:microsoft.com/office/officeart/2008/layout/HorizontalMultiLevelHierarchy"/>
    <dgm:cxn modelId="{8E5A999C-26AA-45CE-A715-95B2B8665232}" type="presParOf" srcId="{DD091F2B-1EB1-4D94-B59F-3D2C32CB53FB}" destId="{485F7A2C-EB21-4727-99C6-1C2911CF8002}" srcOrd="5" destOrd="0" presId="urn:microsoft.com/office/officeart/2008/layout/HorizontalMultiLevelHierarchy"/>
    <dgm:cxn modelId="{99C2347D-CE17-4E2C-9B3C-C524CC90C1F1}" type="presParOf" srcId="{485F7A2C-EB21-4727-99C6-1C2911CF8002}" destId="{189CB62A-A573-4EA2-9AC5-FA0EA04CF70C}" srcOrd="0" destOrd="0" presId="urn:microsoft.com/office/officeart/2008/layout/HorizontalMultiLevelHierarchy"/>
    <dgm:cxn modelId="{44CB610B-FEF4-446A-A697-834617746E4D}" type="presParOf" srcId="{485F7A2C-EB21-4727-99C6-1C2911CF8002}" destId="{ABD49711-48D7-4D5A-BBE1-D7EBBF9296B5}" srcOrd="1" destOrd="0" presId="urn:microsoft.com/office/officeart/2008/layout/HorizontalMultiLevelHierarchy"/>
    <dgm:cxn modelId="{D89F3C35-471F-4919-BBC0-BD4F6CD35F5B}" type="presParOf" srcId="{DD091F2B-1EB1-4D94-B59F-3D2C32CB53FB}" destId="{485525C0-F837-44AE-A2DA-44E2FA0109C4}" srcOrd="6" destOrd="0" presId="urn:microsoft.com/office/officeart/2008/layout/HorizontalMultiLevelHierarchy"/>
    <dgm:cxn modelId="{6A6B2199-E346-4857-B002-D3ECE24D2A6F}" type="presParOf" srcId="{485525C0-F837-44AE-A2DA-44E2FA0109C4}" destId="{327F651C-8FE4-420E-BB50-8861567618E5}" srcOrd="0" destOrd="0" presId="urn:microsoft.com/office/officeart/2008/layout/HorizontalMultiLevelHierarchy"/>
    <dgm:cxn modelId="{3360A3F8-974E-4A56-A4F9-80B69190D8B3}" type="presParOf" srcId="{DD091F2B-1EB1-4D94-B59F-3D2C32CB53FB}" destId="{5D6F1017-231B-4E97-A341-8A5B13A1E14D}" srcOrd="7" destOrd="0" presId="urn:microsoft.com/office/officeart/2008/layout/HorizontalMultiLevelHierarchy"/>
    <dgm:cxn modelId="{567292AE-18CB-4973-AAE9-9400E6ED5261}" type="presParOf" srcId="{5D6F1017-231B-4E97-A341-8A5B13A1E14D}" destId="{067F7183-C188-48EF-A1A2-7FFECC2E6273}" srcOrd="0" destOrd="0" presId="urn:microsoft.com/office/officeart/2008/layout/HorizontalMultiLevelHierarchy"/>
    <dgm:cxn modelId="{0F8013D1-84AF-43FB-9194-3BDD3A03FE57}" type="presParOf" srcId="{5D6F1017-231B-4E97-A341-8A5B13A1E14D}" destId="{AE1B3A6C-C79A-40F2-8FCC-ABF79C79E631}" srcOrd="1" destOrd="0" presId="urn:microsoft.com/office/officeart/2008/layout/HorizontalMultiLevelHierarchy"/>
    <dgm:cxn modelId="{8A01064A-0037-47E5-ACE4-36B88F97A2A8}" type="presParOf" srcId="{DD091F2B-1EB1-4D94-B59F-3D2C32CB53FB}" destId="{8FFAA620-2557-4A53-AA95-6491B2A94658}" srcOrd="8" destOrd="0" presId="urn:microsoft.com/office/officeart/2008/layout/HorizontalMultiLevelHierarchy"/>
    <dgm:cxn modelId="{7074E9ED-C548-45FA-A592-6D786E5E6E49}" type="presParOf" srcId="{8FFAA620-2557-4A53-AA95-6491B2A94658}" destId="{F1E9426E-16C4-4D96-AE35-E021CC206E53}" srcOrd="0" destOrd="0" presId="urn:microsoft.com/office/officeart/2008/layout/HorizontalMultiLevelHierarchy"/>
    <dgm:cxn modelId="{4B334E6C-8C52-474A-8B8D-01B0E99E0747}" type="presParOf" srcId="{DD091F2B-1EB1-4D94-B59F-3D2C32CB53FB}" destId="{C349B71F-C69A-4CA3-BA14-49A30429C025}" srcOrd="9" destOrd="0" presId="urn:microsoft.com/office/officeart/2008/layout/HorizontalMultiLevelHierarchy"/>
    <dgm:cxn modelId="{7C287066-ED66-4706-8014-46E8E3CA6B2A}" type="presParOf" srcId="{C349B71F-C69A-4CA3-BA14-49A30429C025}" destId="{F1AEA42B-2B2F-4380-A79D-C16402531BB8}" srcOrd="0" destOrd="0" presId="urn:microsoft.com/office/officeart/2008/layout/HorizontalMultiLevelHierarchy"/>
    <dgm:cxn modelId="{550E2B36-E05F-46E3-AB42-F1CF5233CBF3}" type="presParOf" srcId="{C349B71F-C69A-4CA3-BA14-49A30429C025}" destId="{49C765A8-5156-4C1D-BCE8-413BB84516E8}"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ScaleY="134699"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26316936-5931-493A-B41E-522911C49D4F}" type="presOf" srcId="{D463F0F9-793E-41AD-A928-260342F4FA1B}" destId="{3387502E-6251-4EDC-BEE6-C8F4C59D7221}" srcOrd="0" destOrd="0" presId="urn:microsoft.com/office/officeart/2005/8/layout/vList2"/>
    <dgm:cxn modelId="{27757919-F57F-4871-AA81-11A94BEE45F5}" type="presOf" srcId="{68807B2B-1830-44C8-830E-0CCBF9F78371}" destId="{6F2AC23C-06D7-41CF-89B2-9B9FD8B96D62}" srcOrd="0" destOrd="0" presId="urn:microsoft.com/office/officeart/2005/8/layout/vList2"/>
    <dgm:cxn modelId="{2043DCE8-523E-4C54-9086-7755BF88F5F8}"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A245E0E5-0DDB-4305-A2C9-374FABABA6B2}" type="presOf" srcId="{68807B2B-1830-44C8-830E-0CCBF9F78371}" destId="{6F2AC23C-06D7-41CF-89B2-9B9FD8B96D62}" srcOrd="0" destOrd="0" presId="urn:microsoft.com/office/officeart/2005/8/layout/vList2"/>
    <dgm:cxn modelId="{1CFF1721-2E0A-4255-A5AF-8E77F691A0A6}" type="presOf" srcId="{D463F0F9-793E-41AD-A928-260342F4FA1B}" destId="{3387502E-6251-4EDC-BEE6-C8F4C59D7221}" srcOrd="0" destOrd="0" presId="urn:microsoft.com/office/officeart/2005/8/layout/vList2"/>
    <dgm:cxn modelId="{3D2A836F-E7E0-4919-ACC0-95A736869EAB}"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Y="2689">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D26F0EA2-A4D1-4336-9C67-468AC175E211}" type="presOf" srcId="{68807B2B-1830-44C8-830E-0CCBF9F78371}" destId="{6F2AC23C-06D7-41CF-89B2-9B9FD8B96D62}" srcOrd="0" destOrd="0" presId="urn:microsoft.com/office/officeart/2005/8/layout/vList2"/>
    <dgm:cxn modelId="{F3EE79BD-2AF2-46F3-85D7-33065CFFCFE1}" type="presOf" srcId="{D463F0F9-793E-41AD-A928-260342F4FA1B}" destId="{3387502E-6251-4EDC-BEE6-C8F4C59D7221}" srcOrd="0" destOrd="0" presId="urn:microsoft.com/office/officeart/2005/8/layout/vList2"/>
    <dgm:cxn modelId="{A7C8B8C0-9986-41AE-86C9-1DCF1504D335}"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8D6C01B2-ECB0-4E27-BA38-F5A5A1C1C4F7}" type="presOf" srcId="{D463F0F9-793E-41AD-A928-260342F4FA1B}" destId="{3387502E-6251-4EDC-BEE6-C8F4C59D7221}"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03C487EB-8CE0-47E6-A24B-40BB8FCFB695}" type="presOf" srcId="{68807B2B-1830-44C8-830E-0CCBF9F78371}" destId="{6F2AC23C-06D7-41CF-89B2-9B9FD8B96D62}" srcOrd="0" destOrd="0" presId="urn:microsoft.com/office/officeart/2005/8/layout/vList2"/>
    <dgm:cxn modelId="{1AE2DC5C-4F41-4FFF-A668-29CD7A5B395B}"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Motivation</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C64CC2B0-DE66-437F-9A3D-A3EAB292F8DE}" type="presOf" srcId="{D463F0F9-793E-41AD-A928-260342F4FA1B}" destId="{3387502E-6251-4EDC-BEE6-C8F4C59D7221}"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71379209-CF11-4A71-91F0-280C224B28B0}" type="presOf" srcId="{68807B2B-1830-44C8-830E-0CCBF9F78371}" destId="{6F2AC23C-06D7-41CF-89B2-9B9FD8B96D62}" srcOrd="0" destOrd="0" presId="urn:microsoft.com/office/officeart/2005/8/layout/vList2"/>
    <dgm:cxn modelId="{ABF049B8-540A-4B4B-9635-B4224A6B3793}"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F975E2F6-8CAB-416F-B4D6-0EA190FF4DFE}" type="presOf" srcId="{D463F0F9-793E-41AD-A928-260342F4FA1B}" destId="{3387502E-6251-4EDC-BEE6-C8F4C59D7221}" srcOrd="0" destOrd="0" presId="urn:microsoft.com/office/officeart/2005/8/layout/vList2"/>
    <dgm:cxn modelId="{5E4EE687-48D3-4B79-9DBB-95525ACDB4D3}" type="presOf" srcId="{68807B2B-1830-44C8-830E-0CCBF9F78371}" destId="{6F2AC23C-06D7-41CF-89B2-9B9FD8B96D62}" srcOrd="0" destOrd="0" presId="urn:microsoft.com/office/officeart/2005/8/layout/vList2"/>
    <dgm:cxn modelId="{8239B636-C916-46E7-A7D8-C2D99B43933D}"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775E1226-2B3F-471F-A3E1-26F5E57F6FF2}" type="presOf" srcId="{68807B2B-1830-44C8-830E-0CCBF9F78371}" destId="{6F2AC23C-06D7-41CF-89B2-9B9FD8B96D62}" srcOrd="0" destOrd="0" presId="urn:microsoft.com/office/officeart/2005/8/layout/vList2"/>
    <dgm:cxn modelId="{4AC38D76-2F7D-49F6-BE2E-0B1325B9FCE8}" type="presOf" srcId="{D463F0F9-793E-41AD-A928-260342F4FA1B}" destId="{3387502E-6251-4EDC-BEE6-C8F4C59D7221}" srcOrd="0" destOrd="0" presId="urn:microsoft.com/office/officeart/2005/8/layout/vList2"/>
    <dgm:cxn modelId="{279CC023-9E27-4914-ACF2-C0FFA0F95441}"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2.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47663C3C-E024-49E2-934B-95E009FAD3EC}" type="presOf" srcId="{D463F0F9-793E-41AD-A928-260342F4FA1B}" destId="{3387502E-6251-4EDC-BEE6-C8F4C59D7221}" srcOrd="0" destOrd="0" presId="urn:microsoft.com/office/officeart/2005/8/layout/vList2"/>
    <dgm:cxn modelId="{41BF34A9-1C0B-4C8A-8395-30BB84EFE457}" type="presOf" srcId="{68807B2B-1830-44C8-830E-0CCBF9F78371}" destId="{6F2AC23C-06D7-41CF-89B2-9B9FD8B96D62}" srcOrd="0" destOrd="0" presId="urn:microsoft.com/office/officeart/2005/8/layout/vList2"/>
    <dgm:cxn modelId="{23D55CB7-041C-4986-95B4-88209552B954}"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3.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0614A893-4E92-47CE-8BE4-7D1C692C2582}" type="presOf" srcId="{68807B2B-1830-44C8-830E-0CCBF9F78371}" destId="{6F2AC23C-06D7-41CF-89B2-9B9FD8B96D62}" srcOrd="0" destOrd="0" presId="urn:microsoft.com/office/officeart/2005/8/layout/vList2"/>
    <dgm:cxn modelId="{7CFE89FD-532E-4205-AC57-FCEFE83EC505}" type="presOf" srcId="{D463F0F9-793E-41AD-A928-260342F4FA1B}" destId="{3387502E-6251-4EDC-BEE6-C8F4C59D7221}" srcOrd="0" destOrd="0" presId="urn:microsoft.com/office/officeart/2005/8/layout/vList2"/>
    <dgm:cxn modelId="{F0F09487-1E56-4737-B89B-CFE0D1408BF2}"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4.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Results</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24E29A69-EC95-4E0F-9200-6CDE56D8B73C}" type="presOf" srcId="{68807B2B-1830-44C8-830E-0CCBF9F78371}" destId="{6F2AC23C-06D7-41CF-89B2-9B9FD8B96D62}" srcOrd="0" destOrd="0" presId="urn:microsoft.com/office/officeart/2005/8/layout/vList2"/>
    <dgm:cxn modelId="{6F6F797E-5295-49A5-B188-BD8B927F3C0A}" type="presOf" srcId="{D463F0F9-793E-41AD-A928-260342F4FA1B}" destId="{3387502E-6251-4EDC-BEE6-C8F4C59D7221}" srcOrd="0" destOrd="0" presId="urn:microsoft.com/office/officeart/2005/8/layout/vList2"/>
    <dgm:cxn modelId="{F45CB580-2C2A-40D5-AC90-F193739DD4B7}"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5.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ScaleY="206365"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6BD32152-BA4C-4760-828A-1DA508DA2A3F}" type="presOf" srcId="{D463F0F9-793E-41AD-A928-260342F4FA1B}" destId="{3387502E-6251-4EDC-BEE6-C8F4C59D7221}" srcOrd="0" destOrd="0" presId="urn:microsoft.com/office/officeart/2005/8/layout/vList2"/>
    <dgm:cxn modelId="{7993BD5D-88EF-43C5-BA5D-7C904E265885}" type="presOf" srcId="{68807B2B-1830-44C8-830E-0CCBF9F78371}" destId="{6F2AC23C-06D7-41CF-89B2-9B9FD8B96D62}" srcOrd="0" destOrd="0" presId="urn:microsoft.com/office/officeart/2005/8/layout/vList2"/>
    <dgm:cxn modelId="{96DC7E9B-89AA-47B3-A648-BC222302EAF7}"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6.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CA205F9-1B84-416F-92F6-B80C51DA3B19}">
      <dgm:prSet/>
      <dgm:spPr>
        <a:solidFill>
          <a:srgbClr val="002060"/>
        </a:solidFill>
      </dgm:spPr>
      <dgm:t>
        <a:bodyPr/>
        <a:lstStyle/>
        <a:p>
          <a:pPr rtl="0"/>
          <a:r>
            <a:rPr lang="en-US" b="1" dirty="0" smtClean="0">
              <a:latin typeface="Cambria" pitchFamily="18" charset="0"/>
            </a:rPr>
            <a:t>Challenges, Developments and Future Work</a:t>
          </a:r>
          <a:endParaRPr lang="en-US" b="1" dirty="0">
            <a:latin typeface="Cambria" pitchFamily="18" charset="0"/>
          </a:endParaRPr>
        </a:p>
      </dgm:t>
    </dgm:pt>
    <dgm:pt modelId="{1591A312-2DCE-4E2A-AB22-1236FC6AC00D}" type="parTrans" cxnId="{34873694-E41E-460E-AF37-60987F04051F}">
      <dgm:prSet/>
      <dgm:spPr/>
      <dgm:t>
        <a:bodyPr/>
        <a:lstStyle/>
        <a:p>
          <a:endParaRPr lang="en-US"/>
        </a:p>
      </dgm:t>
    </dgm:pt>
    <dgm:pt modelId="{BC71B00A-164E-49D8-9925-C5DA423A0158}" type="sibTrans" cxnId="{34873694-E41E-460E-AF37-60987F04051F}">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7A0DA7D8-A425-47C3-B962-859EBE29392A}" type="pres">
      <dgm:prSet presAssocID="{3CA205F9-1B84-416F-92F6-B80C51DA3B19}" presName="parentText" presStyleLbl="node1" presStyleIdx="0" presStyleCnt="1" custScaleY="131222" custLinFactNeighborY="-5559">
        <dgm:presLayoutVars>
          <dgm:chMax val="0"/>
          <dgm:bulletEnabled val="1"/>
        </dgm:presLayoutVars>
      </dgm:prSet>
      <dgm:spPr/>
      <dgm:t>
        <a:bodyPr/>
        <a:lstStyle/>
        <a:p>
          <a:endParaRPr lang="en-US"/>
        </a:p>
      </dgm:t>
    </dgm:pt>
  </dgm:ptLst>
  <dgm:cxnLst>
    <dgm:cxn modelId="{34873694-E41E-460E-AF37-60987F04051F}" srcId="{D463F0F9-793E-41AD-A928-260342F4FA1B}" destId="{3CA205F9-1B84-416F-92F6-B80C51DA3B19}" srcOrd="0" destOrd="0" parTransId="{1591A312-2DCE-4E2A-AB22-1236FC6AC00D}" sibTransId="{BC71B00A-164E-49D8-9925-C5DA423A0158}"/>
    <dgm:cxn modelId="{F6BDA21B-8C13-499E-BC67-085911F3E7A4}" type="presOf" srcId="{D463F0F9-793E-41AD-A928-260342F4FA1B}" destId="{3387502E-6251-4EDC-BEE6-C8F4C59D7221}" srcOrd="0" destOrd="0" presId="urn:microsoft.com/office/officeart/2005/8/layout/vList2"/>
    <dgm:cxn modelId="{6978A3D3-AFA3-4459-9CBB-D85A627168F9}" type="presOf" srcId="{3CA205F9-1B84-416F-92F6-B80C51DA3B19}" destId="{7A0DA7D8-A425-47C3-B962-859EBE29392A}" srcOrd="0" destOrd="0" presId="urn:microsoft.com/office/officeart/2005/8/layout/vList2"/>
    <dgm:cxn modelId="{2DA5C50D-9E11-4D2A-8ADF-421408794AF8}" type="presParOf" srcId="{3387502E-6251-4EDC-BEE6-C8F4C59D7221}" destId="{7A0DA7D8-A425-47C3-B962-859EBE29392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7.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86EF110-6854-432C-AFBA-48A06D2B440E}">
      <dgm:prSet/>
      <dgm:spPr>
        <a:solidFill>
          <a:srgbClr val="002060"/>
        </a:solidFill>
      </dgm:spPr>
      <dgm:t>
        <a:bodyPr/>
        <a:lstStyle/>
        <a:p>
          <a:pPr rtl="0"/>
          <a:r>
            <a:rPr lang="en-US" b="1" dirty="0" smtClean="0">
              <a:latin typeface="Cambria" pitchFamily="18" charset="0"/>
            </a:rPr>
            <a:t>Challenges, Developments and Future Work</a:t>
          </a:r>
          <a:endParaRPr lang="en-US" b="1" dirty="0">
            <a:latin typeface="Cambria" pitchFamily="18" charset="0"/>
          </a:endParaRPr>
        </a:p>
      </dgm:t>
    </dgm:pt>
    <dgm:pt modelId="{DFAB451B-A058-44DD-9EFC-AAE2776140AF}" type="sibTrans" cxnId="{BA7B3A9B-9980-49FD-B391-2AFF64C07EE8}">
      <dgm:prSet/>
      <dgm:spPr/>
      <dgm:t>
        <a:bodyPr/>
        <a:lstStyle/>
        <a:p>
          <a:endParaRPr lang="en-US"/>
        </a:p>
      </dgm:t>
    </dgm:pt>
    <dgm:pt modelId="{F3B35492-22D9-4565-B858-B3400CDE147F}" type="parTrans" cxnId="{BA7B3A9B-9980-49FD-B391-2AFF64C07EE8}">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9197EDA4-4D2F-4207-B904-C6F14FA58E82}" type="pres">
      <dgm:prSet presAssocID="{286EF110-6854-432C-AFBA-48A06D2B440E}" presName="parentText" presStyleLbl="node1" presStyleIdx="0" presStyleCnt="1" custScaleY="131222" custLinFactNeighborY="-3678">
        <dgm:presLayoutVars>
          <dgm:chMax val="0"/>
          <dgm:bulletEnabled val="1"/>
        </dgm:presLayoutVars>
      </dgm:prSet>
      <dgm:spPr/>
      <dgm:t>
        <a:bodyPr/>
        <a:lstStyle/>
        <a:p>
          <a:endParaRPr lang="en-US"/>
        </a:p>
      </dgm:t>
    </dgm:pt>
  </dgm:ptLst>
  <dgm:cxnLst>
    <dgm:cxn modelId="{BA7B3A9B-9980-49FD-B391-2AFF64C07EE8}" srcId="{D463F0F9-793E-41AD-A928-260342F4FA1B}" destId="{286EF110-6854-432C-AFBA-48A06D2B440E}" srcOrd="0" destOrd="0" parTransId="{F3B35492-22D9-4565-B858-B3400CDE147F}" sibTransId="{DFAB451B-A058-44DD-9EFC-AAE2776140AF}"/>
    <dgm:cxn modelId="{25C4942C-7F96-41C7-A114-3A4D5E2BF929}" type="presOf" srcId="{D463F0F9-793E-41AD-A928-260342F4FA1B}" destId="{3387502E-6251-4EDC-BEE6-C8F4C59D7221}" srcOrd="0" destOrd="0" presId="urn:microsoft.com/office/officeart/2005/8/layout/vList2"/>
    <dgm:cxn modelId="{43719BC9-B8E3-470F-BB9B-9020E43AD977}" type="presOf" srcId="{286EF110-6854-432C-AFBA-48A06D2B440E}" destId="{9197EDA4-4D2F-4207-B904-C6F14FA58E82}" srcOrd="0" destOrd="0" presId="urn:microsoft.com/office/officeart/2005/8/layout/vList2"/>
    <dgm:cxn modelId="{C3855348-634F-4833-960A-AAE4DC426AC2}" type="presParOf" srcId="{3387502E-6251-4EDC-BEE6-C8F4C59D7221}" destId="{9197EDA4-4D2F-4207-B904-C6F14FA58E8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8.xml><?xml version="1.0" encoding="utf-8"?>
<dgm:dataModel xmlns:dgm="http://schemas.openxmlformats.org/drawingml/2006/diagram" xmlns:a="http://schemas.openxmlformats.org/drawingml/2006/main">
  <dgm:ptLst>
    <dgm:pt modelId="{682DB7E0-663A-4EA1-AE37-F8449CB6F083}" type="doc">
      <dgm:prSet loTypeId="urn:microsoft.com/office/officeart/2005/8/layout/arrow5" loCatId="relationship" qsTypeId="urn:microsoft.com/office/officeart/2005/8/quickstyle/3d3" qsCatId="3D" csTypeId="urn:microsoft.com/office/officeart/2005/8/colors/accent1_2" csCatId="accent1" phldr="1"/>
      <dgm:spPr/>
      <dgm:t>
        <a:bodyPr/>
        <a:lstStyle/>
        <a:p>
          <a:endParaRPr lang="en-US"/>
        </a:p>
      </dgm:t>
    </dgm:pt>
    <dgm:pt modelId="{FD096351-4CCA-48E9-9D8E-6A522ABBA86A}">
      <dgm:prSet phldrT="[Text]" custT="1"/>
      <dgm:spPr>
        <a:solidFill>
          <a:srgbClr val="002060"/>
        </a:solidFill>
      </dgm:spPr>
      <dgm:t>
        <a:bodyPr/>
        <a:lstStyle/>
        <a:p>
          <a:pPr algn="ctr"/>
          <a:r>
            <a:rPr lang="en-US" sz="1400" dirty="0" smtClean="0">
              <a:latin typeface="Cambria" pitchFamily="18" charset="0"/>
            </a:rPr>
            <a:t>Higher Efficiency + Higher Output Drive</a:t>
          </a:r>
          <a:endParaRPr lang="en-US" sz="1400" dirty="0">
            <a:latin typeface="Cambria" pitchFamily="18" charset="0"/>
          </a:endParaRPr>
        </a:p>
      </dgm:t>
    </dgm:pt>
    <dgm:pt modelId="{282820F0-0E58-4557-984B-7E1C3771A798}" type="parTrans" cxnId="{978E3234-A020-427C-8351-A55D5A6A2FC6}">
      <dgm:prSet/>
      <dgm:spPr/>
      <dgm:t>
        <a:bodyPr/>
        <a:lstStyle/>
        <a:p>
          <a:pPr algn="ctr"/>
          <a:endParaRPr lang="en-US"/>
        </a:p>
      </dgm:t>
    </dgm:pt>
    <dgm:pt modelId="{6D0081B2-3413-4E4D-9AC8-1BF32627D8D8}" type="sibTrans" cxnId="{978E3234-A020-427C-8351-A55D5A6A2FC6}">
      <dgm:prSet/>
      <dgm:spPr/>
      <dgm:t>
        <a:bodyPr/>
        <a:lstStyle/>
        <a:p>
          <a:pPr algn="ctr"/>
          <a:endParaRPr lang="en-US"/>
        </a:p>
      </dgm:t>
    </dgm:pt>
    <dgm:pt modelId="{73C77D09-9850-41A5-9FB9-D507A04AF61B}">
      <dgm:prSet phldrT="[Text]" custT="1"/>
      <dgm:spPr>
        <a:solidFill>
          <a:srgbClr val="002060"/>
        </a:solidFill>
      </dgm:spPr>
      <dgm:t>
        <a:bodyPr/>
        <a:lstStyle/>
        <a:p>
          <a:pPr algn="ctr"/>
          <a:r>
            <a:rPr lang="en-US" sz="1400" dirty="0" smtClean="0">
              <a:latin typeface="Cambria" pitchFamily="18" charset="0"/>
            </a:rPr>
            <a:t>Smaller</a:t>
          </a:r>
        </a:p>
        <a:p>
          <a:pPr algn="ctr"/>
          <a:r>
            <a:rPr lang="en-US" sz="1400" dirty="0" smtClean="0">
              <a:latin typeface="Cambria" pitchFamily="18" charset="0"/>
            </a:rPr>
            <a:t>Cores</a:t>
          </a:r>
          <a:endParaRPr lang="en-US" sz="1400" dirty="0">
            <a:latin typeface="Cambria" pitchFamily="18" charset="0"/>
          </a:endParaRPr>
        </a:p>
      </dgm:t>
    </dgm:pt>
    <dgm:pt modelId="{7CFEDF2D-9140-4BEA-A3A5-9B62D39E09A6}" type="parTrans" cxnId="{3782AA7F-9327-4062-9F1F-D15C05DA0508}">
      <dgm:prSet/>
      <dgm:spPr/>
      <dgm:t>
        <a:bodyPr/>
        <a:lstStyle/>
        <a:p>
          <a:pPr algn="ctr"/>
          <a:endParaRPr lang="en-US"/>
        </a:p>
      </dgm:t>
    </dgm:pt>
    <dgm:pt modelId="{3D0A21CF-79C8-4979-9BFB-94AF1699CB09}" type="sibTrans" cxnId="{3782AA7F-9327-4062-9F1F-D15C05DA0508}">
      <dgm:prSet/>
      <dgm:spPr/>
      <dgm:t>
        <a:bodyPr/>
        <a:lstStyle/>
        <a:p>
          <a:pPr algn="ctr"/>
          <a:endParaRPr lang="en-US"/>
        </a:p>
      </dgm:t>
    </dgm:pt>
    <dgm:pt modelId="{916556E8-B68F-49E6-AB91-E7A4D2542C82}" type="pres">
      <dgm:prSet presAssocID="{682DB7E0-663A-4EA1-AE37-F8449CB6F083}" presName="diagram" presStyleCnt="0">
        <dgm:presLayoutVars>
          <dgm:dir/>
          <dgm:resizeHandles val="exact"/>
        </dgm:presLayoutVars>
      </dgm:prSet>
      <dgm:spPr/>
      <dgm:t>
        <a:bodyPr/>
        <a:lstStyle/>
        <a:p>
          <a:endParaRPr lang="en-US"/>
        </a:p>
      </dgm:t>
    </dgm:pt>
    <dgm:pt modelId="{D8AB2C9A-D7CD-4455-A9E0-5235B5D27974}" type="pres">
      <dgm:prSet presAssocID="{FD096351-4CCA-48E9-9D8E-6A522ABBA86A}" presName="arrow" presStyleLbl="node1" presStyleIdx="0" presStyleCnt="2" custScaleX="119696" custScaleY="113046" custRadScaleRad="100062" custRadScaleInc="-1118">
        <dgm:presLayoutVars>
          <dgm:bulletEnabled val="1"/>
        </dgm:presLayoutVars>
      </dgm:prSet>
      <dgm:spPr/>
      <dgm:t>
        <a:bodyPr/>
        <a:lstStyle/>
        <a:p>
          <a:endParaRPr lang="en-US"/>
        </a:p>
      </dgm:t>
    </dgm:pt>
    <dgm:pt modelId="{EEA73878-C352-4693-9DA8-B72ADF06F5C8}" type="pres">
      <dgm:prSet presAssocID="{73C77D09-9850-41A5-9FB9-D507A04AF61B}" presName="arrow" presStyleLbl="node1" presStyleIdx="1" presStyleCnt="2" custScaleX="119696" custScaleY="113004" custRadScaleRad="105409" custRadScaleInc="-7">
        <dgm:presLayoutVars>
          <dgm:bulletEnabled val="1"/>
        </dgm:presLayoutVars>
      </dgm:prSet>
      <dgm:spPr/>
      <dgm:t>
        <a:bodyPr/>
        <a:lstStyle/>
        <a:p>
          <a:endParaRPr lang="en-US"/>
        </a:p>
      </dgm:t>
    </dgm:pt>
  </dgm:ptLst>
  <dgm:cxnLst>
    <dgm:cxn modelId="{83C7DC4B-431C-4771-BEE3-81470265C8AD}" type="presOf" srcId="{682DB7E0-663A-4EA1-AE37-F8449CB6F083}" destId="{916556E8-B68F-49E6-AB91-E7A4D2542C82}" srcOrd="0" destOrd="0" presId="urn:microsoft.com/office/officeart/2005/8/layout/arrow5"/>
    <dgm:cxn modelId="{978E3234-A020-427C-8351-A55D5A6A2FC6}" srcId="{682DB7E0-663A-4EA1-AE37-F8449CB6F083}" destId="{FD096351-4CCA-48E9-9D8E-6A522ABBA86A}" srcOrd="0" destOrd="0" parTransId="{282820F0-0E58-4557-984B-7E1C3771A798}" sibTransId="{6D0081B2-3413-4E4D-9AC8-1BF32627D8D8}"/>
    <dgm:cxn modelId="{3782AA7F-9327-4062-9F1F-D15C05DA0508}" srcId="{682DB7E0-663A-4EA1-AE37-F8449CB6F083}" destId="{73C77D09-9850-41A5-9FB9-D507A04AF61B}" srcOrd="1" destOrd="0" parTransId="{7CFEDF2D-9140-4BEA-A3A5-9B62D39E09A6}" sibTransId="{3D0A21CF-79C8-4979-9BFB-94AF1699CB09}"/>
    <dgm:cxn modelId="{2E78D774-5FF5-49D6-BA64-8EC1B168E8BD}" type="presOf" srcId="{73C77D09-9850-41A5-9FB9-D507A04AF61B}" destId="{EEA73878-C352-4693-9DA8-B72ADF06F5C8}" srcOrd="0" destOrd="0" presId="urn:microsoft.com/office/officeart/2005/8/layout/arrow5"/>
    <dgm:cxn modelId="{6F9AC6C1-B4CA-44ED-AA6D-FE0609E0D33D}" type="presOf" srcId="{FD096351-4CCA-48E9-9D8E-6A522ABBA86A}" destId="{D8AB2C9A-D7CD-4455-A9E0-5235B5D27974}" srcOrd="0" destOrd="0" presId="urn:microsoft.com/office/officeart/2005/8/layout/arrow5"/>
    <dgm:cxn modelId="{333D06F1-5296-4601-A3FB-09E4ABF765D7}" type="presParOf" srcId="{916556E8-B68F-49E6-AB91-E7A4D2542C82}" destId="{D8AB2C9A-D7CD-4455-A9E0-5235B5D27974}" srcOrd="0" destOrd="0" presId="urn:microsoft.com/office/officeart/2005/8/layout/arrow5"/>
    <dgm:cxn modelId="{F9213587-595A-4422-9C49-3497248EB1D8}" type="presParOf" srcId="{916556E8-B68F-49E6-AB91-E7A4D2542C82}" destId="{EEA73878-C352-4693-9DA8-B72ADF06F5C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9520D017-A7A9-43AE-BCCD-0C694FB42914}" type="presOf" srcId="{D463F0F9-793E-41AD-A928-260342F4FA1B}" destId="{3387502E-6251-4EDC-BEE6-C8F4C59D7221}" srcOrd="0" destOrd="0" presId="urn:microsoft.com/office/officeart/2005/8/layout/vList2"/>
    <dgm:cxn modelId="{7DFC2641-DE89-4C84-8415-10841E8A0CBD}" type="presOf" srcId="{68807B2B-1830-44C8-830E-0CCBF9F78371}" destId="{6F2AC23C-06D7-41CF-89B2-9B9FD8B96D62}" srcOrd="0" destOrd="0" presId="urn:microsoft.com/office/officeart/2005/8/layout/vList2"/>
    <dgm:cxn modelId="{55B865C4-C330-4910-B2E5-ADA563B08F1D}"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Motivation</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BF098D84-A6B3-4044-925C-F345BCCA3E5A}" type="presOf" srcId="{D463F0F9-793E-41AD-A928-260342F4FA1B}" destId="{3387502E-6251-4EDC-BEE6-C8F4C59D7221}" srcOrd="0" destOrd="0" presId="urn:microsoft.com/office/officeart/2005/8/layout/vList2"/>
    <dgm:cxn modelId="{24570256-CED3-4FD4-BFDD-C515D94FE7B4}" type="presOf" srcId="{68807B2B-1830-44C8-830E-0CCBF9F78371}" destId="{6F2AC23C-06D7-41CF-89B2-9B9FD8B96D62}" srcOrd="0" destOrd="0" presId="urn:microsoft.com/office/officeart/2005/8/layout/vList2"/>
    <dgm:cxn modelId="{092B8B0B-9A19-4D0A-9938-B0475C896DBB}"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References</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FCF05F5F-DBFA-40C8-A49B-166506A195D0}" type="presOf" srcId="{D463F0F9-793E-41AD-A928-260342F4FA1B}" destId="{3387502E-6251-4EDC-BEE6-C8F4C59D7221}" srcOrd="0" destOrd="0" presId="urn:microsoft.com/office/officeart/2005/8/layout/vList2"/>
    <dgm:cxn modelId="{341168D8-7726-4050-9245-6096F5129D71}" type="presOf" srcId="{68807B2B-1830-44C8-830E-0CCBF9F78371}" destId="{6F2AC23C-06D7-41CF-89B2-9B9FD8B96D62}" srcOrd="0" destOrd="0" presId="urn:microsoft.com/office/officeart/2005/8/layout/vList2"/>
    <dgm:cxn modelId="{1B524264-27FC-4E11-8DA1-E32418A76165}"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solidFill>
                <a:schemeClr val="bg1"/>
              </a:solidFill>
              <a:latin typeface="Cambria" pitchFamily="18" charset="0"/>
            </a:rPr>
            <a:t>Motivation</a:t>
          </a:r>
          <a:endParaRPr lang="en-US" sz="40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23D0F26B-CE0C-4E39-B857-0E934EE63496}" type="presOf" srcId="{D463F0F9-793E-41AD-A928-260342F4FA1B}" destId="{3387502E-6251-4EDC-BEE6-C8F4C59D7221}"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290FB5AA-4FE1-45B3-9D1A-56DFE1087CD2}" type="presOf" srcId="{68807B2B-1830-44C8-830E-0CCBF9F78371}" destId="{6F2AC23C-06D7-41CF-89B2-9B9FD8B96D62}" srcOrd="0" destOrd="0" presId="urn:microsoft.com/office/officeart/2005/8/layout/vList2"/>
    <dgm:cxn modelId="{6B8E3E85-43DD-4B79-8FAB-FAD35345552A}"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4000" b="1" dirty="0" smtClean="0">
              <a:latin typeface="Cambria" pitchFamily="18" charset="0"/>
            </a:rPr>
            <a:t>Outline</a:t>
          </a:r>
          <a:endParaRPr lang="en-US" sz="4000" b="1" dirty="0">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2F6CF8EE-28E8-4C9F-A16D-0BF852A6E02F}" type="presOf" srcId="{68807B2B-1830-44C8-830E-0CCBF9F78371}" destId="{6F2AC23C-06D7-41CF-89B2-9B9FD8B96D62}" srcOrd="0" destOrd="0" presId="urn:microsoft.com/office/officeart/2005/8/layout/vList2"/>
    <dgm:cxn modelId="{C360C893-5F5A-49ED-AE45-2C60D16A86E5}" type="presOf" srcId="{D463F0F9-793E-41AD-A928-260342F4FA1B}" destId="{3387502E-6251-4EDC-BEE6-C8F4C59D7221}" srcOrd="0" destOrd="0" presId="urn:microsoft.com/office/officeart/2005/8/layout/vList2"/>
    <dgm:cxn modelId="{339FA854-CB25-44EB-9AD5-B7F3954FD986}"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3600" b="1" dirty="0" smtClean="0">
              <a:solidFill>
                <a:schemeClr val="bg1"/>
              </a:solidFill>
              <a:latin typeface="Cambria" pitchFamily="18" charset="0"/>
            </a:rPr>
            <a:t>On-Chip Power Distribution Network</a:t>
          </a:r>
          <a:endParaRPr lang="en-US" sz="36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4494E819-ACA9-4747-948A-C5291F15346D}" type="presOf" srcId="{68807B2B-1830-44C8-830E-0CCBF9F78371}" destId="{6F2AC23C-06D7-41CF-89B2-9B9FD8B96D62}" srcOrd="0" destOrd="0" presId="urn:microsoft.com/office/officeart/2005/8/layout/vList2"/>
    <dgm:cxn modelId="{5DCD9790-36A5-4542-AB85-8BCAF608DB58}" type="presOf" srcId="{D463F0F9-793E-41AD-A928-260342F4FA1B}" destId="{3387502E-6251-4EDC-BEE6-C8F4C59D7221}" srcOrd="0" destOrd="0" presId="urn:microsoft.com/office/officeart/2005/8/layout/vList2"/>
    <dgm:cxn modelId="{8B555B16-7FEB-4401-ABD4-CDD6E4B93F41}"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3600" b="1" dirty="0" smtClean="0">
              <a:solidFill>
                <a:schemeClr val="bg1"/>
              </a:solidFill>
              <a:latin typeface="Cambria" pitchFamily="18" charset="0"/>
            </a:rPr>
            <a:t>On-Chip Power Distribution Network</a:t>
          </a:r>
          <a:endParaRPr lang="en-US" sz="36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7BB030FA-DABE-44D5-966C-D1CD391F7E93}" type="presOf" srcId="{D463F0F9-793E-41AD-A928-260342F4FA1B}" destId="{3387502E-6251-4EDC-BEE6-C8F4C59D7221}" srcOrd="0" destOrd="0" presId="urn:microsoft.com/office/officeart/2005/8/layout/vList2"/>
    <dgm:cxn modelId="{39A5F5DF-EB9C-4498-8EF8-840E8ECDE513}" srcId="{D463F0F9-793E-41AD-A928-260342F4FA1B}" destId="{68807B2B-1830-44C8-830E-0CCBF9F78371}" srcOrd="0" destOrd="0" parTransId="{5F72518F-A604-4C00-8065-A440C255048D}" sibTransId="{A6A0ED57-043D-48E3-B323-A1DBF7FB1842}"/>
    <dgm:cxn modelId="{661D53B9-1483-4E0D-B3CE-1E056FAE4750}" type="presOf" srcId="{68807B2B-1830-44C8-830E-0CCBF9F78371}" destId="{6F2AC23C-06D7-41CF-89B2-9B9FD8B96D62}" srcOrd="0" destOrd="0" presId="urn:microsoft.com/office/officeart/2005/8/layout/vList2"/>
    <dgm:cxn modelId="{D609A20A-964B-4911-847B-14D4F275233A}"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D463F0F9-793E-41AD-A928-260342F4FA1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8807B2B-1830-44C8-830E-0CCBF9F78371}">
      <dgm:prSet custT="1"/>
      <dgm:spPr>
        <a:solidFill>
          <a:srgbClr val="002060"/>
        </a:solidFill>
      </dgm:spPr>
      <dgm:t>
        <a:bodyPr/>
        <a:lstStyle/>
        <a:p>
          <a:pPr rtl="0"/>
          <a:r>
            <a:rPr lang="en-US" sz="3600" b="1" dirty="0" smtClean="0">
              <a:solidFill>
                <a:schemeClr val="bg1"/>
              </a:solidFill>
              <a:latin typeface="Cambria" pitchFamily="18" charset="0"/>
            </a:rPr>
            <a:t>On-Chip Power Distribution Network</a:t>
          </a:r>
          <a:endParaRPr lang="en-US" sz="3600" b="1" dirty="0">
            <a:solidFill>
              <a:schemeClr val="bg1"/>
            </a:solidFill>
            <a:latin typeface="Cambria" pitchFamily="18" charset="0"/>
          </a:endParaRPr>
        </a:p>
      </dgm:t>
    </dgm:pt>
    <dgm:pt modelId="{5F72518F-A604-4C00-8065-A440C255048D}" type="parTrans" cxnId="{39A5F5DF-EB9C-4498-8EF8-840E8ECDE513}">
      <dgm:prSet/>
      <dgm:spPr/>
      <dgm:t>
        <a:bodyPr/>
        <a:lstStyle/>
        <a:p>
          <a:endParaRPr lang="en-US"/>
        </a:p>
      </dgm:t>
    </dgm:pt>
    <dgm:pt modelId="{A6A0ED57-043D-48E3-B323-A1DBF7FB1842}" type="sibTrans" cxnId="{39A5F5DF-EB9C-4498-8EF8-840E8ECDE513}">
      <dgm:prSet/>
      <dgm:spPr/>
      <dgm:t>
        <a:bodyPr/>
        <a:lstStyle/>
        <a:p>
          <a:endParaRPr lang="en-US"/>
        </a:p>
      </dgm:t>
    </dgm:pt>
    <dgm:pt modelId="{3387502E-6251-4EDC-BEE6-C8F4C59D7221}" type="pres">
      <dgm:prSet presAssocID="{D463F0F9-793E-41AD-A928-260342F4FA1B}" presName="linear" presStyleCnt="0">
        <dgm:presLayoutVars>
          <dgm:animLvl val="lvl"/>
          <dgm:resizeHandles val="exact"/>
        </dgm:presLayoutVars>
      </dgm:prSet>
      <dgm:spPr/>
      <dgm:t>
        <a:bodyPr/>
        <a:lstStyle/>
        <a:p>
          <a:endParaRPr lang="en-US"/>
        </a:p>
      </dgm:t>
    </dgm:pt>
    <dgm:pt modelId="{6F2AC23C-06D7-41CF-89B2-9B9FD8B96D62}" type="pres">
      <dgm:prSet presAssocID="{68807B2B-1830-44C8-830E-0CCBF9F78371}" presName="parentText" presStyleLbl="node1" presStyleIdx="0" presStyleCnt="1" custLinFactNeighborX="-2778" custLinFactNeighborY="1804">
        <dgm:presLayoutVars>
          <dgm:chMax val="0"/>
          <dgm:bulletEnabled val="1"/>
        </dgm:presLayoutVars>
      </dgm:prSet>
      <dgm:spPr/>
      <dgm:t>
        <a:bodyPr/>
        <a:lstStyle/>
        <a:p>
          <a:endParaRPr lang="en-US"/>
        </a:p>
      </dgm:t>
    </dgm:pt>
  </dgm:ptLst>
  <dgm:cxnLst>
    <dgm:cxn modelId="{39A5F5DF-EB9C-4498-8EF8-840E8ECDE513}" srcId="{D463F0F9-793E-41AD-A928-260342F4FA1B}" destId="{68807B2B-1830-44C8-830E-0CCBF9F78371}" srcOrd="0" destOrd="0" parTransId="{5F72518F-A604-4C00-8065-A440C255048D}" sibTransId="{A6A0ED57-043D-48E3-B323-A1DBF7FB1842}"/>
    <dgm:cxn modelId="{672210AC-DF5A-4ECC-86A9-0B91043C9468}" type="presOf" srcId="{D463F0F9-793E-41AD-A928-260342F4FA1B}" destId="{3387502E-6251-4EDC-BEE6-C8F4C59D7221}" srcOrd="0" destOrd="0" presId="urn:microsoft.com/office/officeart/2005/8/layout/vList2"/>
    <dgm:cxn modelId="{F7F37EA1-425D-4598-A6A7-AD92F8FEA0EE}" type="presOf" srcId="{68807B2B-1830-44C8-830E-0CCBF9F78371}" destId="{6F2AC23C-06D7-41CF-89B2-9B9FD8B96D62}" srcOrd="0" destOrd="0" presId="urn:microsoft.com/office/officeart/2005/8/layout/vList2"/>
    <dgm:cxn modelId="{EFD97D61-755C-41AC-B299-6C3F8EB02A64}" type="presParOf" srcId="{3387502E-6251-4EDC-BEE6-C8F4C59D7221}" destId="{6F2AC23C-06D7-41CF-89B2-9B9FD8B96D6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5692" y="54254"/>
        <a:ext cx="8138216" cy="8446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solidFill>
                <a:schemeClr val="bg1"/>
              </a:solidFill>
              <a:latin typeface="Cambria" pitchFamily="18" charset="0"/>
            </a:rPr>
            <a:t>On-Chip Power Distribution Network</a:t>
          </a:r>
          <a:endParaRPr lang="en-US" sz="3600" b="1" kern="1200" dirty="0">
            <a:solidFill>
              <a:schemeClr val="bg1"/>
            </a:solidFill>
            <a:latin typeface="Cambria" pitchFamily="18" charset="0"/>
          </a:endParaRPr>
        </a:p>
      </dsp:txBody>
      <dsp:txXfrm>
        <a:off x="45692" y="54254"/>
        <a:ext cx="8138216" cy="8446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5692" y="54254"/>
        <a:ext cx="8138216" cy="8446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I</a:t>
          </a:r>
          <a:r>
            <a:rPr lang="en-US" sz="4000" b="1" kern="1200" baseline="30000" dirty="0" smtClean="0">
              <a:solidFill>
                <a:schemeClr val="bg1"/>
              </a:solidFill>
              <a:latin typeface="Cambria" pitchFamily="18" charset="0"/>
            </a:rPr>
            <a:t>2</a:t>
          </a:r>
          <a:r>
            <a:rPr lang="en-US" sz="4000" b="1" kern="1200" dirty="0" smtClean="0">
              <a:solidFill>
                <a:schemeClr val="bg1"/>
              </a:solidFill>
              <a:latin typeface="Cambria" pitchFamily="18" charset="0"/>
            </a:rPr>
            <a:t>R Power Loss</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I</a:t>
          </a:r>
          <a:r>
            <a:rPr lang="en-US" sz="4000" b="1" kern="1200" baseline="30000" dirty="0" smtClean="0">
              <a:solidFill>
                <a:schemeClr val="bg1"/>
              </a:solidFill>
              <a:latin typeface="Cambria" pitchFamily="18" charset="0"/>
            </a:rPr>
            <a:t>2</a:t>
          </a:r>
          <a:r>
            <a:rPr lang="en-US" sz="4000" b="1" kern="1200" dirty="0" smtClean="0">
              <a:solidFill>
                <a:schemeClr val="bg1"/>
              </a:solidFill>
              <a:latin typeface="Cambria" pitchFamily="18" charset="0"/>
            </a:rPr>
            <a:t>R Power Loss</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I</a:t>
          </a:r>
          <a:r>
            <a:rPr lang="en-US" sz="4000" b="1" kern="1200" baseline="30000" dirty="0" smtClean="0">
              <a:solidFill>
                <a:schemeClr val="bg1"/>
              </a:solidFill>
              <a:latin typeface="Cambria" pitchFamily="18" charset="0"/>
            </a:rPr>
            <a:t>2</a:t>
          </a:r>
          <a:r>
            <a:rPr lang="en-US" sz="4000" b="1" kern="1200" dirty="0" smtClean="0">
              <a:solidFill>
                <a:schemeClr val="bg1"/>
              </a:solidFill>
              <a:latin typeface="Cambria" pitchFamily="18" charset="0"/>
            </a:rPr>
            <a:t>R Power Loss</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40B9F-E767-41D8-82D8-9599B478A97E}">
      <dsp:nvSpPr>
        <dsp:cNvPr id="0" name=""/>
        <dsp:cNvSpPr/>
      </dsp:nvSpPr>
      <dsp:spPr>
        <a:xfrm>
          <a:off x="643793" y="884"/>
          <a:ext cx="1018170" cy="1018170"/>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Increasing Current Density</a:t>
          </a:r>
          <a:endParaRPr lang="en-US" sz="1100" kern="1200" dirty="0"/>
        </a:p>
      </dsp:txBody>
      <dsp:txXfrm>
        <a:off x="792901" y="149992"/>
        <a:ext cx="719954" cy="719954"/>
      </dsp:txXfrm>
    </dsp:sp>
    <dsp:sp modelId="{6B8DB01A-F662-4F43-9B8C-FD2FF9EC49F5}">
      <dsp:nvSpPr>
        <dsp:cNvPr id="0" name=""/>
        <dsp:cNvSpPr/>
      </dsp:nvSpPr>
      <dsp:spPr>
        <a:xfrm>
          <a:off x="857609" y="1101730"/>
          <a:ext cx="590538" cy="590538"/>
        </a:xfrm>
        <a:prstGeom prst="mathPlus">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35885" y="1327552"/>
        <a:ext cx="433986" cy="138894"/>
      </dsp:txXfrm>
    </dsp:sp>
    <dsp:sp modelId="{75ADB9DA-0286-44D0-9748-F8E09FF8B40A}">
      <dsp:nvSpPr>
        <dsp:cNvPr id="0" name=""/>
        <dsp:cNvSpPr/>
      </dsp:nvSpPr>
      <dsp:spPr>
        <a:xfrm>
          <a:off x="643793" y="1774944"/>
          <a:ext cx="1018170" cy="1018170"/>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Increasing Wire Resistivity</a:t>
          </a:r>
          <a:endParaRPr lang="en-US" sz="1100" kern="1200" dirty="0"/>
        </a:p>
      </dsp:txBody>
      <dsp:txXfrm>
        <a:off x="792901" y="1924052"/>
        <a:ext cx="719954" cy="719954"/>
      </dsp:txXfrm>
    </dsp:sp>
    <dsp:sp modelId="{4EA945E1-7EAE-4EBC-8C26-A7C4E9059101}">
      <dsp:nvSpPr>
        <dsp:cNvPr id="0" name=""/>
        <dsp:cNvSpPr/>
      </dsp:nvSpPr>
      <dsp:spPr>
        <a:xfrm>
          <a:off x="1814689" y="1207620"/>
          <a:ext cx="323778" cy="378759"/>
        </a:xfrm>
        <a:prstGeom prst="righ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814689" y="1283372"/>
        <a:ext cx="226645" cy="227255"/>
      </dsp:txXfrm>
    </dsp:sp>
    <dsp:sp modelId="{B6A33339-47A5-40F2-9B3F-03A33C980DA6}">
      <dsp:nvSpPr>
        <dsp:cNvPr id="0" name=""/>
        <dsp:cNvSpPr/>
      </dsp:nvSpPr>
      <dsp:spPr>
        <a:xfrm>
          <a:off x="2272865" y="378829"/>
          <a:ext cx="2036340" cy="2036340"/>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Increasing I</a:t>
          </a:r>
          <a:r>
            <a:rPr lang="en-US" sz="2300" kern="1200" baseline="30000" dirty="0" smtClean="0"/>
            <a:t>2</a:t>
          </a:r>
          <a:r>
            <a:rPr lang="en-US" sz="2300" kern="1200" baseline="0" dirty="0" smtClean="0"/>
            <a:t>R Loss</a:t>
          </a:r>
          <a:endParaRPr lang="en-US" sz="2300" kern="1200" baseline="30000" dirty="0"/>
        </a:p>
      </dsp:txBody>
      <dsp:txXfrm>
        <a:off x="2571080" y="677044"/>
        <a:ext cx="1439910" cy="14399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67F7B-4312-4C86-9250-AB7AEC581314}">
      <dsp:nvSpPr>
        <dsp:cNvPr id="0" name=""/>
        <dsp:cNvSpPr/>
      </dsp:nvSpPr>
      <dsp:spPr>
        <a:xfrm>
          <a:off x="1080656" y="0"/>
          <a:ext cx="1645920" cy="2412999"/>
        </a:xfrm>
        <a:prstGeom prst="rightArrow">
          <a:avLst>
            <a:gd name="adj1" fmla="val 75000"/>
            <a:gd name="adj2" fmla="val 50000"/>
          </a:avLst>
        </a:prstGeom>
        <a:solidFill>
          <a:schemeClr val="bg1">
            <a:lumMod val="6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1080656" y="301625"/>
        <a:ext cx="1028700" cy="1809749"/>
      </dsp:txXfrm>
    </dsp:sp>
    <dsp:sp modelId="{23F270BD-15A9-4496-9697-2FCFC4497D7E}">
      <dsp:nvSpPr>
        <dsp:cNvPr id="0" name=""/>
        <dsp:cNvSpPr/>
      </dsp:nvSpPr>
      <dsp:spPr>
        <a:xfrm>
          <a:off x="0" y="0"/>
          <a:ext cx="1097280" cy="2412999"/>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n-US" sz="1300" kern="1200" dirty="0" smtClean="0"/>
            <a:t>Technology</a:t>
          </a:r>
        </a:p>
        <a:p>
          <a:pPr lvl="0" algn="ctr" defTabSz="577850">
            <a:lnSpc>
              <a:spcPct val="90000"/>
            </a:lnSpc>
            <a:spcBef>
              <a:spcPct val="0"/>
            </a:spcBef>
            <a:spcAft>
              <a:spcPct val="35000"/>
            </a:spcAft>
          </a:pPr>
          <a:r>
            <a:rPr lang="en-US" sz="1300" kern="1200" dirty="0" smtClean="0"/>
            <a:t>Scaling</a:t>
          </a:r>
          <a:endParaRPr lang="en-US" sz="1300" kern="1200" dirty="0"/>
        </a:p>
      </dsp:txBody>
      <dsp:txXfrm>
        <a:off x="53565" y="53565"/>
        <a:ext cx="990150" cy="230586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5692" y="54254"/>
        <a:ext cx="8138216" cy="8446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1079"/>
          <a:ext cx="8229600" cy="114192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Problem Statement</a:t>
          </a:r>
          <a:endParaRPr lang="en-US" sz="4000" b="1" kern="1200" dirty="0">
            <a:solidFill>
              <a:schemeClr val="bg1"/>
            </a:solidFill>
            <a:latin typeface="Cambria" pitchFamily="18" charset="0"/>
          </a:endParaRPr>
        </a:p>
      </dsp:txBody>
      <dsp:txXfrm>
        <a:off x="55744" y="56823"/>
        <a:ext cx="8118112" cy="10304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1079"/>
          <a:ext cx="8229600" cy="114192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55744" y="56823"/>
        <a:ext cx="8118112" cy="1030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5692" y="54254"/>
        <a:ext cx="8138216" cy="8446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Proposed Scheme</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Proposed Scheme</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Proposed Scheme</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Proposed Scheme</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Proposed Scheme</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AA620-2557-4A53-AA95-6491B2A94658}">
      <dsp:nvSpPr>
        <dsp:cNvPr id="0" name=""/>
        <dsp:cNvSpPr/>
      </dsp:nvSpPr>
      <dsp:spPr>
        <a:xfrm>
          <a:off x="1688805" y="2032000"/>
          <a:ext cx="381508" cy="1737049"/>
        </a:xfrm>
        <a:custGeom>
          <a:avLst/>
          <a:gdLst/>
          <a:ahLst/>
          <a:cxnLst/>
          <a:rect l="0" t="0" r="0" b="0"/>
          <a:pathLst>
            <a:path>
              <a:moveTo>
                <a:pt x="0" y="0"/>
              </a:moveTo>
              <a:lnTo>
                <a:pt x="190754" y="0"/>
              </a:lnTo>
              <a:lnTo>
                <a:pt x="190754" y="1737049"/>
              </a:lnTo>
              <a:lnTo>
                <a:pt x="381508" y="1737049"/>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0" kern="1200">
            <a:latin typeface="Cambria" pitchFamily="18" charset="0"/>
          </a:endParaRPr>
        </a:p>
      </dsp:txBody>
      <dsp:txXfrm>
        <a:off x="1835098" y="2856063"/>
        <a:ext cx="88922" cy="88922"/>
      </dsp:txXfrm>
    </dsp:sp>
    <dsp:sp modelId="{485525C0-F837-44AE-A2DA-44E2FA0109C4}">
      <dsp:nvSpPr>
        <dsp:cNvPr id="0" name=""/>
        <dsp:cNvSpPr/>
      </dsp:nvSpPr>
      <dsp:spPr>
        <a:xfrm>
          <a:off x="1688805" y="2032000"/>
          <a:ext cx="381508" cy="1010090"/>
        </a:xfrm>
        <a:custGeom>
          <a:avLst/>
          <a:gdLst/>
          <a:ahLst/>
          <a:cxnLst/>
          <a:rect l="0" t="0" r="0" b="0"/>
          <a:pathLst>
            <a:path>
              <a:moveTo>
                <a:pt x="0" y="0"/>
              </a:moveTo>
              <a:lnTo>
                <a:pt x="190754" y="0"/>
              </a:lnTo>
              <a:lnTo>
                <a:pt x="190754" y="1010090"/>
              </a:lnTo>
              <a:lnTo>
                <a:pt x="381508" y="101009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latin typeface="Cambria" pitchFamily="18" charset="0"/>
          </a:endParaRPr>
        </a:p>
      </dsp:txBody>
      <dsp:txXfrm>
        <a:off x="1852566" y="2510051"/>
        <a:ext cx="53986" cy="53986"/>
      </dsp:txXfrm>
    </dsp:sp>
    <dsp:sp modelId="{A37A1F6D-890E-418E-94F6-198A5033C4F1}">
      <dsp:nvSpPr>
        <dsp:cNvPr id="0" name=""/>
        <dsp:cNvSpPr/>
      </dsp:nvSpPr>
      <dsp:spPr>
        <a:xfrm>
          <a:off x="1688805" y="2032000"/>
          <a:ext cx="381508" cy="283130"/>
        </a:xfrm>
        <a:custGeom>
          <a:avLst/>
          <a:gdLst/>
          <a:ahLst/>
          <a:cxnLst/>
          <a:rect l="0" t="0" r="0" b="0"/>
          <a:pathLst>
            <a:path>
              <a:moveTo>
                <a:pt x="0" y="0"/>
              </a:moveTo>
              <a:lnTo>
                <a:pt x="190754" y="0"/>
              </a:lnTo>
              <a:lnTo>
                <a:pt x="190754" y="283130"/>
              </a:lnTo>
              <a:lnTo>
                <a:pt x="381508" y="28313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latin typeface="Cambria" pitchFamily="18" charset="0"/>
          </a:endParaRPr>
        </a:p>
      </dsp:txBody>
      <dsp:txXfrm>
        <a:off x="1867682" y="2161687"/>
        <a:ext cx="23754" cy="23754"/>
      </dsp:txXfrm>
    </dsp:sp>
    <dsp:sp modelId="{D378C515-74AC-4884-A247-5155E58031D7}">
      <dsp:nvSpPr>
        <dsp:cNvPr id="0" name=""/>
        <dsp:cNvSpPr/>
      </dsp:nvSpPr>
      <dsp:spPr>
        <a:xfrm>
          <a:off x="1688805" y="1588170"/>
          <a:ext cx="381508" cy="443829"/>
        </a:xfrm>
        <a:custGeom>
          <a:avLst/>
          <a:gdLst/>
          <a:ahLst/>
          <a:cxnLst/>
          <a:rect l="0" t="0" r="0" b="0"/>
          <a:pathLst>
            <a:path>
              <a:moveTo>
                <a:pt x="0" y="443829"/>
              </a:moveTo>
              <a:lnTo>
                <a:pt x="190754" y="443829"/>
              </a:lnTo>
              <a:lnTo>
                <a:pt x="190754" y="0"/>
              </a:lnTo>
              <a:lnTo>
                <a:pt x="381508"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latin typeface="Cambria" pitchFamily="18" charset="0"/>
          </a:endParaRPr>
        </a:p>
      </dsp:txBody>
      <dsp:txXfrm>
        <a:off x="1864927" y="1795453"/>
        <a:ext cx="29263" cy="29263"/>
      </dsp:txXfrm>
    </dsp:sp>
    <dsp:sp modelId="{F2BEDF71-7CD6-462A-AB84-FEDBF6A3DFA0}">
      <dsp:nvSpPr>
        <dsp:cNvPr id="0" name=""/>
        <dsp:cNvSpPr/>
      </dsp:nvSpPr>
      <dsp:spPr>
        <a:xfrm>
          <a:off x="1688805" y="578080"/>
          <a:ext cx="381508" cy="1453919"/>
        </a:xfrm>
        <a:custGeom>
          <a:avLst/>
          <a:gdLst/>
          <a:ahLst/>
          <a:cxnLst/>
          <a:rect l="0" t="0" r="0" b="0"/>
          <a:pathLst>
            <a:path>
              <a:moveTo>
                <a:pt x="0" y="1453919"/>
              </a:moveTo>
              <a:lnTo>
                <a:pt x="190754" y="1453919"/>
              </a:lnTo>
              <a:lnTo>
                <a:pt x="190754" y="0"/>
              </a:lnTo>
              <a:lnTo>
                <a:pt x="381508" y="0"/>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0" kern="1200">
            <a:latin typeface="Cambria" pitchFamily="18" charset="0"/>
          </a:endParaRPr>
        </a:p>
      </dsp:txBody>
      <dsp:txXfrm>
        <a:off x="1841981" y="1267461"/>
        <a:ext cx="75157" cy="75157"/>
      </dsp:txXfrm>
    </dsp:sp>
    <dsp:sp modelId="{2E24D02A-DC0A-427F-8E92-E2EF1D730654}">
      <dsp:nvSpPr>
        <dsp:cNvPr id="0" name=""/>
        <dsp:cNvSpPr/>
      </dsp:nvSpPr>
      <dsp:spPr>
        <a:xfrm rot="16200000">
          <a:off x="-533640" y="1339995"/>
          <a:ext cx="3060882" cy="1384009"/>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latin typeface="Cambria" pitchFamily="18" charset="0"/>
            </a:rPr>
            <a:t>Reduced Current through the Grid</a:t>
          </a:r>
          <a:endParaRPr lang="en-US" sz="2400" b="0" kern="1200" dirty="0">
            <a:latin typeface="Cambria" pitchFamily="18" charset="0"/>
          </a:endParaRPr>
        </a:p>
      </dsp:txBody>
      <dsp:txXfrm>
        <a:off x="-533640" y="1339995"/>
        <a:ext cx="3060882" cy="1384009"/>
      </dsp:txXfrm>
    </dsp:sp>
    <dsp:sp modelId="{A90DA417-6B3D-4140-9639-E7911738B8CF}">
      <dsp:nvSpPr>
        <dsp:cNvPr id="0" name=""/>
        <dsp:cNvSpPr/>
      </dsp:nvSpPr>
      <dsp:spPr>
        <a:xfrm>
          <a:off x="2070313" y="4166"/>
          <a:ext cx="3720890" cy="1147828"/>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kern="1200" dirty="0" smtClean="0">
              <a:latin typeface="Cambria" pitchFamily="18" charset="0"/>
            </a:rPr>
            <a:t>Reduced I</a:t>
          </a:r>
          <a:r>
            <a:rPr lang="en-US" sz="2800" b="0" kern="1200" baseline="30000" dirty="0" smtClean="0">
              <a:latin typeface="Cambria" pitchFamily="18" charset="0"/>
            </a:rPr>
            <a:t>2</a:t>
          </a:r>
          <a:r>
            <a:rPr lang="en-US" sz="2800" b="0" kern="1200" baseline="0" dirty="0" smtClean="0">
              <a:latin typeface="Cambria" pitchFamily="18" charset="0"/>
            </a:rPr>
            <a:t>R Loss</a:t>
          </a:r>
          <a:endParaRPr lang="en-US" sz="2800" b="0" kern="1200" baseline="30000" dirty="0">
            <a:latin typeface="Cambria" pitchFamily="18" charset="0"/>
          </a:endParaRPr>
        </a:p>
      </dsp:txBody>
      <dsp:txXfrm>
        <a:off x="2070313" y="4166"/>
        <a:ext cx="3720890" cy="1147828"/>
      </dsp:txXfrm>
    </dsp:sp>
    <dsp:sp modelId="{7D1469EB-CCFA-43C7-8623-AFB4FECDA8F3}">
      <dsp:nvSpPr>
        <dsp:cNvPr id="0" name=""/>
        <dsp:cNvSpPr/>
      </dsp:nvSpPr>
      <dsp:spPr>
        <a:xfrm>
          <a:off x="2070313" y="1297386"/>
          <a:ext cx="3705419" cy="581567"/>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Cambria" pitchFamily="18" charset="0"/>
            </a:rPr>
            <a:t>Reduced IR Drop</a:t>
          </a:r>
          <a:endParaRPr lang="en-US" sz="1600" b="0" kern="1200" dirty="0">
            <a:latin typeface="Cambria" pitchFamily="18" charset="0"/>
          </a:endParaRPr>
        </a:p>
      </dsp:txBody>
      <dsp:txXfrm>
        <a:off x="2070313" y="1297386"/>
        <a:ext cx="3705419" cy="581567"/>
      </dsp:txXfrm>
    </dsp:sp>
    <dsp:sp modelId="{189CB62A-A573-4EA2-9AC5-FA0EA04CF70C}">
      <dsp:nvSpPr>
        <dsp:cNvPr id="0" name=""/>
        <dsp:cNvSpPr/>
      </dsp:nvSpPr>
      <dsp:spPr>
        <a:xfrm>
          <a:off x="2070313" y="2024346"/>
          <a:ext cx="3720890" cy="581567"/>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Cambria" pitchFamily="18" charset="0"/>
            </a:rPr>
            <a:t>Reduced </a:t>
          </a:r>
          <a:r>
            <a:rPr lang="en-US" sz="1600" b="0" kern="1200" dirty="0" err="1" smtClean="0">
              <a:latin typeface="Cambria" pitchFamily="18" charset="0"/>
            </a:rPr>
            <a:t>Electromigration</a:t>
          </a:r>
          <a:endParaRPr lang="en-US" sz="1600" b="0" kern="1200" dirty="0">
            <a:latin typeface="Cambria" pitchFamily="18" charset="0"/>
          </a:endParaRPr>
        </a:p>
      </dsp:txBody>
      <dsp:txXfrm>
        <a:off x="2070313" y="2024346"/>
        <a:ext cx="3720890" cy="581567"/>
      </dsp:txXfrm>
    </dsp:sp>
    <dsp:sp modelId="{067F7183-C188-48EF-A1A2-7FFECC2E6273}">
      <dsp:nvSpPr>
        <dsp:cNvPr id="0" name=""/>
        <dsp:cNvSpPr/>
      </dsp:nvSpPr>
      <dsp:spPr>
        <a:xfrm>
          <a:off x="2070313" y="2751306"/>
          <a:ext cx="3720890" cy="581567"/>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Cambria" pitchFamily="18" charset="0"/>
            </a:rPr>
            <a:t>Reduced Signal Delay Uncertainty</a:t>
          </a:r>
          <a:endParaRPr lang="en-US" sz="1600" b="0" kern="1200" dirty="0">
            <a:latin typeface="Cambria" pitchFamily="18" charset="0"/>
          </a:endParaRPr>
        </a:p>
      </dsp:txBody>
      <dsp:txXfrm>
        <a:off x="2070313" y="2751306"/>
        <a:ext cx="3720890" cy="581567"/>
      </dsp:txXfrm>
    </dsp:sp>
    <dsp:sp modelId="{F1AEA42B-2B2F-4380-A79D-C16402531BB8}">
      <dsp:nvSpPr>
        <dsp:cNvPr id="0" name=""/>
        <dsp:cNvSpPr/>
      </dsp:nvSpPr>
      <dsp:spPr>
        <a:xfrm>
          <a:off x="2070313" y="3478265"/>
          <a:ext cx="3720890" cy="581567"/>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Cambria" pitchFamily="18" charset="0"/>
            </a:rPr>
            <a:t>Reduced Noise Margin Degradation</a:t>
          </a:r>
          <a:endParaRPr lang="en-US" sz="1600" b="0" kern="1200" dirty="0">
            <a:latin typeface="Cambria" pitchFamily="18" charset="0"/>
          </a:endParaRPr>
        </a:p>
      </dsp:txBody>
      <dsp:txXfrm>
        <a:off x="2070313" y="3478265"/>
        <a:ext cx="3720890" cy="5815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158372"/>
          <a:ext cx="8229600" cy="566798"/>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27669" y="186041"/>
        <a:ext cx="8174262" cy="51146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583"/>
          <a:ext cx="8229600" cy="791578"/>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38642" y="39225"/>
        <a:ext cx="8152316" cy="71429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2"/>
          <a:ext cx="8229600" cy="868359"/>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2390" y="42392"/>
        <a:ext cx="8144820" cy="78357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2"/>
          <a:ext cx="8229599" cy="868359"/>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2390" y="42392"/>
        <a:ext cx="8144819" cy="783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Motivation</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599"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5692" y="54254"/>
        <a:ext cx="8138215" cy="84461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2"/>
          <a:ext cx="8229599" cy="868359"/>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2390" y="42392"/>
        <a:ext cx="8144819" cy="78357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599"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5692" y="54254"/>
        <a:ext cx="8138215" cy="84461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2"/>
          <a:ext cx="8229599" cy="868359"/>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2390" y="42392"/>
        <a:ext cx="8144819" cy="78357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2"/>
          <a:ext cx="8229599" cy="868359"/>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Results</a:t>
          </a:r>
          <a:endParaRPr lang="en-US" sz="4000" b="1" kern="1200" dirty="0">
            <a:solidFill>
              <a:schemeClr val="bg1"/>
            </a:solidFill>
            <a:latin typeface="Cambria" pitchFamily="18" charset="0"/>
          </a:endParaRPr>
        </a:p>
      </dsp:txBody>
      <dsp:txXfrm>
        <a:off x="42390" y="42392"/>
        <a:ext cx="8144819" cy="78357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48"/>
          <a:ext cx="8229599" cy="867513"/>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2348" y="43196"/>
        <a:ext cx="8144903" cy="78281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DA7D8-A425-47C3-B962-859EBE29392A}">
      <dsp:nvSpPr>
        <dsp:cNvPr id="0" name=""/>
        <dsp:cNvSpPr/>
      </dsp:nvSpPr>
      <dsp:spPr>
        <a:xfrm>
          <a:off x="0" y="55232"/>
          <a:ext cx="8229599" cy="951884"/>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latin typeface="Cambria" pitchFamily="18" charset="0"/>
            </a:rPr>
            <a:t>Challenges, Developments and Future Work</a:t>
          </a:r>
          <a:endParaRPr lang="en-US" sz="3100" b="1" kern="1200" dirty="0">
            <a:latin typeface="Cambria" pitchFamily="18" charset="0"/>
          </a:endParaRPr>
        </a:p>
      </dsp:txBody>
      <dsp:txXfrm>
        <a:off x="46467" y="101699"/>
        <a:ext cx="8136665" cy="85895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7EDA4-4D2F-4207-B904-C6F14FA58E82}">
      <dsp:nvSpPr>
        <dsp:cNvPr id="0" name=""/>
        <dsp:cNvSpPr/>
      </dsp:nvSpPr>
      <dsp:spPr>
        <a:xfrm>
          <a:off x="0" y="68877"/>
          <a:ext cx="8229599" cy="951884"/>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latin typeface="Cambria" pitchFamily="18" charset="0"/>
            </a:rPr>
            <a:t>Challenges, Developments and Future Work</a:t>
          </a:r>
          <a:endParaRPr lang="en-US" sz="3100" b="1" kern="1200" dirty="0">
            <a:latin typeface="Cambria" pitchFamily="18" charset="0"/>
          </a:endParaRPr>
        </a:p>
      </dsp:txBody>
      <dsp:txXfrm>
        <a:off x="46467" y="115344"/>
        <a:ext cx="8136665" cy="85895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B2C9A-D7CD-4455-A9E0-5235B5D27974}">
      <dsp:nvSpPr>
        <dsp:cNvPr id="0" name=""/>
        <dsp:cNvSpPr/>
      </dsp:nvSpPr>
      <dsp:spPr>
        <a:xfrm rot="16200000">
          <a:off x="-150070" y="507"/>
          <a:ext cx="1827729" cy="1726185"/>
        </a:xfrm>
        <a:prstGeom prst="downArrow">
          <a:avLst>
            <a:gd name="adj1" fmla="val 50000"/>
            <a:gd name="adj2" fmla="val 35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Higher Efficiency + Higher Output Drive</a:t>
          </a:r>
          <a:endParaRPr lang="en-US" sz="1400" kern="1200" dirty="0">
            <a:latin typeface="Cambria" pitchFamily="18" charset="0"/>
          </a:endParaRPr>
        </a:p>
      </dsp:txBody>
      <dsp:txXfrm rot="5400000">
        <a:off x="-99298" y="406667"/>
        <a:ext cx="1424103" cy="913865"/>
      </dsp:txXfrm>
    </dsp:sp>
    <dsp:sp modelId="{EEA73878-C352-4693-9DA8-B72ADF06F5C8}">
      <dsp:nvSpPr>
        <dsp:cNvPr id="0" name=""/>
        <dsp:cNvSpPr/>
      </dsp:nvSpPr>
      <dsp:spPr>
        <a:xfrm rot="5400000">
          <a:off x="3808741" y="827"/>
          <a:ext cx="1827729" cy="1725544"/>
        </a:xfrm>
        <a:prstGeom prst="downArrow">
          <a:avLst>
            <a:gd name="adj1" fmla="val 50000"/>
            <a:gd name="adj2" fmla="val 35000"/>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Cambria" pitchFamily="18" charset="0"/>
            </a:rPr>
            <a:t>Smaller</a:t>
          </a:r>
        </a:p>
        <a:p>
          <a:pPr lvl="0" algn="ctr" defTabSz="622300">
            <a:lnSpc>
              <a:spcPct val="90000"/>
            </a:lnSpc>
            <a:spcBef>
              <a:spcPct val="0"/>
            </a:spcBef>
            <a:spcAft>
              <a:spcPct val="35000"/>
            </a:spcAft>
          </a:pPr>
          <a:r>
            <a:rPr lang="en-US" sz="1400" kern="1200" dirty="0" smtClean="0">
              <a:latin typeface="Cambria" pitchFamily="18" charset="0"/>
            </a:rPr>
            <a:t>Cores</a:t>
          </a:r>
          <a:endParaRPr lang="en-US" sz="1400" kern="1200" dirty="0">
            <a:latin typeface="Cambria" pitchFamily="18" charset="0"/>
          </a:endParaRPr>
        </a:p>
      </dsp:txBody>
      <dsp:txXfrm rot="-5400000">
        <a:off x="4161804" y="406666"/>
        <a:ext cx="1423574" cy="913865"/>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599"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5692" y="54254"/>
        <a:ext cx="8138215"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Motivation</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599"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References</a:t>
          </a:r>
          <a:endParaRPr lang="en-US" sz="4000" b="1" kern="1200" dirty="0">
            <a:latin typeface="Cambria" pitchFamily="18" charset="0"/>
          </a:endParaRPr>
        </a:p>
      </dsp:txBody>
      <dsp:txXfrm>
        <a:off x="45692" y="54254"/>
        <a:ext cx="8138215" cy="8446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solidFill>
                <a:schemeClr val="bg1"/>
              </a:solidFill>
              <a:latin typeface="Cambria" pitchFamily="18" charset="0"/>
            </a:rPr>
            <a:t>Motivation</a:t>
          </a:r>
          <a:endParaRPr lang="en-US" sz="4000" b="1" kern="1200" dirty="0">
            <a:solidFill>
              <a:schemeClr val="bg1"/>
            </a:solidFill>
            <a:latin typeface="Cambria" pitchFamily="18" charset="0"/>
          </a:endParaRPr>
        </a:p>
      </dsp:txBody>
      <dsp:txXfrm>
        <a:off x="45692" y="54254"/>
        <a:ext cx="8138216" cy="844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latin typeface="Cambria" pitchFamily="18" charset="0"/>
            </a:rPr>
            <a:t>Outline</a:t>
          </a:r>
          <a:endParaRPr lang="en-US" sz="4000" b="1" kern="1200" dirty="0">
            <a:latin typeface="Cambria" pitchFamily="18" charset="0"/>
          </a:endParaRPr>
        </a:p>
      </dsp:txBody>
      <dsp:txXfrm>
        <a:off x="45692" y="54254"/>
        <a:ext cx="8138216" cy="8446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solidFill>
                <a:schemeClr val="bg1"/>
              </a:solidFill>
              <a:latin typeface="Cambria" pitchFamily="18" charset="0"/>
            </a:rPr>
            <a:t>On-Chip Power Distribution Network</a:t>
          </a:r>
          <a:endParaRPr lang="en-US" sz="3600" b="1" kern="1200" dirty="0">
            <a:solidFill>
              <a:schemeClr val="bg1"/>
            </a:solidFill>
            <a:latin typeface="Cambria" pitchFamily="18" charset="0"/>
          </a:endParaRPr>
        </a:p>
      </dsp:txBody>
      <dsp:txXfrm>
        <a:off x="45692" y="54254"/>
        <a:ext cx="8138216" cy="8446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solidFill>
                <a:schemeClr val="bg1"/>
              </a:solidFill>
              <a:latin typeface="Cambria" pitchFamily="18" charset="0"/>
            </a:rPr>
            <a:t>On-Chip Power Distribution Network</a:t>
          </a:r>
          <a:endParaRPr lang="en-US" sz="3600" b="1" kern="1200" dirty="0">
            <a:solidFill>
              <a:schemeClr val="bg1"/>
            </a:solidFill>
            <a:latin typeface="Cambria" pitchFamily="18" charset="0"/>
          </a:endParaRPr>
        </a:p>
      </dsp:txBody>
      <dsp:txXfrm>
        <a:off x="45692" y="54254"/>
        <a:ext cx="8138216" cy="844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AC23C-06D7-41CF-89B2-9B9FD8B96D62}">
      <dsp:nvSpPr>
        <dsp:cNvPr id="0" name=""/>
        <dsp:cNvSpPr/>
      </dsp:nvSpPr>
      <dsp:spPr>
        <a:xfrm>
          <a:off x="0" y="8562"/>
          <a:ext cx="8229600" cy="936000"/>
        </a:xfrm>
        <a:prstGeom prst="roundRect">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solidFill>
                <a:schemeClr val="bg1"/>
              </a:solidFill>
              <a:latin typeface="Cambria" pitchFamily="18" charset="0"/>
            </a:rPr>
            <a:t>On-Chip Power Distribution Network</a:t>
          </a:r>
          <a:endParaRPr lang="en-US" sz="3600" b="1" kern="1200" dirty="0">
            <a:solidFill>
              <a:schemeClr val="bg1"/>
            </a:solidFill>
            <a:latin typeface="Cambria" pitchFamily="18" charset="0"/>
          </a:endParaRPr>
        </a:p>
      </dsp:txBody>
      <dsp:txXfrm>
        <a:off x="45692" y="54254"/>
        <a:ext cx="8138216"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27EAF-BFAC-4F8D-95BA-240EAFFAD2FD}" type="datetimeFigureOut">
              <a:rPr lang="en-US" smtClean="0"/>
              <a:t>6/28/2013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91C3A-A176-43ED-94CB-EBE424B4C94B}" type="slidenum">
              <a:rPr lang="en-US" smtClean="0"/>
              <a:t>‹#›</a:t>
            </a:fld>
            <a:endParaRPr lang="en-US"/>
          </a:p>
        </p:txBody>
      </p:sp>
    </p:spTree>
    <p:extLst>
      <p:ext uri="{BB962C8B-B14F-4D97-AF65-F5344CB8AC3E}">
        <p14:creationId xmlns:p14="http://schemas.microsoft.com/office/powerpoint/2010/main" val="2293744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B91C3A-A176-43ED-94CB-EBE424B4C94B}" type="slidenum">
              <a:rPr lang="en-US" smtClean="0"/>
              <a:t>8</a:t>
            </a:fld>
            <a:endParaRPr lang="en-US"/>
          </a:p>
        </p:txBody>
      </p:sp>
    </p:spTree>
    <p:extLst>
      <p:ext uri="{BB962C8B-B14F-4D97-AF65-F5344CB8AC3E}">
        <p14:creationId xmlns:p14="http://schemas.microsoft.com/office/powerpoint/2010/main" val="48800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143000"/>
            <a:ext cx="7924800" cy="1470025"/>
          </a:xfrm>
        </p:spPr>
        <p:txBody>
          <a:bodyPr/>
          <a:lstStyle>
            <a:lvl1pPr>
              <a:defRPr>
                <a:effectLst>
                  <a:outerShdw blurRad="38100" dist="38100" dir="2700000" algn="tl">
                    <a:srgbClr val="000000"/>
                  </a:outerShdw>
                </a:effectLst>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0" y="2895600"/>
            <a:ext cx="4724400" cy="17526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June 28, 2013</a:t>
            </a:r>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8632585D-CA7B-45AD-9ADE-89E1F8A24315}" type="slidenum">
              <a:rPr lang="en-US"/>
              <a:pPr/>
              <a:t>‹#›</a:t>
            </a:fld>
            <a:endParaRPr lang="en-US"/>
          </a:p>
        </p:txBody>
      </p:sp>
      <p:pic>
        <p:nvPicPr>
          <p:cNvPr id="3080" name="Picture 8" descr="SGCOE V 158 28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895600"/>
            <a:ext cx="3810000" cy="307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June 28,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58CF8D-E996-475F-B235-A2ECF341E53F}" type="slidenum">
              <a:rPr lang="en-US"/>
              <a:pPr/>
              <a:t>‹#›</a:t>
            </a:fld>
            <a:endParaRPr lang="en-US"/>
          </a:p>
        </p:txBody>
      </p:sp>
    </p:spTree>
    <p:extLst>
      <p:ext uri="{BB962C8B-B14F-4D97-AF65-F5344CB8AC3E}">
        <p14:creationId xmlns:p14="http://schemas.microsoft.com/office/powerpoint/2010/main" val="127675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June 28,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4138AD-5748-4838-9C8D-03BDF59397C7}" type="slidenum">
              <a:rPr lang="en-US"/>
              <a:pPr/>
              <a:t>‹#›</a:t>
            </a:fld>
            <a:endParaRPr lang="en-US"/>
          </a:p>
        </p:txBody>
      </p:sp>
    </p:spTree>
    <p:extLst>
      <p:ext uri="{BB962C8B-B14F-4D97-AF65-F5344CB8AC3E}">
        <p14:creationId xmlns:p14="http://schemas.microsoft.com/office/powerpoint/2010/main" val="2619347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June 28,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43083D-6E58-43E8-AB17-D4A0FE57C16F}" type="slidenum">
              <a:rPr lang="en-US"/>
              <a:pPr/>
              <a:t>‹#›</a:t>
            </a:fld>
            <a:endParaRPr lang="en-US"/>
          </a:p>
        </p:txBody>
      </p:sp>
    </p:spTree>
    <p:extLst>
      <p:ext uri="{BB962C8B-B14F-4D97-AF65-F5344CB8AC3E}">
        <p14:creationId xmlns:p14="http://schemas.microsoft.com/office/powerpoint/2010/main" val="19246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June 28, 2013</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301CE4-6675-4714-9093-2EA77AFD8BAD}" type="slidenum">
              <a:rPr lang="en-US"/>
              <a:pPr/>
              <a:t>‹#›</a:t>
            </a:fld>
            <a:endParaRPr lang="en-US"/>
          </a:p>
        </p:txBody>
      </p:sp>
    </p:spTree>
    <p:extLst>
      <p:ext uri="{BB962C8B-B14F-4D97-AF65-F5344CB8AC3E}">
        <p14:creationId xmlns:p14="http://schemas.microsoft.com/office/powerpoint/2010/main" val="110350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June 28, 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51618F9-2BE3-4D24-B795-0A57FE3A6C08}" type="slidenum">
              <a:rPr lang="en-US"/>
              <a:pPr/>
              <a:t>‹#›</a:t>
            </a:fld>
            <a:endParaRPr lang="en-US"/>
          </a:p>
        </p:txBody>
      </p:sp>
    </p:spTree>
    <p:extLst>
      <p:ext uri="{BB962C8B-B14F-4D97-AF65-F5344CB8AC3E}">
        <p14:creationId xmlns:p14="http://schemas.microsoft.com/office/powerpoint/2010/main" val="257888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June 28, 2013</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F28DFEB-D711-41BB-BAE8-64DB1DF3DFD8}" type="slidenum">
              <a:rPr lang="en-US"/>
              <a:pPr/>
              <a:t>‹#›</a:t>
            </a:fld>
            <a:endParaRPr lang="en-US"/>
          </a:p>
        </p:txBody>
      </p:sp>
    </p:spTree>
    <p:extLst>
      <p:ext uri="{BB962C8B-B14F-4D97-AF65-F5344CB8AC3E}">
        <p14:creationId xmlns:p14="http://schemas.microsoft.com/office/powerpoint/2010/main" val="81977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June 28, 2013</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C32BDD-5886-4908-9E34-794EDF13B0A4}" type="slidenum">
              <a:rPr lang="en-US"/>
              <a:pPr/>
              <a:t>‹#›</a:t>
            </a:fld>
            <a:endParaRPr lang="en-US"/>
          </a:p>
        </p:txBody>
      </p:sp>
    </p:spTree>
    <p:extLst>
      <p:ext uri="{BB962C8B-B14F-4D97-AF65-F5344CB8AC3E}">
        <p14:creationId xmlns:p14="http://schemas.microsoft.com/office/powerpoint/2010/main" val="23380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June 28, 2013</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48F9518-4545-41A9-8A9C-AF74A799D4E9}" type="slidenum">
              <a:rPr lang="en-US"/>
              <a:pPr/>
              <a:t>‹#›</a:t>
            </a:fld>
            <a:endParaRPr lang="en-US"/>
          </a:p>
        </p:txBody>
      </p:sp>
    </p:spTree>
    <p:extLst>
      <p:ext uri="{BB962C8B-B14F-4D97-AF65-F5344CB8AC3E}">
        <p14:creationId xmlns:p14="http://schemas.microsoft.com/office/powerpoint/2010/main" val="256968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June 28, 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8EDAA3-BA13-4AFA-AABB-4E789174E5A0}" type="slidenum">
              <a:rPr lang="en-US"/>
              <a:pPr/>
              <a:t>‹#›</a:t>
            </a:fld>
            <a:endParaRPr lang="en-US"/>
          </a:p>
        </p:txBody>
      </p:sp>
    </p:spTree>
    <p:extLst>
      <p:ext uri="{BB962C8B-B14F-4D97-AF65-F5344CB8AC3E}">
        <p14:creationId xmlns:p14="http://schemas.microsoft.com/office/powerpoint/2010/main" val="123571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June 28, 2013</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74B3E1-A74B-4C8B-8901-1E9E9AF22617}" type="slidenum">
              <a:rPr lang="en-US"/>
              <a:pPr/>
              <a:t>‹#›</a:t>
            </a:fld>
            <a:endParaRPr lang="en-US"/>
          </a:p>
        </p:txBody>
      </p:sp>
    </p:spTree>
    <p:extLst>
      <p:ext uri="{BB962C8B-B14F-4D97-AF65-F5344CB8AC3E}">
        <p14:creationId xmlns:p14="http://schemas.microsoft.com/office/powerpoint/2010/main" val="139226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rgbClr val="DDDDDD"/>
            </a:gs>
            <a:gs pos="100000">
              <a:schemeClr val="bg1"/>
            </a:gs>
          </a:gsLst>
          <a:lin ang="5400000" scaled="1"/>
        </a:gradFill>
        <a:effectLst/>
      </p:bgPr>
    </p:bg>
    <p:spTree>
      <p:nvGrpSpPr>
        <p:cNvPr id="1" name=""/>
        <p:cNvGrpSpPr/>
        <p:nvPr/>
      </p:nvGrpSpPr>
      <p:grpSpPr>
        <a:xfrm>
          <a:off x="0" y="0"/>
          <a:ext cx="0" cy="0"/>
          <a:chOff x="0" y="0"/>
          <a:chExt cx="0" cy="0"/>
        </a:xfrm>
      </p:grpSpPr>
      <p:pic>
        <p:nvPicPr>
          <p:cNvPr id="1033" name="Picture 9" descr="SGCOE V 158 28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72400" y="5791200"/>
            <a:ext cx="1143000" cy="9239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smtClean="0"/>
              <a:t>June 28, 2013</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5E17EE4-5601-46BF-B4DB-1E0F0C17986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fontAlgn="base">
        <a:spcBef>
          <a:spcPct val="0"/>
        </a:spcBef>
        <a:spcAft>
          <a:spcPct val="0"/>
        </a:spcAft>
        <a:defRPr sz="4400">
          <a:solidFill>
            <a:srgbClr val="000681"/>
          </a:solidFill>
          <a:latin typeface="+mj-lt"/>
          <a:ea typeface="+mj-ea"/>
          <a:cs typeface="+mj-cs"/>
        </a:defRPr>
      </a:lvl1pPr>
      <a:lvl2pPr algn="ctr" rtl="0" fontAlgn="base">
        <a:spcBef>
          <a:spcPct val="0"/>
        </a:spcBef>
        <a:spcAft>
          <a:spcPct val="0"/>
        </a:spcAft>
        <a:defRPr sz="4400">
          <a:solidFill>
            <a:srgbClr val="000681"/>
          </a:solidFill>
          <a:latin typeface="Arial" charset="0"/>
        </a:defRPr>
      </a:lvl2pPr>
      <a:lvl3pPr algn="ctr" rtl="0" fontAlgn="base">
        <a:spcBef>
          <a:spcPct val="0"/>
        </a:spcBef>
        <a:spcAft>
          <a:spcPct val="0"/>
        </a:spcAft>
        <a:defRPr sz="4400">
          <a:solidFill>
            <a:srgbClr val="000681"/>
          </a:solidFill>
          <a:latin typeface="Arial" charset="0"/>
        </a:defRPr>
      </a:lvl3pPr>
      <a:lvl4pPr algn="ctr" rtl="0" fontAlgn="base">
        <a:spcBef>
          <a:spcPct val="0"/>
        </a:spcBef>
        <a:spcAft>
          <a:spcPct val="0"/>
        </a:spcAft>
        <a:defRPr sz="4400">
          <a:solidFill>
            <a:srgbClr val="000681"/>
          </a:solidFill>
          <a:latin typeface="Arial" charset="0"/>
        </a:defRPr>
      </a:lvl4pPr>
      <a:lvl5pPr algn="ctr" rtl="0" fontAlgn="base">
        <a:spcBef>
          <a:spcPct val="0"/>
        </a:spcBef>
        <a:spcAft>
          <a:spcPct val="0"/>
        </a:spcAft>
        <a:defRPr sz="4400">
          <a:solidFill>
            <a:srgbClr val="000681"/>
          </a:solidFill>
          <a:latin typeface="Arial" charset="0"/>
        </a:defRPr>
      </a:lvl5pPr>
      <a:lvl6pPr marL="457200" algn="ctr" rtl="0" fontAlgn="base">
        <a:spcBef>
          <a:spcPct val="0"/>
        </a:spcBef>
        <a:spcAft>
          <a:spcPct val="0"/>
        </a:spcAft>
        <a:defRPr sz="4400">
          <a:solidFill>
            <a:srgbClr val="000681"/>
          </a:solidFill>
          <a:latin typeface="Arial" charset="0"/>
        </a:defRPr>
      </a:lvl6pPr>
      <a:lvl7pPr marL="914400" algn="ctr" rtl="0" fontAlgn="base">
        <a:spcBef>
          <a:spcPct val="0"/>
        </a:spcBef>
        <a:spcAft>
          <a:spcPct val="0"/>
        </a:spcAft>
        <a:defRPr sz="4400">
          <a:solidFill>
            <a:srgbClr val="000681"/>
          </a:solidFill>
          <a:latin typeface="Arial" charset="0"/>
        </a:defRPr>
      </a:lvl7pPr>
      <a:lvl8pPr marL="1371600" algn="ctr" rtl="0" fontAlgn="base">
        <a:spcBef>
          <a:spcPct val="0"/>
        </a:spcBef>
        <a:spcAft>
          <a:spcPct val="0"/>
        </a:spcAft>
        <a:defRPr sz="4400">
          <a:solidFill>
            <a:srgbClr val="000681"/>
          </a:solidFill>
          <a:latin typeface="Arial" charset="0"/>
        </a:defRPr>
      </a:lvl8pPr>
      <a:lvl9pPr marL="1828800" algn="ctr" rtl="0" fontAlgn="base">
        <a:spcBef>
          <a:spcPct val="0"/>
        </a:spcBef>
        <a:spcAft>
          <a:spcPct val="0"/>
        </a:spcAft>
        <a:defRPr sz="4400">
          <a:solidFill>
            <a:srgbClr val="000681"/>
          </a:solidFill>
          <a:latin typeface="Arial" charset="0"/>
        </a:defRPr>
      </a:lvl9pPr>
    </p:titleStyle>
    <p:bodyStyle>
      <a:lvl1pPr marL="342900" indent="-342900" algn="l" rtl="0" fontAlgn="base">
        <a:spcBef>
          <a:spcPct val="20000"/>
        </a:spcBef>
        <a:spcAft>
          <a:spcPct val="0"/>
        </a:spcAft>
        <a:buClr>
          <a:srgbClr val="FF581D"/>
        </a:buClr>
        <a:buChar char="•"/>
        <a:defRPr sz="3200">
          <a:solidFill>
            <a:srgbClr val="000681"/>
          </a:solidFill>
          <a:latin typeface="+mn-lt"/>
          <a:ea typeface="+mn-ea"/>
          <a:cs typeface="+mn-cs"/>
        </a:defRPr>
      </a:lvl1pPr>
      <a:lvl2pPr marL="742950" indent="-285750" algn="l" rtl="0" fontAlgn="base">
        <a:spcBef>
          <a:spcPct val="20000"/>
        </a:spcBef>
        <a:spcAft>
          <a:spcPct val="0"/>
        </a:spcAft>
        <a:buClr>
          <a:srgbClr val="FF581D"/>
        </a:buClr>
        <a:buChar char="–"/>
        <a:defRPr sz="2800">
          <a:solidFill>
            <a:srgbClr val="000681"/>
          </a:solidFill>
          <a:latin typeface="+mn-lt"/>
        </a:defRPr>
      </a:lvl2pPr>
      <a:lvl3pPr marL="1143000" indent="-228600" algn="l" rtl="0" fontAlgn="base">
        <a:spcBef>
          <a:spcPct val="20000"/>
        </a:spcBef>
        <a:spcAft>
          <a:spcPct val="0"/>
        </a:spcAft>
        <a:buClr>
          <a:srgbClr val="FF581D"/>
        </a:buClr>
        <a:buChar char="•"/>
        <a:defRPr sz="2400">
          <a:solidFill>
            <a:srgbClr val="000681"/>
          </a:solidFill>
          <a:latin typeface="+mn-lt"/>
        </a:defRPr>
      </a:lvl3pPr>
      <a:lvl4pPr marL="1600200" indent="-228600" algn="l" rtl="0" fontAlgn="base">
        <a:spcBef>
          <a:spcPct val="20000"/>
        </a:spcBef>
        <a:spcAft>
          <a:spcPct val="0"/>
        </a:spcAft>
        <a:buClr>
          <a:srgbClr val="FF581D"/>
        </a:buClr>
        <a:buChar char="–"/>
        <a:defRPr sz="2000">
          <a:solidFill>
            <a:srgbClr val="000681"/>
          </a:solidFill>
          <a:latin typeface="+mn-lt"/>
        </a:defRPr>
      </a:lvl4pPr>
      <a:lvl5pPr marL="2057400" indent="-228600" algn="l" rtl="0" fontAlgn="base">
        <a:spcBef>
          <a:spcPct val="20000"/>
        </a:spcBef>
        <a:spcAft>
          <a:spcPct val="0"/>
        </a:spcAft>
        <a:buClr>
          <a:srgbClr val="FF581D"/>
        </a:buClr>
        <a:buChar char="»"/>
        <a:defRPr sz="2000">
          <a:solidFill>
            <a:srgbClr val="000681"/>
          </a:solidFill>
          <a:latin typeface="+mn-lt"/>
        </a:defRPr>
      </a:lvl5pPr>
      <a:lvl6pPr marL="2514600" indent="-228600" algn="l" rtl="0" fontAlgn="base">
        <a:spcBef>
          <a:spcPct val="20000"/>
        </a:spcBef>
        <a:spcAft>
          <a:spcPct val="0"/>
        </a:spcAft>
        <a:buClr>
          <a:srgbClr val="FF581D"/>
        </a:buClr>
        <a:buChar char="»"/>
        <a:defRPr sz="2000">
          <a:solidFill>
            <a:srgbClr val="000681"/>
          </a:solidFill>
          <a:latin typeface="+mn-lt"/>
        </a:defRPr>
      </a:lvl6pPr>
      <a:lvl7pPr marL="2971800" indent="-228600" algn="l" rtl="0" fontAlgn="base">
        <a:spcBef>
          <a:spcPct val="20000"/>
        </a:spcBef>
        <a:spcAft>
          <a:spcPct val="0"/>
        </a:spcAft>
        <a:buClr>
          <a:srgbClr val="FF581D"/>
        </a:buClr>
        <a:buChar char="»"/>
        <a:defRPr sz="2000">
          <a:solidFill>
            <a:srgbClr val="000681"/>
          </a:solidFill>
          <a:latin typeface="+mn-lt"/>
        </a:defRPr>
      </a:lvl7pPr>
      <a:lvl8pPr marL="3429000" indent="-228600" algn="l" rtl="0" fontAlgn="base">
        <a:spcBef>
          <a:spcPct val="20000"/>
        </a:spcBef>
        <a:spcAft>
          <a:spcPct val="0"/>
        </a:spcAft>
        <a:buClr>
          <a:srgbClr val="FF581D"/>
        </a:buClr>
        <a:buChar char="»"/>
        <a:defRPr sz="2000">
          <a:solidFill>
            <a:srgbClr val="000681"/>
          </a:solidFill>
          <a:latin typeface="+mn-lt"/>
        </a:defRPr>
      </a:lvl8pPr>
      <a:lvl9pPr marL="3886200" indent="-228600" algn="l" rtl="0" fontAlgn="base">
        <a:spcBef>
          <a:spcPct val="20000"/>
        </a:spcBef>
        <a:spcAft>
          <a:spcPct val="0"/>
        </a:spcAft>
        <a:buClr>
          <a:srgbClr val="FF581D"/>
        </a:buClr>
        <a:buChar char="»"/>
        <a:defRPr sz="2000">
          <a:solidFill>
            <a:srgbClr val="0006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4.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5.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28.xml"/><Relationship Id="rId7" Type="http://schemas.openxmlformats.org/officeDocument/2006/relationships/chart" Target="../charts/chart1.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diagramLayout" Target="../diagrams/layout30.xml"/><Relationship Id="rId7" Type="http://schemas.openxmlformats.org/officeDocument/2006/relationships/chart" Target="../charts/chart3.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Layout" Target="../diagrams/layout32.xml"/><Relationship Id="rId7" Type="http://schemas.openxmlformats.org/officeDocument/2006/relationships/chart" Target="../charts/chart5.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chart" Target="../charts/chart7.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chart" Target="../charts/chart8.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82575"/>
            <a:ext cx="7924800" cy="1470025"/>
          </a:xfrm>
        </p:spPr>
        <p:txBody>
          <a:bodyPr/>
          <a:lstStyle/>
          <a:p>
            <a:r>
              <a:rPr lang="en-US" dirty="0" smtClean="0">
                <a:solidFill>
                  <a:srgbClr val="002060"/>
                </a:solidFill>
                <a:effectLst>
                  <a:outerShdw blurRad="38100" dist="38100" dir="2700000" algn="tl">
                    <a:srgbClr val="000000">
                      <a:alpha val="43137"/>
                    </a:srgbClr>
                  </a:outerShdw>
                </a:effectLst>
                <a:latin typeface="Cambria" pitchFamily="18" charset="0"/>
              </a:rPr>
              <a:t>A High-Voltage On-Chip Power Distribution Network </a:t>
            </a:r>
            <a:endParaRPr lang="en-US" dirty="0">
              <a:solidFill>
                <a:srgbClr val="002060"/>
              </a:solidFill>
              <a:effectLst>
                <a:outerShdw blurRad="38100" dist="38100" dir="2700000" algn="tl">
                  <a:srgbClr val="000000">
                    <a:alpha val="43137"/>
                  </a:srgbClr>
                </a:outerShdw>
              </a:effectLst>
              <a:latin typeface="Cambria" pitchFamily="18" charset="0"/>
            </a:endParaRPr>
          </a:p>
        </p:txBody>
      </p:sp>
      <p:sp>
        <p:nvSpPr>
          <p:cNvPr id="2051" name="Rectangle 3"/>
          <p:cNvSpPr>
            <a:spLocks noGrp="1" noChangeArrowheads="1"/>
          </p:cNvSpPr>
          <p:nvPr>
            <p:ph type="subTitle" idx="1"/>
          </p:nvPr>
        </p:nvSpPr>
        <p:spPr>
          <a:xfrm>
            <a:off x="3581400" y="3581400"/>
            <a:ext cx="5486400" cy="2286000"/>
          </a:xfrm>
        </p:spPr>
        <p:txBody>
          <a:bodyPr/>
          <a:lstStyle/>
          <a:p>
            <a:pPr algn="r"/>
            <a:r>
              <a:rPr lang="en-US" sz="2200" b="1" dirty="0" smtClean="0">
                <a:solidFill>
                  <a:srgbClr val="002060"/>
                </a:solidFill>
                <a:latin typeface="Cambria" pitchFamily="18" charset="0"/>
              </a:rPr>
              <a:t>Thesis Advisor </a:t>
            </a:r>
          </a:p>
          <a:p>
            <a:pPr algn="r"/>
            <a:r>
              <a:rPr lang="en-US" sz="2200" dirty="0" smtClean="0">
                <a:solidFill>
                  <a:srgbClr val="002060"/>
                </a:solidFill>
                <a:latin typeface="Cambria" pitchFamily="18" charset="0"/>
              </a:rPr>
              <a:t>Dr. </a:t>
            </a:r>
            <a:r>
              <a:rPr lang="en-US" sz="2200" dirty="0" err="1" smtClean="0">
                <a:solidFill>
                  <a:srgbClr val="002060"/>
                </a:solidFill>
                <a:latin typeface="Cambria" pitchFamily="18" charset="0"/>
              </a:rPr>
              <a:t>Vishwani</a:t>
            </a:r>
            <a:r>
              <a:rPr lang="en-US" sz="2200" dirty="0" smtClean="0">
                <a:solidFill>
                  <a:srgbClr val="002060"/>
                </a:solidFill>
                <a:latin typeface="Cambria" pitchFamily="18" charset="0"/>
              </a:rPr>
              <a:t> D. </a:t>
            </a:r>
            <a:r>
              <a:rPr lang="en-US" sz="2200" dirty="0" err="1" smtClean="0">
                <a:solidFill>
                  <a:srgbClr val="002060"/>
                </a:solidFill>
                <a:latin typeface="Cambria" pitchFamily="18" charset="0"/>
              </a:rPr>
              <a:t>Agrawal</a:t>
            </a:r>
            <a:endParaRPr lang="en-US" sz="2200" dirty="0" smtClean="0">
              <a:solidFill>
                <a:srgbClr val="002060"/>
              </a:solidFill>
              <a:latin typeface="Cambria" pitchFamily="18" charset="0"/>
            </a:endParaRPr>
          </a:p>
          <a:p>
            <a:pPr algn="r"/>
            <a:endParaRPr lang="en-US" sz="2200" dirty="0" smtClean="0">
              <a:solidFill>
                <a:srgbClr val="002060"/>
              </a:solidFill>
              <a:latin typeface="Cambria" pitchFamily="18" charset="0"/>
            </a:endParaRPr>
          </a:p>
          <a:p>
            <a:pPr algn="r"/>
            <a:r>
              <a:rPr lang="en-US" sz="2200" b="1" dirty="0" smtClean="0">
                <a:solidFill>
                  <a:srgbClr val="002060"/>
                </a:solidFill>
                <a:latin typeface="Cambria" pitchFamily="18" charset="0"/>
              </a:rPr>
              <a:t>Committee Members </a:t>
            </a:r>
          </a:p>
          <a:p>
            <a:pPr algn="r"/>
            <a:r>
              <a:rPr lang="en-US" sz="2200" dirty="0" smtClean="0">
                <a:solidFill>
                  <a:srgbClr val="002060"/>
                </a:solidFill>
                <a:latin typeface="Cambria" pitchFamily="18" charset="0"/>
              </a:rPr>
              <a:t>Dr. </a:t>
            </a:r>
            <a:r>
              <a:rPr lang="en-US" sz="2200" dirty="0" err="1" smtClean="0">
                <a:solidFill>
                  <a:srgbClr val="002060"/>
                </a:solidFill>
                <a:latin typeface="Cambria" pitchFamily="18" charset="0"/>
              </a:rPr>
              <a:t>Adit</a:t>
            </a:r>
            <a:r>
              <a:rPr lang="en-US" sz="2200" dirty="0" smtClean="0">
                <a:solidFill>
                  <a:srgbClr val="002060"/>
                </a:solidFill>
                <a:latin typeface="Cambria" pitchFamily="18" charset="0"/>
              </a:rPr>
              <a:t> D. Singh, Dr. Victor P. Nelson</a:t>
            </a:r>
            <a:endParaRPr lang="en-US" sz="2200" dirty="0"/>
          </a:p>
        </p:txBody>
      </p:sp>
      <p:sp>
        <p:nvSpPr>
          <p:cNvPr id="2" name="Rectangle 1"/>
          <p:cNvSpPr/>
          <p:nvPr/>
        </p:nvSpPr>
        <p:spPr>
          <a:xfrm>
            <a:off x="7391400" y="6000690"/>
            <a:ext cx="1693091" cy="400110"/>
          </a:xfrm>
          <a:prstGeom prst="rect">
            <a:avLst/>
          </a:prstGeom>
        </p:spPr>
        <p:txBody>
          <a:bodyPr wrap="none">
            <a:spAutoFit/>
          </a:bodyPr>
          <a:lstStyle/>
          <a:p>
            <a:pPr lvl="0" algn="ctr"/>
            <a:r>
              <a:rPr lang="en-US" sz="2000" dirty="0" smtClean="0">
                <a:solidFill>
                  <a:srgbClr val="002060"/>
                </a:solidFill>
                <a:latin typeface="Cambria" pitchFamily="18" charset="0"/>
              </a:rPr>
              <a:t>June 28, 2013</a:t>
            </a:r>
            <a:endParaRPr lang="en-US" sz="2000" dirty="0">
              <a:solidFill>
                <a:srgbClr val="002060"/>
              </a:solidFill>
              <a:latin typeface="Cambria" pitchFamily="18" charset="0"/>
            </a:endParaRPr>
          </a:p>
        </p:txBody>
      </p:sp>
      <p:sp>
        <p:nvSpPr>
          <p:cNvPr id="3" name="TextBox 2"/>
          <p:cNvSpPr txBox="1"/>
          <p:nvPr/>
        </p:nvSpPr>
        <p:spPr>
          <a:xfrm>
            <a:off x="4419600" y="2332342"/>
            <a:ext cx="4648200" cy="769441"/>
          </a:xfrm>
          <a:prstGeom prst="rect">
            <a:avLst/>
          </a:prstGeom>
          <a:noFill/>
        </p:spPr>
        <p:txBody>
          <a:bodyPr wrap="square" rtlCol="0">
            <a:spAutoFit/>
          </a:bodyPr>
          <a:lstStyle/>
          <a:p>
            <a:pPr algn="r"/>
            <a:r>
              <a:rPr lang="en-US" sz="2200" b="1" dirty="0" smtClean="0">
                <a:solidFill>
                  <a:srgbClr val="002060"/>
                </a:solidFill>
                <a:latin typeface="Cambria" pitchFamily="18" charset="0"/>
              </a:rPr>
              <a:t>Master’s Thesis Defense</a:t>
            </a:r>
          </a:p>
          <a:p>
            <a:pPr algn="r"/>
            <a:r>
              <a:rPr lang="en-US" sz="2200" dirty="0" smtClean="0">
                <a:solidFill>
                  <a:srgbClr val="002060"/>
                </a:solidFill>
                <a:latin typeface="Cambria" pitchFamily="18" charset="0"/>
              </a:rPr>
              <a:t>Mustafa M. </a:t>
            </a:r>
            <a:r>
              <a:rPr lang="en-US" sz="2200" dirty="0" err="1" smtClean="0">
                <a:solidFill>
                  <a:srgbClr val="002060"/>
                </a:solidFill>
                <a:latin typeface="Cambria" pitchFamily="18" charset="0"/>
              </a:rPr>
              <a:t>Shihab</a:t>
            </a:r>
            <a:endParaRPr lang="en-US" sz="2200" dirty="0">
              <a:solidFill>
                <a:srgbClr val="002060"/>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36051797"/>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10</a:t>
            </a:fld>
            <a:endParaRPr lang="en-US" dirty="0">
              <a:solidFill>
                <a:srgbClr val="002060"/>
              </a:solidFill>
              <a:latin typeface="Cambria" pitchFamily="18" charset="0"/>
            </a:endParaRPr>
          </a:p>
        </p:txBody>
      </p:sp>
      <p:pic>
        <p:nvPicPr>
          <p:cNvPr id="8194" name="Picture 2" descr="G:\Dropbox\MS Thesis\Mustafa_MS_Thesis_Latex v1.3\figures\chapter3_figure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610" y="1905000"/>
            <a:ext cx="6954390" cy="38100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371600"/>
            <a:ext cx="5257800" cy="461665"/>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smtClean="0">
                <a:solidFill>
                  <a:srgbClr val="002060"/>
                </a:solidFill>
                <a:latin typeface="Cambria" pitchFamily="18" charset="0"/>
              </a:rPr>
              <a:t>Power Distribution ‘Grid’:</a:t>
            </a:r>
            <a:endParaRPr lang="en-US" sz="2400" b="1" dirty="0">
              <a:solidFill>
                <a:srgbClr val="002060"/>
              </a:solidFill>
              <a:latin typeface="Cambria" pitchFamily="18" charset="0"/>
            </a:endParaRPr>
          </a:p>
        </p:txBody>
      </p:sp>
      <p:sp>
        <p:nvSpPr>
          <p:cNvPr id="7" name="Rectangle 6"/>
          <p:cNvSpPr/>
          <p:nvPr/>
        </p:nvSpPr>
        <p:spPr>
          <a:xfrm>
            <a:off x="533400" y="5867400"/>
            <a:ext cx="7543800" cy="400110"/>
          </a:xfrm>
          <a:prstGeom prst="rect">
            <a:avLst/>
          </a:prstGeom>
        </p:spPr>
        <p:txBody>
          <a:bodyPr wrap="square">
            <a:spAutoFit/>
          </a:bodyPr>
          <a:lstStyle/>
          <a:p>
            <a:r>
              <a:rPr lang="en-US" sz="1000" dirty="0" smtClean="0">
                <a:solidFill>
                  <a:srgbClr val="002060"/>
                </a:solidFill>
                <a:latin typeface="Cambria" pitchFamily="18" charset="0"/>
              </a:rPr>
              <a:t>Source:</a:t>
            </a:r>
          </a:p>
          <a:p>
            <a:r>
              <a:rPr lang="en-US" sz="1000" dirty="0" smtClean="0">
                <a:solidFill>
                  <a:srgbClr val="002060"/>
                </a:solidFill>
                <a:latin typeface="Cambria" pitchFamily="18" charset="0"/>
              </a:rPr>
              <a:t>N. </a:t>
            </a:r>
            <a:r>
              <a:rPr lang="en-US" sz="1000" dirty="0" err="1" smtClean="0">
                <a:solidFill>
                  <a:srgbClr val="002060"/>
                </a:solidFill>
                <a:latin typeface="Cambria" pitchFamily="18" charset="0"/>
              </a:rPr>
              <a:t>Weste</a:t>
            </a:r>
            <a:r>
              <a:rPr lang="en-US" sz="1000" dirty="0" smtClean="0">
                <a:solidFill>
                  <a:srgbClr val="002060"/>
                </a:solidFill>
                <a:latin typeface="Cambria" pitchFamily="18" charset="0"/>
              </a:rPr>
              <a:t> et al., </a:t>
            </a:r>
            <a:r>
              <a:rPr lang="en-US" sz="1000" dirty="0">
                <a:solidFill>
                  <a:srgbClr val="002060"/>
                </a:solidFill>
                <a:latin typeface="Cambria" pitchFamily="18" charset="0"/>
              </a:rPr>
              <a:t>CMOS VLSI design: </a:t>
            </a:r>
            <a:r>
              <a:rPr lang="en-US" sz="1000" dirty="0" smtClean="0">
                <a:solidFill>
                  <a:srgbClr val="002060"/>
                </a:solidFill>
                <a:latin typeface="Cambria" pitchFamily="18" charset="0"/>
              </a:rPr>
              <a:t>A Circuits </a:t>
            </a:r>
            <a:r>
              <a:rPr lang="en-US" sz="1000" dirty="0">
                <a:solidFill>
                  <a:srgbClr val="002060"/>
                </a:solidFill>
                <a:latin typeface="Cambria" pitchFamily="18" charset="0"/>
              </a:rPr>
              <a:t>and </a:t>
            </a:r>
            <a:r>
              <a:rPr lang="en-US" sz="1000" dirty="0" smtClean="0">
                <a:solidFill>
                  <a:srgbClr val="002060"/>
                </a:solidFill>
                <a:latin typeface="Cambria" pitchFamily="18" charset="0"/>
              </a:rPr>
              <a:t>Systems Perspective 2006</a:t>
            </a:r>
            <a:endParaRPr lang="en-US" sz="1000" dirty="0">
              <a:solidFill>
                <a:srgbClr val="002060"/>
              </a:solidFill>
              <a:latin typeface="Cambria" pitchFamily="18" charset="0"/>
            </a:endParaRPr>
          </a:p>
        </p:txBody>
      </p:sp>
    </p:spTree>
    <p:extLst>
      <p:ext uri="{BB962C8B-B14F-4D97-AF65-F5344CB8AC3E}">
        <p14:creationId xmlns:p14="http://schemas.microsoft.com/office/powerpoint/2010/main" val="28270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49879819"/>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11</a:t>
            </a:fld>
            <a:endParaRPr lang="en-US" dirty="0">
              <a:solidFill>
                <a:srgbClr val="002060"/>
              </a:solidFill>
              <a:latin typeface="Cambria" pitchFamily="18" charset="0"/>
            </a:endParaRPr>
          </a:p>
        </p:txBody>
      </p:sp>
      <p:sp>
        <p:nvSpPr>
          <p:cNvPr id="4" name="TextBox 3"/>
          <p:cNvSpPr txBox="1"/>
          <p:nvPr/>
        </p:nvSpPr>
        <p:spPr>
          <a:xfrm>
            <a:off x="609600" y="1600200"/>
            <a:ext cx="7391400" cy="5078313"/>
          </a:xfrm>
          <a:prstGeom prst="rect">
            <a:avLst/>
          </a:prstGeom>
          <a:noFill/>
        </p:spPr>
        <p:txBody>
          <a:bodyPr wrap="square" rtlCol="0">
            <a:spAutoFit/>
          </a:bodyPr>
          <a:lstStyle/>
          <a:p>
            <a:pPr marL="342900" indent="-342900">
              <a:lnSpc>
                <a:spcPct val="150000"/>
              </a:lnSpc>
              <a:buClr>
                <a:srgbClr val="FF581D"/>
              </a:buClr>
              <a:buFont typeface="Wingdings" pitchFamily="2" charset="2"/>
              <a:buChar char="v"/>
            </a:pPr>
            <a:r>
              <a:rPr lang="en-US" sz="2400" b="1" dirty="0" smtClean="0">
                <a:solidFill>
                  <a:srgbClr val="002060"/>
                </a:solidFill>
                <a:latin typeface="Cambria" pitchFamily="18" charset="0"/>
              </a:rPr>
              <a:t>Issues with Present </a:t>
            </a:r>
            <a:r>
              <a:rPr lang="en-US" sz="2400" b="1" dirty="0">
                <a:solidFill>
                  <a:srgbClr val="002060"/>
                </a:solidFill>
                <a:latin typeface="Cambria" pitchFamily="18" charset="0"/>
              </a:rPr>
              <a:t>D</a:t>
            </a:r>
            <a:r>
              <a:rPr lang="en-US" sz="2400" b="1" dirty="0" smtClean="0">
                <a:solidFill>
                  <a:srgbClr val="002060"/>
                </a:solidFill>
                <a:latin typeface="Cambria" pitchFamily="18" charset="0"/>
              </a:rPr>
              <a:t>ay On-Chip </a:t>
            </a:r>
            <a:r>
              <a:rPr lang="en-US" sz="2400" b="1" dirty="0">
                <a:solidFill>
                  <a:srgbClr val="002060"/>
                </a:solidFill>
                <a:latin typeface="Cambria" pitchFamily="18" charset="0"/>
              </a:rPr>
              <a:t>P</a:t>
            </a:r>
            <a:r>
              <a:rPr lang="en-US" sz="2400" b="1" dirty="0" smtClean="0">
                <a:solidFill>
                  <a:srgbClr val="002060"/>
                </a:solidFill>
                <a:latin typeface="Cambria" pitchFamily="18" charset="0"/>
              </a:rPr>
              <a:t>ower </a:t>
            </a:r>
            <a:r>
              <a:rPr lang="en-US" sz="2400" b="1" dirty="0">
                <a:solidFill>
                  <a:srgbClr val="002060"/>
                </a:solidFill>
                <a:latin typeface="Cambria" pitchFamily="18" charset="0"/>
              </a:rPr>
              <a:t>G</a:t>
            </a:r>
            <a:r>
              <a:rPr lang="en-US" sz="2400" b="1" dirty="0" smtClean="0">
                <a:solidFill>
                  <a:srgbClr val="002060"/>
                </a:solidFill>
                <a:latin typeface="Cambria" pitchFamily="18" charset="0"/>
              </a:rPr>
              <a:t>rid:</a:t>
            </a:r>
          </a:p>
          <a:p>
            <a:pPr marL="800100" lvl="1" indent="-342900">
              <a:lnSpc>
                <a:spcPct val="150000"/>
              </a:lnSpc>
              <a:buClr>
                <a:srgbClr val="FF581D"/>
              </a:buClr>
              <a:buFont typeface="Arial" pitchFamily="34" charset="0"/>
              <a:buChar char="•"/>
            </a:pPr>
            <a:r>
              <a:rPr lang="en-US" sz="2400" dirty="0" smtClean="0">
                <a:solidFill>
                  <a:srgbClr val="002060"/>
                </a:solidFill>
                <a:latin typeface="Cambria" pitchFamily="18" charset="0"/>
              </a:rPr>
              <a:t>IR Drop</a:t>
            </a:r>
          </a:p>
          <a:p>
            <a:pPr marL="800100" lvl="1" indent="-342900">
              <a:lnSpc>
                <a:spcPct val="150000"/>
              </a:lnSpc>
              <a:buClr>
                <a:srgbClr val="FF581D"/>
              </a:buClr>
              <a:buFont typeface="Arial" pitchFamily="34" charset="0"/>
              <a:buChar char="•"/>
            </a:pPr>
            <a:r>
              <a:rPr lang="en-US" sz="2400" dirty="0" smtClean="0">
                <a:solidFill>
                  <a:srgbClr val="002060"/>
                </a:solidFill>
                <a:latin typeface="Cambria" pitchFamily="18" charset="0"/>
              </a:rPr>
              <a:t>L(di/</a:t>
            </a:r>
            <a:r>
              <a:rPr lang="en-US" sz="2400" dirty="0" err="1" smtClean="0">
                <a:solidFill>
                  <a:srgbClr val="002060"/>
                </a:solidFill>
                <a:latin typeface="Cambria" pitchFamily="18" charset="0"/>
              </a:rPr>
              <a:t>dt</a:t>
            </a:r>
            <a:r>
              <a:rPr lang="en-US" sz="2400" dirty="0" smtClean="0">
                <a:solidFill>
                  <a:srgbClr val="002060"/>
                </a:solidFill>
                <a:latin typeface="Cambria" pitchFamily="18" charset="0"/>
              </a:rPr>
              <a:t>) Noise</a:t>
            </a:r>
          </a:p>
          <a:p>
            <a:pPr marL="800100" lvl="1" indent="-342900">
              <a:lnSpc>
                <a:spcPct val="150000"/>
              </a:lnSpc>
              <a:buClr>
                <a:srgbClr val="FF581D"/>
              </a:buClr>
              <a:buFont typeface="Arial" pitchFamily="34" charset="0"/>
              <a:buChar char="•"/>
            </a:pPr>
            <a:r>
              <a:rPr lang="en-US" sz="2400" dirty="0" err="1" smtClean="0">
                <a:solidFill>
                  <a:srgbClr val="002060"/>
                </a:solidFill>
                <a:latin typeface="Cambria" pitchFamily="18" charset="0"/>
              </a:rPr>
              <a:t>Electromigration</a:t>
            </a:r>
            <a:endParaRPr lang="en-US" sz="2400" dirty="0" smtClean="0">
              <a:solidFill>
                <a:srgbClr val="002060"/>
              </a:solidFill>
              <a:latin typeface="Cambria" pitchFamily="18" charset="0"/>
            </a:endParaRPr>
          </a:p>
          <a:p>
            <a:pPr marL="800100" lvl="1" indent="-342900">
              <a:lnSpc>
                <a:spcPct val="150000"/>
              </a:lnSpc>
              <a:buClr>
                <a:srgbClr val="FF581D"/>
              </a:buClr>
              <a:buFont typeface="Arial" pitchFamily="34" charset="0"/>
              <a:buChar char="•"/>
            </a:pPr>
            <a:r>
              <a:rPr lang="en-US" sz="2400" dirty="0">
                <a:solidFill>
                  <a:srgbClr val="002060"/>
                </a:solidFill>
                <a:latin typeface="Cambria" pitchFamily="18" charset="0"/>
              </a:rPr>
              <a:t>Signal Delay </a:t>
            </a:r>
            <a:r>
              <a:rPr lang="en-US" sz="2400" dirty="0" smtClean="0">
                <a:solidFill>
                  <a:srgbClr val="002060"/>
                </a:solidFill>
                <a:latin typeface="Cambria" pitchFamily="18" charset="0"/>
              </a:rPr>
              <a:t>Uncertainty</a:t>
            </a:r>
          </a:p>
          <a:p>
            <a:pPr marL="800100" lvl="1" indent="-342900">
              <a:lnSpc>
                <a:spcPct val="150000"/>
              </a:lnSpc>
              <a:buClr>
                <a:srgbClr val="FF581D"/>
              </a:buClr>
              <a:buFont typeface="Arial" pitchFamily="34" charset="0"/>
              <a:buChar char="•"/>
            </a:pPr>
            <a:r>
              <a:rPr lang="en-US" sz="2400" dirty="0">
                <a:solidFill>
                  <a:srgbClr val="002060"/>
                </a:solidFill>
                <a:latin typeface="Cambria" pitchFamily="18" charset="0"/>
              </a:rPr>
              <a:t>On-chip Clock Jitter</a:t>
            </a:r>
          </a:p>
          <a:p>
            <a:pPr marL="800100" lvl="1" indent="-342900">
              <a:lnSpc>
                <a:spcPct val="150000"/>
              </a:lnSpc>
              <a:buClr>
                <a:srgbClr val="FF581D"/>
              </a:buClr>
              <a:buFont typeface="Arial" pitchFamily="34" charset="0"/>
              <a:buChar char="•"/>
            </a:pPr>
            <a:r>
              <a:rPr lang="en-US" sz="2400" dirty="0">
                <a:solidFill>
                  <a:srgbClr val="002060"/>
                </a:solidFill>
                <a:latin typeface="Cambria" pitchFamily="18" charset="0"/>
              </a:rPr>
              <a:t>Noise Margin Degradation</a:t>
            </a:r>
            <a:endParaRPr lang="en-US" sz="2400" dirty="0" smtClean="0">
              <a:solidFill>
                <a:srgbClr val="002060"/>
              </a:solidFill>
              <a:latin typeface="Cambria" pitchFamily="18" charset="0"/>
            </a:endParaRPr>
          </a:p>
          <a:p>
            <a:pPr marL="342900" indent="-342900">
              <a:buClr>
                <a:srgbClr val="FF581D"/>
              </a:buClr>
              <a:buFont typeface="Arial" pitchFamily="34" charset="0"/>
              <a:buChar char="•"/>
            </a:pPr>
            <a:endParaRPr lang="en-US" sz="2400" b="1" dirty="0" smtClean="0">
              <a:solidFill>
                <a:srgbClr val="002060"/>
              </a:solidFill>
              <a:latin typeface="Cambria" pitchFamily="18" charset="0"/>
            </a:endParaRPr>
          </a:p>
          <a:p>
            <a:pPr marL="342900" indent="-342900">
              <a:buClr>
                <a:srgbClr val="FF581D"/>
              </a:buClr>
              <a:buFont typeface="Arial" pitchFamily="34" charset="0"/>
              <a:buChar char="•"/>
            </a:pPr>
            <a:endParaRPr lang="en-US" sz="2400" b="1" dirty="0">
              <a:solidFill>
                <a:srgbClr val="002060"/>
              </a:solidFill>
              <a:latin typeface="Cambria" pitchFamily="18" charset="0"/>
            </a:endParaRPr>
          </a:p>
          <a:p>
            <a:endParaRPr lang="en-US" sz="2400" b="1" dirty="0">
              <a:solidFill>
                <a:srgbClr val="002060"/>
              </a:solidFill>
              <a:latin typeface="Cambria" pitchFamily="18" charset="0"/>
            </a:endParaRPr>
          </a:p>
        </p:txBody>
      </p:sp>
    </p:spTree>
    <p:extLst>
      <p:ext uri="{BB962C8B-B14F-4D97-AF65-F5344CB8AC3E}">
        <p14:creationId xmlns:p14="http://schemas.microsoft.com/office/powerpoint/2010/main" val="867880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09782995"/>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2800" dirty="0" smtClean="0">
                <a:solidFill>
                  <a:srgbClr val="002060"/>
                </a:solidFill>
                <a:latin typeface="Cambria" pitchFamily="18" charset="0"/>
              </a:rPr>
              <a:t>Motivation</a:t>
            </a:r>
          </a:p>
          <a:p>
            <a:r>
              <a:rPr lang="en-US" sz="2800" dirty="0" smtClean="0">
                <a:solidFill>
                  <a:srgbClr val="002060"/>
                </a:solidFill>
                <a:latin typeface="Cambria" pitchFamily="18" charset="0"/>
              </a:rPr>
              <a:t>Present Day On-Chip Power Distribution Network</a:t>
            </a:r>
          </a:p>
          <a:p>
            <a:r>
              <a:rPr lang="en-US" sz="3600" b="1" dirty="0" smtClean="0">
                <a:solidFill>
                  <a:srgbClr val="0070C0"/>
                </a:solidFill>
                <a:latin typeface="Cambria" pitchFamily="18" charset="0"/>
              </a:rPr>
              <a:t>I</a:t>
            </a:r>
            <a:r>
              <a:rPr lang="en-US" sz="3600" b="1" baseline="30000" dirty="0" smtClean="0">
                <a:solidFill>
                  <a:srgbClr val="0070C0"/>
                </a:solidFill>
                <a:latin typeface="Cambria" pitchFamily="18" charset="0"/>
              </a:rPr>
              <a:t>2</a:t>
            </a:r>
            <a:r>
              <a:rPr lang="en-US" sz="3600" b="1" dirty="0" smtClean="0">
                <a:solidFill>
                  <a:srgbClr val="0070C0"/>
                </a:solidFill>
                <a:latin typeface="Cambria" pitchFamily="18" charset="0"/>
              </a:rPr>
              <a:t>R Power Loss</a:t>
            </a:r>
          </a:p>
          <a:p>
            <a:r>
              <a:rPr lang="en-US" sz="2800" dirty="0" smtClean="0">
                <a:solidFill>
                  <a:srgbClr val="002060"/>
                </a:solidFill>
                <a:latin typeface="Cambria" pitchFamily="18" charset="0"/>
              </a:rPr>
              <a:t>Problem Statement</a:t>
            </a:r>
          </a:p>
          <a:p>
            <a:r>
              <a:rPr lang="en-US" sz="2800" dirty="0" smtClean="0">
                <a:solidFill>
                  <a:srgbClr val="002060"/>
                </a:solidFill>
                <a:latin typeface="Cambria" pitchFamily="18" charset="0"/>
              </a:rPr>
              <a:t>Proposed Scheme</a:t>
            </a:r>
          </a:p>
          <a:p>
            <a:r>
              <a:rPr lang="en-US" sz="2800" dirty="0" smtClean="0">
                <a:solidFill>
                  <a:srgbClr val="00206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12</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2805341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15429807"/>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13</a:t>
            </a:fld>
            <a:endParaRPr lang="en-US" dirty="0">
              <a:solidFill>
                <a:srgbClr val="002060"/>
              </a:solidFill>
              <a:latin typeface="Cambria" pitchFamily="18" charset="0"/>
            </a:endParaRPr>
          </a:p>
        </p:txBody>
      </p:sp>
      <p:sp>
        <p:nvSpPr>
          <p:cNvPr id="4" name="TextBox 3"/>
          <p:cNvSpPr txBox="1"/>
          <p:nvPr/>
        </p:nvSpPr>
        <p:spPr>
          <a:xfrm>
            <a:off x="304800" y="1371600"/>
            <a:ext cx="6858000" cy="2308324"/>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a:solidFill>
                  <a:srgbClr val="002060"/>
                </a:solidFill>
                <a:latin typeface="Cambria" pitchFamily="18" charset="0"/>
              </a:rPr>
              <a:t>Joule’s First Law or Law of Resistive Heating:</a:t>
            </a:r>
            <a:endParaRPr lang="en-US" sz="2400" dirty="0">
              <a:solidFill>
                <a:srgbClr val="002060"/>
              </a:solidFill>
              <a:latin typeface="Cambria" pitchFamily="18" charset="0"/>
            </a:endParaRPr>
          </a:p>
          <a:p>
            <a:endParaRPr lang="en-US" sz="2000" i="1" dirty="0" smtClean="0">
              <a:solidFill>
                <a:srgbClr val="002060"/>
              </a:solidFill>
              <a:latin typeface="Cambria" pitchFamily="18" charset="0"/>
            </a:endParaRPr>
          </a:p>
          <a:p>
            <a:r>
              <a:rPr lang="en-US" sz="2000" i="1" dirty="0" smtClean="0">
                <a:solidFill>
                  <a:srgbClr val="002060"/>
                </a:solidFill>
                <a:latin typeface="Cambria" pitchFamily="18" charset="0"/>
              </a:rPr>
              <a:t>Passage </a:t>
            </a:r>
            <a:r>
              <a:rPr lang="en-US" sz="2000" i="1" dirty="0">
                <a:solidFill>
                  <a:srgbClr val="002060"/>
                </a:solidFill>
                <a:latin typeface="Cambria" pitchFamily="18" charset="0"/>
              </a:rPr>
              <a:t>of an electric current through  conductor </a:t>
            </a:r>
            <a:endParaRPr lang="en-US" sz="2000" i="1" dirty="0" smtClean="0">
              <a:solidFill>
                <a:srgbClr val="002060"/>
              </a:solidFill>
              <a:latin typeface="Cambria" pitchFamily="18" charset="0"/>
            </a:endParaRPr>
          </a:p>
          <a:p>
            <a:r>
              <a:rPr lang="en-US" sz="2000" i="1" dirty="0" smtClean="0">
                <a:solidFill>
                  <a:srgbClr val="002060"/>
                </a:solidFill>
                <a:latin typeface="Cambria" pitchFamily="18" charset="0"/>
              </a:rPr>
              <a:t>releases</a:t>
            </a:r>
            <a:r>
              <a:rPr lang="en-US" sz="2000" i="1" dirty="0">
                <a:solidFill>
                  <a:srgbClr val="002060"/>
                </a:solidFill>
                <a:latin typeface="Cambria" pitchFamily="18" charset="0"/>
              </a:rPr>
              <a:t> heat, and the amount of heat released is </a:t>
            </a:r>
            <a:endParaRPr lang="en-US" sz="2000" i="1" dirty="0" smtClean="0">
              <a:solidFill>
                <a:srgbClr val="002060"/>
              </a:solidFill>
              <a:latin typeface="Cambria" pitchFamily="18" charset="0"/>
            </a:endParaRPr>
          </a:p>
          <a:p>
            <a:r>
              <a:rPr lang="en-US" sz="2000" i="1" dirty="0" smtClean="0">
                <a:solidFill>
                  <a:srgbClr val="002060"/>
                </a:solidFill>
                <a:latin typeface="Cambria" pitchFamily="18" charset="0"/>
              </a:rPr>
              <a:t>proportional </a:t>
            </a:r>
            <a:r>
              <a:rPr lang="en-US" sz="2000" i="1" dirty="0">
                <a:solidFill>
                  <a:srgbClr val="002060"/>
                </a:solidFill>
                <a:latin typeface="Cambria" pitchFamily="18" charset="0"/>
              </a:rPr>
              <a:t>to the square of the current such that: </a:t>
            </a:r>
            <a:r>
              <a:rPr lang="en-US" sz="2000" dirty="0" smtClean="0">
                <a:solidFill>
                  <a:srgbClr val="002060"/>
                </a:solidFill>
                <a:latin typeface="Cambria" pitchFamily="18" charset="0"/>
              </a:rPr>
              <a:t>				</a:t>
            </a:r>
          </a:p>
          <a:p>
            <a:pPr algn="just"/>
            <a:r>
              <a:rPr lang="en-US" sz="2000" b="1" dirty="0">
                <a:solidFill>
                  <a:srgbClr val="002060"/>
                </a:solidFill>
                <a:latin typeface="Cambria" pitchFamily="18" charset="0"/>
              </a:rPr>
              <a:t>	</a:t>
            </a:r>
            <a:r>
              <a:rPr lang="en-US" sz="2000" b="1" dirty="0" smtClean="0">
                <a:solidFill>
                  <a:srgbClr val="002060"/>
                </a:solidFill>
                <a:latin typeface="Cambria" pitchFamily="18" charset="0"/>
              </a:rPr>
              <a:t>		P = I</a:t>
            </a:r>
            <a:r>
              <a:rPr lang="en-US" sz="2000" b="1" baseline="30000" dirty="0" smtClean="0">
                <a:solidFill>
                  <a:srgbClr val="002060"/>
                </a:solidFill>
                <a:latin typeface="Cambria" pitchFamily="18" charset="0"/>
              </a:rPr>
              <a:t>2</a:t>
            </a:r>
            <a:r>
              <a:rPr lang="en-US" sz="2000" b="1" dirty="0" smtClean="0">
                <a:solidFill>
                  <a:srgbClr val="002060"/>
                </a:solidFill>
                <a:latin typeface="Cambria" pitchFamily="18" charset="0"/>
              </a:rPr>
              <a:t>R</a:t>
            </a: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524000"/>
            <a:ext cx="1667773" cy="220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4394537"/>
            <a:ext cx="8229600" cy="1015663"/>
          </a:xfrm>
          <a:prstGeom prst="rect">
            <a:avLst/>
          </a:prstGeom>
          <a:noFill/>
        </p:spPr>
        <p:txBody>
          <a:bodyPr wrap="square" rtlCol="0">
            <a:spAutoFit/>
          </a:bodyPr>
          <a:lstStyle/>
          <a:p>
            <a:r>
              <a:rPr lang="en-US" sz="2000" dirty="0">
                <a:solidFill>
                  <a:srgbClr val="002060"/>
                </a:solidFill>
                <a:latin typeface="Cambria" pitchFamily="18" charset="0"/>
              </a:rPr>
              <a:t>Basically, the law states that power lost or dissipated in a current carrying conductor is linearly related to the resistance of the </a:t>
            </a:r>
            <a:r>
              <a:rPr lang="en-US" sz="2000" dirty="0" smtClean="0">
                <a:solidFill>
                  <a:srgbClr val="002060"/>
                </a:solidFill>
                <a:latin typeface="Cambria" pitchFamily="18" charset="0"/>
              </a:rPr>
              <a:t>conductor, and </a:t>
            </a:r>
            <a:r>
              <a:rPr lang="en-US" sz="2000" dirty="0" err="1" smtClean="0">
                <a:solidFill>
                  <a:srgbClr val="002060"/>
                </a:solidFill>
                <a:latin typeface="Cambria" pitchFamily="18" charset="0"/>
              </a:rPr>
              <a:t>quadratically</a:t>
            </a:r>
            <a:r>
              <a:rPr lang="en-US" sz="2000" dirty="0" smtClean="0">
                <a:solidFill>
                  <a:srgbClr val="002060"/>
                </a:solidFill>
                <a:latin typeface="Cambria" pitchFamily="18" charset="0"/>
              </a:rPr>
              <a:t> </a:t>
            </a:r>
            <a:r>
              <a:rPr lang="en-US" sz="2000" dirty="0">
                <a:solidFill>
                  <a:srgbClr val="002060"/>
                </a:solidFill>
                <a:latin typeface="Cambria" pitchFamily="18" charset="0"/>
              </a:rPr>
              <a:t>related to the amount of current flowing through </a:t>
            </a:r>
            <a:r>
              <a:rPr lang="en-US" sz="2000" dirty="0" smtClean="0">
                <a:solidFill>
                  <a:srgbClr val="002060"/>
                </a:solidFill>
                <a:latin typeface="Cambria" pitchFamily="18" charset="0"/>
              </a:rPr>
              <a:t>it. </a:t>
            </a:r>
            <a:endParaRPr lang="en-US" dirty="0"/>
          </a:p>
        </p:txBody>
      </p:sp>
      <p:sp>
        <p:nvSpPr>
          <p:cNvPr id="7" name="Rectangle 6"/>
          <p:cNvSpPr/>
          <p:nvPr/>
        </p:nvSpPr>
        <p:spPr>
          <a:xfrm>
            <a:off x="6934200" y="3733800"/>
            <a:ext cx="1865639" cy="307777"/>
          </a:xfrm>
          <a:prstGeom prst="rect">
            <a:avLst/>
          </a:prstGeom>
        </p:spPr>
        <p:txBody>
          <a:bodyPr wrap="none">
            <a:spAutoFit/>
          </a:bodyPr>
          <a:lstStyle/>
          <a:p>
            <a:r>
              <a:rPr lang="en-US" sz="1400" b="1" dirty="0">
                <a:solidFill>
                  <a:srgbClr val="002060"/>
                </a:solidFill>
                <a:latin typeface="Cambria" pitchFamily="18" charset="0"/>
              </a:rPr>
              <a:t>James Prescott Joule</a:t>
            </a:r>
          </a:p>
        </p:txBody>
      </p:sp>
      <p:sp>
        <p:nvSpPr>
          <p:cNvPr id="9" name="Rectangle 8"/>
          <p:cNvSpPr/>
          <p:nvPr/>
        </p:nvSpPr>
        <p:spPr>
          <a:xfrm>
            <a:off x="457200" y="5848290"/>
            <a:ext cx="6987938" cy="400110"/>
          </a:xfrm>
          <a:prstGeom prst="rect">
            <a:avLst/>
          </a:prstGeom>
        </p:spPr>
        <p:txBody>
          <a:bodyPr wrap="square">
            <a:spAutoFit/>
          </a:bodyPr>
          <a:lstStyle/>
          <a:p>
            <a:r>
              <a:rPr lang="en-US" sz="1000" dirty="0" smtClean="0">
                <a:solidFill>
                  <a:srgbClr val="002060"/>
                </a:solidFill>
                <a:latin typeface="Cambria" pitchFamily="18" charset="0"/>
              </a:rPr>
              <a:t>Source:</a:t>
            </a:r>
          </a:p>
          <a:p>
            <a:r>
              <a:rPr lang="en-US" sz="1000" dirty="0">
                <a:solidFill>
                  <a:srgbClr val="002060"/>
                </a:solidFill>
                <a:latin typeface="Cambria" pitchFamily="18" charset="0"/>
              </a:rPr>
              <a:t>http://en.wikipedia.org/wiki/Joule%27s_first_law</a:t>
            </a:r>
            <a:endParaRPr lang="en-US" sz="1000" dirty="0" smtClean="0">
              <a:solidFill>
                <a:srgbClr val="002060"/>
              </a:solidFill>
              <a:latin typeface="Cambria" pitchFamily="18" charset="0"/>
            </a:endParaRPr>
          </a:p>
        </p:txBody>
      </p:sp>
    </p:spTree>
    <p:extLst>
      <p:ext uri="{BB962C8B-B14F-4D97-AF65-F5344CB8AC3E}">
        <p14:creationId xmlns:p14="http://schemas.microsoft.com/office/powerpoint/2010/main" val="3227683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24986161"/>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0214"/>
            <a:ext cx="2133600" cy="476250"/>
          </a:xfrm>
        </p:spPr>
        <p:txBody>
          <a:bodyPr/>
          <a:lstStyle/>
          <a:p>
            <a:pPr algn="ctr"/>
            <a:fld id="{0643083D-6E58-43E8-AB17-D4A0FE57C16F}" type="slidenum">
              <a:rPr lang="en-US" smtClean="0">
                <a:solidFill>
                  <a:srgbClr val="002060"/>
                </a:solidFill>
                <a:latin typeface="Cambria" pitchFamily="18" charset="0"/>
              </a:rPr>
              <a:pPr algn="ctr"/>
              <a:t>14</a:t>
            </a:fld>
            <a:endParaRPr lang="en-US" dirty="0">
              <a:solidFill>
                <a:srgbClr val="002060"/>
              </a:solidFill>
              <a:latin typeface="Cambria" pitchFamily="18" charset="0"/>
            </a:endParaRP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6425" y="2057400"/>
            <a:ext cx="7931150" cy="2822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1524000"/>
            <a:ext cx="3927592" cy="369332"/>
          </a:xfrm>
          <a:prstGeom prst="rect">
            <a:avLst/>
          </a:prstGeom>
          <a:noFill/>
        </p:spPr>
        <p:txBody>
          <a:bodyPr wrap="square" rtlCol="0">
            <a:spAutoFit/>
          </a:bodyPr>
          <a:lstStyle/>
          <a:p>
            <a:r>
              <a:rPr lang="en-US" b="1" dirty="0" smtClean="0">
                <a:solidFill>
                  <a:srgbClr val="002060"/>
                </a:solidFill>
                <a:latin typeface="Cambria" pitchFamily="18" charset="0"/>
              </a:rPr>
              <a:t>Greatest Application of Joules Law </a:t>
            </a:r>
            <a:endParaRPr lang="en-US" b="1" dirty="0">
              <a:solidFill>
                <a:srgbClr val="002060"/>
              </a:solidFill>
              <a:latin typeface="Cambria" pitchFamily="18" charset="0"/>
            </a:endParaRPr>
          </a:p>
        </p:txBody>
      </p:sp>
      <p:sp>
        <p:nvSpPr>
          <p:cNvPr id="11" name="Right Arrow 10"/>
          <p:cNvSpPr/>
          <p:nvPr/>
        </p:nvSpPr>
        <p:spPr>
          <a:xfrm>
            <a:off x="4419600" y="1600200"/>
            <a:ext cx="762000" cy="277485"/>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6811" y="4953000"/>
            <a:ext cx="8000763" cy="861774"/>
          </a:xfrm>
          <a:prstGeom prst="rect">
            <a:avLst/>
          </a:prstGeom>
          <a:noFill/>
        </p:spPr>
        <p:txBody>
          <a:bodyPr wrap="square" rtlCol="0">
            <a:spAutoFit/>
          </a:bodyPr>
          <a:lstStyle/>
          <a:p>
            <a:pPr algn="just"/>
            <a:r>
              <a:rPr lang="en-US" b="1" dirty="0" smtClean="0">
                <a:solidFill>
                  <a:srgbClr val="002060"/>
                </a:solidFill>
                <a:latin typeface="Cambria" pitchFamily="18" charset="0"/>
              </a:rPr>
              <a:t>Take Away: For a 100</a:t>
            </a:r>
            <a:r>
              <a:rPr lang="en-US" b="1" dirty="0">
                <a:solidFill>
                  <a:srgbClr val="002060"/>
                </a:solidFill>
                <a:latin typeface="Cambria" pitchFamily="18" charset="0"/>
              </a:rPr>
              <a:t> mile </a:t>
            </a:r>
            <a:r>
              <a:rPr lang="en-US" b="1" dirty="0" smtClean="0">
                <a:solidFill>
                  <a:srgbClr val="002060"/>
                </a:solidFill>
                <a:latin typeface="Cambria" pitchFamily="18" charset="0"/>
              </a:rPr>
              <a:t>long line carrying </a:t>
            </a:r>
            <a:r>
              <a:rPr lang="en-US" b="1" dirty="0">
                <a:solidFill>
                  <a:srgbClr val="002060"/>
                </a:solidFill>
                <a:latin typeface="Cambria" pitchFamily="18" charset="0"/>
              </a:rPr>
              <a:t>1000 MW of energy </a:t>
            </a:r>
            <a:endParaRPr lang="en-US" b="1" dirty="0" smtClean="0">
              <a:solidFill>
                <a:srgbClr val="002060"/>
              </a:solidFill>
              <a:latin typeface="Cambria" pitchFamily="18" charset="0"/>
            </a:endParaRPr>
          </a:p>
          <a:p>
            <a:pPr algn="just"/>
            <a:r>
              <a:rPr lang="en-US" sz="1600" b="1" dirty="0" smtClean="0">
                <a:solidFill>
                  <a:srgbClr val="002060"/>
                </a:solidFill>
                <a:latin typeface="Cambria" pitchFamily="18" charset="0"/>
              </a:rPr>
              <a:t>@ 138</a:t>
            </a:r>
            <a:r>
              <a:rPr lang="en-US" sz="1600" b="1" dirty="0">
                <a:solidFill>
                  <a:srgbClr val="002060"/>
                </a:solidFill>
                <a:latin typeface="Cambria" pitchFamily="18" charset="0"/>
              </a:rPr>
              <a:t> kV  power loss =  </a:t>
            </a:r>
            <a:r>
              <a:rPr lang="en-US" sz="1600" b="1" dirty="0" smtClean="0">
                <a:solidFill>
                  <a:srgbClr val="002060"/>
                </a:solidFill>
                <a:latin typeface="Cambria" pitchFamily="18" charset="0"/>
              </a:rPr>
              <a:t>26.25%	</a:t>
            </a:r>
            <a:r>
              <a:rPr lang="en-US" sz="1600" b="1" dirty="0">
                <a:solidFill>
                  <a:srgbClr val="002060"/>
                </a:solidFill>
                <a:latin typeface="Cambria" pitchFamily="18" charset="0"/>
              </a:rPr>
              <a:t>@ 765 kV  power loss = 1.1% to 0.5</a:t>
            </a:r>
            <a:r>
              <a:rPr lang="en-US" sz="1600" b="1" dirty="0" smtClean="0">
                <a:solidFill>
                  <a:srgbClr val="002060"/>
                </a:solidFill>
                <a:latin typeface="Cambria" pitchFamily="18" charset="0"/>
              </a:rPr>
              <a:t>%</a:t>
            </a:r>
            <a:endParaRPr lang="en-US" sz="1600" b="1" dirty="0">
              <a:solidFill>
                <a:srgbClr val="002060"/>
              </a:solidFill>
              <a:latin typeface="Cambria" pitchFamily="18" charset="0"/>
            </a:endParaRPr>
          </a:p>
          <a:p>
            <a:pPr algn="just"/>
            <a:r>
              <a:rPr lang="en-US" sz="1600" b="1" dirty="0" smtClean="0">
                <a:solidFill>
                  <a:srgbClr val="002060"/>
                </a:solidFill>
                <a:latin typeface="Cambria" pitchFamily="18" charset="0"/>
              </a:rPr>
              <a:t>@ 345 kV  power loss =  4.2%</a:t>
            </a:r>
          </a:p>
        </p:txBody>
      </p:sp>
      <p:sp>
        <p:nvSpPr>
          <p:cNvPr id="10" name="TextBox 9"/>
          <p:cNvSpPr txBox="1"/>
          <p:nvPr/>
        </p:nvSpPr>
        <p:spPr>
          <a:xfrm>
            <a:off x="5334000" y="1524000"/>
            <a:ext cx="3048000" cy="369332"/>
          </a:xfrm>
          <a:prstGeom prst="rect">
            <a:avLst/>
          </a:prstGeom>
          <a:noFill/>
        </p:spPr>
        <p:txBody>
          <a:bodyPr wrap="square" rtlCol="0">
            <a:spAutoFit/>
          </a:bodyPr>
          <a:lstStyle/>
          <a:p>
            <a:r>
              <a:rPr lang="en-US" b="1" dirty="0" smtClean="0">
                <a:solidFill>
                  <a:srgbClr val="002060"/>
                </a:solidFill>
                <a:latin typeface="Cambria" pitchFamily="18" charset="0"/>
              </a:rPr>
              <a:t>Long Distance Power Grid</a:t>
            </a:r>
            <a:endParaRPr lang="en-US" b="1" dirty="0">
              <a:solidFill>
                <a:srgbClr val="002060"/>
              </a:solidFill>
              <a:latin typeface="Cambria" pitchFamily="18" charset="0"/>
            </a:endParaRPr>
          </a:p>
        </p:txBody>
      </p:sp>
      <p:sp>
        <p:nvSpPr>
          <p:cNvPr id="12" name="Rectangle 11"/>
          <p:cNvSpPr/>
          <p:nvPr/>
        </p:nvSpPr>
        <p:spPr>
          <a:xfrm>
            <a:off x="457200" y="5867400"/>
            <a:ext cx="6987938" cy="400110"/>
          </a:xfrm>
          <a:prstGeom prst="rect">
            <a:avLst/>
          </a:prstGeom>
        </p:spPr>
        <p:txBody>
          <a:bodyPr wrap="square">
            <a:spAutoFit/>
          </a:bodyPr>
          <a:lstStyle/>
          <a:p>
            <a:r>
              <a:rPr lang="en-US" sz="1000" dirty="0" smtClean="0">
                <a:solidFill>
                  <a:srgbClr val="002060"/>
                </a:solidFill>
                <a:latin typeface="Cambria" pitchFamily="18" charset="0"/>
              </a:rPr>
              <a:t>Source:</a:t>
            </a:r>
          </a:p>
          <a:p>
            <a:r>
              <a:rPr lang="en-US" sz="1000" dirty="0" smtClean="0">
                <a:solidFill>
                  <a:srgbClr val="002060"/>
                </a:solidFill>
                <a:latin typeface="Cambria" pitchFamily="18" charset="0"/>
              </a:rPr>
              <a:t>“American </a:t>
            </a:r>
            <a:r>
              <a:rPr lang="en-US" sz="1000" dirty="0">
                <a:solidFill>
                  <a:srgbClr val="002060"/>
                </a:solidFill>
                <a:latin typeface="Cambria" pitchFamily="18" charset="0"/>
              </a:rPr>
              <a:t>Electric Power Transmission Facts </a:t>
            </a:r>
            <a:r>
              <a:rPr lang="en-US" sz="1000" dirty="0" smtClean="0">
                <a:solidFill>
                  <a:srgbClr val="002060"/>
                </a:solidFill>
                <a:latin typeface="Cambria" pitchFamily="18" charset="0"/>
              </a:rPr>
              <a:t>“, </a:t>
            </a:r>
            <a:r>
              <a:rPr lang="en-US" sz="1000" dirty="0">
                <a:solidFill>
                  <a:srgbClr val="002060"/>
                </a:solidFill>
                <a:latin typeface="Cambria" pitchFamily="18" charset="0"/>
              </a:rPr>
              <a:t>http://</a:t>
            </a:r>
            <a:r>
              <a:rPr lang="en-US" sz="1000" dirty="0" smtClean="0">
                <a:solidFill>
                  <a:srgbClr val="002060"/>
                </a:solidFill>
                <a:latin typeface="Cambria" pitchFamily="18" charset="0"/>
              </a:rPr>
              <a:t>bit.ly/11nUMvf</a:t>
            </a:r>
          </a:p>
        </p:txBody>
      </p:sp>
    </p:spTree>
    <p:extLst>
      <p:ext uri="{BB962C8B-B14F-4D97-AF65-F5344CB8AC3E}">
        <p14:creationId xmlns:p14="http://schemas.microsoft.com/office/powerpoint/2010/main" val="244295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60982583"/>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15</a:t>
            </a:fld>
            <a:endParaRPr lang="en-US" dirty="0">
              <a:solidFill>
                <a:srgbClr val="002060"/>
              </a:solidFill>
              <a:latin typeface="Cambria" pitchFamily="18" charset="0"/>
            </a:endParaRPr>
          </a:p>
        </p:txBody>
      </p:sp>
      <p:sp>
        <p:nvSpPr>
          <p:cNvPr id="9" name="TextBox 8"/>
          <p:cNvSpPr txBox="1"/>
          <p:nvPr/>
        </p:nvSpPr>
        <p:spPr>
          <a:xfrm>
            <a:off x="457200" y="1524000"/>
            <a:ext cx="8000763" cy="461665"/>
          </a:xfrm>
          <a:prstGeom prst="rect">
            <a:avLst/>
          </a:prstGeom>
          <a:noFill/>
        </p:spPr>
        <p:txBody>
          <a:bodyPr wrap="square" rtlCol="0">
            <a:spAutoFit/>
          </a:bodyPr>
          <a:lstStyle/>
          <a:p>
            <a:pPr marL="457200" indent="-457200" algn="just">
              <a:buClr>
                <a:srgbClr val="FF581D"/>
              </a:buClr>
              <a:buFont typeface="Wingdings" pitchFamily="2" charset="2"/>
              <a:buChar char="v"/>
            </a:pPr>
            <a:r>
              <a:rPr lang="en-US" sz="2400" b="1" dirty="0" smtClean="0">
                <a:solidFill>
                  <a:srgbClr val="002060"/>
                </a:solidFill>
                <a:latin typeface="Cambria" pitchFamily="18" charset="0"/>
              </a:rPr>
              <a:t>I</a:t>
            </a:r>
            <a:r>
              <a:rPr lang="en-US" sz="2400" b="1" baseline="30000" dirty="0" smtClean="0">
                <a:solidFill>
                  <a:srgbClr val="002060"/>
                </a:solidFill>
                <a:latin typeface="Cambria" pitchFamily="18" charset="0"/>
              </a:rPr>
              <a:t>2</a:t>
            </a:r>
            <a:r>
              <a:rPr lang="en-US" sz="2400" b="1" dirty="0" smtClean="0">
                <a:solidFill>
                  <a:srgbClr val="002060"/>
                </a:solidFill>
                <a:latin typeface="Cambria" pitchFamily="18" charset="0"/>
              </a:rPr>
              <a:t>R Loss in On-Chip Power Distribution Network:</a:t>
            </a:r>
            <a:endParaRPr lang="en-US" sz="2400" b="1" baseline="30000" dirty="0">
              <a:solidFill>
                <a:srgbClr val="002060"/>
              </a:solidFill>
              <a:latin typeface="Cambria" pitchFamily="18" charset="0"/>
            </a:endParaRPr>
          </a:p>
        </p:txBody>
      </p:sp>
      <p:graphicFrame>
        <p:nvGraphicFramePr>
          <p:cNvPr id="4" name="Diagram 3"/>
          <p:cNvGraphicFramePr/>
          <p:nvPr>
            <p:extLst>
              <p:ext uri="{D42A27DB-BD31-4B8C-83A1-F6EECF244321}">
                <p14:modId xmlns:p14="http://schemas.microsoft.com/office/powerpoint/2010/main" val="68440154"/>
              </p:ext>
            </p:extLst>
          </p:nvPr>
        </p:nvGraphicFramePr>
        <p:xfrm>
          <a:off x="3505200" y="2743200"/>
          <a:ext cx="4953000" cy="279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val="1531008843"/>
              </p:ext>
            </p:extLst>
          </p:nvPr>
        </p:nvGraphicFramePr>
        <p:xfrm>
          <a:off x="1219200" y="2895600"/>
          <a:ext cx="2743200" cy="24129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15854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38590261"/>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a:xfrm>
            <a:off x="457200" y="1722437"/>
            <a:ext cx="8229600" cy="4525963"/>
          </a:xfrm>
        </p:spPr>
        <p:txBody>
          <a:bodyPr/>
          <a:lstStyle/>
          <a:p>
            <a:r>
              <a:rPr lang="en-US" sz="2800" dirty="0" smtClean="0">
                <a:solidFill>
                  <a:srgbClr val="002060"/>
                </a:solidFill>
                <a:latin typeface="Cambria" pitchFamily="18" charset="0"/>
              </a:rPr>
              <a:t>Motivation</a:t>
            </a:r>
          </a:p>
          <a:p>
            <a:r>
              <a:rPr lang="en-US" sz="2800" dirty="0" smtClean="0">
                <a:solidFill>
                  <a:srgbClr val="002060"/>
                </a:solidFill>
                <a:latin typeface="Cambria" pitchFamily="18" charset="0"/>
              </a:rPr>
              <a:t>Present Day 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3600" b="1" dirty="0" smtClean="0">
                <a:solidFill>
                  <a:srgbClr val="0070C0"/>
                </a:solidFill>
                <a:latin typeface="Cambria" pitchFamily="18" charset="0"/>
              </a:rPr>
              <a:t>Problem Statement</a:t>
            </a:r>
          </a:p>
          <a:p>
            <a:r>
              <a:rPr lang="en-US" sz="2800" dirty="0" smtClean="0">
                <a:solidFill>
                  <a:srgbClr val="002060"/>
                </a:solidFill>
                <a:latin typeface="Cambria" pitchFamily="18" charset="0"/>
              </a:rPr>
              <a:t>Proposed Scheme</a:t>
            </a:r>
          </a:p>
          <a:p>
            <a:r>
              <a:rPr lang="en-US" sz="2800" dirty="0" smtClean="0">
                <a:solidFill>
                  <a:srgbClr val="00206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16</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2839886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730794799"/>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a:xfrm>
            <a:off x="457200" y="2057400"/>
            <a:ext cx="8229600" cy="3124200"/>
          </a:xfrm>
        </p:spPr>
        <p:txBody>
          <a:bodyPr/>
          <a:lstStyle/>
          <a:p>
            <a:pPr marL="0" indent="0" algn="just">
              <a:buNone/>
            </a:pPr>
            <a:r>
              <a:rPr lang="en-US" sz="2400" dirty="0">
                <a:solidFill>
                  <a:srgbClr val="002060"/>
                </a:solidFill>
                <a:latin typeface="Cambria" pitchFamily="18" charset="0"/>
              </a:rPr>
              <a:t>In this </a:t>
            </a:r>
            <a:r>
              <a:rPr lang="en-US" sz="2400" dirty="0" smtClean="0">
                <a:solidFill>
                  <a:srgbClr val="002060"/>
                </a:solidFill>
                <a:latin typeface="Cambria" pitchFamily="18" charset="0"/>
              </a:rPr>
              <a:t>work, we </a:t>
            </a:r>
            <a:r>
              <a:rPr lang="en-US" sz="2400" dirty="0">
                <a:solidFill>
                  <a:srgbClr val="002060"/>
                </a:solidFill>
                <a:latin typeface="Cambria" pitchFamily="18" charset="0"/>
              </a:rPr>
              <a:t>propose a scheme for delivering power to different parts of a large integrated circuit, such as </a:t>
            </a:r>
            <a:r>
              <a:rPr lang="en-US" sz="2400" dirty="0" smtClean="0">
                <a:solidFill>
                  <a:srgbClr val="002060"/>
                </a:solidFill>
                <a:latin typeface="Cambria" pitchFamily="18" charset="0"/>
              </a:rPr>
              <a:t>cores on </a:t>
            </a:r>
            <a:r>
              <a:rPr lang="en-US" sz="2400" dirty="0">
                <a:solidFill>
                  <a:srgbClr val="002060"/>
                </a:solidFill>
                <a:latin typeface="Cambria" pitchFamily="18" charset="0"/>
              </a:rPr>
              <a:t>a System on Chip (</a:t>
            </a:r>
            <a:r>
              <a:rPr lang="en-US" sz="2400" dirty="0" err="1">
                <a:solidFill>
                  <a:srgbClr val="002060"/>
                </a:solidFill>
                <a:latin typeface="Cambria" pitchFamily="18" charset="0"/>
              </a:rPr>
              <a:t>SoC</a:t>
            </a:r>
            <a:r>
              <a:rPr lang="en-US" sz="2400" dirty="0">
                <a:solidFill>
                  <a:srgbClr val="002060"/>
                </a:solidFill>
                <a:latin typeface="Cambria" pitchFamily="18" charset="0"/>
              </a:rPr>
              <a:t>), at a higher than the </a:t>
            </a:r>
            <a:r>
              <a:rPr lang="en-US" sz="2400" dirty="0" smtClean="0">
                <a:solidFill>
                  <a:srgbClr val="002060"/>
                </a:solidFill>
                <a:latin typeface="Cambria" pitchFamily="18" charset="0"/>
              </a:rPr>
              <a:t>regular(V</a:t>
            </a:r>
            <a:r>
              <a:rPr lang="en-US" sz="2400" baseline="-25000" dirty="0" smtClean="0">
                <a:solidFill>
                  <a:srgbClr val="002060"/>
                </a:solidFill>
                <a:latin typeface="Cambria" pitchFamily="18" charset="0"/>
              </a:rPr>
              <a:t>DD</a:t>
            </a:r>
            <a:r>
              <a:rPr lang="en-US" sz="2400" dirty="0" smtClean="0">
                <a:solidFill>
                  <a:srgbClr val="002060"/>
                </a:solidFill>
                <a:latin typeface="Cambria" pitchFamily="18" charset="0"/>
              </a:rPr>
              <a:t>) </a:t>
            </a:r>
            <a:r>
              <a:rPr lang="en-US" sz="2400" dirty="0">
                <a:solidFill>
                  <a:srgbClr val="002060"/>
                </a:solidFill>
                <a:latin typeface="Cambria" pitchFamily="18" charset="0"/>
              </a:rPr>
              <a:t>voltage.  </a:t>
            </a:r>
            <a:endParaRPr lang="en-US" sz="2400" dirty="0" smtClean="0">
              <a:solidFill>
                <a:srgbClr val="002060"/>
              </a:solidFill>
              <a:latin typeface="Cambria" pitchFamily="18" charset="0"/>
            </a:endParaRPr>
          </a:p>
          <a:p>
            <a:pPr marL="0" indent="0" algn="just">
              <a:buNone/>
            </a:pPr>
            <a:r>
              <a:rPr lang="en-US" sz="2400" dirty="0" smtClean="0">
                <a:solidFill>
                  <a:srgbClr val="002060"/>
                </a:solidFill>
                <a:latin typeface="Cambria" pitchFamily="18" charset="0"/>
              </a:rPr>
              <a:t>This </a:t>
            </a:r>
            <a:r>
              <a:rPr lang="en-US" sz="2400" dirty="0">
                <a:solidFill>
                  <a:srgbClr val="002060"/>
                </a:solidFill>
                <a:latin typeface="Cambria" pitchFamily="18" charset="0"/>
              </a:rPr>
              <a:t>increase in voltage lowers the current on the grid, and thereby reduces the I</a:t>
            </a:r>
            <a:r>
              <a:rPr lang="en-US" sz="2400" baseline="30000" dirty="0">
                <a:solidFill>
                  <a:srgbClr val="002060"/>
                </a:solidFill>
                <a:latin typeface="Cambria" pitchFamily="18" charset="0"/>
              </a:rPr>
              <a:t>2</a:t>
            </a:r>
            <a:r>
              <a:rPr lang="en-US" sz="2400" dirty="0">
                <a:solidFill>
                  <a:srgbClr val="002060"/>
                </a:solidFill>
                <a:latin typeface="Cambria" pitchFamily="18" charset="0"/>
              </a:rPr>
              <a:t>R loss in the on-chip power distribution network.</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17</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293999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0677772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a:xfrm>
            <a:off x="457200" y="1722437"/>
            <a:ext cx="8229600" cy="4525963"/>
          </a:xfrm>
        </p:spPr>
        <p:txBody>
          <a:bodyPr/>
          <a:lstStyle/>
          <a:p>
            <a:r>
              <a:rPr lang="en-US" sz="2800" dirty="0" smtClean="0">
                <a:solidFill>
                  <a:srgbClr val="002060"/>
                </a:solidFill>
                <a:latin typeface="Cambria" pitchFamily="18" charset="0"/>
              </a:rPr>
              <a:t>Motivation</a:t>
            </a:r>
          </a:p>
          <a:p>
            <a:r>
              <a:rPr lang="en-US" sz="2800" dirty="0" smtClean="0">
                <a:solidFill>
                  <a:srgbClr val="002060"/>
                </a:solidFill>
                <a:latin typeface="Cambria" pitchFamily="18" charset="0"/>
              </a:rPr>
              <a:t>Present Day 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2800" dirty="0" smtClean="0">
                <a:solidFill>
                  <a:srgbClr val="002060"/>
                </a:solidFill>
                <a:latin typeface="Cambria" pitchFamily="18" charset="0"/>
              </a:rPr>
              <a:t>Problem Statement</a:t>
            </a:r>
          </a:p>
          <a:p>
            <a:r>
              <a:rPr lang="en-US" sz="3600" b="1" dirty="0" smtClean="0">
                <a:solidFill>
                  <a:srgbClr val="0070C0"/>
                </a:solidFill>
                <a:latin typeface="Cambria" pitchFamily="18" charset="0"/>
              </a:rPr>
              <a:t>Proposed Scheme</a:t>
            </a:r>
            <a:endParaRPr lang="en-US" sz="3600" dirty="0" smtClean="0">
              <a:solidFill>
                <a:srgbClr val="002060"/>
              </a:solidFill>
              <a:latin typeface="Cambria" pitchFamily="18" charset="0"/>
            </a:endParaRPr>
          </a:p>
          <a:p>
            <a:r>
              <a:rPr lang="en-US" sz="2800" dirty="0" smtClean="0">
                <a:solidFill>
                  <a:srgbClr val="00206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18</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2246701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34277605"/>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19</a:t>
            </a:fld>
            <a:endParaRPr lang="en-US" dirty="0">
              <a:solidFill>
                <a:srgbClr val="002060"/>
              </a:solidFill>
              <a:latin typeface="Cambria" pitchFamily="18" charset="0"/>
            </a:endParaRPr>
          </a:p>
        </p:txBody>
      </p:sp>
      <p:sp>
        <p:nvSpPr>
          <p:cNvPr id="4" name="TextBox 3"/>
          <p:cNvSpPr txBox="1"/>
          <p:nvPr/>
        </p:nvSpPr>
        <p:spPr>
          <a:xfrm>
            <a:off x="457200" y="1295400"/>
            <a:ext cx="8001000" cy="461665"/>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smtClean="0">
                <a:solidFill>
                  <a:srgbClr val="002060"/>
                </a:solidFill>
                <a:latin typeface="Cambria" pitchFamily="18" charset="0"/>
              </a:rPr>
              <a:t>Present Day On-Chip Power Distribution Network:</a:t>
            </a:r>
            <a:endParaRPr lang="en-US" sz="2400" b="1" dirty="0">
              <a:solidFill>
                <a:srgbClr val="002060"/>
              </a:solidFill>
              <a:latin typeface="Cambria" pitchFamily="18" charset="0"/>
            </a:endParaRPr>
          </a:p>
        </p:txBody>
      </p:sp>
      <p:pic>
        <p:nvPicPr>
          <p:cNvPr id="15361"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011088"/>
            <a:ext cx="6553200" cy="4237312"/>
          </a:xfrm>
          <a:prstGeom prst="rect">
            <a:avLst/>
          </a:prstGeom>
          <a:solidFill>
            <a:schemeClr val="bg2">
              <a:lumMod val="40000"/>
              <a:lumOff val="60000"/>
            </a:schemeClr>
          </a:solidFill>
          <a:ln>
            <a:noFill/>
          </a:ln>
          <a:effectLst/>
        </p:spPr>
      </p:pic>
    </p:spTree>
    <p:extLst>
      <p:ext uri="{BB962C8B-B14F-4D97-AF65-F5344CB8AC3E}">
        <p14:creationId xmlns:p14="http://schemas.microsoft.com/office/powerpoint/2010/main" val="4060923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77222775"/>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2800" dirty="0" smtClean="0">
                <a:solidFill>
                  <a:srgbClr val="002060"/>
                </a:solidFill>
                <a:latin typeface="Cambria" pitchFamily="18" charset="0"/>
              </a:rPr>
              <a:t>Motivation</a:t>
            </a:r>
          </a:p>
          <a:p>
            <a:r>
              <a:rPr lang="en-US" sz="2800" dirty="0" smtClean="0">
                <a:solidFill>
                  <a:srgbClr val="002060"/>
                </a:solidFill>
                <a:latin typeface="Cambria" pitchFamily="18" charset="0"/>
              </a:rPr>
              <a:t>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2800" dirty="0" smtClean="0">
                <a:solidFill>
                  <a:srgbClr val="002060"/>
                </a:solidFill>
                <a:latin typeface="Cambria" pitchFamily="18" charset="0"/>
              </a:rPr>
              <a:t>Problem Statement</a:t>
            </a:r>
          </a:p>
          <a:p>
            <a:r>
              <a:rPr lang="en-US" sz="2800" dirty="0" smtClean="0">
                <a:solidFill>
                  <a:srgbClr val="002060"/>
                </a:solidFill>
                <a:latin typeface="Cambria" pitchFamily="18" charset="0"/>
              </a:rPr>
              <a:t>Proposed Scheme</a:t>
            </a:r>
          </a:p>
          <a:p>
            <a:r>
              <a:rPr lang="en-US" sz="2800" dirty="0" smtClean="0">
                <a:solidFill>
                  <a:srgbClr val="00206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184461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99987000"/>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20</a:t>
            </a:fld>
            <a:endParaRPr lang="en-US" dirty="0">
              <a:solidFill>
                <a:srgbClr val="002060"/>
              </a:solidFill>
              <a:latin typeface="Cambria" pitchFamily="18" charset="0"/>
            </a:endParaRPr>
          </a:p>
        </p:txBody>
      </p:sp>
      <p:sp>
        <p:nvSpPr>
          <p:cNvPr id="7" name="TextBox 6"/>
          <p:cNvSpPr txBox="1"/>
          <p:nvPr/>
        </p:nvSpPr>
        <p:spPr>
          <a:xfrm>
            <a:off x="457200" y="1295400"/>
            <a:ext cx="8153400" cy="830997"/>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smtClean="0">
                <a:solidFill>
                  <a:srgbClr val="002060"/>
                </a:solidFill>
                <a:latin typeface="Cambria" pitchFamily="18" charset="0"/>
              </a:rPr>
              <a:t>Proposed HIGH-VOLTAGE On-Chip Power Distribution Network:</a:t>
            </a:r>
            <a:endParaRPr lang="en-US" sz="2400" b="1" dirty="0">
              <a:solidFill>
                <a:srgbClr val="002060"/>
              </a:solidFill>
              <a:latin typeface="Cambria"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2389" y="2077810"/>
            <a:ext cx="6450011" cy="4170590"/>
          </a:xfrm>
          <a:prstGeom prst="rect">
            <a:avLst/>
          </a:prstGeom>
          <a:solidFill>
            <a:schemeClr val="bg2">
              <a:lumMod val="40000"/>
              <a:lumOff val="60000"/>
            </a:schemeClr>
          </a:solidFill>
          <a:ln w="9525">
            <a:solidFill>
              <a:srgbClr val="002060"/>
            </a:solidFill>
            <a:miter lim="800000"/>
            <a:headEnd/>
            <a:tailEnd/>
          </a:ln>
          <a:effectLst/>
        </p:spPr>
      </p:pic>
    </p:spTree>
    <p:extLst>
      <p:ext uri="{BB962C8B-B14F-4D97-AF65-F5344CB8AC3E}">
        <p14:creationId xmlns:p14="http://schemas.microsoft.com/office/powerpoint/2010/main" val="2677224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508805259"/>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21</a:t>
            </a:fld>
            <a:endParaRPr lang="en-US" dirty="0">
              <a:solidFill>
                <a:srgbClr val="002060"/>
              </a:solidFill>
              <a:latin typeface="Cambria" pitchFamily="18" charset="0"/>
            </a:endParaRPr>
          </a:p>
        </p:txBody>
      </p:sp>
      <p:pic>
        <p:nvPicPr>
          <p:cNvPr id="16386" name="Picture 2" descr="G:\Dropbox\MS Thesis\Mustafa_MS_Thesis_Latex v1.3\figures\chapter5_fig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8223" y="1905000"/>
            <a:ext cx="5863177" cy="4343401"/>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295400"/>
            <a:ext cx="8458200" cy="430887"/>
          </a:xfrm>
          <a:prstGeom prst="rect">
            <a:avLst/>
          </a:prstGeom>
          <a:noFill/>
        </p:spPr>
        <p:txBody>
          <a:bodyPr wrap="square" rtlCol="0">
            <a:spAutoFit/>
          </a:bodyPr>
          <a:lstStyle/>
          <a:p>
            <a:pPr marL="342900" indent="-342900">
              <a:buClr>
                <a:srgbClr val="FF581D"/>
              </a:buClr>
              <a:buFont typeface="Wingdings" pitchFamily="2" charset="2"/>
              <a:buChar char="v"/>
            </a:pPr>
            <a:r>
              <a:rPr lang="en-US" sz="2200" b="1" dirty="0" smtClean="0">
                <a:solidFill>
                  <a:srgbClr val="002060"/>
                </a:solidFill>
                <a:latin typeface="Cambria" pitchFamily="18" charset="0"/>
              </a:rPr>
              <a:t>Example:  Present Day Low-Voltage(V</a:t>
            </a:r>
            <a:r>
              <a:rPr lang="en-US" sz="2200" b="1" baseline="-25000" dirty="0" smtClean="0">
                <a:solidFill>
                  <a:srgbClr val="002060"/>
                </a:solidFill>
                <a:latin typeface="Cambria" pitchFamily="18" charset="0"/>
              </a:rPr>
              <a:t>DD</a:t>
            </a:r>
            <a:r>
              <a:rPr lang="en-US" sz="2200" b="1" dirty="0" smtClean="0">
                <a:solidFill>
                  <a:srgbClr val="002060"/>
                </a:solidFill>
                <a:latin typeface="Cambria" pitchFamily="18" charset="0"/>
              </a:rPr>
              <a:t>) Power Grid(9 loads)  </a:t>
            </a:r>
            <a:endParaRPr lang="en-US" sz="2200" b="1" dirty="0">
              <a:solidFill>
                <a:srgbClr val="002060"/>
              </a:solidFill>
              <a:latin typeface="Cambria" pitchFamily="18" charset="0"/>
            </a:endParaRPr>
          </a:p>
        </p:txBody>
      </p:sp>
    </p:spTree>
    <p:extLst>
      <p:ext uri="{BB962C8B-B14F-4D97-AF65-F5344CB8AC3E}">
        <p14:creationId xmlns:p14="http://schemas.microsoft.com/office/powerpoint/2010/main" val="1602553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45899649"/>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22</a:t>
            </a:fld>
            <a:endParaRPr lang="en-US" dirty="0">
              <a:solidFill>
                <a:srgbClr val="002060"/>
              </a:solidFill>
              <a:latin typeface="Cambria" pitchFamily="18" charset="0"/>
            </a:endParaRPr>
          </a:p>
        </p:txBody>
      </p:sp>
      <p:pic>
        <p:nvPicPr>
          <p:cNvPr id="17410" name="Picture 2" descr="G:\Dropbox\MS Thesis\Mustafa_MS_Thesis_Latex v1.3\figures\chapter5_figur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1883074"/>
            <a:ext cx="5711065" cy="428912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1293758"/>
            <a:ext cx="8077200" cy="430887"/>
          </a:xfrm>
          <a:prstGeom prst="rect">
            <a:avLst/>
          </a:prstGeom>
        </p:spPr>
        <p:txBody>
          <a:bodyPr wrap="square">
            <a:spAutoFit/>
          </a:bodyPr>
          <a:lstStyle/>
          <a:p>
            <a:pPr marL="342900" indent="-342900">
              <a:buClr>
                <a:srgbClr val="FF581D"/>
              </a:buClr>
              <a:buFont typeface="Wingdings" pitchFamily="2" charset="2"/>
              <a:buChar char="v"/>
            </a:pPr>
            <a:r>
              <a:rPr lang="en-US" sz="2200" b="1" dirty="0">
                <a:solidFill>
                  <a:srgbClr val="002060"/>
                </a:solidFill>
                <a:latin typeface="Cambria" pitchFamily="18" charset="0"/>
              </a:rPr>
              <a:t>Example:  </a:t>
            </a:r>
            <a:r>
              <a:rPr lang="en-US" sz="2200" b="1" dirty="0" smtClean="0">
                <a:solidFill>
                  <a:srgbClr val="002060"/>
                </a:solidFill>
                <a:latin typeface="Cambria" pitchFamily="18" charset="0"/>
              </a:rPr>
              <a:t>Proposed High-Voltage(3V) </a:t>
            </a:r>
            <a:r>
              <a:rPr lang="en-US" sz="2200" b="1" dirty="0">
                <a:solidFill>
                  <a:srgbClr val="002060"/>
                </a:solidFill>
                <a:latin typeface="Cambria" pitchFamily="18" charset="0"/>
              </a:rPr>
              <a:t>Power Grid(9 loads</a:t>
            </a:r>
            <a:r>
              <a:rPr lang="en-US" sz="2200" b="1" dirty="0" smtClean="0">
                <a:solidFill>
                  <a:srgbClr val="002060"/>
                </a:solidFill>
                <a:latin typeface="Cambria" pitchFamily="18" charset="0"/>
              </a:rPr>
              <a:t>)  </a:t>
            </a:r>
            <a:endParaRPr lang="en-US" sz="2200" b="1" dirty="0">
              <a:solidFill>
                <a:srgbClr val="002060"/>
              </a:solidFill>
              <a:latin typeface="Cambria" pitchFamily="18" charset="0"/>
            </a:endParaRPr>
          </a:p>
        </p:txBody>
      </p:sp>
    </p:spTree>
    <p:extLst>
      <p:ext uri="{BB962C8B-B14F-4D97-AF65-F5344CB8AC3E}">
        <p14:creationId xmlns:p14="http://schemas.microsoft.com/office/powerpoint/2010/main" val="1936475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80092052"/>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23</a:t>
            </a:fld>
            <a:endParaRPr lang="en-US" dirty="0">
              <a:solidFill>
                <a:srgbClr val="002060"/>
              </a:solidFill>
              <a:latin typeface="Cambria" pitchFamily="18" charset="0"/>
            </a:endParaRPr>
          </a:p>
        </p:txBody>
      </p:sp>
      <p:sp>
        <p:nvSpPr>
          <p:cNvPr id="4" name="Rectangle 3"/>
          <p:cNvSpPr/>
          <p:nvPr/>
        </p:nvSpPr>
        <p:spPr>
          <a:xfrm>
            <a:off x="457200" y="1293758"/>
            <a:ext cx="8077200" cy="830997"/>
          </a:xfrm>
          <a:prstGeom prst="rect">
            <a:avLst/>
          </a:prstGeom>
        </p:spPr>
        <p:txBody>
          <a:bodyPr wrap="square">
            <a:spAutoFit/>
          </a:bodyPr>
          <a:lstStyle/>
          <a:p>
            <a:pPr marL="342900" indent="-342900">
              <a:buClr>
                <a:srgbClr val="FF581D"/>
              </a:buClr>
              <a:buFont typeface="Wingdings" pitchFamily="2" charset="2"/>
              <a:buChar char="v"/>
            </a:pPr>
            <a:r>
              <a:rPr lang="en-US" sz="2400" b="1" dirty="0" smtClean="0">
                <a:solidFill>
                  <a:srgbClr val="002060"/>
                </a:solidFill>
                <a:latin typeface="Cambria" pitchFamily="18" charset="0"/>
              </a:rPr>
              <a:t>Advantages:</a:t>
            </a:r>
          </a:p>
          <a:p>
            <a:pPr>
              <a:buClr>
                <a:srgbClr val="FF581D"/>
              </a:buClr>
            </a:pPr>
            <a:endParaRPr lang="en-US" sz="2400" b="1" dirty="0">
              <a:solidFill>
                <a:srgbClr val="002060"/>
              </a:solidFill>
              <a:latin typeface="Cambria" pitchFamily="18" charset="0"/>
            </a:endParaRPr>
          </a:p>
        </p:txBody>
      </p:sp>
      <p:graphicFrame>
        <p:nvGraphicFramePr>
          <p:cNvPr id="10" name="Diagram 9"/>
          <p:cNvGraphicFramePr/>
          <p:nvPr>
            <p:extLst>
              <p:ext uri="{D42A27DB-BD31-4B8C-83A1-F6EECF244321}">
                <p14:modId xmlns:p14="http://schemas.microsoft.com/office/powerpoint/2010/main" val="1401678537"/>
              </p:ext>
            </p:extLst>
          </p:nvPr>
        </p:nvGraphicFramePr>
        <p:xfrm>
          <a:off x="1219200" y="1905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0255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31407445"/>
              </p:ext>
            </p:extLst>
          </p:nvPr>
        </p:nvGraphicFramePr>
        <p:xfrm>
          <a:off x="457200" y="228600"/>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2800" dirty="0" smtClean="0">
                <a:solidFill>
                  <a:srgbClr val="002060"/>
                </a:solidFill>
                <a:latin typeface="Cambria" pitchFamily="18" charset="0"/>
              </a:rPr>
              <a:t>Motivation</a:t>
            </a:r>
          </a:p>
          <a:p>
            <a:r>
              <a:rPr lang="en-US" sz="2800" dirty="0" smtClean="0">
                <a:solidFill>
                  <a:srgbClr val="002060"/>
                </a:solidFill>
                <a:latin typeface="Cambria" pitchFamily="18" charset="0"/>
              </a:rPr>
              <a:t>Present Day 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2800" dirty="0" smtClean="0">
                <a:solidFill>
                  <a:srgbClr val="002060"/>
                </a:solidFill>
                <a:latin typeface="Cambria" pitchFamily="18" charset="0"/>
              </a:rPr>
              <a:t>Problem Statement</a:t>
            </a:r>
          </a:p>
          <a:p>
            <a:r>
              <a:rPr lang="en-US" sz="2800" dirty="0" smtClean="0">
                <a:solidFill>
                  <a:srgbClr val="002060"/>
                </a:solidFill>
                <a:latin typeface="Cambria" pitchFamily="18" charset="0"/>
              </a:rPr>
              <a:t>Proposed Scheme</a:t>
            </a:r>
          </a:p>
          <a:p>
            <a:r>
              <a:rPr lang="en-US" sz="3600" b="1" dirty="0" smtClean="0">
                <a:solidFill>
                  <a:srgbClr val="0070C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24</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2533348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10418211"/>
              </p:ext>
            </p:extLst>
          </p:nvPr>
        </p:nvGraphicFramePr>
        <p:xfrm>
          <a:off x="457200" y="274638"/>
          <a:ext cx="8229600" cy="792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25</a:t>
            </a:fld>
            <a:endParaRPr lang="en-US" dirty="0">
              <a:solidFill>
                <a:srgbClr val="002060"/>
              </a:solidFill>
              <a:latin typeface="Cambria"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54283836"/>
              </p:ext>
            </p:extLst>
          </p:nvPr>
        </p:nvGraphicFramePr>
        <p:xfrm>
          <a:off x="609600" y="3390900"/>
          <a:ext cx="7899399" cy="2219325"/>
        </p:xfrm>
        <a:graphic>
          <a:graphicData uri="http://schemas.openxmlformats.org/drawingml/2006/table">
            <a:tbl>
              <a:tblPr/>
              <a:tblGrid>
                <a:gridCol w="1180625"/>
                <a:gridCol w="1256795"/>
                <a:gridCol w="1802675"/>
                <a:gridCol w="1307574"/>
                <a:gridCol w="2351730"/>
              </a:tblGrid>
              <a:tr h="190500">
                <a:tc>
                  <a:txBody>
                    <a:bodyPr/>
                    <a:lstStyle/>
                    <a:p>
                      <a:pPr algn="ctr" fontAlgn="b"/>
                      <a:r>
                        <a:rPr lang="en-US" sz="1400" b="1" i="0" u="none" strike="noStrike" dirty="0">
                          <a:solidFill>
                            <a:srgbClr val="002060"/>
                          </a:solidFill>
                          <a:effectLst/>
                          <a:latin typeface="Cambria" pitchFamily="18" charset="0"/>
                        </a:rPr>
                        <a:t>Number of Loads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rgbClr val="002060"/>
                          </a:solidFill>
                          <a:effectLst/>
                          <a:latin typeface="Cambria" pitchFamily="18" charset="0"/>
                        </a:rPr>
                        <a:t>Load Power </a:t>
                      </a:r>
                      <a:endParaRPr lang="en-US" sz="1400" b="1" i="0" u="none" strike="noStrike" dirty="0" smtClean="0">
                        <a:solidFill>
                          <a:srgbClr val="002060"/>
                        </a:solidFill>
                        <a:effectLst/>
                        <a:latin typeface="Cambria" pitchFamily="18" charset="0"/>
                      </a:endParaRPr>
                    </a:p>
                    <a:p>
                      <a:pPr algn="ctr" fontAlgn="b"/>
                      <a:r>
                        <a:rPr lang="en-US" sz="1400" b="1" i="0" u="none" strike="noStrike" dirty="0" smtClean="0">
                          <a:solidFill>
                            <a:srgbClr val="002060"/>
                          </a:solidFill>
                          <a:effectLst/>
                          <a:latin typeface="Cambria" pitchFamily="18" charset="0"/>
                        </a:rPr>
                        <a:t>(</a:t>
                      </a:r>
                      <a:r>
                        <a:rPr lang="en-US" sz="1400" b="1" i="0" u="none" strike="noStrike" dirty="0">
                          <a:solidFill>
                            <a:srgbClr val="002060"/>
                          </a:solidFill>
                          <a:effectLst/>
                          <a:latin typeface="Cambria" pitchFamily="18" charset="0"/>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smtClean="0">
                          <a:solidFill>
                            <a:srgbClr val="002060"/>
                          </a:solidFill>
                          <a:effectLst/>
                          <a:latin typeface="Cambria" pitchFamily="18" charset="0"/>
                        </a:rPr>
                        <a:t>Grid </a:t>
                      </a:r>
                      <a:r>
                        <a:rPr lang="en-US" sz="1400" b="1" i="0" u="none" strike="noStrike" dirty="0">
                          <a:solidFill>
                            <a:srgbClr val="002060"/>
                          </a:solidFill>
                          <a:effectLst/>
                          <a:latin typeface="Cambria" pitchFamily="18" charset="0"/>
                        </a:rPr>
                        <a:t>Power </a:t>
                      </a:r>
                      <a:endParaRPr lang="en-US" sz="1400" b="1" i="0" u="none" strike="noStrike" dirty="0" smtClean="0">
                        <a:solidFill>
                          <a:srgbClr val="002060"/>
                        </a:solidFill>
                        <a:effectLst/>
                        <a:latin typeface="Cambria" pitchFamily="18" charset="0"/>
                      </a:endParaRPr>
                    </a:p>
                    <a:p>
                      <a:pPr algn="ctr" fontAlgn="b"/>
                      <a:r>
                        <a:rPr lang="en-US" sz="1400" b="1" i="0" u="none" strike="noStrike" dirty="0" smtClean="0">
                          <a:solidFill>
                            <a:srgbClr val="002060"/>
                          </a:solidFill>
                          <a:effectLst/>
                          <a:latin typeface="Cambria" pitchFamily="18" charset="0"/>
                        </a:rPr>
                        <a:t>(W</a:t>
                      </a:r>
                      <a:r>
                        <a:rPr lang="en-US" sz="1400" b="1" i="0" u="none" strike="noStrike" dirty="0">
                          <a:solidFill>
                            <a:srgbClr val="002060"/>
                          </a:solidFill>
                          <a:effectLst/>
                          <a:latin typeface="Cambria"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rgbClr val="002060"/>
                          </a:solidFill>
                          <a:effectLst/>
                          <a:latin typeface="Cambria" pitchFamily="18" charset="0"/>
                        </a:rPr>
                        <a:t>Total Power </a:t>
                      </a:r>
                      <a:endParaRPr lang="en-US" sz="1400" b="1" i="0" u="none" strike="noStrike" dirty="0" smtClean="0">
                        <a:solidFill>
                          <a:srgbClr val="002060"/>
                        </a:solidFill>
                        <a:effectLst/>
                        <a:latin typeface="Cambria" pitchFamily="18" charset="0"/>
                      </a:endParaRPr>
                    </a:p>
                    <a:p>
                      <a:pPr algn="ctr" fontAlgn="b"/>
                      <a:r>
                        <a:rPr lang="en-US" sz="1400" b="1" i="0" u="none" strike="noStrike" dirty="0" smtClean="0">
                          <a:solidFill>
                            <a:srgbClr val="002060"/>
                          </a:solidFill>
                          <a:effectLst/>
                          <a:latin typeface="Cambria" pitchFamily="18" charset="0"/>
                        </a:rPr>
                        <a:t>(</a:t>
                      </a:r>
                      <a:r>
                        <a:rPr lang="en-US" sz="1400" b="1" i="0" u="none" strike="noStrike" dirty="0">
                          <a:solidFill>
                            <a:srgbClr val="002060"/>
                          </a:solidFill>
                          <a:effectLst/>
                          <a:latin typeface="Cambria" pitchFamily="18" charset="0"/>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smtClean="0">
                          <a:solidFill>
                            <a:srgbClr val="002060"/>
                          </a:solidFill>
                          <a:effectLst/>
                          <a:latin typeface="Cambria" pitchFamily="18" charset="0"/>
                        </a:rPr>
                        <a:t>Efficiency </a:t>
                      </a:r>
                    </a:p>
                    <a:p>
                      <a:pPr algn="ctr" fontAlgn="b"/>
                      <a:r>
                        <a:rPr lang="en-US" sz="1400" b="1" i="0" u="none" strike="noStrike" dirty="0" smtClean="0">
                          <a:solidFill>
                            <a:srgbClr val="002060"/>
                          </a:solidFill>
                          <a:effectLst/>
                          <a:latin typeface="Cambria" pitchFamily="18" charset="0"/>
                        </a:rPr>
                        <a:t>(%)</a:t>
                      </a:r>
                      <a:endParaRPr lang="en-US" sz="1400" b="1" i="0" u="none" strike="noStrike" dirty="0">
                        <a:solidFill>
                          <a:srgbClr val="002060"/>
                        </a:solidFill>
                        <a:effectLst/>
                        <a:latin typeface="Cambria"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a:solidFill>
                            <a:srgbClr val="002060"/>
                          </a:solidFill>
                          <a:effectLst/>
                          <a:latin typeface="Cambria"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88.50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a:solidFill>
                            <a:srgbClr val="002060"/>
                          </a:solidFill>
                          <a:effectLst/>
                          <a:latin typeface="Cambria"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85.65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dirty="0">
                          <a:solidFill>
                            <a:srgbClr val="002060"/>
                          </a:solidFill>
                          <a:effectLst/>
                          <a:latin typeface="Cambria"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84.19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kern="1200" dirty="0">
                          <a:solidFill>
                            <a:srgbClr val="002060"/>
                          </a:solidFill>
                          <a:effectLst/>
                          <a:latin typeface="Cambria" pitchFamily="18" charset="0"/>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19.57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81.76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a:solidFill>
                            <a:srgbClr val="002060"/>
                          </a:solidFill>
                          <a:effectLst/>
                          <a:latin typeface="Cambria"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32.02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78.08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a:solidFill>
                            <a:srgbClr val="002060"/>
                          </a:solidFill>
                          <a:effectLst/>
                          <a:latin typeface="Cambria" pitchFamily="18"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23.76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87.76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72.93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a:solidFill>
                            <a:srgbClr val="002060"/>
                          </a:solidFill>
                          <a:effectLst/>
                          <a:latin typeface="Cambria"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2060"/>
                          </a:solidFill>
                          <a:effectLst/>
                          <a:latin typeface="Cambria" pitchFamily="18" charset="0"/>
                        </a:rPr>
                        <a:t>49.32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149.32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66.97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90500">
                <a:tc>
                  <a:txBody>
                    <a:bodyPr/>
                    <a:lstStyle/>
                    <a:p>
                      <a:pPr algn="ctr" fontAlgn="b"/>
                      <a:r>
                        <a:rPr lang="en-US" sz="1400" b="0" i="0" u="none" strike="noStrike">
                          <a:solidFill>
                            <a:srgbClr val="002060"/>
                          </a:solidFill>
                          <a:effectLst/>
                          <a:latin typeface="Cambria" pitchFamily="18"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a:solidFill>
                            <a:srgbClr val="002060"/>
                          </a:solidFill>
                          <a:effectLst/>
                          <a:latin typeface="Cambria" pitchFamily="18" charset="0"/>
                        </a:rPr>
                        <a:t>169.4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2060"/>
                          </a:solidFill>
                          <a:effectLst/>
                          <a:latin typeface="Cambria" pitchFamily="18" charset="0"/>
                        </a:rPr>
                        <a:t>425.4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400" b="0" i="0" u="none" strike="noStrike" dirty="0">
                          <a:solidFill>
                            <a:srgbClr val="002060"/>
                          </a:solidFill>
                          <a:effectLst/>
                          <a:latin typeface="Cambria" pitchFamily="18" charset="0"/>
                        </a:rPr>
                        <a:t>60.18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8" name="Rectangle 7"/>
          <p:cNvSpPr/>
          <p:nvPr/>
        </p:nvSpPr>
        <p:spPr>
          <a:xfrm>
            <a:off x="524526" y="1600199"/>
            <a:ext cx="7954870" cy="830997"/>
          </a:xfrm>
          <a:prstGeom prst="rect">
            <a:avLst/>
          </a:prstGeom>
        </p:spPr>
        <p:txBody>
          <a:bodyPr wrap="none">
            <a:spAutoFit/>
          </a:bodyPr>
          <a:lstStyle/>
          <a:p>
            <a:pPr marL="342900" indent="-342900" algn="ctr">
              <a:buClr>
                <a:srgbClr val="FF581D"/>
              </a:buClr>
              <a:buFont typeface="Wingdings" pitchFamily="2" charset="2"/>
              <a:buChar char="v"/>
              <a:defRPr sz="1800" b="1" i="0" u="none" strike="noStrike" kern="1200" baseline="0">
                <a:solidFill>
                  <a:srgbClr val="002060"/>
                </a:solidFill>
                <a:latin typeface="+mn-lt"/>
                <a:ea typeface="+mn-ea"/>
                <a:cs typeface="+mn-cs"/>
              </a:defRPr>
            </a:pPr>
            <a:r>
              <a:rPr lang="en-US" sz="2400" dirty="0" smtClean="0">
                <a:solidFill>
                  <a:srgbClr val="002060"/>
                </a:solidFill>
                <a:latin typeface="Cambria" pitchFamily="18" charset="0"/>
              </a:rPr>
              <a:t>Present </a:t>
            </a:r>
            <a:r>
              <a:rPr lang="en-US" sz="2400" dirty="0">
                <a:solidFill>
                  <a:srgbClr val="002060"/>
                </a:solidFill>
                <a:latin typeface="Cambria" pitchFamily="18" charset="0"/>
              </a:rPr>
              <a:t>Day </a:t>
            </a:r>
            <a:r>
              <a:rPr lang="en-US" sz="2400" dirty="0" smtClean="0">
                <a:solidFill>
                  <a:srgbClr val="002060"/>
                </a:solidFill>
                <a:latin typeface="Cambria" pitchFamily="18" charset="0"/>
              </a:rPr>
              <a:t>PDN: </a:t>
            </a:r>
            <a:r>
              <a:rPr lang="en-US" sz="2400" dirty="0">
                <a:solidFill>
                  <a:srgbClr val="002060"/>
                </a:solidFill>
                <a:latin typeface="Cambria" pitchFamily="18" charset="0"/>
              </a:rPr>
              <a:t>Power </a:t>
            </a:r>
            <a:r>
              <a:rPr lang="en-US" sz="2400" dirty="0" smtClean="0">
                <a:solidFill>
                  <a:srgbClr val="002060"/>
                </a:solidFill>
                <a:latin typeface="Cambria" pitchFamily="18" charset="0"/>
              </a:rPr>
              <a:t>Consumption and Efficiency</a:t>
            </a:r>
          </a:p>
          <a:p>
            <a:pPr algn="ctr">
              <a:defRPr sz="1800" b="1" i="0" u="none" strike="noStrike" kern="1200" baseline="0">
                <a:solidFill>
                  <a:srgbClr val="002060"/>
                </a:solidFill>
                <a:latin typeface="+mn-lt"/>
                <a:ea typeface="+mn-ea"/>
                <a:cs typeface="+mn-cs"/>
              </a:defRPr>
            </a:pPr>
            <a:endParaRPr lang="en-US" sz="2400" dirty="0">
              <a:solidFill>
                <a:srgbClr val="002060"/>
              </a:solidFill>
              <a:latin typeface="Cambria" pitchFamily="18" charset="0"/>
            </a:endParaRPr>
          </a:p>
        </p:txBody>
      </p:sp>
      <p:sp>
        <p:nvSpPr>
          <p:cNvPr id="4" name="TextBox 3"/>
          <p:cNvSpPr txBox="1"/>
          <p:nvPr/>
        </p:nvSpPr>
        <p:spPr>
          <a:xfrm>
            <a:off x="685800" y="2286000"/>
            <a:ext cx="3816161" cy="923330"/>
          </a:xfrm>
          <a:prstGeom prst="rect">
            <a:avLst/>
          </a:prstGeom>
          <a:noFill/>
          <a:ln>
            <a:solidFill>
              <a:srgbClr val="002060"/>
            </a:solidFill>
          </a:ln>
        </p:spPr>
        <p:txBody>
          <a:bodyPr wrap="square" rtlCol="0">
            <a:spAutoFit/>
          </a:bodyPr>
          <a:lstStyle/>
          <a:p>
            <a:r>
              <a:rPr lang="en-US" dirty="0">
                <a:solidFill>
                  <a:srgbClr val="002060"/>
                </a:solidFill>
                <a:latin typeface="Cambria" pitchFamily="18" charset="0"/>
              </a:rPr>
              <a:t>Supply Voltage: 1V</a:t>
            </a:r>
          </a:p>
          <a:p>
            <a:r>
              <a:rPr lang="en-US" dirty="0">
                <a:solidFill>
                  <a:srgbClr val="002060"/>
                </a:solidFill>
                <a:latin typeface="Cambria" pitchFamily="18" charset="0"/>
              </a:rPr>
              <a:t>Load: 1W</a:t>
            </a:r>
          </a:p>
          <a:p>
            <a:r>
              <a:rPr lang="en-US" dirty="0">
                <a:solidFill>
                  <a:srgbClr val="002060"/>
                </a:solidFill>
                <a:latin typeface="Cambria" pitchFamily="18" charset="0"/>
              </a:rPr>
              <a:t>Grid Resistances: 0.5 Ω (ITRS 2012)</a:t>
            </a:r>
          </a:p>
        </p:txBody>
      </p:sp>
    </p:spTree>
    <p:extLst>
      <p:ext uri="{BB962C8B-B14F-4D97-AF65-F5344CB8AC3E}">
        <p14:creationId xmlns:p14="http://schemas.microsoft.com/office/powerpoint/2010/main" val="294349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04498682"/>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26</a:t>
            </a:fld>
            <a:endParaRPr lang="en-US" dirty="0">
              <a:solidFill>
                <a:srgbClr val="002060"/>
              </a:solidFill>
              <a:latin typeface="Cambria"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539329022"/>
              </p:ext>
            </p:extLst>
          </p:nvPr>
        </p:nvGraphicFramePr>
        <p:xfrm>
          <a:off x="1371600" y="1295400"/>
          <a:ext cx="6075591" cy="2362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a:graphicFrameLocks/>
          </p:cNvGraphicFramePr>
          <p:nvPr>
            <p:extLst>
              <p:ext uri="{D42A27DB-BD31-4B8C-83A1-F6EECF244321}">
                <p14:modId xmlns:p14="http://schemas.microsoft.com/office/powerpoint/2010/main" val="3466135861"/>
              </p:ext>
            </p:extLst>
          </p:nvPr>
        </p:nvGraphicFramePr>
        <p:xfrm>
          <a:off x="1371601" y="3733800"/>
          <a:ext cx="6096000" cy="256222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70014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46994635"/>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27</a:t>
            </a:fld>
            <a:endParaRPr lang="en-US" dirty="0">
              <a:solidFill>
                <a:srgbClr val="002060"/>
              </a:solidFill>
              <a:latin typeface="Cambria"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68821968"/>
              </p:ext>
            </p:extLst>
          </p:nvPr>
        </p:nvGraphicFramePr>
        <p:xfrm>
          <a:off x="622300" y="3962400"/>
          <a:ext cx="7899399" cy="2219325"/>
        </p:xfrm>
        <a:graphic>
          <a:graphicData uri="http://schemas.openxmlformats.org/drawingml/2006/table">
            <a:tbl>
              <a:tblPr/>
              <a:tblGrid>
                <a:gridCol w="1180625"/>
                <a:gridCol w="1256795"/>
                <a:gridCol w="1802675"/>
                <a:gridCol w="1307574"/>
                <a:gridCol w="2351730"/>
              </a:tblGrid>
              <a:tr h="190500">
                <a:tc>
                  <a:txBody>
                    <a:bodyPr/>
                    <a:lstStyle/>
                    <a:p>
                      <a:pPr marL="0" algn="ctr" defTabSz="914400" rtl="0" eaLnBrk="1" fontAlgn="b" latinLnBrk="0" hangingPunct="1"/>
                      <a:r>
                        <a:rPr lang="en-US" sz="1400" b="1" i="0" u="none" strike="noStrike" kern="1200" dirty="0">
                          <a:solidFill>
                            <a:srgbClr val="002060"/>
                          </a:solidFill>
                          <a:effectLst/>
                          <a:latin typeface="Cambria" pitchFamily="18" charset="0"/>
                          <a:ea typeface="+mn-ea"/>
                          <a:cs typeface="+mn-cs"/>
                        </a:rPr>
                        <a:t>Number of Loads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1" i="0" u="none" strike="noStrike" kern="1200">
                          <a:solidFill>
                            <a:srgbClr val="002060"/>
                          </a:solidFill>
                          <a:effectLst/>
                          <a:latin typeface="Cambria" pitchFamily="18" charset="0"/>
                          <a:ea typeface="+mn-ea"/>
                          <a:cs typeface="+mn-cs"/>
                        </a:rPr>
                        <a:t>Load Power (W)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1" i="0" u="none" strike="noStrike" kern="1200" dirty="0" smtClean="0">
                          <a:solidFill>
                            <a:srgbClr val="002060"/>
                          </a:solidFill>
                          <a:effectLst/>
                          <a:latin typeface="Cambria" pitchFamily="18" charset="0"/>
                          <a:ea typeface="+mn-ea"/>
                          <a:cs typeface="+mn-cs"/>
                        </a:rPr>
                        <a:t>Grid </a:t>
                      </a:r>
                      <a:r>
                        <a:rPr lang="en-US" sz="1400" b="1" i="0" u="none" strike="noStrike" kern="1200" dirty="0">
                          <a:solidFill>
                            <a:srgbClr val="002060"/>
                          </a:solidFill>
                          <a:effectLst/>
                          <a:latin typeface="Cambria" pitchFamily="18" charset="0"/>
                          <a:ea typeface="+mn-ea"/>
                          <a:cs typeface="+mn-cs"/>
                        </a:rPr>
                        <a:t>Power </a:t>
                      </a:r>
                      <a:endParaRPr lang="en-US" sz="1400" b="1" i="0" u="none" strike="noStrike" kern="1200" dirty="0" smtClean="0">
                        <a:solidFill>
                          <a:srgbClr val="002060"/>
                        </a:solidFill>
                        <a:effectLst/>
                        <a:latin typeface="Cambria" pitchFamily="18" charset="0"/>
                        <a:ea typeface="+mn-ea"/>
                        <a:cs typeface="+mn-cs"/>
                      </a:endParaRPr>
                    </a:p>
                    <a:p>
                      <a:pPr marL="0" algn="ctr" defTabSz="914400" rtl="0" eaLnBrk="1" fontAlgn="b" latinLnBrk="0" hangingPunct="1"/>
                      <a:r>
                        <a:rPr lang="en-US" sz="1400" b="1" i="0" u="none" strike="noStrike" kern="1200" dirty="0" smtClean="0">
                          <a:solidFill>
                            <a:srgbClr val="002060"/>
                          </a:solidFill>
                          <a:effectLst/>
                          <a:latin typeface="Cambria" pitchFamily="18" charset="0"/>
                          <a:ea typeface="+mn-ea"/>
                          <a:cs typeface="+mn-cs"/>
                        </a:rPr>
                        <a:t>(</a:t>
                      </a:r>
                      <a:r>
                        <a:rPr lang="en-US" sz="1400" b="1" i="0" u="none" strike="noStrike" kern="1200" dirty="0">
                          <a:solidFill>
                            <a:srgbClr val="002060"/>
                          </a:solidFill>
                          <a:effectLst/>
                          <a:latin typeface="Cambria" pitchFamily="18" charset="0"/>
                          <a:ea typeface="+mn-ea"/>
                          <a:cs typeface="+mn-cs"/>
                        </a:rPr>
                        <a:t>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1" i="0" u="none" strike="noStrike" kern="1200">
                          <a:solidFill>
                            <a:srgbClr val="002060"/>
                          </a:solidFill>
                          <a:effectLst/>
                          <a:latin typeface="Cambria" pitchFamily="18" charset="0"/>
                          <a:ea typeface="+mn-ea"/>
                          <a:cs typeface="+mn-cs"/>
                        </a:rPr>
                        <a:t>Total Power (W)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1" i="0" u="none" strike="noStrike" kern="1200" dirty="0">
                          <a:solidFill>
                            <a:srgbClr val="002060"/>
                          </a:solidFill>
                          <a:effectLst/>
                          <a:latin typeface="Cambria" pitchFamily="18" charset="0"/>
                          <a:ea typeface="+mn-ea"/>
                          <a:cs typeface="+mn-cs"/>
                        </a:rPr>
                        <a:t>H-V PDN Efficiency </a:t>
                      </a:r>
                      <a:endParaRPr lang="en-US" sz="1400" b="1" i="0" u="none" strike="noStrike" kern="1200" dirty="0" smtClean="0">
                        <a:solidFill>
                          <a:srgbClr val="002060"/>
                        </a:solidFill>
                        <a:effectLst/>
                        <a:latin typeface="Cambria" pitchFamily="18" charset="0"/>
                        <a:ea typeface="+mn-ea"/>
                        <a:cs typeface="+mn-cs"/>
                      </a:endParaRPr>
                    </a:p>
                    <a:p>
                      <a:pPr marL="0" algn="ctr" defTabSz="914400" rtl="0" eaLnBrk="1" fontAlgn="b" latinLnBrk="0" hangingPunct="1"/>
                      <a:r>
                        <a:rPr lang="en-US" sz="1400" b="1" i="0" u="none" strike="noStrike" kern="1200" dirty="0" smtClean="0">
                          <a:solidFill>
                            <a:srgbClr val="002060"/>
                          </a:solidFill>
                          <a:effectLst/>
                          <a:latin typeface="Cambria" pitchFamily="18" charset="0"/>
                          <a:ea typeface="+mn-ea"/>
                          <a:cs typeface="+mn-cs"/>
                        </a:rPr>
                        <a:t>(Ideal Converter) </a:t>
                      </a:r>
                      <a:r>
                        <a:rPr lang="en-US" sz="1400" b="1" i="0" u="none" strike="noStrike" kern="1200" dirty="0">
                          <a:solidFill>
                            <a:srgbClr val="002060"/>
                          </a:solidFill>
                          <a:effectLst/>
                          <a:latin typeface="Cambria" pitchFamily="18" charset="0"/>
                          <a:ea typeface="+mn-ea"/>
                          <a:cs typeface="+mn-cs"/>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98.58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25.78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66.64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96.04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2060"/>
                          </a:solidFill>
                          <a:effectLst/>
                          <a:latin typeface="Cambria" pitchFamily="18" charset="0"/>
                          <a:ea typeface="+mn-ea"/>
                          <a:cs typeface="+mn-cs"/>
                        </a:rPr>
                        <a:t>105.48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94.80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256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18.82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274.82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2060"/>
                          </a:solidFill>
                          <a:effectLst/>
                          <a:latin typeface="Cambria" pitchFamily="18" charset="0"/>
                          <a:ea typeface="+mn-ea"/>
                          <a:cs typeface="+mn-cs"/>
                        </a:rPr>
                        <a:t>93.15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7" name="Rectangle 6"/>
          <p:cNvSpPr/>
          <p:nvPr/>
        </p:nvSpPr>
        <p:spPr>
          <a:xfrm>
            <a:off x="609600" y="1600200"/>
            <a:ext cx="8077200" cy="830997"/>
          </a:xfrm>
          <a:prstGeom prst="rect">
            <a:avLst/>
          </a:prstGeom>
        </p:spPr>
        <p:txBody>
          <a:bodyPr wrap="square">
            <a:spAutoFit/>
          </a:bodyPr>
          <a:lstStyle/>
          <a:p>
            <a:pPr marL="342900" indent="-342900">
              <a:buClr>
                <a:srgbClr val="FF581D"/>
              </a:buClr>
              <a:buFont typeface="Wingdings" pitchFamily="2" charset="2"/>
              <a:buChar char="v"/>
              <a:defRPr sz="1800" b="1" i="0" u="none" strike="noStrike" kern="1200" baseline="0">
                <a:solidFill>
                  <a:srgbClr val="002060"/>
                </a:solidFill>
                <a:latin typeface="+mn-lt"/>
                <a:ea typeface="+mn-ea"/>
                <a:cs typeface="+mn-cs"/>
              </a:defRPr>
            </a:pPr>
            <a:r>
              <a:rPr lang="en-US" sz="2400" b="1" dirty="0" smtClean="0">
                <a:solidFill>
                  <a:srgbClr val="002060"/>
                </a:solidFill>
                <a:latin typeface="Cambria" pitchFamily="18" charset="0"/>
              </a:rPr>
              <a:t>High-Voltage PDN: </a:t>
            </a:r>
            <a:r>
              <a:rPr lang="en-US" sz="2400" b="1" dirty="0">
                <a:solidFill>
                  <a:srgbClr val="002060"/>
                </a:solidFill>
                <a:latin typeface="Cambria" pitchFamily="18" charset="0"/>
              </a:rPr>
              <a:t>Power Consumption </a:t>
            </a:r>
            <a:r>
              <a:rPr lang="en-US" sz="2400" b="1" dirty="0" smtClean="0">
                <a:solidFill>
                  <a:srgbClr val="002060"/>
                </a:solidFill>
                <a:latin typeface="Cambria" pitchFamily="18" charset="0"/>
              </a:rPr>
              <a:t>and Efficiency</a:t>
            </a:r>
          </a:p>
          <a:p>
            <a:pPr algn="ctr">
              <a:defRPr sz="1800" b="1" i="0" u="none" strike="noStrike" kern="1200" baseline="0">
                <a:solidFill>
                  <a:srgbClr val="002060"/>
                </a:solidFill>
                <a:latin typeface="+mn-lt"/>
                <a:ea typeface="+mn-ea"/>
                <a:cs typeface="+mn-cs"/>
              </a:defRPr>
            </a:pPr>
            <a:r>
              <a:rPr lang="en-US" sz="2400" b="1" dirty="0" smtClean="0">
                <a:solidFill>
                  <a:srgbClr val="002060"/>
                </a:solidFill>
                <a:latin typeface="Cambria" pitchFamily="18" charset="0"/>
              </a:rPr>
              <a:t>(Ideal Converter)</a:t>
            </a:r>
            <a:endParaRPr lang="en-US" sz="2400" b="1" dirty="0">
              <a:solidFill>
                <a:srgbClr val="002060"/>
              </a:solidFill>
              <a:latin typeface="Cambria" pitchFamily="18" charset="0"/>
            </a:endParaRPr>
          </a:p>
        </p:txBody>
      </p:sp>
      <p:sp>
        <p:nvSpPr>
          <p:cNvPr id="8" name="Rectangle 7"/>
          <p:cNvSpPr/>
          <p:nvPr/>
        </p:nvSpPr>
        <p:spPr>
          <a:xfrm>
            <a:off x="609600" y="2667000"/>
            <a:ext cx="6934200" cy="1200329"/>
          </a:xfrm>
          <a:prstGeom prst="rect">
            <a:avLst/>
          </a:prstGeom>
          <a:ln>
            <a:solidFill>
              <a:srgbClr val="002060"/>
            </a:solidFill>
          </a:ln>
        </p:spPr>
        <p:txBody>
          <a:bodyPr wrap="square">
            <a:spAutoFit/>
          </a:bodyPr>
          <a:lstStyle/>
          <a:p>
            <a:r>
              <a:rPr lang="en-US" dirty="0">
                <a:solidFill>
                  <a:srgbClr val="002060"/>
                </a:solidFill>
                <a:latin typeface="Cambria" pitchFamily="18" charset="0"/>
              </a:rPr>
              <a:t>Supply Voltage: </a:t>
            </a:r>
            <a:r>
              <a:rPr lang="en-US" dirty="0" smtClean="0">
                <a:solidFill>
                  <a:srgbClr val="002060"/>
                </a:solidFill>
                <a:latin typeface="Cambria" pitchFamily="18" charset="0"/>
              </a:rPr>
              <a:t>3 V</a:t>
            </a:r>
            <a:endParaRPr lang="en-US" dirty="0">
              <a:solidFill>
                <a:srgbClr val="002060"/>
              </a:solidFill>
              <a:latin typeface="Cambria" pitchFamily="18" charset="0"/>
            </a:endParaRPr>
          </a:p>
          <a:p>
            <a:r>
              <a:rPr lang="en-US" dirty="0">
                <a:solidFill>
                  <a:srgbClr val="002060"/>
                </a:solidFill>
                <a:latin typeface="Cambria" pitchFamily="18" charset="0"/>
              </a:rPr>
              <a:t>Load: 1W</a:t>
            </a:r>
          </a:p>
          <a:p>
            <a:r>
              <a:rPr lang="en-US" dirty="0">
                <a:solidFill>
                  <a:srgbClr val="002060"/>
                </a:solidFill>
                <a:latin typeface="Cambria" pitchFamily="18" charset="0"/>
              </a:rPr>
              <a:t>Grid Resistances: 0.5 Ω (ITRS 2012</a:t>
            </a:r>
            <a:r>
              <a:rPr lang="en-US" dirty="0" smtClean="0">
                <a:solidFill>
                  <a:srgbClr val="002060"/>
                </a:solidFill>
                <a:latin typeface="Cambria" pitchFamily="18" charset="0"/>
              </a:rPr>
              <a:t>)</a:t>
            </a:r>
          </a:p>
          <a:p>
            <a:r>
              <a:rPr lang="en-US" dirty="0" smtClean="0">
                <a:solidFill>
                  <a:srgbClr val="002060"/>
                </a:solidFill>
                <a:latin typeface="Cambria" pitchFamily="18" charset="0"/>
              </a:rPr>
              <a:t>DC-DC Converter: LTC 3411-A (Linear Technology)(100% Efficiency)</a:t>
            </a:r>
            <a:endParaRPr lang="en-US" dirty="0">
              <a:solidFill>
                <a:srgbClr val="002060"/>
              </a:solidFill>
              <a:latin typeface="Cambria" pitchFamily="18" charset="0"/>
            </a:endParaRPr>
          </a:p>
        </p:txBody>
      </p:sp>
    </p:spTree>
    <p:extLst>
      <p:ext uri="{BB962C8B-B14F-4D97-AF65-F5344CB8AC3E}">
        <p14:creationId xmlns:p14="http://schemas.microsoft.com/office/powerpoint/2010/main" val="123060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60739875"/>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28</a:t>
            </a:fld>
            <a:endParaRPr lang="en-US" dirty="0">
              <a:solidFill>
                <a:srgbClr val="002060"/>
              </a:solidFill>
              <a:latin typeface="Cambria" pitchFamily="18" charset="0"/>
            </a:endParaRPr>
          </a:p>
        </p:txBody>
      </p:sp>
      <p:graphicFrame>
        <p:nvGraphicFramePr>
          <p:cNvPr id="18" name="Chart 17"/>
          <p:cNvGraphicFramePr>
            <a:graphicFrameLocks/>
          </p:cNvGraphicFramePr>
          <p:nvPr>
            <p:extLst>
              <p:ext uri="{D42A27DB-BD31-4B8C-83A1-F6EECF244321}">
                <p14:modId xmlns:p14="http://schemas.microsoft.com/office/powerpoint/2010/main" val="546935224"/>
              </p:ext>
            </p:extLst>
          </p:nvPr>
        </p:nvGraphicFramePr>
        <p:xfrm>
          <a:off x="1143000" y="1371600"/>
          <a:ext cx="6019800" cy="228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a:graphicFrameLocks/>
          </p:cNvGraphicFramePr>
          <p:nvPr>
            <p:extLst>
              <p:ext uri="{D42A27DB-BD31-4B8C-83A1-F6EECF244321}">
                <p14:modId xmlns:p14="http://schemas.microsoft.com/office/powerpoint/2010/main" val="3321948673"/>
              </p:ext>
            </p:extLst>
          </p:nvPr>
        </p:nvGraphicFramePr>
        <p:xfrm>
          <a:off x="1143000" y="3733800"/>
          <a:ext cx="6019800" cy="24491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87931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65273050"/>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29</a:t>
            </a:fld>
            <a:endParaRPr lang="en-US" dirty="0">
              <a:solidFill>
                <a:srgbClr val="002060"/>
              </a:solidFill>
              <a:latin typeface="Cambria" pitchFamily="18" charset="0"/>
            </a:endParaRPr>
          </a:p>
        </p:txBody>
      </p:sp>
      <p:sp>
        <p:nvSpPr>
          <p:cNvPr id="7" name="Rectangle 6"/>
          <p:cNvSpPr/>
          <p:nvPr/>
        </p:nvSpPr>
        <p:spPr>
          <a:xfrm>
            <a:off x="609600" y="1600200"/>
            <a:ext cx="8077200" cy="830997"/>
          </a:xfrm>
          <a:prstGeom prst="rect">
            <a:avLst/>
          </a:prstGeom>
        </p:spPr>
        <p:txBody>
          <a:bodyPr wrap="square">
            <a:spAutoFit/>
          </a:bodyPr>
          <a:lstStyle/>
          <a:p>
            <a:pPr marL="342900" indent="-342900">
              <a:buClr>
                <a:srgbClr val="FF581D"/>
              </a:buClr>
              <a:buFont typeface="Wingdings" pitchFamily="2" charset="2"/>
              <a:buChar char="v"/>
              <a:defRPr sz="1800" b="1" i="0" u="none" strike="noStrike" kern="1200" baseline="0">
                <a:solidFill>
                  <a:srgbClr val="002060"/>
                </a:solidFill>
                <a:latin typeface="+mn-lt"/>
                <a:ea typeface="+mn-ea"/>
                <a:cs typeface="+mn-cs"/>
              </a:defRPr>
            </a:pPr>
            <a:r>
              <a:rPr lang="en-US" sz="2400" b="1" dirty="0" smtClean="0">
                <a:solidFill>
                  <a:srgbClr val="002060"/>
                </a:solidFill>
                <a:latin typeface="Cambria" pitchFamily="18" charset="0"/>
              </a:rPr>
              <a:t>High-Voltage PDN: </a:t>
            </a:r>
            <a:r>
              <a:rPr lang="en-US" sz="2400" b="1" dirty="0">
                <a:solidFill>
                  <a:srgbClr val="002060"/>
                </a:solidFill>
                <a:latin typeface="Cambria" pitchFamily="18" charset="0"/>
              </a:rPr>
              <a:t>Power Consumption </a:t>
            </a:r>
            <a:r>
              <a:rPr lang="en-US" sz="2400" b="1" dirty="0" smtClean="0">
                <a:solidFill>
                  <a:srgbClr val="002060"/>
                </a:solidFill>
                <a:latin typeface="Cambria" pitchFamily="18" charset="0"/>
              </a:rPr>
              <a:t>and Efficiency</a:t>
            </a:r>
          </a:p>
          <a:p>
            <a:pPr algn="ctr">
              <a:defRPr sz="1800" b="1" i="0" u="none" strike="noStrike" kern="1200" baseline="0">
                <a:solidFill>
                  <a:srgbClr val="002060"/>
                </a:solidFill>
                <a:latin typeface="+mn-lt"/>
                <a:ea typeface="+mn-ea"/>
                <a:cs typeface="+mn-cs"/>
              </a:defRPr>
            </a:pPr>
            <a:r>
              <a:rPr lang="en-US" sz="2400" b="1" dirty="0" smtClean="0">
                <a:solidFill>
                  <a:srgbClr val="002060"/>
                </a:solidFill>
                <a:latin typeface="Cambria" pitchFamily="18" charset="0"/>
              </a:rPr>
              <a:t>(Non-Ideal Converter)</a:t>
            </a:r>
            <a:endParaRPr lang="en-US" sz="2400" b="1" dirty="0">
              <a:solidFill>
                <a:srgbClr val="002060"/>
              </a:solidFill>
              <a:latin typeface="Cambria"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404128931"/>
              </p:ext>
            </p:extLst>
          </p:nvPr>
        </p:nvGraphicFramePr>
        <p:xfrm>
          <a:off x="622300" y="3924300"/>
          <a:ext cx="7899399" cy="2219325"/>
        </p:xfrm>
        <a:graphic>
          <a:graphicData uri="http://schemas.openxmlformats.org/drawingml/2006/table">
            <a:tbl>
              <a:tblPr/>
              <a:tblGrid>
                <a:gridCol w="1180625"/>
                <a:gridCol w="1256795"/>
                <a:gridCol w="1802675"/>
                <a:gridCol w="1307574"/>
                <a:gridCol w="2351730"/>
              </a:tblGrid>
              <a:tr h="190500">
                <a:tc>
                  <a:txBody>
                    <a:bodyPr/>
                    <a:lstStyle/>
                    <a:p>
                      <a:pPr algn="ctr" fontAlgn="b"/>
                      <a:r>
                        <a:rPr lang="en-US" sz="1400" b="1" i="0" u="none" strike="noStrike" dirty="0">
                          <a:solidFill>
                            <a:srgbClr val="002060"/>
                          </a:solidFill>
                          <a:effectLst/>
                          <a:latin typeface="Cambria" pitchFamily="18" charset="0"/>
                        </a:rPr>
                        <a:t>Number of Loads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2060"/>
                          </a:solidFill>
                          <a:effectLst/>
                          <a:latin typeface="Cambria" pitchFamily="18" charset="0"/>
                        </a:rPr>
                        <a:t>Load Power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2060"/>
                          </a:solidFill>
                          <a:effectLst/>
                          <a:latin typeface="Cambria" pitchFamily="18" charset="0"/>
                        </a:rPr>
                        <a:t>Grid Power </a:t>
                      </a:r>
                      <a:endParaRPr lang="en-US" sz="1400" b="1" i="0" u="none" strike="noStrike" dirty="0" smtClean="0">
                        <a:solidFill>
                          <a:srgbClr val="002060"/>
                        </a:solidFill>
                        <a:effectLst/>
                        <a:latin typeface="Cambria" pitchFamily="18" charset="0"/>
                      </a:endParaRPr>
                    </a:p>
                    <a:p>
                      <a:pPr algn="ctr" fontAlgn="b"/>
                      <a:r>
                        <a:rPr lang="en-US" sz="1400" b="1" i="0" u="none" strike="noStrike" dirty="0" smtClean="0">
                          <a:solidFill>
                            <a:srgbClr val="002060"/>
                          </a:solidFill>
                          <a:effectLst/>
                          <a:latin typeface="Cambria" pitchFamily="18" charset="0"/>
                        </a:rPr>
                        <a:t>(</a:t>
                      </a:r>
                      <a:r>
                        <a:rPr lang="en-US" sz="1400" b="1" i="0" u="none" strike="noStrike" dirty="0">
                          <a:solidFill>
                            <a:srgbClr val="002060"/>
                          </a:solidFill>
                          <a:effectLst/>
                          <a:latin typeface="Cambria" pitchFamily="18" charset="0"/>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a:solidFill>
                            <a:srgbClr val="002060"/>
                          </a:solidFill>
                          <a:effectLst/>
                          <a:latin typeface="Cambria" pitchFamily="18" charset="0"/>
                        </a:rPr>
                        <a:t>Total Power (W)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1" i="0" u="none" strike="noStrike" dirty="0">
                          <a:solidFill>
                            <a:srgbClr val="002060"/>
                          </a:solidFill>
                          <a:effectLst/>
                          <a:latin typeface="Cambria" pitchFamily="18" charset="0"/>
                        </a:rPr>
                        <a:t>Efficiency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92.97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27.68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2060"/>
                          </a:solidFill>
                          <a:effectLst/>
                          <a:latin typeface="Cambria" pitchFamily="18" charset="0"/>
                        </a:rPr>
                        <a:t>90.32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9.12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73.12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87.53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a:solidFill>
                            <a:srgbClr val="002060"/>
                          </a:solidFill>
                          <a:effectLst/>
                          <a:latin typeface="Cambria"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118.97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84.05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500">
                <a:tc>
                  <a:txBody>
                    <a:bodyPr/>
                    <a:lstStyle/>
                    <a:p>
                      <a:pPr algn="ctr" fontAlgn="b"/>
                      <a:r>
                        <a:rPr lang="en-US" sz="1400" b="0" i="0" u="none" strike="noStrike" dirty="0">
                          <a:solidFill>
                            <a:srgbClr val="002060"/>
                          </a:solidFill>
                          <a:effectLst/>
                          <a:latin typeface="Cambria" pitchFamily="18"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solidFill>
                            <a:srgbClr val="002060"/>
                          </a:solidFill>
                          <a:effectLst/>
                          <a:latin typeface="Cambria" pitchFamily="18" charset="0"/>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2060"/>
                          </a:solidFill>
                          <a:effectLst/>
                          <a:latin typeface="Cambria" pitchFamily="18" charset="0"/>
                        </a:rPr>
                        <a:t>319.3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2060"/>
                          </a:solidFill>
                          <a:effectLst/>
                          <a:latin typeface="Cambria" pitchFamily="18" charset="0"/>
                        </a:rPr>
                        <a:t>80.18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11" name="Rectangle 10"/>
          <p:cNvSpPr/>
          <p:nvPr/>
        </p:nvSpPr>
        <p:spPr>
          <a:xfrm>
            <a:off x="609600" y="2667000"/>
            <a:ext cx="6858000" cy="1200329"/>
          </a:xfrm>
          <a:prstGeom prst="rect">
            <a:avLst/>
          </a:prstGeom>
          <a:ln>
            <a:solidFill>
              <a:srgbClr val="002060"/>
            </a:solidFill>
          </a:ln>
        </p:spPr>
        <p:txBody>
          <a:bodyPr wrap="square">
            <a:spAutoFit/>
          </a:bodyPr>
          <a:lstStyle/>
          <a:p>
            <a:r>
              <a:rPr lang="en-US" dirty="0">
                <a:solidFill>
                  <a:srgbClr val="002060"/>
                </a:solidFill>
                <a:latin typeface="Cambria" pitchFamily="18" charset="0"/>
              </a:rPr>
              <a:t>Supply Voltage: </a:t>
            </a:r>
            <a:r>
              <a:rPr lang="en-US" dirty="0" smtClean="0">
                <a:solidFill>
                  <a:srgbClr val="002060"/>
                </a:solidFill>
                <a:latin typeface="Cambria" pitchFamily="18" charset="0"/>
              </a:rPr>
              <a:t>3 V</a:t>
            </a:r>
            <a:endParaRPr lang="en-US" dirty="0">
              <a:solidFill>
                <a:srgbClr val="002060"/>
              </a:solidFill>
              <a:latin typeface="Cambria" pitchFamily="18" charset="0"/>
            </a:endParaRPr>
          </a:p>
          <a:p>
            <a:r>
              <a:rPr lang="en-US" dirty="0">
                <a:solidFill>
                  <a:srgbClr val="002060"/>
                </a:solidFill>
                <a:latin typeface="Cambria" pitchFamily="18" charset="0"/>
              </a:rPr>
              <a:t>Load: 1W</a:t>
            </a:r>
          </a:p>
          <a:p>
            <a:r>
              <a:rPr lang="en-US" dirty="0">
                <a:solidFill>
                  <a:srgbClr val="002060"/>
                </a:solidFill>
                <a:latin typeface="Cambria" pitchFamily="18" charset="0"/>
              </a:rPr>
              <a:t>Grid Resistances: 0.5 Ω (ITRS 2012</a:t>
            </a:r>
            <a:r>
              <a:rPr lang="en-US" dirty="0" smtClean="0">
                <a:solidFill>
                  <a:srgbClr val="002060"/>
                </a:solidFill>
                <a:latin typeface="Cambria" pitchFamily="18" charset="0"/>
              </a:rPr>
              <a:t>)</a:t>
            </a:r>
          </a:p>
          <a:p>
            <a:r>
              <a:rPr lang="en-US" dirty="0" smtClean="0">
                <a:solidFill>
                  <a:srgbClr val="002060"/>
                </a:solidFill>
                <a:latin typeface="Cambria" pitchFamily="18" charset="0"/>
              </a:rPr>
              <a:t>DC-DC Converter: LTC 3411-A (Linear Technology)(80% Efficiency)</a:t>
            </a:r>
            <a:endParaRPr lang="en-US" dirty="0">
              <a:solidFill>
                <a:srgbClr val="002060"/>
              </a:solidFill>
              <a:latin typeface="Cambria" pitchFamily="18" charset="0"/>
            </a:endParaRPr>
          </a:p>
        </p:txBody>
      </p:sp>
    </p:spTree>
    <p:extLst>
      <p:ext uri="{BB962C8B-B14F-4D97-AF65-F5344CB8AC3E}">
        <p14:creationId xmlns:p14="http://schemas.microsoft.com/office/powerpoint/2010/main" val="26209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53381906"/>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3600" b="1" dirty="0" smtClean="0">
                <a:solidFill>
                  <a:srgbClr val="0070C0"/>
                </a:solidFill>
                <a:latin typeface="Cambria" pitchFamily="18" charset="0"/>
              </a:rPr>
              <a:t>Motivation</a:t>
            </a:r>
          </a:p>
          <a:p>
            <a:r>
              <a:rPr lang="en-US" sz="2800" dirty="0" smtClean="0">
                <a:solidFill>
                  <a:srgbClr val="002060"/>
                </a:solidFill>
                <a:latin typeface="Cambria" pitchFamily="18" charset="0"/>
              </a:rPr>
              <a:t>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2800" dirty="0" smtClean="0">
                <a:solidFill>
                  <a:srgbClr val="002060"/>
                </a:solidFill>
                <a:latin typeface="Cambria" pitchFamily="18" charset="0"/>
              </a:rPr>
              <a:t>Problem Statement</a:t>
            </a:r>
          </a:p>
          <a:p>
            <a:r>
              <a:rPr lang="en-US" sz="2800" dirty="0" smtClean="0">
                <a:solidFill>
                  <a:srgbClr val="002060"/>
                </a:solidFill>
                <a:latin typeface="Cambria" pitchFamily="18" charset="0"/>
              </a:rPr>
              <a:t>Proposed Scheme</a:t>
            </a:r>
          </a:p>
          <a:p>
            <a:r>
              <a:rPr lang="en-US" sz="2800" dirty="0" smtClean="0">
                <a:solidFill>
                  <a:srgbClr val="00206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82048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77774852"/>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30</a:t>
            </a:fld>
            <a:endParaRPr lang="en-US" dirty="0">
              <a:solidFill>
                <a:srgbClr val="002060"/>
              </a:solidFill>
              <a:latin typeface="Cambria"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094189870"/>
              </p:ext>
            </p:extLst>
          </p:nvPr>
        </p:nvGraphicFramePr>
        <p:xfrm>
          <a:off x="1219200" y="1371600"/>
          <a:ext cx="6226629" cy="2362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a:graphicFrameLocks/>
          </p:cNvGraphicFramePr>
          <p:nvPr>
            <p:extLst>
              <p:ext uri="{D42A27DB-BD31-4B8C-83A1-F6EECF244321}">
                <p14:modId xmlns:p14="http://schemas.microsoft.com/office/powerpoint/2010/main" val="1431416623"/>
              </p:ext>
            </p:extLst>
          </p:nvPr>
        </p:nvGraphicFramePr>
        <p:xfrm>
          <a:off x="1219200" y="3810000"/>
          <a:ext cx="6248400" cy="237716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8800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16799585"/>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31</a:t>
            </a:fld>
            <a:endParaRPr lang="en-US" dirty="0">
              <a:solidFill>
                <a:srgbClr val="002060"/>
              </a:solidFill>
              <a:latin typeface="Cambria"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16205803"/>
              </p:ext>
            </p:extLst>
          </p:nvPr>
        </p:nvGraphicFramePr>
        <p:xfrm>
          <a:off x="533400" y="1752600"/>
          <a:ext cx="8229600" cy="2078920"/>
        </p:xfrm>
        <a:graphic>
          <a:graphicData uri="http://schemas.openxmlformats.org/drawingml/2006/table">
            <a:tbl>
              <a:tblPr/>
              <a:tblGrid>
                <a:gridCol w="1355147"/>
                <a:gridCol w="1624381"/>
                <a:gridCol w="1575022"/>
                <a:gridCol w="1763485"/>
                <a:gridCol w="1911565"/>
              </a:tblGrid>
              <a:tr h="152400">
                <a:tc rowSpan="2">
                  <a:txBody>
                    <a:bodyPr/>
                    <a:lstStyle/>
                    <a:p>
                      <a:pPr algn="ctr" fontAlgn="ctr"/>
                      <a:r>
                        <a:rPr lang="en-US" sz="1200" b="0" i="0" u="none" strike="noStrike" dirty="0">
                          <a:solidFill>
                            <a:srgbClr val="002060"/>
                          </a:solidFill>
                          <a:effectLst/>
                          <a:latin typeface="Cambria" pitchFamily="18" charset="0"/>
                        </a:rPr>
                        <a:t>Number of Loads</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200" b="0" i="0" u="none" strike="noStrike">
                          <a:solidFill>
                            <a:srgbClr val="002060"/>
                          </a:solidFill>
                          <a:effectLst/>
                          <a:latin typeface="Cambria" pitchFamily="18" charset="0"/>
                        </a:rPr>
                        <a:t>Load Power (W)</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3">
                  <a:txBody>
                    <a:bodyPr/>
                    <a:lstStyle/>
                    <a:p>
                      <a:pPr algn="ctr" fontAlgn="ctr"/>
                      <a:r>
                        <a:rPr lang="en-US" sz="1200" b="0" i="0" u="none" strike="noStrike" dirty="0">
                          <a:solidFill>
                            <a:srgbClr val="002060"/>
                          </a:solidFill>
                          <a:effectLst/>
                          <a:latin typeface="Cambria" pitchFamily="18" charset="0"/>
                        </a:rPr>
                        <a:t>Grid Power (W)</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52400">
                <a:tc vMerge="1">
                  <a:txBody>
                    <a:bodyPr/>
                    <a:lstStyle/>
                    <a:p>
                      <a:endParaRPr lang="en-US"/>
                    </a:p>
                  </a:txBody>
                  <a:tcPr/>
                </a:tc>
                <a:tc vMerge="1">
                  <a:txBody>
                    <a:bodyPr/>
                    <a:lstStyle/>
                    <a:p>
                      <a:endParaRPr lang="en-US"/>
                    </a:p>
                  </a:txBody>
                  <a:tcPr/>
                </a:tc>
                <a:tc>
                  <a:txBody>
                    <a:bodyPr/>
                    <a:lstStyle/>
                    <a:p>
                      <a:pPr algn="ctr" fontAlgn="b"/>
                      <a:r>
                        <a:rPr lang="en-US" sz="1200" b="0" i="0" u="none" strike="noStrike" dirty="0">
                          <a:solidFill>
                            <a:srgbClr val="002060"/>
                          </a:solidFill>
                          <a:effectLst/>
                          <a:latin typeface="Cambria" pitchFamily="18" charset="0"/>
                        </a:rPr>
                        <a:t>Present Day PDN  </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High-Voltage </a:t>
                      </a:r>
                      <a:r>
                        <a:rPr lang="en-US" sz="1200" b="0" i="0" u="none" strike="noStrike" dirty="0" smtClean="0">
                          <a:solidFill>
                            <a:srgbClr val="002060"/>
                          </a:solidFill>
                          <a:effectLst/>
                          <a:latin typeface="Cambria" pitchFamily="18" charset="0"/>
                        </a:rPr>
                        <a:t>PDN</a:t>
                      </a:r>
                    </a:p>
                    <a:p>
                      <a:pPr algn="ctr" fontAlgn="ctr"/>
                      <a:r>
                        <a:rPr lang="en-US" sz="1200" b="0" i="0" u="none" strike="noStrike" dirty="0" smtClean="0">
                          <a:solidFill>
                            <a:srgbClr val="002060"/>
                          </a:solidFill>
                          <a:effectLst/>
                          <a:latin typeface="Cambria" pitchFamily="18" charset="0"/>
                        </a:rPr>
                        <a:t> </a:t>
                      </a:r>
                      <a:r>
                        <a:rPr lang="en-US" sz="1200" b="0" i="0" u="none" strike="noStrike" dirty="0">
                          <a:solidFill>
                            <a:srgbClr val="002060"/>
                          </a:solidFill>
                          <a:effectLst/>
                          <a:latin typeface="Cambria" pitchFamily="18" charset="0"/>
                        </a:rPr>
                        <a:t>(Ideal Converter)</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High-Voltage PDN </a:t>
                      </a:r>
                      <a:endParaRPr lang="en-US" sz="1200" b="0" i="0" u="none" strike="noStrike" dirty="0" smtClean="0">
                        <a:solidFill>
                          <a:srgbClr val="002060"/>
                        </a:solidFill>
                        <a:effectLst/>
                        <a:latin typeface="Cambria" pitchFamily="18" charset="0"/>
                      </a:endParaRPr>
                    </a:p>
                    <a:p>
                      <a:pPr algn="ctr" fontAlgn="ctr"/>
                      <a:r>
                        <a:rPr lang="en-US" sz="1200" b="0" i="0" u="none" strike="noStrike" dirty="0" smtClean="0">
                          <a:solidFill>
                            <a:srgbClr val="002060"/>
                          </a:solidFill>
                          <a:effectLst/>
                          <a:latin typeface="Cambria" pitchFamily="18" charset="0"/>
                        </a:rPr>
                        <a:t>(</a:t>
                      </a:r>
                      <a:r>
                        <a:rPr lang="en-US" sz="1200" b="0" i="0" u="none" strike="noStrike" dirty="0">
                          <a:solidFill>
                            <a:srgbClr val="002060"/>
                          </a:solidFill>
                          <a:effectLst/>
                          <a:latin typeface="Cambria" pitchFamily="18" charset="0"/>
                        </a:rPr>
                        <a:t>Non-Ideal Converter)</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1</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1</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0.13</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0.01</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0.02</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4</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4</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0.67</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0.07</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0.11</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9</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9</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1.69</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0.19</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0.39</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16</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16</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3.57</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0.40</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1.21</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25</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25</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7.02</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0.78</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2.68</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64</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64</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23.76</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2.64</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9.12</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a:solidFill>
                            <a:srgbClr val="002060"/>
                          </a:solidFill>
                          <a:effectLst/>
                          <a:latin typeface="Cambria" pitchFamily="18" charset="0"/>
                        </a:rPr>
                        <a:t>100</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100</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49.32</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5.48</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2060"/>
                          </a:solidFill>
                          <a:effectLst/>
                          <a:latin typeface="Cambria" pitchFamily="18" charset="0"/>
                        </a:rPr>
                        <a:t>18.97</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52400">
                <a:tc>
                  <a:txBody>
                    <a:bodyPr/>
                    <a:lstStyle/>
                    <a:p>
                      <a:pPr algn="ctr" fontAlgn="b"/>
                      <a:r>
                        <a:rPr lang="en-US" sz="1200" b="0" i="0" u="none" strike="noStrike" dirty="0">
                          <a:solidFill>
                            <a:srgbClr val="002060"/>
                          </a:solidFill>
                          <a:effectLst/>
                          <a:latin typeface="Cambria" pitchFamily="18" charset="0"/>
                        </a:rPr>
                        <a:t>256</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2060"/>
                          </a:solidFill>
                          <a:effectLst/>
                          <a:latin typeface="Cambria" pitchFamily="18" charset="0"/>
                        </a:rPr>
                        <a:t>256</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169.40</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18.82</a:t>
                      </a:r>
                    </a:p>
                  </a:txBody>
                  <a:tcPr marL="6724" marR="6724" marT="67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dirty="0">
                          <a:solidFill>
                            <a:srgbClr val="002060"/>
                          </a:solidFill>
                          <a:effectLst/>
                          <a:latin typeface="Cambria" pitchFamily="18" charset="0"/>
                        </a:rPr>
                        <a:t>63.3</a:t>
                      </a:r>
                    </a:p>
                  </a:txBody>
                  <a:tcPr marL="6724" marR="6724" marT="67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3239493067"/>
              </p:ext>
            </p:extLst>
          </p:nvPr>
        </p:nvGraphicFramePr>
        <p:xfrm>
          <a:off x="533400" y="3886200"/>
          <a:ext cx="8229600" cy="2438400"/>
        </p:xfrm>
        <a:graphic>
          <a:graphicData uri="http://schemas.openxmlformats.org/drawingml/2006/chart">
            <c:chart xmlns:c="http://schemas.openxmlformats.org/drawingml/2006/chart" xmlns:r="http://schemas.openxmlformats.org/officeDocument/2006/relationships" r:id="rId7"/>
          </a:graphicData>
        </a:graphic>
      </p:graphicFrame>
      <p:sp>
        <p:nvSpPr>
          <p:cNvPr id="4" name="Rectangle 3"/>
          <p:cNvSpPr/>
          <p:nvPr/>
        </p:nvSpPr>
        <p:spPr>
          <a:xfrm>
            <a:off x="533400" y="1241104"/>
            <a:ext cx="5188985" cy="461665"/>
          </a:xfrm>
          <a:prstGeom prst="rect">
            <a:avLst/>
          </a:prstGeom>
        </p:spPr>
        <p:txBody>
          <a:bodyPr wrap="none">
            <a:spAutoFit/>
          </a:bodyPr>
          <a:lstStyle/>
          <a:p>
            <a:pPr marL="285750" indent="-285750">
              <a:buClr>
                <a:srgbClr val="FF581D"/>
              </a:buClr>
              <a:buFont typeface="Wingdings" pitchFamily="2" charset="2"/>
              <a:buChar char="v"/>
            </a:pPr>
            <a:r>
              <a:rPr lang="en-US" sz="2400" b="1" dirty="0" smtClean="0">
                <a:solidFill>
                  <a:srgbClr val="002060"/>
                </a:solidFill>
                <a:latin typeface="Cambria" pitchFamily="18" charset="0"/>
              </a:rPr>
              <a:t>Comparison: Power Consumption</a:t>
            </a:r>
            <a:endParaRPr lang="en-US" sz="2400" b="1" dirty="0">
              <a:solidFill>
                <a:srgbClr val="002060"/>
              </a:solidFill>
              <a:latin typeface="Cambria" pitchFamily="18" charset="0"/>
            </a:endParaRPr>
          </a:p>
        </p:txBody>
      </p:sp>
    </p:spTree>
    <p:extLst>
      <p:ext uri="{BB962C8B-B14F-4D97-AF65-F5344CB8AC3E}">
        <p14:creationId xmlns:p14="http://schemas.microsoft.com/office/powerpoint/2010/main" val="810893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84615270"/>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32</a:t>
            </a:fld>
            <a:endParaRPr lang="en-US" dirty="0">
              <a:solidFill>
                <a:srgbClr val="002060"/>
              </a:solidFill>
              <a:latin typeface="Cambria"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518131263"/>
              </p:ext>
            </p:extLst>
          </p:nvPr>
        </p:nvGraphicFramePr>
        <p:xfrm>
          <a:off x="457200" y="1632280"/>
          <a:ext cx="8083262" cy="2101520"/>
        </p:xfrm>
        <a:graphic>
          <a:graphicData uri="http://schemas.openxmlformats.org/drawingml/2006/table">
            <a:tbl>
              <a:tblPr/>
              <a:tblGrid>
                <a:gridCol w="1774717"/>
                <a:gridCol w="1930446"/>
                <a:gridCol w="2050987"/>
                <a:gridCol w="2327112"/>
              </a:tblGrid>
              <a:tr h="179686">
                <a:tc rowSpan="2">
                  <a:txBody>
                    <a:bodyPr/>
                    <a:lstStyle/>
                    <a:p>
                      <a:pPr algn="ctr" fontAlgn="ctr"/>
                      <a:r>
                        <a:rPr lang="en-US" sz="1200" b="0" i="0" u="none" strike="noStrike" dirty="0">
                          <a:solidFill>
                            <a:srgbClr val="002060"/>
                          </a:solidFill>
                          <a:effectLst/>
                          <a:latin typeface="Cambria" pitchFamily="18" charset="0"/>
                        </a:rPr>
                        <a:t>Number of Loads</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gridSpan="3">
                  <a:txBody>
                    <a:bodyPr/>
                    <a:lstStyle/>
                    <a:p>
                      <a:pPr algn="ctr" fontAlgn="ctr"/>
                      <a:r>
                        <a:rPr lang="en-US" sz="1200" b="0" i="0" u="none" strike="noStrike">
                          <a:solidFill>
                            <a:srgbClr val="002060"/>
                          </a:solidFill>
                          <a:effectLst/>
                          <a:latin typeface="Cambria" pitchFamily="18" charset="0"/>
                        </a:rPr>
                        <a:t>Efficiency  </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79686">
                <a:tc vMerge="1">
                  <a:txBody>
                    <a:bodyPr/>
                    <a:lstStyle/>
                    <a:p>
                      <a:endParaRPr lang="en-US"/>
                    </a:p>
                  </a:txBody>
                  <a:tcPr/>
                </a:tc>
                <a:tc>
                  <a:txBody>
                    <a:bodyPr/>
                    <a:lstStyle/>
                    <a:p>
                      <a:pPr algn="ctr" fontAlgn="b"/>
                      <a:r>
                        <a:rPr lang="en-US" sz="1200" b="0" i="0" u="none" strike="noStrike">
                          <a:solidFill>
                            <a:srgbClr val="002060"/>
                          </a:solidFill>
                          <a:effectLst/>
                          <a:latin typeface="Cambria" pitchFamily="18" charset="0"/>
                        </a:rPr>
                        <a:t>Regular PDN </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High-Voltage </a:t>
                      </a:r>
                      <a:r>
                        <a:rPr lang="en-US" sz="1200" b="0" i="0" u="none" strike="noStrike" dirty="0" smtClean="0">
                          <a:solidFill>
                            <a:srgbClr val="002060"/>
                          </a:solidFill>
                          <a:effectLst/>
                          <a:latin typeface="Cambria" pitchFamily="18" charset="0"/>
                        </a:rPr>
                        <a:t>PDN</a:t>
                      </a:r>
                    </a:p>
                    <a:p>
                      <a:pPr algn="ctr" fontAlgn="ctr"/>
                      <a:r>
                        <a:rPr lang="en-US" sz="1200" b="0" i="0" u="none" strike="noStrike" dirty="0" smtClean="0">
                          <a:solidFill>
                            <a:srgbClr val="002060"/>
                          </a:solidFill>
                          <a:effectLst/>
                          <a:latin typeface="Cambria" pitchFamily="18" charset="0"/>
                        </a:rPr>
                        <a:t> </a:t>
                      </a:r>
                      <a:r>
                        <a:rPr lang="en-US" sz="1200" b="0" i="0" u="none" strike="noStrike" dirty="0">
                          <a:solidFill>
                            <a:srgbClr val="002060"/>
                          </a:solidFill>
                          <a:effectLst/>
                          <a:latin typeface="Cambria" pitchFamily="18" charset="0"/>
                        </a:rPr>
                        <a:t>(Ideal Converter)</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High-Voltage PDN </a:t>
                      </a:r>
                      <a:endParaRPr lang="en-US" sz="1200" b="0" i="0" u="none" strike="noStrike" dirty="0" smtClean="0">
                        <a:solidFill>
                          <a:srgbClr val="002060"/>
                        </a:solidFill>
                        <a:effectLst/>
                        <a:latin typeface="Cambria" pitchFamily="18" charset="0"/>
                      </a:endParaRPr>
                    </a:p>
                    <a:p>
                      <a:pPr algn="ctr" fontAlgn="ctr"/>
                      <a:r>
                        <a:rPr lang="en-US" sz="1200" b="0" i="0" u="none" strike="noStrike" dirty="0" smtClean="0">
                          <a:solidFill>
                            <a:srgbClr val="002060"/>
                          </a:solidFill>
                          <a:effectLst/>
                          <a:latin typeface="Cambria" pitchFamily="18" charset="0"/>
                        </a:rPr>
                        <a:t>(</a:t>
                      </a:r>
                      <a:r>
                        <a:rPr lang="en-US" sz="1200" b="0" i="0" u="none" strike="noStrike" dirty="0">
                          <a:solidFill>
                            <a:srgbClr val="002060"/>
                          </a:solidFill>
                          <a:effectLst/>
                          <a:latin typeface="Cambria" pitchFamily="18" charset="0"/>
                        </a:rPr>
                        <a:t>Non-Ideal Converter)</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1</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88.50</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98.58</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98.04</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4</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85.65</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98.17</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97.32</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9</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84.19</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97.96</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95.85</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16</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81.76</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97.58</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92.97</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25</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78.08</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96.97</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90.32</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64</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72.93</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96.04</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87.53</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a:solidFill>
                            <a:srgbClr val="002060"/>
                          </a:solidFill>
                          <a:effectLst/>
                          <a:latin typeface="Cambria" pitchFamily="18" charset="0"/>
                        </a:rPr>
                        <a:t>100</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66.97</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94.80</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84.05</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79686">
                <a:tc>
                  <a:txBody>
                    <a:bodyPr/>
                    <a:lstStyle/>
                    <a:p>
                      <a:pPr algn="ctr" fontAlgn="b"/>
                      <a:r>
                        <a:rPr lang="en-US" sz="1200" b="0" i="0" u="none" strike="noStrike" dirty="0">
                          <a:solidFill>
                            <a:srgbClr val="002060"/>
                          </a:solidFill>
                          <a:effectLst/>
                          <a:latin typeface="Cambria" pitchFamily="18" charset="0"/>
                        </a:rPr>
                        <a:t>256</a:t>
                      </a:r>
                    </a:p>
                  </a:txBody>
                  <a:tcPr marL="8984" marR="8984" marT="8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a:solidFill>
                            <a:srgbClr val="002060"/>
                          </a:solidFill>
                          <a:effectLst/>
                          <a:latin typeface="Cambria" pitchFamily="18" charset="0"/>
                        </a:rPr>
                        <a:t>60.18</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93.15</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200" b="0" i="0" u="none" strike="noStrike" dirty="0">
                          <a:solidFill>
                            <a:srgbClr val="002060"/>
                          </a:solidFill>
                          <a:effectLst/>
                          <a:latin typeface="Cambria" pitchFamily="18" charset="0"/>
                        </a:rPr>
                        <a:t>80.18</a:t>
                      </a:r>
                    </a:p>
                  </a:txBody>
                  <a:tcPr marL="8984" marR="8984" marT="8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graphicFrame>
        <p:nvGraphicFramePr>
          <p:cNvPr id="14" name="Chart 13"/>
          <p:cNvGraphicFramePr>
            <a:graphicFrameLocks/>
          </p:cNvGraphicFramePr>
          <p:nvPr>
            <p:extLst>
              <p:ext uri="{D42A27DB-BD31-4B8C-83A1-F6EECF244321}">
                <p14:modId xmlns:p14="http://schemas.microsoft.com/office/powerpoint/2010/main" val="2526412745"/>
              </p:ext>
            </p:extLst>
          </p:nvPr>
        </p:nvGraphicFramePr>
        <p:xfrm>
          <a:off x="762000" y="3810000"/>
          <a:ext cx="7172326" cy="2438400"/>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p:cNvSpPr txBox="1"/>
          <p:nvPr/>
        </p:nvSpPr>
        <p:spPr>
          <a:xfrm>
            <a:off x="533400" y="1143000"/>
            <a:ext cx="5257800" cy="461665"/>
          </a:xfrm>
          <a:prstGeom prst="rect">
            <a:avLst/>
          </a:prstGeom>
          <a:noFill/>
        </p:spPr>
        <p:txBody>
          <a:bodyPr wrap="square" rtlCol="0">
            <a:spAutoFit/>
          </a:bodyPr>
          <a:lstStyle/>
          <a:p>
            <a:pPr marL="285750" indent="-285750">
              <a:buClr>
                <a:srgbClr val="FF581D"/>
              </a:buClr>
              <a:buFont typeface="Wingdings" pitchFamily="2" charset="2"/>
              <a:buChar char="v"/>
            </a:pPr>
            <a:r>
              <a:rPr lang="en-US" sz="2400" b="1" dirty="0" smtClean="0">
                <a:solidFill>
                  <a:srgbClr val="002060"/>
                </a:solidFill>
                <a:latin typeface="Cambria" pitchFamily="18" charset="0"/>
              </a:rPr>
              <a:t>Comparison: Efficiency</a:t>
            </a:r>
            <a:endParaRPr lang="en-US" sz="2400" b="1" dirty="0">
              <a:solidFill>
                <a:srgbClr val="002060"/>
              </a:solidFill>
              <a:latin typeface="Cambria" pitchFamily="18" charset="0"/>
            </a:endParaRPr>
          </a:p>
        </p:txBody>
      </p:sp>
    </p:spTree>
    <p:extLst>
      <p:ext uri="{BB962C8B-B14F-4D97-AF65-F5344CB8AC3E}">
        <p14:creationId xmlns:p14="http://schemas.microsoft.com/office/powerpoint/2010/main" val="1915761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95428011"/>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2800" dirty="0" smtClean="0">
                <a:solidFill>
                  <a:srgbClr val="002060"/>
                </a:solidFill>
                <a:latin typeface="Cambria" pitchFamily="18" charset="0"/>
              </a:rPr>
              <a:t>Motivation</a:t>
            </a:r>
          </a:p>
          <a:p>
            <a:r>
              <a:rPr lang="en-US" sz="2800" dirty="0" smtClean="0">
                <a:solidFill>
                  <a:srgbClr val="002060"/>
                </a:solidFill>
                <a:latin typeface="Cambria" pitchFamily="18" charset="0"/>
              </a:rPr>
              <a:t>Present Day 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2800" dirty="0" smtClean="0">
                <a:solidFill>
                  <a:srgbClr val="002060"/>
                </a:solidFill>
                <a:latin typeface="Cambria" pitchFamily="18" charset="0"/>
              </a:rPr>
              <a:t>Problem Statement</a:t>
            </a:r>
          </a:p>
          <a:p>
            <a:r>
              <a:rPr lang="en-US" sz="2800" dirty="0" smtClean="0">
                <a:solidFill>
                  <a:srgbClr val="002060"/>
                </a:solidFill>
                <a:latin typeface="Cambria" pitchFamily="18" charset="0"/>
              </a:rPr>
              <a:t>Proposed Scheme</a:t>
            </a:r>
          </a:p>
          <a:p>
            <a:r>
              <a:rPr lang="en-US" sz="2800" dirty="0" smtClean="0">
                <a:solidFill>
                  <a:srgbClr val="002060"/>
                </a:solidFill>
                <a:latin typeface="Cambria" pitchFamily="18" charset="0"/>
              </a:rPr>
              <a:t>Advantages</a:t>
            </a:r>
          </a:p>
          <a:p>
            <a:r>
              <a:rPr lang="en-US" sz="2800" dirty="0" smtClean="0">
                <a:solidFill>
                  <a:srgbClr val="002060"/>
                </a:solidFill>
                <a:latin typeface="Cambria" pitchFamily="18" charset="0"/>
              </a:rPr>
              <a:t>Results</a:t>
            </a:r>
          </a:p>
          <a:p>
            <a:r>
              <a:rPr lang="en-US" sz="2800" b="1" dirty="0" smtClean="0">
                <a:solidFill>
                  <a:srgbClr val="0070C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33</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3677375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8237260"/>
              </p:ext>
            </p:extLst>
          </p:nvPr>
        </p:nvGraphicFramePr>
        <p:xfrm>
          <a:off x="457200" y="26099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9" name="Rectangle 3"/>
          <p:cNvSpPr>
            <a:spLocks noGrp="1" noChangeArrowheads="1"/>
          </p:cNvSpPr>
          <p:nvPr>
            <p:ph idx="1"/>
          </p:nvPr>
        </p:nvSpPr>
        <p:spPr>
          <a:xfrm>
            <a:off x="457200" y="1447800"/>
            <a:ext cx="8229600" cy="4525963"/>
          </a:xfrm>
        </p:spPr>
        <p:txBody>
          <a:bodyPr/>
          <a:lstStyle/>
          <a:p>
            <a:pPr>
              <a:buFont typeface="Wingdings" pitchFamily="2" charset="2"/>
              <a:buChar char="v"/>
            </a:pPr>
            <a:r>
              <a:rPr lang="en-US" b="1" dirty="0" smtClean="0">
                <a:solidFill>
                  <a:srgbClr val="002060"/>
                </a:solidFill>
                <a:latin typeface="Cambria" pitchFamily="18" charset="0"/>
              </a:rPr>
              <a:t>Challenges</a:t>
            </a:r>
          </a:p>
          <a:p>
            <a:pPr marL="400050" lvl="1" indent="0">
              <a:buNone/>
            </a:pPr>
            <a:r>
              <a:rPr lang="en-US" b="1" dirty="0" smtClean="0">
                <a:solidFill>
                  <a:srgbClr val="002060"/>
                </a:solidFill>
                <a:latin typeface="Cambria" pitchFamily="18" charset="0"/>
              </a:rPr>
              <a:t>DC-DC Converter Design:</a:t>
            </a:r>
          </a:p>
          <a:p>
            <a:pPr lvl="2">
              <a:buFont typeface="Wingdings" pitchFamily="2" charset="2"/>
              <a:buChar char="q"/>
            </a:pPr>
            <a:r>
              <a:rPr lang="en-US" b="1" dirty="0" smtClean="0">
                <a:solidFill>
                  <a:srgbClr val="002060"/>
                </a:solidFill>
                <a:latin typeface="Cambria" pitchFamily="18" charset="0"/>
              </a:rPr>
              <a:t>Efficiency</a:t>
            </a:r>
          </a:p>
          <a:p>
            <a:pPr lvl="3">
              <a:buFont typeface="Wingdings" pitchFamily="2" charset="2"/>
              <a:buChar char="Ø"/>
            </a:pPr>
            <a:r>
              <a:rPr lang="en-US" b="1" dirty="0" smtClean="0">
                <a:solidFill>
                  <a:srgbClr val="002060"/>
                </a:solidFill>
                <a:latin typeface="Cambria" pitchFamily="18" charset="0"/>
              </a:rPr>
              <a:t>Power</a:t>
            </a:r>
          </a:p>
          <a:p>
            <a:pPr lvl="3">
              <a:buFont typeface="Wingdings" pitchFamily="2" charset="2"/>
              <a:buChar char="Ø"/>
            </a:pPr>
            <a:r>
              <a:rPr lang="en-US" b="1" dirty="0" smtClean="0">
                <a:solidFill>
                  <a:srgbClr val="002060"/>
                </a:solidFill>
                <a:latin typeface="Cambria" pitchFamily="18" charset="0"/>
              </a:rPr>
              <a:t>Area</a:t>
            </a:r>
          </a:p>
          <a:p>
            <a:pPr lvl="2">
              <a:buFont typeface="Wingdings" pitchFamily="2" charset="2"/>
              <a:buChar char="q"/>
            </a:pPr>
            <a:r>
              <a:rPr lang="en-US" b="1" dirty="0" smtClean="0">
                <a:solidFill>
                  <a:srgbClr val="002060"/>
                </a:solidFill>
                <a:latin typeface="Cambria" pitchFamily="18" charset="0"/>
              </a:rPr>
              <a:t>Output Drive Capacity</a:t>
            </a:r>
          </a:p>
          <a:p>
            <a:pPr lvl="2">
              <a:buFont typeface="Wingdings" pitchFamily="2" charset="2"/>
              <a:buChar char="q"/>
            </a:pPr>
            <a:r>
              <a:rPr lang="en-US" b="1" dirty="0" smtClean="0">
                <a:solidFill>
                  <a:srgbClr val="002060"/>
                </a:solidFill>
                <a:latin typeface="Cambria" pitchFamily="18" charset="0"/>
              </a:rPr>
              <a:t>Fabrication</a:t>
            </a:r>
          </a:p>
          <a:p>
            <a:pPr lvl="1"/>
            <a:endParaRPr lang="en-US" sz="2400" b="1" dirty="0">
              <a:solidFill>
                <a:srgbClr val="002060"/>
              </a:solidFill>
              <a:latin typeface="Cambria" pitchFamily="18" charset="0"/>
            </a:endParaRPr>
          </a:p>
          <a:p>
            <a:pPr marL="0" indent="0">
              <a:buNone/>
            </a:pPr>
            <a:endParaRPr lang="en-US" sz="2800" b="1" dirty="0" smtClean="0">
              <a:solidFill>
                <a:srgbClr val="002060"/>
              </a:solidFill>
              <a:latin typeface="Cambria" pitchFamily="18" charset="0"/>
            </a:endParaRPr>
          </a:p>
          <a:p>
            <a:endParaRPr lang="en-US" sz="2800" b="1" dirty="0">
              <a:latin typeface="Cambria" pitchFamily="18" charset="0"/>
            </a:endParaRPr>
          </a:p>
        </p:txBody>
      </p:sp>
      <p:sp>
        <p:nvSpPr>
          <p:cNvPr id="2" name="Date Placeholder 1"/>
          <p:cNvSpPr>
            <a:spLocks noGrp="1"/>
          </p:cNvSpPr>
          <p:nvPr>
            <p:ph type="dt" sz="half" idx="10"/>
          </p:nvPr>
        </p:nvSpPr>
        <p:spPr/>
        <p:txBody>
          <a:bodyPr/>
          <a:lstStyle/>
          <a:p>
            <a:r>
              <a:rPr lang="en-US" dirty="0" smtClean="0">
                <a:solidFill>
                  <a:srgbClr val="002060"/>
                </a:solidFill>
              </a:rPr>
              <a:t>June 28, 2013</a:t>
            </a:r>
            <a:endParaRPr lang="en-US" dirty="0">
              <a:solidFill>
                <a:srgbClr val="002060"/>
              </a:solidFill>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rPr>
              <a:pPr algn="ctr"/>
              <a:t>34</a:t>
            </a:fld>
            <a:endParaRPr lang="en-US" dirty="0">
              <a:solidFill>
                <a:srgbClr val="002060"/>
              </a:solidFill>
            </a:endParaRPr>
          </a:p>
        </p:txBody>
      </p:sp>
    </p:spTree>
    <p:extLst>
      <p:ext uri="{BB962C8B-B14F-4D97-AF65-F5344CB8AC3E}">
        <p14:creationId xmlns:p14="http://schemas.microsoft.com/office/powerpoint/2010/main" val="4057772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730743008"/>
              </p:ext>
            </p:extLst>
          </p:nvPr>
        </p:nvGraphicFramePr>
        <p:xfrm>
          <a:off x="457200" y="247342"/>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9" name="Rectangle 3"/>
          <p:cNvSpPr>
            <a:spLocks noGrp="1" noChangeArrowheads="1"/>
          </p:cNvSpPr>
          <p:nvPr>
            <p:ph idx="1"/>
          </p:nvPr>
        </p:nvSpPr>
        <p:spPr>
          <a:xfrm>
            <a:off x="457200" y="1447800"/>
            <a:ext cx="8229600" cy="4114800"/>
          </a:xfrm>
        </p:spPr>
        <p:txBody>
          <a:bodyPr/>
          <a:lstStyle/>
          <a:p>
            <a:pPr>
              <a:buFont typeface="Wingdings" pitchFamily="2" charset="2"/>
              <a:buChar char="v"/>
            </a:pPr>
            <a:r>
              <a:rPr lang="en-US" b="1" dirty="0" smtClean="0">
                <a:solidFill>
                  <a:srgbClr val="002060"/>
                </a:solidFill>
                <a:latin typeface="Cambria" pitchFamily="18" charset="0"/>
              </a:rPr>
              <a:t>Developments:</a:t>
            </a:r>
          </a:p>
          <a:p>
            <a:pPr lvl="1">
              <a:buFont typeface="Wingdings" pitchFamily="2" charset="2"/>
              <a:buChar char="§"/>
            </a:pPr>
            <a:r>
              <a:rPr lang="en-US" sz="2400" dirty="0" smtClean="0">
                <a:solidFill>
                  <a:srgbClr val="002060"/>
                </a:solidFill>
                <a:latin typeface="Cambria" pitchFamily="18" charset="0"/>
              </a:rPr>
              <a:t>Input Voltage: 3.3 V</a:t>
            </a:r>
          </a:p>
          <a:p>
            <a:pPr marL="0" indent="0">
              <a:buNone/>
            </a:pPr>
            <a:r>
              <a:rPr lang="en-US" sz="2400" dirty="0" smtClean="0">
                <a:solidFill>
                  <a:srgbClr val="002060"/>
                </a:solidFill>
                <a:latin typeface="Cambria" pitchFamily="18" charset="0"/>
              </a:rPr>
              <a:t>     </a:t>
            </a:r>
            <a:r>
              <a:rPr lang="en-US" sz="2400" dirty="0">
                <a:solidFill>
                  <a:srgbClr val="002060"/>
                </a:solidFill>
                <a:latin typeface="Cambria" pitchFamily="18" charset="0"/>
              </a:rPr>
              <a:t> </a:t>
            </a:r>
            <a:r>
              <a:rPr lang="en-US" sz="2400" dirty="0" smtClean="0">
                <a:solidFill>
                  <a:srgbClr val="002060"/>
                </a:solidFill>
                <a:latin typeface="Cambria" pitchFamily="18" charset="0"/>
              </a:rPr>
              <a:t>     Output Voltage: 1.3 V – 1.6 V</a:t>
            </a:r>
          </a:p>
          <a:p>
            <a:pPr marL="0" indent="0">
              <a:buNone/>
            </a:pPr>
            <a:r>
              <a:rPr lang="en-US" sz="2400" dirty="0" smtClean="0">
                <a:solidFill>
                  <a:srgbClr val="002060"/>
                </a:solidFill>
                <a:latin typeface="Cambria" pitchFamily="18" charset="0"/>
              </a:rPr>
              <a:t>           Output Drive Current: 26 mA</a:t>
            </a:r>
          </a:p>
          <a:p>
            <a:pPr marL="0" indent="0">
              <a:buNone/>
            </a:pPr>
            <a:r>
              <a:rPr lang="en-US" sz="2400" dirty="0" smtClean="0">
                <a:solidFill>
                  <a:srgbClr val="002060"/>
                </a:solidFill>
                <a:latin typeface="Cambria" pitchFamily="18" charset="0"/>
              </a:rPr>
              <a:t>           Efficiency: 75% - 87% </a:t>
            </a:r>
          </a:p>
          <a:p>
            <a:pPr lvl="1">
              <a:buFont typeface="Wingdings" pitchFamily="2" charset="2"/>
              <a:buChar char="§"/>
            </a:pPr>
            <a:r>
              <a:rPr lang="en-US" sz="2400" dirty="0">
                <a:solidFill>
                  <a:srgbClr val="002060"/>
                </a:solidFill>
                <a:latin typeface="Cambria" pitchFamily="18" charset="0"/>
              </a:rPr>
              <a:t>Input Voltage: </a:t>
            </a:r>
            <a:r>
              <a:rPr lang="en-US" sz="2400" dirty="0" smtClean="0">
                <a:solidFill>
                  <a:srgbClr val="002060"/>
                </a:solidFill>
                <a:latin typeface="Cambria" pitchFamily="18" charset="0"/>
              </a:rPr>
              <a:t>3.6 V &amp; 5.4 V</a:t>
            </a:r>
            <a:endParaRPr lang="en-US" sz="2400" dirty="0">
              <a:solidFill>
                <a:srgbClr val="002060"/>
              </a:solidFill>
              <a:latin typeface="Cambria" pitchFamily="18" charset="0"/>
            </a:endParaRPr>
          </a:p>
          <a:p>
            <a:pPr marL="0" indent="0">
              <a:buNone/>
            </a:pPr>
            <a:r>
              <a:rPr lang="en-US" sz="2400" dirty="0">
                <a:solidFill>
                  <a:srgbClr val="002060"/>
                </a:solidFill>
                <a:latin typeface="Cambria" pitchFamily="18" charset="0"/>
              </a:rPr>
              <a:t>   </a:t>
            </a:r>
            <a:r>
              <a:rPr lang="en-US" sz="2400" dirty="0" smtClean="0">
                <a:solidFill>
                  <a:srgbClr val="002060"/>
                </a:solidFill>
                <a:latin typeface="Cambria" pitchFamily="18" charset="0"/>
              </a:rPr>
              <a:t>        Output </a:t>
            </a:r>
            <a:r>
              <a:rPr lang="en-US" sz="2400" dirty="0">
                <a:solidFill>
                  <a:srgbClr val="002060"/>
                </a:solidFill>
                <a:latin typeface="Cambria" pitchFamily="18" charset="0"/>
              </a:rPr>
              <a:t>Voltage: </a:t>
            </a:r>
            <a:r>
              <a:rPr lang="en-US" sz="2400" dirty="0" smtClean="0">
                <a:solidFill>
                  <a:srgbClr val="002060"/>
                </a:solidFill>
                <a:latin typeface="Cambria" pitchFamily="18" charset="0"/>
              </a:rPr>
              <a:t>0.9 V</a:t>
            </a:r>
            <a:endParaRPr lang="en-US" sz="2400" dirty="0">
              <a:solidFill>
                <a:srgbClr val="002060"/>
              </a:solidFill>
              <a:latin typeface="Cambria" pitchFamily="18" charset="0"/>
            </a:endParaRPr>
          </a:p>
          <a:p>
            <a:pPr marL="0" indent="0">
              <a:buNone/>
            </a:pPr>
            <a:r>
              <a:rPr lang="en-US" sz="2400" dirty="0">
                <a:solidFill>
                  <a:srgbClr val="002060"/>
                </a:solidFill>
                <a:latin typeface="Cambria" pitchFamily="18" charset="0"/>
              </a:rPr>
              <a:t>   </a:t>
            </a:r>
            <a:r>
              <a:rPr lang="en-US" sz="2400" dirty="0" smtClean="0">
                <a:solidFill>
                  <a:srgbClr val="002060"/>
                </a:solidFill>
                <a:latin typeface="Cambria" pitchFamily="18" charset="0"/>
              </a:rPr>
              <a:t>        Output </a:t>
            </a:r>
            <a:r>
              <a:rPr lang="en-US" sz="2400" dirty="0">
                <a:solidFill>
                  <a:srgbClr val="002060"/>
                </a:solidFill>
                <a:latin typeface="Cambria" pitchFamily="18" charset="0"/>
              </a:rPr>
              <a:t>Drive Current: </a:t>
            </a:r>
            <a:r>
              <a:rPr lang="en-US" sz="2400" dirty="0" smtClean="0">
                <a:solidFill>
                  <a:srgbClr val="002060"/>
                </a:solidFill>
                <a:latin typeface="Cambria" pitchFamily="18" charset="0"/>
              </a:rPr>
              <a:t>250 </a:t>
            </a:r>
            <a:r>
              <a:rPr lang="en-US" sz="2400" dirty="0">
                <a:solidFill>
                  <a:srgbClr val="002060"/>
                </a:solidFill>
                <a:latin typeface="Cambria" pitchFamily="18" charset="0"/>
              </a:rPr>
              <a:t>mA</a:t>
            </a:r>
          </a:p>
          <a:p>
            <a:pPr marL="0" indent="0">
              <a:buNone/>
            </a:pPr>
            <a:r>
              <a:rPr lang="en-US" sz="2400" dirty="0">
                <a:solidFill>
                  <a:srgbClr val="002060"/>
                </a:solidFill>
                <a:latin typeface="Cambria" pitchFamily="18" charset="0"/>
              </a:rPr>
              <a:t>   </a:t>
            </a:r>
            <a:r>
              <a:rPr lang="en-US" sz="2400" dirty="0" smtClean="0">
                <a:solidFill>
                  <a:srgbClr val="002060"/>
                </a:solidFill>
                <a:latin typeface="Cambria" pitchFamily="18" charset="0"/>
              </a:rPr>
              <a:t>        Efficiency</a:t>
            </a:r>
            <a:r>
              <a:rPr lang="en-US" sz="2400" dirty="0">
                <a:solidFill>
                  <a:srgbClr val="002060"/>
                </a:solidFill>
                <a:latin typeface="Cambria" pitchFamily="18" charset="0"/>
              </a:rPr>
              <a:t>: </a:t>
            </a:r>
            <a:r>
              <a:rPr lang="en-US" sz="2400" dirty="0" smtClean="0">
                <a:solidFill>
                  <a:srgbClr val="002060"/>
                </a:solidFill>
                <a:latin typeface="Cambria" pitchFamily="18" charset="0"/>
              </a:rPr>
              <a:t>87.8% &amp; 79.6%</a:t>
            </a:r>
            <a:endParaRPr lang="en-US" sz="2400" b="1" dirty="0">
              <a:solidFill>
                <a:srgbClr val="002060"/>
              </a:solidFill>
              <a:latin typeface="Cambria" pitchFamily="18" charset="0"/>
            </a:endParaRPr>
          </a:p>
        </p:txBody>
      </p:sp>
      <p:sp>
        <p:nvSpPr>
          <p:cNvPr id="2" name="Date Placeholder 1"/>
          <p:cNvSpPr>
            <a:spLocks noGrp="1"/>
          </p:cNvSpPr>
          <p:nvPr>
            <p:ph type="dt" sz="half" idx="10"/>
          </p:nvPr>
        </p:nvSpPr>
        <p:spPr/>
        <p:txBody>
          <a:bodyPr/>
          <a:lstStyle/>
          <a:p>
            <a:r>
              <a:rPr lang="en-US" dirty="0" smtClean="0">
                <a:solidFill>
                  <a:srgbClr val="002060"/>
                </a:solidFill>
              </a:rPr>
              <a:t>June 28, 2013</a:t>
            </a:r>
            <a:endParaRPr lang="en-US" dirty="0">
              <a:solidFill>
                <a:srgbClr val="002060"/>
              </a:solidFill>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rPr>
              <a:pPr algn="ctr"/>
              <a:t>35</a:t>
            </a:fld>
            <a:endParaRPr lang="en-US" dirty="0">
              <a:solidFill>
                <a:srgbClr val="002060"/>
              </a:solidFill>
            </a:endParaRPr>
          </a:p>
        </p:txBody>
      </p:sp>
      <p:sp>
        <p:nvSpPr>
          <p:cNvPr id="7" name="Rectangle 6"/>
          <p:cNvSpPr/>
          <p:nvPr/>
        </p:nvSpPr>
        <p:spPr>
          <a:xfrm>
            <a:off x="479662" y="5715000"/>
            <a:ext cx="6987938" cy="553998"/>
          </a:xfrm>
          <a:prstGeom prst="rect">
            <a:avLst/>
          </a:prstGeom>
        </p:spPr>
        <p:txBody>
          <a:bodyPr wrap="square">
            <a:spAutoFit/>
          </a:bodyPr>
          <a:lstStyle/>
          <a:p>
            <a:r>
              <a:rPr lang="en-US" sz="1000" dirty="0" smtClean="0">
                <a:solidFill>
                  <a:srgbClr val="002060"/>
                </a:solidFill>
                <a:latin typeface="Cambria" pitchFamily="18" charset="0"/>
              </a:rPr>
              <a:t>Sources:</a:t>
            </a:r>
          </a:p>
          <a:p>
            <a:r>
              <a:rPr lang="en-US" sz="1000" dirty="0">
                <a:solidFill>
                  <a:srgbClr val="002060"/>
                </a:solidFill>
                <a:latin typeface="Cambria" pitchFamily="18" charset="0"/>
              </a:rPr>
              <a:t>B. </a:t>
            </a:r>
            <a:r>
              <a:rPr lang="en-US" sz="1000" dirty="0" err="1" smtClean="0">
                <a:solidFill>
                  <a:srgbClr val="002060"/>
                </a:solidFill>
                <a:latin typeface="Cambria" pitchFamily="18" charset="0"/>
              </a:rPr>
              <a:t>Maity</a:t>
            </a:r>
            <a:r>
              <a:rPr lang="en-US" sz="1000" dirty="0" smtClean="0">
                <a:solidFill>
                  <a:srgbClr val="002060"/>
                </a:solidFill>
                <a:latin typeface="Cambria" pitchFamily="18" charset="0"/>
              </a:rPr>
              <a:t> et al.,  </a:t>
            </a:r>
            <a:r>
              <a:rPr lang="en-US" sz="1000" dirty="0">
                <a:solidFill>
                  <a:srgbClr val="002060"/>
                </a:solidFill>
                <a:latin typeface="Cambria" pitchFamily="18" charset="0"/>
              </a:rPr>
              <a:t>Journal of Low Power </a:t>
            </a:r>
            <a:r>
              <a:rPr lang="en-US" sz="1000" dirty="0" smtClean="0">
                <a:solidFill>
                  <a:srgbClr val="002060"/>
                </a:solidFill>
                <a:latin typeface="Cambria" pitchFamily="18" charset="0"/>
              </a:rPr>
              <a:t>Electronics 2012</a:t>
            </a:r>
          </a:p>
          <a:p>
            <a:r>
              <a:rPr lang="en-US" sz="1000" dirty="0">
                <a:solidFill>
                  <a:srgbClr val="002060"/>
                </a:solidFill>
                <a:latin typeface="Cambria" pitchFamily="18" charset="0"/>
              </a:rPr>
              <a:t>V. </a:t>
            </a:r>
            <a:r>
              <a:rPr lang="en-US" sz="1000" dirty="0" err="1">
                <a:solidFill>
                  <a:srgbClr val="002060"/>
                </a:solidFill>
                <a:latin typeface="Cambria" pitchFamily="18" charset="0"/>
              </a:rPr>
              <a:t>Kursun</a:t>
            </a:r>
            <a:r>
              <a:rPr lang="en-US" sz="1000" dirty="0">
                <a:solidFill>
                  <a:srgbClr val="002060"/>
                </a:solidFill>
                <a:latin typeface="Cambria" pitchFamily="18" charset="0"/>
              </a:rPr>
              <a:t> </a:t>
            </a:r>
            <a:r>
              <a:rPr lang="en-US" sz="1000" dirty="0" smtClean="0">
                <a:solidFill>
                  <a:srgbClr val="002060"/>
                </a:solidFill>
                <a:latin typeface="Cambria" pitchFamily="18" charset="0"/>
              </a:rPr>
              <a:t>et al., Multi-voltage </a:t>
            </a:r>
            <a:r>
              <a:rPr lang="en-US" sz="1000" dirty="0">
                <a:solidFill>
                  <a:srgbClr val="002060"/>
                </a:solidFill>
                <a:latin typeface="Cambria" pitchFamily="18" charset="0"/>
              </a:rPr>
              <a:t>CMOS Circuit Design. Wiley, </a:t>
            </a:r>
            <a:r>
              <a:rPr lang="en-US" sz="1000" dirty="0" smtClean="0">
                <a:solidFill>
                  <a:srgbClr val="002060"/>
                </a:solidFill>
                <a:latin typeface="Cambria" pitchFamily="18" charset="0"/>
              </a:rPr>
              <a:t>2006</a:t>
            </a:r>
            <a:endParaRPr lang="en-US" sz="1000" dirty="0">
              <a:solidFill>
                <a:srgbClr val="002060"/>
              </a:solidFill>
              <a:latin typeface="Cambria" pitchFamily="18" charset="0"/>
            </a:endParaRPr>
          </a:p>
        </p:txBody>
      </p:sp>
    </p:spTree>
    <p:extLst>
      <p:ext uri="{BB962C8B-B14F-4D97-AF65-F5344CB8AC3E}">
        <p14:creationId xmlns:p14="http://schemas.microsoft.com/office/powerpoint/2010/main" val="4279113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DDDD"/>
            </a:gs>
            <a:gs pos="100000">
              <a:schemeClr val="bg1"/>
            </a:gs>
          </a:gsLst>
          <a:lin ang="5400000" scaled="1"/>
        </a:gradFill>
        <a:effectLst/>
      </p:bgPr>
    </p:bg>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447800"/>
            <a:ext cx="8229600" cy="3276600"/>
          </a:xfrm>
        </p:spPr>
        <p:txBody>
          <a:bodyPr/>
          <a:lstStyle/>
          <a:p>
            <a:pPr>
              <a:buFont typeface="Wingdings" pitchFamily="2" charset="2"/>
              <a:buChar char="v"/>
            </a:pPr>
            <a:r>
              <a:rPr lang="en-US" b="1" dirty="0" smtClean="0">
                <a:solidFill>
                  <a:srgbClr val="002060"/>
                </a:solidFill>
                <a:latin typeface="Cambria" pitchFamily="18" charset="0"/>
              </a:rPr>
              <a:t>Future Work:</a:t>
            </a:r>
          </a:p>
          <a:p>
            <a:pPr marL="400050" lvl="1" indent="0">
              <a:buNone/>
            </a:pPr>
            <a:r>
              <a:rPr lang="en-US" b="1" dirty="0" smtClean="0">
                <a:solidFill>
                  <a:srgbClr val="002060"/>
                </a:solidFill>
                <a:latin typeface="Cambria" pitchFamily="18" charset="0"/>
              </a:rPr>
              <a:t>DC-DC Converters:</a:t>
            </a:r>
          </a:p>
          <a:p>
            <a:pPr lvl="1">
              <a:buFont typeface="Wingdings" pitchFamily="2" charset="2"/>
              <a:buChar char="§"/>
            </a:pPr>
            <a:r>
              <a:rPr lang="en-US" sz="2000" dirty="0" smtClean="0">
                <a:solidFill>
                  <a:srgbClr val="002060"/>
                </a:solidFill>
                <a:latin typeface="Cambria" pitchFamily="18" charset="0"/>
              </a:rPr>
              <a:t>Have </a:t>
            </a:r>
            <a:r>
              <a:rPr lang="en-US" sz="2000" dirty="0">
                <a:solidFill>
                  <a:srgbClr val="002060"/>
                </a:solidFill>
                <a:latin typeface="Cambria" pitchFamily="18" charset="0"/>
              </a:rPr>
              <a:t>the capability of driving output loads of reasonable </a:t>
            </a:r>
            <a:r>
              <a:rPr lang="en-US" sz="2000" dirty="0" smtClean="0">
                <a:solidFill>
                  <a:srgbClr val="002060"/>
                </a:solidFill>
                <a:latin typeface="Cambria" pitchFamily="18" charset="0"/>
              </a:rPr>
              <a:t>size</a:t>
            </a:r>
          </a:p>
          <a:p>
            <a:pPr lvl="1">
              <a:buFont typeface="Wingdings" pitchFamily="2" charset="2"/>
              <a:buChar char="§"/>
            </a:pPr>
            <a:r>
              <a:rPr lang="en-US" sz="2000" dirty="0" smtClean="0">
                <a:solidFill>
                  <a:srgbClr val="002060"/>
                </a:solidFill>
                <a:latin typeface="Cambria" pitchFamily="18" charset="0"/>
              </a:rPr>
              <a:t>Have </a:t>
            </a:r>
            <a:r>
              <a:rPr lang="en-US" sz="2000" dirty="0">
                <a:solidFill>
                  <a:srgbClr val="002060"/>
                </a:solidFill>
                <a:latin typeface="Cambria" pitchFamily="18" charset="0"/>
              </a:rPr>
              <a:t>power efficiency of 90% or higher</a:t>
            </a:r>
          </a:p>
          <a:p>
            <a:pPr lvl="1">
              <a:buFont typeface="Wingdings" pitchFamily="2" charset="2"/>
              <a:buChar char="§"/>
            </a:pPr>
            <a:r>
              <a:rPr lang="en-US" sz="2000" dirty="0">
                <a:solidFill>
                  <a:srgbClr val="002060"/>
                </a:solidFill>
                <a:latin typeface="Cambria" pitchFamily="18" charset="0"/>
              </a:rPr>
              <a:t>M</a:t>
            </a:r>
            <a:r>
              <a:rPr lang="en-US" sz="2000" dirty="0" smtClean="0">
                <a:solidFill>
                  <a:srgbClr val="002060"/>
                </a:solidFill>
                <a:latin typeface="Cambria" pitchFamily="18" charset="0"/>
              </a:rPr>
              <a:t>eet </a:t>
            </a:r>
            <a:r>
              <a:rPr lang="en-US" sz="2000" dirty="0">
                <a:solidFill>
                  <a:srgbClr val="002060"/>
                </a:solidFill>
                <a:latin typeface="Cambria" pitchFamily="18" charset="0"/>
              </a:rPr>
              <a:t>the tight area requirements </a:t>
            </a:r>
            <a:r>
              <a:rPr lang="en-US" sz="2000" dirty="0" smtClean="0">
                <a:solidFill>
                  <a:srgbClr val="002060"/>
                </a:solidFill>
                <a:latin typeface="Cambria" pitchFamily="18" charset="0"/>
              </a:rPr>
              <a:t>of modern </a:t>
            </a:r>
            <a:r>
              <a:rPr lang="en-US" sz="2000" dirty="0">
                <a:solidFill>
                  <a:srgbClr val="002060"/>
                </a:solidFill>
                <a:latin typeface="Cambria" pitchFamily="18" charset="0"/>
              </a:rPr>
              <a:t>high-density </a:t>
            </a:r>
            <a:r>
              <a:rPr lang="en-US" sz="2000" dirty="0" smtClean="0">
                <a:solidFill>
                  <a:srgbClr val="002060"/>
                </a:solidFill>
                <a:latin typeface="Cambria" pitchFamily="18" charset="0"/>
              </a:rPr>
              <a:t>ICs</a:t>
            </a:r>
            <a:endParaRPr lang="en-US" sz="2000" dirty="0">
              <a:solidFill>
                <a:srgbClr val="002060"/>
              </a:solidFill>
              <a:latin typeface="Cambria" pitchFamily="18" charset="0"/>
            </a:endParaRPr>
          </a:p>
          <a:p>
            <a:pPr lvl="1">
              <a:buFont typeface="Wingdings" pitchFamily="2" charset="2"/>
              <a:buChar char="§"/>
            </a:pPr>
            <a:r>
              <a:rPr lang="en-US" sz="2000" dirty="0">
                <a:solidFill>
                  <a:srgbClr val="002060"/>
                </a:solidFill>
                <a:latin typeface="Cambria" pitchFamily="18" charset="0"/>
              </a:rPr>
              <a:t>B</a:t>
            </a:r>
            <a:r>
              <a:rPr lang="en-US" sz="2000" dirty="0" smtClean="0">
                <a:solidFill>
                  <a:srgbClr val="002060"/>
                </a:solidFill>
                <a:latin typeface="Cambria" pitchFamily="18" charset="0"/>
              </a:rPr>
              <a:t>e </a:t>
            </a:r>
            <a:r>
              <a:rPr lang="en-US" sz="2000" dirty="0">
                <a:solidFill>
                  <a:srgbClr val="002060"/>
                </a:solidFill>
                <a:latin typeface="Cambria" pitchFamily="18" charset="0"/>
              </a:rPr>
              <a:t>fabricated on-chip as a part of the </a:t>
            </a:r>
            <a:r>
              <a:rPr lang="en-US" sz="2000" dirty="0" err="1" smtClean="0">
                <a:solidFill>
                  <a:srgbClr val="002060"/>
                </a:solidFill>
                <a:latin typeface="Cambria" pitchFamily="18" charset="0"/>
              </a:rPr>
              <a:t>SoC</a:t>
            </a:r>
            <a:endParaRPr lang="en-US" sz="2000" dirty="0" smtClean="0">
              <a:solidFill>
                <a:srgbClr val="002060"/>
              </a:solidFill>
              <a:latin typeface="Cambria" pitchFamily="18" charset="0"/>
            </a:endParaRPr>
          </a:p>
          <a:p>
            <a:pPr lvl="1">
              <a:buFont typeface="Wingdings" pitchFamily="2" charset="2"/>
              <a:buChar char="§"/>
            </a:pPr>
            <a:r>
              <a:rPr lang="en-US" sz="2000" dirty="0" smtClean="0">
                <a:solidFill>
                  <a:srgbClr val="002060"/>
                </a:solidFill>
                <a:latin typeface="Cambria" pitchFamily="18" charset="0"/>
              </a:rPr>
              <a:t>Also have ‘regulator’ capability to convert a range of input voltage to the designated output voltage</a:t>
            </a:r>
            <a:endParaRPr lang="en-US" sz="2000" dirty="0">
              <a:solidFill>
                <a:srgbClr val="002060"/>
              </a:solidFill>
              <a:latin typeface="Cambria" pitchFamily="18" charset="0"/>
            </a:endParaRPr>
          </a:p>
          <a:p>
            <a:pPr marL="0" indent="0">
              <a:buNone/>
            </a:pPr>
            <a:endParaRPr lang="en-US" sz="2800" b="1" dirty="0" smtClean="0">
              <a:solidFill>
                <a:srgbClr val="002060"/>
              </a:solidFill>
              <a:latin typeface="Cambria" pitchFamily="18" charset="0"/>
            </a:endParaRPr>
          </a:p>
          <a:p>
            <a:pPr marL="0" indent="0">
              <a:buNone/>
            </a:pPr>
            <a:endParaRPr lang="en-US" sz="2800" b="1" dirty="0">
              <a:latin typeface="Cambria" pitchFamily="18" charset="0"/>
            </a:endParaRPr>
          </a:p>
        </p:txBody>
      </p:sp>
      <p:sp>
        <p:nvSpPr>
          <p:cNvPr id="2" name="Date Placeholder 1"/>
          <p:cNvSpPr>
            <a:spLocks noGrp="1"/>
          </p:cNvSpPr>
          <p:nvPr>
            <p:ph type="dt" sz="half" idx="10"/>
          </p:nvPr>
        </p:nvSpPr>
        <p:spPr/>
        <p:txBody>
          <a:bodyPr/>
          <a:lstStyle/>
          <a:p>
            <a:r>
              <a:rPr lang="en-US" dirty="0" smtClean="0">
                <a:solidFill>
                  <a:srgbClr val="002060"/>
                </a:solidFill>
              </a:rPr>
              <a:t>June 28, 2013</a:t>
            </a:r>
            <a:endParaRPr lang="en-US" dirty="0">
              <a:solidFill>
                <a:srgbClr val="002060"/>
              </a:solidFill>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rPr>
              <a:pPr algn="ctr"/>
              <a:t>36</a:t>
            </a:fld>
            <a:endParaRPr lang="en-US" dirty="0">
              <a:solidFill>
                <a:srgbClr val="002060"/>
              </a:solidFill>
            </a:endParaRPr>
          </a:p>
        </p:txBody>
      </p:sp>
      <p:grpSp>
        <p:nvGrpSpPr>
          <p:cNvPr id="7" name="Group 6"/>
          <p:cNvGrpSpPr/>
          <p:nvPr/>
        </p:nvGrpSpPr>
        <p:grpSpPr>
          <a:xfrm>
            <a:off x="457200" y="304800"/>
            <a:ext cx="8229599" cy="951884"/>
            <a:chOff x="0" y="68877"/>
            <a:chExt cx="8229599" cy="951884"/>
          </a:xfrm>
        </p:grpSpPr>
        <p:sp>
          <p:nvSpPr>
            <p:cNvPr id="8" name="Rounded Rectangle 7"/>
            <p:cNvSpPr/>
            <p:nvPr/>
          </p:nvSpPr>
          <p:spPr>
            <a:xfrm>
              <a:off x="0" y="68877"/>
              <a:ext cx="8229599" cy="951884"/>
            </a:xfrm>
            <a:prstGeom prst="roundRect">
              <a:avLst/>
            </a:prstGeom>
            <a:solidFill>
              <a:srgbClr val="00206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Rounded Rectangle 4"/>
            <p:cNvSpPr/>
            <p:nvPr/>
          </p:nvSpPr>
          <p:spPr>
            <a:xfrm>
              <a:off x="46467" y="115344"/>
              <a:ext cx="8136665" cy="8589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latin typeface="Cambria" pitchFamily="18" charset="0"/>
                </a:rPr>
                <a:t>Challenges, Developments and Future Work</a:t>
              </a:r>
              <a:endParaRPr lang="en-US" sz="3100" b="1" kern="1200" dirty="0">
                <a:latin typeface="Cambria" pitchFamily="18" charset="0"/>
              </a:endParaRPr>
            </a:p>
          </p:txBody>
        </p:sp>
      </p:grpSp>
      <p:graphicFrame>
        <p:nvGraphicFramePr>
          <p:cNvPr id="4" name="Diagram 3"/>
          <p:cNvGraphicFramePr/>
          <p:nvPr>
            <p:extLst>
              <p:ext uri="{D42A27DB-BD31-4B8C-83A1-F6EECF244321}">
                <p14:modId xmlns:p14="http://schemas.microsoft.com/office/powerpoint/2010/main" val="2392751191"/>
              </p:ext>
            </p:extLst>
          </p:nvPr>
        </p:nvGraphicFramePr>
        <p:xfrm>
          <a:off x="1905000" y="4687893"/>
          <a:ext cx="5486400" cy="17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5410200"/>
            <a:ext cx="1752600" cy="307777"/>
          </a:xfrm>
          <a:prstGeom prst="rect">
            <a:avLst/>
          </a:prstGeom>
          <a:noFill/>
        </p:spPr>
        <p:txBody>
          <a:bodyPr wrap="square" rtlCol="0">
            <a:spAutoFit/>
          </a:bodyPr>
          <a:lstStyle/>
          <a:p>
            <a:r>
              <a:rPr lang="en-US" sz="1400" b="1" dirty="0" smtClean="0">
                <a:solidFill>
                  <a:srgbClr val="002060"/>
                </a:solidFill>
                <a:latin typeface="Cambria" pitchFamily="18" charset="0"/>
              </a:rPr>
              <a:t>DC-DC Converters</a:t>
            </a:r>
            <a:endParaRPr lang="en-US" sz="1400" b="1" dirty="0">
              <a:solidFill>
                <a:srgbClr val="002060"/>
              </a:solidFill>
              <a:latin typeface="Cambria" pitchFamily="18" charset="0"/>
            </a:endParaRPr>
          </a:p>
        </p:txBody>
      </p:sp>
      <p:sp>
        <p:nvSpPr>
          <p:cNvPr id="10" name="TextBox 9"/>
          <p:cNvSpPr txBox="1"/>
          <p:nvPr/>
        </p:nvSpPr>
        <p:spPr>
          <a:xfrm>
            <a:off x="7467600" y="5483423"/>
            <a:ext cx="1752600" cy="307777"/>
          </a:xfrm>
          <a:prstGeom prst="rect">
            <a:avLst/>
          </a:prstGeom>
          <a:noFill/>
        </p:spPr>
        <p:txBody>
          <a:bodyPr wrap="square" rtlCol="0">
            <a:spAutoFit/>
          </a:bodyPr>
          <a:lstStyle/>
          <a:p>
            <a:r>
              <a:rPr lang="en-US" sz="1400" b="1" dirty="0" err="1" smtClean="0">
                <a:solidFill>
                  <a:srgbClr val="002060"/>
                </a:solidFill>
                <a:latin typeface="Cambria" pitchFamily="18" charset="0"/>
              </a:rPr>
              <a:t>SoCs</a:t>
            </a:r>
            <a:endParaRPr lang="en-US" sz="1400" b="1" dirty="0">
              <a:solidFill>
                <a:srgbClr val="002060"/>
              </a:solidFill>
              <a:latin typeface="Cambria" pitchFamily="18" charset="0"/>
            </a:endParaRPr>
          </a:p>
        </p:txBody>
      </p:sp>
      <p:sp>
        <p:nvSpPr>
          <p:cNvPr id="12" name="Rounded Rectangle 11"/>
          <p:cNvSpPr/>
          <p:nvPr/>
        </p:nvSpPr>
        <p:spPr>
          <a:xfrm>
            <a:off x="3657600" y="5042679"/>
            <a:ext cx="1905000" cy="1010453"/>
          </a:xfrm>
          <a:prstGeom prst="roundRect">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3845256" y="5407223"/>
            <a:ext cx="1600200" cy="307777"/>
          </a:xfrm>
          <a:prstGeom prst="rect">
            <a:avLst/>
          </a:prstGeom>
          <a:noFill/>
        </p:spPr>
        <p:txBody>
          <a:bodyPr wrap="square" rtlCol="0">
            <a:spAutoFit/>
          </a:bodyPr>
          <a:lstStyle/>
          <a:p>
            <a:r>
              <a:rPr lang="en-US" sz="1400" dirty="0" smtClean="0">
                <a:solidFill>
                  <a:schemeClr val="bg1"/>
                </a:solidFill>
                <a:latin typeface="Cambria" pitchFamily="18" charset="0"/>
              </a:rPr>
              <a:t>High-Voltage PDN</a:t>
            </a:r>
            <a:endParaRPr lang="en-US" sz="1400" dirty="0">
              <a:solidFill>
                <a:schemeClr val="bg1"/>
              </a:solidFill>
              <a:latin typeface="Cambria" pitchFamily="18" charset="0"/>
            </a:endParaRPr>
          </a:p>
        </p:txBody>
      </p:sp>
    </p:spTree>
    <p:extLst>
      <p:ext uri="{BB962C8B-B14F-4D97-AF65-F5344CB8AC3E}">
        <p14:creationId xmlns:p14="http://schemas.microsoft.com/office/powerpoint/2010/main" val="1787781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71090537"/>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2600" dirty="0" smtClean="0">
                <a:solidFill>
                  <a:srgbClr val="002060"/>
                </a:solidFill>
                <a:latin typeface="Cambria" pitchFamily="18" charset="0"/>
              </a:rPr>
              <a:t>Motivation</a:t>
            </a:r>
          </a:p>
          <a:p>
            <a:r>
              <a:rPr lang="en-US" sz="2600" dirty="0" smtClean="0">
                <a:solidFill>
                  <a:srgbClr val="002060"/>
                </a:solidFill>
                <a:latin typeface="Cambria" pitchFamily="18" charset="0"/>
              </a:rPr>
              <a:t>Present Day On-Chip Power Distribution Network</a:t>
            </a:r>
          </a:p>
          <a:p>
            <a:r>
              <a:rPr lang="en-US" sz="2600" dirty="0" smtClean="0">
                <a:solidFill>
                  <a:srgbClr val="002060"/>
                </a:solidFill>
                <a:latin typeface="Cambria" pitchFamily="18" charset="0"/>
              </a:rPr>
              <a:t>I</a:t>
            </a:r>
            <a:r>
              <a:rPr lang="en-US" sz="2600" baseline="30000" dirty="0" smtClean="0">
                <a:solidFill>
                  <a:srgbClr val="002060"/>
                </a:solidFill>
                <a:latin typeface="Cambria" pitchFamily="18" charset="0"/>
              </a:rPr>
              <a:t>2</a:t>
            </a:r>
            <a:r>
              <a:rPr lang="en-US" sz="2600" dirty="0" smtClean="0">
                <a:solidFill>
                  <a:srgbClr val="002060"/>
                </a:solidFill>
                <a:latin typeface="Cambria" pitchFamily="18" charset="0"/>
              </a:rPr>
              <a:t>R Power Loss</a:t>
            </a:r>
          </a:p>
          <a:p>
            <a:r>
              <a:rPr lang="en-US" sz="2600" dirty="0" smtClean="0">
                <a:solidFill>
                  <a:srgbClr val="002060"/>
                </a:solidFill>
                <a:latin typeface="Cambria" pitchFamily="18" charset="0"/>
              </a:rPr>
              <a:t>Problem Statement</a:t>
            </a:r>
          </a:p>
          <a:p>
            <a:r>
              <a:rPr lang="en-US" sz="2600" dirty="0" smtClean="0">
                <a:solidFill>
                  <a:srgbClr val="002060"/>
                </a:solidFill>
                <a:latin typeface="Cambria" pitchFamily="18" charset="0"/>
              </a:rPr>
              <a:t>Proposed Scheme</a:t>
            </a:r>
          </a:p>
          <a:p>
            <a:r>
              <a:rPr lang="en-US" sz="2600" dirty="0" smtClean="0">
                <a:solidFill>
                  <a:srgbClr val="002060"/>
                </a:solidFill>
                <a:latin typeface="Cambria" pitchFamily="18" charset="0"/>
              </a:rPr>
              <a:t>Advantages</a:t>
            </a:r>
          </a:p>
          <a:p>
            <a:r>
              <a:rPr lang="en-US" sz="2600" dirty="0" smtClean="0">
                <a:solidFill>
                  <a:srgbClr val="002060"/>
                </a:solidFill>
                <a:latin typeface="Cambria" pitchFamily="18" charset="0"/>
              </a:rPr>
              <a:t>Results</a:t>
            </a:r>
          </a:p>
          <a:p>
            <a:r>
              <a:rPr lang="en-US" sz="2600" dirty="0" smtClean="0">
                <a:solidFill>
                  <a:srgbClr val="002060"/>
                </a:solidFill>
                <a:latin typeface="Cambria" pitchFamily="18" charset="0"/>
              </a:rPr>
              <a:t>Challenges, Development and Future Work</a:t>
            </a:r>
          </a:p>
          <a:p>
            <a:r>
              <a:rPr lang="en-US" sz="2600" b="1" dirty="0" smtClean="0">
                <a:solidFill>
                  <a:srgbClr val="0070C0"/>
                </a:solidFill>
                <a:latin typeface="Cambria" pitchFamily="18" charset="0"/>
              </a:rPr>
              <a:t>References</a:t>
            </a:r>
          </a:p>
          <a:p>
            <a:pPr marL="0" indent="0">
              <a:buNone/>
            </a:pPr>
            <a:endParaRPr lang="en-US" sz="2800"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37</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1359747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275028648"/>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a:xfrm>
            <a:off x="457200" y="1447800"/>
            <a:ext cx="8229600" cy="4953000"/>
          </a:xfrm>
        </p:spPr>
        <p:txBody>
          <a:bodyPr/>
          <a:lstStyle/>
          <a:p>
            <a:pPr>
              <a:buFont typeface="Wingdings" pitchFamily="2" charset="2"/>
              <a:buChar char="§"/>
            </a:pPr>
            <a:r>
              <a:rPr lang="en-US" sz="1400" dirty="0">
                <a:solidFill>
                  <a:srgbClr val="002060"/>
                </a:solidFill>
                <a:latin typeface="Cambria" pitchFamily="18" charset="0"/>
              </a:rPr>
              <a:t>W. N. HE et al., CMOS VLSI design: a circuits and systems perspective. Pearson </a:t>
            </a:r>
            <a:r>
              <a:rPr lang="en-US" sz="1400" dirty="0" smtClean="0">
                <a:solidFill>
                  <a:srgbClr val="002060"/>
                </a:solidFill>
                <a:latin typeface="Cambria" pitchFamily="18" charset="0"/>
              </a:rPr>
              <a:t>Education  India</a:t>
            </a:r>
            <a:r>
              <a:rPr lang="en-US" sz="1400" dirty="0">
                <a:solidFill>
                  <a:srgbClr val="002060"/>
                </a:solidFill>
                <a:latin typeface="Cambria" pitchFamily="18" charset="0"/>
              </a:rPr>
              <a:t>, 2006</a:t>
            </a:r>
            <a:r>
              <a:rPr lang="en-US" sz="1400" dirty="0" smtClean="0">
                <a:solidFill>
                  <a:srgbClr val="002060"/>
                </a:solidFill>
                <a:latin typeface="Cambria" pitchFamily="18" charset="0"/>
              </a:rPr>
              <a:t>.</a:t>
            </a:r>
          </a:p>
          <a:p>
            <a:pPr>
              <a:buFont typeface="Wingdings" pitchFamily="2" charset="2"/>
              <a:buChar char="§"/>
            </a:pPr>
            <a:r>
              <a:rPr lang="en-US" sz="1400" dirty="0">
                <a:solidFill>
                  <a:srgbClr val="002060"/>
                </a:solidFill>
                <a:latin typeface="Cambria" pitchFamily="18" charset="0"/>
              </a:rPr>
              <a:t>D. </a:t>
            </a:r>
            <a:r>
              <a:rPr lang="en-US" sz="1400" dirty="0" err="1">
                <a:solidFill>
                  <a:srgbClr val="002060"/>
                </a:solidFill>
                <a:latin typeface="Cambria" pitchFamily="18" charset="0"/>
              </a:rPr>
              <a:t>Chinnery</a:t>
            </a:r>
            <a:r>
              <a:rPr lang="en-US" sz="1400" dirty="0">
                <a:solidFill>
                  <a:srgbClr val="002060"/>
                </a:solidFill>
                <a:latin typeface="Cambria" pitchFamily="18" charset="0"/>
              </a:rPr>
              <a:t> and K. </a:t>
            </a:r>
            <a:r>
              <a:rPr lang="en-US" sz="1400" dirty="0" err="1">
                <a:solidFill>
                  <a:srgbClr val="002060"/>
                </a:solidFill>
                <a:latin typeface="Cambria" pitchFamily="18" charset="0"/>
              </a:rPr>
              <a:t>Keutzer</a:t>
            </a:r>
            <a:r>
              <a:rPr lang="en-US" sz="1400" dirty="0">
                <a:solidFill>
                  <a:srgbClr val="002060"/>
                </a:solidFill>
                <a:latin typeface="Cambria" pitchFamily="18" charset="0"/>
              </a:rPr>
              <a:t>, Closing the Power Gap Between ASIC and Custom: Tools </a:t>
            </a:r>
            <a:r>
              <a:rPr lang="en-US" sz="1400" dirty="0" smtClean="0">
                <a:solidFill>
                  <a:srgbClr val="002060"/>
                </a:solidFill>
                <a:latin typeface="Cambria" pitchFamily="18" charset="0"/>
              </a:rPr>
              <a:t>and Techniques </a:t>
            </a:r>
            <a:r>
              <a:rPr lang="en-US" sz="1400" dirty="0">
                <a:solidFill>
                  <a:srgbClr val="002060"/>
                </a:solidFill>
                <a:latin typeface="Cambria" pitchFamily="18" charset="0"/>
              </a:rPr>
              <a:t>for Low Power Design. Springer, 2007</a:t>
            </a:r>
            <a:r>
              <a:rPr lang="en-US" sz="1400" dirty="0" smtClean="0">
                <a:solidFill>
                  <a:srgbClr val="002060"/>
                </a:solidFill>
                <a:latin typeface="Cambria" pitchFamily="18" charset="0"/>
              </a:rPr>
              <a:t>.</a:t>
            </a:r>
          </a:p>
          <a:p>
            <a:pPr>
              <a:buFont typeface="Wingdings" pitchFamily="2" charset="2"/>
              <a:buChar char="§"/>
            </a:pPr>
            <a:r>
              <a:rPr lang="en-US" sz="1400" dirty="0">
                <a:solidFill>
                  <a:srgbClr val="002060"/>
                </a:solidFill>
                <a:latin typeface="Cambria" pitchFamily="18" charset="0"/>
              </a:rPr>
              <a:t>M. Keating, D. Flynn, R. Aitken, A. Gibbons, and K. Shi, Low power methodology </a:t>
            </a:r>
            <a:r>
              <a:rPr lang="en-US" sz="1400" dirty="0" smtClean="0">
                <a:solidFill>
                  <a:srgbClr val="002060"/>
                </a:solidFill>
                <a:latin typeface="Cambria" pitchFamily="18" charset="0"/>
              </a:rPr>
              <a:t>manual for System-On-Chip Design. </a:t>
            </a:r>
            <a:r>
              <a:rPr lang="en-US" sz="1400" dirty="0">
                <a:solidFill>
                  <a:srgbClr val="002060"/>
                </a:solidFill>
                <a:latin typeface="Cambria" pitchFamily="18" charset="0"/>
              </a:rPr>
              <a:t>Springer Publishing Company, Incorporated, 2007.</a:t>
            </a:r>
            <a:endParaRPr lang="en-US" sz="1400" dirty="0" smtClean="0">
              <a:solidFill>
                <a:srgbClr val="002060"/>
              </a:solidFill>
              <a:latin typeface="Cambria" pitchFamily="18" charset="0"/>
            </a:endParaRPr>
          </a:p>
          <a:p>
            <a:pPr>
              <a:buFont typeface="Wingdings" pitchFamily="2" charset="2"/>
              <a:buChar char="§"/>
            </a:pPr>
            <a:r>
              <a:rPr lang="en-US" sz="1400" dirty="0">
                <a:solidFill>
                  <a:srgbClr val="002060"/>
                </a:solidFill>
                <a:latin typeface="Cambria" pitchFamily="18" charset="0"/>
              </a:rPr>
              <a:t>V. </a:t>
            </a:r>
            <a:r>
              <a:rPr lang="en-US" sz="1400" dirty="0" err="1">
                <a:solidFill>
                  <a:srgbClr val="002060"/>
                </a:solidFill>
                <a:latin typeface="Cambria" pitchFamily="18" charset="0"/>
              </a:rPr>
              <a:t>Kursun</a:t>
            </a:r>
            <a:r>
              <a:rPr lang="en-US" sz="1400" dirty="0">
                <a:solidFill>
                  <a:srgbClr val="002060"/>
                </a:solidFill>
                <a:latin typeface="Cambria" pitchFamily="18" charset="0"/>
              </a:rPr>
              <a:t> and E. Friedman, </a:t>
            </a:r>
            <a:r>
              <a:rPr lang="en-US" sz="1400" dirty="0" err="1">
                <a:solidFill>
                  <a:srgbClr val="002060"/>
                </a:solidFill>
                <a:latin typeface="Cambria" pitchFamily="18" charset="0"/>
              </a:rPr>
              <a:t>Multivoltage</a:t>
            </a:r>
            <a:r>
              <a:rPr lang="en-US" sz="1400" dirty="0">
                <a:solidFill>
                  <a:srgbClr val="002060"/>
                </a:solidFill>
                <a:latin typeface="Cambria" pitchFamily="18" charset="0"/>
              </a:rPr>
              <a:t> CMOS Circuit Design. Wiley, </a:t>
            </a:r>
            <a:r>
              <a:rPr lang="en-US" sz="1400" dirty="0" smtClean="0">
                <a:solidFill>
                  <a:srgbClr val="002060"/>
                </a:solidFill>
                <a:latin typeface="Cambria" pitchFamily="18" charset="0"/>
              </a:rPr>
              <a:t>2006. </a:t>
            </a:r>
          </a:p>
          <a:p>
            <a:pPr>
              <a:buFont typeface="Wingdings" pitchFamily="2" charset="2"/>
              <a:buChar char="§"/>
            </a:pPr>
            <a:r>
              <a:rPr lang="en-US" sz="1400" dirty="0">
                <a:solidFill>
                  <a:srgbClr val="002060"/>
                </a:solidFill>
                <a:latin typeface="Cambria" pitchFamily="18" charset="0"/>
              </a:rPr>
              <a:t>C. </a:t>
            </a:r>
            <a:r>
              <a:rPr lang="en-US" sz="1400" dirty="0" err="1">
                <a:solidFill>
                  <a:srgbClr val="002060"/>
                </a:solidFill>
                <a:latin typeface="Cambria" pitchFamily="18" charset="0"/>
              </a:rPr>
              <a:t>Neau</a:t>
            </a:r>
            <a:r>
              <a:rPr lang="en-US" sz="1400" dirty="0">
                <a:solidFill>
                  <a:srgbClr val="002060"/>
                </a:solidFill>
                <a:latin typeface="Cambria" pitchFamily="18" charset="0"/>
              </a:rPr>
              <a:t> and K. Roy, "Optimal body bias selection for leakage improvement and process compensation over different technology generations," in Proceedings of the 2003 international symposium on Low power electronics and design, ISLPED '03, (New York, NY, USA), ACM, 2003, pp. 116-121</a:t>
            </a:r>
            <a:r>
              <a:rPr lang="en-US" sz="1400" dirty="0" smtClean="0">
                <a:solidFill>
                  <a:srgbClr val="002060"/>
                </a:solidFill>
                <a:latin typeface="Cambria" pitchFamily="18" charset="0"/>
              </a:rPr>
              <a:t>.</a:t>
            </a:r>
          </a:p>
          <a:p>
            <a:pPr>
              <a:buFont typeface="Wingdings" pitchFamily="2" charset="2"/>
              <a:buChar char="§"/>
            </a:pPr>
            <a:r>
              <a:rPr lang="en-US" sz="1400" dirty="0" smtClean="0">
                <a:solidFill>
                  <a:srgbClr val="002060"/>
                </a:solidFill>
                <a:latin typeface="Cambria" pitchFamily="18" charset="0"/>
              </a:rPr>
              <a:t>B</a:t>
            </a:r>
            <a:r>
              <a:rPr lang="en-US" sz="1400" dirty="0">
                <a:solidFill>
                  <a:srgbClr val="002060"/>
                </a:solidFill>
                <a:latin typeface="Cambria" pitchFamily="18" charset="0"/>
              </a:rPr>
              <a:t>. C. Paul, A. </a:t>
            </a:r>
            <a:r>
              <a:rPr lang="en-US" sz="1400" dirty="0" err="1">
                <a:solidFill>
                  <a:srgbClr val="002060"/>
                </a:solidFill>
                <a:latin typeface="Cambria" pitchFamily="18" charset="0"/>
              </a:rPr>
              <a:t>Agarwal</a:t>
            </a:r>
            <a:r>
              <a:rPr lang="en-US" sz="1400" dirty="0">
                <a:solidFill>
                  <a:srgbClr val="002060"/>
                </a:solidFill>
                <a:latin typeface="Cambria" pitchFamily="18" charset="0"/>
              </a:rPr>
              <a:t>, and K. Roy, "Low-power design techniques for scaled technologies,“ Integration, the VLSI Journal, vol. 39, no. 2, pp. 64 - 89, 2006</a:t>
            </a:r>
            <a:r>
              <a:rPr lang="en-US" sz="1400" dirty="0" smtClean="0">
                <a:solidFill>
                  <a:srgbClr val="002060"/>
                </a:solidFill>
                <a:latin typeface="Cambria" pitchFamily="18" charset="0"/>
              </a:rPr>
              <a:t>.</a:t>
            </a:r>
          </a:p>
          <a:p>
            <a:pPr>
              <a:buFont typeface="Wingdings" pitchFamily="2" charset="2"/>
              <a:buChar char="§"/>
            </a:pPr>
            <a:r>
              <a:rPr lang="en-US" sz="1400" dirty="0">
                <a:solidFill>
                  <a:srgbClr val="002060"/>
                </a:solidFill>
                <a:latin typeface="Cambria" pitchFamily="18" charset="0"/>
              </a:rPr>
              <a:t>L. Technology, "Linear Technology: LT3411A DC-DC Converter Demo Circuit @ONLINE,“ Nov. </a:t>
            </a:r>
            <a:r>
              <a:rPr lang="en-US" sz="1400" dirty="0" smtClean="0">
                <a:solidFill>
                  <a:srgbClr val="002060"/>
                </a:solidFill>
                <a:latin typeface="Cambria" pitchFamily="18" charset="0"/>
              </a:rPr>
              <a:t>2011.</a:t>
            </a:r>
          </a:p>
          <a:p>
            <a:pPr>
              <a:buFont typeface="Wingdings" pitchFamily="2" charset="2"/>
              <a:buChar char="§"/>
            </a:pPr>
            <a:r>
              <a:rPr lang="en-US" sz="1400" dirty="0" smtClean="0">
                <a:solidFill>
                  <a:srgbClr val="002060"/>
                </a:solidFill>
                <a:latin typeface="Cambria" pitchFamily="18" charset="0"/>
              </a:rPr>
              <a:t>M</a:t>
            </a:r>
            <a:r>
              <a:rPr lang="en-US" sz="1400" dirty="0">
                <a:solidFill>
                  <a:srgbClr val="002060"/>
                </a:solidFill>
                <a:latin typeface="Cambria" pitchFamily="18" charset="0"/>
              </a:rPr>
              <a:t>. </a:t>
            </a:r>
            <a:r>
              <a:rPr lang="en-US" sz="1400" dirty="0" err="1">
                <a:solidFill>
                  <a:srgbClr val="002060"/>
                </a:solidFill>
                <a:latin typeface="Cambria" pitchFamily="18" charset="0"/>
              </a:rPr>
              <a:t>Pedram</a:t>
            </a:r>
            <a:r>
              <a:rPr lang="en-US" sz="1400" dirty="0">
                <a:solidFill>
                  <a:srgbClr val="002060"/>
                </a:solidFill>
                <a:latin typeface="Cambria" pitchFamily="18" charset="0"/>
              </a:rPr>
              <a:t> and J. M. </a:t>
            </a:r>
            <a:r>
              <a:rPr lang="en-US" sz="1400" dirty="0" err="1">
                <a:solidFill>
                  <a:srgbClr val="002060"/>
                </a:solidFill>
                <a:latin typeface="Cambria" pitchFamily="18" charset="0"/>
              </a:rPr>
              <a:t>Rabaey</a:t>
            </a:r>
            <a:r>
              <a:rPr lang="en-US" sz="1400" dirty="0">
                <a:solidFill>
                  <a:srgbClr val="002060"/>
                </a:solidFill>
                <a:latin typeface="Cambria" pitchFamily="18" charset="0"/>
              </a:rPr>
              <a:t>, Power aware design methodologies. Springer, </a:t>
            </a:r>
            <a:r>
              <a:rPr lang="en-US" sz="1400" dirty="0" smtClean="0">
                <a:solidFill>
                  <a:srgbClr val="002060"/>
                </a:solidFill>
                <a:latin typeface="Cambria" pitchFamily="18" charset="0"/>
              </a:rPr>
              <a:t>2002</a:t>
            </a:r>
            <a:r>
              <a:rPr lang="en-US" sz="1400" dirty="0">
                <a:solidFill>
                  <a:srgbClr val="002060"/>
                </a:solidFill>
                <a:latin typeface="Cambria" pitchFamily="18" charset="0"/>
              </a:rPr>
              <a:t>.</a:t>
            </a:r>
            <a:endParaRPr lang="en-US" sz="1400" dirty="0" smtClean="0">
              <a:solidFill>
                <a:srgbClr val="002060"/>
              </a:solidFill>
              <a:latin typeface="Cambria" pitchFamily="18" charset="0"/>
            </a:endParaRPr>
          </a:p>
          <a:p>
            <a:pPr>
              <a:buFont typeface="Wingdings" pitchFamily="2" charset="2"/>
              <a:buChar char="§"/>
            </a:pPr>
            <a:r>
              <a:rPr lang="en-US" sz="1400" dirty="0">
                <a:solidFill>
                  <a:srgbClr val="002060"/>
                </a:solidFill>
                <a:latin typeface="Cambria" pitchFamily="18" charset="0"/>
              </a:rPr>
              <a:t>M. </a:t>
            </a:r>
            <a:r>
              <a:rPr lang="en-US" sz="1400" dirty="0" err="1">
                <a:solidFill>
                  <a:srgbClr val="002060"/>
                </a:solidFill>
                <a:latin typeface="Cambria" pitchFamily="18" charset="0"/>
              </a:rPr>
              <a:t>Popovich</a:t>
            </a:r>
            <a:r>
              <a:rPr lang="en-US" sz="1400" dirty="0">
                <a:solidFill>
                  <a:srgbClr val="002060"/>
                </a:solidFill>
                <a:latin typeface="Cambria" pitchFamily="18" charset="0"/>
              </a:rPr>
              <a:t>, E. G. Friedman, M. </a:t>
            </a:r>
            <a:r>
              <a:rPr lang="en-US" sz="1400" dirty="0" err="1">
                <a:solidFill>
                  <a:srgbClr val="002060"/>
                </a:solidFill>
                <a:latin typeface="Cambria" pitchFamily="18" charset="0"/>
              </a:rPr>
              <a:t>Sotman</a:t>
            </a:r>
            <a:r>
              <a:rPr lang="en-US" sz="1400" dirty="0">
                <a:solidFill>
                  <a:srgbClr val="002060"/>
                </a:solidFill>
                <a:latin typeface="Cambria" pitchFamily="18" charset="0"/>
              </a:rPr>
              <a:t>, and A. </a:t>
            </a:r>
            <a:r>
              <a:rPr lang="en-US" sz="1400" dirty="0" err="1">
                <a:solidFill>
                  <a:srgbClr val="002060"/>
                </a:solidFill>
                <a:latin typeface="Cambria" pitchFamily="18" charset="0"/>
              </a:rPr>
              <a:t>Kolodny</a:t>
            </a:r>
            <a:r>
              <a:rPr lang="en-US" sz="1400" dirty="0">
                <a:solidFill>
                  <a:srgbClr val="002060"/>
                </a:solidFill>
                <a:latin typeface="Cambria" pitchFamily="18" charset="0"/>
              </a:rPr>
              <a:t>, \On-chip power distribution </a:t>
            </a:r>
            <a:r>
              <a:rPr lang="en-US" sz="1400" dirty="0" smtClean="0">
                <a:solidFill>
                  <a:srgbClr val="002060"/>
                </a:solidFill>
                <a:latin typeface="Cambria" pitchFamily="18" charset="0"/>
              </a:rPr>
              <a:t>grids with </a:t>
            </a:r>
            <a:r>
              <a:rPr lang="en-US" sz="1400" dirty="0">
                <a:solidFill>
                  <a:srgbClr val="002060"/>
                </a:solidFill>
                <a:latin typeface="Cambria" pitchFamily="18" charset="0"/>
              </a:rPr>
              <a:t>multiple supply voltages for high-performance integrated circuits," Very Large </a:t>
            </a:r>
            <a:r>
              <a:rPr lang="en-US" sz="1400" dirty="0" smtClean="0">
                <a:solidFill>
                  <a:srgbClr val="002060"/>
                </a:solidFill>
                <a:latin typeface="Cambria" pitchFamily="18" charset="0"/>
              </a:rPr>
              <a:t>Scale </a:t>
            </a:r>
            <a:r>
              <a:rPr lang="en-US" sz="1400" dirty="0">
                <a:solidFill>
                  <a:srgbClr val="002060"/>
                </a:solidFill>
                <a:latin typeface="Cambria" pitchFamily="18" charset="0"/>
              </a:rPr>
              <a:t>Integration (VLSI) Systems, IEEE Transactions on, vol. 16, no. 7, pp. </a:t>
            </a:r>
            <a:r>
              <a:rPr lang="en-US" sz="1400" dirty="0" smtClean="0">
                <a:solidFill>
                  <a:srgbClr val="002060"/>
                </a:solidFill>
                <a:latin typeface="Cambria" pitchFamily="18" charset="0"/>
              </a:rPr>
              <a:t>908-921</a:t>
            </a:r>
            <a:r>
              <a:rPr lang="en-US" sz="1400" dirty="0">
                <a:solidFill>
                  <a:srgbClr val="002060"/>
                </a:solidFill>
                <a:latin typeface="Cambria" pitchFamily="18" charset="0"/>
              </a:rPr>
              <a:t>, 2008.</a:t>
            </a:r>
            <a:r>
              <a:rPr lang="en-US" sz="1400" dirty="0" smtClean="0">
                <a:solidFill>
                  <a:srgbClr val="002060"/>
                </a:solidFill>
                <a:latin typeface="Cambria" pitchFamily="18" charset="0"/>
              </a:rPr>
              <a:t> </a:t>
            </a:r>
          </a:p>
          <a:p>
            <a:pPr>
              <a:buFont typeface="Wingdings" pitchFamily="2" charset="2"/>
              <a:buChar char="§"/>
            </a:pPr>
            <a:r>
              <a:rPr lang="en-US" sz="1400" dirty="0" smtClean="0">
                <a:solidFill>
                  <a:srgbClr val="002060"/>
                </a:solidFill>
                <a:latin typeface="Cambria" pitchFamily="18" charset="0"/>
              </a:rPr>
              <a:t>K</a:t>
            </a:r>
            <a:r>
              <a:rPr lang="en-US" sz="1400" dirty="0">
                <a:solidFill>
                  <a:srgbClr val="002060"/>
                </a:solidFill>
                <a:latin typeface="Cambria" pitchFamily="18" charset="0"/>
              </a:rPr>
              <a:t>. Yeo and K. Roy, Low Voltage, Low Power </a:t>
            </a:r>
            <a:r>
              <a:rPr lang="en-US" sz="1400" dirty="0" err="1">
                <a:solidFill>
                  <a:srgbClr val="002060"/>
                </a:solidFill>
                <a:latin typeface="Cambria" pitchFamily="18" charset="0"/>
              </a:rPr>
              <a:t>Vlsi</a:t>
            </a:r>
            <a:r>
              <a:rPr lang="en-US" sz="1400" dirty="0">
                <a:solidFill>
                  <a:srgbClr val="002060"/>
                </a:solidFill>
                <a:latin typeface="Cambria" pitchFamily="18" charset="0"/>
              </a:rPr>
              <a:t> Subsystems. Electronic engineering</a:t>
            </a:r>
            <a:r>
              <a:rPr lang="en-US" sz="1400" dirty="0" smtClean="0">
                <a:solidFill>
                  <a:srgbClr val="002060"/>
                </a:solidFill>
                <a:latin typeface="Cambria" pitchFamily="18" charset="0"/>
              </a:rPr>
              <a:t>,  McGraw-Hill </a:t>
            </a:r>
            <a:r>
              <a:rPr lang="en-US" sz="1400" dirty="0">
                <a:solidFill>
                  <a:srgbClr val="002060"/>
                </a:solidFill>
                <a:latin typeface="Cambria" pitchFamily="18" charset="0"/>
              </a:rPr>
              <a:t>Education (India) </a:t>
            </a:r>
            <a:r>
              <a:rPr lang="en-US" sz="1400" dirty="0" err="1">
                <a:solidFill>
                  <a:srgbClr val="002060"/>
                </a:solidFill>
                <a:latin typeface="Cambria" pitchFamily="18" charset="0"/>
              </a:rPr>
              <a:t>Pvt</a:t>
            </a:r>
            <a:r>
              <a:rPr lang="en-US" sz="1400" dirty="0">
                <a:solidFill>
                  <a:srgbClr val="002060"/>
                </a:solidFill>
                <a:latin typeface="Cambria" pitchFamily="18" charset="0"/>
              </a:rPr>
              <a:t> Limited, 2005</a:t>
            </a:r>
            <a:r>
              <a:rPr lang="en-US" sz="1400" dirty="0" smtClean="0">
                <a:solidFill>
                  <a:srgbClr val="002060"/>
                </a:solidFill>
                <a:latin typeface="Cambria" pitchFamily="18" charset="0"/>
              </a:rPr>
              <a:t>. </a:t>
            </a:r>
          </a:p>
          <a:p>
            <a:pPr>
              <a:buFont typeface="Wingdings" pitchFamily="2" charset="2"/>
              <a:buChar char="§"/>
            </a:pPr>
            <a:r>
              <a:rPr lang="en-US" sz="1400" dirty="0" smtClean="0">
                <a:solidFill>
                  <a:srgbClr val="002060"/>
                </a:solidFill>
                <a:latin typeface="Cambria" pitchFamily="18" charset="0"/>
              </a:rPr>
              <a:t>Q</a:t>
            </a:r>
            <a:r>
              <a:rPr lang="en-US" sz="1400" dirty="0">
                <a:solidFill>
                  <a:srgbClr val="002060"/>
                </a:solidFill>
                <a:latin typeface="Cambria" pitchFamily="18" charset="0"/>
              </a:rPr>
              <a:t>. K. Zhu, Power distribution network design for VLSI. Wiley-</a:t>
            </a:r>
            <a:r>
              <a:rPr lang="en-US" sz="1400" dirty="0" err="1">
                <a:solidFill>
                  <a:srgbClr val="002060"/>
                </a:solidFill>
                <a:latin typeface="Cambria" pitchFamily="18" charset="0"/>
              </a:rPr>
              <a:t>Interscience</a:t>
            </a:r>
            <a:r>
              <a:rPr lang="en-US" sz="1400" dirty="0">
                <a:solidFill>
                  <a:srgbClr val="002060"/>
                </a:solidFill>
                <a:latin typeface="Cambria" pitchFamily="18" charset="0"/>
              </a:rPr>
              <a:t>, </a:t>
            </a:r>
            <a:r>
              <a:rPr lang="en-US" sz="1400" dirty="0" smtClean="0">
                <a:solidFill>
                  <a:srgbClr val="002060"/>
                </a:solidFill>
                <a:latin typeface="Cambria" pitchFamily="18" charset="0"/>
              </a:rPr>
              <a:t>2004.</a:t>
            </a:r>
            <a:endParaRPr lang="en-US" sz="1400" dirty="0">
              <a:solidFill>
                <a:srgbClr val="002060"/>
              </a:solidFill>
              <a:latin typeface="Cambria" pitchFamily="18" charset="0"/>
            </a:endParaRPr>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38</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40011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39</a:t>
            </a:fld>
            <a:endParaRPr lang="en-US" dirty="0">
              <a:solidFill>
                <a:srgbClr val="002060"/>
              </a:solidFill>
              <a:latin typeface="Cambria" pitchFamily="18" charset="0"/>
            </a:endParaRPr>
          </a:p>
        </p:txBody>
      </p:sp>
      <p:sp>
        <p:nvSpPr>
          <p:cNvPr id="5" name="TextBox 4"/>
          <p:cNvSpPr txBox="1"/>
          <p:nvPr/>
        </p:nvSpPr>
        <p:spPr>
          <a:xfrm>
            <a:off x="1752600" y="2362200"/>
            <a:ext cx="5669280" cy="2011680"/>
          </a:xfrm>
          <a:prstGeom prst="rect">
            <a:avLst/>
          </a:prstGeom>
          <a:pattFill prst="pct30">
            <a:fgClr>
              <a:schemeClr val="tx2">
                <a:lumMod val="85000"/>
                <a:lumOff val="15000"/>
              </a:schemeClr>
            </a:fgClr>
            <a:bgClr>
              <a:srgbClr val="002060"/>
            </a:bgClr>
          </a:pattFill>
          <a:scene3d>
            <a:camera prst="orthographicFront"/>
            <a:lightRig rig="threePt" dir="t"/>
          </a:scene3d>
          <a:sp3d>
            <a:bevelT w="152400" h="50800" prst="softRound"/>
          </a:sp3d>
        </p:spPr>
        <p:txBody>
          <a:bodyPr wrap="square" rtlCol="0" anchor="ctr" anchorCtr="0">
            <a:spAutoFit/>
          </a:bodyPr>
          <a:lstStyle/>
          <a:p>
            <a:pPr algn="ctr"/>
            <a:r>
              <a:rPr lang="en-US" sz="4800" b="1" dirty="0" smtClean="0">
                <a:solidFill>
                  <a:schemeClr val="bg1">
                    <a:lumMod val="95000"/>
                  </a:schemeClr>
                </a:solidFill>
                <a:effectLst>
                  <a:outerShdw blurRad="38100" dist="38100" dir="2700000" algn="tl">
                    <a:srgbClr val="000000">
                      <a:alpha val="43137"/>
                    </a:srgbClr>
                  </a:outerShdw>
                </a:effectLst>
                <a:latin typeface="Cambria" pitchFamily="18" charset="0"/>
              </a:rPr>
              <a:t>Thank You</a:t>
            </a:r>
            <a:endParaRPr lang="en-US" sz="48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157551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93331417"/>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4</a:t>
            </a:fld>
            <a:endParaRPr lang="en-US" dirty="0">
              <a:solidFill>
                <a:srgbClr val="002060"/>
              </a:solidFill>
              <a:latin typeface="Cambria" pitchFamily="18" charset="0"/>
            </a:endParaRPr>
          </a:p>
        </p:txBody>
      </p:sp>
      <p:pic>
        <p:nvPicPr>
          <p:cNvPr id="2050" name="Picture 2" descr="G:\Dropbox\MS Thesis\Mustafa_MS_Thesis_Latex v1.3\figures\chapter1_fig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0" y="2743200"/>
            <a:ext cx="8191500" cy="220027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524000"/>
            <a:ext cx="8229600" cy="1138773"/>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smtClean="0">
                <a:solidFill>
                  <a:srgbClr val="002060"/>
                </a:solidFill>
                <a:latin typeface="Cambria" pitchFamily="18" charset="0"/>
              </a:rPr>
              <a:t>Moore’s Law:</a:t>
            </a:r>
          </a:p>
          <a:p>
            <a:pPr algn="just"/>
            <a:r>
              <a:rPr lang="en-US" sz="2200" dirty="0" smtClean="0">
                <a:solidFill>
                  <a:srgbClr val="002060"/>
                </a:solidFill>
                <a:latin typeface="Cambria" pitchFamily="18" charset="0"/>
              </a:rPr>
              <a:t>In </a:t>
            </a:r>
            <a:r>
              <a:rPr lang="en-US" sz="2200" dirty="0">
                <a:solidFill>
                  <a:srgbClr val="002060"/>
                </a:solidFill>
                <a:latin typeface="Cambria" pitchFamily="18" charset="0"/>
              </a:rPr>
              <a:t>1965, Intel co-founder Gordon Moore observed and formulized that - </a:t>
            </a:r>
            <a:r>
              <a:rPr lang="en-US" sz="2200" b="1" i="1" dirty="0">
                <a:solidFill>
                  <a:srgbClr val="002060"/>
                </a:solidFill>
                <a:latin typeface="Cambria" pitchFamily="18" charset="0"/>
              </a:rPr>
              <a:t>transistor density is doubling every 18 months</a:t>
            </a:r>
            <a:r>
              <a:rPr lang="en-US" sz="2200" b="1" i="1" dirty="0" smtClean="0">
                <a:solidFill>
                  <a:srgbClr val="002060"/>
                </a:solidFill>
                <a:latin typeface="Cambria" pitchFamily="18" charset="0"/>
              </a:rPr>
              <a:t> </a:t>
            </a:r>
            <a:endParaRPr lang="en-US" sz="2200" b="1" i="1" dirty="0">
              <a:solidFill>
                <a:srgbClr val="002060"/>
              </a:solidFill>
              <a:latin typeface="Cambria" pitchFamily="18" charset="0"/>
            </a:endParaRPr>
          </a:p>
        </p:txBody>
      </p:sp>
      <p:sp>
        <p:nvSpPr>
          <p:cNvPr id="5" name="TextBox 4"/>
          <p:cNvSpPr txBox="1"/>
          <p:nvPr/>
        </p:nvSpPr>
        <p:spPr>
          <a:xfrm>
            <a:off x="457200" y="5040868"/>
            <a:ext cx="4438650" cy="369332"/>
          </a:xfrm>
          <a:prstGeom prst="rect">
            <a:avLst/>
          </a:prstGeom>
          <a:noFill/>
        </p:spPr>
        <p:txBody>
          <a:bodyPr wrap="square" rtlCol="0">
            <a:spAutoFit/>
          </a:bodyPr>
          <a:lstStyle/>
          <a:p>
            <a:r>
              <a:rPr lang="en-US" b="1" dirty="0" smtClean="0">
                <a:solidFill>
                  <a:srgbClr val="002060"/>
                </a:solidFill>
                <a:latin typeface="Cambria" pitchFamily="18" charset="0"/>
              </a:rPr>
              <a:t>Latest (2012): Intel Xeon Phi processor  </a:t>
            </a:r>
            <a:endParaRPr lang="en-US" b="1" dirty="0">
              <a:solidFill>
                <a:srgbClr val="002060"/>
              </a:solidFill>
              <a:latin typeface="Cambria" pitchFamily="18" charset="0"/>
            </a:endParaRPr>
          </a:p>
        </p:txBody>
      </p:sp>
      <p:sp>
        <p:nvSpPr>
          <p:cNvPr id="7" name="Right Arrow 6"/>
          <p:cNvSpPr/>
          <p:nvPr/>
        </p:nvSpPr>
        <p:spPr>
          <a:xfrm>
            <a:off x="4876800" y="5097459"/>
            <a:ext cx="762000" cy="277485"/>
          </a:xfrm>
          <a:prstGeom prst="rightArrow">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5029200"/>
            <a:ext cx="3276600" cy="369332"/>
          </a:xfrm>
          <a:prstGeom prst="rect">
            <a:avLst/>
          </a:prstGeom>
          <a:noFill/>
        </p:spPr>
        <p:txBody>
          <a:bodyPr wrap="square" rtlCol="0">
            <a:spAutoFit/>
          </a:bodyPr>
          <a:lstStyle/>
          <a:p>
            <a:r>
              <a:rPr lang="en-US" b="1" dirty="0" smtClean="0">
                <a:solidFill>
                  <a:srgbClr val="C00000"/>
                </a:solidFill>
                <a:latin typeface="Cambria" pitchFamily="18" charset="0"/>
              </a:rPr>
              <a:t>5,000,000,000 </a:t>
            </a:r>
            <a:r>
              <a:rPr lang="en-US" b="1" dirty="0" smtClean="0">
                <a:solidFill>
                  <a:srgbClr val="002060"/>
                </a:solidFill>
                <a:latin typeface="Cambria" pitchFamily="18" charset="0"/>
              </a:rPr>
              <a:t>Transistors</a:t>
            </a:r>
            <a:endParaRPr lang="en-US" b="1" dirty="0">
              <a:solidFill>
                <a:srgbClr val="002060"/>
              </a:solidFill>
              <a:latin typeface="Cambria" pitchFamily="18" charset="0"/>
            </a:endParaRPr>
          </a:p>
        </p:txBody>
      </p:sp>
      <p:sp>
        <p:nvSpPr>
          <p:cNvPr id="9" name="Rectangle 8"/>
          <p:cNvSpPr/>
          <p:nvPr/>
        </p:nvSpPr>
        <p:spPr>
          <a:xfrm>
            <a:off x="457200" y="5694402"/>
            <a:ext cx="6987938" cy="553998"/>
          </a:xfrm>
          <a:prstGeom prst="rect">
            <a:avLst/>
          </a:prstGeom>
        </p:spPr>
        <p:txBody>
          <a:bodyPr wrap="square">
            <a:spAutoFit/>
          </a:bodyPr>
          <a:lstStyle/>
          <a:p>
            <a:r>
              <a:rPr lang="en-US" sz="1000" dirty="0" smtClean="0">
                <a:solidFill>
                  <a:srgbClr val="002060"/>
                </a:solidFill>
                <a:latin typeface="Cambria" pitchFamily="18" charset="0"/>
              </a:rPr>
              <a:t>Sources:</a:t>
            </a:r>
          </a:p>
          <a:p>
            <a:r>
              <a:rPr lang="en-US" sz="1000" dirty="0" smtClean="0">
                <a:solidFill>
                  <a:srgbClr val="002060"/>
                </a:solidFill>
                <a:latin typeface="Cambria" pitchFamily="18" charset="0"/>
              </a:rPr>
              <a:t>http</a:t>
            </a:r>
            <a:r>
              <a:rPr lang="en-US" sz="1000" dirty="0">
                <a:solidFill>
                  <a:srgbClr val="002060"/>
                </a:solidFill>
                <a:latin typeface="Cambria" pitchFamily="18" charset="0"/>
              </a:rPr>
              <a:t>://</a:t>
            </a:r>
            <a:r>
              <a:rPr lang="en-US" sz="1000" dirty="0" smtClean="0">
                <a:solidFill>
                  <a:srgbClr val="002060"/>
                </a:solidFill>
                <a:latin typeface="Cambria" pitchFamily="18" charset="0"/>
              </a:rPr>
              <a:t>www.computerhistory.org/semiconductor/timeline.html</a:t>
            </a:r>
          </a:p>
          <a:p>
            <a:r>
              <a:rPr lang="en-US" sz="1000" dirty="0" smtClean="0">
                <a:solidFill>
                  <a:srgbClr val="002060"/>
                </a:solidFill>
                <a:latin typeface="Cambria" pitchFamily="18" charset="0"/>
              </a:rPr>
              <a:t>http</a:t>
            </a:r>
            <a:r>
              <a:rPr lang="en-US" sz="1000" dirty="0">
                <a:solidFill>
                  <a:srgbClr val="002060"/>
                </a:solidFill>
                <a:latin typeface="Cambria" pitchFamily="18" charset="0"/>
              </a:rPr>
              <a:t>://en.wikipedia.org/wiki/Transistor_count</a:t>
            </a:r>
          </a:p>
        </p:txBody>
      </p:sp>
    </p:spTree>
    <p:extLst>
      <p:ext uri="{BB962C8B-B14F-4D97-AF65-F5344CB8AC3E}">
        <p14:creationId xmlns:p14="http://schemas.microsoft.com/office/powerpoint/2010/main" val="2658099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40</a:t>
            </a:fld>
            <a:endParaRPr lang="en-US" dirty="0">
              <a:solidFill>
                <a:srgbClr val="002060"/>
              </a:solidFill>
              <a:latin typeface="Cambria" pitchFamily="18" charset="0"/>
            </a:endParaRPr>
          </a:p>
        </p:txBody>
      </p:sp>
      <p:sp>
        <p:nvSpPr>
          <p:cNvPr id="8" name="TextBox 7"/>
          <p:cNvSpPr txBox="1"/>
          <p:nvPr/>
        </p:nvSpPr>
        <p:spPr>
          <a:xfrm>
            <a:off x="1752600" y="2362200"/>
            <a:ext cx="5669280" cy="2011680"/>
          </a:xfrm>
          <a:prstGeom prst="rect">
            <a:avLst/>
          </a:prstGeom>
          <a:pattFill prst="pct30">
            <a:fgClr>
              <a:schemeClr val="tx2">
                <a:lumMod val="85000"/>
                <a:lumOff val="15000"/>
              </a:schemeClr>
            </a:fgClr>
            <a:bgClr>
              <a:srgbClr val="002060"/>
            </a:bgClr>
          </a:pattFill>
          <a:scene3d>
            <a:camera prst="orthographicFront"/>
            <a:lightRig rig="threePt" dir="t"/>
          </a:scene3d>
          <a:sp3d>
            <a:bevelT w="152400" h="50800" prst="softRound"/>
          </a:sp3d>
        </p:spPr>
        <p:txBody>
          <a:bodyPr wrap="square" rtlCol="0" anchor="ctr" anchorCtr="0">
            <a:spAutoFit/>
          </a:bodyPr>
          <a:lstStyle/>
          <a:p>
            <a:pPr algn="ctr"/>
            <a:r>
              <a:rPr lang="en-US" sz="4800" b="1" dirty="0" smtClean="0">
                <a:solidFill>
                  <a:schemeClr val="bg1">
                    <a:lumMod val="95000"/>
                  </a:schemeClr>
                </a:solidFill>
                <a:effectLst>
                  <a:outerShdw blurRad="38100" dist="38100" dir="2700000" algn="tl">
                    <a:srgbClr val="000000">
                      <a:alpha val="43137"/>
                    </a:srgbClr>
                  </a:outerShdw>
                </a:effectLst>
                <a:latin typeface="Cambria" pitchFamily="18" charset="0"/>
              </a:rPr>
              <a:t>Questions? </a:t>
            </a:r>
            <a:endParaRPr lang="en-US" sz="4800" b="1" dirty="0">
              <a:solidFill>
                <a:schemeClr val="bg1">
                  <a:lumMod val="95000"/>
                </a:schemeClr>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435638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06930117"/>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5</a:t>
            </a:fld>
            <a:endParaRPr lang="en-US" dirty="0">
              <a:solidFill>
                <a:srgbClr val="002060"/>
              </a:solidFill>
              <a:latin typeface="Cambria" pitchFamily="18" charset="0"/>
            </a:endParaRPr>
          </a:p>
        </p:txBody>
      </p:sp>
      <p:pic>
        <p:nvPicPr>
          <p:cNvPr id="1027" name="Picture 3" descr="G:\Dropbox\MS Thesis\Presentation\popo intr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988" y="2162175"/>
            <a:ext cx="7564437" cy="3476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399" y="1371600"/>
            <a:ext cx="8077201" cy="830997"/>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a:solidFill>
                  <a:srgbClr val="002060"/>
                </a:solidFill>
                <a:latin typeface="Cambria" pitchFamily="18" charset="0"/>
              </a:rPr>
              <a:t>Evolution of </a:t>
            </a:r>
            <a:r>
              <a:rPr lang="en-US" sz="2400" b="1" dirty="0" smtClean="0">
                <a:solidFill>
                  <a:srgbClr val="002060"/>
                </a:solidFill>
                <a:latin typeface="Cambria" pitchFamily="18" charset="0"/>
              </a:rPr>
              <a:t>Design </a:t>
            </a:r>
            <a:r>
              <a:rPr lang="en-US" sz="2400" b="1" dirty="0">
                <a:solidFill>
                  <a:srgbClr val="002060"/>
                </a:solidFill>
                <a:latin typeface="Cambria" pitchFamily="18" charset="0"/>
              </a:rPr>
              <a:t>C</a:t>
            </a:r>
            <a:r>
              <a:rPr lang="en-US" sz="2400" b="1" dirty="0" smtClean="0">
                <a:solidFill>
                  <a:srgbClr val="002060"/>
                </a:solidFill>
                <a:latin typeface="Cambria" pitchFamily="18" charset="0"/>
              </a:rPr>
              <a:t>riteria </a:t>
            </a:r>
            <a:r>
              <a:rPr lang="en-US" sz="2400" b="1" dirty="0">
                <a:solidFill>
                  <a:srgbClr val="002060"/>
                </a:solidFill>
                <a:latin typeface="Cambria" pitchFamily="18" charset="0"/>
              </a:rPr>
              <a:t>in CMOS </a:t>
            </a:r>
            <a:r>
              <a:rPr lang="en-US" sz="2400" b="1" dirty="0" smtClean="0">
                <a:solidFill>
                  <a:srgbClr val="002060"/>
                </a:solidFill>
                <a:latin typeface="Cambria" pitchFamily="18" charset="0"/>
              </a:rPr>
              <a:t>Integrated </a:t>
            </a:r>
            <a:r>
              <a:rPr lang="en-US" sz="2400" b="1" dirty="0">
                <a:solidFill>
                  <a:srgbClr val="002060"/>
                </a:solidFill>
                <a:latin typeface="Cambria" pitchFamily="18" charset="0"/>
              </a:rPr>
              <a:t>C</a:t>
            </a:r>
            <a:r>
              <a:rPr lang="en-US" sz="2400" b="1" dirty="0" smtClean="0">
                <a:solidFill>
                  <a:srgbClr val="002060"/>
                </a:solidFill>
                <a:latin typeface="Cambria" pitchFamily="18" charset="0"/>
              </a:rPr>
              <a:t>ircuits:</a:t>
            </a:r>
            <a:endParaRPr lang="en-US" sz="2400" b="1" dirty="0">
              <a:solidFill>
                <a:srgbClr val="002060"/>
              </a:solidFill>
              <a:latin typeface="Cambria" pitchFamily="18" charset="0"/>
            </a:endParaRPr>
          </a:p>
        </p:txBody>
      </p:sp>
      <p:sp>
        <p:nvSpPr>
          <p:cNvPr id="7" name="Rectangle 6"/>
          <p:cNvSpPr/>
          <p:nvPr/>
        </p:nvSpPr>
        <p:spPr>
          <a:xfrm>
            <a:off x="533400" y="5770602"/>
            <a:ext cx="7543800" cy="400110"/>
          </a:xfrm>
          <a:prstGeom prst="rect">
            <a:avLst/>
          </a:prstGeom>
        </p:spPr>
        <p:txBody>
          <a:bodyPr wrap="square">
            <a:spAutoFit/>
          </a:bodyPr>
          <a:lstStyle/>
          <a:p>
            <a:r>
              <a:rPr lang="en-US" sz="1000" dirty="0" smtClean="0">
                <a:solidFill>
                  <a:srgbClr val="002060"/>
                </a:solidFill>
                <a:latin typeface="Cambria" pitchFamily="18" charset="0"/>
              </a:rPr>
              <a:t>Source:</a:t>
            </a:r>
          </a:p>
          <a:p>
            <a:r>
              <a:rPr lang="en-US" sz="1000" dirty="0">
                <a:solidFill>
                  <a:srgbClr val="002060"/>
                </a:solidFill>
                <a:latin typeface="Cambria" pitchFamily="18" charset="0"/>
              </a:rPr>
              <a:t>M. </a:t>
            </a:r>
            <a:r>
              <a:rPr lang="en-US" sz="1000" dirty="0" err="1" smtClean="0">
                <a:solidFill>
                  <a:srgbClr val="002060"/>
                </a:solidFill>
                <a:latin typeface="Cambria" pitchFamily="18" charset="0"/>
              </a:rPr>
              <a:t>Popovich</a:t>
            </a:r>
            <a:r>
              <a:rPr lang="en-US" sz="1000" dirty="0" smtClean="0">
                <a:solidFill>
                  <a:srgbClr val="002060"/>
                </a:solidFill>
                <a:latin typeface="Cambria" pitchFamily="18" charset="0"/>
              </a:rPr>
              <a:t> et al., </a:t>
            </a:r>
            <a:r>
              <a:rPr lang="en-US" sz="1000" dirty="0">
                <a:solidFill>
                  <a:srgbClr val="002060"/>
                </a:solidFill>
                <a:latin typeface="Cambria" pitchFamily="18" charset="0"/>
              </a:rPr>
              <a:t>IEEE Transactions on </a:t>
            </a:r>
            <a:r>
              <a:rPr lang="en-US" sz="1000" dirty="0" smtClean="0">
                <a:solidFill>
                  <a:srgbClr val="002060"/>
                </a:solidFill>
                <a:latin typeface="Cambria" pitchFamily="18" charset="0"/>
              </a:rPr>
              <a:t>Very </a:t>
            </a:r>
            <a:r>
              <a:rPr lang="en-US" sz="1000" dirty="0">
                <a:solidFill>
                  <a:srgbClr val="002060"/>
                </a:solidFill>
                <a:latin typeface="Cambria" pitchFamily="18" charset="0"/>
              </a:rPr>
              <a:t>Large </a:t>
            </a:r>
            <a:r>
              <a:rPr lang="en-US" sz="1000" dirty="0" smtClean="0">
                <a:solidFill>
                  <a:srgbClr val="002060"/>
                </a:solidFill>
                <a:latin typeface="Cambria" pitchFamily="18" charset="0"/>
              </a:rPr>
              <a:t>Scale Integration </a:t>
            </a:r>
            <a:r>
              <a:rPr lang="en-US" sz="1000" dirty="0">
                <a:solidFill>
                  <a:srgbClr val="002060"/>
                </a:solidFill>
                <a:latin typeface="Cambria" pitchFamily="18" charset="0"/>
              </a:rPr>
              <a:t>(VLSI) </a:t>
            </a:r>
            <a:r>
              <a:rPr lang="en-US" sz="1000" dirty="0" smtClean="0">
                <a:solidFill>
                  <a:srgbClr val="002060"/>
                </a:solidFill>
                <a:latin typeface="Cambria" pitchFamily="18" charset="0"/>
              </a:rPr>
              <a:t>Systems 2008</a:t>
            </a:r>
            <a:endParaRPr lang="en-US" sz="1000" dirty="0">
              <a:solidFill>
                <a:srgbClr val="002060"/>
              </a:solidFill>
              <a:latin typeface="Cambria" pitchFamily="18" charset="0"/>
            </a:endParaRPr>
          </a:p>
        </p:txBody>
      </p:sp>
    </p:spTree>
    <p:extLst>
      <p:ext uri="{BB962C8B-B14F-4D97-AF65-F5344CB8AC3E}">
        <p14:creationId xmlns:p14="http://schemas.microsoft.com/office/powerpoint/2010/main" val="263677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97271638"/>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6</a:t>
            </a:fld>
            <a:endParaRPr lang="en-US" dirty="0">
              <a:solidFill>
                <a:srgbClr val="002060"/>
              </a:solidFill>
              <a:latin typeface="Cambria" pitchFamily="18"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1676400"/>
            <a:ext cx="2971391" cy="2039405"/>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676400"/>
            <a:ext cx="4648200" cy="2000548"/>
          </a:xfrm>
          <a:prstGeom prst="rect">
            <a:avLst/>
          </a:prstGeom>
          <a:noFill/>
          <a:ln>
            <a:solidFill>
              <a:srgbClr val="002060"/>
            </a:solidFill>
          </a:ln>
        </p:spPr>
        <p:txBody>
          <a:bodyPr wrap="square" rtlCol="0">
            <a:spAutoFit/>
          </a:bodyPr>
          <a:lstStyle/>
          <a:p>
            <a:r>
              <a:rPr lang="en-US" sz="2000" b="1" dirty="0" smtClean="0">
                <a:solidFill>
                  <a:srgbClr val="002060"/>
                </a:solidFill>
                <a:latin typeface="Cambria" pitchFamily="18" charset="0"/>
              </a:rPr>
              <a:t>Historically, IC designers considered:</a:t>
            </a:r>
          </a:p>
          <a:p>
            <a:r>
              <a:rPr lang="en-US" sz="2800" b="1" dirty="0" smtClean="0">
                <a:solidFill>
                  <a:srgbClr val="002060"/>
                </a:solidFill>
                <a:latin typeface="Cambria" pitchFamily="18" charset="0"/>
              </a:rPr>
              <a:t>Performance, Area and Cost</a:t>
            </a:r>
          </a:p>
          <a:p>
            <a:r>
              <a:rPr lang="en-US" sz="2000" b="1" dirty="0" smtClean="0">
                <a:solidFill>
                  <a:srgbClr val="002060"/>
                </a:solidFill>
                <a:latin typeface="Cambria" pitchFamily="18" charset="0"/>
              </a:rPr>
              <a:t>And left out: </a:t>
            </a:r>
          </a:p>
          <a:p>
            <a:r>
              <a:rPr lang="en-US" sz="2800" b="1" dirty="0" smtClean="0">
                <a:solidFill>
                  <a:srgbClr val="002060"/>
                </a:solidFill>
                <a:latin typeface="Cambria" pitchFamily="18" charset="0"/>
              </a:rPr>
              <a:t>Power</a:t>
            </a:r>
          </a:p>
        </p:txBody>
      </p:sp>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8203" y="3886200"/>
            <a:ext cx="2151797" cy="22860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3400" y="4503003"/>
            <a:ext cx="4267200" cy="830997"/>
          </a:xfrm>
          <a:prstGeom prst="rect">
            <a:avLst/>
          </a:prstGeom>
          <a:noFill/>
          <a:ln>
            <a:solidFill>
              <a:srgbClr val="002060"/>
            </a:solidFill>
          </a:ln>
        </p:spPr>
        <p:txBody>
          <a:bodyPr wrap="square" rtlCol="0">
            <a:spAutoFit/>
          </a:bodyPr>
          <a:lstStyle/>
          <a:p>
            <a:r>
              <a:rPr lang="en-US" sz="2000" b="1" dirty="0" smtClean="0">
                <a:solidFill>
                  <a:srgbClr val="002060"/>
                </a:solidFill>
                <a:latin typeface="Cambria" pitchFamily="18" charset="0"/>
              </a:rPr>
              <a:t>But now </a:t>
            </a:r>
            <a:r>
              <a:rPr lang="en-US" sz="2800" b="1" dirty="0" smtClean="0">
                <a:solidFill>
                  <a:srgbClr val="002060"/>
                </a:solidFill>
                <a:latin typeface="Cambria" pitchFamily="18" charset="0"/>
              </a:rPr>
              <a:t>Power Budget</a:t>
            </a:r>
            <a:r>
              <a:rPr lang="en-US" sz="2000" b="1" dirty="0" smtClean="0">
                <a:solidFill>
                  <a:srgbClr val="002060"/>
                </a:solidFill>
                <a:latin typeface="Cambria" pitchFamily="18" charset="0"/>
              </a:rPr>
              <a:t> is critical in deciding fate of designs</a:t>
            </a:r>
            <a:endParaRPr lang="en-US" sz="2800" b="1" dirty="0" smtClean="0">
              <a:solidFill>
                <a:srgbClr val="002060"/>
              </a:solidFill>
              <a:latin typeface="Cambria" pitchFamily="18" charset="0"/>
            </a:endParaRPr>
          </a:p>
        </p:txBody>
      </p:sp>
    </p:spTree>
    <p:extLst>
      <p:ext uri="{BB962C8B-B14F-4D97-AF65-F5344CB8AC3E}">
        <p14:creationId xmlns:p14="http://schemas.microsoft.com/office/powerpoint/2010/main" val="1222012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57827052"/>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099" name="Rectangle 3"/>
          <p:cNvSpPr>
            <a:spLocks noGrp="1" noChangeArrowheads="1"/>
          </p:cNvSpPr>
          <p:nvPr>
            <p:ph type="body" idx="1"/>
          </p:nvPr>
        </p:nvSpPr>
        <p:spPr/>
        <p:txBody>
          <a:bodyPr/>
          <a:lstStyle/>
          <a:p>
            <a:r>
              <a:rPr lang="en-US" sz="2800" dirty="0" smtClean="0">
                <a:solidFill>
                  <a:srgbClr val="002060"/>
                </a:solidFill>
                <a:latin typeface="Cambria" pitchFamily="18" charset="0"/>
              </a:rPr>
              <a:t>Motivation</a:t>
            </a:r>
          </a:p>
          <a:p>
            <a:r>
              <a:rPr lang="en-US" b="1" dirty="0" smtClean="0">
                <a:solidFill>
                  <a:srgbClr val="0070C0"/>
                </a:solidFill>
                <a:latin typeface="Cambria" pitchFamily="18" charset="0"/>
              </a:rPr>
              <a:t>On-Chip Power Distribution Network</a:t>
            </a:r>
          </a:p>
          <a:p>
            <a:r>
              <a:rPr lang="en-US" sz="2800" dirty="0" smtClean="0">
                <a:solidFill>
                  <a:srgbClr val="002060"/>
                </a:solidFill>
                <a:latin typeface="Cambria" pitchFamily="18" charset="0"/>
              </a:rPr>
              <a:t>I</a:t>
            </a:r>
            <a:r>
              <a:rPr lang="en-US" sz="2800" baseline="30000" dirty="0" smtClean="0">
                <a:solidFill>
                  <a:srgbClr val="002060"/>
                </a:solidFill>
                <a:latin typeface="Cambria" pitchFamily="18" charset="0"/>
              </a:rPr>
              <a:t>2</a:t>
            </a:r>
            <a:r>
              <a:rPr lang="en-US" sz="2800" dirty="0" smtClean="0">
                <a:solidFill>
                  <a:srgbClr val="002060"/>
                </a:solidFill>
                <a:latin typeface="Cambria" pitchFamily="18" charset="0"/>
              </a:rPr>
              <a:t>R Power Loss</a:t>
            </a:r>
          </a:p>
          <a:p>
            <a:r>
              <a:rPr lang="en-US" sz="2800" dirty="0" smtClean="0">
                <a:solidFill>
                  <a:srgbClr val="002060"/>
                </a:solidFill>
                <a:latin typeface="Cambria" pitchFamily="18" charset="0"/>
              </a:rPr>
              <a:t>Problem Statement</a:t>
            </a:r>
          </a:p>
          <a:p>
            <a:r>
              <a:rPr lang="en-US" sz="2800" dirty="0" smtClean="0">
                <a:solidFill>
                  <a:srgbClr val="002060"/>
                </a:solidFill>
                <a:latin typeface="Cambria" pitchFamily="18" charset="0"/>
              </a:rPr>
              <a:t>Proposed Scheme</a:t>
            </a:r>
          </a:p>
          <a:p>
            <a:r>
              <a:rPr lang="en-US" sz="2800" dirty="0" smtClean="0">
                <a:solidFill>
                  <a:srgbClr val="002060"/>
                </a:solidFill>
                <a:latin typeface="Cambria" pitchFamily="18" charset="0"/>
              </a:rPr>
              <a:t>Results</a:t>
            </a:r>
          </a:p>
          <a:p>
            <a:r>
              <a:rPr lang="en-US" sz="2800" dirty="0" smtClean="0">
                <a:solidFill>
                  <a:srgbClr val="002060"/>
                </a:solidFill>
                <a:latin typeface="Cambria" pitchFamily="18" charset="0"/>
              </a:rPr>
              <a:t>Challenges, Development and Future Work</a:t>
            </a:r>
          </a:p>
          <a:p>
            <a:r>
              <a:rPr lang="en-US" sz="2800" dirty="0" smtClean="0">
                <a:solidFill>
                  <a:srgbClr val="002060"/>
                </a:solidFill>
                <a:latin typeface="Cambria" pitchFamily="18" charset="0"/>
              </a:rPr>
              <a:t>References</a:t>
            </a:r>
          </a:p>
          <a:p>
            <a:pPr marL="0" indent="0">
              <a:buNone/>
            </a:pPr>
            <a:endParaRPr lang="en-US" dirty="0"/>
          </a:p>
        </p:txBody>
      </p:sp>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7</a:t>
            </a:fld>
            <a:endParaRPr lang="en-US" dirty="0">
              <a:solidFill>
                <a:srgbClr val="002060"/>
              </a:solidFill>
              <a:latin typeface="Cambria" pitchFamily="18" charset="0"/>
            </a:endParaRPr>
          </a:p>
        </p:txBody>
      </p:sp>
    </p:spTree>
    <p:extLst>
      <p:ext uri="{BB962C8B-B14F-4D97-AF65-F5344CB8AC3E}">
        <p14:creationId xmlns:p14="http://schemas.microsoft.com/office/powerpoint/2010/main" val="3308176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88733645"/>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8</a:t>
            </a:fld>
            <a:endParaRPr lang="en-US" dirty="0">
              <a:solidFill>
                <a:srgbClr val="002060"/>
              </a:solidFill>
              <a:latin typeface="Cambria" pitchFamily="18" charset="0"/>
            </a:endParaRPr>
          </a:p>
        </p:txBody>
      </p:sp>
      <p:pic>
        <p:nvPicPr>
          <p:cNvPr id="6147" name="Picture 3" descr="G:\Dropbox\MS Thesis\Mustafa_MS_Thesis_Latex v1.3\figures\chapter3_figure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286000"/>
            <a:ext cx="7806024" cy="26670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371600"/>
            <a:ext cx="7010400" cy="461665"/>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smtClean="0">
                <a:solidFill>
                  <a:srgbClr val="002060"/>
                </a:solidFill>
                <a:latin typeface="Cambria" pitchFamily="18" charset="0"/>
              </a:rPr>
              <a:t>Power Supply System – From Board to Chip:</a:t>
            </a:r>
            <a:endParaRPr lang="en-US" sz="2400" b="1" dirty="0">
              <a:solidFill>
                <a:srgbClr val="002060"/>
              </a:solidFill>
              <a:latin typeface="Cambria" pitchFamily="18" charset="0"/>
            </a:endParaRPr>
          </a:p>
        </p:txBody>
      </p:sp>
      <p:sp>
        <p:nvSpPr>
          <p:cNvPr id="7" name="Rectangle 6"/>
          <p:cNvSpPr/>
          <p:nvPr/>
        </p:nvSpPr>
        <p:spPr>
          <a:xfrm>
            <a:off x="533400" y="5848290"/>
            <a:ext cx="7543800" cy="400110"/>
          </a:xfrm>
          <a:prstGeom prst="rect">
            <a:avLst/>
          </a:prstGeom>
        </p:spPr>
        <p:txBody>
          <a:bodyPr wrap="square">
            <a:spAutoFit/>
          </a:bodyPr>
          <a:lstStyle/>
          <a:p>
            <a:r>
              <a:rPr lang="en-US" sz="1000" dirty="0" smtClean="0">
                <a:solidFill>
                  <a:srgbClr val="002060"/>
                </a:solidFill>
                <a:latin typeface="Cambria" pitchFamily="18" charset="0"/>
              </a:rPr>
              <a:t>Source:</a:t>
            </a:r>
          </a:p>
          <a:p>
            <a:r>
              <a:rPr lang="en-US" sz="1000" dirty="0" smtClean="0">
                <a:solidFill>
                  <a:srgbClr val="002060"/>
                </a:solidFill>
                <a:latin typeface="Cambria" pitchFamily="18" charset="0"/>
              </a:rPr>
              <a:t>N. </a:t>
            </a:r>
            <a:r>
              <a:rPr lang="en-US" sz="1000" dirty="0" err="1" smtClean="0">
                <a:solidFill>
                  <a:srgbClr val="002060"/>
                </a:solidFill>
                <a:latin typeface="Cambria" pitchFamily="18" charset="0"/>
              </a:rPr>
              <a:t>Weste</a:t>
            </a:r>
            <a:r>
              <a:rPr lang="en-US" sz="1000" dirty="0" smtClean="0">
                <a:solidFill>
                  <a:srgbClr val="002060"/>
                </a:solidFill>
                <a:latin typeface="Cambria" pitchFamily="18" charset="0"/>
              </a:rPr>
              <a:t> et al., </a:t>
            </a:r>
            <a:r>
              <a:rPr lang="en-US" sz="1000" dirty="0">
                <a:solidFill>
                  <a:srgbClr val="002060"/>
                </a:solidFill>
                <a:latin typeface="Cambria" pitchFamily="18" charset="0"/>
              </a:rPr>
              <a:t>CMOS VLSI design: </a:t>
            </a:r>
            <a:r>
              <a:rPr lang="en-US" sz="1000" dirty="0" smtClean="0">
                <a:solidFill>
                  <a:srgbClr val="002060"/>
                </a:solidFill>
                <a:latin typeface="Cambria" pitchFamily="18" charset="0"/>
              </a:rPr>
              <a:t>A Circuits </a:t>
            </a:r>
            <a:r>
              <a:rPr lang="en-US" sz="1000" dirty="0">
                <a:solidFill>
                  <a:srgbClr val="002060"/>
                </a:solidFill>
                <a:latin typeface="Cambria" pitchFamily="18" charset="0"/>
              </a:rPr>
              <a:t>and </a:t>
            </a:r>
            <a:r>
              <a:rPr lang="en-US" sz="1000" dirty="0" smtClean="0">
                <a:solidFill>
                  <a:srgbClr val="002060"/>
                </a:solidFill>
                <a:latin typeface="Cambria" pitchFamily="18" charset="0"/>
              </a:rPr>
              <a:t>Systems Perspective 2006</a:t>
            </a:r>
            <a:endParaRPr lang="en-US" sz="1000" dirty="0">
              <a:solidFill>
                <a:srgbClr val="002060"/>
              </a:solidFill>
              <a:latin typeface="Cambria" pitchFamily="18" charset="0"/>
            </a:endParaRPr>
          </a:p>
        </p:txBody>
      </p:sp>
    </p:spTree>
    <p:extLst>
      <p:ext uri="{BB962C8B-B14F-4D97-AF65-F5344CB8AC3E}">
        <p14:creationId xmlns:p14="http://schemas.microsoft.com/office/powerpoint/2010/main" val="398245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53438566"/>
              </p:ext>
            </p:extLst>
          </p:nvPr>
        </p:nvGraphicFramePr>
        <p:xfrm>
          <a:off x="457200" y="274638"/>
          <a:ext cx="8229600" cy="94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r>
              <a:rPr lang="en-US" dirty="0" smtClean="0">
                <a:solidFill>
                  <a:srgbClr val="002060"/>
                </a:solidFill>
                <a:latin typeface="Cambria" pitchFamily="18" charset="0"/>
              </a:rPr>
              <a:t>June 28, 2013</a:t>
            </a:r>
            <a:endParaRPr lang="en-US" dirty="0">
              <a:solidFill>
                <a:srgbClr val="002060"/>
              </a:solidFill>
              <a:latin typeface="Cambria" pitchFamily="18" charset="0"/>
            </a:endParaRPr>
          </a:p>
        </p:txBody>
      </p:sp>
      <p:sp>
        <p:nvSpPr>
          <p:cNvPr id="3" name="Slide Number Placeholder 2"/>
          <p:cNvSpPr>
            <a:spLocks noGrp="1"/>
          </p:cNvSpPr>
          <p:nvPr>
            <p:ph type="sldNum" sz="quarter" idx="12"/>
          </p:nvPr>
        </p:nvSpPr>
        <p:spPr>
          <a:xfrm>
            <a:off x="3505200" y="6245225"/>
            <a:ext cx="2133600" cy="476250"/>
          </a:xfrm>
        </p:spPr>
        <p:txBody>
          <a:bodyPr/>
          <a:lstStyle/>
          <a:p>
            <a:pPr algn="ctr"/>
            <a:fld id="{0643083D-6E58-43E8-AB17-D4A0FE57C16F}" type="slidenum">
              <a:rPr lang="en-US" smtClean="0">
                <a:solidFill>
                  <a:srgbClr val="002060"/>
                </a:solidFill>
                <a:latin typeface="Cambria" pitchFamily="18" charset="0"/>
              </a:rPr>
              <a:pPr algn="ctr"/>
              <a:t>9</a:t>
            </a:fld>
            <a:endParaRPr lang="en-US" dirty="0">
              <a:solidFill>
                <a:srgbClr val="002060"/>
              </a:solidFill>
              <a:latin typeface="Cambria" pitchFamily="18" charset="0"/>
            </a:endParaRPr>
          </a:p>
        </p:txBody>
      </p:sp>
      <p:pic>
        <p:nvPicPr>
          <p:cNvPr id="7170" name="Picture 2" descr="G:\Dropbox\MS Thesis\Mustafa_MS_Thesis_Latex v1.3\figures\chapter3_figur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9300" y="1905000"/>
            <a:ext cx="4457700" cy="390048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371600"/>
            <a:ext cx="8001000" cy="461665"/>
          </a:xfrm>
          <a:prstGeom prst="rect">
            <a:avLst/>
          </a:prstGeom>
          <a:noFill/>
        </p:spPr>
        <p:txBody>
          <a:bodyPr wrap="square" rtlCol="0">
            <a:spAutoFit/>
          </a:bodyPr>
          <a:lstStyle/>
          <a:p>
            <a:pPr marL="342900" indent="-342900">
              <a:buClr>
                <a:srgbClr val="FF581D"/>
              </a:buClr>
              <a:buFont typeface="Wingdings" pitchFamily="2" charset="2"/>
              <a:buChar char="v"/>
            </a:pPr>
            <a:r>
              <a:rPr lang="en-US" sz="2400" b="1" dirty="0">
                <a:solidFill>
                  <a:srgbClr val="002060"/>
                </a:solidFill>
                <a:latin typeface="Cambria" pitchFamily="18" charset="0"/>
              </a:rPr>
              <a:t>Power </a:t>
            </a:r>
            <a:r>
              <a:rPr lang="en-US" sz="2400" b="1" dirty="0" smtClean="0">
                <a:solidFill>
                  <a:srgbClr val="002060"/>
                </a:solidFill>
                <a:latin typeface="Cambria" pitchFamily="18" charset="0"/>
              </a:rPr>
              <a:t>Distribution </a:t>
            </a:r>
            <a:r>
              <a:rPr lang="en-US" sz="2400" b="1" dirty="0">
                <a:solidFill>
                  <a:srgbClr val="002060"/>
                </a:solidFill>
                <a:latin typeface="Cambria" pitchFamily="18" charset="0"/>
              </a:rPr>
              <a:t>for </a:t>
            </a:r>
            <a:r>
              <a:rPr lang="en-US" sz="2400" b="1" dirty="0" smtClean="0">
                <a:solidFill>
                  <a:srgbClr val="002060"/>
                </a:solidFill>
                <a:latin typeface="Cambria" pitchFamily="18" charset="0"/>
              </a:rPr>
              <a:t>Standard </a:t>
            </a:r>
            <a:r>
              <a:rPr lang="en-US" sz="2400" b="1" dirty="0">
                <a:solidFill>
                  <a:srgbClr val="002060"/>
                </a:solidFill>
                <a:latin typeface="Cambria" pitchFamily="18" charset="0"/>
              </a:rPr>
              <a:t>C</a:t>
            </a:r>
            <a:r>
              <a:rPr lang="en-US" sz="2400" b="1" dirty="0" smtClean="0">
                <a:solidFill>
                  <a:srgbClr val="002060"/>
                </a:solidFill>
                <a:latin typeface="Cambria" pitchFamily="18" charset="0"/>
              </a:rPr>
              <a:t>ell </a:t>
            </a:r>
            <a:r>
              <a:rPr lang="en-US" sz="2400" b="1" dirty="0">
                <a:solidFill>
                  <a:srgbClr val="002060"/>
                </a:solidFill>
                <a:latin typeface="Cambria" pitchFamily="18" charset="0"/>
              </a:rPr>
              <a:t>L</a:t>
            </a:r>
            <a:r>
              <a:rPr lang="en-US" sz="2400" b="1" dirty="0" smtClean="0">
                <a:solidFill>
                  <a:srgbClr val="002060"/>
                </a:solidFill>
                <a:latin typeface="Cambria" pitchFamily="18" charset="0"/>
              </a:rPr>
              <a:t>ayout:</a:t>
            </a:r>
            <a:endParaRPr lang="en-US" sz="2400" b="1" dirty="0">
              <a:solidFill>
                <a:srgbClr val="002060"/>
              </a:solidFill>
              <a:latin typeface="Cambria" pitchFamily="18" charset="0"/>
            </a:endParaRPr>
          </a:p>
        </p:txBody>
      </p:sp>
      <p:sp>
        <p:nvSpPr>
          <p:cNvPr id="7" name="Rectangle 6"/>
          <p:cNvSpPr/>
          <p:nvPr/>
        </p:nvSpPr>
        <p:spPr>
          <a:xfrm>
            <a:off x="533400" y="5867400"/>
            <a:ext cx="7543800" cy="400110"/>
          </a:xfrm>
          <a:prstGeom prst="rect">
            <a:avLst/>
          </a:prstGeom>
        </p:spPr>
        <p:txBody>
          <a:bodyPr wrap="square">
            <a:spAutoFit/>
          </a:bodyPr>
          <a:lstStyle/>
          <a:p>
            <a:r>
              <a:rPr lang="en-US" sz="1000" dirty="0" smtClean="0">
                <a:solidFill>
                  <a:srgbClr val="002060"/>
                </a:solidFill>
                <a:latin typeface="Cambria" pitchFamily="18" charset="0"/>
              </a:rPr>
              <a:t>Source:</a:t>
            </a:r>
          </a:p>
          <a:p>
            <a:r>
              <a:rPr lang="en-US" sz="1000" dirty="0" smtClean="0">
                <a:solidFill>
                  <a:srgbClr val="002060"/>
                </a:solidFill>
                <a:latin typeface="Cambria" pitchFamily="18" charset="0"/>
              </a:rPr>
              <a:t>N. </a:t>
            </a:r>
            <a:r>
              <a:rPr lang="en-US" sz="1000" dirty="0" err="1" smtClean="0">
                <a:solidFill>
                  <a:srgbClr val="002060"/>
                </a:solidFill>
                <a:latin typeface="Cambria" pitchFamily="18" charset="0"/>
              </a:rPr>
              <a:t>Weste</a:t>
            </a:r>
            <a:r>
              <a:rPr lang="en-US" sz="1000" dirty="0" smtClean="0">
                <a:solidFill>
                  <a:srgbClr val="002060"/>
                </a:solidFill>
                <a:latin typeface="Cambria" pitchFamily="18" charset="0"/>
              </a:rPr>
              <a:t> et al., </a:t>
            </a:r>
            <a:r>
              <a:rPr lang="en-US" sz="1000" dirty="0">
                <a:solidFill>
                  <a:srgbClr val="002060"/>
                </a:solidFill>
                <a:latin typeface="Cambria" pitchFamily="18" charset="0"/>
              </a:rPr>
              <a:t>CMOS VLSI design: </a:t>
            </a:r>
            <a:r>
              <a:rPr lang="en-US" sz="1000" dirty="0" smtClean="0">
                <a:solidFill>
                  <a:srgbClr val="002060"/>
                </a:solidFill>
                <a:latin typeface="Cambria" pitchFamily="18" charset="0"/>
              </a:rPr>
              <a:t>A Circuits </a:t>
            </a:r>
            <a:r>
              <a:rPr lang="en-US" sz="1000" dirty="0">
                <a:solidFill>
                  <a:srgbClr val="002060"/>
                </a:solidFill>
                <a:latin typeface="Cambria" pitchFamily="18" charset="0"/>
              </a:rPr>
              <a:t>and </a:t>
            </a:r>
            <a:r>
              <a:rPr lang="en-US" sz="1000" dirty="0" smtClean="0">
                <a:solidFill>
                  <a:srgbClr val="002060"/>
                </a:solidFill>
                <a:latin typeface="Cambria" pitchFamily="18" charset="0"/>
              </a:rPr>
              <a:t>Systems Perspective 2006</a:t>
            </a:r>
            <a:endParaRPr lang="en-US" sz="1000" dirty="0">
              <a:solidFill>
                <a:srgbClr val="002060"/>
              </a:solidFill>
              <a:latin typeface="Cambria" pitchFamily="18" charset="0"/>
            </a:endParaRPr>
          </a:p>
        </p:txBody>
      </p:sp>
    </p:spTree>
    <p:extLst>
      <p:ext uri="{BB962C8B-B14F-4D97-AF65-F5344CB8AC3E}">
        <p14:creationId xmlns:p14="http://schemas.microsoft.com/office/powerpoint/2010/main" val="211417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2403</TotalTime>
  <Words>1973</Words>
  <Application>Microsoft Office PowerPoint</Application>
  <PresentationFormat>On-screen Show (4:3)</PresentationFormat>
  <Paragraphs>587</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A High-Voltage On-Chip Power Distribution Network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Aileen Broaddus</dc:creator>
  <cp:lastModifiedBy>Dhrubo</cp:lastModifiedBy>
  <cp:revision>92</cp:revision>
  <dcterms:created xsi:type="dcterms:W3CDTF">2007-03-16T13:06:47Z</dcterms:created>
  <dcterms:modified xsi:type="dcterms:W3CDTF">2013-06-28T15:53:30Z</dcterms:modified>
</cp:coreProperties>
</file>