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wdp" ContentType="image/vnd.ms-photo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8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9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20.xml" ContentType="application/vnd.openxmlformats-officedocument.presentationml.notesSlide+xml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8"/>
  </p:notesMasterIdLst>
  <p:handoutMasterIdLst>
    <p:handoutMasterId r:id="rId59"/>
  </p:handoutMasterIdLst>
  <p:sldIdLst>
    <p:sldId id="257" r:id="rId2"/>
    <p:sldId id="34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1" r:id="rId14"/>
    <p:sldId id="341" r:id="rId15"/>
    <p:sldId id="272" r:id="rId16"/>
    <p:sldId id="273" r:id="rId17"/>
    <p:sldId id="350" r:id="rId18"/>
    <p:sldId id="342" r:id="rId19"/>
    <p:sldId id="290" r:id="rId20"/>
    <p:sldId id="337" r:id="rId21"/>
    <p:sldId id="338" r:id="rId22"/>
    <p:sldId id="348" r:id="rId23"/>
    <p:sldId id="349" r:id="rId24"/>
    <p:sldId id="343" r:id="rId25"/>
    <p:sldId id="285" r:id="rId26"/>
    <p:sldId id="287" r:id="rId27"/>
    <p:sldId id="289" r:id="rId28"/>
    <p:sldId id="351" r:id="rId29"/>
    <p:sldId id="352" r:id="rId30"/>
    <p:sldId id="344" r:id="rId31"/>
    <p:sldId id="294" r:id="rId32"/>
    <p:sldId id="296" r:id="rId33"/>
    <p:sldId id="298" r:id="rId34"/>
    <p:sldId id="300" r:id="rId35"/>
    <p:sldId id="301" r:id="rId36"/>
    <p:sldId id="345" r:id="rId37"/>
    <p:sldId id="302" r:id="rId38"/>
    <p:sldId id="303" r:id="rId39"/>
    <p:sldId id="304" r:id="rId40"/>
    <p:sldId id="308" r:id="rId41"/>
    <p:sldId id="310" r:id="rId42"/>
    <p:sldId id="311" r:id="rId43"/>
    <p:sldId id="353" r:id="rId44"/>
    <p:sldId id="313" r:id="rId45"/>
    <p:sldId id="314" r:id="rId46"/>
    <p:sldId id="322" r:id="rId47"/>
    <p:sldId id="323" r:id="rId48"/>
    <p:sldId id="332" r:id="rId49"/>
    <p:sldId id="333" r:id="rId50"/>
    <p:sldId id="354" r:id="rId51"/>
    <p:sldId id="355" r:id="rId52"/>
    <p:sldId id="347" r:id="rId53"/>
    <p:sldId id="346" r:id="rId54"/>
    <p:sldId id="336" r:id="rId55"/>
    <p:sldId id="339" r:id="rId56"/>
    <p:sldId id="328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29" autoAdjust="0"/>
  </p:normalViewPr>
  <p:slideViewPr>
    <p:cSldViewPr snapToGrid="0" snapToObjects="1">
      <p:cViewPr varScale="1">
        <p:scale>
          <a:sx n="104" d="100"/>
          <a:sy n="104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handoutMaster" Target="handoutMasters/handout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svjy:Library:Application%20Support:Microsoft:Office:Office%202011%20AutoRecovery:Workbook1%20(version%201).xlsb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svjy:Library:Application%20Support:Microsoft:Office:Office%202011%20AutoRecovery:Workbook1%20(version%201).xlsb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svjy:Library:Application%20Support:Microsoft:Office:Office%202011%20AutoRecovery:Workbook1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Heuristic method</c:v>
          </c:tx>
          <c:spPr>
            <a:ln w="47625">
              <a:noFill/>
            </a:ln>
          </c:spPr>
          <c:trendline>
            <c:spPr>
              <a:ln w="28575" cmpd="sng">
                <a:prstDash val="dash"/>
              </a:ln>
            </c:spPr>
            <c:trendlineType val="linear"/>
            <c:intercept val="0.0"/>
            <c:dispRSqr val="0"/>
            <c:dispEq val="0"/>
          </c:trendline>
          <c:xVal>
            <c:numRef>
              <c:f>Sheet1!$D$70:$D$80</c:f>
              <c:numCache>
                <c:formatCode>General</c:formatCode>
                <c:ptCount val="1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14.0</c:v>
                </c:pt>
                <c:pt idx="5">
                  <c:v>19.0</c:v>
                </c:pt>
                <c:pt idx="6">
                  <c:v>31.0</c:v>
                </c:pt>
                <c:pt idx="7">
                  <c:v>32.0</c:v>
                </c:pt>
                <c:pt idx="8">
                  <c:v>100.0</c:v>
                </c:pt>
                <c:pt idx="9">
                  <c:v>200.0</c:v>
                </c:pt>
                <c:pt idx="10">
                  <c:v>500.0</c:v>
                </c:pt>
              </c:numCache>
            </c:numRef>
          </c:xVal>
          <c:yVal>
            <c:numRef>
              <c:f>Sheet1!$H$70:$H$80</c:f>
              <c:numCache>
                <c:formatCode>General</c:formatCode>
                <c:ptCount val="11"/>
                <c:pt idx="0">
                  <c:v>0.12</c:v>
                </c:pt>
                <c:pt idx="1">
                  <c:v>0.09</c:v>
                </c:pt>
                <c:pt idx="2">
                  <c:v>0.11</c:v>
                </c:pt>
                <c:pt idx="3">
                  <c:v>0.17</c:v>
                </c:pt>
                <c:pt idx="4">
                  <c:v>0.16</c:v>
                </c:pt>
                <c:pt idx="5">
                  <c:v>0.19</c:v>
                </c:pt>
                <c:pt idx="6">
                  <c:v>0.19</c:v>
                </c:pt>
                <c:pt idx="7">
                  <c:v>0.18</c:v>
                </c:pt>
                <c:pt idx="8">
                  <c:v>1.36</c:v>
                </c:pt>
                <c:pt idx="9">
                  <c:v>2.6</c:v>
                </c:pt>
                <c:pt idx="10">
                  <c:v>6.28</c:v>
                </c:pt>
              </c:numCache>
            </c:numRef>
          </c:yVal>
          <c:smooth val="0"/>
        </c:ser>
        <c:ser>
          <c:idx val="1"/>
          <c:order val="1"/>
          <c:tx>
            <c:v>MILP method</c:v>
          </c:tx>
          <c:spPr>
            <a:ln w="47625">
              <a:noFill/>
            </a:ln>
          </c:spPr>
          <c:trendline>
            <c:spPr>
              <a:ln w="28575" cmpd="sng"/>
            </c:spPr>
            <c:trendlineType val="exp"/>
            <c:dispRSqr val="0"/>
            <c:dispEq val="0"/>
          </c:trendline>
          <c:xVal>
            <c:numRef>
              <c:f>Sheet1!$D$70:$D$73</c:f>
              <c:numCache>
                <c:formatCode>General</c:formatCode>
                <c:ptCount val="4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</c:numCache>
            </c:numRef>
          </c:xVal>
          <c:yVal>
            <c:numRef>
              <c:f>Sheet1!$I$70:$I$73</c:f>
              <c:numCache>
                <c:formatCode>General</c:formatCode>
                <c:ptCount val="4"/>
                <c:pt idx="0">
                  <c:v>12.03</c:v>
                </c:pt>
                <c:pt idx="1">
                  <c:v>48.27</c:v>
                </c:pt>
                <c:pt idx="2">
                  <c:v>501.18</c:v>
                </c:pt>
                <c:pt idx="3">
                  <c:v>3649.52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4426456"/>
        <c:axId val="-2144442632"/>
      </c:scatterChart>
      <c:valAx>
        <c:axId val="-2144426456"/>
        <c:scaling>
          <c:logBase val="10.0"/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No. of cores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en-US"/>
          </a:p>
        </c:txPr>
        <c:crossAx val="-2144442632"/>
        <c:crossesAt val="0.01"/>
        <c:crossBetween val="midCat"/>
      </c:valAx>
      <c:valAx>
        <c:axId val="-2144442632"/>
        <c:scaling>
          <c:logBase val="10.0"/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CPU</a:t>
                </a:r>
                <a:r>
                  <a:rPr lang="en-US" sz="1600" baseline="0"/>
                  <a:t> Time (sec)</a:t>
                </a:r>
                <a:endParaRPr lang="en-US" sz="16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en-US"/>
          </a:p>
        </c:txPr>
        <c:crossAx val="-214442645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483897050920053"/>
          <c:y val="0.00162760662166748"/>
          <c:w val="0.499056560992703"/>
          <c:h val="0.353578566310947"/>
        </c:manualLayout>
      </c:layout>
      <c:overlay val="1"/>
      <c:txPr>
        <a:bodyPr/>
        <a:lstStyle/>
        <a:p>
          <a:pPr>
            <a:defRPr sz="1400"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Non-Preemptive</c:v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 fov="600000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Sheet1!$F$50:$F$60</c:f>
              <c:strCache>
                <c:ptCount val="11"/>
                <c:pt idx="0">
                  <c:v>a586710 </c:v>
                </c:pt>
                <c:pt idx="1">
                  <c:v>h953 </c:v>
                </c:pt>
                <c:pt idx="2">
                  <c:v>ASIC Z </c:v>
                </c:pt>
                <c:pt idx="3">
                  <c:v>d695 </c:v>
                </c:pt>
                <c:pt idx="4">
                  <c:v>g1023 </c:v>
                </c:pt>
                <c:pt idx="5">
                  <c:v>p34392 </c:v>
                </c:pt>
                <c:pt idx="6">
                  <c:v>t512505 </c:v>
                </c:pt>
                <c:pt idx="7">
                  <c:v>p93791 </c:v>
                </c:pt>
                <c:pt idx="8">
                  <c:v>R100 </c:v>
                </c:pt>
                <c:pt idx="9">
                  <c:v>R200 </c:v>
                </c:pt>
                <c:pt idx="10">
                  <c:v>R500 </c:v>
                </c:pt>
              </c:strCache>
            </c:strRef>
          </c:cat>
          <c:val>
            <c:numRef>
              <c:f>Sheet1!$I$50:$I$60</c:f>
              <c:numCache>
                <c:formatCode>General</c:formatCode>
                <c:ptCount val="11"/>
                <c:pt idx="0">
                  <c:v>58.85</c:v>
                </c:pt>
                <c:pt idx="1">
                  <c:v>50.42</c:v>
                </c:pt>
                <c:pt idx="2">
                  <c:v>47.38</c:v>
                </c:pt>
                <c:pt idx="3">
                  <c:v>60.83</c:v>
                </c:pt>
                <c:pt idx="4">
                  <c:v>50.79</c:v>
                </c:pt>
                <c:pt idx="5">
                  <c:v>60.15</c:v>
                </c:pt>
                <c:pt idx="6">
                  <c:v>44.97</c:v>
                </c:pt>
                <c:pt idx="7">
                  <c:v>50.62</c:v>
                </c:pt>
                <c:pt idx="8">
                  <c:v>48.2</c:v>
                </c:pt>
                <c:pt idx="9">
                  <c:v>43.47</c:v>
                </c:pt>
                <c:pt idx="10">
                  <c:v>39.8</c:v>
                </c:pt>
              </c:numCache>
            </c:numRef>
          </c:val>
        </c:ser>
        <c:ser>
          <c:idx val="1"/>
          <c:order val="1"/>
          <c:tx>
            <c:v>Preemptive</c:v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 fov="600000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Sheet1!$F$50:$F$60</c:f>
              <c:strCache>
                <c:ptCount val="11"/>
                <c:pt idx="0">
                  <c:v>a586710 </c:v>
                </c:pt>
                <c:pt idx="1">
                  <c:v>h953 </c:v>
                </c:pt>
                <c:pt idx="2">
                  <c:v>ASIC Z </c:v>
                </c:pt>
                <c:pt idx="3">
                  <c:v>d695 </c:v>
                </c:pt>
                <c:pt idx="4">
                  <c:v>g1023 </c:v>
                </c:pt>
                <c:pt idx="5">
                  <c:v>p34392 </c:v>
                </c:pt>
                <c:pt idx="6">
                  <c:v>t512505 </c:v>
                </c:pt>
                <c:pt idx="7">
                  <c:v>p93791 </c:v>
                </c:pt>
                <c:pt idx="8">
                  <c:v>R100 </c:v>
                </c:pt>
                <c:pt idx="9">
                  <c:v>R200 </c:v>
                </c:pt>
                <c:pt idx="10">
                  <c:v>R500 </c:v>
                </c:pt>
              </c:strCache>
            </c:strRef>
          </c:cat>
          <c:val>
            <c:numRef>
              <c:f>Sheet1!$K$50:$K$60</c:f>
              <c:numCache>
                <c:formatCode>General</c:formatCode>
                <c:ptCount val="11"/>
                <c:pt idx="0">
                  <c:v>58.81</c:v>
                </c:pt>
                <c:pt idx="1">
                  <c:v>50.45</c:v>
                </c:pt>
                <c:pt idx="2">
                  <c:v>50.4</c:v>
                </c:pt>
                <c:pt idx="3">
                  <c:v>60.86</c:v>
                </c:pt>
                <c:pt idx="4">
                  <c:v>50.79</c:v>
                </c:pt>
                <c:pt idx="5">
                  <c:v>59.9</c:v>
                </c:pt>
                <c:pt idx="6">
                  <c:v>44.97</c:v>
                </c:pt>
                <c:pt idx="7">
                  <c:v>49.27</c:v>
                </c:pt>
                <c:pt idx="8">
                  <c:v>45.99</c:v>
                </c:pt>
                <c:pt idx="9">
                  <c:v>38.45</c:v>
                </c:pt>
                <c:pt idx="10">
                  <c:v>35.53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0538008"/>
        <c:axId val="2070132600"/>
      </c:barChart>
      <c:catAx>
        <c:axId val="-2120538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070132600"/>
        <c:crosses val="autoZero"/>
        <c:auto val="1"/>
        <c:lblAlgn val="ctr"/>
        <c:lblOffset val="100"/>
        <c:noMultiLvlLbl val="0"/>
      </c:catAx>
      <c:valAx>
        <c:axId val="20701326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% Reduction in test </a:t>
                </a:r>
                <a:r>
                  <a:rPr lang="en-US" sz="1600" dirty="0" smtClean="0"/>
                  <a:t>time*</a:t>
                </a:r>
                <a:endParaRPr 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120538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0858048993876"/>
          <c:y val="0.0783198454359872"/>
          <c:w val="0.186670218280332"/>
          <c:h val="0.13281128713037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Non-Preemptive</c:v>
          </c:tx>
          <c:spPr>
            <a:ln w="47625">
              <a:noFill/>
            </a:ln>
          </c:spPr>
          <c:trendline>
            <c:spPr>
              <a:ln w="28575" cmpd="sng"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Sheet1!$D$70:$D$80</c:f>
              <c:numCache>
                <c:formatCode>General</c:formatCode>
                <c:ptCount val="1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14.0</c:v>
                </c:pt>
                <c:pt idx="5">
                  <c:v>19.0</c:v>
                </c:pt>
                <c:pt idx="6">
                  <c:v>31.0</c:v>
                </c:pt>
                <c:pt idx="7">
                  <c:v>32.0</c:v>
                </c:pt>
                <c:pt idx="8">
                  <c:v>100.0</c:v>
                </c:pt>
                <c:pt idx="9">
                  <c:v>200.0</c:v>
                </c:pt>
                <c:pt idx="10">
                  <c:v>500.0</c:v>
                </c:pt>
              </c:numCache>
            </c:numRef>
          </c:xVal>
          <c:yVal>
            <c:numRef>
              <c:f>Sheet1!$F$70:$F$80</c:f>
              <c:numCache>
                <c:formatCode>General</c:formatCode>
                <c:ptCount val="11"/>
                <c:pt idx="0">
                  <c:v>0.27</c:v>
                </c:pt>
                <c:pt idx="1">
                  <c:v>0.265</c:v>
                </c:pt>
                <c:pt idx="2">
                  <c:v>0.34</c:v>
                </c:pt>
                <c:pt idx="3">
                  <c:v>0.46</c:v>
                </c:pt>
                <c:pt idx="4">
                  <c:v>0.63</c:v>
                </c:pt>
                <c:pt idx="5">
                  <c:v>1.0</c:v>
                </c:pt>
                <c:pt idx="6">
                  <c:v>2.0</c:v>
                </c:pt>
                <c:pt idx="7">
                  <c:v>2.02</c:v>
                </c:pt>
                <c:pt idx="8">
                  <c:v>4.68</c:v>
                </c:pt>
                <c:pt idx="9">
                  <c:v>9.39</c:v>
                </c:pt>
                <c:pt idx="10">
                  <c:v>23.22</c:v>
                </c:pt>
              </c:numCache>
            </c:numRef>
          </c:yVal>
          <c:smooth val="0"/>
        </c:ser>
        <c:ser>
          <c:idx val="1"/>
          <c:order val="1"/>
          <c:tx>
            <c:v>Preemptive</c:v>
          </c:tx>
          <c:spPr>
            <a:ln w="47625">
              <a:noFill/>
            </a:ln>
          </c:spPr>
          <c:trendline>
            <c:spPr>
              <a:ln w="28575" cmpd="sng"/>
            </c:spPr>
            <c:trendlineType val="poly"/>
            <c:order val="2"/>
            <c:dispRSqr val="0"/>
            <c:dispEq val="0"/>
          </c:trendline>
          <c:xVal>
            <c:numRef>
              <c:f>Sheet1!$D$70:$D$80</c:f>
              <c:numCache>
                <c:formatCode>General</c:formatCode>
                <c:ptCount val="11"/>
                <c:pt idx="0">
                  <c:v>7.0</c:v>
                </c:pt>
                <c:pt idx="1">
                  <c:v>8.0</c:v>
                </c:pt>
                <c:pt idx="2">
                  <c:v>9.0</c:v>
                </c:pt>
                <c:pt idx="3">
                  <c:v>10.0</c:v>
                </c:pt>
                <c:pt idx="4">
                  <c:v>14.0</c:v>
                </c:pt>
                <c:pt idx="5">
                  <c:v>19.0</c:v>
                </c:pt>
                <c:pt idx="6">
                  <c:v>31.0</c:v>
                </c:pt>
                <c:pt idx="7">
                  <c:v>32.0</c:v>
                </c:pt>
                <c:pt idx="8">
                  <c:v>100.0</c:v>
                </c:pt>
                <c:pt idx="9">
                  <c:v>200.0</c:v>
                </c:pt>
                <c:pt idx="10">
                  <c:v>500.0</c:v>
                </c:pt>
              </c:numCache>
            </c:numRef>
          </c:xVal>
          <c:yVal>
            <c:numRef>
              <c:f>Sheet1!$G$70:$G$80</c:f>
              <c:numCache>
                <c:formatCode>General</c:formatCode>
                <c:ptCount val="11"/>
                <c:pt idx="0">
                  <c:v>0.33</c:v>
                </c:pt>
                <c:pt idx="1">
                  <c:v>0.38</c:v>
                </c:pt>
                <c:pt idx="2">
                  <c:v>0.43</c:v>
                </c:pt>
                <c:pt idx="3">
                  <c:v>0.56</c:v>
                </c:pt>
                <c:pt idx="4">
                  <c:v>0.87</c:v>
                </c:pt>
                <c:pt idx="5">
                  <c:v>1.28</c:v>
                </c:pt>
                <c:pt idx="6">
                  <c:v>3.53</c:v>
                </c:pt>
                <c:pt idx="7">
                  <c:v>3.41</c:v>
                </c:pt>
                <c:pt idx="8">
                  <c:v>6.89</c:v>
                </c:pt>
                <c:pt idx="9">
                  <c:v>21.12</c:v>
                </c:pt>
                <c:pt idx="10">
                  <c:v>35.22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4999480"/>
        <c:axId val="-2145345800"/>
      </c:scatterChart>
      <c:valAx>
        <c:axId val="-2144999480"/>
        <c:scaling>
          <c:logBase val="10.0"/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No. of cores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145345800"/>
        <c:crossesAt val="0.1"/>
        <c:crossBetween val="midCat"/>
      </c:valAx>
      <c:valAx>
        <c:axId val="-21453458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CPU Time (sec)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1449994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4063747460325"/>
          <c:y val="0.0270100243707987"/>
          <c:w val="0.422183149930334"/>
          <c:h val="0.340992898888996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Session-based testing</c:v>
          </c:tx>
          <c:invertIfNegative val="0"/>
          <c:cat>
            <c:strRef>
              <c:f>Sheet1!$C$112:$C$122</c:f>
              <c:strCache>
                <c:ptCount val="11"/>
                <c:pt idx="0">
                  <c:v>a586710 </c:v>
                </c:pt>
                <c:pt idx="1">
                  <c:v>h953 </c:v>
                </c:pt>
                <c:pt idx="2">
                  <c:v>ASIC Z </c:v>
                </c:pt>
                <c:pt idx="3">
                  <c:v>d695 </c:v>
                </c:pt>
                <c:pt idx="4">
                  <c:v>g1023 </c:v>
                </c:pt>
                <c:pt idx="5">
                  <c:v>p34392 </c:v>
                </c:pt>
                <c:pt idx="6">
                  <c:v>t512505 </c:v>
                </c:pt>
                <c:pt idx="7">
                  <c:v>p93791 </c:v>
                </c:pt>
                <c:pt idx="8">
                  <c:v>R100 </c:v>
                </c:pt>
                <c:pt idx="9">
                  <c:v>R200 </c:v>
                </c:pt>
                <c:pt idx="10">
                  <c:v>R500 </c:v>
                </c:pt>
              </c:strCache>
            </c:strRef>
          </c:cat>
          <c:val>
            <c:numRef>
              <c:f>Sheet1!$G$112:$G$122</c:f>
              <c:numCache>
                <c:formatCode>General</c:formatCode>
                <c:ptCount val="11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</c:numCache>
            </c:numRef>
          </c:val>
        </c:ser>
        <c:ser>
          <c:idx val="1"/>
          <c:order val="1"/>
          <c:tx>
            <c:v>Sessionless testing</c:v>
          </c:tx>
          <c:invertIfNegative val="0"/>
          <c:cat>
            <c:strRef>
              <c:f>Sheet1!$C$112:$C$122</c:f>
              <c:strCache>
                <c:ptCount val="11"/>
                <c:pt idx="0">
                  <c:v>a586710 </c:v>
                </c:pt>
                <c:pt idx="1">
                  <c:v>h953 </c:v>
                </c:pt>
                <c:pt idx="2">
                  <c:v>ASIC Z </c:v>
                </c:pt>
                <c:pt idx="3">
                  <c:v>d695 </c:v>
                </c:pt>
                <c:pt idx="4">
                  <c:v>g1023 </c:v>
                </c:pt>
                <c:pt idx="5">
                  <c:v>p34392 </c:v>
                </c:pt>
                <c:pt idx="6">
                  <c:v>t512505 </c:v>
                </c:pt>
                <c:pt idx="7">
                  <c:v>p93791 </c:v>
                </c:pt>
                <c:pt idx="8">
                  <c:v>R100 </c:v>
                </c:pt>
                <c:pt idx="9">
                  <c:v>R200 </c:v>
                </c:pt>
                <c:pt idx="10">
                  <c:v>R500 </c:v>
                </c:pt>
              </c:strCache>
            </c:strRef>
          </c:cat>
          <c:val>
            <c:numRef>
              <c:f>Sheet1!$H$112:$H$122</c:f>
              <c:numCache>
                <c:formatCode>General</c:formatCode>
                <c:ptCount val="11"/>
                <c:pt idx="0">
                  <c:v>0.852695645241556</c:v>
                </c:pt>
                <c:pt idx="1">
                  <c:v>0.766594737813531</c:v>
                </c:pt>
                <c:pt idx="2">
                  <c:v>0.917409822973513</c:v>
                </c:pt>
                <c:pt idx="3">
                  <c:v>0.725883416718565</c:v>
                </c:pt>
                <c:pt idx="4">
                  <c:v>0.729827237647676</c:v>
                </c:pt>
                <c:pt idx="5">
                  <c:v>0.756225518478756</c:v>
                </c:pt>
                <c:pt idx="6">
                  <c:v>0.968011608952421</c:v>
                </c:pt>
                <c:pt idx="7">
                  <c:v>0.759341723329267</c:v>
                </c:pt>
                <c:pt idx="8">
                  <c:v>0.856831872946331</c:v>
                </c:pt>
                <c:pt idx="9">
                  <c:v>0.870485240993263</c:v>
                </c:pt>
                <c:pt idx="10">
                  <c:v>0.830338511064105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5295544"/>
        <c:axId val="-2145382248"/>
      </c:barChart>
      <c:catAx>
        <c:axId val="-2145295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-2145382248"/>
        <c:crosses val="autoZero"/>
        <c:auto val="1"/>
        <c:lblAlgn val="ctr"/>
        <c:lblOffset val="100"/>
        <c:noMultiLvlLbl val="0"/>
      </c:catAx>
      <c:valAx>
        <c:axId val="-2145382248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Normalized Test time*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14529554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Relationship Id="rId3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A4F22-0A79-2A45-806F-28CB925A4C41}" type="datetimeFigureOut">
              <a:rPr lang="en-US" smtClean="0"/>
              <a:t>2/25/14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B24A4-3BFD-FE49-A4A1-E02C89EBB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914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FE751-1358-1949-AA90-741448A1CA11}" type="datetimeFigureOut">
              <a:rPr lang="en-US" smtClean="0"/>
              <a:t>2/25/14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CBCCF-FE71-B045-AB45-41D6F23ED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553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CBCCF-FE71-B045-AB45-41D6F23EDF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37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*read*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32E71-4211-41EB-B1B1-40E2F43A3BD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 more formally *read*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32E71-4211-41EB-B1B1-40E2F43A3BD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a case</a:t>
            </a:r>
            <a:r>
              <a:rPr lang="en-US" baseline="0" dirty="0" smtClean="0"/>
              <a:t> study for this work, lets consider ASIC 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CBCCF-FE71-B045-AB45-41D6F23EDF7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47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----- Meeting Notes (2/20/14 18:27) -----</a:t>
            </a:r>
          </a:p>
          <a:p>
            <a:r>
              <a:rPr lang="en-US" smtClean="0"/>
              <a:t>Lets </a:t>
            </a:r>
            <a:r>
              <a:rPr lang="en-US" dirty="0"/>
              <a:t>review some basics of SoC testing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CBCCF-FE71-B045-AB45-41D6F23EDF7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813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CBCCF-FE71-B045-AB45-41D6F23EDF7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00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Previous work on SoC testing has been in both resource and</a:t>
            </a:r>
            <a:r>
              <a:rPr lang="en-US" baseline="0" dirty="0" smtClean="0"/>
              <a:t> power constrained optimization. In resource constrained optimization, the focus has mostly been on TAM and wrapper optimization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CBCCF-FE71-B045-AB45-41D6F23EDF7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430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power-constrained optimization,</a:t>
            </a:r>
            <a:r>
              <a:rPr lang="en-US" baseline="0" dirty="0" smtClean="0"/>
              <a:t> test time is optimized for a max. power limit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CBCCF-FE71-B045-AB45-41D6F23EDF7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984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work tackles the</a:t>
            </a:r>
            <a:r>
              <a:rPr lang="en-US" baseline="0" dirty="0" smtClean="0"/>
              <a:t> problem of power constrained optimization by scaling voltage and frequency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CBCCF-FE71-B045-AB45-41D6F23EDF7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845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critical path delay’s dependence on VDD is given by the alpha power law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32E71-4211-41EB-B1B1-40E2F43A3BD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test power</a:t>
            </a:r>
            <a:r>
              <a:rPr lang="en-US" baseline="0" dirty="0" smtClean="0"/>
              <a:t> is much higher than functional power, test clock is mostly power constrained (right-half of the plot)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Hence, both VDD and frequency are needed to reduce test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32E71-4211-41EB-B1B1-40E2F43A3BD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32E71-4211-41EB-B1B1-40E2F43A3BD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time is now divided by the frequency factor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32E71-4211-41EB-B1B1-40E2F43A3BD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comparison, three optimization cases are considered</a:t>
            </a:r>
          </a:p>
          <a:p>
            <a:endParaRPr lang="en-US" dirty="0" smtClean="0"/>
          </a:p>
          <a:p>
            <a:r>
              <a:rPr lang="en-US" dirty="0" smtClean="0"/>
              <a:t>A</a:t>
            </a:r>
            <a:r>
              <a:rPr lang="en-US" baseline="0" dirty="0" smtClean="0"/>
              <a:t> common VDD range of 1V to 0.6V is assumed for all cores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32E71-4211-41EB-B1B1-40E2F43A3BD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According to the cases we considered earlier, the nominal case yields</a:t>
            </a:r>
            <a:r>
              <a:rPr lang="en-US" baseline="0" dirty="0" smtClean="0"/>
              <a:t> 300 units. Optimizing only test clock reduces to 268.274. Optimizing VDD and clock reduces test time to 148.25 units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32E71-4211-41EB-B1B1-40E2F43A3BD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shortcoming of</a:t>
            </a:r>
            <a:r>
              <a:rPr lang="en-US" baseline="0" dirty="0" smtClean="0"/>
              <a:t> ILP method is that as no. of cores increases the time required for optimization increases exponentially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CBCCF-FE71-B045-AB45-41D6F23EDF7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653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32E71-4211-41EB-B1B1-40E2F43A3BD4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Since the heuristic</a:t>
            </a:r>
            <a:r>
              <a:rPr lang="en-US" baseline="0" dirty="0" smtClean="0"/>
              <a:t> may be dependent on initial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CBCCF-FE71-B045-AB45-41D6F23EDF7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530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objective of this work is to only provide the optimization methods and not side with either of the testing schemes. </a:t>
            </a:r>
            <a:r>
              <a:rPr lang="en-US" dirty="0" smtClean="0"/>
              <a:t>Concurrent testing requires cores to be distributed on different TAM</a:t>
            </a:r>
            <a:r>
              <a:rPr lang="en-US" baseline="0" dirty="0" smtClean="0"/>
              <a:t> partitions. For </a:t>
            </a:r>
            <a:r>
              <a:rPr lang="en-US" baseline="0" dirty="0" err="1" smtClean="0"/>
              <a:t>sessionless</a:t>
            </a:r>
            <a:r>
              <a:rPr lang="en-US" baseline="0" dirty="0" smtClean="0"/>
              <a:t> testing these partitions have to operate independently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CBCCF-FE71-B045-AB45-41D6F23EDF7C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891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Control overhead justified if the saving on test time is significant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CBCCF-FE71-B045-AB45-41D6F23EDF7C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60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Advent of SoC has ushered in an era</a:t>
            </a:r>
            <a:r>
              <a:rPr lang="en-US" baseline="0" dirty="0" smtClean="0"/>
              <a:t> of Smartphone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32E71-4211-41EB-B1B1-40E2F43A3BD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Modularity – </a:t>
            </a:r>
            <a:r>
              <a:rPr lang="en-US" baseline="0" dirty="0" err="1" smtClean="0"/>
              <a:t>SoCs</a:t>
            </a:r>
            <a:r>
              <a:rPr lang="en-US" baseline="0" dirty="0" smtClean="0"/>
              <a:t> made up of kinds of blocks/cores, each possibly from a diff. vendor. Helpful during testing </a:t>
            </a:r>
            <a:r>
              <a:rPr lang="en-US" baseline="0" dirty="0" err="1" smtClean="0"/>
              <a:t>SoCs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32E71-4211-41EB-B1B1-40E2F43A3BD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to modularity each core has</a:t>
            </a:r>
            <a:r>
              <a:rPr lang="en-US" baseline="0" dirty="0" smtClean="0"/>
              <a:t> its own test set and can be tested independently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Here is a simple set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32E71-4211-41EB-B1B1-40E2F43A3BD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source provides test data *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32E71-4211-41EB-B1B1-40E2F43A3BD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is carried on the test bus </a:t>
            </a:r>
            <a:r>
              <a:rPr lang="en-US" dirty="0" err="1" smtClean="0">
                <a:sym typeface="Wingdings"/>
              </a:rPr>
              <a:t>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32E71-4211-41EB-B1B1-40E2F43A3BD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the test sink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32E71-4211-41EB-B1B1-40E2F43A3BD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r>
              <a:rPr lang="en-US" baseline="0" dirty="0" smtClean="0"/>
              <a:t> scaling has led to an increase in the no. of cores in the SoC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CBCCF-FE71-B045-AB45-41D6F23EDF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40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1C0F-3AA3-5449-97B5-27D4DFE524BC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Final Exam – Vijay Sheshadri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A3E1-8EE1-084D-957C-E3FA7B73C8CF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Final Exam – Vijay Sheshadri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2C87-77C6-9347-99C1-B2664AF26761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Final Exam – Vijay Sheshadri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5F75-94AF-574C-9405-74D3AC1BE1E0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dirty="0" smtClean="0"/>
              <a:t>Final Exam</a:t>
            </a:r>
            <a:r>
              <a:rPr lang="en-US" dirty="0" smtClean="0"/>
              <a:t> </a:t>
            </a:r>
            <a:r>
              <a:rPr lang="en-US" i="0" dirty="0" smtClean="0"/>
              <a:t>– Vijay Sheshadri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DB0D-2F22-E947-9B3C-948F08116AC9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Final Exam – Vijay Sheshadri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A23-91F4-7146-AEE0-E99DC9A4ECB6}" type="datetime1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Final Exam – Vijay Sheshadri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AFF6-3EBF-FA42-BC08-111F3FBE60CC}" type="datetime1">
              <a:rPr lang="en-US" smtClean="0"/>
              <a:t>2/25/14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Final Exam – Vijay Sheshadri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E41E-1A84-2349-A628-8A6D9EA20397}" type="datetime1">
              <a:rPr lang="en-US" smtClean="0"/>
              <a:t>2/25/14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Final Exam – Vijay Sheshadri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F0F5-BA53-7240-8205-3E6789273B6A}" type="datetime1">
              <a:rPr lang="en-US" smtClean="0"/>
              <a:t>2/25/14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Final Exam – Vijay Sheshadri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5A8D-2CA7-FE44-8DF5-6C3B71A2E7AA}" type="datetime1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Final Exam – Vijay Sheshadri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E4BA-6D74-8A4A-853B-DBD421D04172}" type="datetime1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Final Exam – Vijay Sheshadri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E4E9-D3B8-3D4E-AFE1-980050D1A768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0" dirty="0" smtClean="0"/>
              <a:t>Final Exam</a:t>
            </a:r>
            <a:r>
              <a:rPr lang="en-US" dirty="0" smtClean="0"/>
              <a:t> </a:t>
            </a:r>
            <a:r>
              <a:rPr lang="en-US" i="0" dirty="0" smtClean="0"/>
              <a:t>– Vijay Sheshadri</a:t>
            </a:r>
            <a:endParaRPr lang="en-US" i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image" Target="../media/image9.png"/><Relationship Id="rId5" Type="http://schemas.microsoft.com/office/2007/relationships/hdphoto" Target="../media/hdphoto1.wdp"/><Relationship Id="rId6" Type="http://schemas.openxmlformats.org/officeDocument/2006/relationships/oleObject" Target="../embeddings/oleObject5.bin"/><Relationship Id="rId7" Type="http://schemas.openxmlformats.org/officeDocument/2006/relationships/image" Target="../media/image7.emf"/><Relationship Id="rId8" Type="http://schemas.openxmlformats.org/officeDocument/2006/relationships/oleObject" Target="../embeddings/oleObject6.bin"/><Relationship Id="rId9" Type="http://schemas.openxmlformats.org/officeDocument/2006/relationships/image" Target="../media/image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6" Type="http://schemas.openxmlformats.org/officeDocument/2006/relationships/oleObject" Target="../embeddings/oleObject10.bin"/><Relationship Id="rId7" Type="http://schemas.openxmlformats.org/officeDocument/2006/relationships/image" Target="../media/image13.wmf"/><Relationship Id="rId8" Type="http://schemas.openxmlformats.org/officeDocument/2006/relationships/oleObject" Target="../embeddings/oleObject11.bin"/><Relationship Id="rId9" Type="http://schemas.openxmlformats.org/officeDocument/2006/relationships/image" Target="../media/image14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6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0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ubtitle 2"/>
          <p:cNvSpPr>
            <a:spLocks noGrp="1"/>
          </p:cNvSpPr>
          <p:nvPr>
            <p:ph type="subTitle" idx="1"/>
          </p:nvPr>
        </p:nvSpPr>
        <p:spPr>
          <a:xfrm>
            <a:off x="2895600" y="5127349"/>
            <a:ext cx="5334000" cy="1066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000" dirty="0" smtClean="0"/>
              <a:t>Dept. of Electrical and Computer Engineering</a:t>
            </a:r>
          </a:p>
          <a:p>
            <a:pPr eaLnBrk="1" hangingPunct="1"/>
            <a:r>
              <a:rPr lang="en-US" sz="2000" dirty="0" smtClean="0"/>
              <a:t>Auburn University,  AL 36849, USA</a:t>
            </a:r>
          </a:p>
        </p:txBody>
      </p:sp>
      <p:sp>
        <p:nvSpPr>
          <p:cNvPr id="18435" name="Title 1"/>
          <p:cNvSpPr>
            <a:spLocks noGrp="1"/>
          </p:cNvSpPr>
          <p:nvPr>
            <p:ph type="ctrTitle"/>
          </p:nvPr>
        </p:nvSpPr>
        <p:spPr>
          <a:xfrm>
            <a:off x="457200" y="609599"/>
            <a:ext cx="8229600" cy="1779619"/>
          </a:xfrm>
        </p:spPr>
        <p:txBody>
          <a:bodyPr>
            <a:noAutofit/>
          </a:bodyPr>
          <a:lstStyle/>
          <a:p>
            <a:r>
              <a:rPr sz="4000" dirty="0" smtClean="0">
                <a:solidFill>
                  <a:schemeClr val="tx1"/>
                </a:solidFill>
                <a:effectLst/>
              </a:rPr>
              <a:t>Power-</a:t>
            </a:r>
            <a:r>
              <a:rPr lang="en-US" sz="4000" dirty="0" smtClean="0">
                <a:solidFill>
                  <a:schemeClr val="tx1"/>
                </a:solidFill>
                <a:effectLst/>
              </a:rPr>
              <a:t>Aware</a:t>
            </a:r>
            <a:r>
              <a:rPr sz="4000" dirty="0" smtClean="0">
                <a:solidFill>
                  <a:schemeClr val="tx1"/>
                </a:solidFill>
                <a:effectLst/>
              </a:rPr>
              <a:t> System-On-Chip </a:t>
            </a:r>
            <a:r>
              <a:rPr lang="en-US" sz="4000" dirty="0" smtClean="0">
                <a:solidFill>
                  <a:schemeClr val="tx1"/>
                </a:solidFill>
                <a:effectLst/>
              </a:rPr>
              <a:t>Test Optimization through Frequncy and Voltage Scaling</a:t>
            </a:r>
            <a:endParaRPr sz="4000" dirty="0" smtClean="0">
              <a:solidFill>
                <a:schemeClr val="tx1"/>
              </a:solidFill>
              <a:effectLst/>
            </a:endParaRPr>
          </a:p>
        </p:txBody>
      </p:sp>
      <p:pic>
        <p:nvPicPr>
          <p:cNvPr id="18436" name="Picture 5" descr="auburn_university_logo0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906100"/>
            <a:ext cx="1828800" cy="1670050"/>
          </a:xfrm>
          <a:prstGeom prst="rect">
            <a:avLst/>
          </a:prstGeom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743200" y="3764643"/>
            <a:ext cx="5715000" cy="1448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 defTabSz="992188">
              <a:spcBef>
                <a:spcPct val="20000"/>
              </a:spcBef>
            </a:pPr>
            <a:r>
              <a:rPr lang="en-US" altLang="zh-CN" sz="2200" i="1" dirty="0" smtClean="0">
                <a:latin typeface="Times New Roman" pitchFamily="18" charset="0"/>
                <a:ea typeface="宋体" pitchFamily="2" charset="-122"/>
              </a:rPr>
              <a:t>      Committee Chair:</a:t>
            </a:r>
            <a:r>
              <a:rPr lang="en-US" altLang="zh-CN" sz="2200" dirty="0" smtClean="0">
                <a:latin typeface="Times New Roman" pitchFamily="18" charset="0"/>
                <a:ea typeface="宋体" pitchFamily="2" charset="-122"/>
              </a:rPr>
              <a:t> Dr. Prathima Agrawal</a:t>
            </a:r>
            <a:endParaRPr lang="en-US" altLang="zh-CN" sz="2200" dirty="0">
              <a:latin typeface="Times New Roman" pitchFamily="18" charset="0"/>
              <a:ea typeface="宋体" pitchFamily="2" charset="-122"/>
            </a:endParaRPr>
          </a:p>
          <a:p>
            <a:r>
              <a:rPr lang="en-US" altLang="zh-CN" sz="2200" i="1" dirty="0" smtClean="0">
                <a:latin typeface="Times New Roman" pitchFamily="18" charset="0"/>
                <a:ea typeface="宋体" pitchFamily="2" charset="-122"/>
              </a:rPr>
              <a:t>Committee Members: </a:t>
            </a:r>
            <a:r>
              <a:rPr lang="en-US" altLang="zh-CN" sz="2200" dirty="0" smtClean="0">
                <a:latin typeface="Times New Roman" pitchFamily="18" charset="0"/>
                <a:ea typeface="宋体" pitchFamily="2" charset="-122"/>
              </a:rPr>
              <a:t>Dr. Vishwani D. </a:t>
            </a:r>
            <a:r>
              <a:rPr lang="en-US" altLang="zh-CN" sz="2200" dirty="0" err="1" smtClean="0">
                <a:latin typeface="Times New Roman" pitchFamily="18" charset="0"/>
                <a:ea typeface="宋体" pitchFamily="2" charset="-122"/>
              </a:rPr>
              <a:t>Agrawal</a:t>
            </a:r>
            <a:endParaRPr lang="en-US" altLang="zh-CN" sz="2200" dirty="0" smtClean="0">
              <a:latin typeface="Times New Roman" pitchFamily="18" charset="0"/>
              <a:ea typeface="宋体" pitchFamily="2" charset="-122"/>
            </a:endParaRPr>
          </a:p>
          <a:p>
            <a:r>
              <a:rPr lang="en-US" altLang="zh-CN" sz="2200" dirty="0">
                <a:latin typeface="Times New Roman" pitchFamily="18" charset="0"/>
                <a:ea typeface="宋体" pitchFamily="2" charset="-122"/>
              </a:rPr>
              <a:t>	</a:t>
            </a:r>
            <a:r>
              <a:rPr lang="en-US" altLang="zh-CN" sz="2200" dirty="0" smtClean="0">
                <a:latin typeface="Times New Roman" pitchFamily="18" charset="0"/>
                <a:ea typeface="宋体" pitchFamily="2" charset="-122"/>
              </a:rPr>
              <a:t>		(co-chair)</a:t>
            </a:r>
          </a:p>
          <a:p>
            <a:r>
              <a:rPr lang="en-US" altLang="zh-CN" sz="2200" dirty="0">
                <a:latin typeface="Times New Roman" pitchFamily="18" charset="0"/>
                <a:ea typeface="宋体" pitchFamily="2" charset="-122"/>
              </a:rPr>
              <a:t>	</a:t>
            </a:r>
            <a:r>
              <a:rPr lang="en-US" altLang="zh-CN" sz="2200" dirty="0" smtClean="0">
                <a:latin typeface="Times New Roman" pitchFamily="18" charset="0"/>
                <a:ea typeface="宋体" pitchFamily="2" charset="-122"/>
              </a:rPr>
              <a:t>	          Dr. </a:t>
            </a:r>
            <a:r>
              <a:rPr lang="en-US" altLang="zh-CN" sz="2200" dirty="0" err="1" smtClean="0">
                <a:latin typeface="Times New Roman" pitchFamily="18" charset="0"/>
                <a:ea typeface="宋体" pitchFamily="2" charset="-122"/>
              </a:rPr>
              <a:t>Adit</a:t>
            </a:r>
            <a:r>
              <a:rPr lang="en-US" altLang="zh-CN" sz="2200" dirty="0" smtClean="0">
                <a:latin typeface="Times New Roman" pitchFamily="18" charset="0"/>
                <a:ea typeface="宋体" pitchFamily="2" charset="-122"/>
              </a:rPr>
              <a:t> Singh</a:t>
            </a:r>
          </a:p>
          <a:p>
            <a:r>
              <a:rPr lang="en-US" altLang="zh-CN" sz="2200" dirty="0" smtClean="0">
                <a:latin typeface="Times New Roman" pitchFamily="18" charset="0"/>
                <a:ea typeface="宋体" pitchFamily="2" charset="-122"/>
              </a:rPr>
              <a:t>	  	</a:t>
            </a:r>
          </a:p>
          <a:p>
            <a:pPr marL="339725" indent="-339725" algn="ctr" defTabSz="992188">
              <a:spcBef>
                <a:spcPct val="20000"/>
              </a:spcBef>
              <a:buFontTx/>
              <a:buChar char="•"/>
            </a:pPr>
            <a:endParaRPr lang="en-US" altLang="zh-CN" sz="2200" dirty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2673575"/>
            <a:ext cx="8077200" cy="838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Final Exam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Vijay Sheshadri</a:t>
            </a:r>
          </a:p>
        </p:txBody>
      </p:sp>
    </p:spTree>
    <p:extLst>
      <p:ext uri="{BB962C8B-B14F-4D97-AF65-F5344CB8AC3E}">
        <p14:creationId xmlns:p14="http://schemas.microsoft.com/office/powerpoint/2010/main" val="4047860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a SoC:</a:t>
            </a:r>
          </a:p>
          <a:p>
            <a:pPr lvl="1"/>
            <a:r>
              <a:rPr lang="en-US" dirty="0" smtClean="0"/>
              <a:t>Modular testing – individual (often independent) 			        core tests.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4419600"/>
            <a:ext cx="990600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FFFFFF"/>
                </a:solidFill>
                <a:cs typeface="Arial" charset="0"/>
              </a:rPr>
              <a:t>Test Source</a:t>
            </a:r>
          </a:p>
        </p:txBody>
      </p:sp>
      <p:sp>
        <p:nvSpPr>
          <p:cNvPr id="5" name="Rectangle 4"/>
          <p:cNvSpPr/>
          <p:nvPr/>
        </p:nvSpPr>
        <p:spPr>
          <a:xfrm>
            <a:off x="2819400" y="3810000"/>
            <a:ext cx="33528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0" y="4419600"/>
            <a:ext cx="990600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FFFFFF"/>
                </a:solidFill>
                <a:cs typeface="Arial" charset="0"/>
              </a:rPr>
              <a:t>Test Sink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3124200" y="3886200"/>
            <a:ext cx="8382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Core ‘A’</a:t>
            </a:r>
          </a:p>
        </p:txBody>
      </p:sp>
      <p:sp>
        <p:nvSpPr>
          <p:cNvPr id="13" name="Rectangle 12"/>
          <p:cNvSpPr/>
          <p:nvPr/>
        </p:nvSpPr>
        <p:spPr bwMode="auto">
          <a:xfrm rot="10800000">
            <a:off x="4784725" y="5162549"/>
            <a:ext cx="777875" cy="5524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6" name="TextBox 36"/>
          <p:cNvSpPr txBox="1">
            <a:spLocks noChangeArrowheads="1"/>
          </p:cNvSpPr>
          <p:nvPr/>
        </p:nvSpPr>
        <p:spPr bwMode="auto">
          <a:xfrm>
            <a:off x="4724400" y="52578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Core ‘B’</a:t>
            </a:r>
          </a:p>
        </p:txBody>
      </p:sp>
      <p:sp>
        <p:nvSpPr>
          <p:cNvPr id="27" name="TextBox 37"/>
          <p:cNvSpPr txBox="1">
            <a:spLocks noChangeArrowheads="1"/>
          </p:cNvSpPr>
          <p:nvPr/>
        </p:nvSpPr>
        <p:spPr bwMode="auto">
          <a:xfrm>
            <a:off x="2819400" y="54102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SoC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1828800" y="4724400"/>
            <a:ext cx="914400" cy="381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50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Test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05000" y="5026223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Data</a:t>
            </a:r>
            <a:endParaRPr lang="en-US" sz="1400" b="1" dirty="0"/>
          </a:p>
        </p:txBody>
      </p:sp>
      <p:sp>
        <p:nvSpPr>
          <p:cNvPr id="15" name="Left-Right Arrow 14"/>
          <p:cNvSpPr/>
          <p:nvPr/>
        </p:nvSpPr>
        <p:spPr>
          <a:xfrm>
            <a:off x="2895600" y="4648200"/>
            <a:ext cx="3276600" cy="457200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FFFFFF"/>
                </a:solidFill>
                <a:cs typeface="Arial" charset="0"/>
              </a:rPr>
              <a:t>Test </a:t>
            </a:r>
            <a:r>
              <a:rPr lang="en-US" sz="1600" dirty="0" smtClean="0">
                <a:solidFill>
                  <a:srgbClr val="FFFFFF"/>
                </a:solidFill>
                <a:cs typeface="Arial" charset="0"/>
              </a:rPr>
              <a:t>Bus</a:t>
            </a:r>
            <a:endParaRPr lang="en-US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8F8D-3B89-8B43-ABFA-F7CC2A6357F0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dirty="0" smtClean="0"/>
              <a:t>Final Exam – Vijay Sheshadri</a:t>
            </a:r>
            <a:endParaRPr lang="en-US" i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15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a SoC:</a:t>
            </a:r>
          </a:p>
          <a:p>
            <a:pPr lvl="1"/>
            <a:r>
              <a:rPr lang="en-US" dirty="0" smtClean="0"/>
              <a:t>Modular testing – individual (often independent) 			        core tests.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4419600"/>
            <a:ext cx="990600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FFFFFF"/>
                </a:solidFill>
                <a:cs typeface="Arial" charset="0"/>
              </a:rPr>
              <a:t>Test Source</a:t>
            </a:r>
          </a:p>
        </p:txBody>
      </p:sp>
      <p:sp>
        <p:nvSpPr>
          <p:cNvPr id="5" name="Rectangle 4"/>
          <p:cNvSpPr/>
          <p:nvPr/>
        </p:nvSpPr>
        <p:spPr>
          <a:xfrm>
            <a:off x="2819400" y="3810000"/>
            <a:ext cx="33528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0" y="4419600"/>
            <a:ext cx="990600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FFFFFF"/>
                </a:solidFill>
                <a:cs typeface="Arial" charset="0"/>
              </a:rPr>
              <a:t>Test Sink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3124200" y="3886200"/>
            <a:ext cx="8382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Core ‘A’</a:t>
            </a:r>
          </a:p>
        </p:txBody>
      </p:sp>
      <p:sp>
        <p:nvSpPr>
          <p:cNvPr id="13" name="Rectangle 12"/>
          <p:cNvSpPr/>
          <p:nvPr/>
        </p:nvSpPr>
        <p:spPr bwMode="auto">
          <a:xfrm rot="10800000">
            <a:off x="4784725" y="5162549"/>
            <a:ext cx="777875" cy="5524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6" name="TextBox 36"/>
          <p:cNvSpPr txBox="1">
            <a:spLocks noChangeArrowheads="1"/>
          </p:cNvSpPr>
          <p:nvPr/>
        </p:nvSpPr>
        <p:spPr bwMode="auto">
          <a:xfrm>
            <a:off x="4724400" y="52578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Core ‘B’</a:t>
            </a:r>
          </a:p>
        </p:txBody>
      </p:sp>
      <p:sp>
        <p:nvSpPr>
          <p:cNvPr id="27" name="TextBox 37"/>
          <p:cNvSpPr txBox="1">
            <a:spLocks noChangeArrowheads="1"/>
          </p:cNvSpPr>
          <p:nvPr/>
        </p:nvSpPr>
        <p:spPr bwMode="auto">
          <a:xfrm>
            <a:off x="2819400" y="54102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SoC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1828800" y="4724400"/>
            <a:ext cx="914400" cy="381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50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Test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05000" y="5026223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Data</a:t>
            </a:r>
            <a:endParaRPr lang="en-US" sz="1400" b="1" dirty="0"/>
          </a:p>
        </p:txBody>
      </p:sp>
      <p:sp>
        <p:nvSpPr>
          <p:cNvPr id="15" name="Left-Right Arrow 14"/>
          <p:cNvSpPr/>
          <p:nvPr/>
        </p:nvSpPr>
        <p:spPr>
          <a:xfrm>
            <a:off x="2895600" y="4648200"/>
            <a:ext cx="3276600" cy="457200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00"/>
                </a:solidFill>
                <a:cs typeface="Arial" charset="0"/>
              </a:rPr>
              <a:t>Test </a:t>
            </a: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Bus</a:t>
            </a:r>
            <a:endParaRPr lang="en-US" sz="1600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352800" y="4572000"/>
            <a:ext cx="0" cy="152400"/>
          </a:xfrm>
          <a:prstGeom prst="straightConnector1">
            <a:avLst/>
          </a:prstGeom>
          <a:ln w="19050">
            <a:solidFill>
              <a:srgbClr val="FFFF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26"/>
          <p:cNvSpPr txBox="1">
            <a:spLocks noChangeArrowheads="1"/>
          </p:cNvSpPr>
          <p:nvPr/>
        </p:nvSpPr>
        <p:spPr bwMode="auto">
          <a:xfrm>
            <a:off x="3124200" y="4356100"/>
            <a:ext cx="457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dirty="0" err="1" smtClean="0">
                <a:solidFill>
                  <a:srgbClr val="000000"/>
                </a:solidFill>
              </a:rPr>
              <a:t>T_In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21" name="TextBox 26"/>
          <p:cNvSpPr txBox="1">
            <a:spLocks noChangeArrowheads="1"/>
          </p:cNvSpPr>
          <p:nvPr/>
        </p:nvSpPr>
        <p:spPr bwMode="auto">
          <a:xfrm>
            <a:off x="4709160" y="5148072"/>
            <a:ext cx="457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dirty="0" err="1" smtClean="0">
                <a:solidFill>
                  <a:srgbClr val="000000"/>
                </a:solidFill>
              </a:rPr>
              <a:t>T_In</a:t>
            </a:r>
            <a:endParaRPr lang="en-US" sz="800" dirty="0">
              <a:solidFill>
                <a:srgbClr val="000000"/>
              </a:solidFill>
            </a:endParaRPr>
          </a:p>
        </p:txBody>
      </p:sp>
      <p:cxnSp>
        <p:nvCxnSpPr>
          <p:cNvPr id="23" name="Straight Arrow Connector 22"/>
          <p:cNvCxnSpPr>
            <a:endCxn id="21" idx="0"/>
          </p:cNvCxnSpPr>
          <p:nvPr/>
        </p:nvCxnSpPr>
        <p:spPr>
          <a:xfrm>
            <a:off x="4876800" y="5029200"/>
            <a:ext cx="0" cy="118872"/>
          </a:xfrm>
          <a:prstGeom prst="straightConnector1">
            <a:avLst/>
          </a:prstGeom>
          <a:ln w="19050">
            <a:solidFill>
              <a:srgbClr val="FFFF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26"/>
          <p:cNvSpPr txBox="1">
            <a:spLocks noChangeArrowheads="1"/>
          </p:cNvSpPr>
          <p:nvPr/>
        </p:nvSpPr>
        <p:spPr bwMode="auto">
          <a:xfrm>
            <a:off x="3505200" y="4356100"/>
            <a:ext cx="533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" dirty="0" err="1" smtClean="0">
                <a:solidFill>
                  <a:srgbClr val="000000"/>
                </a:solidFill>
              </a:rPr>
              <a:t>T_Out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22" name="TextBox 26"/>
          <p:cNvSpPr txBox="1">
            <a:spLocks noChangeArrowheads="1"/>
          </p:cNvSpPr>
          <p:nvPr/>
        </p:nvSpPr>
        <p:spPr bwMode="auto">
          <a:xfrm>
            <a:off x="5105400" y="5148072"/>
            <a:ext cx="533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" dirty="0" err="1" smtClean="0">
                <a:solidFill>
                  <a:srgbClr val="000000"/>
                </a:solidFill>
              </a:rPr>
              <a:t>T_Out</a:t>
            </a:r>
            <a:endParaRPr lang="en-US" sz="800" dirty="0">
              <a:solidFill>
                <a:srgbClr val="00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5334000" y="4974336"/>
            <a:ext cx="0" cy="152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810000" y="4605528"/>
            <a:ext cx="0" cy="1188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ight Arrow 27"/>
          <p:cNvSpPr/>
          <p:nvPr/>
        </p:nvSpPr>
        <p:spPr>
          <a:xfrm>
            <a:off x="6248400" y="4724400"/>
            <a:ext cx="914400" cy="381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4600" y="4419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Test</a:t>
            </a:r>
            <a:endParaRPr 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324600" y="51054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Data</a:t>
            </a:r>
            <a:endParaRPr lang="en-US" sz="1400" b="1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63C7-E70E-104B-AF5D-63B970A7414A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 – Vijay Sheshadri</a:t>
            </a:r>
            <a:endParaRPr lang="en-US" i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65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a SoC:</a:t>
            </a:r>
          </a:p>
          <a:p>
            <a:pPr lvl="1"/>
            <a:r>
              <a:rPr lang="en-US" dirty="0" smtClean="0"/>
              <a:t>More cores →  larger test data →  longer test time.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4419600"/>
            <a:ext cx="990600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FFFFFF"/>
                </a:solidFill>
                <a:cs typeface="Arial" charset="0"/>
              </a:rPr>
              <a:t>Test Source</a:t>
            </a:r>
          </a:p>
        </p:txBody>
      </p:sp>
      <p:sp>
        <p:nvSpPr>
          <p:cNvPr id="5" name="Rectangle 4"/>
          <p:cNvSpPr/>
          <p:nvPr/>
        </p:nvSpPr>
        <p:spPr>
          <a:xfrm>
            <a:off x="2819400" y="3810000"/>
            <a:ext cx="33528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0" y="4419600"/>
            <a:ext cx="990600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FFFFFF"/>
                </a:solidFill>
                <a:cs typeface="Arial" charset="0"/>
              </a:rPr>
              <a:t>Test Sink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3124200" y="3886200"/>
            <a:ext cx="8382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Core ‘A’</a:t>
            </a:r>
          </a:p>
        </p:txBody>
      </p:sp>
      <p:sp>
        <p:nvSpPr>
          <p:cNvPr id="13" name="Rectangle 12"/>
          <p:cNvSpPr/>
          <p:nvPr/>
        </p:nvSpPr>
        <p:spPr bwMode="auto">
          <a:xfrm rot="10800000">
            <a:off x="4784725" y="5162549"/>
            <a:ext cx="777875" cy="5524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6" name="TextBox 36"/>
          <p:cNvSpPr txBox="1">
            <a:spLocks noChangeArrowheads="1"/>
          </p:cNvSpPr>
          <p:nvPr/>
        </p:nvSpPr>
        <p:spPr bwMode="auto">
          <a:xfrm>
            <a:off x="4724400" y="52578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Core ‘B’</a:t>
            </a:r>
          </a:p>
        </p:txBody>
      </p:sp>
      <p:sp>
        <p:nvSpPr>
          <p:cNvPr id="27" name="TextBox 37"/>
          <p:cNvSpPr txBox="1">
            <a:spLocks noChangeArrowheads="1"/>
          </p:cNvSpPr>
          <p:nvPr/>
        </p:nvSpPr>
        <p:spPr bwMode="auto">
          <a:xfrm>
            <a:off x="2819400" y="54102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SoC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1828800" y="4724400"/>
            <a:ext cx="914400" cy="381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50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Test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05000" y="5026223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Data</a:t>
            </a:r>
            <a:endParaRPr lang="en-US" sz="1400" b="1" dirty="0"/>
          </a:p>
        </p:txBody>
      </p:sp>
      <p:sp>
        <p:nvSpPr>
          <p:cNvPr id="15" name="Left-Right Arrow 14"/>
          <p:cNvSpPr/>
          <p:nvPr/>
        </p:nvSpPr>
        <p:spPr>
          <a:xfrm>
            <a:off x="2895600" y="4648200"/>
            <a:ext cx="3276600" cy="457200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00"/>
                </a:solidFill>
                <a:cs typeface="Arial" charset="0"/>
              </a:rPr>
              <a:t>Test </a:t>
            </a:r>
            <a:r>
              <a:rPr lang="en-US" sz="1600" dirty="0" smtClean="0">
                <a:solidFill>
                  <a:srgbClr val="000000"/>
                </a:solidFill>
                <a:cs typeface="Arial" charset="0"/>
              </a:rPr>
              <a:t>Bus</a:t>
            </a:r>
            <a:endParaRPr lang="en-US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6248400" y="4724400"/>
            <a:ext cx="914400" cy="381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4600" y="4419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Test</a:t>
            </a:r>
            <a:endParaRPr 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324600" y="51054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Data</a:t>
            </a:r>
            <a:endParaRPr lang="en-US" sz="1400" b="1" dirty="0"/>
          </a:p>
        </p:txBody>
      </p:sp>
      <p:sp>
        <p:nvSpPr>
          <p:cNvPr id="31" name="Rectangle 30"/>
          <p:cNvSpPr/>
          <p:nvPr/>
        </p:nvSpPr>
        <p:spPr>
          <a:xfrm>
            <a:off x="4191000" y="3886200"/>
            <a:ext cx="8382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Core 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‘C’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81600" y="3886200"/>
            <a:ext cx="8382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Core 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‘E’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733800" y="5181600"/>
            <a:ext cx="777875" cy="5524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Core ‘D’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Date Placeholder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ED8A-9275-894B-8C02-394884569936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 – Vijay Sheshadri</a:t>
            </a:r>
            <a:endParaRPr lang="en-US" i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07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a SoC:</a:t>
            </a:r>
          </a:p>
          <a:p>
            <a:pPr lvl="1"/>
            <a:r>
              <a:rPr lang="en-US" dirty="0" smtClean="0"/>
              <a:t>More cores →  larger test data →  longer test time.</a:t>
            </a:r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r>
              <a:rPr lang="en-US" dirty="0" smtClean="0"/>
              <a:t>Test multiple cores simultaneously</a:t>
            </a:r>
          </a:p>
          <a:p>
            <a:pPr lvl="1"/>
            <a:r>
              <a:rPr lang="en-US" dirty="0" smtClean="0"/>
              <a:t>Increased power consumption.</a:t>
            </a:r>
            <a:endParaRPr lang="en-US" dirty="0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189E-CF5F-744F-AD4B-E2DEA355E1D3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 – Vijay Sheshadri</a:t>
            </a:r>
            <a:endParaRPr 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37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Introduction</a:t>
            </a:r>
          </a:p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Background on SoC Testing</a:t>
            </a:r>
          </a:p>
          <a:p>
            <a:r>
              <a:rPr lang="en-US" dirty="0" smtClean="0"/>
              <a:t>Frequency and Voltage Scaling</a:t>
            </a:r>
          </a:p>
          <a:p>
            <a:r>
              <a:rPr lang="en-US" dirty="0" smtClean="0"/>
              <a:t>MILP-based Optimization</a:t>
            </a:r>
          </a:p>
          <a:p>
            <a:r>
              <a:rPr lang="en-US" dirty="0" smtClean="0"/>
              <a:t>Heuristic-based Optimization</a:t>
            </a:r>
          </a:p>
          <a:p>
            <a:r>
              <a:rPr lang="en-US" dirty="0" smtClean="0"/>
              <a:t>Conclusion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4E52-6C5B-6541-9B62-9F8EBBFC9B98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dirty="0" smtClean="0"/>
              <a:t>Final Exam – Vijay Sheshadri</a:t>
            </a:r>
            <a:endParaRPr lang="en-US" i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0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test all cores of SoC as quickly as possible, for a given power budget?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95B7-44BA-B340-A716-2164A2479F03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 – Vijay Sheshadri</a:t>
            </a:r>
            <a:endParaRPr 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70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SoC with N core tests and a peak power budget, find a test schedule to:</a:t>
            </a:r>
          </a:p>
          <a:p>
            <a:pPr lvl="1"/>
            <a:r>
              <a:rPr lang="en-US" dirty="0" smtClean="0"/>
              <a:t>Test all cores.</a:t>
            </a:r>
          </a:p>
          <a:p>
            <a:pPr lvl="1"/>
            <a:r>
              <a:rPr lang="en-US" dirty="0" smtClean="0"/>
              <a:t>Reduce overall test time.</a:t>
            </a:r>
          </a:p>
          <a:p>
            <a:pPr lvl="1"/>
            <a:r>
              <a:rPr lang="en-US" dirty="0" smtClean="0"/>
              <a:t>Conform to SoC test power budget.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AF94-7F1B-AB48-BF8F-65C4AC120DF6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dirty="0" smtClean="0"/>
              <a:t>Final Exam – Vijay Sheshadri</a:t>
            </a:r>
            <a:endParaRPr lang="en-US" i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44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benchmark: ASIC </a:t>
            </a:r>
            <a:r>
              <a:rPr lang="en-US" dirty="0" smtClean="0"/>
              <a:t>Z</a:t>
            </a:r>
            <a:r>
              <a:rPr lang="en-US" baseline="30000" dirty="0"/>
              <a:t>*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B876-DCBC-B843-9640-A0B7C8AA6E94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35" name="Group 23"/>
          <p:cNvGrpSpPr>
            <a:grpSpLocks/>
          </p:cNvGrpSpPr>
          <p:nvPr/>
        </p:nvGrpSpPr>
        <p:grpSpPr bwMode="auto">
          <a:xfrm>
            <a:off x="1828800" y="2895600"/>
            <a:ext cx="4343400" cy="2390775"/>
            <a:chOff x="1143000" y="1905000"/>
            <a:chExt cx="6167437" cy="3457575"/>
          </a:xfrm>
        </p:grpSpPr>
        <p:sp>
          <p:nvSpPr>
            <p:cNvPr id="36" name="Rectangle 2"/>
            <p:cNvSpPr>
              <a:spLocks noChangeArrowheads="1"/>
            </p:cNvSpPr>
            <p:nvPr/>
          </p:nvSpPr>
          <p:spPr bwMode="auto">
            <a:xfrm>
              <a:off x="1143000" y="1905000"/>
              <a:ext cx="6167437" cy="3457575"/>
            </a:xfrm>
            <a:prstGeom prst="rect">
              <a:avLst/>
            </a:prstGeom>
            <a:solidFill>
              <a:sysClr val="window" lastClr="FFFFFF">
                <a:lumMod val="50000"/>
              </a:sys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 pitchFamily="-103" charset="0"/>
              </a:endParaRPr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auto">
            <a:xfrm>
              <a:off x="1333500" y="2095500"/>
              <a:ext cx="1023937" cy="1081087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 pitchFamily="-103" charset="0"/>
                </a:rPr>
                <a:t>RAM 2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 pitchFamily="-103" charset="0"/>
                </a:rPr>
                <a:t>(61,241)</a:t>
              </a:r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2586037" y="2095500"/>
              <a:ext cx="1024128" cy="1078992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 pitchFamily="-103" charset="0"/>
                </a:rPr>
                <a:t>RAM 3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 pitchFamily="-103" charset="0"/>
                </a:rPr>
                <a:t>(38,213)</a:t>
              </a:r>
            </a:p>
          </p:txBody>
        </p:sp>
        <p:sp>
          <p:nvSpPr>
            <p:cNvPr id="39" name="Rectangle 10"/>
            <p:cNvSpPr>
              <a:spLocks noChangeArrowheads="1"/>
            </p:cNvSpPr>
            <p:nvPr/>
          </p:nvSpPr>
          <p:spPr bwMode="auto">
            <a:xfrm>
              <a:off x="1333500" y="3748087"/>
              <a:ext cx="1078992" cy="1078992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 pitchFamily="-103" charset="0"/>
                </a:rPr>
                <a:t>ROM 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 pitchFamily="-103" charset="0"/>
                </a:rPr>
                <a:t>(102,279)</a:t>
              </a:r>
            </a:p>
          </p:txBody>
        </p:sp>
        <p:sp>
          <p:nvSpPr>
            <p:cNvPr id="40" name="Rectangle 11"/>
            <p:cNvSpPr>
              <a:spLocks noChangeArrowheads="1"/>
            </p:cNvSpPr>
            <p:nvPr/>
          </p:nvSpPr>
          <p:spPr bwMode="auto">
            <a:xfrm>
              <a:off x="2586037" y="3748087"/>
              <a:ext cx="1078992" cy="1078992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 pitchFamily="-103" charset="0"/>
                </a:rPr>
                <a:t>ROM 2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 pitchFamily="-103" charset="0"/>
                </a:rPr>
                <a:t>(102,279)</a:t>
              </a:r>
            </a:p>
          </p:txBody>
        </p:sp>
        <p:sp>
          <p:nvSpPr>
            <p:cNvPr id="41" name="Rectangle 12"/>
            <p:cNvSpPr>
              <a:spLocks noChangeArrowheads="1"/>
            </p:cNvSpPr>
            <p:nvPr/>
          </p:nvSpPr>
          <p:spPr bwMode="auto">
            <a:xfrm>
              <a:off x="5176837" y="3748087"/>
              <a:ext cx="1024128" cy="1078992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 pitchFamily="-103" charset="0"/>
                </a:rPr>
                <a:t>RAM 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 pitchFamily="-103" charset="0"/>
                </a:rPr>
                <a:t>(69,282)</a:t>
              </a:r>
            </a:p>
          </p:txBody>
        </p:sp>
        <p:sp>
          <p:nvSpPr>
            <p:cNvPr id="42" name="Rectangle 13"/>
            <p:cNvSpPr>
              <a:spLocks noChangeArrowheads="1"/>
            </p:cNvSpPr>
            <p:nvPr/>
          </p:nvSpPr>
          <p:spPr bwMode="auto">
            <a:xfrm>
              <a:off x="3924109" y="3748087"/>
              <a:ext cx="1024128" cy="1078992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 pitchFamily="-103" charset="0"/>
                </a:rPr>
                <a:t>RAM 4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 pitchFamily="-103" charset="0"/>
                </a:rPr>
                <a:t>(23,96)</a:t>
              </a:r>
            </a:p>
          </p:txBody>
        </p:sp>
        <p:sp>
          <p:nvSpPr>
            <p:cNvPr id="43" name="Rectangle 14"/>
            <p:cNvSpPr>
              <a:spLocks noChangeArrowheads="1"/>
            </p:cNvSpPr>
            <p:nvPr/>
          </p:nvSpPr>
          <p:spPr bwMode="auto">
            <a:xfrm>
              <a:off x="6319837" y="3748087"/>
              <a:ext cx="882401" cy="911953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 pitchFamily="-103" charset="0"/>
                </a:rPr>
                <a:t>Reg. file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 pitchFamily="-103" charset="0"/>
                </a:rPr>
                <a:t>(10,95)</a:t>
              </a:r>
            </a:p>
          </p:txBody>
        </p:sp>
        <p:sp>
          <p:nvSpPr>
            <p:cNvPr id="44" name="Rectangle 15"/>
            <p:cNvSpPr>
              <a:spLocks noChangeArrowheads="1"/>
            </p:cNvSpPr>
            <p:nvPr/>
          </p:nvSpPr>
          <p:spPr bwMode="auto">
            <a:xfrm>
              <a:off x="3881437" y="2135187"/>
              <a:ext cx="3200400" cy="660400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 pitchFamily="-103" charset="0"/>
                </a:rPr>
                <a:t>Random logic 1 (134, 295)</a:t>
              </a:r>
            </a:p>
          </p:txBody>
        </p:sp>
        <p:sp>
          <p:nvSpPr>
            <p:cNvPr id="45" name="Rectangle 16"/>
            <p:cNvSpPr>
              <a:spLocks noChangeArrowheads="1"/>
            </p:cNvSpPr>
            <p:nvPr/>
          </p:nvSpPr>
          <p:spPr bwMode="auto">
            <a:xfrm>
              <a:off x="3881437" y="2903537"/>
              <a:ext cx="3200400" cy="652463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 pitchFamily="-103" charset="0"/>
                </a:rPr>
                <a:t>Random logic 2 (160, 352)</a:t>
              </a:r>
            </a:p>
          </p:txBody>
        </p:sp>
      </p:grpSp>
      <p:sp>
        <p:nvSpPr>
          <p:cNvPr id="46" name="TextBox 17"/>
          <p:cNvSpPr txBox="1">
            <a:spLocks noChangeArrowheads="1"/>
          </p:cNvSpPr>
          <p:nvPr/>
        </p:nvSpPr>
        <p:spPr bwMode="auto">
          <a:xfrm>
            <a:off x="2286000" y="53340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err="1">
                <a:latin typeface="Gill Sans MT" pitchFamily="-103" charset="0"/>
              </a:rPr>
              <a:t>P</a:t>
            </a:r>
            <a:r>
              <a:rPr lang="en-US" b="1" baseline="-25000" dirty="0" err="1">
                <a:latin typeface="Gill Sans MT" pitchFamily="-103" charset="0"/>
              </a:rPr>
              <a:t>max</a:t>
            </a:r>
            <a:r>
              <a:rPr lang="en-US" b="1" dirty="0">
                <a:latin typeface="Gill Sans MT" pitchFamily="-103" charset="0"/>
              </a:rPr>
              <a:t>=  900</a:t>
            </a:r>
          </a:p>
        </p:txBody>
      </p:sp>
      <p:sp>
        <p:nvSpPr>
          <p:cNvPr id="47" name="Rectangle 18"/>
          <p:cNvSpPr>
            <a:spLocks noChangeArrowheads="1"/>
          </p:cNvSpPr>
          <p:nvPr/>
        </p:nvSpPr>
        <p:spPr bwMode="auto">
          <a:xfrm>
            <a:off x="4572000" y="5334000"/>
            <a:ext cx="1376363" cy="509588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 pitchFamily="-103" charset="0"/>
              </a:rPr>
              <a:t>Block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 pitchFamily="-103" charset="0"/>
              </a:rPr>
              <a:t>(test time, power)</a:t>
            </a:r>
          </a:p>
        </p:txBody>
      </p:sp>
      <p:sp>
        <p:nvSpPr>
          <p:cNvPr id="48" name="TextBox 19"/>
          <p:cNvSpPr txBox="1">
            <a:spLocks noChangeArrowheads="1"/>
          </p:cNvSpPr>
          <p:nvPr/>
        </p:nvSpPr>
        <p:spPr bwMode="auto">
          <a:xfrm>
            <a:off x="6324600" y="3733800"/>
            <a:ext cx="2286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Blocks of ASIC Z, and their test time (in </a:t>
            </a:r>
            <a:r>
              <a:rPr kumimoji="0" lang="en-US" sz="1400" b="0" i="1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a.u</a:t>
            </a: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.) and test power (in </a:t>
            </a:r>
            <a:r>
              <a:rPr kumimoji="0" lang="en-US" sz="1400" b="0" i="1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mW</a:t>
            </a: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04800" y="6019800"/>
            <a:ext cx="853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*  Y. </a:t>
            </a:r>
            <a:r>
              <a:rPr lang="en-US" sz="1000" dirty="0" err="1" smtClean="0"/>
              <a:t>Zorian</a:t>
            </a:r>
            <a:r>
              <a:rPr lang="en-US" sz="1000" dirty="0" smtClean="0"/>
              <a:t>, “A distributed control scheme for complex VLSI devices,” </a:t>
            </a:r>
            <a:r>
              <a:rPr lang="en-US" sz="1000" i="1" dirty="0" smtClean="0"/>
              <a:t>Proc.</a:t>
            </a:r>
            <a:r>
              <a:rPr lang="en-US" sz="1000" dirty="0" smtClean="0"/>
              <a:t> </a:t>
            </a:r>
            <a:r>
              <a:rPr lang="en-US" sz="1000" i="1" dirty="0" smtClean="0"/>
              <a:t>VTS</a:t>
            </a:r>
            <a:r>
              <a:rPr lang="en-US" sz="1000" dirty="0" smtClean="0"/>
              <a:t>, Apr. 1993, pp. 4–9.</a:t>
            </a:r>
          </a:p>
        </p:txBody>
      </p:sp>
    </p:spTree>
    <p:extLst>
      <p:ext uri="{BB962C8B-B14F-4D97-AF65-F5344CB8AC3E}">
        <p14:creationId xmlns:p14="http://schemas.microsoft.com/office/powerpoint/2010/main" val="3279735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Problem Statement</a:t>
            </a:r>
          </a:p>
          <a:p>
            <a:r>
              <a:rPr lang="en-US" dirty="0" smtClean="0"/>
              <a:t>Background on SoC Testing</a:t>
            </a:r>
          </a:p>
          <a:p>
            <a:r>
              <a:rPr lang="en-US" dirty="0" smtClean="0"/>
              <a:t>Frequency and Voltage Scaling</a:t>
            </a:r>
          </a:p>
          <a:p>
            <a:r>
              <a:rPr lang="en-US" dirty="0" smtClean="0"/>
              <a:t>MILP-based Optimization</a:t>
            </a:r>
          </a:p>
          <a:p>
            <a:r>
              <a:rPr lang="en-US" dirty="0" smtClean="0"/>
              <a:t>Heuristic-based Optimization</a:t>
            </a:r>
          </a:p>
          <a:p>
            <a:r>
              <a:rPr lang="en-US" dirty="0" smtClean="0"/>
              <a:t>Conclusion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CF1E-E0B4-8546-9825-44DF0E30BEF5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dirty="0" smtClean="0"/>
              <a:t>Final Exam – Vijay Sheshadri</a:t>
            </a:r>
            <a:endParaRPr lang="en-US" i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0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3-D Optimization Problem:</a:t>
            </a:r>
          </a:p>
          <a:p>
            <a:pPr lvl="1"/>
            <a:r>
              <a:rPr lang="en-US" dirty="0" smtClean="0"/>
              <a:t>Minimize test time for given test resources and test power limit.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279518" y="4131635"/>
            <a:ext cx="2716012" cy="2151139"/>
            <a:chOff x="5683014" y="4021325"/>
            <a:chExt cx="2716012" cy="2151139"/>
          </a:xfrm>
        </p:grpSpPr>
        <p:cxnSp>
          <p:nvCxnSpPr>
            <p:cNvPr id="9" name="Straight Arrow Connector 8"/>
            <p:cNvCxnSpPr>
              <a:cxnSpLocks/>
            </p:cNvCxnSpPr>
            <p:nvPr/>
          </p:nvCxnSpPr>
          <p:spPr>
            <a:xfrm flipV="1">
              <a:off x="6236403" y="4036522"/>
              <a:ext cx="0" cy="1735327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6236403" y="5771849"/>
              <a:ext cx="2162623" cy="0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6236403" y="4602389"/>
              <a:ext cx="1320206" cy="1169460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7"/>
            <p:cNvSpPr txBox="1">
              <a:spLocks noChangeArrowheads="1"/>
            </p:cNvSpPr>
            <p:nvPr/>
          </p:nvSpPr>
          <p:spPr bwMode="auto">
            <a:xfrm>
              <a:off x="7003380" y="5803132"/>
              <a:ext cx="1332779" cy="369332"/>
            </a:xfrm>
            <a:prstGeom prst="rect">
              <a:avLst/>
            </a:prstGeom>
            <a:noFill/>
          </p:spPr>
          <p:txBody>
            <a:bodyPr vert="horz" wrap="square">
              <a:spAutoFit/>
            </a:bodyPr>
            <a:lstStyle>
              <a:defPPr>
                <a:defRPr lang="en-US"/>
              </a:defPPr>
              <a:lvl1pPr fontAlgn="auto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accent1"/>
                  </a:solidFill>
                  <a:latin typeface="Calibri"/>
                </a:defRPr>
              </a:lvl1pPr>
            </a:lstStyle>
            <a:p>
              <a:pPr algn="ctr"/>
              <a:r>
                <a:rPr lang="en-US" dirty="0" smtClean="0">
                  <a:solidFill>
                    <a:srgbClr val="FFFFFF"/>
                  </a:solidFill>
                </a:rPr>
                <a:t>Test Time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5" name="TextBox 18"/>
            <p:cNvSpPr txBox="1"/>
            <p:nvPr/>
          </p:nvSpPr>
          <p:spPr bwMode="auto">
            <a:xfrm>
              <a:off x="5683014" y="4071625"/>
              <a:ext cx="461665" cy="1398427"/>
            </a:xfrm>
            <a:prstGeom prst="rect">
              <a:avLst/>
            </a:prstGeom>
            <a:noFill/>
          </p:spPr>
          <p:txBody>
            <a:bodyPr vert="vert270"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Test Power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19020606">
              <a:off x="6425012" y="4325739"/>
              <a:ext cx="1760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Test Resources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236403" y="4388614"/>
              <a:ext cx="641243" cy="0"/>
            </a:xfrm>
            <a:prstGeom prst="line">
              <a:avLst/>
            </a:prstGeom>
            <a:ln>
              <a:solidFill>
                <a:srgbClr val="FFFFFF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346321" y="4826148"/>
              <a:ext cx="474329" cy="530731"/>
            </a:xfrm>
            <a:prstGeom prst="line">
              <a:avLst/>
            </a:prstGeom>
            <a:ln>
              <a:solidFill>
                <a:srgbClr val="FFFFFF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17"/>
            <p:cNvSpPr txBox="1">
              <a:spLocks noChangeArrowheads="1"/>
            </p:cNvSpPr>
            <p:nvPr/>
          </p:nvSpPr>
          <p:spPr bwMode="auto">
            <a:xfrm>
              <a:off x="6369815" y="4021325"/>
              <a:ext cx="633566" cy="369332"/>
            </a:xfrm>
            <a:prstGeom prst="rect">
              <a:avLst/>
            </a:prstGeom>
            <a:noFill/>
          </p:spPr>
          <p:txBody>
            <a:bodyPr vert="horz" wrap="square">
              <a:spAutoFit/>
            </a:bodyPr>
            <a:lstStyle>
              <a:defPPr>
                <a:defRPr lang="en-US"/>
              </a:defPPr>
              <a:lvl1pPr fontAlgn="auto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accent1"/>
                  </a:solidFill>
                  <a:latin typeface="Calibri"/>
                </a:defRPr>
              </a:lvl1pPr>
            </a:lstStyle>
            <a:p>
              <a:pPr algn="ctr"/>
              <a:r>
                <a:rPr lang="en-US" i="1" dirty="0" err="1" smtClean="0">
                  <a:solidFill>
                    <a:srgbClr val="FFFFFF"/>
                  </a:solidFill>
                </a:rPr>
                <a:t>P</a:t>
              </a:r>
              <a:r>
                <a:rPr lang="en-US" i="1" baseline="-25000" dirty="0" err="1" smtClean="0">
                  <a:solidFill>
                    <a:srgbClr val="FFFFFF"/>
                  </a:solidFill>
                </a:rPr>
                <a:t>max</a:t>
              </a:r>
              <a:endParaRPr lang="en-US" i="1" dirty="0">
                <a:solidFill>
                  <a:srgbClr val="FFFFFF"/>
                </a:solidFill>
              </a:endParaRPr>
            </a:p>
          </p:txBody>
        </p:sp>
        <p:sp>
          <p:nvSpPr>
            <p:cNvPr id="24" name="TextBox 17"/>
            <p:cNvSpPr txBox="1">
              <a:spLocks noChangeArrowheads="1"/>
            </p:cNvSpPr>
            <p:nvPr/>
          </p:nvSpPr>
          <p:spPr bwMode="auto">
            <a:xfrm rot="2998353">
              <a:off x="7492913" y="4876798"/>
              <a:ext cx="633566" cy="369332"/>
            </a:xfrm>
            <a:prstGeom prst="rect">
              <a:avLst/>
            </a:prstGeom>
            <a:noFill/>
          </p:spPr>
          <p:txBody>
            <a:bodyPr vert="horz" wrap="square">
              <a:spAutoFit/>
            </a:bodyPr>
            <a:lstStyle>
              <a:defPPr>
                <a:defRPr lang="en-US"/>
              </a:defPPr>
              <a:lvl1pPr fontAlgn="auto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accent1"/>
                  </a:solidFill>
                  <a:latin typeface="Calibri"/>
                </a:defRPr>
              </a:lvl1pPr>
            </a:lstStyle>
            <a:p>
              <a:pPr algn="ctr"/>
              <a:r>
                <a:rPr lang="en-US" i="1" dirty="0" err="1">
                  <a:solidFill>
                    <a:srgbClr val="FFFFFF"/>
                  </a:solidFill>
                </a:rPr>
                <a:t>R</a:t>
              </a:r>
              <a:r>
                <a:rPr lang="en-US" i="1" baseline="-25000" dirty="0" err="1" smtClean="0">
                  <a:solidFill>
                    <a:srgbClr val="FFFFFF"/>
                  </a:solidFill>
                </a:rPr>
                <a:t>max</a:t>
              </a:r>
              <a:endParaRPr lang="en-US" i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481999" y="4648047"/>
            <a:ext cx="3204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dirty="0"/>
              <a:t>Larsson, E., &amp; </a:t>
            </a:r>
            <a:r>
              <a:rPr lang="en-US" dirty="0" err="1"/>
              <a:t>Ravikumar</a:t>
            </a:r>
            <a:r>
              <a:rPr lang="en-US" dirty="0"/>
              <a:t>, C. P. (2010). Power-Aware System-Level Test Planning. In </a:t>
            </a:r>
            <a:r>
              <a:rPr lang="en-US" i="1" dirty="0"/>
              <a:t>Power-Aware Testing and Test Strategies for Low Power Devices </a:t>
            </a:r>
            <a:r>
              <a:rPr lang="en-US" dirty="0"/>
              <a:t>(pp. 175-211). Springer US.</a:t>
            </a:r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0249-D9FB-BF49-9C2E-05A0A6B3B464}" type="datetime1">
              <a:rPr lang="en-US" smtClean="0"/>
              <a:t>2/25/14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29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/>
              <a:t>Dr. </a:t>
            </a:r>
            <a:r>
              <a:rPr lang="en-US" sz="2800" dirty="0" err="1" smtClean="0"/>
              <a:t>Prathima</a:t>
            </a:r>
            <a:r>
              <a:rPr lang="en-US" sz="2800" dirty="0" smtClean="0"/>
              <a:t> </a:t>
            </a:r>
            <a:r>
              <a:rPr lang="en-US" sz="2800" dirty="0" err="1" smtClean="0"/>
              <a:t>Agrawal</a:t>
            </a:r>
            <a:r>
              <a:rPr lang="en-US" sz="2800" dirty="0" smtClean="0"/>
              <a:t> and Dr. </a:t>
            </a:r>
            <a:r>
              <a:rPr lang="en-US" sz="2800" dirty="0" err="1" smtClean="0"/>
              <a:t>Vishwani</a:t>
            </a:r>
            <a:r>
              <a:rPr lang="en-US" sz="2800" dirty="0" smtClean="0"/>
              <a:t> D. </a:t>
            </a:r>
            <a:r>
              <a:rPr lang="en-US" sz="2800" dirty="0" err="1" smtClean="0"/>
              <a:t>Agrawal</a:t>
            </a:r>
            <a:endParaRPr lang="en-US" sz="2800" dirty="0" smtClean="0"/>
          </a:p>
          <a:p>
            <a:pPr>
              <a:lnSpc>
                <a:spcPct val="120000"/>
              </a:lnSpc>
            </a:pPr>
            <a:r>
              <a:rPr lang="en-US" sz="2800" dirty="0" smtClean="0"/>
              <a:t>Dr. </a:t>
            </a:r>
            <a:r>
              <a:rPr lang="en-US" sz="2800" dirty="0" err="1" smtClean="0"/>
              <a:t>Adit</a:t>
            </a:r>
            <a:r>
              <a:rPr lang="en-US" sz="2800" dirty="0" smtClean="0"/>
              <a:t> Singh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Dr. </a:t>
            </a:r>
            <a:r>
              <a:rPr lang="en-US" sz="2800" dirty="0" err="1" smtClean="0"/>
              <a:t>Sanjeev</a:t>
            </a:r>
            <a:r>
              <a:rPr lang="en-US" sz="2800" dirty="0" smtClean="0"/>
              <a:t> </a:t>
            </a:r>
            <a:r>
              <a:rPr lang="en-US" sz="2800" dirty="0" err="1" smtClean="0"/>
              <a:t>Baskiyar</a:t>
            </a:r>
            <a:endParaRPr lang="en-US" sz="2800" dirty="0" smtClean="0"/>
          </a:p>
          <a:p>
            <a:pPr>
              <a:lnSpc>
                <a:spcPct val="120000"/>
              </a:lnSpc>
            </a:pPr>
            <a:r>
              <a:rPr lang="en-US" sz="2800" dirty="0" smtClean="0"/>
              <a:t>Dr. </a:t>
            </a:r>
            <a:r>
              <a:rPr lang="en-US" sz="2800" dirty="0" smtClean="0"/>
              <a:t>Alice Smith </a:t>
            </a:r>
            <a:r>
              <a:rPr lang="en-US" sz="2800" dirty="0" smtClean="0"/>
              <a:t>and Dr</a:t>
            </a:r>
            <a:r>
              <a:rPr lang="en-US" sz="2800" dirty="0" smtClean="0"/>
              <a:t>. Chase </a:t>
            </a:r>
            <a:r>
              <a:rPr lang="en-US" sz="2800" dirty="0" smtClean="0"/>
              <a:t>Murray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Dr. Victor Nelson</a:t>
            </a:r>
            <a:endParaRPr lang="en-US" sz="2800" dirty="0" smtClean="0"/>
          </a:p>
          <a:p>
            <a:pPr>
              <a:lnSpc>
                <a:spcPct val="120000"/>
              </a:lnSpc>
            </a:pPr>
            <a:r>
              <a:rPr lang="en-US" sz="2800" dirty="0" smtClean="0"/>
              <a:t>Family and friends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5769-C33D-644D-A21D-95449373F7C6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35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Schedule:</a:t>
            </a:r>
            <a:endParaRPr lang="en-US" dirty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Arrangement </a:t>
            </a:r>
            <a:r>
              <a:rPr lang="en-US" dirty="0">
                <a:sym typeface="Wingdings"/>
              </a:rPr>
              <a:t>of SoC core tests satisfying power and resource constraints.</a:t>
            </a:r>
          </a:p>
          <a:p>
            <a:pPr lvl="1"/>
            <a:r>
              <a:rPr lang="en-US" dirty="0" smtClean="0">
                <a:sym typeface="Wingdings"/>
              </a:rPr>
              <a:t>Can be optimized </a:t>
            </a:r>
            <a:r>
              <a:rPr lang="en-US" dirty="0">
                <a:sym typeface="Wingdings"/>
              </a:rPr>
              <a:t>to minimize overall test time.</a:t>
            </a:r>
          </a:p>
          <a:p>
            <a:pPr marL="457200" lvl="1" indent="0">
              <a:buNone/>
            </a:pPr>
            <a:endParaRPr lang="en-US" dirty="0">
              <a:sym typeface="Wingdings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CC79-7966-0740-9B2B-C384CBD88DB1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31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Sequential: </a:t>
            </a:r>
          </a:p>
          <a:p>
            <a:endParaRPr lang="en-US" dirty="0"/>
          </a:p>
          <a:p>
            <a:r>
              <a:rPr lang="en-US" dirty="0" smtClean="0"/>
              <a:t>Concurrent:</a:t>
            </a:r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72" name="Group 71"/>
          <p:cNvGrpSpPr/>
          <p:nvPr/>
        </p:nvGrpSpPr>
        <p:grpSpPr>
          <a:xfrm>
            <a:off x="3344365" y="2024548"/>
            <a:ext cx="3246288" cy="1910602"/>
            <a:chOff x="3344365" y="2024548"/>
            <a:chExt cx="3246288" cy="1910602"/>
          </a:xfrm>
        </p:grpSpPr>
        <p:cxnSp>
          <p:nvCxnSpPr>
            <p:cNvPr id="56" name="Straight Arrow Connector 55"/>
            <p:cNvCxnSpPr/>
            <p:nvPr/>
          </p:nvCxnSpPr>
          <p:spPr>
            <a:xfrm flipV="1">
              <a:off x="3897752" y="2024548"/>
              <a:ext cx="0" cy="144610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3897752" y="3470654"/>
              <a:ext cx="2439238" cy="0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18"/>
            <p:cNvSpPr txBox="1"/>
            <p:nvPr/>
          </p:nvSpPr>
          <p:spPr bwMode="auto">
            <a:xfrm>
              <a:off x="3344365" y="2034503"/>
              <a:ext cx="461665" cy="762164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Power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60" name="TextBox 17"/>
            <p:cNvSpPr txBox="1">
              <a:spLocks noChangeArrowheads="1"/>
            </p:cNvSpPr>
            <p:nvPr/>
          </p:nvSpPr>
          <p:spPr bwMode="auto">
            <a:xfrm>
              <a:off x="5574990" y="3565738"/>
              <a:ext cx="1015663" cy="369412"/>
            </a:xfrm>
            <a:prstGeom prst="rect">
              <a:avLst/>
            </a:prstGeom>
            <a:noFill/>
          </p:spPr>
          <p:txBody>
            <a:bodyPr vert="horz">
              <a:spAutoFit/>
            </a:bodyPr>
            <a:lstStyle>
              <a:defPPr>
                <a:defRPr lang="en-US"/>
              </a:defPPr>
              <a:lvl1pPr fontAlgn="auto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accent1"/>
                  </a:solidFill>
                  <a:latin typeface="Calibri"/>
                </a:defRPr>
              </a:lvl1pPr>
            </a:lstStyle>
            <a:p>
              <a:r>
                <a:rPr lang="en-US" dirty="0">
                  <a:solidFill>
                    <a:srgbClr val="FFFFFF"/>
                  </a:solidFill>
                </a:rPr>
                <a:t>Time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922898" y="2917361"/>
              <a:ext cx="829844" cy="51556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2"/>
                  </a:solidFill>
                </a:rPr>
                <a:t>T1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3897752" y="2540116"/>
              <a:ext cx="2274646" cy="0"/>
            </a:xfrm>
            <a:prstGeom prst="line">
              <a:avLst/>
            </a:prstGeom>
            <a:ln>
              <a:solidFill>
                <a:srgbClr val="FFFFFF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17"/>
            <p:cNvSpPr txBox="1">
              <a:spLocks noChangeArrowheads="1"/>
            </p:cNvSpPr>
            <p:nvPr/>
          </p:nvSpPr>
          <p:spPr bwMode="auto">
            <a:xfrm>
              <a:off x="5219558" y="2221004"/>
              <a:ext cx="1015663" cy="307777"/>
            </a:xfrm>
            <a:prstGeom prst="rect">
              <a:avLst/>
            </a:prstGeom>
            <a:noFill/>
          </p:spPr>
          <p:txBody>
            <a:bodyPr vert="horz">
              <a:spAutoFit/>
            </a:bodyPr>
            <a:lstStyle>
              <a:defPPr>
                <a:defRPr lang="en-US"/>
              </a:defPPr>
              <a:lvl1pPr fontAlgn="auto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accent1"/>
                  </a:solidFill>
                  <a:latin typeface="Calibri"/>
                </a:defRPr>
              </a:lvl1pPr>
            </a:lstStyle>
            <a:p>
              <a:r>
                <a:rPr lang="en-US" sz="1400" dirty="0" smtClean="0">
                  <a:solidFill>
                    <a:srgbClr val="FFFFFF"/>
                  </a:solidFill>
                </a:rPr>
                <a:t>Power limit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782866" y="2602990"/>
              <a:ext cx="474412" cy="82993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2"/>
                  </a:solidFill>
                </a:rPr>
                <a:t>T2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282424" y="3030534"/>
              <a:ext cx="664790" cy="38981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2"/>
                  </a:solidFill>
                </a:rPr>
                <a:t>T3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230874" y="4578740"/>
            <a:ext cx="3246288" cy="1910602"/>
            <a:chOff x="1721221" y="4704490"/>
            <a:chExt cx="3246288" cy="1910602"/>
          </a:xfrm>
        </p:grpSpPr>
        <p:cxnSp>
          <p:nvCxnSpPr>
            <p:cNvPr id="74" name="Straight Arrow Connector 73"/>
            <p:cNvCxnSpPr/>
            <p:nvPr/>
          </p:nvCxnSpPr>
          <p:spPr>
            <a:xfrm flipV="1">
              <a:off x="2274608" y="4704490"/>
              <a:ext cx="0" cy="1446106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2274608" y="6150596"/>
              <a:ext cx="2439238" cy="0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18"/>
            <p:cNvSpPr txBox="1"/>
            <p:nvPr/>
          </p:nvSpPr>
          <p:spPr bwMode="auto">
            <a:xfrm>
              <a:off x="1721221" y="4714445"/>
              <a:ext cx="461665" cy="762164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Power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7" name="TextBox 17"/>
            <p:cNvSpPr txBox="1">
              <a:spLocks noChangeArrowheads="1"/>
            </p:cNvSpPr>
            <p:nvPr/>
          </p:nvSpPr>
          <p:spPr bwMode="auto">
            <a:xfrm>
              <a:off x="3951846" y="6245680"/>
              <a:ext cx="1015663" cy="369412"/>
            </a:xfrm>
            <a:prstGeom prst="rect">
              <a:avLst/>
            </a:prstGeom>
            <a:noFill/>
          </p:spPr>
          <p:txBody>
            <a:bodyPr vert="horz">
              <a:spAutoFit/>
            </a:bodyPr>
            <a:lstStyle>
              <a:defPPr>
                <a:defRPr lang="en-US"/>
              </a:defPPr>
              <a:lvl1pPr fontAlgn="auto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accent1"/>
                  </a:solidFill>
                  <a:latin typeface="Calibri"/>
                </a:defRPr>
              </a:lvl1pPr>
            </a:lstStyle>
            <a:p>
              <a:pPr algn="ctr"/>
              <a:r>
                <a:rPr lang="en-US" dirty="0">
                  <a:solidFill>
                    <a:srgbClr val="FFFFFF"/>
                  </a:solidFill>
                </a:rPr>
                <a:t>Time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299754" y="5710475"/>
              <a:ext cx="730434" cy="402395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2"/>
                  </a:solidFill>
                </a:rPr>
                <a:t>T1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cxnSp>
          <p:nvCxnSpPr>
            <p:cNvPr id="79" name="Straight Connector 78"/>
            <p:cNvCxnSpPr/>
            <p:nvPr/>
          </p:nvCxnSpPr>
          <p:spPr>
            <a:xfrm>
              <a:off x="2274608" y="5220058"/>
              <a:ext cx="2274646" cy="0"/>
            </a:xfrm>
            <a:prstGeom prst="line">
              <a:avLst/>
            </a:prstGeom>
            <a:ln>
              <a:solidFill>
                <a:srgbClr val="FFFFFF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17"/>
            <p:cNvSpPr txBox="1">
              <a:spLocks noChangeArrowheads="1"/>
            </p:cNvSpPr>
            <p:nvPr/>
          </p:nvSpPr>
          <p:spPr bwMode="auto">
            <a:xfrm>
              <a:off x="3596414" y="4900946"/>
              <a:ext cx="1015663" cy="307777"/>
            </a:xfrm>
            <a:prstGeom prst="rect">
              <a:avLst/>
            </a:prstGeom>
            <a:noFill/>
          </p:spPr>
          <p:txBody>
            <a:bodyPr vert="horz">
              <a:spAutoFit/>
            </a:bodyPr>
            <a:lstStyle>
              <a:defPPr>
                <a:defRPr lang="en-US"/>
              </a:defPPr>
              <a:lvl1pPr fontAlgn="auto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accent1"/>
                  </a:solidFill>
                  <a:latin typeface="Calibri"/>
                </a:defRPr>
              </a:lvl1pPr>
            </a:lstStyle>
            <a:p>
              <a:r>
                <a:rPr lang="en-US" sz="1400" dirty="0" smtClean="0">
                  <a:solidFill>
                    <a:srgbClr val="FFFFFF"/>
                  </a:solidFill>
                </a:rPr>
                <a:t>Power limit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304758" y="5257782"/>
              <a:ext cx="1027034" cy="427543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2"/>
                  </a:solidFill>
                </a:rPr>
                <a:t>T2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370101" y="5710476"/>
              <a:ext cx="664790" cy="38981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2"/>
                  </a:solidFill>
                </a:rPr>
                <a:t>T3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>
            <a:xfrm flipV="1">
              <a:off x="3344365" y="4803588"/>
              <a:ext cx="0" cy="1442092"/>
            </a:xfrm>
            <a:prstGeom prst="line">
              <a:avLst/>
            </a:prstGeom>
            <a:ln w="9525" cmpd="sng">
              <a:solidFill>
                <a:srgbClr val="FFFFFF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17"/>
            <p:cNvSpPr txBox="1">
              <a:spLocks noChangeArrowheads="1"/>
            </p:cNvSpPr>
            <p:nvPr/>
          </p:nvSpPr>
          <p:spPr bwMode="auto">
            <a:xfrm>
              <a:off x="2274608" y="6132505"/>
              <a:ext cx="1015663" cy="307777"/>
            </a:xfrm>
            <a:prstGeom prst="rect">
              <a:avLst/>
            </a:prstGeom>
            <a:noFill/>
          </p:spPr>
          <p:txBody>
            <a:bodyPr vert="horz">
              <a:spAutoFit/>
            </a:bodyPr>
            <a:lstStyle>
              <a:defPPr>
                <a:defRPr lang="en-US"/>
              </a:defPPr>
              <a:lvl1pPr fontAlgn="auto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accent1"/>
                  </a:solidFill>
                  <a:latin typeface="Calibri"/>
                </a:defRPr>
              </a:lvl1pPr>
            </a:lstStyle>
            <a:p>
              <a:r>
                <a:rPr lang="en-US" sz="1400" dirty="0" smtClean="0">
                  <a:solidFill>
                    <a:srgbClr val="FFFFFF"/>
                  </a:solidFill>
                </a:rPr>
                <a:t>Session 1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  <p:sp>
          <p:nvSpPr>
            <p:cNvPr id="87" name="TextBox 17"/>
            <p:cNvSpPr txBox="1">
              <a:spLocks noChangeArrowheads="1"/>
            </p:cNvSpPr>
            <p:nvPr/>
          </p:nvSpPr>
          <p:spPr bwMode="auto">
            <a:xfrm>
              <a:off x="3343313" y="6132505"/>
              <a:ext cx="1015663" cy="307777"/>
            </a:xfrm>
            <a:prstGeom prst="rect">
              <a:avLst/>
            </a:prstGeom>
            <a:noFill/>
          </p:spPr>
          <p:txBody>
            <a:bodyPr vert="horz">
              <a:spAutoFit/>
            </a:bodyPr>
            <a:lstStyle>
              <a:defPPr>
                <a:defRPr lang="en-US"/>
              </a:defPPr>
              <a:lvl1pPr fontAlgn="auto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accent1"/>
                  </a:solidFill>
                  <a:latin typeface="Calibri"/>
                </a:defRPr>
              </a:lvl1pPr>
            </a:lstStyle>
            <a:p>
              <a:r>
                <a:rPr lang="en-US" sz="1400" dirty="0" smtClean="0">
                  <a:solidFill>
                    <a:srgbClr val="FFFFFF"/>
                  </a:solidFill>
                </a:rPr>
                <a:t>Session 2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4715119" y="4617965"/>
            <a:ext cx="3246288" cy="1910602"/>
            <a:chOff x="4715119" y="4705990"/>
            <a:chExt cx="3246288" cy="1910602"/>
          </a:xfrm>
        </p:grpSpPr>
        <p:cxnSp>
          <p:nvCxnSpPr>
            <p:cNvPr id="90" name="Straight Arrow Connector 89"/>
            <p:cNvCxnSpPr/>
            <p:nvPr/>
          </p:nvCxnSpPr>
          <p:spPr>
            <a:xfrm flipV="1">
              <a:off x="5268506" y="4705990"/>
              <a:ext cx="0" cy="1446106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5268506" y="6152096"/>
              <a:ext cx="2439238" cy="0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18"/>
            <p:cNvSpPr txBox="1"/>
            <p:nvPr/>
          </p:nvSpPr>
          <p:spPr bwMode="auto">
            <a:xfrm>
              <a:off x="4715119" y="4715945"/>
              <a:ext cx="461665" cy="762164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Power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93" name="TextBox 17"/>
            <p:cNvSpPr txBox="1">
              <a:spLocks noChangeArrowheads="1"/>
            </p:cNvSpPr>
            <p:nvPr/>
          </p:nvSpPr>
          <p:spPr bwMode="auto">
            <a:xfrm>
              <a:off x="6945744" y="6247180"/>
              <a:ext cx="1015663" cy="369412"/>
            </a:xfrm>
            <a:prstGeom prst="rect">
              <a:avLst/>
            </a:prstGeom>
            <a:noFill/>
          </p:spPr>
          <p:txBody>
            <a:bodyPr vert="horz">
              <a:spAutoFit/>
            </a:bodyPr>
            <a:lstStyle>
              <a:defPPr>
                <a:defRPr lang="en-US"/>
              </a:defPPr>
              <a:lvl1pPr fontAlgn="auto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accent1"/>
                  </a:solidFill>
                  <a:latin typeface="Calibri"/>
                </a:defRPr>
              </a:lvl1pPr>
            </a:lstStyle>
            <a:p>
              <a:pPr algn="ctr"/>
              <a:r>
                <a:rPr lang="en-US" dirty="0">
                  <a:solidFill>
                    <a:srgbClr val="FFFFFF"/>
                  </a:solidFill>
                </a:rPr>
                <a:t>Time</a:t>
              </a: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293652" y="5711975"/>
              <a:ext cx="730434" cy="402395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2"/>
                  </a:solidFill>
                </a:rPr>
                <a:t>T1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5268506" y="5221558"/>
              <a:ext cx="2274646" cy="0"/>
            </a:xfrm>
            <a:prstGeom prst="line">
              <a:avLst/>
            </a:prstGeom>
            <a:ln>
              <a:solidFill>
                <a:srgbClr val="FFFFFF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17"/>
            <p:cNvSpPr txBox="1">
              <a:spLocks noChangeArrowheads="1"/>
            </p:cNvSpPr>
            <p:nvPr/>
          </p:nvSpPr>
          <p:spPr bwMode="auto">
            <a:xfrm>
              <a:off x="6590312" y="4902446"/>
              <a:ext cx="1015663" cy="307777"/>
            </a:xfrm>
            <a:prstGeom prst="rect">
              <a:avLst/>
            </a:prstGeom>
            <a:noFill/>
          </p:spPr>
          <p:txBody>
            <a:bodyPr vert="horz">
              <a:spAutoFit/>
            </a:bodyPr>
            <a:lstStyle>
              <a:defPPr>
                <a:defRPr lang="en-US"/>
              </a:defPPr>
              <a:lvl1pPr fontAlgn="auto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accent1"/>
                  </a:solidFill>
                  <a:latin typeface="Calibri"/>
                </a:defRPr>
              </a:lvl1pPr>
            </a:lstStyle>
            <a:p>
              <a:r>
                <a:rPr lang="en-US" sz="1400" dirty="0" smtClean="0">
                  <a:solidFill>
                    <a:srgbClr val="FFFFFF"/>
                  </a:solidFill>
                </a:rPr>
                <a:t>Power limit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298656" y="5259282"/>
              <a:ext cx="1027034" cy="427543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2"/>
                  </a:solidFill>
                </a:rPr>
                <a:t>T2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049674" y="5724551"/>
              <a:ext cx="664790" cy="38981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2"/>
                  </a:solidFill>
                </a:rPr>
                <a:t>T3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1692539" y="4174845"/>
            <a:ext cx="211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Session-Based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5516255" y="4188920"/>
            <a:ext cx="211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Sessionless</a:t>
            </a:r>
            <a:endParaRPr lang="en-US" dirty="0"/>
          </a:p>
        </p:txBody>
      </p:sp>
      <p:sp>
        <p:nvSpPr>
          <p:cNvPr id="104" name="Date Placeholder 10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11BF-5891-0A47-9194-F6E79004157B}" type="datetime1">
              <a:rPr lang="en-US" smtClean="0"/>
              <a:t>2/25/14</a:t>
            </a:fld>
            <a:endParaRPr lang="en-US"/>
          </a:p>
        </p:txBody>
      </p:sp>
      <p:sp>
        <p:nvSpPr>
          <p:cNvPr id="105" name="Footer Placeholder 10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107" name="Slide Number Placeholder 10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59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Resource-constrained optimization: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Test Access Mechanism </a:t>
            </a:r>
            <a:r>
              <a:rPr lang="en-US" dirty="0" smtClean="0"/>
              <a:t>(TAM) and Wrapper Optimization.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TAM and wrapper form interface between SoC pins and core scan chains.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Optimal design of </a:t>
            </a:r>
            <a:r>
              <a:rPr lang="en-US" dirty="0" smtClean="0"/>
              <a:t> TAM and wrapper can </a:t>
            </a:r>
            <a:r>
              <a:rPr lang="en-US" dirty="0"/>
              <a:t>minimize test time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7D05-A3BD-3949-A58D-231ED98B459A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419123" y="4854975"/>
            <a:ext cx="2970764" cy="1665501"/>
            <a:chOff x="5104798" y="4099399"/>
            <a:chExt cx="3270602" cy="1942500"/>
          </a:xfrm>
        </p:grpSpPr>
        <p:sp>
          <p:nvSpPr>
            <p:cNvPr id="8" name="Rectangle 7"/>
            <p:cNvSpPr/>
            <p:nvPr/>
          </p:nvSpPr>
          <p:spPr>
            <a:xfrm>
              <a:off x="6173544" y="4577252"/>
              <a:ext cx="1119032" cy="10814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289167" y="4740726"/>
              <a:ext cx="865102" cy="8802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90691" y="4880551"/>
              <a:ext cx="865102" cy="8802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290691" y="5018876"/>
              <a:ext cx="865102" cy="8802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342873" y="4577252"/>
              <a:ext cx="166502" cy="1070374"/>
              <a:chOff x="7606906" y="3621552"/>
              <a:chExt cx="166502" cy="1070374"/>
            </a:xfrm>
          </p:grpSpPr>
          <p:cxnSp>
            <p:nvCxnSpPr>
              <p:cNvPr id="35" name="Straight Connector 34"/>
              <p:cNvCxnSpPr>
                <a:stCxn id="36" idx="0"/>
                <a:endCxn id="40" idx="2"/>
              </p:cNvCxnSpPr>
              <p:nvPr/>
            </p:nvCxnSpPr>
            <p:spPr>
              <a:xfrm>
                <a:off x="7688633" y="3621552"/>
                <a:ext cx="0" cy="10703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" name="Rectangle 35"/>
              <p:cNvSpPr/>
              <p:nvPr/>
            </p:nvSpPr>
            <p:spPr>
              <a:xfrm>
                <a:off x="7606906" y="3621552"/>
                <a:ext cx="163454" cy="16347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7608430" y="3836827"/>
                <a:ext cx="163454" cy="16347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608430" y="4063177"/>
                <a:ext cx="163454" cy="16347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7609954" y="4291027"/>
                <a:ext cx="163454" cy="16347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7608430" y="4528452"/>
                <a:ext cx="163454" cy="16347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5948757" y="4571713"/>
              <a:ext cx="166502" cy="1070374"/>
              <a:chOff x="7606906" y="3621552"/>
              <a:chExt cx="166502" cy="1070374"/>
            </a:xfrm>
          </p:grpSpPr>
          <p:cxnSp>
            <p:nvCxnSpPr>
              <p:cNvPr id="29" name="Straight Connector 28"/>
              <p:cNvCxnSpPr>
                <a:stCxn id="30" idx="0"/>
                <a:endCxn id="34" idx="2"/>
              </p:cNvCxnSpPr>
              <p:nvPr/>
            </p:nvCxnSpPr>
            <p:spPr>
              <a:xfrm>
                <a:off x="7688633" y="3621552"/>
                <a:ext cx="0" cy="10703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Rectangle 29"/>
              <p:cNvSpPr/>
              <p:nvPr/>
            </p:nvSpPr>
            <p:spPr>
              <a:xfrm>
                <a:off x="7606906" y="3621552"/>
                <a:ext cx="163454" cy="16347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608430" y="3836827"/>
                <a:ext cx="163454" cy="16347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608430" y="4063177"/>
                <a:ext cx="163454" cy="16347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609954" y="4291027"/>
                <a:ext cx="163454" cy="16347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608430" y="4528452"/>
                <a:ext cx="163454" cy="16347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" name="Elbow Connector 13"/>
            <p:cNvCxnSpPr>
              <a:stCxn id="30" idx="0"/>
            </p:cNvCxnSpPr>
            <p:nvPr/>
          </p:nvCxnSpPr>
          <p:spPr>
            <a:xfrm rot="5400000" flipH="1" flipV="1">
              <a:off x="6054484" y="4452653"/>
              <a:ext cx="95060" cy="143060"/>
            </a:xfrm>
            <a:prstGeom prst="bentConnector2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/>
            <p:nvPr/>
          </p:nvCxnSpPr>
          <p:spPr>
            <a:xfrm>
              <a:off x="7243918" y="4476653"/>
              <a:ext cx="180682" cy="95060"/>
            </a:xfrm>
            <a:prstGeom prst="bentConnector3">
              <a:avLst>
                <a:gd name="adj1" fmla="val 91753"/>
              </a:avLst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34" idx="2"/>
            </p:cNvCxnSpPr>
            <p:nvPr/>
          </p:nvCxnSpPr>
          <p:spPr>
            <a:xfrm flipH="1">
              <a:off x="6030484" y="5642087"/>
              <a:ext cx="0" cy="1172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40" idx="2"/>
            </p:cNvCxnSpPr>
            <p:nvPr/>
          </p:nvCxnSpPr>
          <p:spPr>
            <a:xfrm flipH="1">
              <a:off x="7424600" y="5647626"/>
              <a:ext cx="0" cy="111661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173544" y="4476653"/>
              <a:ext cx="1070374" cy="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301740" y="5203463"/>
              <a:ext cx="8666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2"/>
                  </a:solidFill>
                </a:rPr>
                <a:t>Core</a:t>
              </a:r>
              <a:endParaRPr lang="en-US" sz="1600" b="1" dirty="0">
                <a:solidFill>
                  <a:schemeClr val="bg2"/>
                </a:solidFill>
              </a:endParaRPr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5104798" y="4828750"/>
              <a:ext cx="729256" cy="46977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24213E"/>
                  </a:solidFill>
                </a:rPr>
                <a:t>TAM</a:t>
              </a:r>
              <a:endParaRPr lang="en-US" sz="1400" b="1" dirty="0">
                <a:solidFill>
                  <a:srgbClr val="24213E"/>
                </a:solidFill>
              </a:endParaRPr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7646144" y="4880551"/>
              <a:ext cx="729256" cy="524111"/>
            </a:xfrm>
            <a:prstGeom prst="rightArrow">
              <a:avLst/>
            </a:prstGeom>
            <a:solidFill>
              <a:schemeClr val="tx1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24213E"/>
                  </a:solidFill>
                </a:rPr>
                <a:t>TAM</a:t>
              </a:r>
              <a:endParaRPr lang="en-US" sz="1400" b="1" dirty="0">
                <a:solidFill>
                  <a:srgbClr val="24213E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6030484" y="5759287"/>
              <a:ext cx="271256" cy="125735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7243918" y="5759287"/>
              <a:ext cx="180682" cy="125735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289167" y="5734122"/>
              <a:ext cx="9421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Wrapper</a:t>
              </a:r>
              <a:endParaRPr lang="en-US" sz="1400" b="1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6412430" y="4338318"/>
              <a:ext cx="140770" cy="472144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6553200" y="4338318"/>
              <a:ext cx="98125" cy="617683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 flipV="1">
              <a:off x="6751912" y="4338318"/>
              <a:ext cx="150882" cy="768582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619183" y="4099399"/>
              <a:ext cx="1962207" cy="323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Internal Scan Chains</a:t>
              </a:r>
              <a:endParaRPr lang="en-US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91763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Power-constrained optimization: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Max. peak power limit defined for SoC and cores.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Published optimal test times for ASIC Z: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Session-based testing: 300 units*.</a:t>
            </a:r>
          </a:p>
          <a:p>
            <a:pPr lvl="2">
              <a:lnSpc>
                <a:spcPct val="120000"/>
              </a:lnSpc>
            </a:pPr>
            <a:r>
              <a:rPr lang="en-US" dirty="0" err="1" smtClean="0"/>
              <a:t>Sessionless</a:t>
            </a:r>
            <a:r>
              <a:rPr lang="en-US" dirty="0" smtClean="0"/>
              <a:t> testing: 262 units*.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38AE-0195-1745-AA1D-091E8F4CB6D9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601980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* E</a:t>
            </a:r>
            <a:r>
              <a:rPr lang="en-US" sz="1000" dirty="0" smtClean="0"/>
              <a:t>. Larsson, Z. </a:t>
            </a:r>
            <a:r>
              <a:rPr lang="en-US" sz="1000" dirty="0" err="1" smtClean="0"/>
              <a:t>Peng</a:t>
            </a:r>
            <a:r>
              <a:rPr lang="en-US" sz="1000" dirty="0"/>
              <a:t>, and </a:t>
            </a:r>
            <a:r>
              <a:rPr lang="en-US" sz="1000" dirty="0" smtClean="0"/>
              <a:t>K. </a:t>
            </a:r>
            <a:r>
              <a:rPr lang="en-US" sz="1000" dirty="0" err="1" smtClean="0"/>
              <a:t>Chakrabarty</a:t>
            </a:r>
            <a:r>
              <a:rPr lang="en-US" sz="1000" dirty="0"/>
              <a:t>. "An integrated framework for the design and optimization of SOC test solutions." </a:t>
            </a:r>
            <a:r>
              <a:rPr lang="en-US" sz="1000" i="1" dirty="0"/>
              <a:t>SOC (System-on-a-Chip) Testing for Plug and Play Test Automation</a:t>
            </a:r>
            <a:r>
              <a:rPr lang="en-US" sz="1000" dirty="0"/>
              <a:t>. Springer US, 2002. 21-36.</a:t>
            </a: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195110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Problem Statement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Background on SoC Testing</a:t>
            </a:r>
          </a:p>
          <a:p>
            <a:r>
              <a:rPr lang="en-US" dirty="0" smtClean="0"/>
              <a:t>Frequency and Voltage Scaling</a:t>
            </a:r>
          </a:p>
          <a:p>
            <a:r>
              <a:rPr lang="en-US" dirty="0" smtClean="0"/>
              <a:t>MILP-based Optimization</a:t>
            </a:r>
          </a:p>
          <a:p>
            <a:r>
              <a:rPr lang="en-US" dirty="0" smtClean="0"/>
              <a:t>Heuristic-based Optimization</a:t>
            </a:r>
          </a:p>
          <a:p>
            <a:r>
              <a:rPr lang="en-US" dirty="0" smtClean="0"/>
              <a:t>Conclusion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6BA3-07C4-A04F-AE0A-BF821B5DDF89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dirty="0" smtClean="0"/>
              <a:t>Final Exam – Vijay Sheshadri</a:t>
            </a:r>
            <a:endParaRPr lang="en-US" i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0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Test Clock Frequency</a:t>
            </a:r>
          </a:p>
        </p:txBody>
      </p:sp>
      <p:sp>
        <p:nvSpPr>
          <p:cNvPr id="205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08EAE4-3B6D-0D49-A5CE-BEB3AAAEEC06}" type="datetime1">
              <a:rPr lang="en-US" smtClean="0"/>
              <a:t>2/25/14</a:t>
            </a:fld>
            <a:endParaRPr lang="en-US" smtClean="0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2F1D67-3B19-417D-9ABA-F48269F8CB3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055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spcAft>
                <a:spcPts val="1200"/>
              </a:spcAft>
            </a:pPr>
            <a:r>
              <a:rPr lang="en-US" dirty="0" smtClean="0"/>
              <a:t>Test time and power linearly dependent on test clock rate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 smtClean="0"/>
              <a:t>Increasing </a:t>
            </a:r>
            <a:r>
              <a:rPr lang="en-US" dirty="0" smtClean="0"/>
              <a:t>test clock frequency by a factor </a:t>
            </a:r>
            <a:r>
              <a:rPr lang="en-US" i="1" dirty="0" smtClean="0"/>
              <a:t>f =&gt;</a:t>
            </a:r>
            <a:r>
              <a:rPr lang="en-US" dirty="0" smtClean="0"/>
              <a:t>        </a:t>
            </a:r>
            <a:endParaRPr lang="en-US" i="1" dirty="0" smtClean="0"/>
          </a:p>
          <a:p>
            <a:pPr eaLnBrk="1" hangingPunct="1">
              <a:spcAft>
                <a:spcPts val="1800"/>
              </a:spcAft>
              <a:buFont typeface="Arial" charset="0"/>
              <a:buNone/>
            </a:pPr>
            <a:r>
              <a:rPr lang="en-US" i="1" dirty="0" smtClean="0"/>
              <a:t>		Test time,                and Test power,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Proper choice </a:t>
            </a:r>
            <a:r>
              <a:rPr lang="en-US" i="1" dirty="0" smtClean="0"/>
              <a:t>f</a:t>
            </a:r>
            <a:r>
              <a:rPr lang="en-US" dirty="0" smtClean="0"/>
              <a:t> for each test session can optimize overall test time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952431"/>
              </p:ext>
            </p:extLst>
          </p:nvPr>
        </p:nvGraphicFramePr>
        <p:xfrm>
          <a:off x="2758059" y="3666425"/>
          <a:ext cx="1049338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9" name="Equation" r:id="rId3" imgW="495300" imgH="355600" progId="Equation.3">
                  <p:embed/>
                </p:oleObj>
              </mc:Choice>
              <mc:Fallback>
                <p:oleObj name="Equation" r:id="rId3" imgW="4953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8059" y="3666425"/>
                        <a:ext cx="1049338" cy="7540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162924"/>
              </p:ext>
            </p:extLst>
          </p:nvPr>
        </p:nvGraphicFramePr>
        <p:xfrm>
          <a:off x="6087986" y="3784604"/>
          <a:ext cx="1524000" cy="409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0" name="Equation" r:id="rId5" imgW="660400" imgH="177800" progId="Equation.3">
                  <p:embed/>
                </p:oleObj>
              </mc:Choice>
              <mc:Fallback>
                <p:oleObj name="Equation" r:id="rId5" imgW="6604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7986" y="3784604"/>
                        <a:ext cx="1524000" cy="40940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dirty="0" smtClean="0"/>
              <a:t>Final Exam – Vijay Sheshadri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2771656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Frequency Constraints</a:t>
            </a:r>
          </a:p>
        </p:txBody>
      </p:sp>
      <p:sp>
        <p:nvSpPr>
          <p:cNvPr id="512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Each core’s max. clock rate decided by:</a:t>
            </a:r>
          </a:p>
          <a:p>
            <a:pPr lvl="1" eaLnBrk="1" hangingPunct="1"/>
            <a:r>
              <a:rPr lang="en-US" dirty="0" smtClean="0"/>
              <a:t>Max. power limit of core (power constraint)</a:t>
            </a:r>
          </a:p>
          <a:p>
            <a:pPr lvl="1" eaLnBrk="1" hangingPunct="1">
              <a:spcAft>
                <a:spcPts val="1200"/>
              </a:spcAft>
            </a:pPr>
            <a:r>
              <a:rPr lang="en-US" dirty="0" smtClean="0"/>
              <a:t>Critical path delay (structure constraint)</a:t>
            </a:r>
          </a:p>
          <a:p>
            <a:pPr eaLnBrk="1" hangingPunct="1"/>
            <a:r>
              <a:rPr lang="en-US" dirty="0" smtClean="0"/>
              <a:t>  Both constraints also influenced by V</a:t>
            </a:r>
            <a:r>
              <a:rPr lang="en-US" baseline="-25000" dirty="0" smtClean="0"/>
              <a:t>DD</a:t>
            </a:r>
            <a:r>
              <a:rPr lang="en-US" dirty="0" smtClean="0"/>
              <a:t>.</a:t>
            </a:r>
          </a:p>
          <a:p>
            <a:pPr lvl="1" eaLnBrk="1" hangingPunct="1">
              <a:spcAft>
                <a:spcPts val="4200"/>
              </a:spcAft>
            </a:pPr>
            <a:r>
              <a:rPr lang="en-US" dirty="0" smtClean="0"/>
              <a:t>Power Constraint: </a:t>
            </a:r>
            <a:endParaRPr lang="en-US" dirty="0"/>
          </a:p>
          <a:p>
            <a:pPr lvl="1" eaLnBrk="1" hangingPunct="1">
              <a:lnSpc>
                <a:spcPct val="70000"/>
              </a:lnSpc>
              <a:spcAft>
                <a:spcPts val="4200"/>
              </a:spcAft>
            </a:pPr>
            <a:r>
              <a:rPr lang="en-US" dirty="0" smtClean="0"/>
              <a:t>Structure constraint:  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512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758537-702A-E24F-AAB9-58FE10A88D75}" type="datetime1">
              <a:rPr lang="en-US" smtClean="0"/>
              <a:t>2/25/14</a:t>
            </a:fld>
            <a:endParaRPr lang="en-US" smtClean="0"/>
          </a:p>
        </p:txBody>
      </p:sp>
      <p:sp>
        <p:nvSpPr>
          <p:cNvPr id="512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81172E-7705-4334-948B-777E99044D99}" type="slidenum">
              <a:rPr lang="en-US" smtClean="0"/>
              <a:pPr/>
              <a:t>26</a:t>
            </a:fld>
            <a:endParaRPr lang="en-US" smtClean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96691"/>
              </p:ext>
            </p:extLst>
          </p:nvPr>
        </p:nvGraphicFramePr>
        <p:xfrm>
          <a:off x="3661894" y="4197348"/>
          <a:ext cx="212566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9" name="Equation" r:id="rId4" imgW="800100" imgH="190500" progId="Equation.3">
                  <p:embed/>
                </p:oleObj>
              </mc:Choice>
              <mc:Fallback>
                <p:oleObj name="Equation" r:id="rId4" imgW="8001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1894" y="4197348"/>
                        <a:ext cx="2125663" cy="5064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158446"/>
              </p:ext>
            </p:extLst>
          </p:nvPr>
        </p:nvGraphicFramePr>
        <p:xfrm>
          <a:off x="3962399" y="4935702"/>
          <a:ext cx="249078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0" name="Equation" r:id="rId6" imgW="1168400" imgH="381000" progId="Equation.3">
                  <p:embed/>
                </p:oleObj>
              </mc:Choice>
              <mc:Fallback>
                <p:oleObj name="Equation" r:id="rId6" imgW="11684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399" y="4935702"/>
                        <a:ext cx="2490788" cy="8128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Box 10"/>
          <p:cNvSpPr txBox="1">
            <a:spLocks noChangeArrowheads="1"/>
          </p:cNvSpPr>
          <p:nvPr/>
        </p:nvSpPr>
        <p:spPr bwMode="auto">
          <a:xfrm>
            <a:off x="6553200" y="4942069"/>
            <a:ext cx="20256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Perpetua" pitchFamily="-103" charset="0"/>
              </a:rPr>
              <a:t>(Alpha </a:t>
            </a:r>
            <a:r>
              <a:rPr lang="en-US" sz="2000" dirty="0">
                <a:latin typeface="Perpetua" pitchFamily="-103" charset="0"/>
              </a:rPr>
              <a:t>power </a:t>
            </a:r>
            <a:r>
              <a:rPr lang="en-US" sz="2000" dirty="0" smtClean="0">
                <a:latin typeface="Perpetua" pitchFamily="-103" charset="0"/>
              </a:rPr>
              <a:t>law</a:t>
            </a:r>
            <a:r>
              <a:rPr lang="en-US" sz="2000" baseline="30000" dirty="0" smtClean="0">
                <a:latin typeface="Perpetua" pitchFamily="-103" charset="0"/>
              </a:rPr>
              <a:t>*</a:t>
            </a:r>
            <a:r>
              <a:rPr lang="en-US" sz="2000" dirty="0" smtClean="0">
                <a:latin typeface="Perpetua" pitchFamily="-103" charset="0"/>
              </a:rPr>
              <a:t>)</a:t>
            </a:r>
            <a:endParaRPr lang="en-US" sz="2000" dirty="0">
              <a:latin typeface="Perpetua" pitchFamily="-103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601980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*</a:t>
            </a:r>
            <a:r>
              <a:rPr lang="en-US" sz="1000" dirty="0"/>
              <a:t> T. Sakurai and A. R. Newton, “Alpha-Power Law </a:t>
            </a:r>
            <a:r>
              <a:rPr lang="en-US" sz="1000" dirty="0" smtClean="0"/>
              <a:t>MOSFET Model </a:t>
            </a:r>
            <a:r>
              <a:rPr lang="en-US" sz="1000" dirty="0"/>
              <a:t>and its Applications to CMOS Inverter Delay and </a:t>
            </a:r>
            <a:r>
              <a:rPr lang="en-US" sz="1000" dirty="0" smtClean="0"/>
              <a:t>Other Formulas</a:t>
            </a:r>
            <a:r>
              <a:rPr lang="en-US" sz="1000" dirty="0"/>
              <a:t>,” </a:t>
            </a:r>
            <a:r>
              <a:rPr lang="en-US" sz="1000" i="1" dirty="0"/>
              <a:t>IEEE Journal of Solid-State Circuits,</a:t>
            </a:r>
            <a:r>
              <a:rPr lang="en-US" sz="1000" dirty="0"/>
              <a:t> vol. 25, no. 2</a:t>
            </a:r>
            <a:r>
              <a:rPr lang="en-US" sz="1000" dirty="0" smtClean="0"/>
              <a:t>, pp</a:t>
            </a:r>
            <a:r>
              <a:rPr lang="en-US" sz="1000" dirty="0"/>
              <a:t>. 584–594, Apr. 1990.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dirty="0" smtClean="0"/>
              <a:t>Final Exam – Vijay Sheshadri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1374871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Optimum V</a:t>
            </a:r>
            <a:r>
              <a:rPr lang="en-US" baseline="-25000" dirty="0" smtClean="0"/>
              <a:t>DD </a:t>
            </a:r>
            <a:r>
              <a:rPr lang="en-US" dirty="0" smtClean="0"/>
              <a:t>point</a:t>
            </a:r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963" y="1704155"/>
            <a:ext cx="4876800" cy="44059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" y="6191565"/>
            <a:ext cx="853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FFFF"/>
                </a:solidFill>
              </a:rPr>
              <a:t>P</a:t>
            </a:r>
            <a:r>
              <a:rPr lang="en-US" sz="1000" dirty="0" smtClean="0">
                <a:solidFill>
                  <a:srgbClr val="FFFFFF"/>
                </a:solidFill>
              </a:rPr>
              <a:t>. Venkataramani , S. Sindia and V. D. Agrawal, “A Test Time Theorem and Its Applications,” </a:t>
            </a:r>
            <a:r>
              <a:rPr lang="en-US" sz="1000" i="1" dirty="0" smtClean="0">
                <a:solidFill>
                  <a:srgbClr val="FFFFFF"/>
                </a:solidFill>
              </a:rPr>
              <a:t>Proc. 14</a:t>
            </a:r>
            <a:r>
              <a:rPr lang="en-US" sz="1000" i="1" baseline="30000" dirty="0" smtClean="0">
                <a:solidFill>
                  <a:srgbClr val="FFFFFF"/>
                </a:solidFill>
              </a:rPr>
              <a:t>th</a:t>
            </a:r>
            <a:r>
              <a:rPr lang="en-US" sz="1000" i="1" dirty="0" smtClean="0">
                <a:solidFill>
                  <a:srgbClr val="FFFFFF"/>
                </a:solidFill>
              </a:rPr>
              <a:t> IEEE LATW, </a:t>
            </a:r>
            <a:r>
              <a:rPr lang="en-US" sz="1000" dirty="0" smtClean="0">
                <a:solidFill>
                  <a:srgbClr val="FFFFFF"/>
                </a:solidFill>
              </a:rPr>
              <a:t>Apr</a:t>
            </a:r>
            <a:r>
              <a:rPr lang="en-US" sz="1000" dirty="0">
                <a:solidFill>
                  <a:srgbClr val="FFFFFF"/>
                </a:solidFill>
              </a:rPr>
              <a:t>. </a:t>
            </a:r>
            <a:r>
              <a:rPr lang="en-US" sz="1000" dirty="0" smtClean="0">
                <a:solidFill>
                  <a:srgbClr val="FFFFFF"/>
                </a:solidFill>
              </a:rPr>
              <a:t>2013.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001A-0B47-6D4F-9909-6D9786E057D3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F5D0-DD5D-48DC-827A-B0B1BB9D9C43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dirty="0" smtClean="0"/>
              <a:t>Final Exam – Vijay Sheshadri</a:t>
            </a:r>
            <a:endParaRPr lang="en-US" i="0" dirty="0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5570"/>
              </p:ext>
            </p:extLst>
          </p:nvPr>
        </p:nvGraphicFramePr>
        <p:xfrm>
          <a:off x="6972342" y="1600200"/>
          <a:ext cx="1775518" cy="627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4" name="Equation" r:id="rId6" imgW="1257300" imgH="444500" progId="Equation.3">
                  <p:embed/>
                </p:oleObj>
              </mc:Choice>
              <mc:Fallback>
                <p:oleObj name="Equation" r:id="rId6" imgW="12573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2342" y="1600200"/>
                        <a:ext cx="1775518" cy="62742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961336"/>
              </p:ext>
            </p:extLst>
          </p:nvPr>
        </p:nvGraphicFramePr>
        <p:xfrm>
          <a:off x="658948" y="1621533"/>
          <a:ext cx="1908731" cy="630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5" name="Equation" r:id="rId8" imgW="1346200" imgH="444500" progId="Equation.3">
                  <p:embed/>
                </p:oleObj>
              </mc:Choice>
              <mc:Fallback>
                <p:oleObj name="Equation" r:id="rId8" imgW="13462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948" y="1621533"/>
                        <a:ext cx="1908731" cy="63093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6475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Bound on Test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L</a:t>
            </a:r>
            <a:r>
              <a:rPr lang="en-US" dirty="0" smtClean="0"/>
              <a:t>ower </a:t>
            </a:r>
            <a:r>
              <a:rPr lang="en-US" dirty="0"/>
              <a:t>bound on the total test time is given by the ratio of </a:t>
            </a:r>
            <a:r>
              <a:rPr lang="en-US" dirty="0" smtClean="0"/>
              <a:t>the total </a:t>
            </a:r>
            <a:r>
              <a:rPr lang="en-US" dirty="0"/>
              <a:t>energy spent during the test and the power </a:t>
            </a:r>
            <a:r>
              <a:rPr lang="en-US" dirty="0" smtClean="0"/>
              <a:t>budget*. </a:t>
            </a: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6A5-6E24-8148-B0AC-D0DF0511F79D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67876"/>
              </p:ext>
            </p:extLst>
          </p:nvPr>
        </p:nvGraphicFramePr>
        <p:xfrm>
          <a:off x="2065338" y="3806825"/>
          <a:ext cx="4205287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3" imgW="1879600" imgH="711200" progId="Equation.3">
                  <p:embed/>
                </p:oleObj>
              </mc:Choice>
              <mc:Fallback>
                <p:oleObj name="Equation" r:id="rId3" imgW="1879600" imgH="71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65338" y="3806825"/>
                        <a:ext cx="4205287" cy="15906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6179354"/>
            <a:ext cx="853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FFFF"/>
                </a:solidFill>
              </a:rPr>
              <a:t>P</a:t>
            </a:r>
            <a:r>
              <a:rPr lang="en-US" sz="1000" dirty="0" smtClean="0">
                <a:solidFill>
                  <a:srgbClr val="FFFFFF"/>
                </a:solidFill>
              </a:rPr>
              <a:t>. Venkataramani , S. Sindia and V. D. Agrawal, “A Test Time Theorem and Its Applications,” </a:t>
            </a:r>
            <a:r>
              <a:rPr lang="en-US" sz="1000" i="1" dirty="0" smtClean="0">
                <a:solidFill>
                  <a:srgbClr val="FFFFFF"/>
                </a:solidFill>
              </a:rPr>
              <a:t>Proc. 14</a:t>
            </a:r>
            <a:r>
              <a:rPr lang="en-US" sz="1000" i="1" baseline="30000" dirty="0" smtClean="0">
                <a:solidFill>
                  <a:srgbClr val="FFFFFF"/>
                </a:solidFill>
              </a:rPr>
              <a:t>th</a:t>
            </a:r>
            <a:r>
              <a:rPr lang="en-US" sz="1000" i="1" dirty="0" smtClean="0">
                <a:solidFill>
                  <a:srgbClr val="FFFFFF"/>
                </a:solidFill>
              </a:rPr>
              <a:t> IEEE LATW, </a:t>
            </a:r>
            <a:r>
              <a:rPr lang="en-US" sz="1000" dirty="0" smtClean="0">
                <a:solidFill>
                  <a:srgbClr val="FFFFFF"/>
                </a:solidFill>
              </a:rPr>
              <a:t>Apr</a:t>
            </a:r>
            <a:r>
              <a:rPr lang="en-US" sz="1000" dirty="0">
                <a:solidFill>
                  <a:srgbClr val="FFFFFF"/>
                </a:solidFill>
              </a:rPr>
              <a:t>. </a:t>
            </a:r>
            <a:r>
              <a:rPr lang="en-US" sz="1000" dirty="0" smtClean="0">
                <a:solidFill>
                  <a:srgbClr val="FFFFFF"/>
                </a:solidFill>
              </a:rPr>
              <a:t>2013.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28776" y="4075467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P</a:t>
            </a:r>
            <a:r>
              <a:rPr lang="en-US" i="1" baseline="-25000" dirty="0" err="1" smtClean="0"/>
              <a:t>t</a:t>
            </a:r>
            <a:r>
              <a:rPr lang="en-US" i="1" baseline="-25000" dirty="0" smtClean="0"/>
              <a:t> </a:t>
            </a:r>
            <a:r>
              <a:rPr lang="en-US" i="1" baseline="-49000" dirty="0" smtClean="0"/>
              <a:t>i </a:t>
            </a:r>
            <a:r>
              <a:rPr lang="en-US" i="1" dirty="0" smtClean="0"/>
              <a:t>,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t</a:t>
            </a:r>
            <a:r>
              <a:rPr lang="en-US" i="1" baseline="-25000" dirty="0" smtClean="0"/>
              <a:t> </a:t>
            </a:r>
            <a:r>
              <a:rPr lang="en-US" i="1" baseline="-49000" dirty="0" smtClean="0"/>
              <a:t>i</a:t>
            </a:r>
            <a:r>
              <a:rPr lang="en-US" i="1" dirty="0" smtClean="0"/>
              <a:t> = Test power and time of Test,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i</a:t>
            </a:r>
            <a:endParaRPr lang="en-US" i="1" dirty="0" smtClean="0"/>
          </a:p>
          <a:p>
            <a:r>
              <a:rPr lang="en-US" i="1" dirty="0" err="1" smtClean="0"/>
              <a:t>V</a:t>
            </a:r>
            <a:r>
              <a:rPr lang="en-US" i="1" baseline="-25000" dirty="0" err="1" smtClean="0"/>
              <a:t>nom</a:t>
            </a:r>
            <a:r>
              <a:rPr lang="en-US" i="1" baseline="-25000" dirty="0" smtClean="0"/>
              <a:t> </a:t>
            </a:r>
            <a:r>
              <a:rPr lang="en-US" i="1" dirty="0" smtClean="0"/>
              <a:t>= nominal V</a:t>
            </a:r>
            <a:r>
              <a:rPr lang="en-US" i="1" baseline="-25000" dirty="0" smtClean="0"/>
              <a:t>DD</a:t>
            </a:r>
          </a:p>
          <a:p>
            <a:r>
              <a:rPr lang="en-US" i="1" dirty="0" err="1" smtClean="0"/>
              <a:t>V</a:t>
            </a:r>
            <a:r>
              <a:rPr lang="en-US" i="1" baseline="-25000" dirty="0" err="1" smtClean="0"/>
              <a:t>min</a:t>
            </a:r>
            <a:r>
              <a:rPr lang="en-US" i="1" dirty="0" smtClean="0"/>
              <a:t> = minimum </a:t>
            </a:r>
            <a:r>
              <a:rPr lang="en-US" i="1" dirty="0"/>
              <a:t>V</a:t>
            </a:r>
            <a:r>
              <a:rPr lang="en-US" i="1" baseline="-25000" dirty="0"/>
              <a:t>DD</a:t>
            </a:r>
          </a:p>
        </p:txBody>
      </p:sp>
    </p:spTree>
    <p:extLst>
      <p:ext uri="{BB962C8B-B14F-4D97-AF65-F5344CB8AC3E}">
        <p14:creationId xmlns:p14="http://schemas.microsoft.com/office/powerpoint/2010/main" val="1315074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Bound on Test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i="1" dirty="0" smtClean="0"/>
              <a:t>Theorem: SoC test time is lowest when each core test scheduled at clock rate: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i="1" dirty="0"/>
              <a:t>	</a:t>
            </a:r>
            <a:r>
              <a:rPr lang="en-US" i="1" dirty="0" smtClean="0"/>
              <a:t>where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nom</a:t>
            </a:r>
            <a:r>
              <a:rPr lang="en-US" i="1" dirty="0" smtClean="0"/>
              <a:t> = nominal clock rate of </a:t>
            </a:r>
            <a:r>
              <a:rPr lang="en-US" i="1" dirty="0" err="1" smtClean="0"/>
              <a:t>SoC.</a:t>
            </a:r>
            <a:endParaRPr lang="en-US" i="1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Lower bound on ASIC Z test time: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220.19 units for </a:t>
            </a:r>
            <a:r>
              <a:rPr lang="en-US" dirty="0" err="1"/>
              <a:t>V</a:t>
            </a:r>
            <a:r>
              <a:rPr lang="en-US" baseline="-25000" dirty="0" err="1"/>
              <a:t>nom</a:t>
            </a:r>
            <a:r>
              <a:rPr lang="en-US" baseline="-25000" dirty="0"/>
              <a:t> </a:t>
            </a:r>
            <a:r>
              <a:rPr lang="en-US" dirty="0"/>
              <a:t>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min</a:t>
            </a:r>
            <a:r>
              <a:rPr lang="en-US" baseline="-25000" dirty="0" smtClean="0"/>
              <a:t> </a:t>
            </a:r>
            <a:r>
              <a:rPr lang="en-US" dirty="0" smtClean="0"/>
              <a:t>= 1.0V.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79.27 units </a:t>
            </a:r>
            <a:r>
              <a:rPr lang="en-US" dirty="0"/>
              <a:t>for </a:t>
            </a:r>
            <a:r>
              <a:rPr lang="en-US" dirty="0" err="1"/>
              <a:t>V</a:t>
            </a:r>
            <a:r>
              <a:rPr lang="en-US" baseline="-25000" dirty="0" err="1"/>
              <a:t>nom</a:t>
            </a:r>
            <a:r>
              <a:rPr lang="en-US" baseline="-25000" dirty="0"/>
              <a:t> </a:t>
            </a:r>
            <a:r>
              <a:rPr lang="en-US" dirty="0"/>
              <a:t>= 1.0V and </a:t>
            </a:r>
            <a:r>
              <a:rPr lang="en-US" dirty="0" err="1"/>
              <a:t>V</a:t>
            </a:r>
            <a:r>
              <a:rPr lang="en-US" baseline="-25000" dirty="0" err="1"/>
              <a:t>min</a:t>
            </a:r>
            <a:r>
              <a:rPr lang="en-US" baseline="-25000" dirty="0"/>
              <a:t> </a:t>
            </a:r>
            <a:r>
              <a:rPr lang="en-US" dirty="0"/>
              <a:t>= 0.6 </a:t>
            </a:r>
            <a:r>
              <a:rPr lang="en-US" dirty="0" smtClean="0"/>
              <a:t>V.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D18A-2E05-0943-AA05-3050960A35EC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817527"/>
              </p:ext>
            </p:extLst>
          </p:nvPr>
        </p:nvGraphicFramePr>
        <p:xfrm>
          <a:off x="6254396" y="2277247"/>
          <a:ext cx="1593755" cy="751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Equation" r:id="rId3" imgW="1104900" imgH="520700" progId="Equation.3">
                  <p:embed/>
                </p:oleObj>
              </mc:Choice>
              <mc:Fallback>
                <p:oleObj name="Equation" r:id="rId3" imgW="1104900" imgH="520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54396" y="2277247"/>
                        <a:ext cx="1593755" cy="75108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5988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Background on SoC Testing</a:t>
            </a:r>
          </a:p>
          <a:p>
            <a:r>
              <a:rPr lang="en-US" dirty="0" smtClean="0"/>
              <a:t>Frequency and Voltage Scaling</a:t>
            </a:r>
          </a:p>
          <a:p>
            <a:r>
              <a:rPr lang="en-US" dirty="0" smtClean="0"/>
              <a:t>MILP-based Optimization</a:t>
            </a:r>
          </a:p>
          <a:p>
            <a:r>
              <a:rPr lang="en-US" dirty="0" smtClean="0"/>
              <a:t>Heuristic-based Optimization</a:t>
            </a:r>
          </a:p>
          <a:p>
            <a:r>
              <a:rPr lang="en-US" dirty="0" smtClean="0"/>
              <a:t>Conclusion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A49A-E525-414A-A78D-233E6F6698A1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dirty="0" smtClean="0"/>
              <a:t>Final Exam – Vijay Sheshadri</a:t>
            </a:r>
            <a:endParaRPr lang="en-US" i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Problem Statement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Background on SoC Testing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Frequency and Voltage Scaling</a:t>
            </a:r>
          </a:p>
          <a:p>
            <a:r>
              <a:rPr lang="en-US" dirty="0" smtClean="0"/>
              <a:t>MILP-based Optimization</a:t>
            </a:r>
          </a:p>
          <a:p>
            <a:r>
              <a:rPr lang="en-US" dirty="0" smtClean="0"/>
              <a:t>Heuristic-based Optimization</a:t>
            </a:r>
          </a:p>
          <a:p>
            <a:r>
              <a:rPr lang="en-US" dirty="0" smtClean="0"/>
              <a:t>Conclusion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4A44-5D88-314F-A381-BA00B8EF2322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dirty="0" smtClean="0"/>
              <a:t>Final Exam – Vijay Sheshadri</a:t>
            </a:r>
            <a:endParaRPr lang="en-US" i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0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Mixed-Integer Linear Program (MILP)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Objective:</a:t>
            </a:r>
          </a:p>
          <a:p>
            <a:pPr lvl="3">
              <a:spcAft>
                <a:spcPts val="600"/>
              </a:spcAft>
              <a:buNone/>
            </a:pPr>
            <a:r>
              <a:rPr lang="en-US" sz="2400" dirty="0" smtClean="0"/>
              <a:t>Minimize                   </a:t>
            </a:r>
          </a:p>
          <a:p>
            <a:pPr lvl="3">
              <a:spcAft>
                <a:spcPts val="600"/>
              </a:spcAft>
              <a:buNone/>
            </a:pPr>
            <a:r>
              <a:rPr lang="en-US" sz="2400" dirty="0" smtClean="0"/>
              <a:t>, where</a:t>
            </a:r>
          </a:p>
          <a:p>
            <a:r>
              <a:rPr lang="en-US" i="1" dirty="0"/>
              <a:t>Subject to: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Power Budget Constraint:</a:t>
            </a:r>
          </a:p>
          <a:p>
            <a:pPr lvl="3">
              <a:spcAft>
                <a:spcPts val="600"/>
              </a:spcAft>
              <a:buNone/>
            </a:pPr>
            <a:endParaRPr lang="en-US" sz="2400" dirty="0" smtClean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353678"/>
              </p:ext>
            </p:extLst>
          </p:nvPr>
        </p:nvGraphicFramePr>
        <p:xfrm>
          <a:off x="3120027" y="2021220"/>
          <a:ext cx="1973263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9" name="Equation" r:id="rId4" imgW="914400" imgH="444240" progId="Equation.3">
                  <p:embed/>
                </p:oleObj>
              </mc:Choice>
              <mc:Fallback>
                <p:oleObj name="Equation" r:id="rId4" imgW="9144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0027" y="2021220"/>
                        <a:ext cx="1973263" cy="9588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536704"/>
              </p:ext>
            </p:extLst>
          </p:nvPr>
        </p:nvGraphicFramePr>
        <p:xfrm>
          <a:off x="2967043" y="3105672"/>
          <a:ext cx="3638712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0" name="Equation" r:id="rId6" imgW="1892160" imgH="380880" progId="Equation.3">
                  <p:embed/>
                </p:oleObj>
              </mc:Choice>
              <mc:Fallback>
                <p:oleObj name="Equation" r:id="rId6" imgW="18921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7043" y="3105672"/>
                        <a:ext cx="3638712" cy="73152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7F50-ADF1-1C4D-B660-22FC5FC45356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F5D0-DD5D-48DC-827A-B0B1BB9D9C43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 – Vijay Sheshadri</a:t>
            </a:r>
            <a:endParaRPr lang="en-US" i="0"/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439264"/>
              </p:ext>
            </p:extLst>
          </p:nvPr>
        </p:nvGraphicFramePr>
        <p:xfrm>
          <a:off x="3518110" y="5300706"/>
          <a:ext cx="372268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1" name="Equation" r:id="rId8" imgW="2273040" imgH="457200" progId="Equation.3">
                  <p:embed/>
                </p:oleObj>
              </mc:Choice>
              <mc:Fallback>
                <p:oleObj name="Equation" r:id="rId8" imgW="2273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8110" y="5300706"/>
                        <a:ext cx="3722688" cy="7461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105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MILP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smtClean="0"/>
              <a:t>Subject to: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Clock Constraint: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Power constraint: </a:t>
            </a:r>
          </a:p>
          <a:p>
            <a:pPr lvl="2"/>
            <a:r>
              <a:rPr lang="en-US" dirty="0" smtClean="0"/>
              <a:t>Structure constraint:</a:t>
            </a:r>
          </a:p>
          <a:p>
            <a:pPr lvl="1"/>
            <a:endParaRPr lang="en-US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 Other constraints: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 Each session scheduled at only one V</a:t>
            </a:r>
            <a:r>
              <a:rPr lang="en-US" baseline="-25000" dirty="0"/>
              <a:t>DD </a:t>
            </a:r>
            <a:r>
              <a:rPr lang="en-US" dirty="0"/>
              <a:t>value.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Test completeness constraint. </a:t>
            </a:r>
          </a:p>
          <a:p>
            <a:pPr lvl="1"/>
            <a:endParaRPr lang="en-US" dirty="0" smtClean="0"/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968415"/>
              </p:ext>
            </p:extLst>
          </p:nvPr>
        </p:nvGraphicFramePr>
        <p:xfrm>
          <a:off x="3713162" y="2660258"/>
          <a:ext cx="2306638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6" name="Equation" r:id="rId3" imgW="1409400" imgH="317160" progId="Equation.3">
                  <p:embed/>
                </p:oleObj>
              </mc:Choice>
              <mc:Fallback>
                <p:oleObj name="Equation" r:id="rId3" imgW="140940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3162" y="2660258"/>
                        <a:ext cx="2306638" cy="5191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405960"/>
              </p:ext>
            </p:extLst>
          </p:nvPr>
        </p:nvGraphicFramePr>
        <p:xfrm>
          <a:off x="3876644" y="3358541"/>
          <a:ext cx="22447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7" name="Equation" r:id="rId5" imgW="1371600" imgH="291960" progId="Equation.3">
                  <p:embed/>
                </p:oleObj>
              </mc:Choice>
              <mc:Fallback>
                <p:oleObj name="Equation" r:id="rId5" imgW="13716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6644" y="3358541"/>
                        <a:ext cx="2244725" cy="4762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29DA-8489-9347-BF10-1A9F2926D9D2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F5D0-DD5D-48DC-827A-B0B1BB9D9C43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 – Vijay Sheshadri</a:t>
            </a:r>
            <a:endParaRPr lang="en-US" i="0"/>
          </a:p>
        </p:txBody>
      </p:sp>
    </p:spTree>
    <p:extLst>
      <p:ext uri="{BB962C8B-B14F-4D97-AF65-F5344CB8AC3E}">
        <p14:creationId xmlns:p14="http://schemas.microsoft.com/office/powerpoint/2010/main" val="3947051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MILP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900" dirty="0" smtClean="0"/>
              <a:t>Results compared:</a:t>
            </a:r>
          </a:p>
          <a:p>
            <a:pPr lvl="1"/>
            <a:r>
              <a:rPr lang="en-US" sz="4200" dirty="0" smtClean="0"/>
              <a:t>Case 1: V</a:t>
            </a:r>
            <a:r>
              <a:rPr lang="en-US" sz="4200" baseline="-25000" dirty="0" smtClean="0"/>
              <a:t>DD </a:t>
            </a:r>
            <a:r>
              <a:rPr lang="en-US" sz="4200" dirty="0" smtClean="0"/>
              <a:t>and test clock fixed at nominal value (nominal case).</a:t>
            </a:r>
          </a:p>
          <a:p>
            <a:pPr lvl="1"/>
            <a:r>
              <a:rPr lang="en-US" sz="4200" dirty="0" smtClean="0"/>
              <a:t>Case 2: Nominal V</a:t>
            </a:r>
            <a:r>
              <a:rPr lang="en-US" sz="4200" baseline="-25000" dirty="0" smtClean="0"/>
              <a:t>DD </a:t>
            </a:r>
            <a:r>
              <a:rPr lang="en-US" sz="4200" dirty="0" smtClean="0"/>
              <a:t>; test clock optimized per session. </a:t>
            </a:r>
          </a:p>
          <a:p>
            <a:pPr lvl="1"/>
            <a:r>
              <a:rPr lang="en-US" sz="4200" dirty="0" smtClean="0"/>
              <a:t>Case 3: V</a:t>
            </a:r>
            <a:r>
              <a:rPr lang="en-US" sz="4200" baseline="-25000" dirty="0" smtClean="0"/>
              <a:t>DD </a:t>
            </a:r>
            <a:r>
              <a:rPr lang="en-US" sz="4200" dirty="0" smtClean="0"/>
              <a:t>and test clock optimized per session.</a:t>
            </a:r>
          </a:p>
          <a:p>
            <a:pPr lvl="1"/>
            <a:endParaRPr lang="en-US" dirty="0" smtClean="0"/>
          </a:p>
          <a:p>
            <a:r>
              <a:rPr lang="en-US" sz="5900" dirty="0" smtClean="0"/>
              <a:t>Assumptions</a:t>
            </a:r>
            <a:r>
              <a:rPr lang="en-US" sz="5100" dirty="0" smtClean="0"/>
              <a:t>:</a:t>
            </a:r>
          </a:p>
          <a:p>
            <a:pPr lvl="1"/>
            <a:r>
              <a:rPr lang="en-US" sz="4200" dirty="0" smtClean="0"/>
              <a:t>V</a:t>
            </a:r>
            <a:r>
              <a:rPr lang="en-US" sz="4200" baseline="-25000" dirty="0" smtClean="0"/>
              <a:t>DD </a:t>
            </a:r>
            <a:r>
              <a:rPr lang="en-US" sz="4200" dirty="0" smtClean="0"/>
              <a:t>range  = [1.0V, 0.6V]</a:t>
            </a:r>
          </a:p>
          <a:p>
            <a:pPr lvl="1"/>
            <a:r>
              <a:rPr lang="en-US" sz="4200" dirty="0" smtClean="0"/>
              <a:t>V</a:t>
            </a:r>
            <a:r>
              <a:rPr lang="en-US" sz="4200" baseline="-25000" dirty="0" smtClean="0"/>
              <a:t>TH</a:t>
            </a:r>
            <a:r>
              <a:rPr lang="en-US" sz="4200" dirty="0" smtClean="0"/>
              <a:t> = 0.5V, </a:t>
            </a:r>
            <a:r>
              <a:rPr lang="el-GR" sz="4200" dirty="0" smtClean="0"/>
              <a:t>α</a:t>
            </a:r>
            <a:r>
              <a:rPr lang="en-US" sz="4200" dirty="0" smtClean="0"/>
              <a:t> = 1.0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7B8C-A899-5A4D-A5AF-537513DCE56A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F5D0-DD5D-48DC-827A-B0B1BB9D9C43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 – Vijay Sheshadri</a:t>
            </a:r>
            <a:endParaRPr lang="en-US" i="0"/>
          </a:p>
        </p:txBody>
      </p:sp>
    </p:spTree>
    <p:extLst>
      <p:ext uri="{BB962C8B-B14F-4D97-AF65-F5344CB8AC3E}">
        <p14:creationId xmlns:p14="http://schemas.microsoft.com/office/powerpoint/2010/main" val="2951533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MILP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ASIC Z: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Case 1: Nominal case = 300 units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43B8-B520-524E-9BEE-C8BF276FB70E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F5D0-DD5D-48DC-827A-B0B1BB9D9C43}" type="slidenum">
              <a:rPr lang="en-US" smtClean="0"/>
              <a:pPr/>
              <a:t>34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969410"/>
              </p:ext>
            </p:extLst>
          </p:nvPr>
        </p:nvGraphicFramePr>
        <p:xfrm>
          <a:off x="800100" y="3208469"/>
          <a:ext cx="3581400" cy="304946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93800"/>
                <a:gridCol w="1193800"/>
                <a:gridCol w="1193800"/>
              </a:tblGrid>
              <a:tr h="28237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Case 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05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/>
                        <a:t>Session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/>
                        <a:t>Freq. factor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/>
                        <a:t>Test time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9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RAM1, </a:t>
                      </a:r>
                      <a:r>
                        <a:rPr lang="en-US" sz="1400" u="none" strike="noStrike" dirty="0" smtClean="0"/>
                        <a:t>ROM1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 1.5   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68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1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RAM2, RAM3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 1.98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30.771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1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RAM4, </a:t>
                      </a:r>
                      <a:r>
                        <a:rPr lang="en-US" sz="1400" u="none" strike="noStrike" dirty="0" smtClean="0"/>
                        <a:t>Reg. File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 4.712 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4.881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605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/>
                        <a:t>ROM2, </a:t>
                      </a:r>
                      <a:r>
                        <a:rPr lang="en-US" sz="1400" u="none" strike="noStrike" dirty="0"/>
                        <a:t>RL1, RL2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 0.972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164.622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2376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/>
                        <a:t>Total Test </a:t>
                      </a:r>
                      <a:r>
                        <a:rPr lang="en-US" sz="1600" b="1" u="none" strike="noStrike" dirty="0"/>
                        <a:t>time </a:t>
                      </a:r>
                      <a:r>
                        <a:rPr lang="en-US" sz="1600" b="1" u="none" strike="noStrike" dirty="0" smtClean="0"/>
                        <a:t>=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/>
                        <a:t>268.274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273626"/>
              </p:ext>
            </p:extLst>
          </p:nvPr>
        </p:nvGraphicFramePr>
        <p:xfrm>
          <a:off x="4495800" y="3181482"/>
          <a:ext cx="3886200" cy="309460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31071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Case 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14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/>
                        <a:t>Session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/>
                        <a:t>Freq. factor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VDD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/>
                        <a:t>Test time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156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/>
                        <a:t>Reg. File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/>
                        <a:t>0.8V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14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RAM 1,2,3,4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2.56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/>
                        <a:t>0.65V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/>
                        <a:t>26.95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14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ROM 1,2, RL 1,2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1.3278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/>
                        <a:t>0.75V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/>
                        <a:t>120.5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3934"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/>
                        <a:t>Total Test </a:t>
                      </a:r>
                      <a:r>
                        <a:rPr lang="en-US" sz="1600" b="1" u="none" strike="noStrike" dirty="0"/>
                        <a:t>time =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/>
                        <a:t>148.25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dirty="0" smtClean="0"/>
              <a:t>Final Exam – Vijay Sheshadri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1630042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MILP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0FACB-A56D-194D-9CCD-AB502AA32816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450171"/>
              </p:ext>
            </p:extLst>
          </p:nvPr>
        </p:nvGraphicFramePr>
        <p:xfrm>
          <a:off x="716681" y="1823245"/>
          <a:ext cx="7768944" cy="3360261"/>
        </p:xfrm>
        <a:graphic>
          <a:graphicData uri="http://schemas.openxmlformats.org/drawingml/2006/table">
            <a:tbl>
              <a:tblPr/>
              <a:tblGrid>
                <a:gridCol w="971118"/>
                <a:gridCol w="971118"/>
                <a:gridCol w="971118"/>
                <a:gridCol w="971118"/>
                <a:gridCol w="971118"/>
                <a:gridCol w="971118"/>
                <a:gridCol w="971118"/>
                <a:gridCol w="971118"/>
              </a:tblGrid>
              <a:tr h="50260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Benchmark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No. of cores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MMI12"/>
                        </a:rPr>
                        <a:t>P</a:t>
                      </a:r>
                      <a:r>
                        <a:rPr lang="en-US" sz="1600" b="1" i="0" u="none" strike="noStrike" baseline="-25000" dirty="0" err="1" smtClean="0">
                          <a:solidFill>
                            <a:srgbClr val="000000"/>
                          </a:solidFill>
                          <a:effectLst/>
                          <a:latin typeface="CMMI12"/>
                        </a:rPr>
                        <a:t>max</a:t>
                      </a:r>
                      <a:endParaRPr lang="en-US" sz="1600" b="1" i="0" u="none" strike="noStrike" baseline="-25000" dirty="0" smtClean="0">
                        <a:solidFill>
                          <a:srgbClr val="000000"/>
                        </a:solidFill>
                        <a:effectLst/>
                        <a:latin typeface="CMMI12"/>
                      </a:endParaRPr>
                    </a:p>
                    <a:p>
                      <a:pPr algn="ctr" fontAlgn="ctr"/>
                      <a:endParaRPr lang="en-US" sz="1200" b="1" i="0" u="none" strike="noStrike" baseline="-25000" dirty="0" smtClean="0">
                        <a:solidFill>
                          <a:srgbClr val="000000"/>
                        </a:solidFill>
                        <a:effectLst/>
                        <a:latin typeface="CMMI12"/>
                      </a:endParaRP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MMI12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(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mW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)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MMI12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Case 1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Case 2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Case 3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2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Test time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Test time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Test time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% Reduction over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46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Case 1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Case 2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26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a586710*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MR12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800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1.4E+07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1.3E+07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6799115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52.36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47.74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26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h953*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MR12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800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122636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121715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79318.8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35.32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34.84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26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ASIC Z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900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300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268.274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148.25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50.58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44.74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26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d695*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MR12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400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15188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12733.2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7173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52.77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43.67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6681" y="5191175"/>
            <a:ext cx="550714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i="1" dirty="0" smtClean="0"/>
              <a:t>Test time reduction:</a:t>
            </a:r>
          </a:p>
          <a:p>
            <a:r>
              <a:rPr lang="en-US" i="1" dirty="0" smtClean="0"/>
              <a:t> </a:t>
            </a:r>
            <a:r>
              <a:rPr lang="en-US" i="1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i="1" dirty="0">
                <a:sym typeface="Wingdings"/>
              </a:rPr>
              <a:t> </a:t>
            </a:r>
            <a:r>
              <a:rPr lang="en-US" i="1" dirty="0" smtClean="0">
                <a:sym typeface="Wingdings"/>
              </a:rPr>
              <a:t>  </a:t>
            </a:r>
            <a:r>
              <a:rPr lang="en-US" i="1" dirty="0" smtClean="0"/>
              <a:t>50% over Case 1 		</a:t>
            </a:r>
            <a:r>
              <a:rPr lang="en-US" i="1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i="1" dirty="0" smtClean="0">
                <a:sym typeface="Wingdings"/>
              </a:rPr>
              <a:t> </a:t>
            </a:r>
            <a:r>
              <a:rPr lang="en-US" i="1" dirty="0" smtClean="0"/>
              <a:t>40-45% over Case 2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601980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* ITC 2002 SOC Benchmarking Initiative: http://www.extra.research.philips.com/itc02socbenchm</a:t>
            </a:r>
          </a:p>
          <a:p>
            <a:pPr algn="ctr"/>
            <a:r>
              <a:rPr lang="en-US" sz="1000" dirty="0" smtClean="0"/>
              <a:t>Power profile for benchmarks from: S. K. Millican and K. K. </a:t>
            </a:r>
            <a:r>
              <a:rPr lang="en-US" sz="1000" dirty="0" err="1" smtClean="0"/>
              <a:t>Saluja</a:t>
            </a:r>
            <a:r>
              <a:rPr lang="en-US" sz="1000" dirty="0" smtClean="0"/>
              <a:t> (http://homepages.cae.wisc.edu/~millican/bench/) </a:t>
            </a:r>
          </a:p>
        </p:txBody>
      </p:sp>
    </p:spTree>
    <p:extLst>
      <p:ext uri="{BB962C8B-B14F-4D97-AF65-F5344CB8AC3E}">
        <p14:creationId xmlns:p14="http://schemas.microsoft.com/office/powerpoint/2010/main" val="2118806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Problem Statement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Background on SoC Testing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Frequency and Voltage Scaling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MILP-based Optimization</a:t>
            </a:r>
          </a:p>
          <a:p>
            <a:r>
              <a:rPr lang="en-US" dirty="0" smtClean="0"/>
              <a:t>Heuristic-based Optimization</a:t>
            </a:r>
          </a:p>
          <a:p>
            <a:r>
              <a:rPr lang="en-US" dirty="0" smtClean="0"/>
              <a:t>Conclusion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7E8A-E26D-1E4A-BC44-EE03BDD2F4A8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dirty="0" smtClean="0"/>
              <a:t>Final Exam – Vijay Sheshadri</a:t>
            </a:r>
            <a:endParaRPr lang="en-US" i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0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ILP methods NP-hard*</a:t>
            </a:r>
          </a:p>
          <a:p>
            <a:pPr lvl="1"/>
            <a:r>
              <a:rPr lang="en-US" dirty="0" smtClean="0"/>
              <a:t> Problem size grows quickly with no. of cores.</a:t>
            </a:r>
          </a:p>
          <a:p>
            <a:pPr lvl="1"/>
            <a:r>
              <a:rPr lang="en-US" dirty="0" smtClean="0"/>
              <a:t>Rapid increase in CPU time.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Heuristic methods offer better alternative:</a:t>
            </a:r>
          </a:p>
          <a:p>
            <a:pPr lvl="1"/>
            <a:r>
              <a:rPr lang="en-US" dirty="0" smtClean="0"/>
              <a:t>Often based on greedy approach.</a:t>
            </a:r>
          </a:p>
          <a:p>
            <a:pPr lvl="1"/>
            <a:r>
              <a:rPr lang="en-US" dirty="0" smtClean="0"/>
              <a:t>Capable of near-optimal solutions.</a:t>
            </a:r>
          </a:p>
          <a:p>
            <a:pPr lvl="1"/>
            <a:r>
              <a:rPr lang="en-US" dirty="0" smtClean="0"/>
              <a:t>Less CPU time than ILP method for larger </a:t>
            </a:r>
            <a:r>
              <a:rPr lang="en-US" dirty="0" err="1" smtClean="0"/>
              <a:t>SoC.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97AC-C8DD-3841-87DF-B8AEB7400BAB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F5D0-DD5D-48DC-827A-B0B1BB9D9C43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6019800"/>
            <a:ext cx="853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*</a:t>
            </a:r>
            <a:r>
              <a:rPr lang="en-US" sz="1000" dirty="0" smtClean="0"/>
              <a:t> </a:t>
            </a:r>
            <a:r>
              <a:rPr lang="en-US" sz="1000" dirty="0"/>
              <a:t>K. </a:t>
            </a:r>
            <a:r>
              <a:rPr lang="en-US" sz="1000" dirty="0" err="1"/>
              <a:t>Chakrabarty</a:t>
            </a:r>
            <a:r>
              <a:rPr lang="en-US" sz="1000" dirty="0"/>
              <a:t>, “Test Scheduling for Core-Based Systems,” </a:t>
            </a:r>
            <a:r>
              <a:rPr lang="en-US" sz="1000" i="1" dirty="0" smtClean="0"/>
              <a:t>Proc. IEEE/ACM  ICCAD, </a:t>
            </a:r>
            <a:r>
              <a:rPr lang="en-US" sz="1000" dirty="0"/>
              <a:t>Nov. 1999, </a:t>
            </a:r>
            <a:r>
              <a:rPr lang="en-US" sz="1000" dirty="0" smtClean="0"/>
              <a:t>pp.391–394</a:t>
            </a:r>
            <a:r>
              <a:rPr lang="en-US" sz="1000" dirty="0"/>
              <a:t>.</a:t>
            </a:r>
            <a:endParaRPr lang="en-US" sz="1000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 – Vijay Sheshadri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117184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Annealing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Directed search algorithm, based on metal annealing process.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Moves to better solutions </a:t>
            </a:r>
            <a:r>
              <a:rPr lang="en-US" dirty="0"/>
              <a:t>neighboring </a:t>
            </a:r>
            <a:r>
              <a:rPr lang="en-US" dirty="0" smtClean="0"/>
              <a:t>current solution.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Sometimes accepts worse solution to avoid local optimum.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CAE5-F342-5845-88DB-E69BF5250884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98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Annealing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44E5-44F1-4242-8FFF-AD66DAA28F9D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915" y="1524000"/>
            <a:ext cx="5414171" cy="483235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306719" y="2942848"/>
            <a:ext cx="1817481" cy="903615"/>
            <a:chOff x="1306719" y="2942849"/>
            <a:chExt cx="1691781" cy="1208888"/>
          </a:xfrm>
        </p:grpSpPr>
        <p:sp>
          <p:nvSpPr>
            <p:cNvPr id="8" name="Rounded Rectangular Callout 7"/>
            <p:cNvSpPr/>
            <p:nvPr/>
          </p:nvSpPr>
          <p:spPr>
            <a:xfrm rot="10800000">
              <a:off x="1306720" y="2942849"/>
              <a:ext cx="1691780" cy="1208888"/>
            </a:xfrm>
            <a:prstGeom prst="wedgeRoundRectCallou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06719" y="3003905"/>
              <a:ext cx="1691781" cy="1111737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shade val="51000"/>
                    <a:satMod val="130000"/>
                    <a:alpha val="0"/>
                  </a:schemeClr>
                </a:gs>
                <a:gs pos="80000">
                  <a:schemeClr val="accent6">
                    <a:shade val="93000"/>
                    <a:satMod val="130000"/>
                    <a:alpha val="0"/>
                  </a:schemeClr>
                </a:gs>
                <a:gs pos="100000">
                  <a:schemeClr val="accent6">
                    <a:shade val="94000"/>
                    <a:satMod val="135000"/>
                    <a:alpha val="0"/>
                  </a:schemeClr>
                </a:gs>
              </a:gsLst>
              <a:lin ang="16200000" scaled="0"/>
              <a:tileRect/>
            </a:gra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lvl="1" algn="ctr"/>
              <a:r>
                <a:rPr lang="en-US" sz="1200" dirty="0" smtClean="0">
                  <a:solidFill>
                    <a:srgbClr val="FFFFFF"/>
                  </a:solidFill>
                </a:rPr>
                <a:t>Randomly group tests into sessions such that session test power does not exceed </a:t>
              </a:r>
              <a:r>
                <a:rPr lang="en-US" sz="1200" dirty="0" err="1" smtClean="0">
                  <a:solidFill>
                    <a:srgbClr val="FFFFFF"/>
                  </a:solidFill>
                </a:rPr>
                <a:t>P</a:t>
              </a:r>
              <a:r>
                <a:rPr lang="en-US" sz="1200" baseline="-25000" dirty="0" err="1" smtClean="0">
                  <a:solidFill>
                    <a:srgbClr val="FFFFFF"/>
                  </a:solidFill>
                </a:rPr>
                <a:t>max</a:t>
              </a:r>
              <a:r>
                <a:rPr lang="en-US" sz="1200" dirty="0" smtClean="0">
                  <a:solidFill>
                    <a:srgbClr val="FFFFFF"/>
                  </a:solidFill>
                </a:rPr>
                <a:t>.</a:t>
              </a:r>
            </a:p>
          </p:txBody>
        </p:sp>
      </p:grpSp>
      <p:sp>
        <p:nvSpPr>
          <p:cNvPr id="12" name="Rounded Rectangular Callout 11"/>
          <p:cNvSpPr/>
          <p:nvPr/>
        </p:nvSpPr>
        <p:spPr>
          <a:xfrm>
            <a:off x="4542996" y="1524000"/>
            <a:ext cx="1476804" cy="784438"/>
          </a:xfrm>
          <a:prstGeom prst="wedgeRoundRectCallout">
            <a:avLst>
              <a:gd name="adj1" fmla="val -45192"/>
              <a:gd name="adj2" fmla="val 57305"/>
              <a:gd name="adj3" fmla="val 16667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Swap randomly chosen tests from two different </a:t>
            </a:r>
            <a:r>
              <a:rPr lang="en-US" sz="1200" dirty="0" smtClean="0">
                <a:solidFill>
                  <a:srgbClr val="FFFFFF"/>
                </a:solidFill>
              </a:rPr>
              <a:t>sessions.</a:t>
            </a:r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580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What is System-on-Chip?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D283-89E3-834F-89A9-087F5D173BCE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dirty="0" smtClean="0"/>
              <a:t>Final Exam – Vijay Sheshadri</a:t>
            </a:r>
            <a:endParaRPr lang="en-US" i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45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and Frequency 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After swap, perform </a:t>
            </a:r>
            <a:r>
              <a:rPr lang="en-US" dirty="0"/>
              <a:t>voltage and clock scaling to optimize test </a:t>
            </a:r>
            <a:r>
              <a:rPr lang="en-US" dirty="0" smtClean="0"/>
              <a:t>time.</a:t>
            </a:r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EB78-9B63-9140-BD89-6937DDEBA4F0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252" y="2898930"/>
            <a:ext cx="3919003" cy="335681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052628" y="5545903"/>
            <a:ext cx="1158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 smtClean="0">
                <a:solidFill>
                  <a:srgbClr val="24213E"/>
                </a:solidFill>
              </a:rPr>
              <a:t>t</a:t>
            </a:r>
            <a:r>
              <a:rPr lang="en-US" sz="1200" b="1" i="1" baseline="-25000" dirty="0" err="1" smtClean="0">
                <a:solidFill>
                  <a:srgbClr val="24213E"/>
                </a:solidFill>
              </a:rPr>
              <a:t>sch</a:t>
            </a:r>
            <a:r>
              <a:rPr lang="en-US" sz="1200" b="1" i="1" baseline="-25000" dirty="0" smtClean="0">
                <a:solidFill>
                  <a:srgbClr val="24213E"/>
                </a:solidFill>
              </a:rPr>
              <a:t> </a:t>
            </a:r>
            <a:r>
              <a:rPr lang="en-US" sz="1200" dirty="0" smtClean="0">
                <a:solidFill>
                  <a:srgbClr val="24213E"/>
                </a:solidFill>
              </a:rPr>
              <a:t>= </a:t>
            </a:r>
            <a:r>
              <a:rPr lang="en-US" sz="1200" dirty="0">
                <a:solidFill>
                  <a:srgbClr val="24213E"/>
                </a:solidFill>
              </a:rPr>
              <a:t>test time of the test schedule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78720" y="3068259"/>
            <a:ext cx="3241079" cy="26407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24213E"/>
                </a:solidFill>
              </a:rPr>
              <a:t>Voltage and Frequency scaling</a:t>
            </a:r>
            <a:endParaRPr lang="en-US" sz="1400" dirty="0">
              <a:solidFill>
                <a:srgbClr val="2421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122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Algorithm repeated </a:t>
            </a:r>
            <a:r>
              <a:rPr lang="en-US" dirty="0"/>
              <a:t>for </a:t>
            </a:r>
            <a:r>
              <a:rPr lang="en-US" dirty="0" smtClean="0"/>
              <a:t>100 starting points.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Best solution among them is chosen.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CPU time averaged over the 100 iterations.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EAD2-C648-B94F-99B4-58BA156119DE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165669"/>
              </p:ext>
            </p:extLst>
          </p:nvPr>
        </p:nvGraphicFramePr>
        <p:xfrm>
          <a:off x="1624244" y="3671852"/>
          <a:ext cx="5642107" cy="2567965"/>
        </p:xfrm>
        <a:graphic>
          <a:graphicData uri="http://schemas.openxmlformats.org/drawingml/2006/table">
            <a:tbl>
              <a:tblPr/>
              <a:tblGrid>
                <a:gridCol w="874293"/>
                <a:gridCol w="757722"/>
                <a:gridCol w="827665"/>
                <a:gridCol w="1060809"/>
                <a:gridCol w="1060809"/>
                <a:gridCol w="1060809"/>
              </a:tblGrid>
              <a:tr h="7035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Benchmark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SA based heuristic method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MILP method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% Difference in Test time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MR12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01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Test time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CPU time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Test time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CPU time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MR12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35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a586710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6799118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0.12 sec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6799115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12.03 sec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MR12"/>
                          <a:cs typeface="CMR12"/>
                        </a:rPr>
                        <a:t>4.73E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  <a:cs typeface="CMR12"/>
                        </a:rPr>
                        <a:t>-05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35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h953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79319.1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0.09 sec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79318.76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48.17 sec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MR12"/>
                          <a:cs typeface="CMR12"/>
                        </a:rPr>
                        <a:t>0.000454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35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ASIC Z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150.26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0.11 sec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148.25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501.18 sec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MR12"/>
                          <a:cs typeface="CMR12"/>
                        </a:rPr>
                        <a:t>1.356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35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d695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7173.04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MR12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0.17 sec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7173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3649.52 sec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MR12"/>
                          <a:cs typeface="CMR12"/>
                        </a:rPr>
                        <a:t>0.00056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225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larger </a:t>
            </a:r>
            <a:r>
              <a:rPr lang="en-US" dirty="0" err="1" smtClean="0"/>
              <a:t>SoCs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E844-586C-BD48-98DC-883BD6444C77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42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920544"/>
              </p:ext>
            </p:extLst>
          </p:nvPr>
        </p:nvGraphicFramePr>
        <p:xfrm>
          <a:off x="993301" y="2772100"/>
          <a:ext cx="7317711" cy="3087770"/>
        </p:xfrm>
        <a:graphic>
          <a:graphicData uri="http://schemas.openxmlformats.org/drawingml/2006/table">
            <a:tbl>
              <a:tblPr/>
              <a:tblGrid>
                <a:gridCol w="999763"/>
                <a:gridCol w="902564"/>
                <a:gridCol w="902564"/>
                <a:gridCol w="902564"/>
                <a:gridCol w="902564"/>
                <a:gridCol w="902564"/>
                <a:gridCol w="902564"/>
                <a:gridCol w="902564"/>
              </a:tblGrid>
              <a:tr h="30877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Benchmark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No. of cores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MMI12"/>
                        </a:rPr>
                        <a:t>P</a:t>
                      </a:r>
                      <a:r>
                        <a:rPr lang="en-US" sz="1400" b="1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CMMI12"/>
                        </a:rPr>
                        <a:t>max</a:t>
                      </a:r>
                      <a:r>
                        <a:rPr lang="en-US" sz="14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MMI12"/>
                        </a:rPr>
                        <a:t> </a:t>
                      </a:r>
                      <a:endParaRPr lang="en-US" sz="1400" b="1" i="0" u="none" strike="noStrike" baseline="-25000" dirty="0" smtClean="0">
                        <a:solidFill>
                          <a:srgbClr val="000000"/>
                        </a:solidFill>
                        <a:effectLst/>
                        <a:latin typeface="CMMI12"/>
                      </a:endParaRPr>
                    </a:p>
                    <a:p>
                      <a:pPr algn="ctr" fontAlgn="ctr"/>
                      <a:endParaRPr lang="en-US" sz="1400" b="1" i="0" u="none" strike="noStrike" baseline="-25000" dirty="0" smtClean="0">
                        <a:solidFill>
                          <a:srgbClr val="000000"/>
                        </a:solidFill>
                        <a:effectLst/>
                        <a:latin typeface="CMMI12"/>
                      </a:endParaRP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(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mW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)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MMI12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Case 1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Case 2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Case 3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7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Test time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Test time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Test time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% Reduction over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7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Case 1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Case 2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7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g1023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14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400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21245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19888.7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12193.1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42.6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38.7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7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p34392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19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400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952199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758200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369692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61.17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51.24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7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t512505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31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400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5589002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5414047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3038173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45.64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43.88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7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p93791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32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400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178568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160619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90391.8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49.38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43.72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7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R100*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100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900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1347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1213.56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730.4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45.77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39.81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7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R200*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200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900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2837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2502.29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1536.35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45.84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38.6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7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R500*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500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900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7706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6653.01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4212.27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45.34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</a:rPr>
                        <a:t>36.68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6019800"/>
            <a:ext cx="853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*</a:t>
            </a:r>
            <a:r>
              <a:rPr lang="en-US" sz="1000" dirty="0" smtClean="0"/>
              <a:t> </a:t>
            </a:r>
            <a:r>
              <a:rPr lang="en-US" sz="1000" dirty="0" err="1" smtClean="0"/>
              <a:t>SoCs</a:t>
            </a:r>
            <a:r>
              <a:rPr lang="en-US" sz="1000" dirty="0" smtClean="0"/>
              <a:t> created by random assignment of test time and test power. Not a part of ITC’02 benchmarks.  </a:t>
            </a:r>
          </a:p>
        </p:txBody>
      </p:sp>
    </p:spTree>
    <p:extLst>
      <p:ext uri="{BB962C8B-B14F-4D97-AF65-F5344CB8AC3E}">
        <p14:creationId xmlns:p14="http://schemas.microsoft.com/office/powerpoint/2010/main" val="3704311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Run Time of Optimization Methods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8CBC-EB7D-5645-849B-B03FF390D594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844801"/>
              </p:ext>
            </p:extLst>
          </p:nvPr>
        </p:nvGraphicFramePr>
        <p:xfrm>
          <a:off x="1580949" y="2113310"/>
          <a:ext cx="5982103" cy="4243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19"/>
          <p:cNvSpPr txBox="1">
            <a:spLocks noChangeArrowheads="1"/>
          </p:cNvSpPr>
          <p:nvPr/>
        </p:nvSpPr>
        <p:spPr bwMode="auto">
          <a:xfrm>
            <a:off x="7106191" y="3980783"/>
            <a:ext cx="172715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i="1" dirty="0" smtClean="0"/>
              <a:t>Experiments performed </a:t>
            </a:r>
            <a:r>
              <a:rPr lang="en-US" sz="1400" i="1" dirty="0"/>
              <a:t>on </a:t>
            </a:r>
            <a:r>
              <a:rPr lang="en-US" sz="1400" i="1" dirty="0" smtClean="0"/>
              <a:t>Dell </a:t>
            </a:r>
            <a:r>
              <a:rPr lang="en-US" sz="1400" i="1" dirty="0"/>
              <a:t>workstation </a:t>
            </a:r>
            <a:r>
              <a:rPr lang="en-US" sz="1400" i="1" dirty="0" smtClean="0"/>
              <a:t>with </a:t>
            </a:r>
            <a:r>
              <a:rPr lang="en-US" sz="1400" i="1" dirty="0"/>
              <a:t>3.4GHz Intel Pentium processor and 2GB memory. </a:t>
            </a:r>
          </a:p>
        </p:txBody>
      </p:sp>
    </p:spTree>
    <p:extLst>
      <p:ext uri="{BB962C8B-B14F-4D97-AF65-F5344CB8AC3E}">
        <p14:creationId xmlns:p14="http://schemas.microsoft.com/office/powerpoint/2010/main" val="1936377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Optimizing </a:t>
            </a:r>
            <a:r>
              <a:rPr lang="en-US" dirty="0" err="1" smtClean="0"/>
              <a:t>Sessionless</a:t>
            </a:r>
            <a:r>
              <a:rPr lang="en-US" dirty="0" smtClean="0"/>
              <a:t>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err="1" smtClean="0"/>
              <a:t>Sessionless</a:t>
            </a:r>
            <a:r>
              <a:rPr lang="en-US" dirty="0" smtClean="0"/>
              <a:t> testing lacks session boundaries.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Can be preemptive*: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Test can be interrupted or restarted </a:t>
            </a:r>
            <a:r>
              <a:rPr lang="en-US" dirty="0" smtClean="0"/>
              <a:t>anytime.</a:t>
            </a:r>
          </a:p>
          <a:p>
            <a:pPr lvl="2">
              <a:lnSpc>
                <a:spcPct val="120000"/>
              </a:lnSpc>
            </a:pPr>
            <a:endParaRPr lang="en-US" dirty="0"/>
          </a:p>
          <a:p>
            <a:pPr lvl="2">
              <a:lnSpc>
                <a:spcPct val="120000"/>
              </a:lnSpc>
            </a:pPr>
            <a:endParaRPr lang="en-US" dirty="0" smtClean="0"/>
          </a:p>
          <a:p>
            <a:pPr lvl="2">
              <a:lnSpc>
                <a:spcPct val="120000"/>
              </a:lnSpc>
            </a:pP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/>
              <a:t>Or Non-preemptive: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Tests are run to completion without interruption.</a:t>
            </a:r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7812-6D78-2746-A3DC-4A2B814DC0DD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3769879"/>
            <a:ext cx="256032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 ‘X’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066800" y="4531879"/>
            <a:ext cx="2590800" cy="0"/>
          </a:xfrm>
          <a:prstGeom prst="straightConnector1">
            <a:avLst/>
          </a:prstGeom>
          <a:ln w="19050">
            <a:solidFill>
              <a:srgbClr val="FFFFFF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0" y="4608079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Test time = t</a:t>
            </a:r>
            <a:endParaRPr lang="en-US" i="1" dirty="0"/>
          </a:p>
        </p:txBody>
      </p:sp>
      <p:sp>
        <p:nvSpPr>
          <p:cNvPr id="10" name="Rectangle 9"/>
          <p:cNvSpPr/>
          <p:nvPr/>
        </p:nvSpPr>
        <p:spPr>
          <a:xfrm>
            <a:off x="4800600" y="3769879"/>
            <a:ext cx="16764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 ‘X1’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3886200" y="3922279"/>
            <a:ext cx="838200" cy="228600"/>
          </a:xfrm>
          <a:prstGeom prst="rightArrow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81800" y="3769879"/>
            <a:ext cx="9144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 ‘X2’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800600" y="4531879"/>
            <a:ext cx="1752600" cy="0"/>
          </a:xfrm>
          <a:prstGeom prst="straightConnector1">
            <a:avLst/>
          </a:prstGeom>
          <a:ln w="19050">
            <a:solidFill>
              <a:srgbClr val="FFFFFF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781800" y="4531879"/>
            <a:ext cx="914400" cy="0"/>
          </a:xfrm>
          <a:prstGeom prst="straightConnector1">
            <a:avLst/>
          </a:prstGeom>
          <a:ln w="19050">
            <a:solidFill>
              <a:srgbClr val="FFFFFF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76800" y="4608079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Test time = t1</a:t>
            </a:r>
            <a:endParaRPr lang="en-US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7010400" y="460807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t2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953000" y="4912879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(t1 + t2 = t)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" y="6019800"/>
            <a:ext cx="853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* </a:t>
            </a:r>
            <a:r>
              <a:rPr lang="en-US" sz="1000" dirty="0"/>
              <a:t>V. </a:t>
            </a:r>
            <a:r>
              <a:rPr lang="en-US" sz="1000" dirty="0" err="1" smtClean="0"/>
              <a:t>Iyengar</a:t>
            </a:r>
            <a:r>
              <a:rPr lang="en-US" sz="1000" dirty="0" smtClean="0"/>
              <a:t> and K</a:t>
            </a:r>
            <a:r>
              <a:rPr lang="en-US" sz="1000" dirty="0"/>
              <a:t>. </a:t>
            </a:r>
            <a:r>
              <a:rPr lang="en-US" sz="1000" dirty="0" err="1"/>
              <a:t>Chakrabarty</a:t>
            </a:r>
            <a:r>
              <a:rPr lang="en-US" sz="1000" dirty="0" smtClean="0"/>
              <a:t>, ”Precedence-Based, Preemptive and Power Constrained Test Scheduling for System-on-Chip,” </a:t>
            </a:r>
            <a:r>
              <a:rPr lang="en-US" sz="1000" i="1" dirty="0" smtClean="0"/>
              <a:t>Proc. VTS’02, </a:t>
            </a:r>
            <a:r>
              <a:rPr lang="en-US" sz="1000" dirty="0" smtClean="0"/>
              <a:t>pp 253-258</a:t>
            </a:r>
          </a:p>
        </p:txBody>
      </p:sp>
    </p:spTree>
    <p:extLst>
      <p:ext uri="{BB962C8B-B14F-4D97-AF65-F5344CB8AC3E}">
        <p14:creationId xmlns:p14="http://schemas.microsoft.com/office/powerpoint/2010/main" val="2949000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 </a:t>
            </a:r>
            <a:r>
              <a:rPr lang="en-US" dirty="0" err="1" smtClean="0"/>
              <a:t>Sessionless</a:t>
            </a:r>
            <a:r>
              <a:rPr lang="en-US" dirty="0" smtClean="0"/>
              <a:t>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Heuristic employed is same as session-based testing.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New addition to algorithm: </a:t>
            </a:r>
            <a:r>
              <a:rPr lang="en-US" i="1" dirty="0" smtClean="0"/>
              <a:t>Merge </a:t>
            </a:r>
            <a:r>
              <a:rPr lang="en-US" dirty="0" smtClean="0"/>
              <a:t>function.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After new solution generated, sessions ‘merged’ to form </a:t>
            </a:r>
            <a:r>
              <a:rPr lang="en-US" dirty="0" err="1" smtClean="0"/>
              <a:t>sessionless</a:t>
            </a:r>
            <a:r>
              <a:rPr lang="en-US" dirty="0" smtClean="0"/>
              <a:t> test schedule.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7C317-6DB0-A844-8CAC-F7AF1BA2ADCC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75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</a:t>
            </a:r>
            <a:r>
              <a:rPr lang="en-US" dirty="0" err="1"/>
              <a:t>Sessionless</a:t>
            </a:r>
            <a:r>
              <a:rPr lang="en-US" dirty="0"/>
              <a:t>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Reference case, for comparison, obtained from Best-Fit Decreasing algorithm.</a:t>
            </a:r>
          </a:p>
          <a:p>
            <a:pPr lvl="1"/>
            <a:r>
              <a:rPr lang="en-US" dirty="0">
                <a:latin typeface="Arial" charset="0"/>
              </a:rPr>
              <a:t>This is also a </a:t>
            </a:r>
            <a:r>
              <a:rPr lang="en-US" dirty="0" err="1">
                <a:latin typeface="Arial" charset="0"/>
              </a:rPr>
              <a:t>sessionless</a:t>
            </a:r>
            <a:r>
              <a:rPr lang="en-US" dirty="0">
                <a:latin typeface="Arial" charset="0"/>
              </a:rPr>
              <a:t> test scheduling algorithm.</a:t>
            </a:r>
          </a:p>
          <a:p>
            <a:pPr lvl="1"/>
            <a:r>
              <a:rPr lang="en-US" dirty="0">
                <a:latin typeface="Arial" charset="0"/>
              </a:rPr>
              <a:t>Voltage and clock frequency fixed at nominal values.</a:t>
            </a:r>
          </a:p>
          <a:p>
            <a:pPr lvl="1"/>
            <a:r>
              <a:rPr lang="en-US" dirty="0">
                <a:latin typeface="Arial" charset="0"/>
              </a:rPr>
              <a:t>Algorithm description on the next slide.</a:t>
            </a:r>
          </a:p>
          <a:p>
            <a:pPr marL="457200" lvl="1" indent="0"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3ADE-C4F2-704C-A3C5-82556337725E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71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C3BB-5BAE-A544-8363-C3E6B89C5DC1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235" y="1288171"/>
            <a:ext cx="6236400" cy="4883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04800" y="6221000"/>
            <a:ext cx="853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V. Sheshadri, V. D. Agrawal and P. Agrawal, “</a:t>
            </a:r>
            <a:r>
              <a:rPr lang="en-US" sz="1000" dirty="0"/>
              <a:t>Power-aware SoC test optimization through dynamic voltage and frequency scaling</a:t>
            </a:r>
            <a:r>
              <a:rPr lang="en-US" sz="1000" dirty="0" smtClean="0"/>
              <a:t>”,  </a:t>
            </a:r>
            <a:r>
              <a:rPr lang="en-US" sz="1000" i="1" dirty="0" smtClean="0"/>
              <a:t>Proc. VLSI-SoC, </a:t>
            </a:r>
            <a:r>
              <a:rPr lang="en-US" sz="1000" dirty="0" smtClean="0"/>
              <a:t>2013.</a:t>
            </a:r>
          </a:p>
        </p:txBody>
      </p:sp>
    </p:spTree>
    <p:extLst>
      <p:ext uri="{BB962C8B-B14F-4D97-AF65-F5344CB8AC3E}">
        <p14:creationId xmlns:p14="http://schemas.microsoft.com/office/powerpoint/2010/main" val="3308418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Test Time Reduction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A544-2554-F041-829F-DC8372F3C2F1}" type="datetime1">
              <a:rPr lang="en-US" smtClean="0"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" y="5940736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*Test </a:t>
            </a:r>
            <a:r>
              <a:rPr lang="en-US" i="1" dirty="0"/>
              <a:t>time reduction with respect to reference </a:t>
            </a:r>
            <a:r>
              <a:rPr lang="en-US" i="1" dirty="0" smtClean="0"/>
              <a:t>case.</a:t>
            </a:r>
            <a:endParaRPr lang="en-US" i="1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9704179"/>
              </p:ext>
            </p:extLst>
          </p:nvPr>
        </p:nvGraphicFramePr>
        <p:xfrm>
          <a:off x="1028071" y="1637924"/>
          <a:ext cx="7087858" cy="4302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0964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of </a:t>
            </a:r>
            <a:r>
              <a:rPr lang="en-US" dirty="0"/>
              <a:t>Heuristic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7181-BB10-0E47-9239-08516CF56E78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5940736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*CPU time averaged over 100 iterations of the </a:t>
            </a:r>
            <a:r>
              <a:rPr lang="en-US" i="1" dirty="0" smtClean="0"/>
              <a:t>heuristic.</a:t>
            </a:r>
            <a:endParaRPr lang="en-US" i="1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258822"/>
              </p:ext>
            </p:extLst>
          </p:nvPr>
        </p:nvGraphicFramePr>
        <p:xfrm>
          <a:off x="1428845" y="1910868"/>
          <a:ext cx="5795525" cy="388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082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System-on-Chip?</a:t>
            </a:r>
          </a:p>
          <a:p>
            <a:pPr lvl="1"/>
            <a:r>
              <a:rPr lang="en-US" dirty="0" smtClean="0"/>
              <a:t>A complete system integrated onto a single chip.</a:t>
            </a:r>
            <a:endParaRPr lang="en-US" dirty="0"/>
          </a:p>
        </p:txBody>
      </p:sp>
      <p:pic>
        <p:nvPicPr>
          <p:cNvPr id="1026" name="Picture 2" descr="http://www.xbitlabs.com/images/news/2008-06/nvda_tegra_chip_sche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204498"/>
            <a:ext cx="3000375" cy="29337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6191410"/>
            <a:ext cx="853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*http://www.xbitlabs.com/news/mobile/display/20080603141353_Nvidia_Unleashes_Tegra_System_on_Chip_for_Handheld_Devices.html</a:t>
            </a:r>
            <a:endParaRPr lang="en-US" sz="1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1F39-6D17-7343-A36B-D069D28E97F8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 – Vijay Sheshadri</a:t>
            </a:r>
            <a:endParaRPr 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97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Sessionless</a:t>
            </a:r>
            <a:r>
              <a:rPr lang="en-US" dirty="0" smtClean="0"/>
              <a:t> or Session-Based?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FCF8-6985-C549-A485-30BBC31707BB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16" name="Bent Arrow 15"/>
          <p:cNvSpPr/>
          <p:nvPr/>
        </p:nvSpPr>
        <p:spPr>
          <a:xfrm>
            <a:off x="2025839" y="4214079"/>
            <a:ext cx="1974023" cy="765554"/>
          </a:xfrm>
          <a:prstGeom prst="bentArrow">
            <a:avLst/>
          </a:prstGeom>
          <a:solidFill>
            <a:srgbClr val="CC5439"/>
          </a:solidFill>
          <a:ln>
            <a:solidFill>
              <a:srgbClr val="CC543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97408" y="5042504"/>
            <a:ext cx="766977" cy="59101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TAM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030188" y="2791609"/>
            <a:ext cx="666390" cy="44011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Core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>
            <a:off x="1999169" y="3231728"/>
            <a:ext cx="1974023" cy="1005987"/>
          </a:xfrm>
          <a:prstGeom prst="bentArrow">
            <a:avLst/>
          </a:prstGeom>
          <a:solidFill>
            <a:srgbClr val="CC543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031712" y="3761384"/>
            <a:ext cx="666390" cy="44011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Core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99169" y="4237715"/>
            <a:ext cx="251468" cy="804789"/>
          </a:xfrm>
          <a:prstGeom prst="rect">
            <a:avLst/>
          </a:prstGeom>
          <a:solidFill>
            <a:srgbClr val="CC543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214446" y="2791609"/>
            <a:ext cx="666390" cy="44011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Core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20" name="Bent Arrow 19"/>
          <p:cNvSpPr/>
          <p:nvPr/>
        </p:nvSpPr>
        <p:spPr>
          <a:xfrm>
            <a:off x="1282486" y="3319753"/>
            <a:ext cx="2306915" cy="666466"/>
          </a:xfrm>
          <a:prstGeom prst="bentArrow">
            <a:avLst/>
          </a:prstGeom>
          <a:solidFill>
            <a:srgbClr val="7E78B7"/>
          </a:solidFill>
          <a:ln>
            <a:solidFill>
              <a:srgbClr val="7E78B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Bent Arrow 21"/>
          <p:cNvSpPr/>
          <p:nvPr/>
        </p:nvSpPr>
        <p:spPr>
          <a:xfrm>
            <a:off x="1282486" y="4262869"/>
            <a:ext cx="2306915" cy="440119"/>
          </a:xfrm>
          <a:prstGeom prst="bentArrow">
            <a:avLst/>
          </a:prstGeom>
          <a:solidFill>
            <a:srgbClr val="7E78B7"/>
          </a:solidFill>
          <a:ln>
            <a:solidFill>
              <a:srgbClr val="7E78B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82486" y="3986219"/>
            <a:ext cx="164593" cy="591016"/>
          </a:xfrm>
          <a:prstGeom prst="rect">
            <a:avLst/>
          </a:prstGeom>
          <a:solidFill>
            <a:srgbClr val="7E78B7"/>
          </a:solidFill>
          <a:ln>
            <a:solidFill>
              <a:srgbClr val="7E78B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68728" y="4577235"/>
            <a:ext cx="716684" cy="364670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Control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1282486" y="2112573"/>
            <a:ext cx="2717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Session-Based testing</a:t>
            </a:r>
            <a:endParaRPr lang="en-US" sz="2000" b="1" dirty="0"/>
          </a:p>
        </p:txBody>
      </p:sp>
      <p:sp>
        <p:nvSpPr>
          <p:cNvPr id="26" name="Bent Arrow 25"/>
          <p:cNvSpPr/>
          <p:nvPr/>
        </p:nvSpPr>
        <p:spPr>
          <a:xfrm>
            <a:off x="6182108" y="4217092"/>
            <a:ext cx="1974023" cy="765554"/>
          </a:xfrm>
          <a:prstGeom prst="bentArrow">
            <a:avLst/>
          </a:prstGeom>
          <a:solidFill>
            <a:srgbClr val="CC5439"/>
          </a:solidFill>
          <a:ln>
            <a:solidFill>
              <a:srgbClr val="CC543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853677" y="5045517"/>
            <a:ext cx="766977" cy="59101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TAM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7186457" y="2794622"/>
            <a:ext cx="666390" cy="44011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Core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29" name="Bent Arrow 28"/>
          <p:cNvSpPr/>
          <p:nvPr/>
        </p:nvSpPr>
        <p:spPr>
          <a:xfrm>
            <a:off x="6155438" y="3234741"/>
            <a:ext cx="1974023" cy="1005987"/>
          </a:xfrm>
          <a:prstGeom prst="bentArrow">
            <a:avLst/>
          </a:prstGeom>
          <a:solidFill>
            <a:srgbClr val="CC543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187981" y="3764397"/>
            <a:ext cx="666390" cy="44011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Core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155438" y="4240728"/>
            <a:ext cx="251468" cy="804789"/>
          </a:xfrm>
          <a:prstGeom prst="rect">
            <a:avLst/>
          </a:prstGeom>
          <a:solidFill>
            <a:srgbClr val="CC543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6370715" y="2794622"/>
            <a:ext cx="666390" cy="44011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Core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34" name="Bent Arrow 33"/>
          <p:cNvSpPr/>
          <p:nvPr/>
        </p:nvSpPr>
        <p:spPr>
          <a:xfrm>
            <a:off x="5438755" y="4265882"/>
            <a:ext cx="2306915" cy="440119"/>
          </a:xfrm>
          <a:prstGeom prst="bentArrow">
            <a:avLst/>
          </a:prstGeom>
          <a:solidFill>
            <a:srgbClr val="7E78B7"/>
          </a:solidFill>
          <a:ln>
            <a:solidFill>
              <a:srgbClr val="7E78B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224997" y="4580248"/>
            <a:ext cx="716684" cy="364670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Control</a:t>
            </a:r>
            <a:endParaRPr lang="en-US" sz="1200" dirty="0"/>
          </a:p>
        </p:txBody>
      </p:sp>
      <p:sp>
        <p:nvSpPr>
          <p:cNvPr id="37" name="Bent Arrow 36"/>
          <p:cNvSpPr/>
          <p:nvPr/>
        </p:nvSpPr>
        <p:spPr>
          <a:xfrm>
            <a:off x="5377397" y="3374568"/>
            <a:ext cx="2306915" cy="440119"/>
          </a:xfrm>
          <a:prstGeom prst="bentArrow">
            <a:avLst/>
          </a:prstGeom>
          <a:solidFill>
            <a:srgbClr val="7E78B7"/>
          </a:solidFill>
          <a:ln>
            <a:solidFill>
              <a:srgbClr val="7E78B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163639" y="3688934"/>
            <a:ext cx="716684" cy="364670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Control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5727936" y="2112573"/>
            <a:ext cx="2432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Sessionless</a:t>
            </a:r>
            <a:r>
              <a:rPr lang="en-US" sz="2000" b="1" dirty="0" smtClean="0"/>
              <a:t> testing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7393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1" grpId="0" animBg="1"/>
      <p:bldP spid="19" grpId="0" animBg="1"/>
      <p:bldP spid="34" grpId="0" animBg="1"/>
      <p:bldP spid="36" grpId="0" animBg="1"/>
      <p:bldP spid="37" grpId="0" animBg="1"/>
      <p:bldP spid="3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Sessionless</a:t>
            </a:r>
            <a:r>
              <a:rPr lang="en-US" dirty="0"/>
              <a:t> or Session-Based?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A6A2-796F-8344-B6EE-E3E97416F879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51</a:t>
            </a:fld>
            <a:endParaRPr lang="en-US"/>
          </a:p>
        </p:txBody>
      </p:sp>
      <p:pic>
        <p:nvPicPr>
          <p:cNvPr id="78" name="Picture 77" descr="SBvsS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421" y="1600199"/>
            <a:ext cx="6651158" cy="462434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42662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Sessionless</a:t>
            </a:r>
            <a:r>
              <a:rPr lang="en-US" dirty="0"/>
              <a:t> or Session-Based?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7B4D-D4AF-3A4E-9D01-4B80D63C3B92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52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0644894"/>
              </p:ext>
            </p:extLst>
          </p:nvPr>
        </p:nvGraphicFramePr>
        <p:xfrm>
          <a:off x="1463040" y="1874552"/>
          <a:ext cx="6217920" cy="4215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597922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* Test time normalized with respect to that of session-based test schedule.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346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Problem Statement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Background on SoC Testing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Frequency and Voltage Scaling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MILP-based Optimization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Heuristic-based Optimization</a:t>
            </a:r>
          </a:p>
          <a:p>
            <a:r>
              <a:rPr lang="en-US" dirty="0" smtClean="0"/>
              <a:t>Conclusion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7BFB-2880-8648-88DD-4C3809B779A8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dirty="0" smtClean="0"/>
              <a:t>Final Exam – Vijay Sheshadri</a:t>
            </a:r>
            <a:endParaRPr lang="en-US" i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0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Main </a:t>
            </a:r>
            <a:r>
              <a:rPr lang="en-US" sz="2800" dirty="0" smtClean="0"/>
              <a:t>contribution: </a:t>
            </a:r>
            <a:r>
              <a:rPr lang="en-US" sz="2800" dirty="0"/>
              <a:t>Optimal selection of V</a:t>
            </a:r>
            <a:r>
              <a:rPr lang="en-US" sz="2800" baseline="-25000" dirty="0"/>
              <a:t>DD</a:t>
            </a:r>
            <a:r>
              <a:rPr lang="en-US" sz="2800" dirty="0"/>
              <a:t> and clock rate for power-aware SoC test </a:t>
            </a:r>
            <a:r>
              <a:rPr lang="en-US" sz="2800" dirty="0" smtClean="0"/>
              <a:t>optimization.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Applicable for both session-based and </a:t>
            </a:r>
            <a:r>
              <a:rPr lang="en-US" sz="2400" dirty="0" err="1" smtClean="0"/>
              <a:t>sessionless</a:t>
            </a:r>
            <a:r>
              <a:rPr lang="en-US" sz="2400" dirty="0" smtClean="0"/>
              <a:t> test scheduling.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MILP and heuristic optimization methods presented. 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Results show up to 60% reduction in test time compared to SoC test schedule at nominal V</a:t>
            </a:r>
            <a:r>
              <a:rPr lang="en-US" sz="2400" baseline="-25000" dirty="0" smtClean="0"/>
              <a:t>DD</a:t>
            </a:r>
            <a:r>
              <a:rPr lang="en-US" sz="2400" dirty="0" smtClean="0"/>
              <a:t> and clock.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DB57-22FD-7740-AD9D-789D5543D2F9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85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35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orbel (Headings)"/>
              </a:rPr>
              <a:t>Results</a:t>
            </a:r>
            <a:endParaRPr lang="en-US" dirty="0">
              <a:cs typeface="Corbel (Headings)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90D6-D92B-1B46-A119-589BB2778E07}" type="datetime1">
              <a:rPr lang="en-US" smtClean="0"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</a:t>
            </a:r>
            <a:r>
              <a:rPr lang="en-US" smtClean="0"/>
              <a:t> </a:t>
            </a:r>
            <a:r>
              <a:rPr lang="en-US" i="0" smtClean="0"/>
              <a:t>– Vijay Sheshadri</a:t>
            </a:r>
            <a:endParaRPr lang="en-US" i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56</a:t>
            </a:fld>
            <a:endParaRPr lang="en-US"/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351522"/>
              </p:ext>
            </p:extLst>
          </p:nvPr>
        </p:nvGraphicFramePr>
        <p:xfrm>
          <a:off x="860207" y="1692866"/>
          <a:ext cx="7566318" cy="448087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261053"/>
                <a:gridCol w="1261053"/>
                <a:gridCol w="1261053"/>
                <a:gridCol w="1261053"/>
                <a:gridCol w="1261053"/>
                <a:gridCol w="1261053"/>
              </a:tblGrid>
              <a:tr h="3446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Benchmarks 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Test time (Reference Case)</a:t>
                      </a:r>
                      <a:endParaRPr lang="en-US" sz="1200" b="1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Non-preemptive testing </a:t>
                      </a:r>
                      <a:endParaRPr lang="en-US" sz="1200" b="1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Preemptive testing </a:t>
                      </a:r>
                      <a:endParaRPr lang="en-US" sz="1200" b="1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46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Test time </a:t>
                      </a:r>
                      <a:endParaRPr lang="en-US" sz="1200" b="0" i="1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% Reduction</a:t>
                      </a:r>
                      <a:endParaRPr lang="en-US" sz="1200" b="0" i="1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Test time </a:t>
                      </a:r>
                      <a:endParaRPr lang="en-US" sz="1200" b="0" i="1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% Reduction</a:t>
                      </a:r>
                      <a:endParaRPr lang="en-US" sz="1200" b="0" i="1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a586710 </a:t>
                      </a:r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14090716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5797579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58.85</a:t>
                      </a:r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5803598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58.81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h953 </a:t>
                      </a:r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122636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60805.6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50.42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60771.5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50.45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ASIC Z </a:t>
                      </a:r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262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137.85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47.38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129.98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50.4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d695 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13301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5210.05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60.83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5205.9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60.86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g1023 </a:t>
                      </a:r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18084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8898.82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50.79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8898.82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50.79</a:t>
                      </a:r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p34392 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701684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279571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60.15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281358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59.9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t512505 </a:t>
                      </a:r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5344747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2940986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44.97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2940986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44.97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p93791 </a:t>
                      </a:r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139008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68638.3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50.62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70517.1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49.27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R100 </a:t>
                      </a:r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1208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625.83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48.2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652.42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45.99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R200 </a:t>
                      </a:r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2366</a:t>
                      </a:r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  <a:cs typeface="CMR12"/>
                        </a:rPr>
                        <a:t>1252.4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  <a:cs typeface="CMR12"/>
                        </a:rPr>
                        <a:t>47.06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MR12"/>
                          <a:cs typeface="CMR12"/>
                        </a:rPr>
                        <a:t>1334.97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MR12"/>
                          <a:cs typeface="CMR12"/>
                        </a:rPr>
                        <a:t>43.47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R500 </a:t>
                      </a:r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5807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3435.65</a:t>
                      </a:r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40.84</a:t>
                      </a:r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3743.39</a:t>
                      </a:r>
                      <a:endParaRPr lang="en-US" sz="1200" b="0" i="0" u="none" strike="noStrike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bg2"/>
                          </a:solidFill>
                          <a:effectLst/>
                          <a:latin typeface="CMR12"/>
                          <a:cs typeface="CMR12"/>
                        </a:rPr>
                        <a:t>35.53</a:t>
                      </a:r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MR12"/>
                        <a:cs typeface="CMR12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087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ight Arrow 26"/>
          <p:cNvSpPr/>
          <p:nvPr/>
        </p:nvSpPr>
        <p:spPr>
          <a:xfrm>
            <a:off x="838200" y="4236050"/>
            <a:ext cx="77724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 &amp; Smartphone:</a:t>
            </a:r>
          </a:p>
          <a:p>
            <a:pPr lvl="1"/>
            <a:r>
              <a:rPr lang="en-US" dirty="0" smtClean="0"/>
              <a:t>SoCs are backbone of Smartphone growth 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" y="438547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2004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0" y="4385402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2008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2400" y="4385402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2009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6800" y="4385402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2010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4385402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2011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05600" y="4385402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2012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16952" y="4385402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2013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4" name="Left Brace 23"/>
          <p:cNvSpPr/>
          <p:nvPr/>
        </p:nvSpPr>
        <p:spPr>
          <a:xfrm rot="16200000">
            <a:off x="2133600" y="3855050"/>
            <a:ext cx="381000" cy="2362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1600200" y="5379050"/>
            <a:ext cx="1447800" cy="533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Single-core, 400-800 MHz</a:t>
            </a:r>
            <a:endParaRPr lang="en-US" sz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191000" y="3397850"/>
            <a:ext cx="990600" cy="533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Single-core, 1GHz</a:t>
            </a:r>
            <a:endParaRPr lang="en-US" sz="11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638800" y="4998050"/>
            <a:ext cx="990600" cy="533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Dual-core, 1–1.5 GHz</a:t>
            </a:r>
            <a:endParaRPr lang="en-US" sz="11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" name="Left Brace 28"/>
          <p:cNvSpPr/>
          <p:nvPr/>
        </p:nvSpPr>
        <p:spPr>
          <a:xfrm rot="5400000">
            <a:off x="4533900" y="3588350"/>
            <a:ext cx="304800" cy="1143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6477000" y="3626450"/>
            <a:ext cx="990600" cy="533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Quad-core, 1.5 GHz</a:t>
            </a:r>
            <a:endParaRPr lang="en-US" sz="11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7467600" y="4998050"/>
            <a:ext cx="990600" cy="533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Octa-core, 1.6 GHz</a:t>
            </a:r>
            <a:endParaRPr lang="en-US" sz="11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4800" y="6019800"/>
            <a:ext cx="853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*</a:t>
            </a:r>
            <a:r>
              <a:rPr lang="en-US" sz="1000" dirty="0" smtClean="0"/>
              <a:t>Compiled from: http://en.wikipedia.org/wiki/Comparison_of_smartphones#2004</a:t>
            </a:r>
            <a:endParaRPr lang="en-US" sz="1000" dirty="0"/>
          </a:p>
        </p:txBody>
      </p: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19963-2F1F-A24B-B8E2-6103097BCF43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dirty="0" smtClean="0"/>
              <a:t>Final Exam – Vijay Sheshadri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69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 advantages:</a:t>
            </a:r>
          </a:p>
          <a:p>
            <a:pPr lvl="1"/>
            <a:r>
              <a:rPr lang="en-US" dirty="0" smtClean="0"/>
              <a:t>Small area.</a:t>
            </a:r>
          </a:p>
          <a:p>
            <a:pPr lvl="1"/>
            <a:r>
              <a:rPr lang="en-US" dirty="0" smtClean="0"/>
              <a:t>Low power. </a:t>
            </a:r>
          </a:p>
          <a:p>
            <a:pPr lvl="1"/>
            <a:r>
              <a:rPr lang="en-US" dirty="0" smtClean="0"/>
              <a:t>Modularity.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99BD-6EB3-E448-A47E-C017E9F62C4B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 – Vijay Sheshadri</a:t>
            </a:r>
            <a:endParaRPr 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2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a SoC:</a:t>
            </a:r>
          </a:p>
          <a:p>
            <a:pPr lvl="1"/>
            <a:r>
              <a:rPr lang="en-US" dirty="0" smtClean="0"/>
              <a:t>Modular testing – individual (often independent) 			        core tests.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4419600"/>
            <a:ext cx="990600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FFFFFF"/>
                </a:solidFill>
                <a:cs typeface="Arial" charset="0"/>
              </a:rPr>
              <a:t>Test Source</a:t>
            </a:r>
          </a:p>
        </p:txBody>
      </p:sp>
      <p:sp>
        <p:nvSpPr>
          <p:cNvPr id="5" name="Rectangle 4"/>
          <p:cNvSpPr/>
          <p:nvPr/>
        </p:nvSpPr>
        <p:spPr>
          <a:xfrm>
            <a:off x="2819400" y="3810000"/>
            <a:ext cx="33528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0" y="4419600"/>
            <a:ext cx="990600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FFFFFF"/>
                </a:solidFill>
                <a:cs typeface="Arial" charset="0"/>
              </a:rPr>
              <a:t>Test Sink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3124200" y="3886200"/>
            <a:ext cx="8382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Core ‘A’</a:t>
            </a:r>
          </a:p>
        </p:txBody>
      </p:sp>
      <p:sp>
        <p:nvSpPr>
          <p:cNvPr id="13" name="Rectangle 12"/>
          <p:cNvSpPr/>
          <p:nvPr/>
        </p:nvSpPr>
        <p:spPr bwMode="auto">
          <a:xfrm rot="10800000">
            <a:off x="4784725" y="5181600"/>
            <a:ext cx="777875" cy="5524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6" name="TextBox 36"/>
          <p:cNvSpPr txBox="1">
            <a:spLocks noChangeArrowheads="1"/>
          </p:cNvSpPr>
          <p:nvPr/>
        </p:nvSpPr>
        <p:spPr bwMode="auto">
          <a:xfrm>
            <a:off x="4724400" y="52578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Core ‘B’</a:t>
            </a:r>
          </a:p>
        </p:txBody>
      </p:sp>
      <p:sp>
        <p:nvSpPr>
          <p:cNvPr id="27" name="TextBox 37"/>
          <p:cNvSpPr txBox="1">
            <a:spLocks noChangeArrowheads="1"/>
          </p:cNvSpPr>
          <p:nvPr/>
        </p:nvSpPr>
        <p:spPr bwMode="auto">
          <a:xfrm>
            <a:off x="2819400" y="54102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SoC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EE14-7885-5F43-A604-94DE80490324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Final Exam – Vijay Sheshadri</a:t>
            </a:r>
            <a:endParaRPr lang="en-US" i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72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a SoC:</a:t>
            </a:r>
          </a:p>
          <a:p>
            <a:pPr lvl="1"/>
            <a:r>
              <a:rPr lang="en-US" dirty="0" smtClean="0"/>
              <a:t>Modular testing – individual (often independent) 			        core tests.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4419600"/>
            <a:ext cx="990600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FFFFFF"/>
                </a:solidFill>
                <a:cs typeface="Arial" charset="0"/>
              </a:rPr>
              <a:t>Test Source</a:t>
            </a:r>
          </a:p>
        </p:txBody>
      </p:sp>
      <p:sp>
        <p:nvSpPr>
          <p:cNvPr id="5" name="Rectangle 4"/>
          <p:cNvSpPr/>
          <p:nvPr/>
        </p:nvSpPr>
        <p:spPr>
          <a:xfrm>
            <a:off x="2819400" y="3810000"/>
            <a:ext cx="33528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0" y="4419600"/>
            <a:ext cx="990600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FFFFFF"/>
                </a:solidFill>
                <a:cs typeface="Arial" charset="0"/>
              </a:rPr>
              <a:t>Test Sink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3124200" y="3886200"/>
            <a:ext cx="8382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Core ‘A’</a:t>
            </a:r>
          </a:p>
        </p:txBody>
      </p:sp>
      <p:sp>
        <p:nvSpPr>
          <p:cNvPr id="13" name="Rectangle 12"/>
          <p:cNvSpPr/>
          <p:nvPr/>
        </p:nvSpPr>
        <p:spPr bwMode="auto">
          <a:xfrm rot="10800000">
            <a:off x="4784725" y="5162549"/>
            <a:ext cx="777875" cy="5524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6" name="TextBox 36"/>
          <p:cNvSpPr txBox="1">
            <a:spLocks noChangeArrowheads="1"/>
          </p:cNvSpPr>
          <p:nvPr/>
        </p:nvSpPr>
        <p:spPr bwMode="auto">
          <a:xfrm>
            <a:off x="4724400" y="52578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Core ‘B’</a:t>
            </a:r>
          </a:p>
        </p:txBody>
      </p:sp>
      <p:sp>
        <p:nvSpPr>
          <p:cNvPr id="27" name="TextBox 37"/>
          <p:cNvSpPr txBox="1">
            <a:spLocks noChangeArrowheads="1"/>
          </p:cNvSpPr>
          <p:nvPr/>
        </p:nvSpPr>
        <p:spPr bwMode="auto">
          <a:xfrm>
            <a:off x="2819400" y="54102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SoC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1828800" y="4724400"/>
            <a:ext cx="914400" cy="381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5000" y="4495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Test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05000" y="5026223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Data</a:t>
            </a:r>
            <a:endParaRPr lang="en-US" sz="1400" b="1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C3A6-3D93-DE44-9BCF-1B142CB81D69}" type="datetime1">
              <a:rPr lang="en-US" smtClean="0"/>
              <a:t>2/25/14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dirty="0" smtClean="0"/>
              <a:t>Final Exam – Vijay Sheshadri</a:t>
            </a:r>
            <a:endParaRPr lang="en-US" i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67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28995</TotalTime>
  <Words>3255</Words>
  <Application>Microsoft Macintosh PowerPoint</Application>
  <PresentationFormat>On-screen Show (4:3)</PresentationFormat>
  <Paragraphs>894</Paragraphs>
  <Slides>56</Slides>
  <Notes>27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Twilight</vt:lpstr>
      <vt:lpstr>Equation</vt:lpstr>
      <vt:lpstr>Power-Aware System-On-Chip Test Optimization through Frequncy and Voltage Scaling</vt:lpstr>
      <vt:lpstr>Acknowledgements</vt:lpstr>
      <vt:lpstr>Outline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Outline</vt:lpstr>
      <vt:lpstr>Problem Statement</vt:lpstr>
      <vt:lpstr>Problem Statement</vt:lpstr>
      <vt:lpstr>Case Study</vt:lpstr>
      <vt:lpstr>Outline</vt:lpstr>
      <vt:lpstr>SoC Testing</vt:lpstr>
      <vt:lpstr>Test Scheduling</vt:lpstr>
      <vt:lpstr>Test Scheduling</vt:lpstr>
      <vt:lpstr>Prior Work</vt:lpstr>
      <vt:lpstr>Prior Work</vt:lpstr>
      <vt:lpstr>Outline</vt:lpstr>
      <vt:lpstr>Variable Test Clock Frequency</vt:lpstr>
      <vt:lpstr>Core Frequency Constraints</vt:lpstr>
      <vt:lpstr>Optimum VDD point</vt:lpstr>
      <vt:lpstr>Lower Bound on Test Time</vt:lpstr>
      <vt:lpstr>Lower Bound on Test Time</vt:lpstr>
      <vt:lpstr>Outline</vt:lpstr>
      <vt:lpstr>Mixed-Integer Linear Program (MILP)</vt:lpstr>
      <vt:lpstr>MILP Formulation</vt:lpstr>
      <vt:lpstr>MILP Results</vt:lpstr>
      <vt:lpstr>MILP Results</vt:lpstr>
      <vt:lpstr>MILP Results</vt:lpstr>
      <vt:lpstr>Outline</vt:lpstr>
      <vt:lpstr>Heuristic Algorithms</vt:lpstr>
      <vt:lpstr>Simulated Annealing</vt:lpstr>
      <vt:lpstr>Simulated Annealing</vt:lpstr>
      <vt:lpstr>Voltage and Frequency Scaling</vt:lpstr>
      <vt:lpstr>Heuristics Results</vt:lpstr>
      <vt:lpstr>Heuristic Results</vt:lpstr>
      <vt:lpstr>Run Time of Optimization Methods</vt:lpstr>
      <vt:lpstr>Optimizing Sessionless Testing</vt:lpstr>
      <vt:lpstr>Optimizing Sessionless Testing</vt:lpstr>
      <vt:lpstr>Optimizing Sessionless Testing</vt:lpstr>
      <vt:lpstr>Reference Case</vt:lpstr>
      <vt:lpstr>Results: Test Time Reduction</vt:lpstr>
      <vt:lpstr>Run Time of Heuristic </vt:lpstr>
      <vt:lpstr>Sessionless or Session-Based?</vt:lpstr>
      <vt:lpstr>Sessionless or Session-Based?</vt:lpstr>
      <vt:lpstr>Sessionless or Session-Based?</vt:lpstr>
      <vt:lpstr>Outline</vt:lpstr>
      <vt:lpstr>Conclusion</vt:lpstr>
      <vt:lpstr>THANK YOU</vt:lpstr>
      <vt:lpstr>Results</vt:lpstr>
    </vt:vector>
  </TitlesOfParts>
  <Company>VANDERBILT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Power-Aware System-On-Chip Test Optimization through Frequncy and Voltage Scaling</dc:title>
  <dc:creator>V Benakanakeresheshadr</dc:creator>
  <cp:lastModifiedBy>V Benakanakeresheshadr</cp:lastModifiedBy>
  <cp:revision>261</cp:revision>
  <dcterms:created xsi:type="dcterms:W3CDTF">2014-01-30T01:21:35Z</dcterms:created>
  <dcterms:modified xsi:type="dcterms:W3CDTF">2014-02-26T16:49:36Z</dcterms:modified>
</cp:coreProperties>
</file>