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34"/>
  </p:notesMasterIdLst>
  <p:sldIdLst>
    <p:sldId id="256" r:id="rId2"/>
    <p:sldId id="257" r:id="rId3"/>
    <p:sldId id="258" r:id="rId4"/>
    <p:sldId id="259" r:id="rId5"/>
    <p:sldId id="263" r:id="rId6"/>
    <p:sldId id="264" r:id="rId7"/>
    <p:sldId id="261"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B4490-5C48-444E-B8F8-0D7017FF9C0A}" type="datetimeFigureOut">
              <a:rPr lang="en-US" smtClean="0"/>
              <a:t>1/31/2012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664B6-110A-4980-BEDF-CE018FFEDF5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664B6-110A-4980-BEDF-CE018FFEDF59}"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664B6-110A-4980-BEDF-CE018FFEDF59}"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F664B6-110A-4980-BEDF-CE018FFEDF59}"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2AF56-0328-4FC7-819B-5F6A0C378BF6}" type="datetimeFigureOut">
              <a:rPr lang="en-US" smtClean="0"/>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2AF56-0328-4FC7-819B-5F6A0C378BF6}" type="datetimeFigureOut">
              <a:rPr lang="en-US" smtClean="0"/>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2AF56-0328-4FC7-819B-5F6A0C378BF6}" type="datetimeFigureOut">
              <a:rPr lang="en-US" smtClean="0"/>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2AF56-0328-4FC7-819B-5F6A0C378BF6}" type="datetimeFigureOut">
              <a:rPr lang="en-US" smtClean="0"/>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2AF56-0328-4FC7-819B-5F6A0C378BF6}" type="datetimeFigureOut">
              <a:rPr lang="en-US" smtClean="0"/>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2AF56-0328-4FC7-819B-5F6A0C378BF6}" type="datetimeFigureOut">
              <a:rPr lang="en-US" smtClean="0"/>
              <a:t>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2AF56-0328-4FC7-819B-5F6A0C378BF6}" type="datetimeFigureOut">
              <a:rPr lang="en-US" smtClean="0"/>
              <a:t>1/30/2012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2AF56-0328-4FC7-819B-5F6A0C378BF6}" type="datetimeFigureOut">
              <a:rPr lang="en-US" smtClean="0"/>
              <a:t>1/30/2012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AF56-0328-4FC7-819B-5F6A0C378BF6}" type="datetimeFigureOut">
              <a:rPr lang="en-US" smtClean="0"/>
              <a:t>1/30/2012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2AF56-0328-4FC7-819B-5F6A0C378BF6}" type="datetimeFigureOut">
              <a:rPr lang="en-US" smtClean="0"/>
              <a:t>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2AF56-0328-4FC7-819B-5F6A0C378BF6}" type="datetimeFigureOut">
              <a:rPr lang="en-US" smtClean="0"/>
              <a:t>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32C9E-F64D-4598-910A-F0B2F60A36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2AF56-0328-4FC7-819B-5F6A0C378BF6}" type="datetimeFigureOut">
              <a:rPr lang="en-US" smtClean="0"/>
              <a:t>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32C9E-F64D-4598-910A-F0B2F60A36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6264" y="914400"/>
            <a:ext cx="8257736" cy="2301240"/>
          </a:xfrm>
        </p:spPr>
        <p:txBody>
          <a:bodyPr>
            <a:normAutofit/>
          </a:bodyPr>
          <a:lstStyle/>
          <a:p>
            <a:pPr algn="ctr"/>
            <a:r>
              <a:rPr lang="en-US" sz="1800" dirty="0" smtClean="0">
                <a:solidFill>
                  <a:schemeClr val="tx2"/>
                </a:solidFill>
              </a:rPr>
              <a:t>Thesis Advisor: Dr. </a:t>
            </a:r>
            <a:r>
              <a:rPr lang="en-US" sz="1800" dirty="0" err="1" smtClean="0">
                <a:solidFill>
                  <a:schemeClr val="tx2"/>
                </a:solidFill>
              </a:rPr>
              <a:t>Vishwani</a:t>
            </a:r>
            <a:r>
              <a:rPr lang="en-US" sz="1800" dirty="0" smtClean="0">
                <a:solidFill>
                  <a:schemeClr val="tx2"/>
                </a:solidFill>
              </a:rPr>
              <a:t> D. </a:t>
            </a:r>
            <a:r>
              <a:rPr lang="en-US" sz="1800" dirty="0" err="1" smtClean="0">
                <a:solidFill>
                  <a:schemeClr val="tx2"/>
                </a:solidFill>
              </a:rPr>
              <a:t>Agrawal</a:t>
            </a:r>
            <a:r>
              <a:rPr lang="en-US" sz="1800" dirty="0" smtClean="0">
                <a:solidFill>
                  <a:schemeClr val="tx2"/>
                </a:solidFill>
              </a:rPr>
              <a:t/>
            </a:r>
            <a:br>
              <a:rPr lang="en-US" sz="1800" dirty="0" smtClean="0">
                <a:solidFill>
                  <a:schemeClr val="tx2"/>
                </a:solidFill>
              </a:rPr>
            </a:br>
            <a:r>
              <a:rPr lang="en-US" sz="1800" dirty="0" smtClean="0">
                <a:solidFill>
                  <a:schemeClr val="tx2"/>
                </a:solidFill>
              </a:rPr>
              <a:t>Committee Members: Dr. </a:t>
            </a:r>
            <a:r>
              <a:rPr lang="en-US" sz="1800" dirty="0" err="1" smtClean="0">
                <a:solidFill>
                  <a:schemeClr val="tx2"/>
                </a:solidFill>
              </a:rPr>
              <a:t>Adit</a:t>
            </a:r>
            <a:r>
              <a:rPr lang="en-US" sz="1800" dirty="0" smtClean="0">
                <a:solidFill>
                  <a:schemeClr val="tx2"/>
                </a:solidFill>
              </a:rPr>
              <a:t> D. Singh, Dr. </a:t>
            </a:r>
            <a:r>
              <a:rPr lang="en-US" sz="1800" dirty="0" smtClean="0">
                <a:solidFill>
                  <a:schemeClr val="tx2"/>
                </a:solidFill>
              </a:rPr>
              <a:t>Victor P. Nelson</a:t>
            </a:r>
            <a:endParaRPr lang="en-US" sz="1800" dirty="0">
              <a:solidFill>
                <a:schemeClr val="tx2"/>
              </a:solidFill>
            </a:endParaRPr>
          </a:p>
        </p:txBody>
      </p:sp>
      <p:sp>
        <p:nvSpPr>
          <p:cNvPr id="5" name="Subtitle 4"/>
          <p:cNvSpPr>
            <a:spLocks noGrp="1"/>
          </p:cNvSpPr>
          <p:nvPr>
            <p:ph type="subTitle" idx="1"/>
          </p:nvPr>
        </p:nvSpPr>
        <p:spPr>
          <a:xfrm>
            <a:off x="1066800" y="3505200"/>
            <a:ext cx="8077200" cy="1371600"/>
          </a:xfrm>
        </p:spPr>
        <p:txBody>
          <a:bodyPr>
            <a:normAutofit/>
          </a:bodyPr>
          <a:lstStyle/>
          <a:p>
            <a:pPr algn="ctr"/>
            <a:r>
              <a:rPr lang="en-US" b="1" dirty="0" smtClean="0">
                <a:solidFill>
                  <a:schemeClr val="tx2"/>
                </a:solidFill>
              </a:rPr>
              <a:t>Controlled Transition Density Based Power constrained Scan-BIST with Reduced Test Time </a:t>
            </a:r>
            <a:endParaRPr lang="en-US" b="1" dirty="0">
              <a:solidFill>
                <a:schemeClr val="tx2"/>
              </a:solidFill>
            </a:endParaRPr>
          </a:p>
        </p:txBody>
      </p:sp>
      <p:sp>
        <p:nvSpPr>
          <p:cNvPr id="6" name="TextBox 5"/>
          <p:cNvSpPr txBox="1"/>
          <p:nvPr/>
        </p:nvSpPr>
        <p:spPr>
          <a:xfrm rot="10800000" flipV="1">
            <a:off x="1066800" y="1295400"/>
            <a:ext cx="7696200" cy="400110"/>
          </a:xfrm>
          <a:prstGeom prst="rect">
            <a:avLst/>
          </a:prstGeom>
          <a:noFill/>
        </p:spPr>
        <p:txBody>
          <a:bodyPr wrap="square" rtlCol="0">
            <a:spAutoFit/>
          </a:bodyPr>
          <a:lstStyle/>
          <a:p>
            <a:pPr algn="ctr"/>
            <a:r>
              <a:rPr lang="en-US" sz="2000" dirty="0" smtClean="0"/>
              <a:t>Master’s</a:t>
            </a:r>
            <a:r>
              <a:rPr lang="en-US" dirty="0" smtClean="0"/>
              <a:t> Thesis Defense</a:t>
            </a:r>
            <a:endParaRPr lang="en-US" dirty="0"/>
          </a:p>
        </p:txBody>
      </p:sp>
      <p:sp>
        <p:nvSpPr>
          <p:cNvPr id="7" name="TextBox 6"/>
          <p:cNvSpPr txBox="1"/>
          <p:nvPr/>
        </p:nvSpPr>
        <p:spPr>
          <a:xfrm>
            <a:off x="685800" y="4876800"/>
            <a:ext cx="8153400" cy="400110"/>
          </a:xfrm>
          <a:prstGeom prst="rect">
            <a:avLst/>
          </a:prstGeom>
          <a:noFill/>
        </p:spPr>
        <p:txBody>
          <a:bodyPr wrap="square" rtlCol="0">
            <a:spAutoFit/>
          </a:bodyPr>
          <a:lstStyle/>
          <a:p>
            <a:pPr algn="ctr"/>
            <a:r>
              <a:rPr lang="en-US" sz="2000" dirty="0" err="1" smtClean="0"/>
              <a:t>Farhana</a:t>
            </a:r>
            <a:r>
              <a:rPr lang="en-US" sz="2000" dirty="0" smtClean="0"/>
              <a:t> Rashid</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case transition density selection based on fault coverage</a:t>
            </a:r>
            <a:endParaRPr lang="en-US" dirty="0"/>
          </a:p>
        </p:txBody>
      </p:sp>
      <p:sp>
        <p:nvSpPr>
          <p:cNvPr id="3" name="Content Placeholder 2"/>
          <p:cNvSpPr>
            <a:spLocks noGrp="1"/>
          </p:cNvSpPr>
          <p:nvPr>
            <p:ph idx="1"/>
          </p:nvPr>
        </p:nvSpPr>
        <p:spPr>
          <a:xfrm>
            <a:off x="457200" y="1600200"/>
            <a:ext cx="8229600" cy="1828799"/>
          </a:xfrm>
        </p:spPr>
        <p:txBody>
          <a:bodyPr>
            <a:normAutofit fontScale="55000" lnSpcReduction="20000"/>
          </a:bodyPr>
          <a:lstStyle/>
          <a:p>
            <a:pPr>
              <a:buFont typeface="Wingdings" pitchFamily="2" charset="2"/>
              <a:buChar char="Ø"/>
            </a:pPr>
            <a:r>
              <a:rPr lang="en-US" dirty="0" smtClean="0"/>
              <a:t>Best case transition density</a:t>
            </a:r>
          </a:p>
          <a:p>
            <a:pPr lvl="1">
              <a:buFont typeface="Wingdings" pitchFamily="2" charset="2"/>
              <a:buChar char="Ø"/>
            </a:pPr>
            <a:r>
              <a:rPr lang="en-US" dirty="0">
                <a:solidFill>
                  <a:schemeClr val="tx2"/>
                </a:solidFill>
              </a:rPr>
              <a:t>A</a:t>
            </a:r>
            <a:r>
              <a:rPr lang="en-US" dirty="0" smtClean="0">
                <a:solidFill>
                  <a:schemeClr val="tx2"/>
                </a:solidFill>
              </a:rPr>
              <a:t>nalogously </a:t>
            </a:r>
            <a:r>
              <a:rPr lang="en-US" dirty="0">
                <a:solidFill>
                  <a:schemeClr val="tx2"/>
                </a:solidFill>
              </a:rPr>
              <a:t>e</a:t>
            </a:r>
            <a:r>
              <a:rPr lang="en-US" dirty="0" smtClean="0">
                <a:solidFill>
                  <a:schemeClr val="tx2"/>
                </a:solidFill>
              </a:rPr>
              <a:t>ffective test set can be generated by generating vectors based on transition density</a:t>
            </a:r>
          </a:p>
          <a:p>
            <a:pPr lvl="1">
              <a:buFont typeface="Wingdings" pitchFamily="2" charset="2"/>
              <a:buChar char="Ø"/>
            </a:pPr>
            <a:r>
              <a:rPr lang="en-US" dirty="0" smtClean="0">
                <a:solidFill>
                  <a:schemeClr val="tx2"/>
                </a:solidFill>
              </a:rPr>
              <a:t>There will exist a transition density that will detect more faults with fewer vectors</a:t>
            </a:r>
          </a:p>
          <a:p>
            <a:pPr>
              <a:buFont typeface="Wingdings" pitchFamily="2" charset="2"/>
              <a:buChar char="Ø"/>
            </a:pPr>
            <a:r>
              <a:rPr lang="en-US" dirty="0" smtClean="0"/>
              <a:t>This is defined as best case transition density</a:t>
            </a:r>
          </a:p>
          <a:p>
            <a:pPr marL="342900" lvl="1" indent="-342900">
              <a:buFont typeface="Wingdings" pitchFamily="2" charset="2"/>
              <a:buChar char="Ø"/>
            </a:pPr>
            <a:r>
              <a:rPr lang="en-US" dirty="0" smtClean="0">
                <a:solidFill>
                  <a:schemeClr val="tx2"/>
                </a:solidFill>
              </a:rPr>
              <a:t>In circuit s1269  0.5 transition density  results in best test set generation</a:t>
            </a:r>
          </a:p>
          <a:p>
            <a:pPr>
              <a:buNone/>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pic>
        <p:nvPicPr>
          <p:cNvPr id="2050" name="Picture 2" descr="C:\Users\farhana\Desktop\finals\5\5_2.eps"/>
          <p:cNvPicPr>
            <a:picLocks noChangeAspect="1" noChangeArrowheads="1"/>
          </p:cNvPicPr>
          <p:nvPr/>
        </p:nvPicPr>
        <p:blipFill>
          <a:blip r:embed="rId2"/>
          <a:srcRect/>
          <a:stretch>
            <a:fillRect/>
          </a:stretch>
        </p:blipFill>
        <p:spPr bwMode="auto">
          <a:xfrm>
            <a:off x="304800" y="3200400"/>
            <a:ext cx="8077200" cy="3276600"/>
          </a:xfrm>
          <a:prstGeom prst="rect">
            <a:avLst/>
          </a:prstGeom>
          <a:noFill/>
        </p:spPr>
      </p:pic>
      <p:sp>
        <p:nvSpPr>
          <p:cNvPr id="6" name="TextBox 5"/>
          <p:cNvSpPr txBox="1"/>
          <p:nvPr/>
        </p:nvSpPr>
        <p:spPr>
          <a:xfrm>
            <a:off x="4267200" y="3962400"/>
            <a:ext cx="3124200" cy="369332"/>
          </a:xfrm>
          <a:prstGeom prst="rect">
            <a:avLst/>
          </a:prstGeom>
          <a:noFill/>
        </p:spPr>
        <p:txBody>
          <a:bodyPr wrap="square" rtlCol="0">
            <a:spAutoFit/>
          </a:bodyPr>
          <a:lstStyle/>
          <a:p>
            <a:r>
              <a:rPr lang="en-US" dirty="0" smtClean="0">
                <a:solidFill>
                  <a:srgbClr val="FF0000"/>
                </a:solidFill>
              </a:rPr>
              <a:t>Fault profiles  of s1269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Estimation of best transition density from best case weighted random pattern </a:t>
            </a:r>
            <a:endParaRPr lang="en-US" sz="3200" dirty="0">
              <a:solidFill>
                <a:schemeClr val="tx2"/>
              </a:solidFill>
            </a:endParaRPr>
          </a:p>
        </p:txBody>
      </p:sp>
      <p:sp>
        <p:nvSpPr>
          <p:cNvPr id="3" name="Content Placeholder 2"/>
          <p:cNvSpPr>
            <a:spLocks noGrp="1"/>
          </p:cNvSpPr>
          <p:nvPr>
            <p:ph idx="1"/>
          </p:nvPr>
        </p:nvSpPr>
        <p:spPr>
          <a:xfrm>
            <a:off x="457200" y="1600201"/>
            <a:ext cx="8229600" cy="1143000"/>
          </a:xfrm>
        </p:spPr>
        <p:txBody>
          <a:bodyPr>
            <a:normAutofit fontScale="55000" lnSpcReduction="20000"/>
          </a:bodyPr>
          <a:lstStyle/>
          <a:p>
            <a:pPr>
              <a:buFont typeface="Wingdings" pitchFamily="2" charset="2"/>
              <a:buChar char="Ø"/>
            </a:pPr>
            <a:r>
              <a:rPr lang="en-US" dirty="0" smtClean="0"/>
              <a:t>If best case weight for a circuit is p1</a:t>
            </a:r>
          </a:p>
          <a:p>
            <a:pPr lvl="1">
              <a:buFont typeface="Wingdings" pitchFamily="2" charset="2"/>
              <a:buChar char="Ø"/>
            </a:pPr>
            <a:r>
              <a:rPr lang="en-US" dirty="0" smtClean="0">
                <a:solidFill>
                  <a:schemeClr val="tx2"/>
                </a:solidFill>
              </a:rPr>
              <a:t>p1= probability of bit being 1</a:t>
            </a:r>
          </a:p>
          <a:p>
            <a:pPr lvl="1">
              <a:buFont typeface="Wingdings" pitchFamily="2" charset="2"/>
              <a:buChar char="Ø"/>
            </a:pPr>
            <a:r>
              <a:rPr lang="en-US" dirty="0" smtClean="0">
                <a:solidFill>
                  <a:schemeClr val="tx2"/>
                </a:solidFill>
              </a:rPr>
              <a:t>P0= probability of bit being </a:t>
            </a:r>
            <a:r>
              <a:rPr lang="en-US" dirty="0">
                <a:solidFill>
                  <a:schemeClr val="tx2"/>
                </a:solidFill>
              </a:rPr>
              <a:t>0</a:t>
            </a:r>
            <a:endParaRPr lang="en-US" dirty="0" smtClean="0"/>
          </a:p>
          <a:p>
            <a:pPr lvl="1">
              <a:buFont typeface="Wingdings" pitchFamily="2" charset="2"/>
              <a:buChar char="Ø"/>
            </a:pPr>
            <a:r>
              <a:rPr lang="en-US" dirty="0" smtClean="0">
                <a:solidFill>
                  <a:schemeClr val="tx2"/>
                </a:solidFill>
              </a:rPr>
              <a:t>Best case transition density </a:t>
            </a:r>
            <a:r>
              <a:rPr lang="en-US" dirty="0" smtClean="0">
                <a:solidFill>
                  <a:srgbClr val="C00000"/>
                </a:solidFill>
              </a:rPr>
              <a:t>2*p1*p0</a:t>
            </a:r>
            <a:endParaRPr lang="en-US" dirty="0">
              <a:solidFill>
                <a:srgbClr val="C00000"/>
              </a:solidFill>
            </a:endParaRPr>
          </a:p>
        </p:txBody>
      </p:sp>
      <p:graphicFrame>
        <p:nvGraphicFramePr>
          <p:cNvPr id="4" name="Table 3"/>
          <p:cNvGraphicFramePr>
            <a:graphicFrameLocks noGrp="1"/>
          </p:cNvGraphicFramePr>
          <p:nvPr/>
        </p:nvGraphicFramePr>
        <p:xfrm>
          <a:off x="457200" y="2667000"/>
          <a:ext cx="7543798" cy="3791130"/>
        </p:xfrm>
        <a:graphic>
          <a:graphicData uri="http://schemas.openxmlformats.org/drawingml/2006/table">
            <a:tbl>
              <a:tblPr firstRow="1" firstCol="1">
                <a:tableStyleId>{69CF1AB2-1976-4502-BF36-3FF5EA218861}</a:tableStyleId>
              </a:tblPr>
              <a:tblGrid>
                <a:gridCol w="1072976"/>
                <a:gridCol w="1072976"/>
                <a:gridCol w="1071405"/>
                <a:gridCol w="1073761"/>
                <a:gridCol w="1267471"/>
                <a:gridCol w="911448"/>
                <a:gridCol w="1073761"/>
              </a:tblGrid>
              <a:tr h="1047822">
                <a:tc>
                  <a:txBody>
                    <a:bodyPr/>
                    <a:lstStyle/>
                    <a:p>
                      <a:pPr marL="0" marR="0">
                        <a:lnSpc>
                          <a:spcPct val="115000"/>
                        </a:lnSpc>
                        <a:spcBef>
                          <a:spcPts val="0"/>
                        </a:spcBef>
                        <a:spcAft>
                          <a:spcPts val="0"/>
                        </a:spcAft>
                      </a:pPr>
                      <a:r>
                        <a:rPr lang="en-US" sz="1600" dirty="0"/>
                        <a:t>circuit</a:t>
                      </a:r>
                      <a:endParaRPr lang="en-US" sz="1600" dirty="0">
                        <a:latin typeface="Calibri"/>
                        <a:ea typeface="Calibri"/>
                        <a:cs typeface="Times New Roman"/>
                      </a:endParaRPr>
                    </a:p>
                  </a:txBody>
                  <a:tcPr marL="68502" marR="68502" marT="0" marB="0">
                    <a:solidFill>
                      <a:schemeClr val="accent5"/>
                    </a:solidFill>
                  </a:tcPr>
                </a:tc>
                <a:tc>
                  <a:txBody>
                    <a:bodyPr/>
                    <a:lstStyle/>
                    <a:p>
                      <a:pPr marL="0" marR="0">
                        <a:lnSpc>
                          <a:spcPct val="115000"/>
                        </a:lnSpc>
                        <a:spcBef>
                          <a:spcPts val="0"/>
                        </a:spcBef>
                        <a:spcAft>
                          <a:spcPts val="0"/>
                        </a:spcAft>
                      </a:pPr>
                      <a:r>
                        <a:rPr lang="en-US" sz="1400" dirty="0"/>
                        <a:t>Target FC</a:t>
                      </a:r>
                      <a:endParaRPr lang="en-US" sz="1400" dirty="0">
                        <a:latin typeface="Calibri"/>
                        <a:ea typeface="Calibri"/>
                        <a:cs typeface="Times New Roman"/>
                      </a:endParaRPr>
                    </a:p>
                  </a:txBody>
                  <a:tcPr marL="68502" marR="68502" marT="0" marB="0">
                    <a:solidFill>
                      <a:schemeClr val="accent5"/>
                    </a:solidFill>
                  </a:tcPr>
                </a:tc>
                <a:tc>
                  <a:txBody>
                    <a:bodyPr/>
                    <a:lstStyle/>
                    <a:p>
                      <a:pPr marL="0" marR="0">
                        <a:lnSpc>
                          <a:spcPct val="115000"/>
                        </a:lnSpc>
                        <a:spcBef>
                          <a:spcPts val="0"/>
                        </a:spcBef>
                        <a:spcAft>
                          <a:spcPts val="0"/>
                        </a:spcAft>
                      </a:pPr>
                      <a:r>
                        <a:rPr lang="en-US" sz="1600" dirty="0"/>
                        <a:t>Best case WRP</a:t>
                      </a:r>
                      <a:endParaRPr lang="en-US" sz="1600" dirty="0">
                        <a:latin typeface="Calibri"/>
                        <a:ea typeface="Calibri"/>
                        <a:cs typeface="Times New Roman"/>
                      </a:endParaRPr>
                    </a:p>
                  </a:txBody>
                  <a:tcPr marL="68502" marR="68502" marT="0" marB="0">
                    <a:solidFill>
                      <a:schemeClr val="accent5"/>
                    </a:solidFill>
                  </a:tcPr>
                </a:tc>
                <a:tc>
                  <a:txBody>
                    <a:bodyPr/>
                    <a:lstStyle/>
                    <a:p>
                      <a:pPr marL="0" marR="0">
                        <a:lnSpc>
                          <a:spcPct val="115000"/>
                        </a:lnSpc>
                        <a:spcBef>
                          <a:spcPts val="0"/>
                        </a:spcBef>
                        <a:spcAft>
                          <a:spcPts val="0"/>
                        </a:spcAft>
                      </a:pPr>
                      <a:r>
                        <a:rPr lang="en-US" sz="1600" dirty="0"/>
                        <a:t>No of vectors</a:t>
                      </a:r>
                      <a:endParaRPr lang="en-US" sz="1600" dirty="0">
                        <a:latin typeface="Calibri"/>
                        <a:ea typeface="Calibri"/>
                        <a:cs typeface="Times New Roman"/>
                      </a:endParaRPr>
                    </a:p>
                  </a:txBody>
                  <a:tcPr marL="68502" marR="68502" marT="0" marB="0">
                    <a:solidFill>
                      <a:schemeClr val="accent5"/>
                    </a:solidFill>
                  </a:tcPr>
                </a:tc>
                <a:tc>
                  <a:txBody>
                    <a:bodyPr/>
                    <a:lstStyle/>
                    <a:p>
                      <a:pPr marL="0" marR="0">
                        <a:lnSpc>
                          <a:spcPct val="115000"/>
                        </a:lnSpc>
                        <a:spcBef>
                          <a:spcPts val="0"/>
                        </a:spcBef>
                        <a:spcAft>
                          <a:spcPts val="0"/>
                        </a:spcAft>
                      </a:pPr>
                      <a:r>
                        <a:rPr lang="en-US" sz="1600" dirty="0"/>
                        <a:t>2*p1*p0</a:t>
                      </a:r>
                      <a:endParaRPr lang="en-US" sz="1600" dirty="0">
                        <a:latin typeface="Calibri"/>
                        <a:ea typeface="Calibri"/>
                        <a:cs typeface="Times New Roman"/>
                      </a:endParaRPr>
                    </a:p>
                  </a:txBody>
                  <a:tcPr marL="68502" marR="68502" marT="0" marB="0">
                    <a:solidFill>
                      <a:schemeClr val="accent5"/>
                    </a:solidFill>
                  </a:tcPr>
                </a:tc>
                <a:tc>
                  <a:txBody>
                    <a:bodyPr/>
                    <a:lstStyle/>
                    <a:p>
                      <a:pPr marL="0" marR="0">
                        <a:lnSpc>
                          <a:spcPct val="115000"/>
                        </a:lnSpc>
                        <a:spcBef>
                          <a:spcPts val="0"/>
                        </a:spcBef>
                        <a:spcAft>
                          <a:spcPts val="0"/>
                        </a:spcAft>
                      </a:pPr>
                      <a:r>
                        <a:rPr lang="en-US" sz="1600" dirty="0"/>
                        <a:t>Experimental best case TD</a:t>
                      </a:r>
                      <a:endParaRPr lang="en-US" sz="1600" dirty="0">
                        <a:latin typeface="Calibri"/>
                        <a:ea typeface="Calibri"/>
                        <a:cs typeface="Times New Roman"/>
                      </a:endParaRPr>
                    </a:p>
                  </a:txBody>
                  <a:tcPr marL="68502" marR="68502" marT="0" marB="0">
                    <a:solidFill>
                      <a:schemeClr val="accent5"/>
                    </a:solidFill>
                  </a:tcPr>
                </a:tc>
                <a:tc>
                  <a:txBody>
                    <a:bodyPr/>
                    <a:lstStyle/>
                    <a:p>
                      <a:pPr marL="0" marR="0">
                        <a:lnSpc>
                          <a:spcPct val="115000"/>
                        </a:lnSpc>
                        <a:spcBef>
                          <a:spcPts val="0"/>
                        </a:spcBef>
                        <a:spcAft>
                          <a:spcPts val="0"/>
                        </a:spcAft>
                      </a:pPr>
                      <a:r>
                        <a:rPr lang="en-US" sz="1600" dirty="0"/>
                        <a:t>No of vectors needed</a:t>
                      </a:r>
                      <a:endParaRPr lang="en-US" sz="1600" dirty="0">
                        <a:latin typeface="Calibri"/>
                        <a:ea typeface="Calibri"/>
                        <a:cs typeface="Times New Roman"/>
                      </a:endParaRPr>
                    </a:p>
                  </a:txBody>
                  <a:tcPr marL="68502" marR="68502" marT="0" marB="0">
                    <a:solidFill>
                      <a:schemeClr val="accent5"/>
                    </a:solidFill>
                  </a:tcPr>
                </a:tc>
              </a:tr>
              <a:tr h="271192">
                <a:tc>
                  <a:txBody>
                    <a:bodyPr/>
                    <a:lstStyle/>
                    <a:p>
                      <a:pPr marL="0" marR="0">
                        <a:lnSpc>
                          <a:spcPct val="115000"/>
                        </a:lnSpc>
                        <a:spcBef>
                          <a:spcPts val="0"/>
                        </a:spcBef>
                        <a:spcAft>
                          <a:spcPts val="0"/>
                        </a:spcAft>
                      </a:pPr>
                      <a:r>
                        <a:rPr lang="en-US" sz="1400" dirty="0"/>
                        <a:t>S298</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77.1%</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0.6</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18</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0.48</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0.55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423</a:t>
                      </a:r>
                      <a:endParaRPr lang="en-US" sz="1100" b="1">
                        <a:latin typeface="Calibri"/>
                        <a:ea typeface="Calibri"/>
                        <a:cs typeface="Times New Roman"/>
                      </a:endParaRPr>
                    </a:p>
                  </a:txBody>
                  <a:tcPr marL="68502" marR="68502" marT="0" marB="0"/>
                </a:tc>
              </a:tr>
              <a:tr h="409470">
                <a:tc>
                  <a:txBody>
                    <a:bodyPr/>
                    <a:lstStyle/>
                    <a:p>
                      <a:pPr marL="0" marR="0">
                        <a:lnSpc>
                          <a:spcPct val="115000"/>
                        </a:lnSpc>
                        <a:spcBef>
                          <a:spcPts val="0"/>
                        </a:spcBef>
                        <a:spcAft>
                          <a:spcPts val="0"/>
                        </a:spcAft>
                      </a:pPr>
                      <a:r>
                        <a:rPr lang="en-US" sz="1400" dirty="0"/>
                        <a:t>S382</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95%</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0.3</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56</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0.42</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124</a:t>
                      </a:r>
                      <a:endParaRPr lang="en-US" sz="1100" b="1">
                        <a:latin typeface="Calibri"/>
                        <a:ea typeface="Calibri"/>
                        <a:cs typeface="Times New Roman"/>
                      </a:endParaRPr>
                    </a:p>
                  </a:txBody>
                  <a:tcPr marL="68502" marR="68502" marT="0" marB="0"/>
                </a:tc>
              </a:tr>
              <a:tr h="271192">
                <a:tc>
                  <a:txBody>
                    <a:bodyPr/>
                    <a:lstStyle/>
                    <a:p>
                      <a:pPr marL="0" marR="0">
                        <a:lnSpc>
                          <a:spcPct val="115000"/>
                        </a:lnSpc>
                        <a:spcBef>
                          <a:spcPts val="0"/>
                        </a:spcBef>
                        <a:spcAft>
                          <a:spcPts val="0"/>
                        </a:spcAft>
                      </a:pPr>
                      <a:r>
                        <a:rPr lang="en-US" sz="1400" dirty="0"/>
                        <a:t>S510</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0.4</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136</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0.48</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152</a:t>
                      </a:r>
                      <a:endParaRPr lang="en-US" sz="1100" b="1">
                        <a:latin typeface="Calibri"/>
                        <a:ea typeface="Calibri"/>
                        <a:cs typeface="Times New Roman"/>
                      </a:endParaRPr>
                    </a:p>
                  </a:txBody>
                  <a:tcPr marL="68502" marR="68502" marT="0" marB="0"/>
                </a:tc>
              </a:tr>
              <a:tr h="378162">
                <a:tc>
                  <a:txBody>
                    <a:bodyPr/>
                    <a:lstStyle/>
                    <a:p>
                      <a:pPr marL="0" marR="0">
                        <a:lnSpc>
                          <a:spcPct val="115000"/>
                        </a:lnSpc>
                        <a:spcBef>
                          <a:spcPts val="0"/>
                        </a:spcBef>
                        <a:spcAft>
                          <a:spcPts val="0"/>
                        </a:spcAft>
                      </a:pPr>
                      <a:r>
                        <a:rPr lang="en-US" sz="1400" dirty="0"/>
                        <a:t>S635</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0.9</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97</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0.18</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0.1</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1883</a:t>
                      </a:r>
                      <a:endParaRPr lang="en-US" sz="1100" b="1">
                        <a:latin typeface="Calibri"/>
                        <a:ea typeface="Calibri"/>
                        <a:cs typeface="Times New Roman"/>
                      </a:endParaRPr>
                    </a:p>
                  </a:txBody>
                  <a:tcPr marL="68502" marR="68502" marT="0" marB="0"/>
                </a:tc>
              </a:tr>
              <a:tr h="271192">
                <a:tc>
                  <a:txBody>
                    <a:bodyPr/>
                    <a:lstStyle/>
                    <a:p>
                      <a:pPr marL="0" marR="0">
                        <a:lnSpc>
                          <a:spcPct val="115000"/>
                        </a:lnSpc>
                        <a:spcBef>
                          <a:spcPts val="0"/>
                        </a:spcBef>
                        <a:spcAft>
                          <a:spcPts val="0"/>
                        </a:spcAft>
                      </a:pPr>
                      <a:r>
                        <a:rPr lang="en-US" sz="1400" dirty="0"/>
                        <a:t>S820</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0.45</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2872</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5972</a:t>
                      </a:r>
                      <a:endParaRPr lang="en-US" sz="1100" b="1">
                        <a:latin typeface="Calibri"/>
                        <a:ea typeface="Calibri"/>
                        <a:cs typeface="Times New Roman"/>
                      </a:endParaRPr>
                    </a:p>
                  </a:txBody>
                  <a:tcPr marL="68502" marR="68502" marT="0" marB="0"/>
                </a:tc>
              </a:tr>
              <a:tr h="271192">
                <a:tc>
                  <a:txBody>
                    <a:bodyPr/>
                    <a:lstStyle/>
                    <a:p>
                      <a:pPr marL="0" marR="0">
                        <a:lnSpc>
                          <a:spcPct val="115000"/>
                        </a:lnSpc>
                        <a:spcBef>
                          <a:spcPts val="0"/>
                        </a:spcBef>
                        <a:spcAft>
                          <a:spcPts val="0"/>
                        </a:spcAft>
                      </a:pPr>
                      <a:r>
                        <a:rPr lang="en-US" sz="1400" dirty="0"/>
                        <a:t>S1196</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0.55</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1706</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0.495</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2821</a:t>
                      </a:r>
                      <a:endParaRPr lang="en-US" sz="1100" b="1">
                        <a:latin typeface="Calibri"/>
                        <a:ea typeface="Calibri"/>
                        <a:cs typeface="Times New Roman"/>
                      </a:endParaRPr>
                    </a:p>
                  </a:txBody>
                  <a:tcPr marL="68502" marR="68502" marT="0" marB="0"/>
                </a:tc>
              </a:tr>
              <a:tr h="271192">
                <a:tc>
                  <a:txBody>
                    <a:bodyPr/>
                    <a:lstStyle/>
                    <a:p>
                      <a:pPr marL="0" marR="0">
                        <a:lnSpc>
                          <a:spcPct val="115000"/>
                        </a:lnSpc>
                        <a:spcBef>
                          <a:spcPts val="0"/>
                        </a:spcBef>
                        <a:spcAft>
                          <a:spcPts val="0"/>
                        </a:spcAft>
                      </a:pPr>
                      <a:r>
                        <a:rPr lang="en-US" sz="1400" dirty="0"/>
                        <a:t>S1269</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0.6</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22</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0.48</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0.5</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24</a:t>
                      </a:r>
                      <a:endParaRPr lang="en-US" sz="1100" b="1" dirty="0">
                        <a:latin typeface="Calibri"/>
                        <a:ea typeface="Calibri"/>
                        <a:cs typeface="Times New Roman"/>
                      </a:endParaRPr>
                    </a:p>
                  </a:txBody>
                  <a:tcPr marL="68502" marR="68502" marT="0" marB="0"/>
                </a:tc>
              </a:tr>
              <a:tr h="271192">
                <a:tc>
                  <a:txBody>
                    <a:bodyPr/>
                    <a:lstStyle/>
                    <a:p>
                      <a:pPr marL="0" marR="0">
                        <a:lnSpc>
                          <a:spcPct val="115000"/>
                        </a:lnSpc>
                        <a:spcBef>
                          <a:spcPts val="0"/>
                        </a:spcBef>
                        <a:spcAft>
                          <a:spcPts val="0"/>
                        </a:spcAft>
                      </a:pPr>
                      <a:r>
                        <a:rPr lang="en-US" sz="1400" dirty="0"/>
                        <a:t>S1494</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98.8%</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4974</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0.45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3158</a:t>
                      </a:r>
                      <a:endParaRPr lang="en-US" sz="1100" b="1" dirty="0">
                        <a:latin typeface="Calibri"/>
                        <a:ea typeface="Calibri"/>
                        <a:cs typeface="Times New Roman"/>
                      </a:endParaRPr>
                    </a:p>
                  </a:txBody>
                  <a:tcPr marL="68502" marR="68502" marT="0" marB="0"/>
                </a:tc>
              </a:tr>
              <a:tr h="271192">
                <a:tc>
                  <a:txBody>
                    <a:bodyPr/>
                    <a:lstStyle/>
                    <a:p>
                      <a:pPr marL="0" marR="0">
                        <a:lnSpc>
                          <a:spcPct val="115000"/>
                        </a:lnSpc>
                        <a:spcBef>
                          <a:spcPts val="0"/>
                        </a:spcBef>
                        <a:spcAft>
                          <a:spcPts val="0"/>
                        </a:spcAft>
                      </a:pPr>
                      <a:r>
                        <a:rPr lang="en-US" sz="1400" dirty="0"/>
                        <a:t>S1512</a:t>
                      </a:r>
                      <a:endParaRPr lang="en-US" sz="1400"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95%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0.75</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538</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a:t>0.375</a:t>
                      </a:r>
                      <a:endParaRPr lang="en-US" sz="1100" b="1">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0.2</a:t>
                      </a:r>
                      <a:endParaRPr lang="en-US" sz="1100" b="1" dirty="0">
                        <a:latin typeface="Calibri"/>
                        <a:ea typeface="Calibri"/>
                        <a:cs typeface="Times New Roman"/>
                      </a:endParaRPr>
                    </a:p>
                  </a:txBody>
                  <a:tcPr marL="68502" marR="68502" marT="0" marB="0"/>
                </a:tc>
                <a:tc>
                  <a:txBody>
                    <a:bodyPr/>
                    <a:lstStyle/>
                    <a:p>
                      <a:pPr marL="0" marR="0">
                        <a:lnSpc>
                          <a:spcPct val="115000"/>
                        </a:lnSpc>
                        <a:spcBef>
                          <a:spcPts val="0"/>
                        </a:spcBef>
                        <a:spcAft>
                          <a:spcPts val="0"/>
                        </a:spcAft>
                      </a:pPr>
                      <a:r>
                        <a:rPr lang="en-US" sz="1100" b="1" dirty="0"/>
                        <a:t>338</a:t>
                      </a:r>
                      <a:endParaRPr lang="en-US" sz="1100" b="1" dirty="0">
                        <a:latin typeface="Calibri"/>
                        <a:ea typeface="Calibri"/>
                        <a:cs typeface="Times New Roman"/>
                      </a:endParaRPr>
                    </a:p>
                  </a:txBody>
                  <a:tcPr marL="68502" marR="68502" marT="0" marB="0"/>
                </a:tc>
              </a:tr>
            </a:tbl>
          </a:graphicData>
        </a:graphic>
      </p:graphicFrame>
      <p:sp>
        <p:nvSpPr>
          <p:cNvPr id="5" name="TextBox 4"/>
          <p:cNvSpPr txBox="1"/>
          <p:nvPr/>
        </p:nvSpPr>
        <p:spPr>
          <a:xfrm>
            <a:off x="1447800" y="6488668"/>
            <a:ext cx="4572000" cy="369332"/>
          </a:xfrm>
          <a:prstGeom prst="rect">
            <a:avLst/>
          </a:prstGeom>
          <a:noFill/>
        </p:spPr>
        <p:txBody>
          <a:bodyPr wrap="square" rtlCol="0">
            <a:spAutoFit/>
          </a:bodyPr>
          <a:lstStyle/>
          <a:p>
            <a:r>
              <a:rPr lang="en-US" dirty="0" smtClean="0">
                <a:solidFill>
                  <a:srgbClr val="C00000"/>
                </a:solidFill>
              </a:rPr>
              <a:t>Best case transition density for ISCAS89 circuits</a:t>
            </a:r>
            <a:endParaRPr lang="en-US" dirty="0">
              <a:solidFill>
                <a:srgbClr val="C00000"/>
              </a:solidFill>
            </a:endParaRPr>
          </a:p>
        </p:txBody>
      </p:sp>
      <p:sp>
        <p:nvSpPr>
          <p:cNvPr id="6" name="TextBox 5"/>
          <p:cNvSpPr txBox="1"/>
          <p:nvPr/>
        </p:nvSpPr>
        <p:spPr>
          <a:xfrm>
            <a:off x="4648200" y="1447800"/>
            <a:ext cx="3810000" cy="830997"/>
          </a:xfrm>
          <a:prstGeom prst="rect">
            <a:avLst/>
          </a:prstGeom>
          <a:noFill/>
        </p:spPr>
        <p:txBody>
          <a:bodyPr wrap="square" rtlCol="0">
            <a:spAutoFit/>
          </a:bodyPr>
          <a:lstStyle/>
          <a:p>
            <a:r>
              <a:rPr lang="en-US" sz="1600" dirty="0" smtClean="0"/>
              <a:t>Fault simulation done with AUSIM for 10000 vectors for weight and transition density </a:t>
            </a:r>
            <a:r>
              <a:rPr lang="en-US" sz="1600" dirty="0"/>
              <a:t> </a:t>
            </a:r>
            <a:r>
              <a:rPr lang="en-US" sz="1600" dirty="0" smtClean="0"/>
              <a:t>of 0.1-0.95 with 0.05 intervals</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sz="3100" dirty="0" smtClean="0"/>
              <a:t>Comparison between WRP &amp; TD patterns</a:t>
            </a:r>
            <a:r>
              <a:rPr lang="en-US" dirty="0" smtClean="0"/>
              <a:t/>
            </a:r>
            <a:br>
              <a:rPr lang="en-US" dirty="0" smtClean="0"/>
            </a:br>
            <a:endParaRPr lang="en-US" dirty="0"/>
          </a:p>
        </p:txBody>
      </p:sp>
      <p:sp>
        <p:nvSpPr>
          <p:cNvPr id="3" name="Content Placeholder 2"/>
          <p:cNvSpPr>
            <a:spLocks noGrp="1"/>
          </p:cNvSpPr>
          <p:nvPr>
            <p:ph sz="half" idx="1"/>
          </p:nvPr>
        </p:nvSpPr>
        <p:spPr>
          <a:xfrm>
            <a:off x="457200" y="1600201"/>
            <a:ext cx="3429000" cy="4267199"/>
          </a:xfrm>
        </p:spPr>
        <p:txBody>
          <a:bodyPr>
            <a:normAutofit fontScale="92500" lnSpcReduction="10000"/>
          </a:bodyPr>
          <a:lstStyle/>
          <a:p>
            <a:pPr>
              <a:buFont typeface="Wingdings" pitchFamily="2" charset="2"/>
              <a:buChar char="Ø"/>
            </a:pPr>
            <a:r>
              <a:rPr lang="en-US" dirty="0" smtClean="0"/>
              <a:t>In some of cases TD patterns are as good as WRP in detecting faults</a:t>
            </a:r>
          </a:p>
          <a:p>
            <a:pPr>
              <a:buFont typeface="Wingdings" pitchFamily="2" charset="2"/>
              <a:buChar char="Ø"/>
            </a:pPr>
            <a:r>
              <a:rPr lang="en-US" dirty="0" smtClean="0"/>
              <a:t> fault coverage reached by TD is very high </a:t>
            </a:r>
          </a:p>
          <a:p>
            <a:pPr lvl="1">
              <a:buFont typeface="Wingdings" pitchFamily="2" charset="2"/>
              <a:buChar char="Ø"/>
            </a:pPr>
            <a:r>
              <a:rPr lang="en-US" dirty="0" smtClean="0"/>
              <a:t> </a:t>
            </a:r>
            <a:r>
              <a:rPr lang="en-US" dirty="0" smtClean="0">
                <a:solidFill>
                  <a:schemeClr val="tx2"/>
                </a:solidFill>
              </a:rPr>
              <a:t>95%-99%</a:t>
            </a:r>
          </a:p>
          <a:p>
            <a:pPr>
              <a:buFont typeface="Wingdings" pitchFamily="2" charset="2"/>
              <a:buChar char="Ø"/>
            </a:pPr>
            <a:r>
              <a:rPr lang="en-US" dirty="0" smtClean="0"/>
              <a:t>However 100% fault coverage was not achievable</a:t>
            </a:r>
          </a:p>
          <a:p>
            <a:pPr>
              <a:buNone/>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3074" name="Picture 2" descr="C:\Users\farhana\Desktop\finals\5\5_3.eps"/>
          <p:cNvPicPr>
            <a:picLocks noChangeAspect="1" noChangeArrowheads="1"/>
          </p:cNvPicPr>
          <p:nvPr/>
        </p:nvPicPr>
        <p:blipFill>
          <a:blip r:embed="rId2"/>
          <a:srcRect/>
          <a:stretch>
            <a:fillRect/>
          </a:stretch>
        </p:blipFill>
        <p:spPr bwMode="auto">
          <a:xfrm>
            <a:off x="3962400" y="1219200"/>
            <a:ext cx="5181600" cy="4946650"/>
          </a:xfrm>
          <a:prstGeom prst="rect">
            <a:avLst/>
          </a:prstGeom>
          <a:noFill/>
        </p:spPr>
      </p:pic>
      <p:sp>
        <p:nvSpPr>
          <p:cNvPr id="7" name="TextBox 6"/>
          <p:cNvSpPr txBox="1"/>
          <p:nvPr/>
        </p:nvSpPr>
        <p:spPr>
          <a:xfrm>
            <a:off x="4191000" y="6248400"/>
            <a:ext cx="4572000" cy="381000"/>
          </a:xfrm>
          <a:prstGeom prst="rect">
            <a:avLst/>
          </a:prstGeom>
          <a:noFill/>
        </p:spPr>
        <p:txBody>
          <a:bodyPr wrap="square" rtlCol="0">
            <a:spAutoFit/>
          </a:bodyPr>
          <a:lstStyle/>
          <a:p>
            <a:r>
              <a:rPr lang="en-US" dirty="0" smtClean="0">
                <a:solidFill>
                  <a:srgbClr val="C00000"/>
                </a:solidFill>
              </a:rPr>
              <a:t>Number of vectors needed to reach 95% faults</a:t>
            </a:r>
            <a:endParaRPr lang="en-US" dirty="0">
              <a:solidFill>
                <a:srgbClr val="C00000"/>
              </a:solidFill>
            </a:endParaRPr>
          </a:p>
        </p:txBody>
      </p:sp>
      <p:sp>
        <p:nvSpPr>
          <p:cNvPr id="8" name="TextBox 7"/>
          <p:cNvSpPr txBox="1"/>
          <p:nvPr/>
        </p:nvSpPr>
        <p:spPr>
          <a:xfrm>
            <a:off x="152400" y="6019800"/>
            <a:ext cx="3886200" cy="276999"/>
          </a:xfrm>
          <a:prstGeom prst="rect">
            <a:avLst/>
          </a:prstGeom>
          <a:noFill/>
        </p:spPr>
        <p:txBody>
          <a:bodyPr wrap="square" rtlCol="0">
            <a:spAutoFit/>
          </a:bodyPr>
          <a:lstStyle/>
          <a:p>
            <a:r>
              <a:rPr lang="en-US" sz="1200" dirty="0" smtClean="0"/>
              <a:t>WRP=weighted random pattern</a:t>
            </a:r>
            <a:endParaRPr lang="en-US" sz="1200" dirty="0"/>
          </a:p>
        </p:txBody>
      </p:sp>
      <p:sp>
        <p:nvSpPr>
          <p:cNvPr id="9" name="TextBox 8"/>
          <p:cNvSpPr txBox="1"/>
          <p:nvPr/>
        </p:nvSpPr>
        <p:spPr>
          <a:xfrm>
            <a:off x="228600" y="6172200"/>
            <a:ext cx="2209800" cy="276999"/>
          </a:xfrm>
          <a:prstGeom prst="rect">
            <a:avLst/>
          </a:prstGeom>
          <a:noFill/>
        </p:spPr>
        <p:txBody>
          <a:bodyPr wrap="square" rtlCol="0">
            <a:spAutoFit/>
          </a:bodyPr>
          <a:lstStyle/>
          <a:p>
            <a:r>
              <a:rPr lang="en-US" sz="1200" dirty="0" smtClean="0"/>
              <a:t>TD=transition density patterns</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Adapting scan clock with transition density of test vectors  </a:t>
            </a:r>
            <a:endParaRPr lang="en-US" dirty="0"/>
          </a:p>
        </p:txBody>
      </p:sp>
      <p:pic>
        <p:nvPicPr>
          <p:cNvPr id="4100" name="Picture 4"/>
          <p:cNvPicPr>
            <a:picLocks noChangeAspect="1" noChangeArrowheads="1"/>
          </p:cNvPicPr>
          <p:nvPr/>
        </p:nvPicPr>
        <p:blipFill>
          <a:blip r:embed="rId2"/>
          <a:srcRect/>
          <a:stretch>
            <a:fillRect/>
          </a:stretch>
        </p:blipFill>
        <p:spPr bwMode="auto">
          <a:xfrm>
            <a:off x="228600" y="1752600"/>
            <a:ext cx="8610600" cy="3733800"/>
          </a:xfrm>
          <a:prstGeom prst="rect">
            <a:avLst/>
          </a:prstGeom>
          <a:noFill/>
          <a:ln w="9525">
            <a:noFill/>
            <a:miter lim="800000"/>
            <a:headEnd/>
            <a:tailEnd/>
          </a:ln>
          <a:effectLst/>
        </p:spPr>
      </p:pic>
      <p:sp>
        <p:nvSpPr>
          <p:cNvPr id="8" name="TextBox 7"/>
          <p:cNvSpPr txBox="1"/>
          <p:nvPr/>
        </p:nvSpPr>
        <p:spPr>
          <a:xfrm>
            <a:off x="914400" y="5181600"/>
            <a:ext cx="7239000" cy="1200329"/>
          </a:xfrm>
          <a:prstGeom prst="rect">
            <a:avLst/>
          </a:prstGeom>
          <a:noFill/>
        </p:spPr>
        <p:txBody>
          <a:bodyPr wrap="square" rtlCol="0">
            <a:spAutoFit/>
          </a:bodyPr>
          <a:lstStyle/>
          <a:p>
            <a:pPr>
              <a:buFont typeface="Wingdings" pitchFamily="2" charset="2"/>
              <a:buChar char="Ø"/>
            </a:pPr>
            <a:r>
              <a:rPr lang="en-US" dirty="0" smtClean="0"/>
              <a:t>Peak power is the maximum energy consumed in any clock cycle divided by clock period</a:t>
            </a:r>
          </a:p>
          <a:p>
            <a:pPr lvl="1">
              <a:buFont typeface="Wingdings" pitchFamily="2" charset="2"/>
              <a:buChar char="Ø"/>
            </a:pPr>
            <a:r>
              <a:rPr lang="en-US" dirty="0" smtClean="0">
                <a:solidFill>
                  <a:schemeClr val="tx2"/>
                </a:solidFill>
              </a:rPr>
              <a:t>Power in any cycle is below peak power =&gt;Peak power never crosses power budget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Speedup in scan in time for circuits with multiple chains</a:t>
            </a:r>
            <a:endParaRPr lang="en-US" dirty="0"/>
          </a:p>
        </p:txBody>
      </p:sp>
      <p:pic>
        <p:nvPicPr>
          <p:cNvPr id="4" name="Picture 3" descr="C:\Users\farhana\Desktop\finals\4\4.2.jpg"/>
          <p:cNvPicPr/>
          <p:nvPr/>
        </p:nvPicPr>
        <p:blipFill>
          <a:blip r:embed="rId2"/>
          <a:srcRect/>
          <a:stretch>
            <a:fillRect/>
          </a:stretch>
        </p:blipFill>
        <p:spPr bwMode="auto">
          <a:xfrm>
            <a:off x="152400" y="1371600"/>
            <a:ext cx="5562600" cy="3352800"/>
          </a:xfrm>
          <a:prstGeom prst="rect">
            <a:avLst/>
          </a:prstGeom>
          <a:noFill/>
          <a:ln w="9525">
            <a:noFill/>
            <a:miter lim="800000"/>
            <a:headEnd/>
            <a:tailEnd/>
          </a:ln>
        </p:spPr>
      </p:pic>
      <p:sp>
        <p:nvSpPr>
          <p:cNvPr id="5" name="TextBox 4"/>
          <p:cNvSpPr txBox="1"/>
          <p:nvPr/>
        </p:nvSpPr>
        <p:spPr>
          <a:xfrm>
            <a:off x="685800" y="5181600"/>
            <a:ext cx="4495800" cy="646331"/>
          </a:xfrm>
          <a:prstGeom prst="rect">
            <a:avLst/>
          </a:prstGeom>
          <a:noFill/>
        </p:spPr>
        <p:txBody>
          <a:bodyPr wrap="square" rtlCol="0">
            <a:spAutoFit/>
          </a:bodyPr>
          <a:lstStyle/>
          <a:p>
            <a:r>
              <a:rPr lang="en-US" dirty="0" smtClean="0">
                <a:solidFill>
                  <a:srgbClr val="C00000"/>
                </a:solidFill>
              </a:rPr>
              <a:t>Adaptive scan clock implementation in scan BIST with multiple chains</a:t>
            </a:r>
            <a:endParaRPr lang="en-US" dirty="0">
              <a:solidFill>
                <a:srgbClr val="C00000"/>
              </a:solidFill>
            </a:endParaRPr>
          </a:p>
        </p:txBody>
      </p:sp>
      <p:sp>
        <p:nvSpPr>
          <p:cNvPr id="6" name="TextBox 5"/>
          <p:cNvSpPr txBox="1"/>
          <p:nvPr/>
        </p:nvSpPr>
        <p:spPr>
          <a:xfrm>
            <a:off x="5715000" y="1905000"/>
            <a:ext cx="2667000" cy="369332"/>
          </a:xfrm>
          <a:prstGeom prst="rect">
            <a:avLst/>
          </a:prstGeom>
          <a:noFill/>
        </p:spPr>
        <p:txBody>
          <a:bodyPr wrap="square" rtlCol="0">
            <a:spAutoFit/>
          </a:bodyPr>
          <a:lstStyle/>
          <a:p>
            <a:pPr>
              <a:buFont typeface="Wingdings" pitchFamily="2" charset="2"/>
              <a:buChar char="Ø"/>
            </a:pPr>
            <a:endParaRPr lang="en-US" dirty="0"/>
          </a:p>
        </p:txBody>
      </p:sp>
      <p:sp>
        <p:nvSpPr>
          <p:cNvPr id="8" name="TextBox 7"/>
          <p:cNvSpPr txBox="1"/>
          <p:nvPr/>
        </p:nvSpPr>
        <p:spPr>
          <a:xfrm>
            <a:off x="5638800" y="1981200"/>
            <a:ext cx="3124200" cy="2585323"/>
          </a:xfrm>
          <a:prstGeom prst="rect">
            <a:avLst/>
          </a:prstGeom>
          <a:noFill/>
        </p:spPr>
        <p:txBody>
          <a:bodyPr wrap="square" rtlCol="0">
            <a:spAutoFit/>
          </a:bodyPr>
          <a:lstStyle/>
          <a:p>
            <a:pPr>
              <a:buFont typeface="Wingdings" pitchFamily="2" charset="2"/>
              <a:buChar char="Ø"/>
            </a:pPr>
            <a:r>
              <a:rPr lang="en-US" dirty="0" smtClean="0"/>
              <a:t>Inactivity monitor monitors each scan chain and adds up cumulative non-transitions entered scan chain</a:t>
            </a:r>
          </a:p>
          <a:p>
            <a:pPr>
              <a:buFont typeface="Wingdings" pitchFamily="2" charset="2"/>
              <a:buChar char="Ø"/>
            </a:pPr>
            <a:r>
              <a:rPr lang="en-US" dirty="0" smtClean="0"/>
              <a:t>Frequency divider block provides frequency</a:t>
            </a:r>
          </a:p>
          <a:p>
            <a:pPr>
              <a:buFont typeface="Wingdings" pitchFamily="2" charset="2"/>
              <a:buChar char="Ø"/>
            </a:pPr>
            <a:r>
              <a:rPr lang="en-US" dirty="0" smtClean="0"/>
              <a:t>MUX selects required frequency when signaled to step up by inactivity monitor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3352800" cy="4525963"/>
          </a:xfrm>
        </p:spPr>
        <p:txBody>
          <a:bodyPr>
            <a:normAutofit fontScale="92500" lnSpcReduction="20000"/>
          </a:bodyPr>
          <a:lstStyle/>
          <a:p>
            <a:pPr>
              <a:buFont typeface="Wingdings" pitchFamily="2" charset="2"/>
              <a:buChar char="Ø"/>
            </a:pPr>
            <a:r>
              <a:rPr lang="en-US" dirty="0" smtClean="0"/>
              <a:t>Assuming capture activity </a:t>
            </a:r>
            <a:r>
              <a:rPr lang="el-GR" dirty="0" smtClean="0"/>
              <a:t>α</a:t>
            </a:r>
            <a:r>
              <a:rPr lang="en-US" dirty="0" smtClean="0"/>
              <a:t>=1</a:t>
            </a:r>
          </a:p>
          <a:p>
            <a:pPr lvl="1">
              <a:buFont typeface="Wingdings" pitchFamily="2" charset="2"/>
              <a:buChar char="Ø"/>
            </a:pPr>
            <a:r>
              <a:rPr lang="en-US" dirty="0" smtClean="0">
                <a:solidFill>
                  <a:schemeClr val="tx2"/>
                </a:solidFill>
              </a:rPr>
              <a:t>Number of flip –flops in CUT=N</a:t>
            </a:r>
          </a:p>
          <a:p>
            <a:pPr lvl="1">
              <a:buFont typeface="Wingdings" pitchFamily="2" charset="2"/>
              <a:buChar char="Ø"/>
            </a:pPr>
            <a:r>
              <a:rPr lang="en-US" dirty="0" smtClean="0">
                <a:solidFill>
                  <a:schemeClr val="tx2"/>
                </a:solidFill>
              </a:rPr>
              <a:t>Number of scan chains= m</a:t>
            </a:r>
          </a:p>
          <a:p>
            <a:pPr lvl="1">
              <a:buFont typeface="Wingdings" pitchFamily="2" charset="2"/>
              <a:buChar char="Ø"/>
            </a:pPr>
            <a:r>
              <a:rPr lang="en-US" dirty="0" smtClean="0">
                <a:solidFill>
                  <a:schemeClr val="tx2"/>
                </a:solidFill>
              </a:rPr>
              <a:t>Flip flops per scan chain=N/m</a:t>
            </a:r>
          </a:p>
          <a:p>
            <a:pPr>
              <a:buFont typeface="Wingdings" pitchFamily="2" charset="2"/>
              <a:buChar char="Ø"/>
            </a:pPr>
            <a:r>
              <a:rPr lang="en-US" dirty="0" smtClean="0"/>
              <a:t>Scan always starts at lowest frequency</a:t>
            </a:r>
          </a:p>
          <a:p>
            <a:pPr lvl="1">
              <a:buFont typeface="Wingdings" pitchFamily="2" charset="2"/>
              <a:buChar char="Ø"/>
            </a:pPr>
            <a:r>
              <a:rPr lang="en-US" dirty="0" smtClean="0">
                <a:solidFill>
                  <a:schemeClr val="tx2"/>
                </a:solidFill>
              </a:rPr>
              <a:t>Step up frequency if cumulative non –transitions in scan chain N/v</a:t>
            </a:r>
          </a:p>
          <a:p>
            <a:pPr>
              <a:buFont typeface="Wingdings" pitchFamily="2" charset="2"/>
              <a:buChar char="Ø"/>
            </a:pPr>
            <a:endParaRPr lang="en-US" dirty="0"/>
          </a:p>
        </p:txBody>
      </p:sp>
      <p:pic>
        <p:nvPicPr>
          <p:cNvPr id="5124" name="Picture 4"/>
          <p:cNvPicPr>
            <a:picLocks noGrp="1" noChangeAspect="1" noChangeArrowheads="1"/>
          </p:cNvPicPr>
          <p:nvPr>
            <p:ph sz="half" idx="2"/>
          </p:nvPr>
        </p:nvPicPr>
        <p:blipFill>
          <a:blip r:embed="rId2"/>
          <a:srcRect/>
          <a:stretch>
            <a:fillRect/>
          </a:stretch>
        </p:blipFill>
        <p:spPr bwMode="auto">
          <a:xfrm>
            <a:off x="3886200" y="1447800"/>
            <a:ext cx="5166264" cy="33528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3990975" y="4791075"/>
            <a:ext cx="5153025" cy="206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a:t>
            </a:r>
            <a:endParaRPr lang="en-US" dirty="0"/>
          </a:p>
        </p:txBody>
      </p:sp>
      <p:sp>
        <p:nvSpPr>
          <p:cNvPr id="3" name="Content Placeholder 2"/>
          <p:cNvSpPr>
            <a:spLocks noGrp="1"/>
          </p:cNvSpPr>
          <p:nvPr>
            <p:ph idx="1"/>
          </p:nvPr>
        </p:nvSpPr>
        <p:spPr>
          <a:xfrm>
            <a:off x="457200" y="1600201"/>
            <a:ext cx="8229600" cy="1676399"/>
          </a:xfrm>
        </p:spPr>
        <p:txBody>
          <a:bodyPr>
            <a:normAutofit fontScale="70000" lnSpcReduction="20000"/>
          </a:bodyPr>
          <a:lstStyle/>
          <a:p>
            <a:pPr>
              <a:buFont typeface="Wingdings" pitchFamily="2" charset="2"/>
              <a:buChar char="Ø"/>
            </a:pPr>
            <a:r>
              <a:rPr lang="en-US" dirty="0" smtClean="0"/>
              <a:t>The maximum reduction in scan time ca be reached as compared to Fixed clock scan method is 50%</a:t>
            </a:r>
          </a:p>
          <a:p>
            <a:pPr>
              <a:buFont typeface="Wingdings" pitchFamily="2" charset="2"/>
              <a:buChar char="Ø"/>
            </a:pPr>
            <a:r>
              <a:rPr lang="en-US" dirty="0" smtClean="0"/>
              <a:t>For pseudorandom patterns from the BIST TPG time reduction will be around 25%</a:t>
            </a:r>
          </a:p>
          <a:p>
            <a:pPr>
              <a:buFont typeface="Wingdings" pitchFamily="2" charset="2"/>
              <a:buChar char="Ø"/>
            </a:pPr>
            <a:r>
              <a:rPr lang="en-US" dirty="0" smtClean="0"/>
              <a:t>Number of vectors chosen based on fault simulation done earlier</a:t>
            </a:r>
            <a:endParaRPr lang="en-US" dirty="0" smtClean="0"/>
          </a:p>
          <a:p>
            <a:pPr>
              <a:buFont typeface="Wingdings" pitchFamily="2" charset="2"/>
              <a:buChar char="Ø"/>
            </a:pPr>
            <a:endParaRPr lang="en-US" dirty="0"/>
          </a:p>
        </p:txBody>
      </p:sp>
      <p:graphicFrame>
        <p:nvGraphicFramePr>
          <p:cNvPr id="4" name="Table 3"/>
          <p:cNvGraphicFramePr>
            <a:graphicFrameLocks noGrp="1"/>
          </p:cNvGraphicFramePr>
          <p:nvPr/>
        </p:nvGraphicFramePr>
        <p:xfrm>
          <a:off x="609600" y="3505200"/>
          <a:ext cx="7391401" cy="2584450"/>
        </p:xfrm>
        <a:graphic>
          <a:graphicData uri="http://schemas.openxmlformats.org/drawingml/2006/table">
            <a:tbl>
              <a:tblPr firstRow="1">
                <a:tableStyleId>{3C2FFA5D-87B4-456A-9821-1D502468CF0F}</a:tableStyleId>
              </a:tblPr>
              <a:tblGrid>
                <a:gridCol w="1567662"/>
                <a:gridCol w="1238847"/>
                <a:gridCol w="1424867"/>
                <a:gridCol w="1502054"/>
                <a:gridCol w="1657971"/>
              </a:tblGrid>
              <a:tr h="884555">
                <a:tc>
                  <a:txBody>
                    <a:bodyPr/>
                    <a:lstStyle/>
                    <a:p>
                      <a:pPr marL="0" marR="0">
                        <a:lnSpc>
                          <a:spcPct val="115000"/>
                        </a:lnSpc>
                        <a:spcBef>
                          <a:spcPts val="0"/>
                        </a:spcBef>
                        <a:spcAft>
                          <a:spcPts val="0"/>
                        </a:spcAft>
                      </a:pPr>
                      <a:r>
                        <a:rPr lang="en-US" sz="1400" b="1" dirty="0"/>
                        <a:t>Circuit</a:t>
                      </a:r>
                      <a:endParaRPr lang="en-US" sz="1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Times New Roman"/>
                        </a:rPr>
                        <a:t>No.</a:t>
                      </a:r>
                      <a:r>
                        <a:rPr lang="en-US" sz="1400" b="1" baseline="0" dirty="0" smtClean="0">
                          <a:latin typeface="Calibri"/>
                          <a:ea typeface="Calibri"/>
                          <a:cs typeface="Times New Roman"/>
                        </a:rPr>
                        <a:t> of Flip-flops</a:t>
                      </a:r>
                      <a:endParaRPr lang="en-US" sz="1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t>No. of gates</a:t>
                      </a:r>
                      <a:endParaRPr lang="en-US" sz="1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t>Number of vectors applied from TPG</a:t>
                      </a:r>
                      <a:endParaRPr lang="en-US" sz="14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t>Time savings in percent</a:t>
                      </a:r>
                    </a:p>
                    <a:p>
                      <a:pPr marL="0" marR="0">
                        <a:lnSpc>
                          <a:spcPct val="115000"/>
                        </a:lnSpc>
                        <a:spcBef>
                          <a:spcPts val="0"/>
                        </a:spcBef>
                        <a:spcAft>
                          <a:spcPts val="0"/>
                        </a:spcAft>
                      </a:pPr>
                      <a:r>
                        <a:rPr lang="en-US" sz="1400" b="1" dirty="0"/>
                        <a:t>%</a:t>
                      </a:r>
                      <a:endParaRPr lang="en-US" sz="1400" b="1" dirty="0">
                        <a:latin typeface="Calibri"/>
                        <a:ea typeface="Calibri"/>
                        <a:cs typeface="Times New Roman"/>
                      </a:endParaRPr>
                    </a:p>
                  </a:txBody>
                  <a:tcPr marL="68580" marR="68580" marT="0" marB="0"/>
                </a:tc>
              </a:tr>
              <a:tr h="179070">
                <a:tc>
                  <a:txBody>
                    <a:bodyPr/>
                    <a:lstStyle/>
                    <a:p>
                      <a:pPr marL="0" marR="0">
                        <a:lnSpc>
                          <a:spcPct val="115000"/>
                        </a:lnSpc>
                        <a:spcBef>
                          <a:spcPts val="0"/>
                        </a:spcBef>
                        <a:spcAft>
                          <a:spcPts val="0"/>
                        </a:spcAft>
                      </a:pPr>
                      <a:r>
                        <a:rPr lang="en-US" sz="1600" b="1"/>
                        <a:t>s298</a:t>
                      </a:r>
                      <a:endParaRPr lang="en-US" sz="1600" b="1">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23</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282</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19</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29.23</a:t>
                      </a:r>
                      <a:endParaRPr lang="en-US" sz="1600">
                        <a:latin typeface="Calibri"/>
                        <a:ea typeface="Calibri"/>
                        <a:cs typeface="Times New Roman"/>
                      </a:endParaRPr>
                    </a:p>
                  </a:txBody>
                  <a:tcPr marL="68580" marR="68580" marT="0" marB="0"/>
                </a:tc>
              </a:tr>
              <a:tr h="179070">
                <a:tc>
                  <a:txBody>
                    <a:bodyPr/>
                    <a:lstStyle/>
                    <a:p>
                      <a:pPr marL="0" marR="0">
                        <a:lnSpc>
                          <a:spcPct val="115000"/>
                        </a:lnSpc>
                        <a:spcBef>
                          <a:spcPts val="0"/>
                        </a:spcBef>
                        <a:spcAft>
                          <a:spcPts val="0"/>
                        </a:spcAft>
                      </a:pPr>
                      <a:r>
                        <a:rPr lang="en-US" sz="1600" b="1"/>
                        <a:t>s382</a:t>
                      </a:r>
                      <a:endParaRPr lang="en-US" sz="1600" b="1">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30</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361</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90</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32.52</a:t>
                      </a:r>
                      <a:endParaRPr lang="en-US" sz="1600">
                        <a:latin typeface="Calibri"/>
                        <a:ea typeface="Calibri"/>
                        <a:cs typeface="Times New Roman"/>
                      </a:endParaRPr>
                    </a:p>
                  </a:txBody>
                  <a:tcPr marL="68580" marR="68580" marT="0" marB="0"/>
                </a:tc>
              </a:tr>
              <a:tr h="167640">
                <a:tc>
                  <a:txBody>
                    <a:bodyPr/>
                    <a:lstStyle/>
                    <a:p>
                      <a:pPr marL="0" marR="0">
                        <a:lnSpc>
                          <a:spcPct val="115000"/>
                        </a:lnSpc>
                        <a:spcBef>
                          <a:spcPts val="0"/>
                        </a:spcBef>
                        <a:spcAft>
                          <a:spcPts val="0"/>
                        </a:spcAft>
                      </a:pPr>
                      <a:r>
                        <a:rPr lang="en-US" sz="1600" b="1"/>
                        <a:t>s510</a:t>
                      </a:r>
                      <a:endParaRPr lang="en-US" sz="1600" b="1">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t>32</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447</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138</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29.55</a:t>
                      </a:r>
                      <a:endParaRPr lang="en-US" sz="1600">
                        <a:latin typeface="Calibri"/>
                        <a:ea typeface="Calibri"/>
                        <a:cs typeface="Times New Roman"/>
                      </a:endParaRPr>
                    </a:p>
                  </a:txBody>
                  <a:tcPr marL="68580" marR="68580" marT="0" marB="0"/>
                </a:tc>
              </a:tr>
              <a:tr h="179070">
                <a:tc>
                  <a:txBody>
                    <a:bodyPr/>
                    <a:lstStyle/>
                    <a:p>
                      <a:pPr marL="0" marR="0">
                        <a:lnSpc>
                          <a:spcPct val="115000"/>
                        </a:lnSpc>
                        <a:spcBef>
                          <a:spcPts val="0"/>
                        </a:spcBef>
                        <a:spcAft>
                          <a:spcPts val="0"/>
                        </a:spcAft>
                      </a:pPr>
                      <a:r>
                        <a:rPr lang="en-US" sz="1600" b="1" dirty="0"/>
                        <a:t>s820</a:t>
                      </a:r>
                      <a:endParaRPr lang="en-US" sz="16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42</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t>655</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3455</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27.55</a:t>
                      </a:r>
                      <a:endParaRPr lang="en-US" sz="1600">
                        <a:latin typeface="Calibri"/>
                        <a:ea typeface="Calibri"/>
                        <a:cs typeface="Times New Roman"/>
                      </a:endParaRPr>
                    </a:p>
                  </a:txBody>
                  <a:tcPr marL="68580" marR="68580" marT="0" marB="0"/>
                </a:tc>
              </a:tr>
              <a:tr h="179070">
                <a:tc>
                  <a:txBody>
                    <a:bodyPr/>
                    <a:lstStyle/>
                    <a:p>
                      <a:pPr marL="0" marR="0">
                        <a:lnSpc>
                          <a:spcPct val="115000"/>
                        </a:lnSpc>
                        <a:spcBef>
                          <a:spcPts val="0"/>
                        </a:spcBef>
                        <a:spcAft>
                          <a:spcPts val="0"/>
                        </a:spcAft>
                      </a:pPr>
                      <a:r>
                        <a:rPr lang="en-US" sz="1600" b="1"/>
                        <a:t>s1196</a:t>
                      </a:r>
                      <a:endParaRPr lang="en-US" sz="1600" b="1">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46</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885</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2528</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t>27.7</a:t>
                      </a:r>
                      <a:endParaRPr lang="en-US" sz="1600" dirty="0">
                        <a:latin typeface="Calibri"/>
                        <a:ea typeface="Calibri"/>
                        <a:cs typeface="Times New Roman"/>
                      </a:endParaRPr>
                    </a:p>
                  </a:txBody>
                  <a:tcPr marL="68580" marR="68580" marT="0" marB="0"/>
                </a:tc>
              </a:tr>
              <a:tr h="380365">
                <a:tc>
                  <a:txBody>
                    <a:bodyPr/>
                    <a:lstStyle/>
                    <a:p>
                      <a:pPr marL="0" marR="0">
                        <a:lnSpc>
                          <a:spcPct val="115000"/>
                        </a:lnSpc>
                        <a:spcBef>
                          <a:spcPts val="0"/>
                        </a:spcBef>
                        <a:spcAft>
                          <a:spcPts val="0"/>
                        </a:spcAft>
                      </a:pPr>
                      <a:r>
                        <a:rPr lang="en-US" sz="1600" b="1" dirty="0"/>
                        <a:t>S38417</a:t>
                      </a:r>
                      <a:endParaRPr lang="en-US" sz="16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t>443</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31834</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1000</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t>27.1</a:t>
                      </a:r>
                      <a:endParaRPr lang="en-US" sz="1600" dirty="0">
                        <a:latin typeface="Calibri"/>
                        <a:ea typeface="Calibri"/>
                        <a:cs typeface="Times New Roman"/>
                      </a:endParaRPr>
                    </a:p>
                  </a:txBody>
                  <a:tcPr marL="68580" marR="68580" marT="0" marB="0"/>
                </a:tc>
              </a:tr>
            </a:tbl>
          </a:graphicData>
        </a:graphic>
      </p:graphicFrame>
      <p:sp>
        <p:nvSpPr>
          <p:cNvPr id="5" name="TextBox 4"/>
          <p:cNvSpPr txBox="1"/>
          <p:nvPr/>
        </p:nvSpPr>
        <p:spPr>
          <a:xfrm>
            <a:off x="1447800" y="6248400"/>
            <a:ext cx="5029200" cy="369332"/>
          </a:xfrm>
          <a:prstGeom prst="rect">
            <a:avLst/>
          </a:prstGeom>
          <a:noFill/>
        </p:spPr>
        <p:txBody>
          <a:bodyPr wrap="square" rtlCol="0">
            <a:spAutoFit/>
          </a:bodyPr>
          <a:lstStyle/>
          <a:p>
            <a:r>
              <a:rPr lang="en-US" dirty="0" smtClean="0">
                <a:solidFill>
                  <a:srgbClr val="C00000"/>
                </a:solidFill>
              </a:rPr>
              <a:t>Scan in time reduction in ISCAS89 circuits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724400" y="1981200"/>
            <a:ext cx="3657600" cy="4191000"/>
          </a:xfrm>
        </p:spPr>
        <p:txBody>
          <a:bodyPr>
            <a:normAutofit fontScale="62500" lnSpcReduction="20000"/>
          </a:bodyPr>
          <a:lstStyle/>
          <a:p>
            <a:pPr>
              <a:buFont typeface="Wingdings" pitchFamily="2" charset="2"/>
              <a:buChar char="Ø"/>
            </a:pPr>
            <a:r>
              <a:rPr lang="en-US" dirty="0" smtClean="0"/>
              <a:t>The power budget is never crossed.</a:t>
            </a:r>
          </a:p>
          <a:p>
            <a:pPr lvl="1">
              <a:buFont typeface="Wingdings" pitchFamily="2" charset="2"/>
              <a:buChar char="Ø"/>
            </a:pPr>
            <a:r>
              <a:rPr lang="en-US" dirty="0" smtClean="0">
                <a:solidFill>
                  <a:schemeClr val="tx2"/>
                </a:solidFill>
              </a:rPr>
              <a:t>For clarity only 100 cycles are plotted</a:t>
            </a:r>
          </a:p>
          <a:p>
            <a:pPr lvl="1">
              <a:buFont typeface="Wingdings" pitchFamily="2" charset="2"/>
              <a:buChar char="Ø"/>
            </a:pPr>
            <a:r>
              <a:rPr lang="en-US" dirty="0" smtClean="0">
                <a:solidFill>
                  <a:schemeClr val="tx2"/>
                </a:solidFill>
              </a:rPr>
              <a:t>The green bar is the power budget line =&gt; maximum peak power consumed in Fixed scan clock scheme</a:t>
            </a:r>
          </a:p>
          <a:p>
            <a:pPr>
              <a:buFont typeface="Wingdings" pitchFamily="2" charset="2"/>
              <a:buChar char="Ø"/>
            </a:pPr>
            <a:r>
              <a:rPr lang="en-US" dirty="0" smtClean="0"/>
              <a:t>For simulation</a:t>
            </a:r>
          </a:p>
          <a:p>
            <a:pPr lvl="1">
              <a:buFont typeface="Wingdings" pitchFamily="2" charset="2"/>
              <a:buChar char="Ø"/>
            </a:pPr>
            <a:r>
              <a:rPr lang="en-US" dirty="0" smtClean="0">
                <a:solidFill>
                  <a:schemeClr val="tx2"/>
                </a:solidFill>
              </a:rPr>
              <a:t>Time simulated in </a:t>
            </a:r>
            <a:r>
              <a:rPr lang="en-US" dirty="0" err="1" smtClean="0">
                <a:solidFill>
                  <a:schemeClr val="tx2"/>
                </a:solidFill>
              </a:rPr>
              <a:t>Modelsim</a:t>
            </a:r>
            <a:endParaRPr lang="en-US" dirty="0" smtClean="0">
              <a:solidFill>
                <a:schemeClr val="tx2"/>
              </a:solidFill>
            </a:endParaRPr>
          </a:p>
          <a:p>
            <a:pPr lvl="1">
              <a:buFont typeface="Wingdings" pitchFamily="2" charset="2"/>
              <a:buChar char="Ø"/>
            </a:pPr>
            <a:r>
              <a:rPr lang="en-US" dirty="0" smtClean="0">
                <a:solidFill>
                  <a:schemeClr val="tx2"/>
                </a:solidFill>
              </a:rPr>
              <a:t>Synthesized in Leonardo Spectrum</a:t>
            </a:r>
          </a:p>
          <a:p>
            <a:pPr lvl="1">
              <a:buFont typeface="Wingdings" pitchFamily="2" charset="2"/>
              <a:buChar char="Ø"/>
            </a:pPr>
            <a:r>
              <a:rPr lang="en-US" dirty="0" smtClean="0">
                <a:solidFill>
                  <a:schemeClr val="tx2"/>
                </a:solidFill>
              </a:rPr>
              <a:t>SPICE </a:t>
            </a:r>
            <a:r>
              <a:rPr lang="en-US" dirty="0" err="1" smtClean="0">
                <a:solidFill>
                  <a:schemeClr val="tx2"/>
                </a:solidFill>
              </a:rPr>
              <a:t>netlist</a:t>
            </a:r>
            <a:r>
              <a:rPr lang="en-US" dirty="0" smtClean="0">
                <a:solidFill>
                  <a:schemeClr val="tx2"/>
                </a:solidFill>
              </a:rPr>
              <a:t> written by Design Architect</a:t>
            </a:r>
          </a:p>
          <a:p>
            <a:pPr lvl="1">
              <a:buFont typeface="Wingdings" pitchFamily="2" charset="2"/>
              <a:buChar char="Ø"/>
            </a:pPr>
            <a:r>
              <a:rPr lang="en-US" dirty="0" smtClean="0">
                <a:solidFill>
                  <a:schemeClr val="tx2"/>
                </a:solidFill>
              </a:rPr>
              <a:t>Simulated in </a:t>
            </a:r>
            <a:r>
              <a:rPr lang="en-US" dirty="0" err="1" smtClean="0">
                <a:solidFill>
                  <a:schemeClr val="tx2"/>
                </a:solidFill>
              </a:rPr>
              <a:t>NanoSim</a:t>
            </a:r>
            <a:r>
              <a:rPr lang="en-US" dirty="0" smtClean="0">
                <a:solidFill>
                  <a:schemeClr val="tx2"/>
                </a:solidFill>
              </a:rPr>
              <a:t> for peak power report</a:t>
            </a:r>
          </a:p>
          <a:p>
            <a:pPr>
              <a:buFont typeface="Wingdings" pitchFamily="2" charset="2"/>
              <a:buChar char="Ø"/>
            </a:pPr>
            <a:endParaRPr lang="en-US" dirty="0" smtClean="0"/>
          </a:p>
          <a:p>
            <a:pPr>
              <a:buFont typeface="Wingdings" pitchFamily="2" charset="2"/>
              <a:buChar char="Ø"/>
            </a:pPr>
            <a:endParaRPr lang="en-US" dirty="0"/>
          </a:p>
        </p:txBody>
      </p:sp>
      <p:pic>
        <p:nvPicPr>
          <p:cNvPr id="4" name="Picture 3" descr="C:\Users\farhana\Desktop\finals\4\4_4.eps"/>
          <p:cNvPicPr/>
          <p:nvPr/>
        </p:nvPicPr>
        <p:blipFill>
          <a:blip r:embed="rId2"/>
          <a:srcRect/>
          <a:stretch>
            <a:fillRect/>
          </a:stretch>
        </p:blipFill>
        <p:spPr bwMode="auto">
          <a:xfrm>
            <a:off x="0" y="1600200"/>
            <a:ext cx="4724400" cy="4724400"/>
          </a:xfrm>
          <a:prstGeom prst="rect">
            <a:avLst/>
          </a:prstGeom>
          <a:noFill/>
          <a:ln w="9525">
            <a:noFill/>
            <a:miter lim="800000"/>
            <a:headEnd/>
            <a:tailEnd/>
          </a:ln>
        </p:spPr>
      </p:pic>
      <p:sp>
        <p:nvSpPr>
          <p:cNvPr id="5" name="TextBox 4"/>
          <p:cNvSpPr txBox="1"/>
          <p:nvPr/>
        </p:nvSpPr>
        <p:spPr>
          <a:xfrm>
            <a:off x="381000" y="6211669"/>
            <a:ext cx="4572000" cy="646331"/>
          </a:xfrm>
          <a:prstGeom prst="rect">
            <a:avLst/>
          </a:prstGeom>
          <a:noFill/>
        </p:spPr>
        <p:txBody>
          <a:bodyPr wrap="square" rtlCol="0">
            <a:spAutoFit/>
          </a:bodyPr>
          <a:lstStyle/>
          <a:p>
            <a:r>
              <a:rPr lang="en-US" dirty="0" smtClean="0">
                <a:solidFill>
                  <a:srgbClr val="C00000"/>
                </a:solidFill>
              </a:rPr>
              <a:t>Per clock peak power consumption with and without adaptive scheme for s1196</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TPG for Controlling Transition density</a:t>
            </a:r>
            <a:endParaRPr lang="en-US" dirty="0"/>
          </a:p>
        </p:txBody>
      </p:sp>
      <p:sp>
        <p:nvSpPr>
          <p:cNvPr id="3" name="Content Placeholder 2"/>
          <p:cNvSpPr>
            <a:spLocks noGrp="1"/>
          </p:cNvSpPr>
          <p:nvPr>
            <p:ph idx="1"/>
          </p:nvPr>
        </p:nvSpPr>
        <p:spPr>
          <a:xfrm>
            <a:off x="5181600" y="1905000"/>
            <a:ext cx="3276600" cy="3886200"/>
          </a:xfrm>
        </p:spPr>
        <p:txBody>
          <a:bodyPr>
            <a:normAutofit fontScale="47500" lnSpcReduction="20000"/>
          </a:bodyPr>
          <a:lstStyle/>
          <a:p>
            <a:pPr>
              <a:buFont typeface="Wingdings" pitchFamily="2" charset="2"/>
              <a:buChar char="Ø"/>
            </a:pPr>
            <a:r>
              <a:rPr lang="en-US" dirty="0" smtClean="0"/>
              <a:t>We propose a modified TPG </a:t>
            </a:r>
          </a:p>
          <a:p>
            <a:pPr lvl="1">
              <a:buFont typeface="Wingdings" pitchFamily="2" charset="2"/>
              <a:buChar char="Ø"/>
            </a:pPr>
            <a:r>
              <a:rPr lang="en-US" dirty="0" smtClean="0">
                <a:solidFill>
                  <a:schemeClr val="tx2"/>
                </a:solidFill>
              </a:rPr>
              <a:t>A LFSR =&gt; a 28 bit LFSR is used with external feedback </a:t>
            </a:r>
          </a:p>
          <a:p>
            <a:pPr lvl="1">
              <a:buFont typeface="Wingdings" pitchFamily="2" charset="2"/>
              <a:buChar char="Ø"/>
            </a:pPr>
            <a:r>
              <a:rPr lang="en-US" dirty="0" smtClean="0">
                <a:solidFill>
                  <a:schemeClr val="tx2"/>
                </a:solidFill>
              </a:rPr>
              <a:t>A combinational part to generate weights (probability of 1s and 0s) </a:t>
            </a:r>
          </a:p>
          <a:p>
            <a:pPr lvl="1">
              <a:buFont typeface="Wingdings" pitchFamily="2" charset="2"/>
              <a:buChar char="Ø"/>
            </a:pPr>
            <a:r>
              <a:rPr lang="en-US" dirty="0" smtClean="0">
                <a:solidFill>
                  <a:schemeClr val="tx2"/>
                </a:solidFill>
              </a:rPr>
              <a:t>A FSM to select from the weights </a:t>
            </a:r>
          </a:p>
          <a:p>
            <a:pPr lvl="1">
              <a:buFont typeface="Wingdings" pitchFamily="2" charset="2"/>
              <a:buChar char="Ø"/>
            </a:pPr>
            <a:r>
              <a:rPr lang="en-US" dirty="0" smtClean="0">
                <a:solidFill>
                  <a:schemeClr val="tx2"/>
                </a:solidFill>
              </a:rPr>
              <a:t>A Toggle flip –flop to generate transitions according to the weight selected.</a:t>
            </a:r>
          </a:p>
          <a:p>
            <a:pPr lvl="1">
              <a:buFont typeface="Wingdings" pitchFamily="2" charset="2"/>
              <a:buChar char="Ø"/>
            </a:pPr>
            <a:r>
              <a:rPr lang="en-US" dirty="0" smtClean="0">
                <a:solidFill>
                  <a:schemeClr val="tx2"/>
                </a:solidFill>
              </a:rPr>
              <a:t>FSM keeps track of numbers of patterns applied  through the BIST controller</a:t>
            </a:r>
          </a:p>
          <a:p>
            <a:pPr>
              <a:buFont typeface="Wingdings" pitchFamily="2" charset="2"/>
              <a:buChar char="Ø"/>
            </a:pPr>
            <a:r>
              <a:rPr lang="en-US" dirty="0" smtClean="0"/>
              <a:t>Simple AND gates and inverters are used for weights. </a:t>
            </a:r>
          </a:p>
          <a:p>
            <a:pPr>
              <a:buFont typeface="Wingdings" pitchFamily="2" charset="2"/>
              <a:buChar char="Ø"/>
            </a:pPr>
            <a:r>
              <a:rPr lang="en-US" dirty="0" smtClean="0"/>
              <a:t>Output s of non adjacent cells are taken to construct the weights</a:t>
            </a:r>
          </a:p>
        </p:txBody>
      </p:sp>
      <p:pic>
        <p:nvPicPr>
          <p:cNvPr id="4" name="Picture 3" descr="C:\Users\farhana\Desktop\finals\6\6.1.jpg"/>
          <p:cNvPicPr/>
          <p:nvPr/>
        </p:nvPicPr>
        <p:blipFill>
          <a:blip r:embed="rId2"/>
          <a:srcRect/>
          <a:stretch>
            <a:fillRect/>
          </a:stretch>
        </p:blipFill>
        <p:spPr bwMode="auto">
          <a:xfrm>
            <a:off x="381000" y="1676400"/>
            <a:ext cx="4724400" cy="3886200"/>
          </a:xfrm>
          <a:prstGeom prst="rect">
            <a:avLst/>
          </a:prstGeom>
          <a:noFill/>
          <a:ln w="9525">
            <a:noFill/>
            <a:miter lim="800000"/>
            <a:headEnd/>
            <a:tailEnd/>
          </a:ln>
        </p:spPr>
      </p:pic>
      <p:sp>
        <p:nvSpPr>
          <p:cNvPr id="5" name="TextBox 4"/>
          <p:cNvSpPr txBox="1"/>
          <p:nvPr/>
        </p:nvSpPr>
        <p:spPr>
          <a:xfrm>
            <a:off x="304800" y="5638800"/>
            <a:ext cx="4267200" cy="646331"/>
          </a:xfrm>
          <a:prstGeom prst="rect">
            <a:avLst/>
          </a:prstGeom>
          <a:noFill/>
        </p:spPr>
        <p:txBody>
          <a:bodyPr wrap="square" rtlCol="0">
            <a:spAutoFit/>
          </a:bodyPr>
          <a:lstStyle/>
          <a:p>
            <a:r>
              <a:rPr lang="en-US" dirty="0" smtClean="0">
                <a:solidFill>
                  <a:srgbClr val="C00000"/>
                </a:solidFill>
              </a:rPr>
              <a:t>Modified test patterns to control transition density</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67400" y="1600200"/>
            <a:ext cx="2819400" cy="4525963"/>
          </a:xfrm>
        </p:spPr>
        <p:txBody>
          <a:bodyPr>
            <a:normAutofit fontScale="85000" lnSpcReduction="10000"/>
          </a:bodyPr>
          <a:lstStyle/>
          <a:p>
            <a:pPr>
              <a:buFont typeface="Wingdings" pitchFamily="2" charset="2"/>
              <a:buChar char="Ø"/>
            </a:pPr>
            <a:r>
              <a:rPr lang="en-US" dirty="0" smtClean="0"/>
              <a:t>For multiple chains </a:t>
            </a:r>
          </a:p>
          <a:p>
            <a:pPr lvl="1">
              <a:buFont typeface="Wingdings" pitchFamily="2" charset="2"/>
              <a:buChar char="Ø"/>
            </a:pPr>
            <a:r>
              <a:rPr lang="en-US" dirty="0" smtClean="0">
                <a:solidFill>
                  <a:schemeClr val="tx2"/>
                </a:solidFill>
              </a:rPr>
              <a:t>The weights are duplicated.</a:t>
            </a:r>
          </a:p>
          <a:p>
            <a:pPr lvl="1">
              <a:buFont typeface="Wingdings" pitchFamily="2" charset="2"/>
              <a:buChar char="Ø"/>
            </a:pPr>
            <a:r>
              <a:rPr lang="en-US" dirty="0" smtClean="0">
                <a:solidFill>
                  <a:schemeClr val="tx2"/>
                </a:solidFill>
              </a:rPr>
              <a:t>All  the single wires are changed to M bit bus </a:t>
            </a:r>
          </a:p>
          <a:p>
            <a:pPr lvl="1">
              <a:buFont typeface="Wingdings" pitchFamily="2" charset="2"/>
              <a:buChar char="Ø"/>
            </a:pPr>
            <a:r>
              <a:rPr lang="en-US" dirty="0" smtClean="0">
                <a:solidFill>
                  <a:schemeClr val="tx2"/>
                </a:solidFill>
              </a:rPr>
              <a:t>M flip-flops are added</a:t>
            </a:r>
          </a:p>
          <a:p>
            <a:pPr>
              <a:buFont typeface="Wingdings" pitchFamily="2" charset="2"/>
              <a:buChar char="Ø"/>
            </a:pPr>
            <a:r>
              <a:rPr lang="en-US" dirty="0" smtClean="0"/>
              <a:t>A negligible area overhead  </a:t>
            </a:r>
            <a:endParaRPr lang="en-US" dirty="0"/>
          </a:p>
        </p:txBody>
      </p:sp>
      <p:pic>
        <p:nvPicPr>
          <p:cNvPr id="4" name="Picture 3" descr="C:\Users\farhana\Desktop\finals\6\6.2.jpg"/>
          <p:cNvPicPr/>
          <p:nvPr/>
        </p:nvPicPr>
        <p:blipFill>
          <a:blip r:embed="rId2"/>
          <a:srcRect/>
          <a:stretch>
            <a:fillRect/>
          </a:stretch>
        </p:blipFill>
        <p:spPr bwMode="auto">
          <a:xfrm>
            <a:off x="228600" y="1600200"/>
            <a:ext cx="5562600" cy="4038600"/>
          </a:xfrm>
          <a:prstGeom prst="rect">
            <a:avLst/>
          </a:prstGeom>
          <a:noFill/>
          <a:ln w="9525">
            <a:noFill/>
            <a:miter lim="800000"/>
            <a:headEnd/>
            <a:tailEnd/>
          </a:ln>
        </p:spPr>
      </p:pic>
      <p:sp>
        <p:nvSpPr>
          <p:cNvPr id="6" name="TextBox 5"/>
          <p:cNvSpPr txBox="1"/>
          <p:nvPr/>
        </p:nvSpPr>
        <p:spPr>
          <a:xfrm>
            <a:off x="304800" y="5638800"/>
            <a:ext cx="4267200" cy="646331"/>
          </a:xfrm>
          <a:prstGeom prst="rect">
            <a:avLst/>
          </a:prstGeom>
          <a:noFill/>
        </p:spPr>
        <p:txBody>
          <a:bodyPr wrap="square" rtlCol="0">
            <a:spAutoFit/>
          </a:bodyPr>
          <a:lstStyle/>
          <a:p>
            <a:r>
              <a:rPr lang="en-US" dirty="0" smtClean="0">
                <a:solidFill>
                  <a:srgbClr val="C00000"/>
                </a:solidFill>
              </a:rPr>
              <a:t>Modified test patterns to control transition density-multiple chains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1"/>
          </p:nvPr>
        </p:nvSpPr>
        <p:spPr>
          <a:effectLst>
            <a:outerShdw blurRad="50800" dist="50800" dir="5400000" algn="ctr" rotWithShape="0">
              <a:schemeClr val="bg1"/>
            </a:outerShdw>
          </a:effectLst>
        </p:spPr>
        <p:txBody>
          <a:bodyPr/>
          <a:lstStyle/>
          <a:p>
            <a:pPr marL="651510" indent="-514350">
              <a:buClrTx/>
              <a:buSzPct val="70000"/>
              <a:buFont typeface="Wingdings" pitchFamily="2" charset="2"/>
              <a:buChar char="q"/>
            </a:pPr>
            <a:r>
              <a:rPr lang="en-US" dirty="0" smtClean="0"/>
              <a:t>Motivation</a:t>
            </a:r>
          </a:p>
          <a:p>
            <a:pPr marL="651510" indent="-514350">
              <a:buClrTx/>
              <a:buSzPct val="70000"/>
              <a:buFont typeface="Wingdings" pitchFamily="2" charset="2"/>
              <a:buChar char="q"/>
            </a:pPr>
            <a:r>
              <a:rPr lang="en-US" dirty="0" smtClean="0"/>
              <a:t>Problem Statement</a:t>
            </a:r>
          </a:p>
          <a:p>
            <a:pPr marL="651510" indent="-514350">
              <a:buClrTx/>
              <a:buSzPct val="70000"/>
              <a:buFont typeface="Wingdings" pitchFamily="2" charset="2"/>
              <a:buChar char="q"/>
            </a:pPr>
            <a:r>
              <a:rPr lang="en-US" dirty="0" smtClean="0"/>
              <a:t>Background</a:t>
            </a:r>
          </a:p>
          <a:p>
            <a:pPr marL="651510" indent="-514350">
              <a:buClrTx/>
              <a:buSzPct val="70000"/>
              <a:buFont typeface="Wingdings" pitchFamily="2" charset="2"/>
              <a:buChar char="q"/>
            </a:pPr>
            <a:r>
              <a:rPr lang="en-US" dirty="0" smtClean="0"/>
              <a:t>Contributions</a:t>
            </a:r>
          </a:p>
          <a:p>
            <a:pPr marL="651510" indent="-514350">
              <a:buClrTx/>
              <a:buSzPct val="70000"/>
              <a:buFont typeface="Wingdings" pitchFamily="2" charset="2"/>
              <a:buChar char="q"/>
            </a:pPr>
            <a:r>
              <a:rPr lang="en-US" dirty="0" smtClean="0"/>
              <a:t>Results</a:t>
            </a:r>
          </a:p>
          <a:p>
            <a:pPr marL="651510" indent="-514350">
              <a:buClrTx/>
              <a:buSzPct val="70000"/>
              <a:buFont typeface="Wingdings" pitchFamily="2" charset="2"/>
              <a:buChar char="q"/>
            </a:pPr>
            <a:r>
              <a:rPr lang="en-US" dirty="0" smtClean="0"/>
              <a:t>Conclusion &amp; Future work</a:t>
            </a:r>
            <a:endParaRPr lang="en-US" dirty="0" smtClean="0"/>
          </a:p>
          <a:p>
            <a:pPr marL="651510" indent="-514350">
              <a:buClrTx/>
              <a:buSzPct val="70000"/>
              <a:buFont typeface="Wingdings" pitchFamily="2" charset="2"/>
              <a:buChar char="q"/>
            </a:pPr>
            <a:r>
              <a:rPr lang="en-US" dirty="0" smtClean="0"/>
              <a:t>References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81600"/>
            <a:ext cx="8229600" cy="944563"/>
          </a:xfrm>
        </p:spPr>
        <p:txBody>
          <a:bodyPr>
            <a:normAutofit fontScale="92500" lnSpcReduction="10000"/>
          </a:bodyPr>
          <a:lstStyle/>
          <a:p>
            <a:pPr>
              <a:buFont typeface="Wingdings" pitchFamily="2" charset="2"/>
              <a:buChar char="Ø"/>
            </a:pPr>
            <a:r>
              <a:rPr lang="en-US" dirty="0" smtClean="0"/>
              <a:t>The conventional TPG is replaced by the modified TPG </a:t>
            </a:r>
            <a:endParaRPr lang="en-US"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7" name="Object 3"/>
          <p:cNvGraphicFramePr>
            <a:graphicFrameLocks noChangeAspect="1"/>
          </p:cNvGraphicFramePr>
          <p:nvPr/>
        </p:nvGraphicFramePr>
        <p:xfrm>
          <a:off x="762000" y="1676400"/>
          <a:ext cx="6553200" cy="3419475"/>
        </p:xfrm>
        <a:graphic>
          <a:graphicData uri="http://schemas.openxmlformats.org/presentationml/2006/ole">
            <p:oleObj spid="_x0000_s6147" name="Slide" r:id="rId3" imgW="4570603" imgH="3427427" progId="PowerPoint.Slide.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coverage by modified </a:t>
            </a:r>
            <a:r>
              <a:rPr lang="en-US" dirty="0"/>
              <a:t>T</a:t>
            </a:r>
            <a:r>
              <a:rPr lang="en-US" dirty="0" smtClean="0"/>
              <a:t>PG</a:t>
            </a:r>
            <a:endParaRPr lang="en-US" dirty="0"/>
          </a:p>
        </p:txBody>
      </p:sp>
      <p:sp>
        <p:nvSpPr>
          <p:cNvPr id="3" name="Content Placeholder 2"/>
          <p:cNvSpPr>
            <a:spLocks noGrp="1"/>
          </p:cNvSpPr>
          <p:nvPr>
            <p:ph sz="half" idx="1"/>
          </p:nvPr>
        </p:nvSpPr>
        <p:spPr>
          <a:xfrm>
            <a:off x="457200" y="1600200"/>
            <a:ext cx="2667000" cy="5257800"/>
          </a:xfrm>
        </p:spPr>
        <p:txBody>
          <a:bodyPr>
            <a:normAutofit fontScale="62500" lnSpcReduction="20000"/>
          </a:bodyPr>
          <a:lstStyle/>
          <a:p>
            <a:pPr>
              <a:buFont typeface="Wingdings" pitchFamily="2" charset="2"/>
              <a:buChar char="Ø"/>
            </a:pPr>
            <a:r>
              <a:rPr lang="en-US" dirty="0" smtClean="0"/>
              <a:t>10000 vectors for each transition density were generated</a:t>
            </a:r>
          </a:p>
          <a:p>
            <a:pPr>
              <a:buFont typeface="Wingdings" pitchFamily="2" charset="2"/>
              <a:buChar char="Ø"/>
            </a:pPr>
            <a:r>
              <a:rPr lang="en-US" dirty="0" smtClean="0"/>
              <a:t>Faults simulation were done in AUSIM using HPCC</a:t>
            </a:r>
          </a:p>
          <a:p>
            <a:pPr>
              <a:buFont typeface="Wingdings" pitchFamily="2" charset="2"/>
              <a:buChar char="Ø"/>
            </a:pPr>
            <a:r>
              <a:rPr lang="en-US" dirty="0" smtClean="0"/>
              <a:t> 0.25 TD gives the best test set with shortest length.</a:t>
            </a:r>
          </a:p>
          <a:p>
            <a:pPr>
              <a:buFont typeface="Wingdings" pitchFamily="2" charset="2"/>
              <a:buChar char="Ø"/>
            </a:pPr>
            <a:r>
              <a:rPr lang="en-US" dirty="0" smtClean="0"/>
              <a:t>The speed up will be effective in this case</a:t>
            </a:r>
          </a:p>
          <a:p>
            <a:pPr>
              <a:buFont typeface="Wingdings" pitchFamily="2" charset="2"/>
              <a:buChar char="Ø"/>
            </a:pPr>
            <a:r>
              <a:rPr lang="en-US" dirty="0" smtClean="0"/>
              <a:t>Total test time will reduce if 0.25 transition density used in place of 0.5</a:t>
            </a:r>
          </a:p>
          <a:p>
            <a:pPr>
              <a:buFont typeface="Wingdings" pitchFamily="2" charset="2"/>
              <a:buChar char="Ø"/>
            </a:pPr>
            <a:r>
              <a:rPr lang="en-US" dirty="0" smtClean="0"/>
              <a:t>Adaptive scheme can also speed up</a:t>
            </a:r>
          </a:p>
          <a:p>
            <a:pPr lvl="1">
              <a:buFont typeface="Wingdings" pitchFamily="2" charset="2"/>
              <a:buChar char="Ø"/>
            </a:pPr>
            <a:r>
              <a:rPr lang="en-US" dirty="0" smtClean="0">
                <a:solidFill>
                  <a:schemeClr val="tx2"/>
                </a:solidFill>
              </a:rPr>
              <a:t>Best case </a:t>
            </a:r>
            <a:r>
              <a:rPr lang="en-US" dirty="0" err="1" smtClean="0">
                <a:solidFill>
                  <a:schemeClr val="tx2"/>
                </a:solidFill>
              </a:rPr>
              <a:t>wrp</a:t>
            </a:r>
            <a:r>
              <a:rPr lang="en-US" dirty="0" smtClean="0">
                <a:solidFill>
                  <a:schemeClr val="tx2"/>
                </a:solidFill>
              </a:rPr>
              <a:t>=0.875</a:t>
            </a:r>
          </a:p>
          <a:p>
            <a:pPr lvl="1">
              <a:buFont typeface="Wingdings" pitchFamily="2" charset="2"/>
              <a:buChar char="Ø"/>
            </a:pPr>
            <a:r>
              <a:rPr lang="en-US" dirty="0" smtClean="0">
                <a:solidFill>
                  <a:schemeClr val="tx2"/>
                </a:solidFill>
              </a:rPr>
              <a:t>Best case td= 2*0.875*0.125</a:t>
            </a:r>
          </a:p>
          <a:p>
            <a:pPr lvl="1">
              <a:buFont typeface="Wingdings" pitchFamily="2" charset="2"/>
              <a:buChar char="Ø"/>
            </a:pPr>
            <a:r>
              <a:rPr lang="en-US" dirty="0" smtClean="0">
                <a:solidFill>
                  <a:schemeClr val="tx2"/>
                </a:solidFill>
              </a:rPr>
              <a:t>=0.21877</a:t>
            </a:r>
          </a:p>
          <a:p>
            <a:pPr>
              <a:buFont typeface="Wingdings" pitchFamily="2" charset="2"/>
              <a:buChar char="Ø"/>
            </a:pPr>
            <a:endParaRPr lang="en-US" dirty="0" smtClean="0"/>
          </a:p>
          <a:p>
            <a:pPr>
              <a:buNone/>
            </a:pPr>
            <a:endParaRPr lang="en-US" dirty="0" smtClean="0"/>
          </a:p>
          <a:p>
            <a:pPr>
              <a:buNone/>
            </a:pPr>
            <a:endParaRPr lang="en-US" dirty="0"/>
          </a:p>
        </p:txBody>
      </p:sp>
      <p:pic>
        <p:nvPicPr>
          <p:cNvPr id="5" name="Content Placeholder 4" descr="C:\Users\farhana\Desktop\finals\6\1512.eps"/>
          <p:cNvPicPr>
            <a:picLocks noGrp="1"/>
          </p:cNvPicPr>
          <p:nvPr>
            <p:ph sz="half" idx="2"/>
          </p:nvPr>
        </p:nvPicPr>
        <p:blipFill>
          <a:blip r:embed="rId2"/>
          <a:srcRect/>
          <a:stretch>
            <a:fillRect/>
          </a:stretch>
        </p:blipFill>
        <p:spPr bwMode="auto">
          <a:xfrm>
            <a:off x="3581400" y="1447800"/>
            <a:ext cx="5334000" cy="4191000"/>
          </a:xfrm>
          <a:prstGeom prst="rect">
            <a:avLst/>
          </a:prstGeom>
          <a:noFill/>
          <a:ln w="9525">
            <a:noFill/>
            <a:miter lim="800000"/>
            <a:headEnd/>
            <a:tailEnd/>
          </a:ln>
        </p:spPr>
      </p:pic>
      <p:sp>
        <p:nvSpPr>
          <p:cNvPr id="6" name="TextBox 5"/>
          <p:cNvSpPr txBox="1"/>
          <p:nvPr/>
        </p:nvSpPr>
        <p:spPr>
          <a:xfrm>
            <a:off x="4343400" y="5638800"/>
            <a:ext cx="3581400" cy="923330"/>
          </a:xfrm>
          <a:prstGeom prst="rect">
            <a:avLst/>
          </a:prstGeom>
          <a:noFill/>
        </p:spPr>
        <p:txBody>
          <a:bodyPr wrap="square" rtlCol="0">
            <a:spAutoFit/>
          </a:bodyPr>
          <a:lstStyle/>
          <a:p>
            <a:r>
              <a:rPr lang="en-US" dirty="0"/>
              <a:t>performance of vectors based on transition density and weighted random pattern s1512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2590800" cy="5257799"/>
          </a:xfrm>
        </p:spPr>
        <p:txBody>
          <a:bodyPr>
            <a:normAutofit fontScale="62500" lnSpcReduction="20000"/>
          </a:bodyPr>
          <a:lstStyle/>
          <a:p>
            <a:pPr>
              <a:buFont typeface="Wingdings" pitchFamily="2" charset="2"/>
              <a:buChar char="Ø"/>
            </a:pPr>
            <a:r>
              <a:rPr lang="en-US" dirty="0" smtClean="0"/>
              <a:t>For circuit s510</a:t>
            </a:r>
          </a:p>
          <a:p>
            <a:pPr lvl="1">
              <a:buFont typeface="Wingdings" pitchFamily="2" charset="2"/>
              <a:buChar char="Ø"/>
            </a:pPr>
            <a:r>
              <a:rPr lang="en-US" dirty="0" smtClean="0">
                <a:solidFill>
                  <a:schemeClr val="tx2"/>
                </a:solidFill>
              </a:rPr>
              <a:t>10000 vectors for each transition density were generated</a:t>
            </a:r>
          </a:p>
          <a:p>
            <a:pPr lvl="1">
              <a:buFont typeface="Wingdings" pitchFamily="2" charset="2"/>
              <a:buChar char="Ø"/>
            </a:pPr>
            <a:r>
              <a:rPr lang="en-US" dirty="0" smtClean="0">
                <a:solidFill>
                  <a:schemeClr val="tx2"/>
                </a:solidFill>
              </a:rPr>
              <a:t>Faults simulation were done in AUSIM using HPCC</a:t>
            </a:r>
          </a:p>
          <a:p>
            <a:pPr>
              <a:buFont typeface="Wingdings" pitchFamily="2" charset="2"/>
              <a:buChar char="Ø"/>
            </a:pPr>
            <a:r>
              <a:rPr lang="en-US" dirty="0" smtClean="0"/>
              <a:t> 0.4375 TD gives the best test set with shortest length.</a:t>
            </a:r>
          </a:p>
          <a:p>
            <a:pPr>
              <a:buFont typeface="Wingdings" pitchFamily="2" charset="2"/>
              <a:buChar char="Ø"/>
            </a:pPr>
            <a:r>
              <a:rPr lang="en-US" dirty="0" smtClean="0"/>
              <a:t>The speed up will not be effective in this case</a:t>
            </a:r>
          </a:p>
          <a:p>
            <a:pPr>
              <a:buFont typeface="Wingdings" pitchFamily="2" charset="2"/>
              <a:buChar char="Ø"/>
            </a:pPr>
            <a:r>
              <a:rPr lang="en-US" dirty="0" smtClean="0"/>
              <a:t>Total test time will reduce will not reduce</a:t>
            </a:r>
          </a:p>
          <a:p>
            <a:pPr>
              <a:buFont typeface="Wingdings" pitchFamily="2" charset="2"/>
              <a:buChar char="Ø"/>
            </a:pPr>
            <a:r>
              <a:rPr lang="en-US" dirty="0" smtClean="0"/>
              <a:t>It is to be noted </a:t>
            </a:r>
          </a:p>
          <a:p>
            <a:pPr lvl="1">
              <a:buFont typeface="Wingdings" pitchFamily="2" charset="2"/>
              <a:buChar char="Ø"/>
            </a:pPr>
            <a:r>
              <a:rPr lang="en-US" dirty="0" smtClean="0">
                <a:solidFill>
                  <a:schemeClr val="tx2"/>
                </a:solidFill>
              </a:rPr>
              <a:t>Best case </a:t>
            </a:r>
            <a:r>
              <a:rPr lang="en-US" dirty="0" err="1" smtClean="0">
                <a:solidFill>
                  <a:schemeClr val="tx2"/>
                </a:solidFill>
              </a:rPr>
              <a:t>wrp</a:t>
            </a:r>
            <a:r>
              <a:rPr lang="en-US" dirty="0" smtClean="0">
                <a:solidFill>
                  <a:schemeClr val="tx2"/>
                </a:solidFill>
              </a:rPr>
              <a:t>=0.4375</a:t>
            </a:r>
          </a:p>
          <a:p>
            <a:pPr lvl="1">
              <a:buFont typeface="Wingdings" pitchFamily="2" charset="2"/>
              <a:buChar char="Ø"/>
            </a:pPr>
            <a:r>
              <a:rPr lang="en-US" dirty="0" smtClean="0">
                <a:solidFill>
                  <a:schemeClr val="tx2"/>
                </a:solidFill>
              </a:rPr>
              <a:t>Best case td= 2*0.4375*0.125</a:t>
            </a:r>
          </a:p>
          <a:p>
            <a:pPr lvl="1">
              <a:buFont typeface="Wingdings" pitchFamily="2" charset="2"/>
              <a:buChar char="Ø"/>
            </a:pPr>
            <a:r>
              <a:rPr lang="en-US" dirty="0" smtClean="0">
                <a:solidFill>
                  <a:schemeClr val="tx2"/>
                </a:solidFill>
              </a:rPr>
              <a:t>=0.4921</a:t>
            </a:r>
          </a:p>
          <a:p>
            <a:pPr>
              <a:buFont typeface="Wingdings" pitchFamily="2" charset="2"/>
              <a:buChar char="Ø"/>
            </a:pPr>
            <a:endParaRPr lang="en-US" dirty="0" smtClean="0"/>
          </a:p>
          <a:p>
            <a:pPr>
              <a:buNone/>
            </a:pPr>
            <a:endParaRPr lang="en-US" dirty="0"/>
          </a:p>
        </p:txBody>
      </p:sp>
      <p:pic>
        <p:nvPicPr>
          <p:cNvPr id="5" name="Content Placeholder 4" descr="C:\Users\farhana\Desktop\finals\6\510.eps"/>
          <p:cNvPicPr>
            <a:picLocks noGrp="1"/>
          </p:cNvPicPr>
          <p:nvPr>
            <p:ph sz="half" idx="2"/>
          </p:nvPr>
        </p:nvPicPr>
        <p:blipFill>
          <a:blip r:embed="rId2"/>
          <a:srcRect/>
          <a:stretch>
            <a:fillRect/>
          </a:stretch>
        </p:blipFill>
        <p:spPr bwMode="auto">
          <a:xfrm>
            <a:off x="3429000" y="1600200"/>
            <a:ext cx="5257800" cy="3962400"/>
          </a:xfrm>
          <a:prstGeom prst="rect">
            <a:avLst/>
          </a:prstGeom>
          <a:noFill/>
          <a:ln w="9525">
            <a:noFill/>
            <a:miter lim="800000"/>
            <a:headEnd/>
            <a:tailEnd/>
          </a:ln>
        </p:spPr>
      </p:pic>
      <p:sp>
        <p:nvSpPr>
          <p:cNvPr id="6" name="TextBox 5"/>
          <p:cNvSpPr txBox="1"/>
          <p:nvPr/>
        </p:nvSpPr>
        <p:spPr>
          <a:xfrm>
            <a:off x="4343400" y="5638800"/>
            <a:ext cx="3581400" cy="923330"/>
          </a:xfrm>
          <a:prstGeom prst="rect">
            <a:avLst/>
          </a:prstGeom>
          <a:noFill/>
        </p:spPr>
        <p:txBody>
          <a:bodyPr wrap="square" rtlCol="0">
            <a:spAutoFit/>
          </a:bodyPr>
          <a:lstStyle/>
          <a:p>
            <a:r>
              <a:rPr lang="en-US" dirty="0"/>
              <a:t>performance of vectors based on transition density and weighted random pattern </a:t>
            </a:r>
            <a:r>
              <a:rPr lang="en-US" dirty="0" smtClean="0"/>
              <a:t>s510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1219199"/>
          </a:xfrm>
        </p:spPr>
        <p:txBody>
          <a:bodyPr>
            <a:normAutofit fontScale="47500" lnSpcReduction="20000"/>
          </a:bodyPr>
          <a:lstStyle/>
          <a:p>
            <a:pPr>
              <a:buFont typeface="Wingdings" pitchFamily="2" charset="2"/>
              <a:buChar char="Ø"/>
            </a:pPr>
            <a:r>
              <a:rPr lang="en-US" dirty="0" smtClean="0"/>
              <a:t>Fault profiles for transition densities 0.1 -0.5  shows</a:t>
            </a:r>
          </a:p>
          <a:p>
            <a:pPr lvl="1">
              <a:buFont typeface="Wingdings" pitchFamily="2" charset="2"/>
              <a:buChar char="Ø"/>
            </a:pPr>
            <a:r>
              <a:rPr lang="en-US" dirty="0" smtClean="0">
                <a:solidFill>
                  <a:schemeClr val="tx2"/>
                </a:solidFill>
              </a:rPr>
              <a:t>70% faults can be detected with any TD with almost same number of vectors</a:t>
            </a:r>
          </a:p>
          <a:p>
            <a:pPr lvl="1">
              <a:buFont typeface="Wingdings" pitchFamily="2" charset="2"/>
              <a:buChar char="Ø"/>
            </a:pPr>
            <a:r>
              <a:rPr lang="en-US" dirty="0" smtClean="0">
                <a:solidFill>
                  <a:schemeClr val="tx2"/>
                </a:solidFill>
              </a:rPr>
              <a:t>The higher fault coverage the more efficient is the best case transition density</a:t>
            </a:r>
          </a:p>
          <a:p>
            <a:pPr>
              <a:buFont typeface="Wingdings" pitchFamily="2" charset="2"/>
              <a:buChar char="Ø"/>
            </a:pPr>
            <a:r>
              <a:rPr lang="en-US" dirty="0" smtClean="0"/>
              <a:t>For circuits with best case 0.4-0.5 </a:t>
            </a:r>
          </a:p>
          <a:p>
            <a:pPr lvl="1">
              <a:buFont typeface="Wingdings" pitchFamily="2" charset="2"/>
              <a:buChar char="Ø"/>
            </a:pPr>
            <a:r>
              <a:rPr lang="en-US" dirty="0" smtClean="0">
                <a:solidFill>
                  <a:schemeClr val="tx2"/>
                </a:solidFill>
              </a:rPr>
              <a:t>A controlled transition density mixing  gives same coverage with same number of vectors</a:t>
            </a:r>
            <a:endParaRPr lang="en-US" dirty="0">
              <a:solidFill>
                <a:schemeClr val="tx2"/>
              </a:solidFill>
            </a:endParaRPr>
          </a:p>
        </p:txBody>
      </p:sp>
      <p:pic>
        <p:nvPicPr>
          <p:cNvPr id="4" name="Picture 3" descr="C:\Users\farhana\Desktop\finals\7\7.3.eps"/>
          <p:cNvPicPr/>
          <p:nvPr/>
        </p:nvPicPr>
        <p:blipFill>
          <a:blip r:embed="rId3"/>
          <a:srcRect/>
          <a:stretch>
            <a:fillRect/>
          </a:stretch>
        </p:blipFill>
        <p:spPr bwMode="auto">
          <a:xfrm>
            <a:off x="1447800" y="2895600"/>
            <a:ext cx="6248400" cy="3773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8382000" cy="4495800"/>
          </a:xfrm>
        </p:spPr>
        <p:txBody>
          <a:bodyPr>
            <a:normAutofit fontScale="85000" lnSpcReduction="20000"/>
          </a:bodyPr>
          <a:lstStyle/>
          <a:p>
            <a:pPr>
              <a:buFont typeface="Wingdings" pitchFamily="2" charset="2"/>
              <a:buChar char="Ø"/>
            </a:pPr>
            <a:r>
              <a:rPr lang="en-US" dirty="0" smtClean="0"/>
              <a:t>A greedy approach </a:t>
            </a:r>
          </a:p>
          <a:p>
            <a:pPr lvl="1">
              <a:buFont typeface="Wingdings" pitchFamily="2" charset="2"/>
              <a:buChar char="Ø"/>
            </a:pPr>
            <a:r>
              <a:rPr lang="en-US" dirty="0" smtClean="0">
                <a:solidFill>
                  <a:schemeClr val="tx2"/>
                </a:solidFill>
              </a:rPr>
              <a:t>Problem solving heuristic </a:t>
            </a:r>
          </a:p>
          <a:p>
            <a:pPr lvl="2">
              <a:buFont typeface="Wingdings" pitchFamily="2" charset="2"/>
              <a:buChar char="Ø"/>
            </a:pPr>
            <a:r>
              <a:rPr lang="en-US" dirty="0" smtClean="0"/>
              <a:t>At each stage find a locally optimal solution</a:t>
            </a:r>
          </a:p>
          <a:p>
            <a:pPr lvl="2">
              <a:buFont typeface="Wingdings" pitchFamily="2" charset="2"/>
              <a:buChar char="Ø"/>
            </a:pPr>
            <a:r>
              <a:rPr lang="en-US" dirty="0" smtClean="0"/>
              <a:t>Finding locally optimal solution at every step may generate globally optimal solution</a:t>
            </a:r>
          </a:p>
          <a:p>
            <a:pPr lvl="2">
              <a:buFont typeface="Wingdings" pitchFamily="2" charset="2"/>
              <a:buChar char="Ø"/>
            </a:pPr>
            <a:r>
              <a:rPr lang="en-US" dirty="0" smtClean="0"/>
              <a:t>For many problems it may fail to produce globally optimum </a:t>
            </a:r>
          </a:p>
          <a:p>
            <a:pPr lvl="2">
              <a:buNone/>
            </a:pPr>
            <a:r>
              <a:rPr lang="en-US" dirty="0" err="1" smtClean="0"/>
              <a:t>Solutution</a:t>
            </a:r>
            <a:endParaRPr lang="en-US" dirty="0" smtClean="0"/>
          </a:p>
          <a:p>
            <a:pPr lvl="1">
              <a:buFont typeface="Wingdings" pitchFamily="2" charset="2"/>
              <a:buChar char="Ø"/>
            </a:pPr>
            <a:r>
              <a:rPr lang="en-US" dirty="0" smtClean="0">
                <a:solidFill>
                  <a:schemeClr val="tx2"/>
                </a:solidFill>
              </a:rPr>
              <a:t>Five pillars</a:t>
            </a:r>
          </a:p>
          <a:p>
            <a:pPr lvl="2">
              <a:buFont typeface="Wingdings" pitchFamily="2" charset="2"/>
              <a:buChar char="Ø"/>
            </a:pPr>
            <a:r>
              <a:rPr lang="en-US" dirty="0" smtClean="0"/>
              <a:t>A candidate set, from which a solution is created</a:t>
            </a:r>
          </a:p>
          <a:p>
            <a:pPr lvl="2">
              <a:buFont typeface="Wingdings" pitchFamily="2" charset="2"/>
              <a:buChar char="Ø"/>
            </a:pPr>
            <a:r>
              <a:rPr lang="en-US" dirty="0" smtClean="0"/>
              <a:t>A selection function, which chooses the best candidate to be added to the solution</a:t>
            </a:r>
          </a:p>
          <a:p>
            <a:pPr lvl="2">
              <a:buFont typeface="Wingdings" pitchFamily="2" charset="2"/>
              <a:buChar char="Ø"/>
            </a:pPr>
            <a:r>
              <a:rPr lang="en-US" dirty="0" smtClean="0"/>
              <a:t>A feasibility function, that is used to determine if a candidate can be used to contribute to a solution</a:t>
            </a:r>
          </a:p>
          <a:p>
            <a:pPr lvl="2">
              <a:buFont typeface="Wingdings" pitchFamily="2" charset="2"/>
              <a:buChar char="Ø"/>
            </a:pPr>
            <a:r>
              <a:rPr lang="en-US" dirty="0" smtClean="0"/>
              <a:t>An objective function, which assigns a value to a solution, or a partial solution, and</a:t>
            </a:r>
          </a:p>
          <a:p>
            <a:pPr lvl="2">
              <a:buFont typeface="Wingdings" pitchFamily="2" charset="2"/>
              <a:buChar char="Ø"/>
            </a:pPr>
            <a:r>
              <a:rPr lang="en-US" dirty="0" smtClean="0"/>
              <a:t>A solution function, which will indicate when we have discovered a complete solution</a:t>
            </a:r>
          </a:p>
          <a:p>
            <a:pPr lvl="1">
              <a:buFont typeface="Wingdings" pitchFamily="2" charset="2"/>
              <a:buChar char="Ø"/>
            </a:pPr>
            <a:endParaRPr lang="en-US"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2514600" cy="4525963"/>
          </a:xfrm>
        </p:spPr>
        <p:txBody>
          <a:bodyPr>
            <a:normAutofit fontScale="55000" lnSpcReduction="20000"/>
          </a:bodyPr>
          <a:lstStyle/>
          <a:p>
            <a:pPr>
              <a:buFont typeface="Wingdings" pitchFamily="2" charset="2"/>
              <a:buChar char="Ø"/>
            </a:pPr>
            <a:r>
              <a:rPr lang="en-US" dirty="0" smtClean="0"/>
              <a:t>Candidate set</a:t>
            </a:r>
          </a:p>
          <a:p>
            <a:pPr lvl="1">
              <a:buFont typeface="Wingdings" pitchFamily="2" charset="2"/>
              <a:buChar char="Ø"/>
            </a:pPr>
            <a:r>
              <a:rPr lang="en-US" dirty="0" smtClean="0">
                <a:solidFill>
                  <a:schemeClr val="accent1"/>
                </a:solidFill>
              </a:rPr>
              <a:t>n Number of partial fault coverage</a:t>
            </a:r>
          </a:p>
          <a:p>
            <a:pPr>
              <a:buFont typeface="Wingdings" pitchFamily="2" charset="2"/>
              <a:buChar char="Ø"/>
            </a:pPr>
            <a:r>
              <a:rPr lang="en-US" dirty="0" smtClean="0"/>
              <a:t>Selection function</a:t>
            </a:r>
          </a:p>
          <a:p>
            <a:pPr lvl="1">
              <a:buFont typeface="Wingdings" pitchFamily="2" charset="2"/>
              <a:buChar char="Ø"/>
            </a:pPr>
            <a:r>
              <a:rPr lang="en-US" dirty="0" smtClean="0">
                <a:solidFill>
                  <a:schemeClr val="accent1"/>
                </a:solidFill>
              </a:rPr>
              <a:t>At each </a:t>
            </a:r>
            <a:r>
              <a:rPr lang="en-US" dirty="0" err="1" smtClean="0">
                <a:solidFill>
                  <a:schemeClr val="accent1"/>
                </a:solidFill>
              </a:rPr>
              <a:t>parital</a:t>
            </a:r>
            <a:r>
              <a:rPr lang="en-US" dirty="0" smtClean="0">
                <a:solidFill>
                  <a:schemeClr val="accent1"/>
                </a:solidFill>
              </a:rPr>
              <a:t> </a:t>
            </a:r>
            <a:r>
              <a:rPr lang="en-US" dirty="0" err="1" smtClean="0">
                <a:solidFill>
                  <a:schemeClr val="accent1"/>
                </a:solidFill>
              </a:rPr>
              <a:t>coverage,select</a:t>
            </a:r>
            <a:r>
              <a:rPr lang="en-US" dirty="0" smtClean="0">
                <a:solidFill>
                  <a:schemeClr val="accent1"/>
                </a:solidFill>
              </a:rPr>
              <a:t>  TD with min(vector* time reduction)</a:t>
            </a:r>
          </a:p>
          <a:p>
            <a:pPr>
              <a:buFont typeface="Wingdings" pitchFamily="2" charset="2"/>
              <a:buChar char="Ø"/>
            </a:pPr>
            <a:r>
              <a:rPr lang="en-US" dirty="0" smtClean="0"/>
              <a:t>Feasibility function</a:t>
            </a:r>
          </a:p>
          <a:p>
            <a:pPr lvl="1">
              <a:buFont typeface="Wingdings" pitchFamily="2" charset="2"/>
              <a:buChar char="Ø"/>
            </a:pPr>
            <a:r>
              <a:rPr lang="en-US" dirty="0" smtClean="0">
                <a:solidFill>
                  <a:schemeClr val="accent1"/>
                </a:solidFill>
              </a:rPr>
              <a:t>Total number of vectors &lt; best case transition density vectors</a:t>
            </a:r>
          </a:p>
          <a:p>
            <a:pPr>
              <a:buFont typeface="Wingdings" pitchFamily="2" charset="2"/>
              <a:buChar char="Ø"/>
            </a:pPr>
            <a:r>
              <a:rPr lang="en-US" dirty="0" smtClean="0"/>
              <a:t>Objective function</a:t>
            </a:r>
          </a:p>
          <a:p>
            <a:pPr lvl="1">
              <a:buFont typeface="Wingdings" pitchFamily="2" charset="2"/>
              <a:buChar char="Ø"/>
            </a:pPr>
            <a:r>
              <a:rPr lang="en-US" dirty="0" smtClean="0">
                <a:solidFill>
                  <a:schemeClr val="accent1"/>
                </a:solidFill>
              </a:rPr>
              <a:t>Overall reduction in scan in time</a:t>
            </a:r>
          </a:p>
          <a:p>
            <a:pPr>
              <a:buFont typeface="Wingdings" pitchFamily="2" charset="2"/>
              <a:buChar char="Ø"/>
            </a:pPr>
            <a:endParaRPr lang="en-US" dirty="0" smtClean="0"/>
          </a:p>
          <a:p>
            <a:pPr>
              <a:buFont typeface="Wingdings" pitchFamily="2" charset="2"/>
              <a:buChar char="Ø"/>
            </a:pPr>
            <a:r>
              <a:rPr lang="en-US" dirty="0" smtClean="0"/>
              <a:t>Solution function</a:t>
            </a:r>
          </a:p>
          <a:p>
            <a:pPr>
              <a:buFont typeface="Wingdings" pitchFamily="2" charset="2"/>
              <a:buChar char="Ø"/>
            </a:pPr>
            <a:r>
              <a:rPr lang="en-US" dirty="0" smtClean="0">
                <a:solidFill>
                  <a:schemeClr val="accent1"/>
                </a:solidFill>
              </a:rPr>
              <a:t>Target fault coverage reached</a:t>
            </a:r>
          </a:p>
          <a:p>
            <a:pPr>
              <a:buFont typeface="Wingdings" pitchFamily="2" charset="2"/>
              <a:buChar char="Ø"/>
            </a:pPr>
            <a:endParaRPr lang="en-US" dirty="0" smtClean="0"/>
          </a:p>
          <a:p>
            <a:pPr>
              <a:buNone/>
            </a:pPr>
            <a:endParaRPr lang="en-US" dirty="0"/>
          </a:p>
        </p:txBody>
      </p:sp>
      <p:pic>
        <p:nvPicPr>
          <p:cNvPr id="35842" name="Picture 2"/>
          <p:cNvPicPr>
            <a:picLocks noGrp="1" noChangeAspect="1" noChangeArrowheads="1"/>
          </p:cNvPicPr>
          <p:nvPr>
            <p:ph sz="half" idx="2"/>
          </p:nvPr>
        </p:nvPicPr>
        <p:blipFill>
          <a:blip r:embed="rId2"/>
          <a:srcRect/>
          <a:stretch>
            <a:fillRect/>
          </a:stretch>
        </p:blipFill>
        <p:spPr bwMode="auto">
          <a:xfrm>
            <a:off x="3048000" y="1600200"/>
            <a:ext cx="56388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1371600"/>
          </a:xfrm>
        </p:spPr>
        <p:txBody>
          <a:bodyPr>
            <a:normAutofit fontScale="77500" lnSpcReduction="20000"/>
          </a:bodyPr>
          <a:lstStyle/>
          <a:p>
            <a:pPr>
              <a:buFont typeface="Wingdings" pitchFamily="2" charset="2"/>
              <a:buChar char="Ø"/>
            </a:pPr>
            <a:r>
              <a:rPr lang="en-US" dirty="0" smtClean="0"/>
              <a:t>A </a:t>
            </a:r>
            <a:r>
              <a:rPr lang="en-US" dirty="0" err="1" smtClean="0"/>
              <a:t>matlab</a:t>
            </a:r>
            <a:r>
              <a:rPr lang="en-US" dirty="0" smtClean="0"/>
              <a:t> program was written to implement the algorithm</a:t>
            </a:r>
          </a:p>
          <a:p>
            <a:pPr>
              <a:buFont typeface="Wingdings" pitchFamily="2" charset="2"/>
              <a:buChar char="Ø"/>
            </a:pPr>
            <a:r>
              <a:rPr lang="en-US" dirty="0" smtClean="0"/>
              <a:t>Fault profile generated from AUSIM was used as the candidate to select from</a:t>
            </a:r>
            <a:endParaRPr lang="en-US" dirty="0"/>
          </a:p>
        </p:txBody>
      </p:sp>
      <p:graphicFrame>
        <p:nvGraphicFramePr>
          <p:cNvPr id="4" name="Table 3"/>
          <p:cNvGraphicFramePr>
            <a:graphicFrameLocks noGrp="1"/>
          </p:cNvGraphicFramePr>
          <p:nvPr/>
        </p:nvGraphicFramePr>
        <p:xfrm>
          <a:off x="1219200" y="3429000"/>
          <a:ext cx="6096000" cy="2674341"/>
        </p:xfrm>
        <a:graphic>
          <a:graphicData uri="http://schemas.openxmlformats.org/drawingml/2006/table">
            <a:tbl>
              <a:tblPr firstRow="1" firstCol="1">
                <a:tableStyleId>{3C2FFA5D-87B4-456A-9821-1D502468CF0F}</a:tableStyleId>
              </a:tblPr>
              <a:tblGrid>
                <a:gridCol w="2032000"/>
                <a:gridCol w="1092200"/>
                <a:gridCol w="2971800"/>
              </a:tblGrid>
              <a:tr h="443311">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600" dirty="0"/>
                        <a:t>Best case  TD</a:t>
                      </a:r>
                      <a:endParaRPr lang="en-US" sz="1600" dirty="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600" dirty="0"/>
                        <a:t>Mix TD</a:t>
                      </a:r>
                      <a:endParaRPr lang="en-US" sz="1600" dirty="0">
                        <a:latin typeface="Calibri"/>
                        <a:ea typeface="Calibri"/>
                        <a:cs typeface="Times New Roman"/>
                      </a:endParaRPr>
                    </a:p>
                  </a:txBody>
                  <a:tcPr marL="67671" marR="67671" marT="0" marB="0"/>
                </a:tc>
              </a:tr>
              <a:tr h="252384">
                <a:tc>
                  <a:txBody>
                    <a:bodyPr/>
                    <a:lstStyle/>
                    <a:p>
                      <a:pPr marL="0" marR="0">
                        <a:lnSpc>
                          <a:spcPct val="115000"/>
                        </a:lnSpc>
                        <a:spcBef>
                          <a:spcPts val="0"/>
                        </a:spcBef>
                        <a:spcAft>
                          <a:spcPts val="0"/>
                        </a:spcAft>
                      </a:pPr>
                      <a:r>
                        <a:rPr lang="en-US" sz="1800"/>
                        <a:t>FC</a:t>
                      </a:r>
                      <a:endParaRPr lang="en-US" sz="180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400" dirty="0"/>
                        <a:t>99%</a:t>
                      </a:r>
                      <a:endParaRPr lang="en-US" sz="1400" dirty="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400"/>
                        <a:t>99%</a:t>
                      </a:r>
                      <a:endParaRPr lang="en-US" sz="1400">
                        <a:latin typeface="Calibri"/>
                        <a:ea typeface="Calibri"/>
                        <a:cs typeface="Times New Roman"/>
                      </a:endParaRPr>
                    </a:p>
                  </a:txBody>
                  <a:tcPr marL="67671" marR="67671" marT="0" marB="0"/>
                </a:tc>
              </a:tr>
              <a:tr h="252384">
                <a:tc>
                  <a:txBody>
                    <a:bodyPr/>
                    <a:lstStyle/>
                    <a:p>
                      <a:pPr marL="0" marR="0">
                        <a:lnSpc>
                          <a:spcPct val="115000"/>
                        </a:lnSpc>
                        <a:spcBef>
                          <a:spcPts val="0"/>
                        </a:spcBef>
                        <a:spcAft>
                          <a:spcPts val="0"/>
                        </a:spcAft>
                      </a:pPr>
                      <a:r>
                        <a:rPr lang="en-US" sz="1800"/>
                        <a:t>Number of vectors</a:t>
                      </a:r>
                      <a:endParaRPr lang="en-US" sz="180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400" dirty="0" smtClean="0"/>
                        <a:t>492</a:t>
                      </a:r>
                      <a:endParaRPr lang="en-US" sz="1400" dirty="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400" dirty="0" smtClean="0"/>
                        <a:t>492</a:t>
                      </a:r>
                      <a:endParaRPr lang="en-US" sz="1400" dirty="0">
                        <a:latin typeface="Calibri"/>
                        <a:ea typeface="Calibri"/>
                        <a:cs typeface="Times New Roman"/>
                      </a:endParaRPr>
                    </a:p>
                  </a:txBody>
                  <a:tcPr marL="67671" marR="67671" marT="0" marB="0"/>
                </a:tc>
              </a:tr>
              <a:tr h="1519657">
                <a:tc>
                  <a:txBody>
                    <a:bodyPr/>
                    <a:lstStyle/>
                    <a:p>
                      <a:pPr marL="0" marR="0">
                        <a:lnSpc>
                          <a:spcPct val="115000"/>
                        </a:lnSpc>
                        <a:spcBef>
                          <a:spcPts val="0"/>
                        </a:spcBef>
                        <a:spcAft>
                          <a:spcPts val="0"/>
                        </a:spcAft>
                      </a:pPr>
                      <a:r>
                        <a:rPr lang="en-US" sz="1800" dirty="0"/>
                        <a:t>Transition density</a:t>
                      </a:r>
                      <a:endParaRPr lang="en-US" sz="1800" dirty="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400" dirty="0"/>
                        <a:t>0.5</a:t>
                      </a:r>
                      <a:endParaRPr lang="en-US" sz="1400" dirty="0">
                        <a:latin typeface="Calibri"/>
                        <a:ea typeface="Calibri"/>
                        <a:cs typeface="Times New Roman"/>
                      </a:endParaRPr>
                    </a:p>
                  </a:txBody>
                  <a:tcPr marL="67671" marR="67671" marT="0" marB="0"/>
                </a:tc>
                <a:tc>
                  <a:txBody>
                    <a:bodyPr/>
                    <a:lstStyle/>
                    <a:p>
                      <a:pPr marL="0" marR="0">
                        <a:lnSpc>
                          <a:spcPct val="115000"/>
                        </a:lnSpc>
                        <a:spcBef>
                          <a:spcPts val="0"/>
                        </a:spcBef>
                        <a:spcAft>
                          <a:spcPts val="0"/>
                        </a:spcAft>
                      </a:pPr>
                      <a:r>
                        <a:rPr lang="en-US" sz="1400" dirty="0"/>
                        <a:t>Pfc1 70%-- TD 0.25 vectors 16</a:t>
                      </a:r>
                    </a:p>
                    <a:p>
                      <a:pPr marL="0" marR="0">
                        <a:lnSpc>
                          <a:spcPct val="115000"/>
                        </a:lnSpc>
                        <a:spcBef>
                          <a:spcPts val="0"/>
                        </a:spcBef>
                        <a:spcAft>
                          <a:spcPts val="0"/>
                        </a:spcAft>
                      </a:pPr>
                      <a:r>
                        <a:rPr lang="en-US" sz="1400" dirty="0"/>
                        <a:t>Pfc2 80% -- TD 0.25 vectors 14</a:t>
                      </a:r>
                    </a:p>
                    <a:p>
                      <a:pPr marL="0" marR="0">
                        <a:lnSpc>
                          <a:spcPct val="115000"/>
                        </a:lnSpc>
                        <a:spcBef>
                          <a:spcPts val="0"/>
                        </a:spcBef>
                        <a:spcAft>
                          <a:spcPts val="0"/>
                        </a:spcAft>
                      </a:pPr>
                      <a:r>
                        <a:rPr lang="en-US" sz="1400" dirty="0"/>
                        <a:t>Pfc3 85% --TD 0.4 vectors 14</a:t>
                      </a:r>
                    </a:p>
                    <a:p>
                      <a:pPr marL="0" marR="0">
                        <a:lnSpc>
                          <a:spcPct val="115000"/>
                        </a:lnSpc>
                        <a:spcBef>
                          <a:spcPts val="0"/>
                        </a:spcBef>
                        <a:spcAft>
                          <a:spcPts val="0"/>
                        </a:spcAft>
                      </a:pPr>
                      <a:r>
                        <a:rPr lang="en-US" sz="1400" dirty="0"/>
                        <a:t>Pfc4 90% --TD 0.5 vectors 32</a:t>
                      </a:r>
                    </a:p>
                    <a:p>
                      <a:pPr marL="0" marR="0">
                        <a:lnSpc>
                          <a:spcPct val="115000"/>
                        </a:lnSpc>
                        <a:spcBef>
                          <a:spcPts val="0"/>
                        </a:spcBef>
                        <a:spcAft>
                          <a:spcPts val="0"/>
                        </a:spcAft>
                      </a:pPr>
                      <a:r>
                        <a:rPr lang="en-US" sz="1400" dirty="0"/>
                        <a:t>Pfc5 95%--TD 0.5 vectors 76</a:t>
                      </a:r>
                    </a:p>
                    <a:p>
                      <a:pPr marL="0" marR="0">
                        <a:lnSpc>
                          <a:spcPct val="115000"/>
                        </a:lnSpc>
                        <a:spcBef>
                          <a:spcPts val="0"/>
                        </a:spcBef>
                        <a:spcAft>
                          <a:spcPts val="0"/>
                        </a:spcAft>
                      </a:pPr>
                      <a:r>
                        <a:rPr lang="en-US" sz="1400" dirty="0"/>
                        <a:t>Pfc6 99%--TD 0.4 vectors </a:t>
                      </a:r>
                      <a:r>
                        <a:rPr lang="en-US" sz="1400" dirty="0" smtClean="0"/>
                        <a:t>304</a:t>
                      </a:r>
                      <a:endParaRPr lang="en-US" sz="1400" dirty="0">
                        <a:latin typeface="Calibri"/>
                        <a:ea typeface="Calibri"/>
                        <a:cs typeface="Times New Roman"/>
                      </a:endParaRPr>
                    </a:p>
                  </a:txBody>
                  <a:tcPr marL="67671" marR="67671"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3352800" cy="4525963"/>
          </a:xfrm>
        </p:spPr>
        <p:txBody>
          <a:bodyPr>
            <a:normAutofit lnSpcReduction="10000"/>
          </a:bodyPr>
          <a:lstStyle/>
          <a:p>
            <a:pPr>
              <a:buFont typeface="Wingdings" pitchFamily="2" charset="2"/>
              <a:buChar char="Ø"/>
            </a:pPr>
            <a:r>
              <a:rPr lang="en-US" dirty="0" smtClean="0"/>
              <a:t>The resultant vector set with mixed transition density is as good as the best case transition density</a:t>
            </a:r>
          </a:p>
          <a:p>
            <a:pPr>
              <a:buFont typeface="Wingdings" pitchFamily="2" charset="2"/>
              <a:buChar char="Ø"/>
            </a:pPr>
            <a:r>
              <a:rPr lang="en-US" dirty="0" smtClean="0"/>
              <a:t>Test application time can be reduced if lower frequency are given</a:t>
            </a:r>
            <a:endParaRPr lang="en-US" dirty="0"/>
          </a:p>
        </p:txBody>
      </p:sp>
      <p:pic>
        <p:nvPicPr>
          <p:cNvPr id="5" name="Content Placeholder 4" descr="C:\Users\farhana\Desktop\finals\7\7.3.eps"/>
          <p:cNvPicPr>
            <a:picLocks noGrp="1"/>
          </p:cNvPicPr>
          <p:nvPr>
            <p:ph sz="half" idx="2"/>
          </p:nvPr>
        </p:nvPicPr>
        <p:blipFill>
          <a:blip r:embed="rId2"/>
          <a:srcRect/>
          <a:stretch>
            <a:fillRect/>
          </a:stretch>
        </p:blipFill>
        <p:spPr bwMode="auto">
          <a:xfrm>
            <a:off x="4267200" y="1600200"/>
            <a:ext cx="4419600" cy="4114800"/>
          </a:xfrm>
          <a:prstGeom prst="rect">
            <a:avLst/>
          </a:prstGeom>
          <a:noFill/>
          <a:ln w="9525">
            <a:noFill/>
            <a:miter lim="800000"/>
            <a:headEnd/>
            <a:tailEnd/>
          </a:ln>
        </p:spPr>
      </p:pic>
      <p:sp>
        <p:nvSpPr>
          <p:cNvPr id="6" name="TextBox 5"/>
          <p:cNvSpPr txBox="1"/>
          <p:nvPr/>
        </p:nvSpPr>
        <p:spPr>
          <a:xfrm>
            <a:off x="2438400" y="5791200"/>
            <a:ext cx="6172200" cy="923330"/>
          </a:xfrm>
          <a:prstGeom prst="rect">
            <a:avLst/>
          </a:prstGeom>
          <a:noFill/>
        </p:spPr>
        <p:txBody>
          <a:bodyPr wrap="square" rtlCol="0">
            <a:spAutoFit/>
          </a:bodyPr>
          <a:lstStyle/>
          <a:p>
            <a:r>
              <a:rPr lang="en-US" dirty="0"/>
              <a:t>Fault profiles comparison between best case transition density and mixed transition density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5029200"/>
            <a:ext cx="2971800" cy="1676400"/>
          </a:xfrm>
        </p:spPr>
        <p:txBody>
          <a:bodyPr>
            <a:normAutofit fontScale="62500" lnSpcReduction="20000"/>
          </a:bodyPr>
          <a:lstStyle/>
          <a:p>
            <a:pPr>
              <a:buFont typeface="Wingdings" pitchFamily="2" charset="2"/>
              <a:buChar char="Ø"/>
            </a:pPr>
            <a:r>
              <a:rPr lang="en-US" dirty="0" smtClean="0"/>
              <a:t>The same hardware can be used</a:t>
            </a:r>
          </a:p>
          <a:p>
            <a:pPr>
              <a:buFont typeface="Wingdings" pitchFamily="2" charset="2"/>
              <a:buChar char="Ø"/>
            </a:pPr>
            <a:r>
              <a:rPr lang="en-US" dirty="0" smtClean="0"/>
              <a:t>FSM is programmed</a:t>
            </a:r>
          </a:p>
          <a:p>
            <a:pPr>
              <a:buFont typeface="Wingdings" pitchFamily="2" charset="2"/>
              <a:buChar char="Ø"/>
            </a:pPr>
            <a:r>
              <a:rPr lang="en-US" dirty="0" smtClean="0"/>
              <a:t>Vary transition densities as decided by the </a:t>
            </a:r>
            <a:r>
              <a:rPr lang="en-US" dirty="0" err="1" smtClean="0"/>
              <a:t>algoritm</a:t>
            </a:r>
            <a:endParaRPr lang="en-US" dirty="0" smtClean="0"/>
          </a:p>
          <a:p>
            <a:endParaRPr lang="en-US" dirty="0"/>
          </a:p>
        </p:txBody>
      </p:sp>
      <p:pic>
        <p:nvPicPr>
          <p:cNvPr id="4" name="Picture 3" descr="C:\Users\farhana\Desktop\finals\7\7.4.jpg"/>
          <p:cNvPicPr/>
          <p:nvPr/>
        </p:nvPicPr>
        <p:blipFill>
          <a:blip r:embed="rId3"/>
          <a:srcRect/>
          <a:stretch>
            <a:fillRect/>
          </a:stretch>
        </p:blipFill>
        <p:spPr bwMode="auto">
          <a:xfrm>
            <a:off x="2743200" y="1676400"/>
            <a:ext cx="6400800" cy="3200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2819400" cy="4449763"/>
          </a:xfrm>
        </p:spPr>
        <p:txBody>
          <a:bodyPr>
            <a:normAutofit fontScale="92500"/>
          </a:bodyPr>
          <a:lstStyle/>
          <a:p>
            <a:pPr>
              <a:buFont typeface="Wingdings" pitchFamily="2" charset="2"/>
              <a:buChar char="Ø"/>
            </a:pPr>
            <a:r>
              <a:rPr lang="en-US" dirty="0" smtClean="0"/>
              <a:t>Greedy algorithm was able to choose the transition densities without sacrificing fault coverage</a:t>
            </a:r>
            <a:endParaRPr lang="en-US" dirty="0"/>
          </a:p>
        </p:txBody>
      </p:sp>
      <p:pic>
        <p:nvPicPr>
          <p:cNvPr id="4" name="Picture 3" descr="C:\Users\farhana\Desktop\finals\7\7.4.eps"/>
          <p:cNvPicPr/>
          <p:nvPr/>
        </p:nvPicPr>
        <p:blipFill>
          <a:blip r:embed="rId2"/>
          <a:srcRect/>
          <a:stretch>
            <a:fillRect/>
          </a:stretch>
        </p:blipFill>
        <p:spPr bwMode="auto">
          <a:xfrm>
            <a:off x="3276600" y="1828800"/>
            <a:ext cx="5316220" cy="39979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Motivation</a:t>
            </a:r>
            <a:endParaRPr lang="en-US" dirty="0">
              <a:solidFill>
                <a:schemeClr val="tx2"/>
              </a:solidFill>
            </a:endParaRPr>
          </a:p>
        </p:txBody>
      </p:sp>
      <p:sp>
        <p:nvSpPr>
          <p:cNvPr id="3" name="Content Placeholder 2"/>
          <p:cNvSpPr>
            <a:spLocks noGrp="1"/>
          </p:cNvSpPr>
          <p:nvPr>
            <p:ph idx="1"/>
          </p:nvPr>
        </p:nvSpPr>
        <p:spPr>
          <a:effectLst>
            <a:outerShdw blurRad="50800" dist="50800" dir="5400000" algn="ctr" rotWithShape="0">
              <a:schemeClr val="bg1"/>
            </a:outerShdw>
          </a:effectLst>
        </p:spPr>
        <p:txBody>
          <a:bodyPr>
            <a:normAutofit/>
          </a:bodyPr>
          <a:lstStyle/>
          <a:p>
            <a:pPr>
              <a:buFont typeface="Wingdings" pitchFamily="2" charset="2"/>
              <a:buChar char="q"/>
            </a:pPr>
            <a:r>
              <a:rPr lang="en-US" sz="2000" dirty="0" smtClean="0">
                <a:effectLst>
                  <a:outerShdw blurRad="50800" dist="50800" dir="5400000" algn="ctr" rotWithShape="0">
                    <a:schemeClr val="bg1"/>
                  </a:outerShdw>
                </a:effectLst>
              </a:rPr>
              <a:t>Test application time and test power dissipation are two major areas of concern for test engineers</a:t>
            </a:r>
          </a:p>
          <a:p>
            <a:pPr>
              <a:buClrTx/>
              <a:buFont typeface="Wingdings" pitchFamily="2" charset="2"/>
              <a:buChar char="Ø"/>
            </a:pPr>
            <a:r>
              <a:rPr lang="en-US" sz="1800" dirty="0" smtClean="0">
                <a:solidFill>
                  <a:schemeClr val="tx2"/>
                </a:solidFill>
                <a:effectLst>
                  <a:outerShdw blurRad="50800" dist="50800" dir="5400000" algn="ctr" rotWithShape="0">
                    <a:schemeClr val="bg1"/>
                  </a:outerShdw>
                </a:effectLst>
              </a:rPr>
              <a:t>High power dissipation during test mode  compared to circuit’s normal mode operation leads to various  problems like  hot spots, performance degradation , shorten battery life , even from chip malfunction  to chip failure</a:t>
            </a:r>
          </a:p>
          <a:p>
            <a:pPr>
              <a:buClrTx/>
              <a:buFont typeface="Wingdings" pitchFamily="2" charset="2"/>
              <a:buChar char="Ø"/>
            </a:pPr>
            <a:r>
              <a:rPr lang="en-US" sz="1800" dirty="0" smtClean="0">
                <a:solidFill>
                  <a:schemeClr val="tx2"/>
                </a:solidFill>
                <a:effectLst>
                  <a:outerShdw blurRad="50800" dist="50800" dir="5400000" algn="ctr" rotWithShape="0">
                    <a:schemeClr val="bg1"/>
                  </a:outerShdw>
                </a:effectLst>
              </a:rPr>
              <a:t>Cost of chip is directly related to test application time  for  externally tested circuits, but  longer test time is undesirable in Self –Tested circuits as well.      </a:t>
            </a:r>
          </a:p>
          <a:p>
            <a:pPr>
              <a:buClrTx/>
              <a:buFont typeface="Wingdings" pitchFamily="2" charset="2"/>
              <a:buChar char="q"/>
            </a:pPr>
            <a:r>
              <a:rPr lang="en-US" sz="1800" dirty="0" smtClean="0">
                <a:effectLst>
                  <a:outerShdw blurRad="50800" dist="50800" dir="5400000" algn="ctr" rotWithShape="0">
                    <a:schemeClr val="bg1"/>
                  </a:outerShdw>
                </a:effectLst>
              </a:rPr>
              <a:t>Many techniques have been proposed to tackle these two issues separately</a:t>
            </a:r>
            <a:endParaRPr lang="en-US" sz="1800" dirty="0" smtClean="0">
              <a:effectLst>
                <a:outerShdw blurRad="50800" dist="50800" dir="5400000" algn="ctr" rotWithShape="0">
                  <a:schemeClr val="bg1"/>
                </a:outerShdw>
              </a:effectLst>
            </a:endParaRPr>
          </a:p>
          <a:p>
            <a:pPr>
              <a:buClrTx/>
              <a:buFont typeface="Wingdings" pitchFamily="2" charset="2"/>
              <a:buChar char="Ø"/>
            </a:pPr>
            <a:r>
              <a:rPr lang="en-US" sz="1800" dirty="0" smtClean="0">
                <a:solidFill>
                  <a:schemeClr val="tx2"/>
                </a:solidFill>
                <a:effectLst>
                  <a:outerShdw blurRad="50800" dist="50800" dir="5400000" algn="ctr" rotWithShape="0">
                    <a:schemeClr val="bg1"/>
                  </a:outerShdw>
                </a:effectLst>
              </a:rPr>
              <a:t>For reducing power test clock is slowed down  or  low transitions in  test vectors  were aimed for  which in  turn  elongated test time</a:t>
            </a:r>
            <a:r>
              <a:rPr lang="en-US" sz="1800" dirty="0" smtClean="0">
                <a:solidFill>
                  <a:schemeClr val="tx2"/>
                </a:solidFill>
                <a:effectLst>
                  <a:outerShdw blurRad="50800" dist="50800" dir="5400000" algn="ctr" rotWithShape="0">
                    <a:schemeClr val="bg1"/>
                  </a:outerShdw>
                </a:effectLst>
              </a:rPr>
              <a:t>  </a:t>
            </a:r>
            <a:endParaRPr lang="en-US" sz="1800" dirty="0" smtClean="0">
              <a:solidFill>
                <a:schemeClr val="tx2"/>
              </a:solidFill>
              <a:effectLst>
                <a:outerShdw blurRad="50800" dist="50800" dir="5400000" algn="ctr" rotWithShape="0">
                  <a:schemeClr val="bg1"/>
                </a:outerShdw>
              </a:effectLst>
            </a:endParaRPr>
          </a:p>
          <a:p>
            <a:pPr>
              <a:buClrTx/>
              <a:buFont typeface="Wingdings" pitchFamily="2" charset="2"/>
              <a:buChar char="Ø"/>
            </a:pPr>
            <a:r>
              <a:rPr lang="en-US" sz="1800" dirty="0" smtClean="0">
                <a:solidFill>
                  <a:schemeClr val="tx2"/>
                </a:solidFill>
                <a:effectLst>
                  <a:outerShdw blurRad="50800" dist="50800" dir="5400000" algn="ctr" rotWithShape="0">
                    <a:schemeClr val="bg1"/>
                  </a:outerShdw>
                </a:effectLst>
              </a:rPr>
              <a:t>Test clock can not be made faster because  it raises the power consumption during the test procedure</a:t>
            </a:r>
            <a:endParaRPr lang="en-US" sz="1800" dirty="0" smtClean="0">
              <a:solidFill>
                <a:schemeClr val="tx2"/>
              </a:solidFill>
              <a:effectLst>
                <a:outerShdw blurRad="50800" dist="50800" dir="5400000" algn="ctr" rotWithShape="0">
                  <a:schemeClr val="bg1"/>
                </a:outerShdw>
              </a:effectLst>
            </a:endParaRPr>
          </a:p>
          <a:p>
            <a:pPr>
              <a:buClrTx/>
              <a:buNone/>
            </a:pPr>
            <a:r>
              <a:rPr lang="en-US" sz="1800" dirty="0" smtClean="0">
                <a:effectLst>
                  <a:outerShdw blurRad="50800" dist="50800" dir="5400000" algn="ctr" rotWithShape="0">
                    <a:schemeClr val="bg1"/>
                  </a:outerShdw>
                </a:effectLst>
              </a:rPr>
              <a:t>A method  that contributes to benefit both the cases ,test time and  test power is the motivation behind our work.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8130" name="Picture 2" descr="C:\Users\farhana\Downloads\table.jpg"/>
          <p:cNvPicPr>
            <a:picLocks noChangeAspect="1" noChangeArrowheads="1"/>
          </p:cNvPicPr>
          <p:nvPr/>
        </p:nvPicPr>
        <p:blipFill>
          <a:blip r:embed="rId2"/>
          <a:srcRect/>
          <a:stretch>
            <a:fillRect/>
          </a:stretch>
        </p:blipFill>
        <p:spPr bwMode="auto">
          <a:xfrm>
            <a:off x="895350" y="576263"/>
            <a:ext cx="7353300" cy="57054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t>Transition density can be effectively chosen to</a:t>
            </a:r>
          </a:p>
          <a:p>
            <a:pPr lvl="1">
              <a:buFont typeface="Wingdings" pitchFamily="2" charset="2"/>
              <a:buChar char="Ø"/>
            </a:pPr>
            <a:r>
              <a:rPr lang="en-US" dirty="0" smtClean="0">
                <a:solidFill>
                  <a:schemeClr val="tx2"/>
                </a:solidFill>
              </a:rPr>
              <a:t>Generate test of shorter length</a:t>
            </a:r>
          </a:p>
          <a:p>
            <a:pPr>
              <a:buNone/>
            </a:pPr>
            <a:endParaRPr lang="en-US" dirty="0" smtClean="0"/>
          </a:p>
          <a:p>
            <a:pPr>
              <a:buFont typeface="Wingdings" pitchFamily="2" charset="2"/>
              <a:buChar char="Ø"/>
            </a:pPr>
            <a:r>
              <a:rPr lang="en-US" dirty="0" smtClean="0"/>
              <a:t>Combining best case transition density and adaptive scan clock scheme test application time can be reduced</a:t>
            </a:r>
          </a:p>
          <a:p>
            <a:pPr lvl="1">
              <a:buFont typeface="Wingdings" pitchFamily="2" charset="2"/>
              <a:buChar char="Ø"/>
            </a:pPr>
            <a:r>
              <a:rPr lang="en-US" dirty="0" smtClean="0">
                <a:solidFill>
                  <a:schemeClr val="tx2"/>
                </a:solidFill>
              </a:rPr>
              <a:t>Best case transition density if lies below 0.4 we can speed up test better.</a:t>
            </a:r>
          </a:p>
          <a:p>
            <a:pPr lvl="1">
              <a:buFont typeface="Wingdings" pitchFamily="2" charset="2"/>
              <a:buChar char="Ø"/>
            </a:pPr>
            <a:r>
              <a:rPr lang="en-US" dirty="0" smtClean="0">
                <a:solidFill>
                  <a:schemeClr val="tx2"/>
                </a:solidFill>
              </a:rPr>
              <a:t>For transition densities 0.4 -0.5 greedy method can be used to choose the mixing of transition density effectively</a:t>
            </a:r>
          </a:p>
          <a:p>
            <a:pPr lvl="1">
              <a:buFont typeface="Wingdings" pitchFamily="2" charset="2"/>
              <a:buChar char="Ø"/>
            </a:pPr>
            <a:r>
              <a:rPr lang="en-US" dirty="0" smtClean="0">
                <a:solidFill>
                  <a:schemeClr val="tx2"/>
                </a:solidFill>
              </a:rPr>
              <a:t>The experimental results show a further 10-13% </a:t>
            </a:r>
            <a:r>
              <a:rPr lang="en-US" dirty="0" err="1" smtClean="0">
                <a:solidFill>
                  <a:schemeClr val="tx2"/>
                </a:solidFill>
              </a:rPr>
              <a:t>decrese</a:t>
            </a:r>
            <a:r>
              <a:rPr lang="en-US" dirty="0" smtClean="0">
                <a:solidFill>
                  <a:schemeClr val="tx2"/>
                </a:solidFill>
              </a:rPr>
              <a:t> in test application time</a:t>
            </a:r>
          </a:p>
          <a:p>
            <a:pPr>
              <a:buFont typeface="Wingdings" pitchFamily="2" charset="2"/>
              <a:buChar char="Ø"/>
            </a:pPr>
            <a:r>
              <a:rPr lang="en-US" dirty="0"/>
              <a:t>In the future, more sophisticated methods for obtaining the controlled transition density mixing in the vector set by using linear programming should be examined to balance the test time and test power more efficiently.</a:t>
            </a:r>
          </a:p>
          <a:p>
            <a:pPr>
              <a:buFont typeface="Wingdings" pitchFamily="2" charset="2"/>
              <a:buChar char="Ø"/>
            </a:pPr>
            <a:endParaRPr lang="en-US" dirty="0" smtClean="0">
              <a:solidFill>
                <a:schemeClr val="tx2"/>
              </a:solidFill>
            </a:endParaRPr>
          </a:p>
          <a:p>
            <a:pPr lvl="1">
              <a:buFont typeface="Wingdings" pitchFamily="2" charset="2"/>
              <a:buChar char="Ø"/>
            </a:pPr>
            <a:endParaRPr lang="en-US" dirty="0" smtClean="0">
              <a:solidFill>
                <a:schemeClr val="tx2"/>
              </a:solidFill>
            </a:endParaRP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858962"/>
          </a:xfrm>
        </p:spPr>
        <p:txBody>
          <a:bodyPr/>
          <a:lstStyle/>
          <a:p>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Problem Statement</a:t>
            </a:r>
            <a:endParaRPr lang="en-US" dirty="0">
              <a:solidFill>
                <a:schemeClr val="tx2"/>
              </a:solidFill>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t>Use transition density of the vectors to produce effective test that will</a:t>
            </a:r>
          </a:p>
          <a:p>
            <a:pPr>
              <a:buFont typeface="Wingdings" pitchFamily="2" charset="2"/>
              <a:buChar char="Ø"/>
            </a:pPr>
            <a:r>
              <a:rPr lang="en-US" dirty="0"/>
              <a:t> </a:t>
            </a:r>
            <a:r>
              <a:rPr lang="en-US" dirty="0" smtClean="0"/>
              <a:t>Be power constrained</a:t>
            </a:r>
          </a:p>
          <a:p>
            <a:pPr>
              <a:buFont typeface="Wingdings" pitchFamily="2" charset="2"/>
              <a:buChar char="Ø"/>
            </a:pPr>
            <a:r>
              <a:rPr lang="en-US" dirty="0" smtClean="0"/>
              <a:t> Reduce test application time</a:t>
            </a:r>
          </a:p>
          <a:p>
            <a:pPr>
              <a:buFont typeface="Wingdings" pitchFamily="2" charset="2"/>
              <a:buChar char="Ø"/>
            </a:pPr>
            <a:r>
              <a:rPr lang="en-US" dirty="0" smtClean="0"/>
              <a:t>Achieve sufficient fault coverage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Background</a:t>
            </a:r>
            <a:endParaRPr lang="en-US" dirty="0">
              <a:solidFill>
                <a:schemeClr val="tx2"/>
              </a:solidFill>
            </a:endParaRPr>
          </a:p>
        </p:txBody>
      </p:sp>
      <p:sp>
        <p:nvSpPr>
          <p:cNvPr id="3" name="Content Placeholder 2"/>
          <p:cNvSpPr>
            <a:spLocks noGrp="1"/>
          </p:cNvSpPr>
          <p:nvPr>
            <p:ph idx="1"/>
          </p:nvPr>
        </p:nvSpPr>
        <p:spPr>
          <a:xfrm>
            <a:off x="381000" y="4267200"/>
            <a:ext cx="8229600" cy="2133600"/>
          </a:xfrm>
        </p:spPr>
        <p:txBody>
          <a:bodyPr>
            <a:normAutofit fontScale="85000" lnSpcReduction="20000"/>
          </a:bodyPr>
          <a:lstStyle/>
          <a:p>
            <a:pPr>
              <a:buFont typeface="Wingdings" pitchFamily="2" charset="2"/>
              <a:buChar char="Ø"/>
            </a:pPr>
            <a:r>
              <a:rPr lang="en-US" dirty="0" smtClean="0"/>
              <a:t>Built-In Self Test</a:t>
            </a:r>
          </a:p>
          <a:p>
            <a:pPr lvl="1">
              <a:buFont typeface="Wingdings" pitchFamily="2" charset="2"/>
              <a:buChar char="Ø"/>
            </a:pPr>
            <a:r>
              <a:rPr lang="en-US" dirty="0" smtClean="0"/>
              <a:t>Circuit tests itself</a:t>
            </a:r>
          </a:p>
          <a:p>
            <a:pPr lvl="1">
              <a:buFont typeface="Wingdings" pitchFamily="2" charset="2"/>
              <a:buChar char="Ø"/>
            </a:pPr>
            <a:r>
              <a:rPr lang="en-US" dirty="0" smtClean="0">
                <a:sym typeface="Wingdings" pitchFamily="2" charset="2"/>
              </a:rPr>
              <a:t>Test per scan</a:t>
            </a:r>
          </a:p>
          <a:p>
            <a:pPr lvl="2">
              <a:buFont typeface="Wingdings" pitchFamily="2" charset="2"/>
              <a:buChar char="Ø"/>
            </a:pPr>
            <a:r>
              <a:rPr lang="en-US" dirty="0" smtClean="0">
                <a:solidFill>
                  <a:schemeClr val="tx2"/>
                </a:solidFill>
                <a:sym typeface="Wingdings" pitchFamily="2" charset="2"/>
              </a:rPr>
              <a:t>BIST applies one test per vector</a:t>
            </a:r>
          </a:p>
          <a:p>
            <a:pPr lvl="2">
              <a:buFont typeface="Wingdings" pitchFamily="2" charset="2"/>
              <a:buChar char="Ø"/>
            </a:pPr>
            <a:r>
              <a:rPr lang="en-US" dirty="0" smtClean="0">
                <a:solidFill>
                  <a:schemeClr val="tx2"/>
                </a:solidFill>
                <a:sym typeface="Wingdings" pitchFamily="2" charset="2"/>
              </a:rPr>
              <a:t>Scan in bit by bit a vector, apply one clock then scan out response bit by bit </a:t>
            </a:r>
            <a:endParaRPr lang="en-US" dirty="0">
              <a:solidFill>
                <a:schemeClr val="tx2"/>
              </a:solidFill>
            </a:endParaRPr>
          </a:p>
        </p:txBody>
      </p:sp>
      <p:sp>
        <p:nvSpPr>
          <p:cNvPr id="5" name="TextBox 4"/>
          <p:cNvSpPr txBox="1"/>
          <p:nvPr/>
        </p:nvSpPr>
        <p:spPr>
          <a:xfrm>
            <a:off x="1066800" y="3200400"/>
            <a:ext cx="6324600" cy="369332"/>
          </a:xfrm>
          <a:prstGeom prst="rect">
            <a:avLst/>
          </a:prstGeom>
          <a:noFill/>
        </p:spPr>
        <p:txBody>
          <a:bodyPr wrap="square" rtlCol="0">
            <a:spAutoFit/>
          </a:bodyPr>
          <a:lstStyle/>
          <a:p>
            <a:pPr algn="ctr"/>
            <a:r>
              <a:rPr lang="en-US" dirty="0" smtClean="0">
                <a:solidFill>
                  <a:schemeClr val="tx2">
                    <a:lumMod val="50000"/>
                  </a:schemeClr>
                </a:solidFill>
              </a:rPr>
              <a:t>BIST Implementation</a:t>
            </a:r>
            <a:endParaRPr lang="en-US" dirty="0">
              <a:solidFill>
                <a:schemeClr val="tx2">
                  <a:lumMod val="50000"/>
                </a:schemeClr>
              </a:solidFill>
            </a:endParaRPr>
          </a:p>
        </p:txBody>
      </p:sp>
      <p:pic>
        <p:nvPicPr>
          <p:cNvPr id="6" name="Picture 5" descr="C:\Users\farhana\Desktop\finals\2\2.2.jpg"/>
          <p:cNvPicPr/>
          <p:nvPr/>
        </p:nvPicPr>
        <p:blipFill>
          <a:blip r:embed="rId2"/>
          <a:srcRect/>
          <a:stretch>
            <a:fillRect/>
          </a:stretch>
        </p:blipFill>
        <p:spPr bwMode="auto">
          <a:xfrm>
            <a:off x="533400" y="1219200"/>
            <a:ext cx="8001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lnSpcReduction="10000"/>
          </a:bodyPr>
          <a:lstStyle/>
          <a:p>
            <a:pPr>
              <a:buFont typeface="Wingdings" pitchFamily="2" charset="2"/>
              <a:buChar char="Ø"/>
            </a:pPr>
            <a:r>
              <a:rPr lang="en-US" dirty="0" smtClean="0"/>
              <a:t>Scan design</a:t>
            </a:r>
          </a:p>
          <a:p>
            <a:pPr marL="742950" lvl="2" indent="-342900">
              <a:buFont typeface="Wingdings" pitchFamily="2" charset="2"/>
              <a:buChar char="Ø"/>
            </a:pPr>
            <a:r>
              <a:rPr lang="en-US" dirty="0" smtClean="0">
                <a:solidFill>
                  <a:schemeClr val="tx2"/>
                </a:solidFill>
              </a:rPr>
              <a:t>Chain flip-flops to form shift register during test</a:t>
            </a:r>
          </a:p>
          <a:p>
            <a:pPr marL="742950" lvl="2" indent="-342900">
              <a:buFont typeface="Wingdings" pitchFamily="2" charset="2"/>
              <a:buChar char="Ø"/>
            </a:pPr>
            <a:r>
              <a:rPr lang="en-US" dirty="0" smtClean="0">
                <a:solidFill>
                  <a:schemeClr val="tx2"/>
                </a:solidFill>
              </a:rPr>
              <a:t>Test vectors scanned in and responses scanned out through mentioned shift register </a:t>
            </a:r>
          </a:p>
          <a:p>
            <a:pPr marL="742950" lvl="2" indent="-342900">
              <a:buFont typeface="Wingdings" pitchFamily="2" charset="2"/>
              <a:buChar char="Ø"/>
            </a:pPr>
            <a:r>
              <a:rPr lang="en-US" dirty="0" smtClean="0">
                <a:solidFill>
                  <a:schemeClr val="tx2"/>
                </a:solidFill>
              </a:rPr>
              <a:t>Flip-flops function as points of </a:t>
            </a:r>
            <a:r>
              <a:rPr lang="en-US" dirty="0" err="1" smtClean="0">
                <a:solidFill>
                  <a:schemeClr val="tx2"/>
                </a:solidFill>
              </a:rPr>
              <a:t>observability</a:t>
            </a:r>
            <a:r>
              <a:rPr lang="en-US" dirty="0" smtClean="0">
                <a:solidFill>
                  <a:schemeClr val="tx2"/>
                </a:solidFill>
              </a:rPr>
              <a:t> and controllability</a:t>
            </a:r>
          </a:p>
          <a:p>
            <a:pPr>
              <a:buFont typeface="Wingdings" pitchFamily="2" charset="2"/>
              <a:buChar char="Ø"/>
            </a:pPr>
            <a:r>
              <a:rPr lang="en-US" dirty="0" smtClean="0"/>
              <a:t>Scan-BIST</a:t>
            </a:r>
          </a:p>
          <a:p>
            <a:pPr lvl="1">
              <a:buFont typeface="Wingdings" pitchFamily="2" charset="2"/>
              <a:buChar char="Ø"/>
            </a:pPr>
            <a:r>
              <a:rPr lang="en-US" dirty="0" smtClean="0">
                <a:solidFill>
                  <a:schemeClr val="tx2"/>
                </a:solidFill>
              </a:rPr>
              <a:t>Scan technique implemented in BIST</a:t>
            </a:r>
          </a:p>
          <a:p>
            <a:pPr>
              <a:buFont typeface="Wingdings" pitchFamily="2" charset="2"/>
              <a:buChar char="Ø"/>
            </a:pP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l="16667" t="9402" r="16667"/>
          <a:stretch/>
        </p:blipFill>
        <p:spPr>
          <a:xfrm>
            <a:off x="4724400" y="1600200"/>
            <a:ext cx="4038600" cy="4494575"/>
          </a:xfrm>
          <a:prstGeom prst="rect">
            <a:avLst/>
          </a:prstGeom>
        </p:spPr>
      </p:pic>
      <p:cxnSp>
        <p:nvCxnSpPr>
          <p:cNvPr id="7" name="Elbow Connector 6"/>
          <p:cNvCxnSpPr/>
          <p:nvPr/>
        </p:nvCxnSpPr>
        <p:spPr>
          <a:xfrm flipV="1">
            <a:off x="5867400" y="5410200"/>
            <a:ext cx="685800" cy="1524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rot="5400000" flipH="1" flipV="1">
            <a:off x="6438106" y="4914900"/>
            <a:ext cx="381794" cy="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rot="5400000" flipH="1" flipV="1">
            <a:off x="6553200" y="3810000"/>
            <a:ext cx="1524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Elbow Connector 16"/>
          <p:cNvCxnSpPr/>
          <p:nvPr/>
        </p:nvCxnSpPr>
        <p:spPr>
          <a:xfrm flipV="1">
            <a:off x="6705600" y="3352800"/>
            <a:ext cx="457200" cy="1524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5257800" y="5486400"/>
            <a:ext cx="914400" cy="369332"/>
          </a:xfrm>
          <a:prstGeom prst="rect">
            <a:avLst/>
          </a:prstGeom>
          <a:noFill/>
        </p:spPr>
        <p:txBody>
          <a:bodyPr wrap="square" rtlCol="0">
            <a:spAutoFit/>
          </a:bodyPr>
          <a:lstStyle/>
          <a:p>
            <a:r>
              <a:rPr lang="en-US" dirty="0" smtClean="0"/>
              <a:t>Scan-in</a:t>
            </a:r>
            <a:endParaRPr lang="en-US" dirty="0"/>
          </a:p>
        </p:txBody>
      </p:sp>
      <p:sp>
        <p:nvSpPr>
          <p:cNvPr id="19" name="TextBox 18"/>
          <p:cNvSpPr txBox="1"/>
          <p:nvPr/>
        </p:nvSpPr>
        <p:spPr>
          <a:xfrm>
            <a:off x="5791200" y="3200400"/>
            <a:ext cx="1143000" cy="369332"/>
          </a:xfrm>
          <a:prstGeom prst="rect">
            <a:avLst/>
          </a:prstGeom>
          <a:noFill/>
        </p:spPr>
        <p:txBody>
          <a:bodyPr wrap="square" rtlCol="0">
            <a:spAutoFit/>
          </a:bodyPr>
          <a:lstStyle/>
          <a:p>
            <a:r>
              <a:rPr lang="en-US" dirty="0" smtClean="0"/>
              <a:t>Scan out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t>Transition density T, of a signal is defined as the number of transitions per unit time, i.e. </a:t>
            </a:r>
          </a:p>
          <a:p>
            <a:pPr>
              <a:buNone/>
            </a:pPr>
            <a:r>
              <a:rPr lang="en-US" dirty="0"/>
              <a:t> </a:t>
            </a:r>
            <a:r>
              <a:rPr lang="en-US" dirty="0" smtClean="0"/>
              <a:t>      </a:t>
            </a:r>
            <a:r>
              <a:rPr lang="en-US" dirty="0" smtClean="0"/>
              <a:t> T=N(t)/t            </a:t>
            </a:r>
          </a:p>
          <a:p>
            <a:pPr lvl="1">
              <a:buFont typeface="Wingdings" pitchFamily="2" charset="2"/>
              <a:buChar char="Ø"/>
            </a:pPr>
            <a:r>
              <a:rPr lang="en-US" dirty="0" smtClean="0"/>
              <a:t> </a:t>
            </a:r>
            <a:r>
              <a:rPr lang="en-US" dirty="0" smtClean="0">
                <a:solidFill>
                  <a:schemeClr val="tx2"/>
                </a:solidFill>
              </a:rPr>
              <a:t>transition density of a clock signal is 2 according  as there are two transitions, one rising and the other falling in a unit time.</a:t>
            </a:r>
          </a:p>
          <a:p>
            <a:pPr>
              <a:buNone/>
            </a:pPr>
            <a:r>
              <a:rPr lang="en-US" dirty="0" smtClean="0"/>
              <a:t>       </a:t>
            </a:r>
          </a:p>
          <a:p>
            <a:pPr>
              <a:buFont typeface="Wingdings" pitchFamily="2" charset="2"/>
              <a:buChar char="Ø"/>
            </a:pPr>
            <a:r>
              <a:rPr lang="en-US" dirty="0" smtClean="0"/>
              <a:t>In two bit sequences, even if the number of 1s and 0s are same, the transition density in each  case can be different</a:t>
            </a:r>
          </a:p>
          <a:p>
            <a:pPr lvl="1">
              <a:buFont typeface="Wingdings" pitchFamily="2" charset="2"/>
              <a:buChar char="Ø"/>
            </a:pPr>
            <a:r>
              <a:rPr lang="en-US" dirty="0" smtClean="0">
                <a:solidFill>
                  <a:schemeClr val="tx2"/>
                </a:solidFill>
              </a:rPr>
              <a:t>       0011001100  has a transition density 4/10=0.4</a:t>
            </a:r>
          </a:p>
          <a:p>
            <a:pPr lvl="1">
              <a:buFont typeface="Wingdings" pitchFamily="2" charset="2"/>
              <a:buChar char="Ø"/>
            </a:pPr>
            <a:r>
              <a:rPr lang="en-US" dirty="0" smtClean="0">
                <a:solidFill>
                  <a:schemeClr val="tx2"/>
                </a:solidFill>
              </a:rPr>
              <a:t>      1010010100 has a transition density 7/10= 0.7   </a:t>
            </a:r>
            <a:r>
              <a:rPr lang="en-US" dirty="0" smtClean="0"/>
              <a:t>    </a:t>
            </a:r>
          </a:p>
          <a:p>
            <a:pPr lvl="1">
              <a:buFont typeface="Wingdings" pitchFamily="2" charset="2"/>
              <a:buChar char="Ø"/>
            </a:pPr>
            <a:r>
              <a:rPr lang="en-US" dirty="0" smtClean="0">
                <a:solidFill>
                  <a:schemeClr val="tx2"/>
                </a:solidFill>
              </a:rPr>
              <a:t>       Even though the number of 1s and 0s are same in both the bit sequences</a:t>
            </a:r>
          </a:p>
          <a:p>
            <a:pPr>
              <a:buFont typeface="Wingdings" pitchFamily="2" charset="2"/>
              <a:buChar char="Ø"/>
            </a:pPr>
            <a:r>
              <a:rPr lang="en-US" dirty="0" smtClean="0"/>
              <a:t>The number of 1s (0s) in a bit sequence accounts for the weight of the bit sequence. </a:t>
            </a:r>
          </a:p>
          <a:p>
            <a:pPr lvl="1">
              <a:buFont typeface="Wingdings" pitchFamily="2" charset="2"/>
              <a:buChar char="Ø"/>
            </a:pPr>
            <a:r>
              <a:rPr lang="en-US" dirty="0" smtClean="0">
                <a:solidFill>
                  <a:schemeClr val="tx2"/>
                </a:solidFill>
              </a:rPr>
              <a:t>Both the sequences have equal weight 4/10=0.4</a:t>
            </a:r>
          </a:p>
          <a:p>
            <a:pPr>
              <a:buFont typeface="Wingdings" pitchFamily="2" charset="2"/>
              <a:buChar char="Ø"/>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tx2"/>
                </a:solidFill>
              </a:rPr>
              <a:t>techniques </a:t>
            </a:r>
            <a:r>
              <a:rPr lang="en-US" dirty="0" smtClean="0">
                <a:solidFill>
                  <a:schemeClr val="tx2"/>
                </a:solidFill>
              </a:rPr>
              <a:t>based on transition density</a:t>
            </a:r>
            <a:endParaRPr lang="en-US" dirty="0">
              <a:solidFill>
                <a:schemeClr val="tx2"/>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dirty="0" smtClean="0"/>
              <a:t>Low power test generation</a:t>
            </a:r>
          </a:p>
          <a:p>
            <a:pPr lvl="1">
              <a:buFont typeface="Wingdings" pitchFamily="2" charset="2"/>
              <a:buChar char="Ø"/>
            </a:pPr>
            <a:r>
              <a:rPr lang="en-US" dirty="0">
                <a:solidFill>
                  <a:schemeClr val="tx2"/>
                </a:solidFill>
              </a:rPr>
              <a:t> </a:t>
            </a:r>
            <a:r>
              <a:rPr lang="en-US" dirty="0" smtClean="0">
                <a:solidFill>
                  <a:schemeClr val="tx2"/>
                </a:solidFill>
              </a:rPr>
              <a:t>low transition/toggles patterns generators</a:t>
            </a:r>
          </a:p>
          <a:p>
            <a:pPr lvl="1">
              <a:buFont typeface="Wingdings" pitchFamily="2" charset="2"/>
              <a:buChar char="Ø"/>
            </a:pPr>
            <a:r>
              <a:rPr lang="en-US" dirty="0" smtClean="0">
                <a:solidFill>
                  <a:schemeClr val="tx2"/>
                </a:solidFill>
              </a:rPr>
              <a:t>Aims to generate high correlation between successive vectors=&gt; test power follows normal mode power</a:t>
            </a:r>
          </a:p>
          <a:p>
            <a:pPr lvl="1">
              <a:buFont typeface="Wingdings" pitchFamily="2" charset="2"/>
              <a:buChar char="Ø"/>
            </a:pPr>
            <a:r>
              <a:rPr lang="en-US" dirty="0" smtClean="0">
                <a:solidFill>
                  <a:schemeClr val="tx2"/>
                </a:solidFill>
              </a:rPr>
              <a:t>Control switching activity during test</a:t>
            </a:r>
          </a:p>
          <a:p>
            <a:pPr lvl="1">
              <a:buFont typeface="Wingdings" pitchFamily="2" charset="2"/>
              <a:buChar char="Ø"/>
            </a:pPr>
            <a:r>
              <a:rPr lang="en-US" dirty="0" smtClean="0">
                <a:solidFill>
                  <a:schemeClr val="tx2"/>
                </a:solidFill>
              </a:rPr>
              <a:t>Results in longer test sessions to reach sufficient fault coverage</a:t>
            </a:r>
          </a:p>
          <a:p>
            <a:pPr>
              <a:buFont typeface="Wingdings" pitchFamily="2" charset="2"/>
              <a:buChar char="Ø"/>
            </a:pPr>
            <a:r>
              <a:rPr lang="en-US" dirty="0" smtClean="0"/>
              <a:t>Reduce scan –in time</a:t>
            </a:r>
          </a:p>
          <a:p>
            <a:pPr lvl="1">
              <a:buFont typeface="Wingdings" pitchFamily="2" charset="2"/>
              <a:buChar char="Ø"/>
            </a:pPr>
            <a:r>
              <a:rPr lang="en-US" dirty="0" smtClean="0">
                <a:solidFill>
                  <a:schemeClr val="tx2"/>
                </a:solidFill>
              </a:rPr>
              <a:t>Strong correlation between number of transitions in scan cells and test power dissipation[1]</a:t>
            </a:r>
          </a:p>
          <a:p>
            <a:pPr lvl="1">
              <a:buFont typeface="Wingdings" pitchFamily="2" charset="2"/>
              <a:buChar char="Ø"/>
            </a:pPr>
            <a:r>
              <a:rPr lang="en-US" dirty="0" smtClean="0">
                <a:solidFill>
                  <a:schemeClr val="tx2"/>
                </a:solidFill>
              </a:rPr>
              <a:t>Low activity in scan chain =&gt; scan frequency can be increased  without exceeding power budget[2]</a:t>
            </a:r>
          </a:p>
          <a:p>
            <a:pPr>
              <a:buNone/>
            </a:pP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case transition density selection based on fault coverage</a:t>
            </a:r>
            <a:endParaRPr lang="en-US" dirty="0"/>
          </a:p>
        </p:txBody>
      </p:sp>
      <p:sp>
        <p:nvSpPr>
          <p:cNvPr id="3" name="Content Placeholder 2"/>
          <p:cNvSpPr>
            <a:spLocks noGrp="1"/>
          </p:cNvSpPr>
          <p:nvPr>
            <p:ph sz="half" idx="1"/>
          </p:nvPr>
        </p:nvSpPr>
        <p:spPr>
          <a:xfrm>
            <a:off x="457200" y="1600201"/>
            <a:ext cx="8305800" cy="1828800"/>
          </a:xfrm>
        </p:spPr>
        <p:txBody>
          <a:bodyPr>
            <a:normAutofit fontScale="62500" lnSpcReduction="20000"/>
          </a:bodyPr>
          <a:lstStyle/>
          <a:p>
            <a:pPr>
              <a:buFont typeface="Wingdings" pitchFamily="2" charset="2"/>
              <a:buChar char="Ø"/>
            </a:pPr>
            <a:r>
              <a:rPr lang="en-US" dirty="0" smtClean="0"/>
              <a:t>Weighted random patterns</a:t>
            </a:r>
          </a:p>
          <a:p>
            <a:pPr lvl="1">
              <a:buFont typeface="Wingdings" pitchFamily="2" charset="2"/>
              <a:buChar char="Ø"/>
            </a:pPr>
            <a:r>
              <a:rPr lang="en-US" dirty="0" smtClean="0">
                <a:solidFill>
                  <a:schemeClr val="tx2"/>
                </a:solidFill>
              </a:rPr>
              <a:t>Generates effective test with shorter length</a:t>
            </a:r>
          </a:p>
          <a:p>
            <a:pPr lvl="1">
              <a:buFont typeface="Wingdings" pitchFamily="2" charset="2"/>
              <a:buChar char="Ø"/>
            </a:pPr>
            <a:r>
              <a:rPr lang="en-US" dirty="0" smtClean="0">
                <a:solidFill>
                  <a:schemeClr val="tx2"/>
                </a:solidFill>
              </a:rPr>
              <a:t>For every circuit there exist one weight for random patterns that detects most faults with fewest number of vectors </a:t>
            </a:r>
          </a:p>
          <a:p>
            <a:pPr lvl="1">
              <a:buFont typeface="Wingdings" pitchFamily="2" charset="2"/>
              <a:buChar char="Ø"/>
            </a:pPr>
            <a:r>
              <a:rPr lang="en-US" dirty="0" smtClean="0">
                <a:solidFill>
                  <a:schemeClr val="tx2"/>
                </a:solidFill>
              </a:rPr>
              <a:t>Weights are defined as probability of a bit being 1 (or 0)</a:t>
            </a:r>
          </a:p>
          <a:p>
            <a:pPr>
              <a:buFont typeface="Wingdings" pitchFamily="2" charset="2"/>
              <a:buChar char="Ø"/>
            </a:pPr>
            <a:r>
              <a:rPr lang="en-US" dirty="0" smtClean="0"/>
              <a:t>This is defined as best case weight</a:t>
            </a:r>
          </a:p>
          <a:p>
            <a:pPr lvl="1">
              <a:buFont typeface="Wingdings" pitchFamily="2" charset="2"/>
              <a:buChar char="Ø"/>
            </a:pPr>
            <a:r>
              <a:rPr lang="en-US" dirty="0" smtClean="0">
                <a:solidFill>
                  <a:schemeClr val="tx2"/>
                </a:solidFill>
              </a:rPr>
              <a:t>In circuit s1269  0.6 weight (probability of 1s =0.6) is results in best test set generation</a:t>
            </a:r>
            <a:endParaRPr lang="en-US" dirty="0">
              <a:solidFill>
                <a:schemeClr val="tx2"/>
              </a:solidFill>
            </a:endParaRPr>
          </a:p>
        </p:txBody>
      </p:sp>
      <p:pic>
        <p:nvPicPr>
          <p:cNvPr id="1026" name="Picture 2" descr="C:\Users\farhana\Desktop\finals\5\5_1.eps"/>
          <p:cNvPicPr>
            <a:picLocks noChangeAspect="1" noChangeArrowheads="1"/>
          </p:cNvPicPr>
          <p:nvPr/>
        </p:nvPicPr>
        <p:blipFill>
          <a:blip r:embed="rId2"/>
          <a:srcRect/>
          <a:stretch>
            <a:fillRect/>
          </a:stretch>
        </p:blipFill>
        <p:spPr bwMode="auto">
          <a:xfrm>
            <a:off x="228600" y="3276600"/>
            <a:ext cx="7924800" cy="3200400"/>
          </a:xfrm>
          <a:prstGeom prst="rect">
            <a:avLst/>
          </a:prstGeom>
          <a:noFill/>
        </p:spPr>
      </p:pic>
      <p:sp>
        <p:nvSpPr>
          <p:cNvPr id="6" name="TextBox 5"/>
          <p:cNvSpPr txBox="1"/>
          <p:nvPr/>
        </p:nvSpPr>
        <p:spPr>
          <a:xfrm>
            <a:off x="4267200" y="3962400"/>
            <a:ext cx="3124200" cy="369332"/>
          </a:xfrm>
          <a:prstGeom prst="rect">
            <a:avLst/>
          </a:prstGeom>
          <a:noFill/>
        </p:spPr>
        <p:txBody>
          <a:bodyPr wrap="square" rtlCol="0">
            <a:spAutoFit/>
          </a:bodyPr>
          <a:lstStyle/>
          <a:p>
            <a:r>
              <a:rPr lang="en-US" dirty="0" smtClean="0">
                <a:solidFill>
                  <a:srgbClr val="FF0000"/>
                </a:solidFill>
              </a:rPr>
              <a:t>Fault profiles  of s1269</a:t>
            </a:r>
            <a:endParaRPr lang="en-US" dirty="0">
              <a:solidFill>
                <a:srgbClr val="FF0000"/>
              </a:solidFill>
            </a:endParaRPr>
          </a:p>
        </p:txBody>
      </p:sp>
      <p:sp>
        <p:nvSpPr>
          <p:cNvPr id="7" name="TextBox 6"/>
          <p:cNvSpPr txBox="1"/>
          <p:nvPr/>
        </p:nvSpPr>
        <p:spPr>
          <a:xfrm>
            <a:off x="7467600" y="3352800"/>
            <a:ext cx="16764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1172</TotalTime>
  <Words>1959</Words>
  <Application>Microsoft Office PowerPoint</Application>
  <PresentationFormat>On-screen Show (4:3)</PresentationFormat>
  <Paragraphs>336</Paragraphs>
  <Slides>32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Microsoft Office PowerPoint Slide</vt:lpstr>
      <vt:lpstr>Thesis Advisor: Dr. Vishwani D. Agrawal Committee Members: Dr. Adit D. Singh, Dr. Victor P. Nelson</vt:lpstr>
      <vt:lpstr>Outline</vt:lpstr>
      <vt:lpstr>Motivation</vt:lpstr>
      <vt:lpstr>Problem Statement</vt:lpstr>
      <vt:lpstr>Background</vt:lpstr>
      <vt:lpstr>Background</vt:lpstr>
      <vt:lpstr>Background</vt:lpstr>
      <vt:lpstr>techniques based on transition density</vt:lpstr>
      <vt:lpstr>Best case transition density selection based on fault coverage</vt:lpstr>
      <vt:lpstr>Best case transition density selection based on fault coverage</vt:lpstr>
      <vt:lpstr>Estimation of best transition density from best case weighted random pattern </vt:lpstr>
      <vt:lpstr>Comparison between WRP &amp; TD patterns </vt:lpstr>
      <vt:lpstr>Adapting scan clock with transition density of test vectors  </vt:lpstr>
      <vt:lpstr>Speedup in scan in time for circuits with multiple chains</vt:lpstr>
      <vt:lpstr>Slide 15</vt:lpstr>
      <vt:lpstr>Experimental results </vt:lpstr>
      <vt:lpstr>Slide 17</vt:lpstr>
      <vt:lpstr>Modified TPG for Controlling Transition density</vt:lpstr>
      <vt:lpstr>Slide 19</vt:lpstr>
      <vt:lpstr>Slide 20</vt:lpstr>
      <vt:lpstr>Fault coverage by modified TPG</vt:lpstr>
      <vt:lpstr>Slide 22</vt:lpstr>
      <vt:lpstr>Slide 23</vt:lpstr>
      <vt:lpstr>Slide 24</vt:lpstr>
      <vt:lpstr>Slide 25</vt:lpstr>
      <vt:lpstr>Slide 26</vt:lpstr>
      <vt:lpstr>Slide 27</vt:lpstr>
      <vt:lpstr>Slide 28</vt:lpstr>
      <vt:lpstr>Slide 29</vt:lpstr>
      <vt:lpstr>Slide 30</vt:lpstr>
      <vt:lpstr>Conclusion</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Advisor: Dr. Vishwani D. Agrawal Committee Members: Dr. Adit D. Singh, Dr. Victor P. Nelson</dc:title>
  <dc:creator>farhana</dc:creator>
  <cp:lastModifiedBy>farhana</cp:lastModifiedBy>
  <cp:revision>7</cp:revision>
  <dcterms:created xsi:type="dcterms:W3CDTF">2012-01-31T00:26:04Z</dcterms:created>
  <dcterms:modified xsi:type="dcterms:W3CDTF">2012-01-31T19:58:44Z</dcterms:modified>
</cp:coreProperties>
</file>