
<file path=[Content_Types].xml><?xml version="1.0" encoding="utf-8"?>
<Types xmlns="http://schemas.openxmlformats.org/package/2006/content-types">
  <Default Extension="png" ContentType="image/png"/>
  <Default Extension="jpeg" ContentType="image/jpeg"/>
  <Default Extension="dib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5"/>
  </p:notesMasterIdLst>
  <p:sldIdLst>
    <p:sldId id="256" r:id="rId2"/>
    <p:sldId id="302" r:id="rId3"/>
    <p:sldId id="257" r:id="rId4"/>
    <p:sldId id="263" r:id="rId5"/>
    <p:sldId id="299" r:id="rId6"/>
    <p:sldId id="298" r:id="rId7"/>
    <p:sldId id="274" r:id="rId8"/>
    <p:sldId id="284" r:id="rId9"/>
    <p:sldId id="287" r:id="rId10"/>
    <p:sldId id="288" r:id="rId11"/>
    <p:sldId id="301" r:id="rId12"/>
    <p:sldId id="291" r:id="rId13"/>
    <p:sldId id="289" r:id="rId14"/>
    <p:sldId id="261" r:id="rId15"/>
    <p:sldId id="290" r:id="rId16"/>
    <p:sldId id="293" r:id="rId17"/>
    <p:sldId id="262" r:id="rId18"/>
    <p:sldId id="281" r:id="rId19"/>
    <p:sldId id="282" r:id="rId20"/>
    <p:sldId id="283" r:id="rId21"/>
    <p:sldId id="258" r:id="rId22"/>
    <p:sldId id="260" r:id="rId23"/>
    <p:sldId id="300" r:id="rId24"/>
    <p:sldId id="265" r:id="rId25"/>
    <p:sldId id="264" r:id="rId26"/>
    <p:sldId id="266" r:id="rId27"/>
    <p:sldId id="267" r:id="rId28"/>
    <p:sldId id="268" r:id="rId29"/>
    <p:sldId id="286" r:id="rId30"/>
    <p:sldId id="269" r:id="rId31"/>
    <p:sldId id="297" r:id="rId32"/>
    <p:sldId id="270" r:id="rId33"/>
    <p:sldId id="271" r:id="rId34"/>
    <p:sldId id="272" r:id="rId35"/>
    <p:sldId id="273" r:id="rId36"/>
    <p:sldId id="275" r:id="rId37"/>
    <p:sldId id="276" r:id="rId38"/>
    <p:sldId id="279" r:id="rId39"/>
    <p:sldId id="277" r:id="rId40"/>
    <p:sldId id="278" r:id="rId41"/>
    <p:sldId id="280" r:id="rId42"/>
    <p:sldId id="294" r:id="rId43"/>
    <p:sldId id="29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4C"/>
    <a:srgbClr val="4DE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377" autoAdjust="0"/>
  </p:normalViewPr>
  <p:slideViewPr>
    <p:cSldViewPr snapToGrid="0">
      <p:cViewPr varScale="1">
        <p:scale>
          <a:sx n="63" d="100"/>
          <a:sy n="63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6D955-CE11-415E-B200-3C4F2F7BFFAC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88B12-D9E2-449F-9BDD-1A45B0DF6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88B12-D9E2-449F-9BDD-1A45B0DF6C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8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88B12-D9E2-449F-9BDD-1A45B0DF6C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88B12-D9E2-449F-9BDD-1A45B0DF6C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3093-6D55-4745-9E76-54A18A643711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4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B92A-2CE4-4C06-8658-D628E0A451FF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AFD2-A4FA-489D-BAE7-F1D15760A60C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E1A0-3662-45D1-83F6-D6C83D850FEB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6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458E-6504-4443-A20E-E8C590DA8A40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045D-1382-40F5-8E00-AC796A753FB1}" type="datetime1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7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DE09-5D75-43A7-A54F-AD6B4F12F0EB}" type="datetime1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7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A35-744B-4B65-B4A3-AE1261628A5D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34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03D6-D22C-4C52-A3D6-C6426C8BA164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4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4E15-FF74-4ECA-B5CF-801B8732F793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B3F5-33F1-453E-BD90-2C804D844F18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2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5FA7-E21D-4524-9EF8-44074FABE15E}" type="datetime1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0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B727-10B9-4E83-8B88-427143FF65B0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7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CB1A-490F-489B-B6E7-658DE7E25465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9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1DD4-0AE1-4AF5-88DD-CDFEC0F90C61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7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BE2F-2ED8-4BB8-B1C4-41BF8F921A24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2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545" y="641926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DB70BA-78CB-4696-8024-738FEA51F315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6651" y="641976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72A5-43FC-4C30-BD45-52A6F6F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23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Ariel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Ariel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Ariel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Ariel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Ariel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Ariel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dib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me.agilent.com/agilent/editorial.jspx?&amp;id=875011&amp;cc=US&amp;lc=e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95" y="63843"/>
            <a:ext cx="9817846" cy="3329581"/>
          </a:xfrm>
        </p:spPr>
        <p:txBody>
          <a:bodyPr/>
          <a:lstStyle/>
          <a:p>
            <a:r>
              <a:rPr lang="en-US" sz="4800" dirty="0"/>
              <a:t>Reducing ATE Test </a:t>
            </a:r>
            <a:r>
              <a:rPr lang="en-US" sz="4800"/>
              <a:t>Time by Voltage </a:t>
            </a:r>
            <a:r>
              <a:rPr lang="en-US" sz="4800" dirty="0"/>
              <a:t>and Frequency Scaling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2446" y="3622832"/>
            <a:ext cx="3629481" cy="861420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Praveen Venkataramani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1892" y="4618184"/>
            <a:ext cx="3870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Committee Members:</a:t>
            </a:r>
          </a:p>
          <a:p>
            <a:r>
              <a:rPr lang="en-US" dirty="0"/>
              <a:t>Prof. </a:t>
            </a:r>
            <a:r>
              <a:rPr lang="en-US" dirty="0" err="1"/>
              <a:t>Vishwani</a:t>
            </a:r>
            <a:r>
              <a:rPr lang="en-US" dirty="0"/>
              <a:t> D. Agrawal (Chair)</a:t>
            </a:r>
          </a:p>
          <a:p>
            <a:r>
              <a:rPr lang="en-US" dirty="0"/>
              <a:t>Prof. </a:t>
            </a:r>
            <a:r>
              <a:rPr lang="en-US" dirty="0" err="1"/>
              <a:t>Fa</a:t>
            </a:r>
            <a:r>
              <a:rPr lang="en-US" dirty="0"/>
              <a:t> Foster Dai</a:t>
            </a:r>
          </a:p>
          <a:p>
            <a:r>
              <a:rPr lang="en-US" dirty="0"/>
              <a:t>Prof. </a:t>
            </a:r>
            <a:r>
              <a:rPr lang="en-US" dirty="0" err="1"/>
              <a:t>Adit</a:t>
            </a:r>
            <a:r>
              <a:rPr lang="en-US" dirty="0"/>
              <a:t> Singh</a:t>
            </a:r>
          </a:p>
          <a:p>
            <a:endParaRPr lang="en-US" dirty="0"/>
          </a:p>
          <a:p>
            <a:pPr algn="ctr"/>
            <a:r>
              <a:rPr lang="en-US" dirty="0"/>
              <a:t>External Reader:</a:t>
            </a:r>
          </a:p>
          <a:p>
            <a:r>
              <a:rPr lang="en-US" dirty="0"/>
              <a:t>Prof</a:t>
            </a:r>
            <a:r>
              <a:rPr lang="en-US"/>
              <a:t>. Sanjeev </a:t>
            </a:r>
            <a:r>
              <a:rPr lang="en-US" smtClean="0"/>
              <a:t>Baskiyar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734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</a:t>
            </a:r>
            <a:r>
              <a:rPr lang="en-US" dirty="0"/>
              <a:t>cost</a:t>
            </a:r>
            <a:r>
              <a:rPr lang="en-US"/>
              <a:t> economics- </a:t>
            </a:r>
            <a:r>
              <a:rPr lang="en-US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9616851"/>
                  </p:ext>
                </p:extLst>
              </p:nvPr>
            </p:nvGraphicFramePr>
            <p:xfrm>
              <a:off x="1147564" y="1548713"/>
              <a:ext cx="9926836" cy="47920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08524"/>
                    <a:gridCol w="7318312"/>
                  </a:tblGrid>
                  <a:tr h="68737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Testing Cost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𝑅𝑢𝑛𝑛𝑖𝑛𝑔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𝐶𝑜𝑠𝑡</m:t>
                                    </m:r>
                                  </m:num>
                                  <m:den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𝑇𝑒𝑠𝑡𝑒𝑟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𝑈𝑠𝑎𝑔𝑒</m:t>
                                    </m:r>
                                  </m:den>
                                </m:f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𝑐𝑒𝑛𝑡𝑠</m:t>
                                    </m:r>
                                  </m:num>
                                  <m:den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𝑠𝑒𝑐</m:t>
                                    </m:r>
                                  </m:den>
                                </m:f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334,900</m:t>
                                    </m:r>
                                  </m:num>
                                  <m:den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31,449,600</m:t>
                                    </m:r>
                                  </m:den>
                                </m:f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=10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¢</m:t>
                                    </m:r>
                                  </m:num>
                                  <m:den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𝑠𝑒𝑐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290811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35382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Total Test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𝑓𝑜𝑟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𝑔𝑜𝑜𝑑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𝑑𝑒𝑣𝑖𝑐𝑒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𝑓𝑜𝑟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𝑏𝑎𝑑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𝑑𝑒𝑣𝑖𝑐𝑒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𝑠𝑒𝑐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53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=7000 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0.98 ∗5+0.02 ∗0.3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=34,342 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𝑠𝑒𝑐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489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5382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 Cost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∗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𝑇𝑒𝑠𝑡𝑖𝑛𝑔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𝑐𝑜𝑠𝑡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53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=34,342 ∗10=343,420 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290811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63009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Cost per good die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𝑇𝑜𝑡𝑎𝑙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𝑐𝑜𝑠𝑡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𝑁𝑢𝑚𝑏𝑒𝑟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𝑔𝑜𝑜𝑑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𝑑𝑖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𝑐𝑒</m:t>
                                    </m:r>
                                  </m:den>
                                </m:f>
                                <m:r>
                                  <a:rPr lang="en-US" u="none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u="none" smtClean="0">
                                        <a:latin typeface="Cambria Math" panose="02040503050406030204" pitchFamily="18" charset="0"/>
                                      </a:rPr>
                                      <m:t>343,420</m:t>
                                    </m:r>
                                  </m:num>
                                  <m:den>
                                    <m:r>
                                      <a:rPr lang="en-US" u="none" smtClean="0">
                                        <a:latin typeface="Cambria Math" panose="02040503050406030204" pitchFamily="18" charset="0"/>
                                      </a:rPr>
                                      <m:t>7000∗0.98</m:t>
                                    </m:r>
                                  </m:den>
                                </m:f>
                                <m:r>
                                  <a:rPr lang="en-US" u="none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0" u="none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  <m:r>
                                  <a:rPr lang="en-US" b="1" i="0" u="none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 ¢</m:t>
                                </m:r>
                              </m:oMath>
                            </m:oMathPara>
                          </a14:m>
                          <a:endParaRPr lang="en-US" b="1" i="0" u="none" dirty="0"/>
                        </a:p>
                      </a:txBody>
                      <a:tcPr/>
                    </a:tc>
                  </a:tr>
                  <a:tr h="3538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i="0" u="none" dirty="0"/>
                        </a:p>
                      </a:txBody>
                      <a:tcPr/>
                    </a:tc>
                  </a:tr>
                  <a:tr h="353820"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Reducing test time by 30%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u="none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u="none" smtClean="0">
                                        <a:latin typeface="Cambria Math" panose="02040503050406030204" pitchFamily="18" charset="0"/>
                                      </a:rPr>
                                      <m:t>240,394</m:t>
                                    </m:r>
                                  </m:num>
                                  <m:den>
                                    <m:r>
                                      <a:rPr lang="en-US" sz="1800" b="0" i="1" u="none" smtClean="0">
                                        <a:latin typeface="Cambria Math" panose="02040503050406030204" pitchFamily="18" charset="0"/>
                                      </a:rPr>
                                      <m:t>7000∗0.98</m:t>
                                    </m:r>
                                  </m:den>
                                </m:f>
                                <m:r>
                                  <a:rPr lang="en-US" sz="1800" b="0" i="1" u="none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0" u="none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𝟑𝟓</m:t>
                                </m:r>
                                <m:r>
                                  <a:rPr lang="en-US" sz="1800" b="1" i="0" u="none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 ¢</m:t>
                                </m:r>
                              </m:oMath>
                            </m:oMathPara>
                          </a14:m>
                          <a:endParaRPr lang="en-US" sz="1800" b="1" i="0" u="none" dirty="0">
                            <a:latin typeface="Ariel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9616851"/>
                  </p:ext>
                </p:extLst>
              </p:nvPr>
            </p:nvGraphicFramePr>
            <p:xfrm>
              <a:off x="1147564" y="1548713"/>
              <a:ext cx="9926836" cy="47920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08524"/>
                    <a:gridCol w="7318312"/>
                  </a:tblGrid>
                  <a:tr h="68737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Testing Cost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637" t="-4425" b="-609735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Total Test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637" t="-280000" b="-96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637" t="-380000" b="-86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 Cost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637" t="-580000" b="-66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637" t="-680000" b="-565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660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Cost per </a:t>
                          </a:r>
                          <a:r>
                            <a:rPr lang="en-US" dirty="0" smtClean="0"/>
                            <a:t>good die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637" t="-475229" b="-165138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i="0" u="none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Reducing test time by 30%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637" t="-654286" b="-142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time and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Test pattern have almost no functional relation, and are only to activate and observe a fault.</a:t>
                </a:r>
              </a:p>
              <a:p>
                <a:r>
                  <a:rPr lang="en-US" dirty="0" smtClean="0"/>
                  <a:t>Unwanted signal transitions may be caused in the circuit, thus causing excessive power dissipation.</a:t>
                </a:r>
              </a:p>
              <a:p>
                <a:r>
                  <a:rPr lang="en-US" dirty="0" smtClean="0"/>
                  <a:t>Excessive power dissipation might cause “</a:t>
                </a:r>
                <a:r>
                  <a:rPr lang="en-US" dirty="0" err="1" smtClean="0"/>
                  <a:t>overtest</a:t>
                </a:r>
                <a:r>
                  <a:rPr lang="en-US" dirty="0" smtClean="0"/>
                  <a:t>” where a good device might fail due to IR drop delays or failure in the chip due to overheating.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𝐸𝑛𝑒𝑟𝑔𝑦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𝑝𝑒𝑟𝑖𝑜𝑑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Increase the time period =&gt; Lower power =&gt; </a:t>
                </a:r>
                <a:r>
                  <a:rPr lang="en-US" dirty="0" smtClean="0">
                    <a:solidFill>
                      <a:schemeClr val="tx2">
                        <a:lumMod val="50000"/>
                      </a:schemeClr>
                    </a:solidFill>
                  </a:rPr>
                  <a:t>increased test time</a:t>
                </a:r>
                <a:r>
                  <a:rPr lang="en-US" dirty="0" smtClean="0"/>
                  <a:t>, or</a:t>
                </a:r>
              </a:p>
              <a:p>
                <a:r>
                  <a:rPr lang="en-US" dirty="0" smtClean="0"/>
                  <a:t>Reduce energy  by choosing patterns that lower signal transitions =&gt; more patterns to achieve high fault coverage =&gt; </a:t>
                </a:r>
                <a:r>
                  <a:rPr lang="en-US" dirty="0" smtClean="0">
                    <a:solidFill>
                      <a:schemeClr val="tx2">
                        <a:lumMod val="50000"/>
                      </a:schemeClr>
                    </a:solidFill>
                  </a:rPr>
                  <a:t>increased test time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727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Metrics [Girard ‘10]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Energy per cycle: Energy dissipated due to switching activity in one clock cycle.</a:t>
            </a:r>
          </a:p>
          <a:p>
            <a:pPr algn="just"/>
            <a:r>
              <a:rPr lang="en-US" dirty="0"/>
              <a:t>Power per cycle: It is the energy dissipated during one clock </a:t>
            </a:r>
            <a:r>
              <a:rPr lang="en-US"/>
              <a:t>cycle divided </a:t>
            </a:r>
            <a:r>
              <a:rPr lang="en-US" smtClean="0"/>
              <a:t>by </a:t>
            </a:r>
            <a:r>
              <a:rPr lang="en-US" dirty="0"/>
              <a:t>the period.</a:t>
            </a:r>
          </a:p>
          <a:p>
            <a:pPr algn="just"/>
            <a:r>
              <a:rPr lang="en-US" dirty="0"/>
              <a:t>Average power: It is total energy dissipated over the entire </a:t>
            </a:r>
            <a:r>
              <a:rPr lang="en-US"/>
              <a:t>test divided </a:t>
            </a:r>
            <a:r>
              <a:rPr lang="en-US" smtClean="0"/>
              <a:t>by </a:t>
            </a:r>
            <a:r>
              <a:rPr lang="en-US" dirty="0"/>
              <a:t>the test time.</a:t>
            </a:r>
          </a:p>
          <a:p>
            <a:pPr algn="just"/>
            <a:r>
              <a:rPr lang="en-US" dirty="0"/>
              <a:t>Maximum power: It is the maximum power consumed by any one cycle during the entire test.</a:t>
            </a:r>
          </a:p>
          <a:p>
            <a:pPr algn="just"/>
            <a:r>
              <a:rPr lang="en-US" dirty="0"/>
              <a:t>Maximum energy: It is the energy dissipated by the cycle having the maximum signal transitions.</a:t>
            </a:r>
          </a:p>
          <a:p>
            <a:pPr algn="just"/>
            <a:r>
              <a:rPr lang="en-US" dirty="0"/>
              <a:t>Total energy: It is the energy dissipated during the entire test.</a:t>
            </a:r>
            <a:endParaRPr lang="en-US" b="0" i="1" dirty="0">
              <a:latin typeface="Cambria Math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consumption during test must not exceed the specified budget often implying increased test time.</a:t>
            </a:r>
          </a:p>
          <a:p>
            <a:r>
              <a:rPr lang="en-US" dirty="0"/>
              <a:t>Long test time increases cost; test time can be very long for scan based testing.</a:t>
            </a:r>
          </a:p>
          <a:p>
            <a:r>
              <a:rPr lang="en-US" dirty="0"/>
              <a:t>Need to reduce test time without exceeding power budget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</a:t>
            </a:r>
            <a:r>
              <a:rPr lang="en-US" dirty="0"/>
              <a:t>time</a:t>
            </a:r>
            <a:r>
              <a:rPr lang="en-US"/>
              <a:t> reduction </a:t>
            </a:r>
            <a:r>
              <a:rPr lang="en-US" smtClean="0"/>
              <a:t>techniques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Final Defense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14</a:t>
            </a:fld>
            <a:endParaRPr lang="en-US"/>
          </a:p>
        </p:txBody>
      </p:sp>
      <p:grpSp>
        <p:nvGrpSpPr>
          <p:cNvPr id="143" name="Group 142"/>
          <p:cNvGrpSpPr/>
          <p:nvPr/>
        </p:nvGrpSpPr>
        <p:grpSpPr>
          <a:xfrm>
            <a:off x="415332" y="1636190"/>
            <a:ext cx="4232867" cy="1378750"/>
            <a:chOff x="415333" y="1636190"/>
            <a:chExt cx="3944234" cy="1112298"/>
          </a:xfrm>
        </p:grpSpPr>
        <p:sp>
          <p:nvSpPr>
            <p:cNvPr id="7" name="Rectangle 6"/>
            <p:cNvSpPr/>
            <p:nvPr/>
          </p:nvSpPr>
          <p:spPr>
            <a:xfrm>
              <a:off x="1330039" y="1636190"/>
              <a:ext cx="1902691" cy="120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30040" y="1820917"/>
              <a:ext cx="1902691" cy="120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0040" y="2005644"/>
              <a:ext cx="1902691" cy="120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30039" y="2187109"/>
              <a:ext cx="1902691" cy="120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986066" y="1696226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43760" y="1696226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86065" y="1866144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43760" y="1869406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86066" y="2051696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43760" y="2051696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86065" y="2221614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43760" y="2224876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eft Brace 20"/>
            <p:cNvSpPr/>
            <p:nvPr/>
          </p:nvSpPr>
          <p:spPr>
            <a:xfrm>
              <a:off x="785094" y="1636190"/>
              <a:ext cx="73891" cy="670992"/>
            </a:xfrm>
            <a:prstGeom prst="leftBrac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Brace 21"/>
            <p:cNvSpPr/>
            <p:nvPr/>
          </p:nvSpPr>
          <p:spPr>
            <a:xfrm>
              <a:off x="3713021" y="1636190"/>
              <a:ext cx="129309" cy="670992"/>
            </a:xfrm>
            <a:prstGeom prst="rightBrac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59109" y="1787020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5333" y="1756385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1109" y="2379156"/>
              <a:ext cx="2523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Multiple scan chains</a:t>
              </a:r>
              <a:endParaRPr lang="en-US" dirty="0"/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012230" y="1954986"/>
            <a:ext cx="2020887" cy="131127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dirty="0" smtClean="0">
                <a:cs typeface="Arial" panose="020B0604020202020204" pitchFamily="34" charset="0"/>
              </a:rPr>
              <a:t>1   </a:t>
            </a:r>
            <a:r>
              <a:rPr lang="en-US" dirty="0">
                <a:cs typeface="Arial" panose="020B0604020202020204" pitchFamily="34" charset="0"/>
              </a:rPr>
              <a:t>1    0   0    0</a:t>
            </a:r>
          </a:p>
          <a:p>
            <a:pPr algn="ctr" eaLnBrk="1" hangingPunct="1"/>
            <a:r>
              <a:rPr lang="en-US" dirty="0" smtClean="0">
                <a:cs typeface="Arial" panose="020B0604020202020204" pitchFamily="34" charset="0"/>
              </a:rPr>
              <a:t>1   </a:t>
            </a:r>
            <a:r>
              <a:rPr lang="en-US" dirty="0">
                <a:cs typeface="Arial" panose="020B0604020202020204" pitchFamily="34" charset="0"/>
              </a:rPr>
              <a:t>0    1   0    0</a:t>
            </a:r>
          </a:p>
          <a:p>
            <a:pPr algn="ctr" eaLnBrk="1" hangingPunct="1"/>
            <a:r>
              <a:rPr lang="en-US" dirty="0" smtClean="0">
                <a:cs typeface="Arial" panose="020B0604020202020204" pitchFamily="34" charset="0"/>
              </a:rPr>
              <a:t>1   </a:t>
            </a:r>
            <a:r>
              <a:rPr lang="en-US" dirty="0">
                <a:cs typeface="Arial" panose="020B0604020202020204" pitchFamily="34" charset="0"/>
              </a:rPr>
              <a:t>0    1   0    1</a:t>
            </a:r>
          </a:p>
          <a:p>
            <a:pPr algn="ctr" eaLnBrk="1" hangingPunct="1"/>
            <a:r>
              <a:rPr lang="en-US" dirty="0" smtClean="0">
                <a:cs typeface="Arial" panose="020B0604020202020204" pitchFamily="34" charset="0"/>
              </a:rPr>
              <a:t>1   </a:t>
            </a:r>
            <a:r>
              <a:rPr lang="en-US" dirty="0">
                <a:cs typeface="Arial" panose="020B0604020202020204" pitchFamily="34" charset="0"/>
              </a:rPr>
              <a:t>0    1   1    1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6013817" y="1329511"/>
            <a:ext cx="2019300" cy="70167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dirty="0" smtClean="0">
                <a:cs typeface="Arial" panose="020B0604020202020204" pitchFamily="34" charset="0"/>
              </a:rPr>
              <a:t>Original </a:t>
            </a:r>
            <a:r>
              <a:rPr lang="en-US" dirty="0">
                <a:cs typeface="Arial" panose="020B0604020202020204" pitchFamily="34" charset="0"/>
              </a:rPr>
              <a:t>tests:</a:t>
            </a:r>
          </a:p>
          <a:p>
            <a:pPr algn="ctr" eaLnBrk="1" hangingPunct="1"/>
            <a:r>
              <a:rPr lang="en-US" dirty="0">
                <a:cs typeface="Arial" panose="020B0604020202020204" pitchFamily="34" charset="0"/>
              </a:rPr>
              <a:t>V1 V2 V3 V4 V5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6012230" y="3403334"/>
            <a:ext cx="4402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cs typeface="Arial" panose="020B0604020202020204" pitchFamily="34" charset="0"/>
              </a:rPr>
              <a:t>Test vector Reordering [Chloupek’12]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387066" y="1333479"/>
            <a:ext cx="2058988" cy="70167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dirty="0">
                <a:cs typeface="Arial" panose="020B0604020202020204" pitchFamily="34" charset="0"/>
              </a:rPr>
              <a:t>Reordered tests:</a:t>
            </a:r>
          </a:p>
          <a:p>
            <a:pPr algn="ctr" eaLnBrk="1" hangingPunct="1"/>
            <a:r>
              <a:rPr lang="en-US" dirty="0">
                <a:cs typeface="Arial" panose="020B0604020202020204" pitchFamily="34" charset="0"/>
              </a:rPr>
              <a:t>V1 V3 V5 V4 V2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385976" y="1982767"/>
            <a:ext cx="2061666" cy="131127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dirty="0" smtClean="0">
                <a:cs typeface="Arial" panose="020B0604020202020204" pitchFamily="34" charset="0"/>
              </a:rPr>
              <a:t>1   0    </a:t>
            </a:r>
            <a:r>
              <a:rPr lang="en-US" dirty="0">
                <a:cs typeface="Arial" panose="020B0604020202020204" pitchFamily="34" charset="0"/>
              </a:rPr>
              <a:t>0   0    1</a:t>
            </a:r>
          </a:p>
          <a:p>
            <a:pPr algn="ctr" eaLnBrk="1" hangingPunct="1"/>
            <a:r>
              <a:rPr lang="en-US" dirty="0" smtClean="0">
                <a:cs typeface="Arial" panose="020B0604020202020204" pitchFamily="34" charset="0"/>
              </a:rPr>
              <a:t>1   </a:t>
            </a:r>
            <a:r>
              <a:rPr lang="en-US" dirty="0">
                <a:cs typeface="Arial" panose="020B0604020202020204" pitchFamily="34" charset="0"/>
              </a:rPr>
              <a:t>1    0   0    0</a:t>
            </a:r>
          </a:p>
          <a:p>
            <a:pPr algn="ctr" eaLnBrk="1" hangingPunct="1"/>
            <a:r>
              <a:rPr lang="en-US" dirty="0" smtClean="0">
                <a:cs typeface="Arial" panose="020B0604020202020204" pitchFamily="34" charset="0"/>
              </a:rPr>
              <a:t>1   </a:t>
            </a:r>
            <a:r>
              <a:rPr lang="en-US" dirty="0">
                <a:cs typeface="Arial" panose="020B0604020202020204" pitchFamily="34" charset="0"/>
              </a:rPr>
              <a:t>1    1   0    0</a:t>
            </a:r>
          </a:p>
          <a:p>
            <a:pPr algn="ctr" eaLnBrk="1" hangingPunct="1"/>
            <a:r>
              <a:rPr lang="en-US" dirty="0" smtClean="0">
                <a:cs typeface="Arial" panose="020B0604020202020204" pitchFamily="34" charset="0"/>
              </a:rPr>
              <a:t>1   </a:t>
            </a:r>
            <a:r>
              <a:rPr lang="en-US" dirty="0">
                <a:cs typeface="Arial" panose="020B0604020202020204" pitchFamily="34" charset="0"/>
              </a:rPr>
              <a:t>1    1   1    0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201274" y="3426589"/>
            <a:ext cx="4751725" cy="2541276"/>
            <a:chOff x="201275" y="3426589"/>
            <a:chExt cx="4392124" cy="2228613"/>
          </a:xfrm>
        </p:grpSpPr>
        <p:sp>
          <p:nvSpPr>
            <p:cNvPr id="33" name="Rectangle 32"/>
            <p:cNvSpPr/>
            <p:nvPr/>
          </p:nvSpPr>
          <p:spPr>
            <a:xfrm>
              <a:off x="1861135" y="3876007"/>
              <a:ext cx="907984" cy="111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61136" y="4060734"/>
              <a:ext cx="907984" cy="111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61136" y="4245461"/>
              <a:ext cx="907984" cy="111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61135" y="4426926"/>
              <a:ext cx="907984" cy="111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517161" y="3936043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777324" y="3936043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517160" y="4105961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77324" y="4109223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517161" y="4291513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777324" y="4291513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517160" y="4461431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777324" y="4464693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eft Brace 44"/>
            <p:cNvSpPr/>
            <p:nvPr/>
          </p:nvSpPr>
          <p:spPr>
            <a:xfrm>
              <a:off x="549895" y="4243499"/>
              <a:ext cx="96216" cy="806481"/>
            </a:xfrm>
            <a:prstGeom prst="leftBrac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Brace 45"/>
            <p:cNvSpPr/>
            <p:nvPr/>
          </p:nvSpPr>
          <p:spPr>
            <a:xfrm>
              <a:off x="3897022" y="4198867"/>
              <a:ext cx="140476" cy="799857"/>
            </a:xfrm>
            <a:prstGeom prst="rightBrac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49722" y="4427064"/>
              <a:ext cx="543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1275" y="4348630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72165" y="4611669"/>
              <a:ext cx="907984" cy="111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2166" y="4796396"/>
              <a:ext cx="907984" cy="111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72166" y="4981123"/>
              <a:ext cx="907984" cy="111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72165" y="5162588"/>
              <a:ext cx="907984" cy="111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528191" y="4671705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788354" y="4671705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528190" y="4841623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788354" y="4844885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528191" y="5027175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788354" y="5027175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528190" y="5197093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788354" y="5200355"/>
              <a:ext cx="33294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1381875" y="3901875"/>
              <a:ext cx="127080" cy="593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394243" y="4651592"/>
              <a:ext cx="127080" cy="593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129660" y="3884765"/>
              <a:ext cx="127080" cy="593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132440" y="4639245"/>
              <a:ext cx="120784" cy="596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986065" y="3809174"/>
              <a:ext cx="0" cy="4343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85094" y="4243500"/>
              <a:ext cx="20097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986065" y="3808758"/>
              <a:ext cx="454029" cy="4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441450" y="3809174"/>
              <a:ext cx="3749" cy="784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005117" y="4564985"/>
              <a:ext cx="0" cy="4343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04146" y="4999311"/>
              <a:ext cx="20097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1005117" y="4564569"/>
              <a:ext cx="454029" cy="4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460502" y="4564985"/>
              <a:ext cx="3749" cy="784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630618" y="3792041"/>
              <a:ext cx="0" cy="4343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641359" y="4225312"/>
              <a:ext cx="20097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3171929" y="3792041"/>
              <a:ext cx="454029" cy="4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174654" y="3795859"/>
              <a:ext cx="3749" cy="784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630618" y="4547852"/>
              <a:ext cx="0" cy="4343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641359" y="4981123"/>
              <a:ext cx="20097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3171929" y="4547852"/>
              <a:ext cx="454029" cy="4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74654" y="4551670"/>
              <a:ext cx="3749" cy="784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872896" y="3449671"/>
              <a:ext cx="1468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Deserializer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934621" y="3426589"/>
              <a:ext cx="1156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</a:t>
              </a:r>
              <a:r>
                <a:rPr lang="en-US" dirty="0" err="1" smtClean="0"/>
                <a:t>erializer</a:t>
              </a:r>
              <a:endParaRPr lang="en-US" dirty="0"/>
            </a:p>
          </p:txBody>
        </p:sp>
        <p:cxnSp>
          <p:nvCxnSpPr>
            <p:cNvPr id="114" name="Curved Connector 113"/>
            <p:cNvCxnSpPr>
              <a:stCxn id="111" idx="1"/>
              <a:endCxn id="69" idx="1"/>
            </p:cNvCxnSpPr>
            <p:nvPr/>
          </p:nvCxnSpPr>
          <p:spPr>
            <a:xfrm rot="10800000" flipH="1" flipV="1">
              <a:off x="872895" y="3634337"/>
              <a:ext cx="508979" cy="564530"/>
            </a:xfrm>
            <a:prstGeom prst="curvedConnector3">
              <a:avLst>
                <a:gd name="adj1" fmla="val -44913"/>
              </a:avLst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>
              <a:stCxn id="112" idx="3"/>
              <a:endCxn id="71" idx="3"/>
            </p:cNvCxnSpPr>
            <p:nvPr/>
          </p:nvCxnSpPr>
          <p:spPr>
            <a:xfrm flipH="1">
              <a:off x="3256740" y="3611255"/>
              <a:ext cx="834249" cy="570502"/>
            </a:xfrm>
            <a:prstGeom prst="curvedConnector3">
              <a:avLst>
                <a:gd name="adj1" fmla="val -27402"/>
              </a:avLst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399134" y="5331310"/>
              <a:ext cx="3912531" cy="323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SerDes</a:t>
              </a:r>
              <a:r>
                <a:rPr lang="en-US" dirty="0" smtClean="0"/>
                <a:t> scan structure [</a:t>
              </a:r>
              <a:r>
                <a:rPr lang="en-US" dirty="0" err="1" smtClean="0"/>
                <a:t>Sanghani</a:t>
              </a:r>
              <a:r>
                <a:rPr lang="en-US" dirty="0" smtClean="0"/>
                <a:t> ‘11]</a:t>
              </a:r>
              <a:endParaRPr lang="en-US" dirty="0"/>
            </a:p>
          </p:txBody>
        </p:sp>
      </p:grpSp>
      <p:sp>
        <p:nvSpPr>
          <p:cNvPr id="128" name="Cloud 127"/>
          <p:cNvSpPr/>
          <p:nvPr/>
        </p:nvSpPr>
        <p:spPr>
          <a:xfrm>
            <a:off x="7235696" y="4439843"/>
            <a:ext cx="2172316" cy="1308153"/>
          </a:xfrm>
          <a:prstGeom prst="cloud">
            <a:avLst/>
          </a:prstGeom>
          <a:noFill/>
          <a:ln w="15875">
            <a:solidFill>
              <a:srgbClr val="FAC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Combo Logic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6395190" y="4353422"/>
            <a:ext cx="508000" cy="160685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9753892" y="4318917"/>
            <a:ext cx="508000" cy="160685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>
            <a:off x="9398485" y="4898296"/>
            <a:ext cx="33294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9408011" y="5001143"/>
            <a:ext cx="33294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909638" y="4920109"/>
            <a:ext cx="33294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909637" y="5013819"/>
            <a:ext cx="33294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6901616" y="5124070"/>
            <a:ext cx="33294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906378" y="5232069"/>
            <a:ext cx="33294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9408011" y="5112348"/>
            <a:ext cx="33294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9396364" y="5213679"/>
            <a:ext cx="33294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148825" y="6051683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Built In Self Test + ATE [Hashempour’02]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time </a:t>
            </a:r>
            <a:r>
              <a:rPr lang="en-US" smtClean="0"/>
              <a:t>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power constrained testing where the peak power during any clock must not exceed the rated power of the device, the test time has a lower bound</a:t>
                </a:r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𝑇𝑂𝑇𝐴𝐿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𝑡𝑒𝑠𝑡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𝑀𝐴𝑋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𝑟𝑎𝑡𝑒𝑑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𝑇𝑇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𝑇𝑂𝑇𝐴𝐿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𝑡𝑒𝑠𝑡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𝐴𝑉𝐺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:r>
                  <a:rPr lang="en-US" i="1" dirty="0"/>
                  <a:t>E</a:t>
                </a:r>
                <a:r>
                  <a:rPr lang="en-US" i="1" baseline="-25000" dirty="0"/>
                  <a:t>TOTAL(test)</a:t>
                </a:r>
                <a:r>
                  <a:rPr lang="en-US" baseline="-25000" dirty="0"/>
                  <a:t> </a:t>
                </a:r>
                <a:r>
                  <a:rPr lang="en-US" dirty="0"/>
                  <a:t>is the total energy consumed during the entire test, </a:t>
                </a:r>
                <a:r>
                  <a:rPr lang="en-US" i="1" dirty="0"/>
                  <a:t>P</a:t>
                </a:r>
                <a:r>
                  <a:rPr lang="en-US" i="1" baseline="-25000" dirty="0"/>
                  <a:t>MAX(rated)</a:t>
                </a:r>
                <a:r>
                  <a:rPr lang="en-US" dirty="0"/>
                  <a:t> is the maximum rated power for the device, </a:t>
                </a:r>
                <a:r>
                  <a:rPr lang="en-US" i="1" dirty="0"/>
                  <a:t>P</a:t>
                </a:r>
                <a:r>
                  <a:rPr lang="en-US" i="1" baseline="-25000" dirty="0"/>
                  <a:t>AVG</a:t>
                </a:r>
                <a:r>
                  <a:rPr lang="en-US" dirty="0"/>
                  <a:t> is the average power of the entire test and </a:t>
                </a:r>
                <a:r>
                  <a:rPr lang="en-US" i="1" dirty="0"/>
                  <a:t>TT</a:t>
                </a:r>
                <a:r>
                  <a:rPr lang="en-US" dirty="0"/>
                  <a:t> is the total test time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</a:t>
            </a:r>
            <a:r>
              <a:rPr lang="en-US" dirty="0"/>
              <a:t>power</a:t>
            </a:r>
            <a:r>
              <a:rPr lang="en-US"/>
              <a:t> per </a:t>
            </a:r>
            <a:r>
              <a:rPr lang="en-US" smtClean="0"/>
              <a:t>cycle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72" y="1382682"/>
            <a:ext cx="8838238" cy="3281682"/>
          </a:xfrm>
          <a:solidFill>
            <a:schemeClr val="tx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5320" y="4925422"/>
            <a:ext cx="8946541" cy="1493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Ariel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Ariel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Ariel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el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el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Test Time can be reduced by</a:t>
            </a:r>
          </a:p>
          <a:p>
            <a:pPr lvl="1"/>
            <a:r>
              <a:rPr lang="en-US" dirty="0" smtClean="0"/>
              <a:t>Scaling the power supply used for test</a:t>
            </a:r>
          </a:p>
          <a:p>
            <a:pPr lvl="1"/>
            <a:r>
              <a:rPr lang="en-US" dirty="0" smtClean="0"/>
              <a:t>Varying the frequency based on the power dissipated during each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Reduced </a:t>
            </a:r>
            <a:r>
              <a:rPr lang="en-US" dirty="0"/>
              <a:t>supply</a:t>
            </a:r>
            <a:r>
              <a:rPr lang="en-US"/>
              <a:t> voltage </a:t>
            </a:r>
            <a:r>
              <a:rPr lang="en-US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at lower than nominal supply voltage has existed from early 90’s. [</a:t>
            </a:r>
            <a:r>
              <a:rPr lang="en-US" dirty="0" err="1" smtClean="0"/>
              <a:t>Hao</a:t>
            </a:r>
            <a:r>
              <a:rPr lang="en-US" dirty="0" smtClean="0"/>
              <a:t> and </a:t>
            </a:r>
            <a:r>
              <a:rPr lang="en-US" dirty="0" err="1" smtClean="0"/>
              <a:t>McClusky</a:t>
            </a:r>
            <a:r>
              <a:rPr lang="en-US" dirty="0" smtClean="0"/>
              <a:t> ‘93]</a:t>
            </a:r>
          </a:p>
          <a:p>
            <a:r>
              <a:rPr lang="en-US" dirty="0" smtClean="0"/>
              <a:t>Effects of low supply voltage tests are –</a:t>
            </a:r>
          </a:p>
          <a:p>
            <a:pPr lvl="1"/>
            <a:r>
              <a:rPr lang="en-US" dirty="0" smtClean="0"/>
              <a:t>Resistive shorts and hot carrier defects are more pronounced.</a:t>
            </a:r>
          </a:p>
          <a:p>
            <a:pPr lvl="1"/>
            <a:r>
              <a:rPr lang="en-US" dirty="0" smtClean="0"/>
              <a:t>Force malfunction of weak chips, while retaining truly good ones.</a:t>
            </a:r>
            <a:endParaRPr lang="en-US" dirty="0"/>
          </a:p>
          <a:p>
            <a:pPr lvl="1"/>
            <a:r>
              <a:rPr lang="en-US" dirty="0" smtClean="0"/>
              <a:t>Gate delay increases but wire delay is not affected much.</a:t>
            </a:r>
          </a:p>
          <a:p>
            <a:pPr lvl="1"/>
            <a:r>
              <a:rPr lang="en-US" dirty="0" smtClean="0"/>
              <a:t>Changes in critical paths.</a:t>
            </a:r>
          </a:p>
          <a:p>
            <a:pPr lvl="1"/>
            <a:r>
              <a:rPr lang="en-US" dirty="0" smtClean="0"/>
              <a:t>Alternative to expensive burn-in tests.</a:t>
            </a:r>
          </a:p>
          <a:p>
            <a:pPr lvl="1"/>
            <a:r>
              <a:rPr lang="en-US" dirty="0" smtClean="0"/>
              <a:t>Can detect pattern dependent faults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</a:t>
            </a:r>
            <a:r>
              <a:rPr lang="en-US"/>
              <a:t>of </a:t>
            </a:r>
            <a:r>
              <a:rPr lang="en-US" dirty="0"/>
              <a:t>scaling</a:t>
            </a:r>
            <a:r>
              <a:rPr lang="en-US"/>
              <a:t> supply </a:t>
            </a:r>
            <a:r>
              <a:rPr lang="en-US" smtClean="0"/>
              <a:t>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Certain effects are to be considered-</a:t>
            </a:r>
          </a:p>
          <a:p>
            <a:pPr lvl="1"/>
            <a:r>
              <a:rPr lang="en-US" dirty="0" smtClean="0"/>
              <a:t>Change in the critical path – can be observed by implementing a critical path monitor</a:t>
            </a:r>
          </a:p>
          <a:p>
            <a:pPr lvl="1"/>
            <a:r>
              <a:rPr lang="en-US" dirty="0" smtClean="0"/>
              <a:t>Effects of threshold voltage variations due to variations in the manufacturing process.</a:t>
            </a:r>
          </a:p>
          <a:p>
            <a:r>
              <a:rPr lang="en-US" dirty="0" smtClean="0"/>
              <a:t>In this work we assume</a:t>
            </a:r>
          </a:p>
          <a:p>
            <a:pPr lvl="1"/>
            <a:r>
              <a:rPr lang="en-US" dirty="0" smtClean="0"/>
              <a:t>There are no critical path variation</a:t>
            </a:r>
          </a:p>
          <a:p>
            <a:pPr lvl="1"/>
            <a:r>
              <a:rPr lang="en-US" dirty="0" smtClean="0"/>
              <a:t>There are no threshold voltage variations</a:t>
            </a:r>
          </a:p>
          <a:p>
            <a:r>
              <a:rPr lang="en-US" dirty="0"/>
              <a:t>Gate delay can be approximated by using a alpha power law delay </a:t>
            </a:r>
            <a:r>
              <a:rPr lang="en-US" dirty="0" smtClean="0"/>
              <a:t>model. [Sakurai and Newton ‘90]</a:t>
            </a:r>
          </a:p>
          <a:p>
            <a:r>
              <a:rPr lang="en-US" dirty="0" smtClean="0"/>
              <a:t>Effect of voltage variation on the critical path delay can be observed by simulating a chain of inverters.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</a:t>
            </a:r>
            <a:r>
              <a:rPr lang="en-US" dirty="0"/>
              <a:t>power</a:t>
            </a:r>
            <a:r>
              <a:rPr lang="en-US"/>
              <a:t> law delay </a:t>
            </a:r>
            <a:r>
              <a:rPr lang="en-US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gate delay can be approximated using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𝐷𝐷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𝐷𝐷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is the velocity saturation index, 1 if velocity saturated and 2 if no velocity saturation, </a:t>
                </a:r>
              </a:p>
              <a:p>
                <a:pPr marL="0" indent="0">
                  <a:buNone/>
                </a:pPr>
                <a:r>
                  <a:rPr lang="en-US" dirty="0" smtClean="0"/>
                  <a:t>K is a proportionality constant,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𝐷𝐷</m:t>
                        </m:r>
                      </m:sub>
                    </m:sSub>
                  </m:oMath>
                </a14:m>
                <a:r>
                  <a:rPr lang="en-US" dirty="0" smtClean="0"/>
                  <a:t> is the supply voltage,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dirty="0" smtClean="0"/>
                  <a:t> is the threshold,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is the delay.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Prof. </a:t>
            </a:r>
            <a:r>
              <a:rPr lang="en-US" dirty="0" err="1"/>
              <a:t>Vishwani</a:t>
            </a:r>
            <a:r>
              <a:rPr lang="en-US" dirty="0"/>
              <a:t> Agrawal for his invaluable guidance throughout my </a:t>
            </a:r>
            <a:r>
              <a:rPr lang="en-US" dirty="0" smtClean="0"/>
              <a:t>work,</a:t>
            </a:r>
          </a:p>
          <a:p>
            <a:r>
              <a:rPr lang="en-US" dirty="0"/>
              <a:t>Prof. </a:t>
            </a:r>
            <a:r>
              <a:rPr lang="en-US" dirty="0" err="1"/>
              <a:t>Adit</a:t>
            </a:r>
            <a:r>
              <a:rPr lang="en-US" dirty="0"/>
              <a:t> Singh and Prof. Foster Dai for being my committee </a:t>
            </a:r>
            <a:r>
              <a:rPr lang="en-US" dirty="0" smtClean="0"/>
              <a:t>members and for their courses,</a:t>
            </a:r>
          </a:p>
          <a:p>
            <a:r>
              <a:rPr lang="en-US" dirty="0" smtClean="0"/>
              <a:t>Prof. </a:t>
            </a:r>
            <a:r>
              <a:rPr lang="en-US" dirty="0" err="1" smtClean="0"/>
              <a:t>Sanjeev</a:t>
            </a:r>
            <a:r>
              <a:rPr lang="en-US" dirty="0" smtClean="0"/>
              <a:t> </a:t>
            </a:r>
            <a:r>
              <a:rPr lang="en-US" dirty="0" err="1" smtClean="0"/>
              <a:t>Baskiyar</a:t>
            </a:r>
            <a:r>
              <a:rPr lang="en-US" dirty="0" smtClean="0"/>
              <a:t> for being my external reader,</a:t>
            </a:r>
          </a:p>
          <a:p>
            <a:r>
              <a:rPr lang="en-US" dirty="0" smtClean="0"/>
              <a:t>Prof. Victor Nelson for his course on CAD tools which helped me understand the tools I used, for assisting me with the ATE issues and </a:t>
            </a:r>
            <a:r>
              <a:rPr lang="en-US" dirty="0" smtClean="0"/>
              <a:t>calibrations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 smtClean="0"/>
              <a:t>All staff members of EE department, </a:t>
            </a:r>
          </a:p>
          <a:p>
            <a:r>
              <a:rPr lang="en-US" dirty="0" smtClean="0"/>
              <a:t>My friends and family for their support throughout my research.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</a:t>
            </a:r>
            <a:r>
              <a:rPr lang="en-US"/>
              <a:t>of </a:t>
            </a:r>
            <a:r>
              <a:rPr lang="en-US" smtClean="0"/>
              <a:t>Inverters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32"/>
              <p:cNvSpPr>
                <a:spLocks noGrp="1"/>
              </p:cNvSpPr>
              <p:nvPr>
                <p:ph idx="1"/>
              </p:nvPr>
            </p:nvSpPr>
            <p:spPr>
              <a:xfrm>
                <a:off x="1103313" y="3064752"/>
                <a:ext cx="8844252" cy="3183647"/>
              </a:xfrm>
            </p:spPr>
            <p:txBody>
              <a:bodyPr/>
              <a:lstStyle/>
              <a:p>
                <a:r>
                  <a:rPr lang="en-US" dirty="0" smtClean="0"/>
                  <a:t>Chain was simulated for every voltage</a:t>
                </a:r>
              </a:p>
              <a:p>
                <a:r>
                  <a:rPr lang="en-US" dirty="0" smtClean="0"/>
                  <a:t>Delay at each voltage is measured</a:t>
                </a:r>
              </a:p>
              <a:p>
                <a:r>
                  <a:rPr lang="en-US" dirty="0" smtClean="0"/>
                  <a:t>Initial delay was calculated with arbitrary values for the unknowns</a:t>
                </a:r>
              </a:p>
              <a:p>
                <a:r>
                  <a:rPr lang="en-US" dirty="0" smtClean="0"/>
                  <a:t>Curve fitting was used to find the actual values for the  unknowns</a:t>
                </a:r>
              </a:p>
              <a:p>
                <a:r>
                  <a:rPr lang="en-US" dirty="0" smtClean="0"/>
                  <a:t>The velocity saturation index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was found to be 2.</a:t>
                </a:r>
              </a:p>
              <a:p>
                <a:r>
                  <a:rPr lang="en-US" dirty="0" smtClean="0"/>
                  <a:t>The value for K is circuit dependent</a:t>
                </a:r>
                <a:endParaRPr lang="en-US" dirty="0"/>
              </a:p>
            </p:txBody>
          </p:sp>
        </mc:Choice>
        <mc:Fallback xmlns="">
          <p:sp>
            <p:nvSpPr>
              <p:cNvPr id="33" name="Content Placeholder 3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3" y="3064752"/>
                <a:ext cx="8844252" cy="3183647"/>
              </a:xfrm>
              <a:blipFill rotWithShape="0">
                <a:blip r:embed="rId2"/>
                <a:stretch>
                  <a:fillRect l="-345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20</a:t>
            </a:fld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>
            <a:off x="1874107" y="2211862"/>
            <a:ext cx="399538" cy="465438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9" idx="3"/>
          </p:cNvCxnSpPr>
          <p:nvPr/>
        </p:nvCxnSpPr>
        <p:spPr>
          <a:xfrm>
            <a:off x="1433384" y="2444581"/>
            <a:ext cx="4077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0"/>
          </p:cNvCxnSpPr>
          <p:nvPr/>
        </p:nvCxnSpPr>
        <p:spPr>
          <a:xfrm>
            <a:off x="2306595" y="2444581"/>
            <a:ext cx="35422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 rot="5400000">
            <a:off x="2697891" y="2211862"/>
            <a:ext cx="399538" cy="465438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0"/>
          </p:cNvCxnSpPr>
          <p:nvPr/>
        </p:nvCxnSpPr>
        <p:spPr>
          <a:xfrm>
            <a:off x="3130379" y="2444581"/>
            <a:ext cx="35422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 rot="5400000">
            <a:off x="3517556" y="2211862"/>
            <a:ext cx="399538" cy="465438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0"/>
          </p:cNvCxnSpPr>
          <p:nvPr/>
        </p:nvCxnSpPr>
        <p:spPr>
          <a:xfrm>
            <a:off x="3950044" y="2444581"/>
            <a:ext cx="35422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 rot="5400000">
            <a:off x="4337221" y="2211862"/>
            <a:ext cx="399538" cy="465438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4" idx="0"/>
          </p:cNvCxnSpPr>
          <p:nvPr/>
        </p:nvCxnSpPr>
        <p:spPr>
          <a:xfrm>
            <a:off x="4769709" y="2444581"/>
            <a:ext cx="35422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 rot="5400000">
            <a:off x="5156886" y="2226281"/>
            <a:ext cx="399538" cy="465438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0"/>
          </p:cNvCxnSpPr>
          <p:nvPr/>
        </p:nvCxnSpPr>
        <p:spPr>
          <a:xfrm>
            <a:off x="5589374" y="2459000"/>
            <a:ext cx="35422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18429" y="2142031"/>
            <a:ext cx="53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664702" y="2142031"/>
            <a:ext cx="73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98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Scaled </a:t>
            </a:r>
            <a:r>
              <a:rPr lang="en-US" dirty="0"/>
              <a:t>test</a:t>
            </a:r>
            <a:r>
              <a:rPr lang="en-US"/>
              <a:t> supply </a:t>
            </a:r>
            <a:r>
              <a:rPr lang="en-US" smtClean="0"/>
              <a:t>voltage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Quadratic reduction in power.</a:t>
                </a:r>
              </a:p>
              <a:p>
                <a:r>
                  <a:rPr lang="en-US" dirty="0"/>
                  <a:t>Critical path delay increases.</a:t>
                </a:r>
              </a:p>
              <a:p>
                <a:r>
                  <a:rPr lang="en-US" dirty="0"/>
                  <a:t>Power dissipation depends on the time period used</a:t>
                </a:r>
              </a:p>
              <a:p>
                <a:r>
                  <a:rPr lang="en-US" dirty="0"/>
                  <a:t>To maintain the same power dissipation, clock period can be reduced.</a:t>
                </a:r>
              </a:p>
              <a:p>
                <a:r>
                  <a:rPr lang="en-US" dirty="0"/>
                  <a:t>Power constrain: </a:t>
                </a:r>
                <a:r>
                  <a:rPr lang="en-US" i="1" dirty="0"/>
                  <a:t>A test is power constrained, if the minimum test clock period is limited by the maximum rated power for the circuit under test.</a:t>
                </a:r>
              </a:p>
              <a:p>
                <a:r>
                  <a:rPr lang="en-US" dirty="0"/>
                  <a:t>Structure constrain: </a:t>
                </a:r>
                <a:r>
                  <a:rPr lang="en-US" i="1" dirty="0"/>
                  <a:t>A test is structure constrained if the minimum test clock period is limited by the structural (critical path) delay of the circuit under test.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𝑆𝑇𝑅𝑈𝐶𝑇𝑈𝑅𝐸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𝑃𝑂𝑊𝐸𝑅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8448-21D4-4C5A-B377-F9AC8923425C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</a:t>
            </a:r>
            <a:r>
              <a:rPr lang="en-US" dirty="0"/>
              <a:t>test</a:t>
            </a:r>
            <a:r>
              <a:rPr lang="en-US"/>
              <a:t> supply </a:t>
            </a:r>
            <a:r>
              <a:rPr lang="en-US" smtClean="0"/>
              <a:t>voltage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49" y="1518669"/>
            <a:ext cx="5794495" cy="46223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CDA-D574-4F17-B795-D0470F15F9D1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s298 Example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48" y="1366982"/>
            <a:ext cx="6726139" cy="4881418"/>
          </a:xfrm>
          <a:solidFill>
            <a:schemeClr val="tx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Optimum </a:t>
            </a:r>
            <a:r>
              <a:rPr lang="en-US" smtClean="0"/>
              <a:t>voltage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minimum test time,</a:t>
                </a:r>
                <a:r>
                  <a:rPr lang="en-US" dirty="0"/>
                  <a:t> </a:t>
                </a:r>
                <a:r>
                  <a:rPr lang="en-US" dirty="0" smtClean="0"/>
                  <a:t>the period should satisfy both structure and power constraints.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i.e.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𝑠𝑡𝑟𝑢𝑐𝑡𝑢𝑟𝑒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𝑝𝑜𝑤𝑒𝑟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test period based on our  observation, the test clock period is equal to the structural clock period at 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Equating the test period and the structural delay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dirty="0" smtClean="0"/>
                  <a:t> we will get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𝑀𝐴𝑋𝑓𝑢𝑛𝑐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𝑀𝐴𝑋𝑓𝑢𝑛𝑐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, then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 smtClean="0"/>
                  <a:t>  the highest power is 3 and is solvable using any Numerical solver such as MATLAB.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6" t="-1744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Optimum </a:t>
            </a:r>
            <a:r>
              <a:rPr lang="en-US" smtClean="0"/>
              <a:t>voltage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70" y="1657350"/>
            <a:ext cx="6324361" cy="4591050"/>
          </a:xfrm>
          <a:solidFill>
            <a:schemeClr val="tx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</a:t>
            </a:r>
            <a:r>
              <a:rPr lang="en-US" smtClean="0"/>
              <a:t>results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890305"/>
              </p:ext>
            </p:extLst>
          </p:nvPr>
        </p:nvGraphicFramePr>
        <p:xfrm>
          <a:off x="790574" y="1295401"/>
          <a:ext cx="10171563" cy="4961841"/>
        </p:xfrm>
        <a:graphic>
          <a:graphicData uri="http://schemas.openxmlformats.org/drawingml/2006/table">
            <a:tbl>
              <a:tblPr>
                <a:effectLst>
                  <a:outerShdw dist="50800" sx="1000" sy="1000" algn="ctr" rotWithShape="0">
                    <a:srgbClr val="000000"/>
                  </a:outerShdw>
                </a:effectLst>
                <a:tableStyleId>{5940675A-B579-460E-94D1-54222C63F5DA}</a:tableStyleId>
              </a:tblPr>
              <a:tblGrid>
                <a:gridCol w="1067181"/>
                <a:gridCol w="1200577"/>
                <a:gridCol w="1196048"/>
                <a:gridCol w="1093834"/>
                <a:gridCol w="1130295"/>
                <a:gridCol w="1066488"/>
                <a:gridCol w="1066488"/>
                <a:gridCol w="1084718"/>
                <a:gridCol w="1265934"/>
              </a:tblGrid>
              <a:tr h="3340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Circuit Name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Total Scan test cycles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Max Per cycle Power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Nominal </a:t>
                      </a:r>
                      <a:r>
                        <a:rPr lang="en-US" sz="2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Voltage (@ 1.8 V)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Optimum Voltage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Test time reduction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02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Test </a:t>
                      </a:r>
                      <a:r>
                        <a:rPr lang="en-US" sz="2000" b="0" u="none" strike="noStrike" dirty="0" err="1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Freq</a:t>
                      </a:r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 (MHz)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Test Time (µs)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Supply Voltage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Test </a:t>
                      </a:r>
                      <a:r>
                        <a:rPr lang="en-US" sz="2000" b="0" u="none" strike="noStrike" dirty="0" err="1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Freq</a:t>
                      </a:r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 (MHz)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Test Time (µs)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s298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450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0.0012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216.30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2.08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1.10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562.00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0.8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61.5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s298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498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0.0012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187.00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2.66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1.07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512.00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0.971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63.0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s298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540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0.0012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184.00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2.92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1.07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529.00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1.02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65.0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s382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704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0.0029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292.00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2.41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1.44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457.00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1.54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36.0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s713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810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0.0015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137.28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5.9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1.33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249.23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3.25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45.0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s1423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6975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0.0045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135.90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51.3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1.60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148.40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47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13.0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s1423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6975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0.0030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90.58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77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1.49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132.10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52.7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31.5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s13207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62237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0.0213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168.00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369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1.62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208.80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298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19.2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s15850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101708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0.2400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67.35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1510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1.30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128.90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789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47.7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s38584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224113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0.3500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88.54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2531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1.30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172.30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1300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48.6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Matlab</a:t>
            </a:r>
            <a:r>
              <a:rPr lang="en-US"/>
              <a:t> </a:t>
            </a:r>
            <a:r>
              <a:rPr lang="en-US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2210721"/>
                  </p:ext>
                </p:extLst>
              </p:nvPr>
            </p:nvGraphicFramePr>
            <p:xfrm>
              <a:off x="302856" y="1182258"/>
              <a:ext cx="11288780" cy="504772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889251"/>
                    <a:gridCol w="1304912"/>
                    <a:gridCol w="1514808"/>
                    <a:gridCol w="1003518"/>
                    <a:gridCol w="1016000"/>
                    <a:gridCol w="756482"/>
                    <a:gridCol w="841409"/>
                    <a:gridCol w="979055"/>
                    <a:gridCol w="840509"/>
                    <a:gridCol w="812800"/>
                    <a:gridCol w="1330036"/>
                  </a:tblGrid>
                  <a:tr h="517234"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Circuit name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Proporti-onality constant K </a:t>
                          </a:r>
                        </a:p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u="none" strike="noStrike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u="none" strike="noStrike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1" u="none" strike="noStrike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Maximum switched capacitance </a:t>
                          </a:r>
                          <a:endParaRPr lang="en-US" sz="1800" u="none" strike="noStrike" dirty="0" smtClean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CL 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(pF)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Total Scan test cycles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Peak per cycle </a:t>
                          </a:r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power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</a:t>
                          </a:r>
                          <a:r>
                            <a:rPr lang="en-US" sz="1800" b="0" i="0" u="none" strike="noStrike" dirty="0" err="1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mW</a:t>
                          </a:r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Nominal voltage </a:t>
                          </a:r>
                        </a:p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(@ 1.8 V)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Optimum </a:t>
                          </a:r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voltage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Reduction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(%)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31156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Test freq.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(MHz)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Test time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(µs)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Supply </a:t>
                          </a:r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voltage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Test freq.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(MHz)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Test time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(µs)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s298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0.85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1.76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450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0.0012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216.3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2.08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1.1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562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0.8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61.5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s298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0.85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2.04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498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0.0012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187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2.66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1.073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512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0.971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63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s298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0.85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2.06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540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0.0012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184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2.92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1.07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529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1.02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s382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1.75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3.07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704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0.0029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292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2.41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1.44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434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1.54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36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s713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2.79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3.36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810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0.0015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132.3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5.9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1.34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249.23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3.25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s1423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6.38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10.22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6975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0.0045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135.9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51.3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1.66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158.5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14.2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s1423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6.38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10.22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6975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0.0030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90.6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77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1.49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131.7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52.9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31.2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s13207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4.65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38.9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62237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0.0213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168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369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1.62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208.8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298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19.2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s15850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5.12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109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101708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0.0240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67.3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1510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1.31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128.9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789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47.7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s38584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4.03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156.8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224113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0.0350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88.5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2531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1.31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172.4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1300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48.6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2210721"/>
                  </p:ext>
                </p:extLst>
              </p:nvPr>
            </p:nvGraphicFramePr>
            <p:xfrm>
              <a:off x="302856" y="1182258"/>
              <a:ext cx="11288780" cy="504772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889251"/>
                    <a:gridCol w="1304912"/>
                    <a:gridCol w="1514808"/>
                    <a:gridCol w="1003518"/>
                    <a:gridCol w="1016000"/>
                    <a:gridCol w="756482"/>
                    <a:gridCol w="841409"/>
                    <a:gridCol w="979055"/>
                    <a:gridCol w="840509"/>
                    <a:gridCol w="812800"/>
                    <a:gridCol w="1330036"/>
                  </a:tblGrid>
                  <a:tr h="832485"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Circuit name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68692" t="-2841" r="-698598" b="-14204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Maximum switched capacitance </a:t>
                          </a:r>
                          <a:endParaRPr lang="en-US" sz="1800" u="none" strike="noStrike" dirty="0" smtClean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CL 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(pF)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Total Scan test cycles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Peak per cycle </a:t>
                          </a:r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power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</a:t>
                          </a:r>
                          <a:r>
                            <a:rPr lang="en-US" sz="1800" b="0" i="0" u="none" strike="noStrike" dirty="0" err="1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mW</a:t>
                          </a:r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Nominal </a:t>
                          </a:r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voltage </a:t>
                          </a:r>
                        </a:p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(@ 1.8 V)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Optimum </a:t>
                          </a:r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voltage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Reduction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(%)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31156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Test freq.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(MHz)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Test time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(µs)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Supply </a:t>
                          </a:r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voltage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Test freq.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(MHz)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Test time</a:t>
                          </a:r>
                        </a:p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(µs)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s298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0.85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1.76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450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0.0012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216.3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2.08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1.1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562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0.8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61.5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s298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0.85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2.04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498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0.0012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187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2.66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1.073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512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0.971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63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s298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0.85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2.06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540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0.0012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184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2.92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1.07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529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1.02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s382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1.75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3.07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704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0.0029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292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2.41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1.44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434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1.54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36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s713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2.79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3.36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810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0.0015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132.3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5.9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1.34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249.23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3.25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s1423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6.38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10.22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6975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0.0045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135.9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51.3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1.66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158.5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14.2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s1423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6.38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10.22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6975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0.0030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90.6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77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1.49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131.7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52.9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31.2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s13207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4.65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38.9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62237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0.0213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168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369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1.62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208.8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298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19.2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s15850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5.12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109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101708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0.0240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67.3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1510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1.31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128.9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789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47.7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  <a:tr h="2903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s38584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4.03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156.8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224113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0.0350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88.5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2531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1.31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172.4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1300</a:t>
                          </a:r>
                          <a:endParaRPr lang="en-US" sz="1800" b="0" i="0" u="none" strike="noStrike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el"/>
                            </a:rPr>
                            <a:t>48.6</a:t>
                          </a:r>
                          <a:endParaRPr lang="en-US" sz="18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el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</a:t>
            </a:r>
            <a:r>
              <a:rPr lang="en-US" dirty="0" smtClean="0"/>
              <a:t>periodic </a:t>
            </a:r>
            <a:r>
              <a:rPr lang="en-US" dirty="0"/>
              <a:t>c</a:t>
            </a:r>
            <a:r>
              <a:rPr lang="en-US" dirty="0" smtClean="0"/>
              <a:t>lock </a:t>
            </a:r>
            <a:r>
              <a:rPr lang="en-US" dirty="0"/>
              <a:t>t</a:t>
            </a:r>
            <a:r>
              <a:rPr lang="en-US" dirty="0" smtClean="0"/>
              <a:t>est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" y="1990726"/>
            <a:ext cx="9584960" cy="3927488"/>
          </a:xfrm>
          <a:solidFill>
            <a:schemeClr val="tx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</a:t>
            </a:r>
            <a:r>
              <a:rPr lang="en-US" dirty="0"/>
              <a:t>test</a:t>
            </a:r>
            <a:r>
              <a:rPr lang="en-US"/>
              <a:t> clock </a:t>
            </a:r>
            <a:r>
              <a:rPr lang="en-US" smtClean="0"/>
              <a:t>frequency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From the theorem, the total test time using a conventional periodic clock test can be written as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𝑝𝑒𝑟𝑖𝑜𝑑𝑖𝑐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𝑇𝑂𝑇𝐴𝐿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𝐴𝑉𝐺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To obtain the lower bound for test time =&gt; Denominator must be large.</a:t>
                </a:r>
              </a:p>
              <a:p>
                <a:r>
                  <a:rPr lang="en-US" dirty="0" smtClean="0"/>
                  <a:t>The arithmetic mean is maximum when all the values in the function is equal to the maximum value of that function.</a:t>
                </a:r>
              </a:p>
              <a:p>
                <a:r>
                  <a:rPr lang="en-US" dirty="0" smtClean="0"/>
                  <a:t>Implies,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𝐴𝑉𝐺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𝑀𝐴𝑋𝑓𝑢𝑛𝑐</m:t>
                        </m:r>
                      </m:sub>
                    </m:sSub>
                  </m:oMath>
                </a14:m>
                <a:r>
                  <a:rPr lang="en-US" dirty="0" smtClean="0"/>
                  <a:t> , every cycle must dissipate the power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𝑀𝐴𝑋𝑓𝑢𝑛𝑐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Theorem</a:t>
            </a:r>
          </a:p>
          <a:p>
            <a:r>
              <a:rPr lang="en-US" dirty="0" smtClean="0"/>
              <a:t>Scaling Voltage</a:t>
            </a:r>
          </a:p>
          <a:p>
            <a:r>
              <a:rPr lang="en-US" dirty="0" smtClean="0"/>
              <a:t>Scaling Frequency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018E-F5FF-46BA-B1A6-EFC629D8B5C0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Aperiodic </a:t>
            </a:r>
            <a:r>
              <a:rPr lang="en-US" smtClean="0"/>
              <a:t>test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3" y="1948873"/>
            <a:ext cx="9622867" cy="4002865"/>
          </a:xfrm>
          <a:solidFill>
            <a:schemeClr val="tx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Aperiodic clock </a:t>
            </a:r>
            <a:r>
              <a:rPr lang="en-US" smtClean="0"/>
              <a:t>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853248"/>
                <a:ext cx="8946541" cy="43951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period can be either structure constrained or power constrained, i.e.,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 baseline="-25000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𝑆𝑇𝑅𝑈𝐶𝑇𝑈𝑅𝐸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𝑀𝐴𝑋𝑓𝑢𝑛𝑐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where, </a:t>
                </a:r>
              </a:p>
              <a:p>
                <a:pPr marL="0" indent="0">
                  <a:buNone/>
                </a:pPr>
                <a:r>
                  <a:rPr lang="en-US" i="1" dirty="0"/>
                  <a:t>	</a:t>
                </a:r>
                <a:r>
                  <a:rPr lang="en-US" i="1" dirty="0" smtClean="0"/>
                  <a:t>	T</a:t>
                </a:r>
                <a:r>
                  <a:rPr lang="en-US" i="1" baseline="-25000" dirty="0" smtClean="0"/>
                  <a:t>i</a:t>
                </a:r>
                <a:r>
                  <a:rPr lang="en-US" dirty="0" smtClean="0"/>
                  <a:t> is the period of each test cycle</a:t>
                </a:r>
              </a:p>
              <a:p>
                <a:pPr marL="0" indent="0">
                  <a:buNone/>
                </a:pPr>
                <a:r>
                  <a:rPr lang="en-US" i="1" dirty="0"/>
                  <a:t>	</a:t>
                </a:r>
                <a:r>
                  <a:rPr lang="en-US" i="1" dirty="0" smtClean="0"/>
                  <a:t>	</a:t>
                </a:r>
                <a:r>
                  <a:rPr lang="en-US" i="1" dirty="0" err="1" smtClean="0"/>
                  <a:t>E</a:t>
                </a:r>
                <a:r>
                  <a:rPr lang="en-US" i="1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is the energy dissipated by each cycle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is termed as </a:t>
                </a:r>
                <a:r>
                  <a:rPr lang="en-US" dirty="0" smtClean="0"/>
                  <a:t>aperiodic clock </a:t>
                </a:r>
                <a:r>
                  <a:rPr lang="en-US" dirty="0"/>
                  <a:t>test where each cycle may not use exactly the same period as its neighboring cycle.</a:t>
                </a:r>
              </a:p>
              <a:p>
                <a:r>
                  <a:rPr lang="en-US" dirty="0"/>
                  <a:t>For any given voltage an </a:t>
                </a:r>
                <a:r>
                  <a:rPr lang="en-US" dirty="0" smtClean="0"/>
                  <a:t>aperiodic </a:t>
                </a:r>
                <a:r>
                  <a:rPr lang="en-US" dirty="0"/>
                  <a:t>clock test can run faster than the </a:t>
                </a:r>
                <a:r>
                  <a:rPr lang="en-US" dirty="0" smtClean="0"/>
                  <a:t>periodic </a:t>
                </a:r>
                <a:r>
                  <a:rPr lang="en-US" dirty="0"/>
                  <a:t>clock test at that </a:t>
                </a:r>
                <a:r>
                  <a:rPr lang="en-US" dirty="0" smtClean="0"/>
                  <a:t>voltage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853248"/>
                <a:ext cx="8946541" cy="4395151"/>
              </a:xfrm>
              <a:blipFill rotWithShape="0">
                <a:blip r:embed="rId2"/>
                <a:stretch>
                  <a:fillRect l="-749" t="-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s298 circuit </a:t>
            </a:r>
            <a:r>
              <a:rPr lang="en-US" smtClean="0"/>
              <a:t>example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381125"/>
            <a:ext cx="7743825" cy="4867275"/>
          </a:xfrm>
          <a:solidFill>
            <a:schemeClr val="tx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Final Defense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61007" y="1569601"/>
            <a:ext cx="21483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el"/>
              </a:rPr>
              <a:t>Aperiodic Clock</a:t>
            </a:r>
            <a:endParaRPr lang="en-US" dirty="0">
              <a:solidFill>
                <a:schemeClr val="bg1"/>
              </a:solidFill>
              <a:latin typeface="Ari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2636" y="4045653"/>
            <a:ext cx="21483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el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Ariel"/>
              </a:rPr>
              <a:t>eriodic Clock</a:t>
            </a:r>
            <a:endParaRPr lang="en-US" dirty="0">
              <a:solidFill>
                <a:schemeClr val="bg1"/>
              </a:solidFill>
              <a:latin typeface="Ariel"/>
            </a:endParaRPr>
          </a:p>
        </p:txBody>
      </p:sp>
    </p:spTree>
    <p:extLst>
      <p:ext uri="{BB962C8B-B14F-4D97-AF65-F5344CB8AC3E}">
        <p14:creationId xmlns:p14="http://schemas.microsoft.com/office/powerpoint/2010/main" val="34463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Aperiodic </a:t>
            </a:r>
            <a:r>
              <a:rPr lang="en-US" dirty="0"/>
              <a:t>clock</a:t>
            </a:r>
            <a:r>
              <a:rPr lang="en-US"/>
              <a:t> simulation </a:t>
            </a:r>
            <a:r>
              <a:rPr lang="en-US" smtClean="0"/>
              <a:t>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88716"/>
              </p:ext>
            </p:extLst>
          </p:nvPr>
        </p:nvGraphicFramePr>
        <p:xfrm>
          <a:off x="997887" y="1394691"/>
          <a:ext cx="10026597" cy="4862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077"/>
                <a:gridCol w="1278076"/>
                <a:gridCol w="1278076"/>
                <a:gridCol w="1061157"/>
                <a:gridCol w="1025237"/>
                <a:gridCol w="1339272"/>
                <a:gridCol w="1422400"/>
                <a:gridCol w="1326302"/>
              </a:tblGrid>
              <a:tr h="6564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Circuit name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Peak per cycle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power</a:t>
                      </a:r>
                    </a:p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(</a:t>
                      </a:r>
                      <a:r>
                        <a:rPr lang="en-US" sz="2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mW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Max per cycle energy</a:t>
                      </a:r>
                    </a:p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(</a:t>
                      </a:r>
                      <a:r>
                        <a:rPr lang="en-US" sz="2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pJ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Total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 energy</a:t>
                      </a:r>
                    </a:p>
                    <a:p>
                      <a:pPr algn="ctr" fontAlgn="ctr"/>
                      <a:r>
                        <a:rPr lang="en-US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(</a:t>
                      </a:r>
                      <a:r>
                        <a:rPr lang="en-US" sz="20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nJ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Periodic clock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Aperiodic clock test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time</a:t>
                      </a:r>
                    </a:p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(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µs)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Reduction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(%)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8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Test freq.</a:t>
                      </a:r>
                    </a:p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(MHz)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Test time</a:t>
                      </a:r>
                    </a:p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(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µs)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s298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0.0012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5.71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216.3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2.08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1.48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28.5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s298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0.0012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6.61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1.83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187.0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2.66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1.49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44.0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s298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0.0012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6.68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1.89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184.0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2.92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1.54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47.2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s382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0.0029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9.96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4.69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292.0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2.41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1.62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32.7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s713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0.0015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10.90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4.22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132.3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5.9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2.83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52.0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s1423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0.0045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33.14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166.68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135.9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51.3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39.8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22.4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s1423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0.0030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33.14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166.68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90.6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77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55.6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28.0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s13207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0.0213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126.3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660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168.0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369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312.2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15.0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s15850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0.0240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213.8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2610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67.3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1510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1088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27.8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s38584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0.0350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609.8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9470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88.5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2531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2101.5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on 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dirty="0"/>
              <a:t>The test was implemented on the Advantest T2000GS ATE at Auburn University.</a:t>
            </a:r>
          </a:p>
          <a:p>
            <a:pPr lvl="1"/>
            <a:r>
              <a:rPr lang="en-US" dirty="0"/>
              <a:t>Maximum clock speed of 250 MHz</a:t>
            </a:r>
          </a:p>
          <a:p>
            <a:pPr lvl="1"/>
            <a:r>
              <a:rPr lang="en-US" dirty="0"/>
              <a:t>CUT is an FPGA configured for ISCAS‘89 benchmark circuit.</a:t>
            </a:r>
          </a:p>
          <a:p>
            <a:pPr lvl="1"/>
            <a:r>
              <a:rPr lang="en-US" dirty="0"/>
              <a:t>FPGA is configured on the run using the ATE.</a:t>
            </a:r>
          </a:p>
          <a:p>
            <a:pPr lvl="1"/>
            <a:r>
              <a:rPr lang="en-US" dirty="0"/>
              <a:t>All clock periods for </a:t>
            </a:r>
            <a:r>
              <a:rPr lang="en-US" dirty="0" smtClean="0"/>
              <a:t>aperiodic </a:t>
            </a:r>
            <a:r>
              <a:rPr lang="en-US" dirty="0"/>
              <a:t>clock test are determined prior to external test based on the amount of energy dissipated during each cycle.</a:t>
            </a:r>
          </a:p>
          <a:p>
            <a:r>
              <a:rPr lang="en-US" dirty="0"/>
              <a:t>Limitations in tester framework sets few margins to the clock periods and the granularity in their variations</a:t>
            </a:r>
          </a:p>
          <a:p>
            <a:pPr lvl="1"/>
            <a:r>
              <a:rPr lang="en-US" dirty="0"/>
              <a:t>Only 4 unique clock periods can be provided for each test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</a:t>
            </a:r>
            <a:r>
              <a:rPr lang="en-US" dirty="0"/>
              <a:t>to</a:t>
            </a:r>
            <a:r>
              <a:rPr lang="en-US"/>
              <a:t> test </a:t>
            </a:r>
            <a:r>
              <a:rPr lang="en-US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clock periods were grouped into 4 sets.</a:t>
            </a:r>
          </a:p>
          <a:p>
            <a:r>
              <a:rPr lang="en-US" dirty="0"/>
              <a:t>Each set contains patterns of one clock period.</a:t>
            </a:r>
          </a:p>
          <a:p>
            <a:r>
              <a:rPr lang="en-US" dirty="0"/>
              <a:t>For </a:t>
            </a:r>
            <a:r>
              <a:rPr lang="en-US" dirty="0" smtClean="0"/>
              <a:t>periodic </a:t>
            </a:r>
            <a:r>
              <a:rPr lang="en-US" dirty="0"/>
              <a:t>test the maximum period is used as the fixed clock period.</a:t>
            </a:r>
          </a:p>
          <a:p>
            <a:r>
              <a:rPr lang="en-US" dirty="0"/>
              <a:t>The figure shows the cycle periods determined for each test cycle.</a:t>
            </a:r>
          </a:p>
          <a:p>
            <a:r>
              <a:rPr lang="en-US" dirty="0"/>
              <a:t>Test cycle will use the clock (dotted line) just above the period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35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060575"/>
            <a:ext cx="5536064" cy="3628983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035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 </a:t>
            </a:r>
            <a:r>
              <a:rPr lang="en-US" dirty="0"/>
              <a:t>clock</a:t>
            </a:r>
            <a:r>
              <a:rPr lang="en-US"/>
              <a:t> test </a:t>
            </a:r>
            <a:r>
              <a:rPr lang="en-US" smtClean="0"/>
              <a:t>period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44" y="1305382"/>
            <a:ext cx="9969918" cy="460011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36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760365" y="1305382"/>
            <a:ext cx="286326" cy="357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Aperiodic test on ATE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1295401"/>
            <a:ext cx="10012362" cy="46196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37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771639" y="1295401"/>
            <a:ext cx="286326" cy="357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/>
              <a:t>Scaling </a:t>
            </a:r>
            <a:r>
              <a:rPr lang="en-US" dirty="0"/>
              <a:t>supply</a:t>
            </a:r>
            <a:r>
              <a:rPr lang="en-US"/>
              <a:t> voltage- </a:t>
            </a:r>
            <a:r>
              <a:rPr lang="en-US" smtClean="0"/>
              <a:t>Aperiodic </a:t>
            </a:r>
            <a:r>
              <a:rPr lang="en-US" dirty="0"/>
              <a:t>Test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93" y="1629282"/>
            <a:ext cx="6375815" cy="45254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results </a:t>
            </a:r>
            <a:r>
              <a:rPr lang="en-US" smtClean="0"/>
              <a:t>- </a:t>
            </a:r>
            <a:r>
              <a:rPr lang="en-US" dirty="0"/>
              <a:t>s298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39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13" y="1355856"/>
            <a:ext cx="6861619" cy="4972049"/>
          </a:xfrm>
        </p:spPr>
      </p:pic>
    </p:spTree>
    <p:extLst>
      <p:ext uri="{BB962C8B-B14F-4D97-AF65-F5344CB8AC3E}">
        <p14:creationId xmlns:p14="http://schemas.microsoft.com/office/powerpoint/2010/main" val="38272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03" y="1314686"/>
            <a:ext cx="6623779" cy="2903253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342603" y="4616728"/>
            <a:ext cx="6623779" cy="1404251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/>
              <a:t>d</a:t>
            </a:r>
            <a:r>
              <a:rPr lang="en-US" dirty="0" smtClean="0"/>
              <a:t>evice under test</a:t>
            </a:r>
          </a:p>
          <a:p>
            <a:pPr lvl="1"/>
            <a:r>
              <a:rPr lang="en-US" dirty="0" smtClean="0"/>
              <a:t>Combinational – simpler to model and generate patterns</a:t>
            </a:r>
          </a:p>
          <a:p>
            <a:pPr lvl="1"/>
            <a:r>
              <a:rPr lang="en-US" dirty="0" smtClean="0"/>
              <a:t>Sequential – more complex and hard to generate patterns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B3F5-33F1-453E-BD90-2C804D844F18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</a:t>
            </a:r>
            <a:r>
              <a:rPr lang="en-US" smtClean="0"/>
              <a:t>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675699"/>
              </p:ext>
            </p:extLst>
          </p:nvPr>
        </p:nvGraphicFramePr>
        <p:xfrm>
          <a:off x="827535" y="1317456"/>
          <a:ext cx="9988242" cy="4883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387"/>
                <a:gridCol w="1346239"/>
                <a:gridCol w="1135674"/>
                <a:gridCol w="1125299"/>
                <a:gridCol w="1537443"/>
                <a:gridCol w="1081224"/>
                <a:gridCol w="1292521"/>
                <a:gridCol w="1385455"/>
              </a:tblGrid>
              <a:tr h="8161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Circuit name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Total Scan test cycles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Peak per cycle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power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(</a:t>
                      </a:r>
                      <a:r>
                        <a:rPr lang="en-US" sz="2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mW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Nominal voltage </a:t>
                      </a:r>
                    </a:p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(@ 1.8</a:t>
                      </a:r>
                      <a:r>
                        <a:rPr lang="en-US" sz="20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 V)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el"/>
                        </a:rPr>
                        <a:t>Optimum </a:t>
                      </a:r>
                      <a:r>
                        <a:rPr lang="en-US" sz="2000" u="none" strike="noStrike" dirty="0">
                          <a:effectLst/>
                          <a:latin typeface="Ariel"/>
                        </a:rPr>
                        <a:t>voltage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el"/>
                        </a:rPr>
                        <a:t>Reduction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el"/>
                        </a:rPr>
                        <a:t>(%)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9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Test freq.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(MHz)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Test time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(µs)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el"/>
                        </a:rPr>
                        <a:t>Supply voltage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el"/>
                        </a:rPr>
                        <a:t>(V)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Test time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el"/>
                        </a:rPr>
                        <a:t>(µs)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s298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450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0.0012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216.3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2.08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el"/>
                        </a:rPr>
                        <a:t>1.20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0.72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65.4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s298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498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0.0012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2.66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0.77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71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s298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540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0.0012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2.92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0.81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72.2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s382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704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0.0029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292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2.41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1.59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1.37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43.5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s713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810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0.0015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132.28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5.9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1.62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2.49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57.7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s1423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6975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0.0045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135.9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51.3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1.82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39.7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26.7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s1423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6975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el"/>
                        </a:rPr>
                        <a:t>0.0030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90.58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1.55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49.5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35.7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s13207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62237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0.0213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369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el"/>
                        </a:rPr>
                        <a:t>1.70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281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23.8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s15850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101708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el"/>
                        </a:rPr>
                        <a:t>0.0240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67.35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1510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1.43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702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53.5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s38584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224113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el"/>
                        </a:rPr>
                        <a:t>0.0350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88.54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el"/>
                        </a:rPr>
                        <a:t>2531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el"/>
                        </a:rPr>
                        <a:t>1.41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el"/>
                        </a:rPr>
                        <a:t>1290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el"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e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Periodic test time is reduced by, </a:t>
            </a:r>
          </a:p>
          <a:p>
            <a:pPr lvl="1"/>
            <a:r>
              <a:rPr lang="en-US" dirty="0"/>
              <a:t>Scaling supply voltage down</a:t>
            </a:r>
          </a:p>
          <a:p>
            <a:pPr lvl="1"/>
            <a:r>
              <a:rPr lang="en-US" dirty="0"/>
              <a:t>Scaling cycle frequency upward</a:t>
            </a:r>
          </a:p>
          <a:p>
            <a:r>
              <a:rPr lang="en-US" dirty="0"/>
              <a:t>Aperiodic clock test produces lower test time at any voltage as long as there are some test cycles that are power constrained.</a:t>
            </a:r>
          </a:p>
          <a:p>
            <a:r>
              <a:rPr lang="en-US" dirty="0"/>
              <a:t>According to the test time theorem, aperiodic test time is always less than or equal to the periodic test time.</a:t>
            </a:r>
          </a:p>
          <a:p>
            <a:r>
              <a:rPr lang="en-US" dirty="0"/>
              <a:t>Future</a:t>
            </a:r>
            <a:r>
              <a:rPr lang="en-US"/>
              <a:t> works</a:t>
            </a:r>
            <a:endParaRPr lang="en-US" dirty="0"/>
          </a:p>
          <a:p>
            <a:pPr lvl="1"/>
            <a:r>
              <a:rPr lang="en-US"/>
              <a:t>Finding optimum number of periods for aperiodic clock test to achieve better test time reduction.</a:t>
            </a:r>
            <a:endParaRPr lang="en-US" dirty="0"/>
          </a:p>
          <a:p>
            <a:pPr lvl="1"/>
            <a:r>
              <a:rPr lang="en-US"/>
              <a:t>Include process variations and make the method more adaptive.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and Papers Presented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48685"/>
            <a:ext cx="9249228" cy="4740635"/>
          </a:xfrm>
        </p:spPr>
        <p:txBody>
          <a:bodyPr>
            <a:noAutofit/>
          </a:bodyPr>
          <a:lstStyle/>
          <a:p>
            <a:pPr lvl="0" algn="just"/>
            <a:r>
              <a:rPr lang="en-US" sz="1600" b="1" dirty="0" smtClean="0">
                <a:solidFill>
                  <a:schemeClr val="accent1"/>
                </a:solidFill>
              </a:rPr>
              <a:t>Praveen </a:t>
            </a:r>
            <a:r>
              <a:rPr lang="en-US" sz="1600" b="1" dirty="0">
                <a:solidFill>
                  <a:schemeClr val="accent1"/>
                </a:solidFill>
              </a:rPr>
              <a:t>Venkataramani</a:t>
            </a:r>
            <a:r>
              <a:rPr lang="en-US" sz="1600" dirty="0"/>
              <a:t>, </a:t>
            </a:r>
            <a:r>
              <a:rPr lang="en-US" sz="1600" dirty="0" err="1"/>
              <a:t>Vishwani</a:t>
            </a:r>
            <a:r>
              <a:rPr lang="en-US" sz="1600" dirty="0"/>
              <a:t> D. Agrawal, </a:t>
            </a:r>
            <a:r>
              <a:rPr lang="en-US" sz="1600" b="1" dirty="0"/>
              <a:t>“ATE Test Time Reduction Using </a:t>
            </a:r>
            <a:r>
              <a:rPr lang="en-US" sz="1600" b="1" dirty="0" smtClean="0"/>
              <a:t>Aperiodic </a:t>
            </a:r>
            <a:r>
              <a:rPr lang="en-US" sz="1600" b="1" dirty="0"/>
              <a:t>Clock </a:t>
            </a:r>
            <a:r>
              <a:rPr lang="en-US" sz="1600" b="1" dirty="0" smtClean="0"/>
              <a:t>Test,”  </a:t>
            </a:r>
            <a:r>
              <a:rPr lang="en-US" sz="1600" i="1" dirty="0" smtClean="0"/>
              <a:t>Proc. International </a:t>
            </a:r>
            <a:r>
              <a:rPr lang="en-US" sz="1600" i="1" dirty="0"/>
              <a:t>Test Conference</a:t>
            </a:r>
            <a:r>
              <a:rPr lang="en-US" sz="1600" dirty="0"/>
              <a:t>, Anaheim CA, </a:t>
            </a:r>
            <a:r>
              <a:rPr lang="en-US" sz="1600" dirty="0" smtClean="0"/>
              <a:t>2013, Paper 15.3.</a:t>
            </a:r>
            <a:endParaRPr lang="en-US" sz="1600" dirty="0"/>
          </a:p>
          <a:p>
            <a:pPr lvl="0" algn="just"/>
            <a:r>
              <a:rPr lang="en-US" sz="1600" b="1" dirty="0">
                <a:solidFill>
                  <a:schemeClr val="accent1"/>
                </a:solidFill>
              </a:rPr>
              <a:t>Praveen Venkataramani</a:t>
            </a:r>
            <a:r>
              <a:rPr lang="en-US" sz="1600" dirty="0"/>
              <a:t>, </a:t>
            </a:r>
            <a:r>
              <a:rPr lang="en-US" sz="1600" dirty="0" err="1"/>
              <a:t>Suraj</a:t>
            </a:r>
            <a:r>
              <a:rPr lang="en-US" sz="1600" dirty="0"/>
              <a:t> </a:t>
            </a:r>
            <a:r>
              <a:rPr lang="en-US" sz="1600" dirty="0" err="1"/>
              <a:t>Sindia</a:t>
            </a:r>
            <a:r>
              <a:rPr lang="en-US" sz="1600" dirty="0"/>
              <a:t>, </a:t>
            </a:r>
            <a:r>
              <a:rPr lang="en-US" sz="1600" dirty="0" err="1"/>
              <a:t>Vishwani</a:t>
            </a:r>
            <a:r>
              <a:rPr lang="en-US" sz="1600" dirty="0"/>
              <a:t> D. Agrawal, </a:t>
            </a:r>
            <a:r>
              <a:rPr lang="en-US" sz="1600" b="1" dirty="0"/>
              <a:t>“A Test Time Theorem and Its Applications,”</a:t>
            </a:r>
            <a:r>
              <a:rPr lang="en-US" sz="1600" dirty="0"/>
              <a:t> </a:t>
            </a:r>
            <a:r>
              <a:rPr lang="en-US" sz="1600" i="1" dirty="0" smtClean="0"/>
              <a:t>Proc.</a:t>
            </a:r>
            <a:r>
              <a:rPr lang="en-US" sz="1600" dirty="0" smtClean="0"/>
              <a:t> </a:t>
            </a:r>
            <a:r>
              <a:rPr lang="en-US" sz="1600" i="1" dirty="0" smtClean="0"/>
              <a:t>14th </a:t>
            </a:r>
            <a:r>
              <a:rPr lang="en-US" sz="1600" i="1" dirty="0"/>
              <a:t>Latin American Test Workshop (LATW</a:t>
            </a:r>
            <a:r>
              <a:rPr lang="en-US" sz="1600" i="1" dirty="0" smtClean="0"/>
              <a:t>)</a:t>
            </a:r>
            <a:r>
              <a:rPr lang="en-US" sz="1600" dirty="0"/>
              <a:t>, April 2013, pp.1-5.</a:t>
            </a:r>
          </a:p>
          <a:p>
            <a:pPr lvl="0" algn="just"/>
            <a:r>
              <a:rPr lang="en-US" sz="1600" b="1" dirty="0">
                <a:solidFill>
                  <a:schemeClr val="accent1"/>
                </a:solidFill>
              </a:rPr>
              <a:t>Praveen Venkataramani</a:t>
            </a:r>
            <a:r>
              <a:rPr lang="en-US" sz="1600" dirty="0"/>
              <a:t>, </a:t>
            </a:r>
            <a:r>
              <a:rPr lang="en-US" sz="1600" dirty="0" err="1"/>
              <a:t>Suraj</a:t>
            </a:r>
            <a:r>
              <a:rPr lang="en-US" sz="1600" dirty="0"/>
              <a:t> </a:t>
            </a:r>
            <a:r>
              <a:rPr lang="en-US" sz="1600" dirty="0" err="1"/>
              <a:t>Sindia</a:t>
            </a:r>
            <a:r>
              <a:rPr lang="en-US" sz="1600" dirty="0"/>
              <a:t>, </a:t>
            </a:r>
            <a:r>
              <a:rPr lang="en-US" sz="1600" dirty="0" err="1"/>
              <a:t>Vishwani</a:t>
            </a:r>
            <a:r>
              <a:rPr lang="en-US" sz="1600" dirty="0"/>
              <a:t> D. Agrawal </a:t>
            </a:r>
            <a:r>
              <a:rPr lang="en-US" sz="1600" b="1" dirty="0"/>
              <a:t>“Finding Best Voltage and Frequency to Shorten Power Constrained Test </a:t>
            </a:r>
            <a:r>
              <a:rPr lang="en-US" sz="1600" b="1" dirty="0" smtClean="0"/>
              <a:t>Time,”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i="1" dirty="0" smtClean="0"/>
              <a:t>Proc. 31st IEEE VLSI Test Symposium,</a:t>
            </a:r>
            <a:r>
              <a:rPr lang="en-US" sz="1600" dirty="0" smtClean="0"/>
              <a:t> April 2013, pp. 19-24.</a:t>
            </a:r>
            <a:endParaRPr lang="en-US" sz="1600" dirty="0"/>
          </a:p>
          <a:p>
            <a:pPr lvl="0" algn="just"/>
            <a:r>
              <a:rPr lang="en-US" sz="1600" b="1" dirty="0">
                <a:solidFill>
                  <a:schemeClr val="accent1"/>
                </a:solidFill>
              </a:rPr>
              <a:t>Praveen Venkataramani</a:t>
            </a:r>
            <a:r>
              <a:rPr lang="en-US" sz="1600" dirty="0"/>
              <a:t>, </a:t>
            </a:r>
            <a:r>
              <a:rPr lang="en-US" sz="1600" dirty="0" err="1"/>
              <a:t>Vishwani</a:t>
            </a:r>
            <a:r>
              <a:rPr lang="en-US" sz="1600" dirty="0"/>
              <a:t> D. Agrawal </a:t>
            </a:r>
            <a:r>
              <a:rPr lang="en-US" sz="1600" b="1" dirty="0"/>
              <a:t>“Reducing Test Time of Power Constrained Test by Optimal Selection of Supply </a:t>
            </a:r>
            <a:r>
              <a:rPr lang="en-US" sz="1600" b="1" dirty="0" smtClean="0"/>
              <a:t>Voltage,”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i="1" dirty="0" smtClean="0"/>
              <a:t>Proc. </a:t>
            </a:r>
            <a:r>
              <a:rPr lang="en-US" sz="1600" i="1" dirty="0"/>
              <a:t>26th International Conference on VLSI </a:t>
            </a:r>
            <a:r>
              <a:rPr lang="en-US" sz="1600" i="1" dirty="0" smtClean="0"/>
              <a:t>Design</a:t>
            </a:r>
            <a:r>
              <a:rPr lang="en-US" sz="1600" dirty="0" smtClean="0"/>
              <a:t>, Jan. 2013, pp. 273-278.</a:t>
            </a:r>
          </a:p>
          <a:p>
            <a:pPr lvl="0" algn="just"/>
            <a:r>
              <a:rPr lang="en-US" sz="1600" b="1" dirty="0">
                <a:solidFill>
                  <a:schemeClr val="accent1"/>
                </a:solidFill>
              </a:rPr>
              <a:t>Praveen Venkataramani</a:t>
            </a:r>
            <a:r>
              <a:rPr lang="en-US" sz="1600" dirty="0"/>
              <a:t>, </a:t>
            </a:r>
            <a:r>
              <a:rPr lang="en-US" sz="1600" dirty="0" err="1"/>
              <a:t>Vishwani</a:t>
            </a:r>
            <a:r>
              <a:rPr lang="en-US" sz="1600" dirty="0"/>
              <a:t> D. Agrawal </a:t>
            </a:r>
            <a:r>
              <a:rPr lang="en-US" sz="1600" b="1" dirty="0"/>
              <a:t>“Test-Time Reduction in ATE Using </a:t>
            </a:r>
            <a:r>
              <a:rPr lang="en-US" sz="1600" b="1" dirty="0" smtClean="0"/>
              <a:t>Aperiodic </a:t>
            </a:r>
            <a:r>
              <a:rPr lang="en-US" sz="1600" b="1" dirty="0" smtClean="0"/>
              <a:t>Clocking,”</a:t>
            </a:r>
            <a:r>
              <a:rPr lang="en-US" sz="1600" dirty="0" smtClean="0"/>
              <a:t> </a:t>
            </a:r>
            <a:r>
              <a:rPr lang="en-US" sz="1600" i="1" dirty="0"/>
              <a:t>6th IEEE International Workshop on Design for Manufacturing and Yield</a:t>
            </a:r>
            <a:r>
              <a:rPr lang="en-US" sz="1600" dirty="0"/>
              <a:t>, San Francisco, CA, 4 July </a:t>
            </a:r>
            <a:r>
              <a:rPr lang="en-US" sz="1600" dirty="0" smtClean="0"/>
              <a:t>2012 (Poster).</a:t>
            </a:r>
            <a:endParaRPr lang="en-US" sz="1600" dirty="0"/>
          </a:p>
          <a:p>
            <a:pPr lvl="0" algn="just"/>
            <a:r>
              <a:rPr lang="en-US" sz="1600" b="1" dirty="0">
                <a:solidFill>
                  <a:schemeClr val="accent1"/>
                </a:solidFill>
              </a:rPr>
              <a:t>Praveen Venkataramani</a:t>
            </a:r>
            <a:r>
              <a:rPr lang="en-US" sz="1600" dirty="0"/>
              <a:t>, </a:t>
            </a:r>
            <a:r>
              <a:rPr lang="en-US" sz="1600" dirty="0" err="1"/>
              <a:t>Vishwani</a:t>
            </a:r>
            <a:r>
              <a:rPr lang="en-US" sz="1600" dirty="0"/>
              <a:t> D.  Agrawal </a:t>
            </a:r>
            <a:r>
              <a:rPr lang="en-US" sz="1600" b="1" i="1" dirty="0"/>
              <a:t>“</a:t>
            </a:r>
            <a:r>
              <a:rPr lang="en-US" sz="1600" b="1" dirty="0"/>
              <a:t>Reducing Test Time for Power Constrained Scan Circuits Using </a:t>
            </a:r>
            <a:r>
              <a:rPr lang="en-US" sz="1600" b="1" dirty="0" smtClean="0"/>
              <a:t>Aperiodic </a:t>
            </a:r>
            <a:r>
              <a:rPr lang="en-US" sz="1600" b="1" dirty="0" smtClean="0"/>
              <a:t>Clocking,</a:t>
            </a:r>
            <a:r>
              <a:rPr lang="en-US" sz="1600" b="1" i="1" dirty="0" smtClean="0"/>
              <a:t>”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i="1" dirty="0"/>
              <a:t>International Test Conference</a:t>
            </a:r>
            <a:r>
              <a:rPr lang="en-US" sz="1600" dirty="0"/>
              <a:t>, Anaheim, CA, 5-9 November </a:t>
            </a:r>
            <a:r>
              <a:rPr lang="en-US" sz="1600" dirty="0" smtClean="0"/>
              <a:t>2012 (Poster).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852" y="1434456"/>
            <a:ext cx="9056688" cy="41954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800" b="1" dirty="0" smtClean="0"/>
              <a:t>[AGILENT_EDITORIAL] </a:t>
            </a:r>
            <a:r>
              <a:rPr lang="en-US" sz="4800" dirty="0">
                <a:hlinkClick r:id="rId2"/>
              </a:rPr>
              <a:t>http://www.home.agilent.com/agilent/editorial.jspx?&amp;</a:t>
            </a:r>
            <a:r>
              <a:rPr lang="en-US" sz="4800" dirty="0" smtClean="0">
                <a:hlinkClick r:id="rId2"/>
              </a:rPr>
              <a:t>id=875011&amp;cc=US&amp;lc=eng</a:t>
            </a:r>
            <a:endParaRPr lang="en-US" sz="4800" dirty="0" smtClean="0"/>
          </a:p>
          <a:p>
            <a:pPr>
              <a:lnSpc>
                <a:spcPct val="170000"/>
              </a:lnSpc>
            </a:pPr>
            <a:r>
              <a:rPr lang="en-US" sz="4800" b="1" dirty="0" smtClean="0"/>
              <a:t>[Girard’10</a:t>
            </a:r>
            <a:r>
              <a:rPr lang="en-US" sz="4800" b="1" dirty="0"/>
              <a:t>]</a:t>
            </a:r>
            <a:r>
              <a:rPr lang="en-US" sz="4800" dirty="0"/>
              <a:t>  P. Girard, N. </a:t>
            </a:r>
            <a:r>
              <a:rPr lang="en-US" sz="4800" dirty="0" err="1"/>
              <a:t>Nicolici</a:t>
            </a:r>
            <a:r>
              <a:rPr lang="en-US" sz="4800" dirty="0"/>
              <a:t>, and X. </a:t>
            </a:r>
            <a:r>
              <a:rPr lang="en-US" sz="4800" dirty="0" smtClean="0"/>
              <a:t>Wen, </a:t>
            </a:r>
            <a:r>
              <a:rPr lang="en-US" sz="4800" i="1" dirty="0" smtClean="0"/>
              <a:t>Power </a:t>
            </a:r>
            <a:r>
              <a:rPr lang="en-US" sz="4800" i="1" dirty="0"/>
              <a:t>Aware Testing and Test Strategies for Low Power </a:t>
            </a:r>
            <a:r>
              <a:rPr lang="en-US" sz="4800" i="1" dirty="0" smtClean="0"/>
              <a:t>Devices</a:t>
            </a:r>
            <a:r>
              <a:rPr lang="en-US" sz="4800" dirty="0" smtClean="0"/>
              <a:t>, </a:t>
            </a:r>
            <a:r>
              <a:rPr lang="en-US" sz="4800" dirty="0"/>
              <a:t>Springer Publications 2010, New York, ISBN-978-1-4419-0927</a:t>
            </a:r>
          </a:p>
          <a:p>
            <a:pPr>
              <a:lnSpc>
                <a:spcPct val="170000"/>
              </a:lnSpc>
            </a:pPr>
            <a:r>
              <a:rPr lang="en-US" sz="4800" b="1" dirty="0"/>
              <a:t>[Hashempour’02]</a:t>
            </a:r>
            <a:r>
              <a:rPr lang="en-US" sz="4800" dirty="0"/>
              <a:t> H. </a:t>
            </a:r>
            <a:r>
              <a:rPr lang="en-US" sz="4800" dirty="0" err="1"/>
              <a:t>Hashempour</a:t>
            </a:r>
            <a:r>
              <a:rPr lang="en-US" sz="4800" dirty="0"/>
              <a:t>, F. J. Meyer, and F. Lombardi, “Test Time Reduction in a Manufacturing Environment by Combining BIST and ATE,” in </a:t>
            </a:r>
            <a:r>
              <a:rPr lang="en-US" sz="4800" i="1" dirty="0"/>
              <a:t>Proc. 17th IEEE International Symposium on Defect and Fault Tolerance in VLSI Systems</a:t>
            </a:r>
            <a:r>
              <a:rPr lang="en-US" sz="4800" dirty="0"/>
              <a:t>, 2002, pp. </a:t>
            </a:r>
            <a:r>
              <a:rPr lang="en-US" sz="4800" dirty="0" smtClean="0"/>
              <a:t>186–194</a:t>
            </a:r>
            <a:r>
              <a:rPr lang="en-US" sz="4800" dirty="0"/>
              <a:t>.</a:t>
            </a:r>
          </a:p>
          <a:p>
            <a:pPr>
              <a:lnSpc>
                <a:spcPct val="170000"/>
              </a:lnSpc>
            </a:pPr>
            <a:r>
              <a:rPr lang="en-US" sz="4800" b="1" dirty="0"/>
              <a:t>[Shanmugasundaram’12]</a:t>
            </a:r>
            <a:r>
              <a:rPr lang="en-US" sz="4800" dirty="0"/>
              <a:t> P. </a:t>
            </a:r>
            <a:r>
              <a:rPr lang="en-US" sz="4800" dirty="0" err="1"/>
              <a:t>Shanmugasundaram</a:t>
            </a:r>
            <a:r>
              <a:rPr lang="en-US" sz="4800" dirty="0"/>
              <a:t> and V. D. Agrawal, </a:t>
            </a:r>
            <a:r>
              <a:rPr lang="en-US" sz="4800" dirty="0" smtClean="0"/>
              <a:t>“Externally </a:t>
            </a:r>
            <a:r>
              <a:rPr lang="en-US" sz="4800" dirty="0"/>
              <a:t>Tested Scan Circuit with Built-In Activity Monitor and Adaptive Test Clock,” in </a:t>
            </a:r>
            <a:r>
              <a:rPr lang="en-US" sz="4800" i="1" dirty="0"/>
              <a:t>Proc. 25th International Conf. VLSI Design</a:t>
            </a:r>
            <a:r>
              <a:rPr lang="en-US" sz="4800" dirty="0"/>
              <a:t>, Jan. 2012, pp. 448–453.</a:t>
            </a:r>
          </a:p>
          <a:p>
            <a:pPr>
              <a:lnSpc>
                <a:spcPct val="170000"/>
              </a:lnSpc>
            </a:pPr>
            <a:r>
              <a:rPr lang="en-US" sz="4800" b="1" dirty="0"/>
              <a:t>[Chloupek’12]</a:t>
            </a:r>
            <a:r>
              <a:rPr lang="en-US" sz="4800" dirty="0"/>
              <a:t> M. </a:t>
            </a:r>
            <a:r>
              <a:rPr lang="en-US" sz="4800" dirty="0" err="1"/>
              <a:t>Chloupek</a:t>
            </a:r>
            <a:r>
              <a:rPr lang="en-US" sz="4800" dirty="0"/>
              <a:t>, O. Novak, and J. </a:t>
            </a:r>
            <a:r>
              <a:rPr lang="en-US" sz="4800" dirty="0" err="1"/>
              <a:t>Jenicek</a:t>
            </a:r>
            <a:r>
              <a:rPr lang="en-US" sz="4800" dirty="0"/>
              <a:t>, “On Test Time Reduction Using Pattern Overlapping, Broadcasting and On-Chip Decompression,” in </a:t>
            </a:r>
            <a:r>
              <a:rPr lang="en-US" sz="4800" i="1" dirty="0"/>
              <a:t>Proc. IEEE 15th International </a:t>
            </a:r>
            <a:r>
              <a:rPr lang="en-US" sz="4800" i="1" dirty="0" err="1"/>
              <a:t>Symp</a:t>
            </a:r>
            <a:r>
              <a:rPr lang="en-US" sz="4800" i="1" dirty="0"/>
              <a:t>. on Design and Diagnostics of Electronic Circuits Systems</a:t>
            </a:r>
            <a:r>
              <a:rPr lang="en-US" sz="4800" dirty="0"/>
              <a:t> (DDECS), Apr. 2012, pp. 300–305</a:t>
            </a:r>
            <a:r>
              <a:rPr lang="en-US" sz="4800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sz="4800" dirty="0" smtClean="0"/>
              <a:t>[</a:t>
            </a:r>
            <a:r>
              <a:rPr lang="en-US" sz="4800" dirty="0" err="1" smtClean="0"/>
              <a:t>Sanghani</a:t>
            </a:r>
            <a:r>
              <a:rPr lang="en-US" sz="4800" dirty="0" smtClean="0"/>
              <a:t> ‘11] </a:t>
            </a:r>
            <a:r>
              <a:rPr lang="en-US" sz="4800" dirty="0" err="1"/>
              <a:t>Sanghani</a:t>
            </a:r>
            <a:r>
              <a:rPr lang="en-US" sz="4800" dirty="0"/>
              <a:t>, A.; Bo Yang; Natarajan, K.; </a:t>
            </a:r>
            <a:r>
              <a:rPr lang="en-US" sz="4800" dirty="0" err="1"/>
              <a:t>Chunsheng</a:t>
            </a:r>
            <a:r>
              <a:rPr lang="en-US" sz="4800" dirty="0"/>
              <a:t> Liu, "Design and implementation of a time-division multiplexing scan architecture using </a:t>
            </a:r>
            <a:r>
              <a:rPr lang="en-US" sz="4800" dirty="0" err="1"/>
              <a:t>serializer</a:t>
            </a:r>
            <a:r>
              <a:rPr lang="en-US" sz="4800" dirty="0"/>
              <a:t> and </a:t>
            </a:r>
            <a:r>
              <a:rPr lang="en-US" sz="4800" dirty="0" err="1"/>
              <a:t>deserializer</a:t>
            </a:r>
            <a:r>
              <a:rPr lang="en-US" sz="4800" dirty="0"/>
              <a:t> in GPU chips," </a:t>
            </a:r>
            <a:r>
              <a:rPr lang="en-US" sz="4800" i="1" dirty="0" smtClean="0"/>
              <a:t>Proc. 29</a:t>
            </a:r>
            <a:r>
              <a:rPr lang="en-US" sz="4800" i="1" baseline="30000" dirty="0" smtClean="0"/>
              <a:t>th</a:t>
            </a:r>
            <a:r>
              <a:rPr lang="en-US" sz="4800" i="1" dirty="0" smtClean="0"/>
              <a:t> IEEE VLSI </a:t>
            </a:r>
            <a:r>
              <a:rPr lang="en-US" sz="4800" i="1" dirty="0"/>
              <a:t>Test Symposium (VTS</a:t>
            </a:r>
            <a:r>
              <a:rPr lang="en-US" sz="4800" i="1" dirty="0" smtClean="0"/>
              <a:t>)</a:t>
            </a:r>
            <a:r>
              <a:rPr lang="en-US" sz="4800" dirty="0"/>
              <a:t>, May 2011, pp. 219,224.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 </a:t>
            </a:r>
            <a:r>
              <a:rPr lang="en-US" smtClean="0"/>
              <a:t>chains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77" y="2024117"/>
            <a:ext cx="3199428" cy="3305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27" y="2024117"/>
            <a:ext cx="3356856" cy="33055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515" y="2024117"/>
            <a:ext cx="4139482" cy="3746222"/>
            <a:chOff x="6123313" y="1549101"/>
            <a:chExt cx="4180188" cy="4221238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9157425" y="4104253"/>
              <a:ext cx="343962" cy="0"/>
            </a:xfrm>
            <a:prstGeom prst="straightConnector1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8668077" y="4000120"/>
              <a:ext cx="299343" cy="4367"/>
            </a:xfrm>
            <a:prstGeom prst="straightConnector1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6590515" y="2077183"/>
              <a:ext cx="3712986" cy="3141448"/>
              <a:chOff x="6590515" y="2077183"/>
              <a:chExt cx="3712986" cy="314144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8104513" y="3681297"/>
                <a:ext cx="581552" cy="628909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DFF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87250" y="4589722"/>
                <a:ext cx="580827" cy="628909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DFF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H="1">
                <a:off x="7190113" y="3995752"/>
                <a:ext cx="897137" cy="0"/>
              </a:xfrm>
              <a:prstGeom prst="line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7190113" y="3052388"/>
                <a:ext cx="0" cy="943364"/>
              </a:xfrm>
              <a:prstGeom prst="line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7190113" y="3045552"/>
                <a:ext cx="695242" cy="6836"/>
              </a:xfrm>
              <a:prstGeom prst="straightConnector1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6809113" y="4939117"/>
                <a:ext cx="1223368" cy="0"/>
              </a:xfrm>
              <a:prstGeom prst="line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6809113" y="2772873"/>
                <a:ext cx="0" cy="2166244"/>
              </a:xfrm>
              <a:prstGeom prst="line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809113" y="2772873"/>
                <a:ext cx="761603" cy="0"/>
              </a:xfrm>
              <a:prstGeom prst="straightConnector1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8465385" y="3052389"/>
                <a:ext cx="1163129" cy="12912"/>
              </a:xfrm>
              <a:prstGeom prst="line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9607481" y="3069858"/>
                <a:ext cx="0" cy="786137"/>
              </a:xfrm>
              <a:prstGeom prst="line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9157425" y="3855995"/>
                <a:ext cx="450056" cy="4557"/>
              </a:xfrm>
              <a:prstGeom prst="straightConnector1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953532" y="2772873"/>
                <a:ext cx="1132182" cy="0"/>
              </a:xfrm>
              <a:prstGeom prst="line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0085713" y="2772873"/>
                <a:ext cx="0" cy="1956607"/>
              </a:xfrm>
              <a:prstGeom prst="line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9143833" y="4751303"/>
                <a:ext cx="941880" cy="0"/>
              </a:xfrm>
              <a:prstGeom prst="straightConnector1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7037713" y="2355067"/>
                <a:ext cx="489347" cy="0"/>
              </a:xfrm>
              <a:prstGeom prst="straightConnector1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7037713" y="2213842"/>
                <a:ext cx="489347" cy="0"/>
              </a:xfrm>
              <a:prstGeom prst="straightConnector1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9190945" y="2322172"/>
                <a:ext cx="537965" cy="0"/>
              </a:xfrm>
              <a:prstGeom prst="straightConnector1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9171313" y="2495434"/>
                <a:ext cx="533003" cy="0"/>
              </a:xfrm>
              <a:prstGeom prst="straightConnector1">
                <a:avLst/>
              </a:prstGeom>
              <a:solidFill>
                <a:schemeClr val="tx2">
                  <a:lumMod val="50000"/>
                </a:schemeClr>
              </a:solidFill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6590515" y="2077183"/>
                <a:ext cx="426720" cy="46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PI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748541" y="2212362"/>
                <a:ext cx="554960" cy="46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PO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Trapezoid 12"/>
            <p:cNvSpPr/>
            <p:nvPr/>
          </p:nvSpPr>
          <p:spPr>
            <a:xfrm rot="16200000">
              <a:off x="8894669" y="3902540"/>
              <a:ext cx="349395" cy="203893"/>
            </a:xfrm>
            <a:prstGeom prst="trapezoid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/>
            <p:cNvSpPr/>
            <p:nvPr/>
          </p:nvSpPr>
          <p:spPr>
            <a:xfrm rot="16200000">
              <a:off x="8873986" y="4809026"/>
              <a:ext cx="349396" cy="190304"/>
            </a:xfrm>
            <a:prstGeom prst="trapezoid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9139694" y="5046097"/>
              <a:ext cx="343962" cy="0"/>
            </a:xfrm>
            <a:prstGeom prst="straightConnector1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4" idx="0"/>
              <a:endCxn id="29" idx="3"/>
            </p:cNvCxnSpPr>
            <p:nvPr/>
          </p:nvCxnSpPr>
          <p:spPr>
            <a:xfrm flipH="1" flipV="1">
              <a:off x="8668077" y="4904177"/>
              <a:ext cx="285455" cy="1"/>
            </a:xfrm>
            <a:prstGeom prst="straightConnector1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571113" y="4523526"/>
              <a:ext cx="0" cy="419273"/>
            </a:xfrm>
            <a:prstGeom prst="line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571113" y="4523526"/>
              <a:ext cx="1934569" cy="0"/>
            </a:xfrm>
            <a:prstGeom prst="line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9505682" y="4104253"/>
              <a:ext cx="0" cy="419273"/>
            </a:xfrm>
            <a:prstGeom prst="line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525219" y="4885073"/>
              <a:ext cx="426720" cy="463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SI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7599688" y="3545222"/>
              <a:ext cx="0" cy="419273"/>
            </a:xfrm>
            <a:prstGeom prst="line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580513" y="3545222"/>
              <a:ext cx="1033067" cy="0"/>
            </a:xfrm>
            <a:prstGeom prst="straightConnector1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123313" y="3335586"/>
              <a:ext cx="554960" cy="463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SO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54744" y="5306824"/>
              <a:ext cx="527709" cy="463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SE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9041885" y="4161931"/>
              <a:ext cx="1" cy="242391"/>
            </a:xfrm>
            <a:prstGeom prst="line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9018913" y="5064433"/>
              <a:ext cx="1" cy="242391"/>
            </a:xfrm>
            <a:prstGeom prst="line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loud 26"/>
            <p:cNvSpPr/>
            <p:nvPr/>
          </p:nvSpPr>
          <p:spPr>
            <a:xfrm>
              <a:off x="7543728" y="1549101"/>
              <a:ext cx="1627586" cy="1613647"/>
            </a:xfrm>
            <a:prstGeom prst="cloud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Combo Logic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325227" y="5629937"/>
            <a:ext cx="6509641" cy="64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Circuits with many flip flop groups connected as a chain, each group is shown in one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5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Methods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1" y="2056093"/>
            <a:ext cx="4856815" cy="3697802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4" y="2056093"/>
            <a:ext cx="4856308" cy="369780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75698" y="5347856"/>
            <a:ext cx="3046027" cy="30777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AUTOMATIC TEST EQUIPMENT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642" y="2038126"/>
            <a:ext cx="6363804" cy="4195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Automatic test equipment </a:t>
            </a:r>
          </a:p>
          <a:p>
            <a:r>
              <a:rPr lang="en-US" dirty="0" smtClean="0"/>
              <a:t>Used to generate patterns and clock, to test circuits in real time</a:t>
            </a:r>
          </a:p>
          <a:p>
            <a:r>
              <a:rPr lang="en-US" dirty="0" smtClean="0"/>
              <a:t>Contains </a:t>
            </a:r>
            <a:endParaRPr lang="en-US" dirty="0"/>
          </a:p>
          <a:p>
            <a:pPr lvl="1"/>
            <a:r>
              <a:rPr lang="en-US" dirty="0" smtClean="0"/>
              <a:t>Main frame- contains the main power supply</a:t>
            </a:r>
          </a:p>
          <a:p>
            <a:pPr lvl="1"/>
            <a:r>
              <a:rPr lang="en-US" dirty="0" smtClean="0"/>
              <a:t>User Interface – Interface between the user and the ATE </a:t>
            </a:r>
          </a:p>
          <a:p>
            <a:pPr lvl="1"/>
            <a:r>
              <a:rPr lang="en-US" dirty="0" smtClean="0"/>
              <a:t>Test head – measurement modules and test head</a:t>
            </a:r>
          </a:p>
          <a:p>
            <a:r>
              <a:rPr lang="en-US" dirty="0" smtClean="0"/>
              <a:t>Has limited channels and memory</a:t>
            </a:r>
          </a:p>
          <a:p>
            <a:r>
              <a:rPr lang="en-US" dirty="0" smtClean="0"/>
              <a:t>Is expensive.</a:t>
            </a:r>
          </a:p>
          <a:p>
            <a:r>
              <a:rPr lang="en-US" dirty="0" smtClean="0"/>
              <a:t>The time spent on the tester is added to the cost of a chip.</a:t>
            </a:r>
          </a:p>
          <a:p>
            <a:r>
              <a:rPr lang="en-US" dirty="0" smtClean="0"/>
              <a:t>Reducing cost of chip -&gt; spend less time on the 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8" y="2453643"/>
            <a:ext cx="4695568" cy="35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4754" cy="1400530"/>
          </a:xfrm>
        </p:spPr>
        <p:txBody>
          <a:bodyPr/>
          <a:lstStyle/>
          <a:p>
            <a:r>
              <a:rPr lang="en-US"/>
              <a:t>Test </a:t>
            </a:r>
            <a:r>
              <a:rPr lang="en-US" dirty="0"/>
              <a:t>cost</a:t>
            </a:r>
            <a:r>
              <a:rPr lang="en-US"/>
              <a:t> economics- example </a:t>
            </a:r>
            <a:r>
              <a:rPr lang="en-US" sz="4000"/>
              <a:t>[</a:t>
            </a:r>
            <a:r>
              <a:rPr lang="en-US" sz="4000" smtClean="0"/>
              <a:t>LTXC’10]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988417"/>
              </p:ext>
            </p:extLst>
          </p:nvPr>
        </p:nvGraphicFramePr>
        <p:xfrm>
          <a:off x="1103684" y="1368151"/>
          <a:ext cx="8947150" cy="482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73575"/>
                <a:gridCol w="44735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Item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Cost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ATE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purchase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985,000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Depreciation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20%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Maintenance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4%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Operating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Cost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10%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Production weeks/year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52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Production days / week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Production shift/week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Production hours/shift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Devices per slot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7000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Good devices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test time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5 seconds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Bad devices test time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0.3 seconds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Yield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98%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</a:t>
            </a:r>
            <a:r>
              <a:rPr lang="en-US" dirty="0"/>
              <a:t>cost</a:t>
            </a:r>
            <a:r>
              <a:rPr lang="en-US"/>
              <a:t> economics- </a:t>
            </a:r>
            <a:r>
              <a:rPr lang="en-US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39274"/>
            <a:ext cx="10474470" cy="4909126"/>
          </a:xfrm>
        </p:spPr>
        <p:txBody>
          <a:bodyPr>
            <a:normAutofit/>
          </a:bodyPr>
          <a:lstStyle/>
          <a:p>
            <a:r>
              <a:rPr lang="en-US" dirty="0" smtClean="0"/>
              <a:t>The cost analysis according to [Bushnell and Agrawal ’00] is given as</a:t>
            </a:r>
          </a:p>
          <a:p>
            <a:pPr marL="0" indent="0" algn="ctr">
              <a:buNone/>
            </a:pPr>
            <a:r>
              <a:rPr lang="en-US" dirty="0" smtClean="0"/>
              <a:t>Running Cost = Depreciation + Maintenance + Operating Cost</a:t>
            </a:r>
          </a:p>
          <a:p>
            <a:endParaRPr lang="en-US" dirty="0" smtClean="0"/>
          </a:p>
          <a:p>
            <a:r>
              <a:rPr lang="en-US" dirty="0" smtClean="0"/>
              <a:t>Using the data in the table ,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BE30-9225-4AD5-B69A-01174324902A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Defense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72A5-43FC-4C30-BD45-52A6F6FDC8D3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2803277"/>
                  </p:ext>
                </p:extLst>
              </p:nvPr>
            </p:nvGraphicFramePr>
            <p:xfrm>
              <a:off x="1081015" y="3250430"/>
              <a:ext cx="9762475" cy="259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73622"/>
                    <a:gridCol w="738885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</a:t>
                          </a:r>
                          <a:r>
                            <a:rPr lang="en-US" baseline="0" dirty="0" smtClean="0"/>
                            <a:t> Cost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=$985,000 ∗(0.2+0.04+0.1)</m:t>
                              </m:r>
                            </m:oMath>
                          </a14:m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 $334,900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Tester Usage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 </a:t>
                          </a:r>
                          <a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Weeks/year * Days/week * number shifts * Hours/shift * 3600 sec</a:t>
                          </a:r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=52∗7∗3∗8∗3600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𝑠𝑒𝑐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=31,449,600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𝑠𝑒𝑐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2803277"/>
                  </p:ext>
                </p:extLst>
              </p:nvPr>
            </p:nvGraphicFramePr>
            <p:xfrm>
              <a:off x="1081015" y="3250430"/>
              <a:ext cx="9762475" cy="259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73622"/>
                    <a:gridCol w="738885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</a:t>
                          </a:r>
                          <a:r>
                            <a:rPr lang="en-US" baseline="0" dirty="0" smtClean="0"/>
                            <a:t> Cost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178" t="-8197" b="-6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 $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334,900</a:t>
                          </a:r>
                          <a:endPara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Tester Usage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 </a:t>
                          </a:r>
                          <a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Weeks/year * Days/week * number shifts * Hours/shift * 3600 sec</a:t>
                          </a:r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178" t="-408197" b="-2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178" t="-508197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08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uburn">
      <a:dk1>
        <a:sysClr val="windowText" lastClr="000000"/>
      </a:dk1>
      <a:lt1>
        <a:sysClr val="window" lastClr="FFFFFF"/>
      </a:lt1>
      <a:dk2>
        <a:srgbClr val="052447"/>
      </a:dk2>
      <a:lt2>
        <a:srgbClr val="F3F9E2"/>
      </a:lt2>
      <a:accent1>
        <a:srgbClr val="FE711A"/>
      </a:accent1>
      <a:accent2>
        <a:srgbClr val="E6C133"/>
      </a:accent2>
      <a:accent3>
        <a:srgbClr val="FE6100"/>
      </a:accent3>
      <a:accent4>
        <a:srgbClr val="5AA0F5"/>
      </a:accent4>
      <a:accent5>
        <a:srgbClr val="75CEEC"/>
      </a:accent5>
      <a:accent6>
        <a:srgbClr val="65D6A0"/>
      </a:accent6>
      <a:hlink>
        <a:srgbClr val="A6D527"/>
      </a:hlink>
      <a:folHlink>
        <a:srgbClr val="BB9917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9090</TotalTime>
  <Words>2722</Words>
  <Application>Microsoft Office PowerPoint</Application>
  <PresentationFormat>Widescreen</PresentationFormat>
  <Paragraphs>841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Ariel</vt:lpstr>
      <vt:lpstr>Calibri</vt:lpstr>
      <vt:lpstr>Cambria Math</vt:lpstr>
      <vt:lpstr>Century Gothic</vt:lpstr>
      <vt:lpstr>Comic Sans MS</vt:lpstr>
      <vt:lpstr>Wingdings 3</vt:lpstr>
      <vt:lpstr>Ion</vt:lpstr>
      <vt:lpstr>Reducing ATE Test Time by Voltage and Frequency Scaling</vt:lpstr>
      <vt:lpstr>Acknowledgment</vt:lpstr>
      <vt:lpstr>Overview</vt:lpstr>
      <vt:lpstr>Background</vt:lpstr>
      <vt:lpstr>Scan chains</vt:lpstr>
      <vt:lpstr>Testing Methods</vt:lpstr>
      <vt:lpstr>What is an ATE?</vt:lpstr>
      <vt:lpstr>Test cost economics- example [LTXC’10]</vt:lpstr>
      <vt:lpstr>Test cost economics- example</vt:lpstr>
      <vt:lpstr>Test cost economics- example</vt:lpstr>
      <vt:lpstr>Test time and power</vt:lpstr>
      <vt:lpstr>Power Metrics [Girard ‘10]</vt:lpstr>
      <vt:lpstr>Problem Statement</vt:lpstr>
      <vt:lpstr>Test time reduction techniques</vt:lpstr>
      <vt:lpstr>Test time theorem</vt:lpstr>
      <vt:lpstr>Test power per cycle</vt:lpstr>
      <vt:lpstr>Reduced supply voltage test</vt:lpstr>
      <vt:lpstr>Effects of scaling supply voltage</vt:lpstr>
      <vt:lpstr>Alpha power law delay model</vt:lpstr>
      <vt:lpstr>Chain of Inverters</vt:lpstr>
      <vt:lpstr>Scaled test supply voltage</vt:lpstr>
      <vt:lpstr>Scaling test supply voltage</vt:lpstr>
      <vt:lpstr>s298 Example </vt:lpstr>
      <vt:lpstr>Optimum voltage</vt:lpstr>
      <vt:lpstr>Optimum voltage</vt:lpstr>
      <vt:lpstr>Simulation results</vt:lpstr>
      <vt:lpstr>Matlab results</vt:lpstr>
      <vt:lpstr>Revisiting periodic clock test</vt:lpstr>
      <vt:lpstr>Scaling test clock frequency</vt:lpstr>
      <vt:lpstr>Aperiodic test</vt:lpstr>
      <vt:lpstr>Aperiodic clock test</vt:lpstr>
      <vt:lpstr>s298 circuit example</vt:lpstr>
      <vt:lpstr>Aperiodic clock simulation results</vt:lpstr>
      <vt:lpstr>Experiments on ATE</vt:lpstr>
      <vt:lpstr>Changes to test programming</vt:lpstr>
      <vt:lpstr>Periodic clock test period</vt:lpstr>
      <vt:lpstr>Aperiodic test on ATE</vt:lpstr>
      <vt:lpstr>Scaling supply voltage- Aperiodic Test</vt:lpstr>
      <vt:lpstr>Experimental results - s298 </vt:lpstr>
      <vt:lpstr>Simulation results</vt:lpstr>
      <vt:lpstr>Conclusion</vt:lpstr>
      <vt:lpstr>Posters and Papers Presented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Praveen Venkataramani</dc:creator>
  <cp:lastModifiedBy>AuthorizedUser</cp:lastModifiedBy>
  <cp:revision>171</cp:revision>
  <dcterms:created xsi:type="dcterms:W3CDTF">2013-10-28T19:02:35Z</dcterms:created>
  <dcterms:modified xsi:type="dcterms:W3CDTF">2013-11-25T12:58:24Z</dcterms:modified>
</cp:coreProperties>
</file>