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3" r:id="rId41"/>
    <p:sldId id="295" r:id="rId42"/>
    <p:sldId id="296" r:id="rId43"/>
    <p:sldId id="297" r:id="rId44"/>
    <p:sldId id="298" r:id="rId45"/>
    <p:sldId id="302" r:id="rId46"/>
    <p:sldId id="300"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ali Dharan"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p:cViewPr varScale="1">
        <p:scale>
          <a:sx n="65" d="100"/>
          <a:sy n="65" d="100"/>
        </p:scale>
        <p:origin x="1476" y="48"/>
      </p:cViewPr>
      <p:guideLst>
        <p:guide orient="horz" pos="2160"/>
        <p:guide pos="2880"/>
      </p:guideLst>
    </p:cSldViewPr>
  </p:slideViewPr>
  <p:outlineViewPr>
    <p:cViewPr>
      <p:scale>
        <a:sx n="33" d="100"/>
        <a:sy n="33" d="100"/>
      </p:scale>
      <p:origin x="0" y="-1533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0" d="100"/>
          <a:sy n="70" d="100"/>
        </p:scale>
        <p:origin x="195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7B019DF-7C83-4345-B836-ECBAC1ED1205}" type="datetimeFigureOut">
              <a:rPr lang="en-US" smtClean="0"/>
              <a:pPr/>
              <a:t>7/20/2016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2D2D296-643E-4983-A593-F932CEA712DB}" type="slidenum">
              <a:rPr lang="en-US" smtClean="0"/>
              <a:pPr/>
              <a:t>‹#›</a:t>
            </a:fld>
            <a:endParaRPr lang="en-US"/>
          </a:p>
        </p:txBody>
      </p:sp>
    </p:spTree>
    <p:extLst>
      <p:ext uri="{BB962C8B-B14F-4D97-AF65-F5344CB8AC3E}">
        <p14:creationId xmlns:p14="http://schemas.microsoft.com/office/powerpoint/2010/main" val="870779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3285D7B-6EC3-48A0-9CAC-987D5A4E90B3}" type="datetimeFigureOut">
              <a:rPr lang="en-US" smtClean="0"/>
              <a:pPr/>
              <a:t>7/20/2016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A916B08-A330-4249-BD8B-D15F876D7D38}" type="slidenum">
              <a:rPr lang="en-US" smtClean="0"/>
              <a:pPr/>
              <a:t>‹#›</a:t>
            </a:fld>
            <a:endParaRPr lang="en-US"/>
          </a:p>
        </p:txBody>
      </p:sp>
    </p:spTree>
    <p:extLst>
      <p:ext uri="{BB962C8B-B14F-4D97-AF65-F5344CB8AC3E}">
        <p14:creationId xmlns:p14="http://schemas.microsoft.com/office/powerpoint/2010/main" val="14749798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Short-circuit_curr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6498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there is a finite rise/fall time for both </a:t>
            </a:r>
            <a:r>
              <a:rPr lang="en-US" sz="1200" b="0" i="0" kern="1200" dirty="0" err="1">
                <a:solidFill>
                  <a:schemeClr val="tx1"/>
                </a:solidFill>
                <a:effectLst/>
                <a:latin typeface="+mn-lt"/>
                <a:ea typeface="+mn-ea"/>
                <a:cs typeface="+mn-cs"/>
              </a:rPr>
              <a:t>pMOS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nMOS</a:t>
            </a:r>
            <a:r>
              <a:rPr lang="en-US" sz="1200" b="0" i="0" kern="1200" dirty="0">
                <a:solidFill>
                  <a:schemeClr val="tx1"/>
                </a:solidFill>
                <a:effectLst/>
                <a:latin typeface="+mn-lt"/>
                <a:ea typeface="+mn-ea"/>
                <a:cs typeface="+mn-cs"/>
              </a:rPr>
              <a:t>, during transition, for example, from off to on, both the transistors will be on for a small period of time in which current will find a path directly from V</a:t>
            </a:r>
            <a:r>
              <a:rPr lang="en-US" sz="1200" b="0" i="0" kern="1200" baseline="-25000" dirty="0">
                <a:solidFill>
                  <a:schemeClr val="tx1"/>
                </a:solidFill>
                <a:effectLst/>
                <a:latin typeface="+mn-lt"/>
                <a:ea typeface="+mn-ea"/>
                <a:cs typeface="+mn-cs"/>
              </a:rPr>
              <a:t>DD</a:t>
            </a:r>
            <a:r>
              <a:rPr lang="en-US" sz="1200" b="0" i="0" kern="1200" dirty="0">
                <a:solidFill>
                  <a:schemeClr val="tx1"/>
                </a:solidFill>
                <a:effectLst/>
                <a:latin typeface="+mn-lt"/>
                <a:ea typeface="+mn-ea"/>
                <a:cs typeface="+mn-cs"/>
              </a:rPr>
              <a:t> to ground, hence creating a </a:t>
            </a:r>
            <a:r>
              <a:rPr lang="en-US" sz="1200" b="0" i="0" u="none" strike="noStrike" kern="1200" dirty="0">
                <a:solidFill>
                  <a:schemeClr val="tx1"/>
                </a:solidFill>
                <a:effectLst/>
                <a:latin typeface="+mn-lt"/>
                <a:ea typeface="+mn-ea"/>
                <a:cs typeface="+mn-cs"/>
                <a:hlinkClick r:id="rId3" tooltip="Short-circuit current"/>
              </a:rPr>
              <a:t>short-circuit current</a:t>
            </a:r>
            <a:r>
              <a:rPr lang="en-US" sz="1200" b="0" i="0" kern="1200" dirty="0">
                <a:solidFill>
                  <a:schemeClr val="tx1"/>
                </a:solidFill>
                <a:effectLst/>
                <a:latin typeface="+mn-lt"/>
                <a:ea typeface="+mn-ea"/>
                <a:cs typeface="+mn-cs"/>
              </a:rPr>
              <a:t>. Short-circuit power dissipation increases with rise and fall time of the transistors.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static power essentially consists of the power used when the transistor is not in the process of switching. </a:t>
            </a:r>
            <a:endParaRPr lang="en-US" dirty="0"/>
          </a:p>
          <a:p>
            <a:endParaRPr lang="en-US" dirty="0"/>
          </a:p>
          <a:p>
            <a:endParaRPr lang="en-US" dirty="0"/>
          </a:p>
        </p:txBody>
      </p:sp>
    </p:spTree>
    <p:extLst>
      <p:ext uri="{BB962C8B-B14F-4D97-AF65-F5344CB8AC3E}">
        <p14:creationId xmlns:p14="http://schemas.microsoft.com/office/powerpoint/2010/main" val="247516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90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890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65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Tree>
    <p:extLst>
      <p:ext uri="{BB962C8B-B14F-4D97-AF65-F5344CB8AC3E}">
        <p14:creationId xmlns:p14="http://schemas.microsoft.com/office/powerpoint/2010/main" val="2941817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685800"/>
            <a:ext cx="4114800" cy="3086100"/>
          </a:xfrm>
        </p:spPr>
      </p:sp>
      <p:sp>
        <p:nvSpPr>
          <p:cNvPr id="3" name="Notes Placeholder 2"/>
          <p:cNvSpPr>
            <a:spLocks noGrp="1"/>
          </p:cNvSpPr>
          <p:nvPr>
            <p:ph type="body" idx="1"/>
          </p:nvPr>
        </p:nvSpPr>
        <p:spPr>
          <a:xfrm>
            <a:off x="914400" y="3771900"/>
            <a:ext cx="7315200" cy="3086100"/>
          </a:xfrm>
        </p:spPr>
        <p:txBody>
          <a:bodyPr/>
          <a:lstStyle/>
          <a:p>
            <a:endParaRPr lang="en-US" dirty="0"/>
          </a:p>
        </p:txBody>
      </p:sp>
    </p:spTree>
    <p:extLst>
      <p:ext uri="{BB962C8B-B14F-4D97-AF65-F5344CB8AC3E}">
        <p14:creationId xmlns:p14="http://schemas.microsoft.com/office/powerpoint/2010/main" val="420717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86748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772400" cy="2762250"/>
          </a:xfrm>
        </p:spPr>
        <p:txBody>
          <a:bodyPr>
            <a:noAutofit/>
          </a:bodyPr>
          <a:lstStyle/>
          <a:p>
            <a:endParaRPr lang="en-US" sz="900" dirty="0"/>
          </a:p>
        </p:txBody>
      </p:sp>
    </p:spTree>
    <p:extLst>
      <p:ext uri="{BB962C8B-B14F-4D97-AF65-F5344CB8AC3E}">
        <p14:creationId xmlns:p14="http://schemas.microsoft.com/office/powerpoint/2010/main" val="910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491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00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9558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1266825"/>
            <a:ext cx="4914900" cy="3686175"/>
          </a:xfrm>
        </p:spPr>
      </p:sp>
      <p:sp>
        <p:nvSpPr>
          <p:cNvPr id="3" name="Notes Placeholder 2"/>
          <p:cNvSpPr>
            <a:spLocks noGrp="1"/>
          </p:cNvSpPr>
          <p:nvPr>
            <p:ph type="body" idx="1"/>
          </p:nvPr>
        </p:nvSpPr>
        <p:spPr>
          <a:xfrm>
            <a:off x="990600" y="5105400"/>
            <a:ext cx="7620000" cy="838200"/>
          </a:xfrm>
        </p:spPr>
        <p:txBody>
          <a:bodyPr/>
          <a:lstStyle/>
          <a:p>
            <a:endParaRPr lang="en-US" dirty="0"/>
          </a:p>
        </p:txBody>
      </p:sp>
    </p:spTree>
    <p:extLst>
      <p:ext uri="{BB962C8B-B14F-4D97-AF65-F5344CB8AC3E}">
        <p14:creationId xmlns:p14="http://schemas.microsoft.com/office/powerpoint/2010/main" val="388534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466725"/>
            <a:ext cx="4762500" cy="3571875"/>
          </a:xfrm>
        </p:spPr>
      </p:sp>
      <p:sp>
        <p:nvSpPr>
          <p:cNvPr id="3" name="Notes Placeholder 2"/>
          <p:cNvSpPr>
            <a:spLocks noGrp="1"/>
          </p:cNvSpPr>
          <p:nvPr>
            <p:ph type="body" idx="1"/>
          </p:nvPr>
        </p:nvSpPr>
        <p:spPr>
          <a:xfrm>
            <a:off x="876300" y="4038600"/>
            <a:ext cx="7391400" cy="1085850"/>
          </a:xfrm>
        </p:spPr>
        <p:txBody>
          <a:bodyPr>
            <a:normAutofit/>
          </a:bodyPr>
          <a:lstStyle/>
          <a:p>
            <a:endParaRPr lang="en-US" dirty="0"/>
          </a:p>
        </p:txBody>
      </p:sp>
    </p:spTree>
    <p:extLst>
      <p:ext uri="{BB962C8B-B14F-4D97-AF65-F5344CB8AC3E}">
        <p14:creationId xmlns:p14="http://schemas.microsoft.com/office/powerpoint/2010/main" val="375747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317976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257175"/>
            <a:ext cx="3771900" cy="2828925"/>
          </a:xfrm>
        </p:spPr>
      </p:sp>
      <p:sp>
        <p:nvSpPr>
          <p:cNvPr id="3" name="Notes Placeholder 2"/>
          <p:cNvSpPr>
            <a:spLocks noGrp="1"/>
          </p:cNvSpPr>
          <p:nvPr>
            <p:ph type="body" idx="1"/>
          </p:nvPr>
        </p:nvSpPr>
        <p:spPr>
          <a:xfrm>
            <a:off x="228600" y="3200400"/>
            <a:ext cx="8839200" cy="2476500"/>
          </a:xfrm>
        </p:spPr>
        <p:txBody>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32970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177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257175"/>
            <a:ext cx="4229100" cy="3171825"/>
          </a:xfrm>
        </p:spPr>
      </p:sp>
      <p:sp>
        <p:nvSpPr>
          <p:cNvPr id="3" name="Notes Placeholder 2"/>
          <p:cNvSpPr>
            <a:spLocks noGrp="1"/>
          </p:cNvSpPr>
          <p:nvPr>
            <p:ph type="body" idx="1"/>
          </p:nvPr>
        </p:nvSpPr>
        <p:spPr>
          <a:xfrm>
            <a:off x="914400" y="3429000"/>
            <a:ext cx="7315200" cy="1295400"/>
          </a:xfrm>
        </p:spPr>
        <p:txBody>
          <a:bodyPr/>
          <a:lstStyle/>
          <a:p>
            <a:endParaRPr lang="en-US" dirty="0"/>
          </a:p>
        </p:txBody>
      </p:sp>
    </p:spTree>
    <p:extLst>
      <p:ext uri="{BB962C8B-B14F-4D97-AF65-F5344CB8AC3E}">
        <p14:creationId xmlns:p14="http://schemas.microsoft.com/office/powerpoint/2010/main" val="3898371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917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1066800"/>
            <a:ext cx="4902200" cy="3676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2550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1371600"/>
            <a:ext cx="5003800" cy="3752850"/>
          </a:xfrm>
        </p:spPr>
      </p:sp>
    </p:spTree>
    <p:extLst>
      <p:ext uri="{BB962C8B-B14F-4D97-AF65-F5344CB8AC3E}">
        <p14:creationId xmlns:p14="http://schemas.microsoft.com/office/powerpoint/2010/main" val="140931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838200"/>
            <a:ext cx="5448300" cy="4086225"/>
          </a:xfrm>
        </p:spPr>
      </p:sp>
    </p:spTree>
    <p:extLst>
      <p:ext uri="{BB962C8B-B14F-4D97-AF65-F5344CB8AC3E}">
        <p14:creationId xmlns:p14="http://schemas.microsoft.com/office/powerpoint/2010/main" val="7627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800" y="3086100"/>
            <a:ext cx="7315200" cy="3086100"/>
          </a:xfrm>
        </p:spPr>
        <p:txBody>
          <a:bodyPr/>
          <a:lstStyle/>
          <a:p>
            <a:endParaRPr lang="en-US" dirty="0"/>
          </a:p>
        </p:txBody>
      </p:sp>
    </p:spTree>
    <p:extLst>
      <p:ext uri="{BB962C8B-B14F-4D97-AF65-F5344CB8AC3E}">
        <p14:creationId xmlns:p14="http://schemas.microsoft.com/office/powerpoint/2010/main" val="377795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1473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670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4997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1219200"/>
            <a:ext cx="5105400" cy="3829050"/>
          </a:xfrm>
        </p:spPr>
      </p:sp>
      <p:sp>
        <p:nvSpPr>
          <p:cNvPr id="3" name="Notes Placeholder 2"/>
          <p:cNvSpPr>
            <a:spLocks noGrp="1"/>
          </p:cNvSpPr>
          <p:nvPr>
            <p:ph type="body" idx="1"/>
          </p:nvPr>
        </p:nvSpPr>
        <p:spPr>
          <a:xfrm>
            <a:off x="609600" y="5257800"/>
            <a:ext cx="7315200" cy="323850"/>
          </a:xfrm>
        </p:spPr>
        <p:txBody>
          <a:bodyPr/>
          <a:lstStyle/>
          <a:p>
            <a:endParaRPr lang="en-US" dirty="0"/>
          </a:p>
        </p:txBody>
      </p:sp>
    </p:spTree>
    <p:extLst>
      <p:ext uri="{BB962C8B-B14F-4D97-AF65-F5344CB8AC3E}">
        <p14:creationId xmlns:p14="http://schemas.microsoft.com/office/powerpoint/2010/main" val="3317321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905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514350"/>
            <a:ext cx="5257800" cy="3943350"/>
          </a:xfrm>
        </p:spPr>
      </p:sp>
      <p:sp>
        <p:nvSpPr>
          <p:cNvPr id="3" name="Notes Placeholder 2"/>
          <p:cNvSpPr>
            <a:spLocks noGrp="1"/>
          </p:cNvSpPr>
          <p:nvPr>
            <p:ph type="body" idx="1"/>
          </p:nvPr>
        </p:nvSpPr>
        <p:spPr>
          <a:xfrm>
            <a:off x="1447800" y="4648200"/>
            <a:ext cx="6934200" cy="12382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13026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1371600"/>
            <a:ext cx="4902200" cy="3676650"/>
          </a:xfrm>
        </p:spPr>
      </p:sp>
    </p:spTree>
    <p:extLst>
      <p:ext uri="{BB962C8B-B14F-4D97-AF65-F5344CB8AC3E}">
        <p14:creationId xmlns:p14="http://schemas.microsoft.com/office/powerpoint/2010/main" val="2074670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457200"/>
            <a:ext cx="4991100" cy="3743325"/>
          </a:xfrm>
        </p:spPr>
      </p:sp>
      <p:sp>
        <p:nvSpPr>
          <p:cNvPr id="3" name="Notes Placeholder 2"/>
          <p:cNvSpPr>
            <a:spLocks noGrp="1"/>
          </p:cNvSpPr>
          <p:nvPr>
            <p:ph type="body" idx="1"/>
          </p:nvPr>
        </p:nvSpPr>
        <p:spPr>
          <a:xfrm>
            <a:off x="609600" y="4267200"/>
            <a:ext cx="7315200" cy="1162050"/>
          </a:xfrm>
        </p:spPr>
        <p:txBody>
          <a:bodyPr>
            <a:normAutofit/>
          </a:bodyPr>
          <a:lstStyle/>
          <a:p>
            <a:endParaRPr lang="en-US" dirty="0"/>
          </a:p>
        </p:txBody>
      </p:sp>
    </p:spTree>
    <p:extLst>
      <p:ext uri="{BB962C8B-B14F-4D97-AF65-F5344CB8AC3E}">
        <p14:creationId xmlns:p14="http://schemas.microsoft.com/office/powerpoint/2010/main" val="3408802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685800"/>
            <a:ext cx="4076700" cy="3057525"/>
          </a:xfrm>
        </p:spPr>
      </p:sp>
      <p:sp>
        <p:nvSpPr>
          <p:cNvPr id="3" name="Notes Placeholder 2"/>
          <p:cNvSpPr>
            <a:spLocks noGrp="1"/>
          </p:cNvSpPr>
          <p:nvPr>
            <p:ph type="body" idx="1"/>
          </p:nvPr>
        </p:nvSpPr>
        <p:spPr>
          <a:xfrm>
            <a:off x="838200" y="3810000"/>
            <a:ext cx="7315200" cy="1771650"/>
          </a:xfrm>
        </p:spPr>
        <p:txBody>
          <a:bodyPr/>
          <a:lstStyle/>
          <a:p>
            <a:endParaRPr lang="en-US" dirty="0"/>
          </a:p>
        </p:txBody>
      </p:sp>
    </p:spTree>
    <p:extLst>
      <p:ext uri="{BB962C8B-B14F-4D97-AF65-F5344CB8AC3E}">
        <p14:creationId xmlns:p14="http://schemas.microsoft.com/office/powerpoint/2010/main" val="19108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875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2076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5594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800" y="3429000"/>
            <a:ext cx="7315200" cy="2000250"/>
          </a:xfrm>
        </p:spPr>
        <p:txBody>
          <a:bodyPr/>
          <a:lstStyle/>
          <a:p>
            <a:endParaRPr lang="en-US" dirty="0"/>
          </a:p>
        </p:txBody>
      </p:sp>
    </p:spTree>
    <p:extLst>
      <p:ext uri="{BB962C8B-B14F-4D97-AF65-F5344CB8AC3E}">
        <p14:creationId xmlns:p14="http://schemas.microsoft.com/office/powerpoint/2010/main" val="863404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5660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18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1030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273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672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9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0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133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91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87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r>
              <a:rPr lang="en-US"/>
              <a:t>July 18, 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18, 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18, 2016</a:t>
            </a:r>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July 18, 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July 18, 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July 18, 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July 18, 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July 18, 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18, 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July 18, 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EE7D-FB37-4E04-8982-7171E671F84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en-US"/>
              <a:t>July 18, 2016</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AF9EE7D-FB37-4E04-8982-7171E671F84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r>
              <a:rPr lang="en-US"/>
              <a:t>July 18, 2016</a:t>
            </a: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AF9EE7D-FB37-4E04-8982-7171E671F8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07" y="0"/>
            <a:ext cx="9129793" cy="5073016"/>
          </a:xfrm>
        </p:spPr>
        <p:txBody>
          <a:bodyPr>
            <a:noAutofit/>
          </a:bodyPr>
          <a:lstStyle/>
          <a:p>
            <a:pPr algn="ctr"/>
            <a:r>
              <a:rPr lang="en-US" sz="4400" dirty="0">
                <a:latin typeface="Calibri" panose="020F0502020204030204" pitchFamily="34" charset="0"/>
              </a:rPr>
              <a:t>Characterizing Processors for Time and Energy Optimization</a:t>
            </a:r>
            <a:br>
              <a:rPr lang="en-US" sz="4400" dirty="0">
                <a:latin typeface="Calibri" panose="020F0502020204030204" pitchFamily="34" charset="0"/>
              </a:rPr>
            </a:br>
            <a:br>
              <a:rPr lang="en-US" sz="4400" dirty="0">
                <a:latin typeface="Calibri" panose="020F0502020204030204" pitchFamily="34" charset="0"/>
              </a:rPr>
            </a:br>
            <a:r>
              <a:rPr lang="en-US" sz="3200" dirty="0">
                <a:latin typeface="Calibri" panose="020F0502020204030204" pitchFamily="34" charset="0"/>
              </a:rPr>
              <a:t>Master’s Thesis Defense</a:t>
            </a:r>
            <a:br>
              <a:rPr lang="en-US" sz="3200" dirty="0">
                <a:latin typeface="Calibri" panose="020F0502020204030204" pitchFamily="34" charset="0"/>
              </a:rPr>
            </a:br>
            <a:r>
              <a:rPr lang="en-US" sz="3200" dirty="0" err="1">
                <a:latin typeface="Calibri" panose="020F0502020204030204" pitchFamily="34" charset="0"/>
              </a:rPr>
              <a:t>Harshit</a:t>
            </a:r>
            <a:r>
              <a:rPr lang="en-US" sz="3200" dirty="0">
                <a:latin typeface="Calibri" panose="020F0502020204030204" pitchFamily="34" charset="0"/>
              </a:rPr>
              <a:t> Goyal</a:t>
            </a:r>
            <a:br>
              <a:rPr lang="en-US" sz="3200" dirty="0">
                <a:latin typeface="Calibri" panose="020F0502020204030204" pitchFamily="34" charset="0"/>
              </a:rPr>
            </a:br>
            <a:br>
              <a:rPr lang="en-US" sz="3200" dirty="0">
                <a:latin typeface="Calibri" panose="020F0502020204030204" pitchFamily="34" charset="0"/>
              </a:rPr>
            </a:br>
            <a:r>
              <a:rPr lang="en-US" sz="3200" dirty="0">
                <a:latin typeface="Calibri" panose="020F0502020204030204" pitchFamily="34" charset="0"/>
              </a:rPr>
              <a:t>Thesis Advisor:       </a:t>
            </a:r>
            <a:r>
              <a:rPr lang="en-US" sz="3200" dirty="0">
                <a:solidFill>
                  <a:schemeClr val="tx1"/>
                </a:solidFill>
                <a:latin typeface="Calibri" panose="020F0502020204030204" pitchFamily="34" charset="0"/>
              </a:rPr>
              <a:t>Dr. </a:t>
            </a:r>
            <a:r>
              <a:rPr lang="en-US" sz="3200" dirty="0" err="1">
                <a:solidFill>
                  <a:schemeClr val="tx1"/>
                </a:solidFill>
                <a:latin typeface="Calibri" panose="020F0502020204030204" pitchFamily="34" charset="0"/>
              </a:rPr>
              <a:t>Vishwani</a:t>
            </a:r>
            <a:r>
              <a:rPr lang="en-US" sz="3200" dirty="0">
                <a:solidFill>
                  <a:schemeClr val="tx1"/>
                </a:solidFill>
                <a:latin typeface="Calibri" panose="020F0502020204030204" pitchFamily="34" charset="0"/>
              </a:rPr>
              <a:t> Agrawal</a:t>
            </a:r>
            <a:br>
              <a:rPr lang="en-US" sz="3200" dirty="0">
                <a:latin typeface="Calibri" panose="020F0502020204030204" pitchFamily="34" charset="0"/>
              </a:rPr>
            </a:br>
            <a:r>
              <a:rPr lang="en-US" sz="3200" dirty="0">
                <a:latin typeface="Calibri" panose="020F0502020204030204" pitchFamily="34" charset="0"/>
              </a:rPr>
              <a:t>Thesis Committee: </a:t>
            </a:r>
            <a:r>
              <a:rPr lang="en-US" sz="3200" dirty="0">
                <a:solidFill>
                  <a:schemeClr val="tx1"/>
                </a:solidFill>
                <a:latin typeface="Calibri" panose="020F0502020204030204" pitchFamily="34" charset="0"/>
              </a:rPr>
              <a:t>Dr. </a:t>
            </a:r>
            <a:r>
              <a:rPr lang="en-US" sz="3200" dirty="0" err="1">
                <a:solidFill>
                  <a:schemeClr val="tx1"/>
                </a:solidFill>
                <a:latin typeface="Calibri" panose="020F0502020204030204" pitchFamily="34" charset="0"/>
              </a:rPr>
              <a:t>Prathima</a:t>
            </a:r>
            <a:r>
              <a:rPr lang="en-US" sz="3200" dirty="0">
                <a:solidFill>
                  <a:schemeClr val="tx1"/>
                </a:solidFill>
                <a:latin typeface="Calibri" panose="020F0502020204030204" pitchFamily="34" charset="0"/>
              </a:rPr>
              <a:t> Agrawal</a:t>
            </a:r>
            <a:br>
              <a:rPr lang="en-US" sz="3200"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			Dr. Victor P Nelson</a:t>
            </a:r>
            <a:endParaRPr lang="en-US" sz="3200" dirty="0">
              <a:solidFill>
                <a:schemeClr val="tx1"/>
              </a:solidFill>
              <a:effectLst>
                <a:outerShdw blurRad="38100" dist="38100" dir="2700000" algn="tl">
                  <a:srgbClr val="FFC000">
                    <a:alpha val="43000"/>
                  </a:srgbClr>
                </a:outerShdw>
              </a:effectLst>
              <a:latin typeface="Calibri" panose="020F0502020204030204" pitchFamily="34" charset="0"/>
            </a:endParaRPr>
          </a:p>
        </p:txBody>
      </p:sp>
      <p:sp>
        <p:nvSpPr>
          <p:cNvPr id="12" name="Subtitle 2"/>
          <p:cNvSpPr>
            <a:spLocks noGrp="1"/>
          </p:cNvSpPr>
          <p:nvPr>
            <p:ph type="subTitle" sz="quarter" idx="1"/>
          </p:nvPr>
        </p:nvSpPr>
        <p:spPr>
          <a:xfrm>
            <a:off x="14207" y="5255077"/>
            <a:ext cx="9144000" cy="1078468"/>
          </a:xfrm>
        </p:spPr>
        <p:txBody>
          <a:bodyPr>
            <a:normAutofit/>
          </a:bodyPr>
          <a:lstStyle/>
          <a:p>
            <a:pPr lvl="0" algn="ctr"/>
            <a:r>
              <a:rPr lang="en-US" b="1" dirty="0">
                <a:solidFill>
                  <a:srgbClr val="00B0F0"/>
                </a:solidFill>
                <a:effectLst/>
                <a:latin typeface="Calibri" panose="020F0502020204030204" pitchFamily="34" charset="0"/>
              </a:rPr>
              <a:t>Department of Electrical and Computer Engineering </a:t>
            </a:r>
          </a:p>
          <a:p>
            <a:pPr lvl="0" algn="ctr"/>
            <a:r>
              <a:rPr lang="en-US" b="1" dirty="0">
                <a:solidFill>
                  <a:srgbClr val="F78819"/>
                </a:solidFill>
                <a:effectLst/>
                <a:latin typeface="Calibri" panose="020F0502020204030204" pitchFamily="34" charset="0"/>
              </a:rPr>
              <a:t>Auburn University, AL 36849 USA</a:t>
            </a:r>
          </a:p>
        </p:txBody>
      </p:sp>
      <p:pic>
        <p:nvPicPr>
          <p:cNvPr id="1028" name="Picture 4"/>
          <p:cNvPicPr>
            <a:picLocks noChangeAspect="1" noChangeArrowheads="1"/>
          </p:cNvPicPr>
          <p:nvPr/>
        </p:nvPicPr>
        <p:blipFill>
          <a:blip r:embed="rId3" cstate="print"/>
          <a:srcRect b="3306"/>
          <a:stretch>
            <a:fillRect/>
          </a:stretch>
        </p:blipFill>
        <p:spPr bwMode="auto">
          <a:xfrm>
            <a:off x="7021351" y="1295400"/>
            <a:ext cx="2122649" cy="2035657"/>
          </a:xfrm>
          <a:prstGeom prst="rect">
            <a:avLst/>
          </a:prstGeom>
          <a:noFill/>
          <a:ln w="9525">
            <a:noFill/>
            <a:miter lim="800000"/>
            <a:headEnd/>
            <a:tailEnd/>
          </a:ln>
        </p:spPr>
      </p:pic>
    </p:spTree>
    <p:extLst>
      <p:ext uri="{BB962C8B-B14F-4D97-AF65-F5344CB8AC3E}">
        <p14:creationId xmlns:p14="http://schemas.microsoft.com/office/powerpoint/2010/main" val="6541245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 Circuit Power and Static power</a:t>
            </a:r>
          </a:p>
        </p:txBody>
      </p:sp>
      <p:sp>
        <p:nvSpPr>
          <p:cNvPr id="3" name="Content Placeholder 2"/>
          <p:cNvSpPr>
            <a:spLocks noGrp="1"/>
          </p:cNvSpPr>
          <p:nvPr>
            <p:ph idx="1"/>
          </p:nvPr>
        </p:nvSpPr>
        <p:spPr/>
        <p:txBody>
          <a:bodyPr>
            <a:normAutofit lnSpcReduction="10000"/>
          </a:bodyPr>
          <a:lstStyle/>
          <a:p>
            <a:r>
              <a:rPr lang="en-US" sz="3000" b="1" dirty="0">
                <a:latin typeface="Calibri" panose="020F0502020204030204" pitchFamily="34" charset="0"/>
              </a:rPr>
              <a:t>Short Circuit Power</a:t>
            </a:r>
          </a:p>
          <a:p>
            <a:pPr lvl="1"/>
            <a:r>
              <a:rPr lang="en-US" sz="3000" dirty="0">
                <a:latin typeface="Calibri" panose="020F0502020204030204" pitchFamily="34" charset="0"/>
              </a:rPr>
              <a:t>Occurs during signal transitions when both pullup and pulldown paths are partially conducting causing a direct path between Vdd and GND.</a:t>
            </a:r>
          </a:p>
          <a:p>
            <a:r>
              <a:rPr lang="en-US" sz="3000" b="1" dirty="0">
                <a:latin typeface="Calibri" panose="020F0502020204030204" pitchFamily="34" charset="0"/>
              </a:rPr>
              <a:t>Static Power </a:t>
            </a:r>
          </a:p>
          <a:p>
            <a:pPr lvl="1"/>
            <a:r>
              <a:rPr lang="en-US" sz="3000" dirty="0">
                <a:latin typeface="Calibri" panose="020F0502020204030204" pitchFamily="34" charset="0"/>
              </a:rPr>
              <a:t>This power dissipation occurs all the time through leakage even when the device is in standby mode and is given as:</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457200" lvl="1" indent="0">
              <a:buNone/>
            </a:pPr>
            <a:r>
              <a:rPr lang="en-US" altLang="en-US" sz="3200" dirty="0" err="1">
                <a:solidFill>
                  <a:srgbClr val="000000"/>
                </a:solidFill>
                <a:latin typeface="Times New Roman" panose="02020603050405020304" pitchFamily="18" charset="0"/>
                <a:cs typeface="Times New Roman" panose="02020603050405020304" pitchFamily="18" charset="0"/>
              </a:rPr>
              <a:t>P</a:t>
            </a:r>
            <a:r>
              <a:rPr lang="en-US" altLang="en-US" sz="3200" baseline="-30000" dirty="0" err="1">
                <a:solidFill>
                  <a:srgbClr val="000000"/>
                </a:solidFill>
                <a:latin typeface="Times New Roman" panose="02020603050405020304" pitchFamily="18" charset="0"/>
                <a:cs typeface="Times New Roman" panose="02020603050405020304" pitchFamily="18" charset="0"/>
              </a:rPr>
              <a:t>static</a:t>
            </a: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I</a:t>
            </a:r>
            <a:r>
              <a:rPr lang="en-US" altLang="en-US" sz="3200" baseline="-30000" dirty="0" err="1">
                <a:solidFill>
                  <a:srgbClr val="000000"/>
                </a:solidFill>
                <a:latin typeface="Times New Roman" panose="02020603050405020304" pitchFamily="18" charset="0"/>
                <a:cs typeface="Times New Roman" panose="02020603050405020304" pitchFamily="18" charset="0"/>
              </a:rPr>
              <a:t>static</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baseline="-30000" dirty="0">
                <a:solidFill>
                  <a:srgbClr val="000000"/>
                </a:solidFill>
                <a:latin typeface="Times New Roman" panose="02020603050405020304" pitchFamily="18" charset="0"/>
                <a:cs typeface="Times New Roman" panose="02020603050405020304" pitchFamily="18" charset="0"/>
              </a:rPr>
              <a:t>dd</a:t>
            </a:r>
            <a:endParaRPr lang="en-US" altLang="en-US" sz="3200" dirty="0">
              <a:solidFill>
                <a:srgbClr val="000000"/>
              </a:solidFill>
              <a:latin typeface="Times New Roman" panose="02020603050405020304" pitchFamily="18" charset="0"/>
              <a:cs typeface="Times New Roman" panose="02020603050405020304" pitchFamily="18" charset="0"/>
            </a:endParaRPr>
          </a:p>
          <a:p>
            <a:pPr lvl="1"/>
            <a:endParaRPr lang="en-US" sz="3000" dirty="0">
              <a:latin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10</a:t>
            </a:fld>
            <a:endParaRPr lang="en-US"/>
          </a:p>
        </p:txBody>
      </p:sp>
    </p:spTree>
    <p:extLst>
      <p:ext uri="{BB962C8B-B14F-4D97-AF65-F5344CB8AC3E}">
        <p14:creationId xmlns:p14="http://schemas.microsoft.com/office/powerpoint/2010/main" val="224740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normAutofit/>
          </a:bodyPr>
          <a:lstStyle/>
          <a:p>
            <a:r>
              <a:rPr lang="en-US" sz="5400" dirty="0">
                <a:latin typeface="Calibri" panose="020F0502020204030204" pitchFamily="34" charset="0"/>
              </a:rPr>
              <a:t>Characterization</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rPr>
              <a:t>What is Characterization?</a:t>
            </a:r>
          </a:p>
          <a:p>
            <a:endParaRPr lang="en-US" sz="2800" dirty="0">
              <a:latin typeface="Calibri" panose="020F0502020204030204" pitchFamily="34" charset="0"/>
            </a:endParaRPr>
          </a:p>
          <a:p>
            <a:r>
              <a:rPr lang="en-US" sz="2800" dirty="0">
                <a:latin typeface="Calibri" panose="020F0502020204030204" pitchFamily="34" charset="0"/>
              </a:rPr>
              <a:t>Characterization over Process, Voltage, Frequency, Power, Temperature </a:t>
            </a:r>
          </a:p>
          <a:p>
            <a:pPr marL="118872" indent="0">
              <a:buNone/>
            </a:pPr>
            <a:endParaRPr lang="en-US" sz="2800" dirty="0">
              <a:latin typeface="Calibri" panose="020F0502020204030204" pitchFamily="34" charset="0"/>
            </a:endParaRPr>
          </a:p>
          <a:p>
            <a:r>
              <a:rPr lang="en-US" sz="2800" dirty="0">
                <a:latin typeface="Calibri" panose="020F0502020204030204" pitchFamily="34" charset="0"/>
              </a:rPr>
              <a:t>Performance Metric</a:t>
            </a:r>
          </a:p>
          <a:p>
            <a:endParaRPr lang="en-US" sz="2800" dirty="0">
              <a:latin typeface="Calibri" panose="020F0502020204030204" pitchFamily="34" charset="0"/>
            </a:endParaRPr>
          </a:p>
          <a:p>
            <a:r>
              <a:rPr lang="en-US" sz="2800" dirty="0">
                <a:latin typeface="Calibri" panose="020F0502020204030204" pitchFamily="34" charset="0"/>
              </a:rPr>
              <a:t>Energy Efficiency Metric </a:t>
            </a:r>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11</a:t>
            </a:fld>
            <a:endParaRPr lang="en-US"/>
          </a:p>
        </p:txBody>
      </p:sp>
    </p:spTree>
    <p:extLst>
      <p:ext uri="{BB962C8B-B14F-4D97-AF65-F5344CB8AC3E}">
        <p14:creationId xmlns:p14="http://schemas.microsoft.com/office/powerpoint/2010/main" val="2148698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Existing Energy Efficiency Metrics </a:t>
            </a:r>
          </a:p>
        </p:txBody>
      </p:sp>
      <p:sp>
        <p:nvSpPr>
          <p:cNvPr id="3" name="Content Placeholder 2"/>
          <p:cNvSpPr>
            <a:spLocks noGrp="1"/>
          </p:cNvSpPr>
          <p:nvPr>
            <p:ph idx="1"/>
          </p:nvPr>
        </p:nvSpPr>
        <p:spPr/>
        <p:txBody>
          <a:bodyPr/>
          <a:lstStyle/>
          <a:p>
            <a:r>
              <a:rPr lang="en-US" dirty="0"/>
              <a:t>PDP(Power Delay Product)/Energy per Cycle</a:t>
            </a:r>
          </a:p>
          <a:p>
            <a:pPr lvl="2"/>
            <a:r>
              <a:rPr lang="en-US" sz="2800" b="1" dirty="0"/>
              <a:t>PDP = </a:t>
            </a:r>
            <a:r>
              <a:rPr lang="en-US" sz="2800" b="1" dirty="0" err="1"/>
              <a:t>P</a:t>
            </a:r>
            <a:r>
              <a:rPr lang="en-US" sz="2800" b="1" baseline="-25000" dirty="0" err="1"/>
              <a:t>avg</a:t>
            </a:r>
            <a:r>
              <a:rPr lang="en-US" sz="2800" b="1" dirty="0"/>
              <a:t> x </a:t>
            </a:r>
            <a:r>
              <a:rPr lang="en-US" sz="2800" b="1" dirty="0" err="1"/>
              <a:t>t</a:t>
            </a:r>
            <a:r>
              <a:rPr lang="en-US" sz="2800" b="1" baseline="-25000" dirty="0" err="1"/>
              <a:t>p</a:t>
            </a:r>
            <a:endParaRPr lang="en-US" sz="2800" b="1" baseline="-25000" dirty="0"/>
          </a:p>
          <a:p>
            <a:pPr lvl="2"/>
            <a:endParaRPr lang="en-US" sz="2800" b="1" baseline="-25000" dirty="0"/>
          </a:p>
          <a:p>
            <a:r>
              <a:rPr lang="en-US" dirty="0"/>
              <a:t>Energy Delay Product.</a:t>
            </a:r>
          </a:p>
          <a:p>
            <a:endParaRPr lang="en-US" dirty="0"/>
          </a:p>
          <a:p>
            <a:r>
              <a:rPr lang="en-US" dirty="0"/>
              <a:t>Cycle Efficiency</a:t>
            </a:r>
          </a:p>
          <a:p>
            <a:pPr lvl="1"/>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12</a:t>
            </a:fld>
            <a:endParaRPr lang="en-US"/>
          </a:p>
        </p:txBody>
      </p:sp>
    </p:spTree>
    <p:extLst>
      <p:ext uri="{BB962C8B-B14F-4D97-AF65-F5344CB8AC3E}">
        <p14:creationId xmlns:p14="http://schemas.microsoft.com/office/powerpoint/2010/main" val="207547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Performance Metrics</a:t>
            </a:r>
          </a:p>
        </p:txBody>
      </p:sp>
      <p:sp>
        <p:nvSpPr>
          <p:cNvPr id="3" name="Content Placeholder 2"/>
          <p:cNvSpPr>
            <a:spLocks noGrp="1"/>
          </p:cNvSpPr>
          <p:nvPr>
            <p:ph idx="1"/>
          </p:nvPr>
        </p:nvSpPr>
        <p:spPr/>
        <p:txBody>
          <a:bodyPr>
            <a:normAutofit/>
          </a:bodyPr>
          <a:lstStyle/>
          <a:p>
            <a:r>
              <a:rPr lang="en-US" dirty="0"/>
              <a:t>Clock Frequency</a:t>
            </a:r>
          </a:p>
          <a:p>
            <a:endParaRPr lang="en-US" dirty="0"/>
          </a:p>
          <a:p>
            <a:r>
              <a:rPr lang="en-US" dirty="0"/>
              <a:t>MIPS</a:t>
            </a:r>
          </a:p>
          <a:p>
            <a:endParaRPr lang="en-US" dirty="0"/>
          </a:p>
          <a:p>
            <a:r>
              <a:rPr lang="en-US" dirty="0"/>
              <a:t>MFLOPS</a:t>
            </a:r>
          </a:p>
          <a:p>
            <a:pPr marL="118872" indent="0">
              <a:buNone/>
            </a:pPr>
            <a:endParaRPr lang="en-US" dirty="0"/>
          </a:p>
          <a:p>
            <a:r>
              <a:rPr lang="en-US" dirty="0"/>
              <a:t>Synthetic Benchmarks</a:t>
            </a:r>
          </a:p>
          <a:p>
            <a:endParaRPr lang="en-US" dirty="0"/>
          </a:p>
          <a:p>
            <a:r>
              <a:rPr lang="en-US" dirty="0"/>
              <a:t>Performance per Watt</a:t>
            </a:r>
          </a:p>
          <a:p>
            <a:endParaRPr lang="en-US" dirty="0"/>
          </a:p>
          <a:p>
            <a:pPr marL="118872" indent="0">
              <a:buNone/>
            </a:pPr>
            <a:endParaRPr lang="en-US" dirty="0"/>
          </a:p>
          <a:p>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13</a:t>
            </a:fld>
            <a:endParaRPr lang="en-US"/>
          </a:p>
        </p:txBody>
      </p:sp>
    </p:spTree>
    <p:extLst>
      <p:ext uri="{BB962C8B-B14F-4D97-AF65-F5344CB8AC3E}">
        <p14:creationId xmlns:p14="http://schemas.microsoft.com/office/powerpoint/2010/main" val="396215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Performances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18872" indent="0">
                  <a:buNone/>
                </a:pPr>
                <a:endParaRPr lang="en-US" dirty="0"/>
              </a:p>
              <a:p>
                <a:r>
                  <a:rPr lang="en-US" dirty="0"/>
                  <a:t>Time performance = </a:t>
                </a: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panose="02040503050406030204" pitchFamily="18" charset="0"/>
                          </a:rPr>
                          <m:t>𝐸𝑥𝑒𝑐𝑢𝑡𝑖𝑜𝑛</m:t>
                        </m:r>
                        <m:r>
                          <a:rPr lang="en-US" i="1">
                            <a:latin typeface="Cambria Math"/>
                          </a:rPr>
                          <m:t> </m:t>
                        </m:r>
                        <m:r>
                          <a:rPr lang="en-US" i="1">
                            <a:latin typeface="Cambria Math"/>
                          </a:rPr>
                          <m:t>𝑇𝑖𝑚𝑒</m:t>
                        </m:r>
                      </m:den>
                    </m:f>
                  </m:oMath>
                </a14:m>
                <a:endParaRPr lang="en-US" dirty="0"/>
              </a:p>
              <a:p>
                <a:endParaRPr lang="en-US" dirty="0"/>
              </a:p>
              <a:p>
                <a:pPr marL="118872" indent="0">
                  <a:buNone/>
                </a:pPr>
                <a:endParaRPr lang="en-US" dirty="0"/>
              </a:p>
              <a:p>
                <a:endParaRPr lang="en-US" dirty="0"/>
              </a:p>
              <a:p>
                <a:r>
                  <a:rPr lang="en-US" dirty="0"/>
                  <a:t>Energy Performance = </a:t>
                </a: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𝐸𝑛𝑒𝑟𝑔𝑦</m:t>
                        </m:r>
                        <m:r>
                          <a:rPr lang="en-US" i="1">
                            <a:latin typeface="Cambria Math"/>
                          </a:rPr>
                          <m:t> </m:t>
                        </m:r>
                        <m:r>
                          <a:rPr lang="en-US" i="1">
                            <a:latin typeface="Cambria Math"/>
                          </a:rPr>
                          <m:t>𝐷𝑖𝑠𝑠𝑖𝑝𝑎𝑡𝑒𝑑</m:t>
                        </m:r>
                      </m:den>
                    </m:f>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14</a:t>
            </a:fld>
            <a:endParaRPr lang="en-US"/>
          </a:p>
        </p:txBody>
      </p:sp>
    </p:spTree>
    <p:extLst>
      <p:ext uri="{BB962C8B-B14F-4D97-AF65-F5344CB8AC3E}">
        <p14:creationId xmlns:p14="http://schemas.microsoft.com/office/powerpoint/2010/main" val="29926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Performances Measures</a:t>
            </a:r>
          </a:p>
        </p:txBody>
      </p:sp>
      <p:sp>
        <p:nvSpPr>
          <p:cNvPr id="3" name="Content Placeholder 2"/>
          <p:cNvSpPr>
            <a:spLocks noGrp="1"/>
          </p:cNvSpPr>
          <p:nvPr>
            <p:ph idx="1"/>
          </p:nvPr>
        </p:nvSpPr>
        <p:spPr>
          <a:xfrm>
            <a:off x="-29308" y="1301494"/>
            <a:ext cx="9144000" cy="5449825"/>
          </a:xfrm>
        </p:spPr>
        <p:txBody>
          <a:bodyPr>
            <a:normAutofit/>
          </a:bodyPr>
          <a:lstStyle/>
          <a:p>
            <a:pPr marL="118872" indent="0">
              <a:buNone/>
            </a:pPr>
            <a:endParaRPr lang="en-US" sz="1800" b="1" dirty="0">
              <a:latin typeface="Calibri" panose="020F0502020204030204" pitchFamily="34" charset="0"/>
            </a:endParaRPr>
          </a:p>
          <a:p>
            <a:r>
              <a:rPr lang="en-US" sz="1900" b="1" dirty="0">
                <a:latin typeface="Calibri" panose="020F0502020204030204" pitchFamily="34" charset="0"/>
              </a:rPr>
              <a:t>Time Performance of Processor. </a:t>
            </a:r>
            <a:endParaRPr lang="en-US" sz="1900" dirty="0">
              <a:latin typeface="Calibri" panose="020F0502020204030204" pitchFamily="34" charset="0"/>
            </a:endParaRPr>
          </a:p>
          <a:p>
            <a:pPr lvl="1">
              <a:lnSpc>
                <a:spcPct val="120000"/>
              </a:lnSpc>
            </a:pPr>
            <a:r>
              <a:rPr lang="en-US" sz="1900" dirty="0">
                <a:latin typeface="Calibri" panose="020F0502020204030204" pitchFamily="34" charset="0"/>
              </a:rPr>
              <a:t>Speed of a processor is measured in </a:t>
            </a:r>
            <a:r>
              <a:rPr lang="en-US" sz="1900" b="1" i="1" dirty="0">
                <a:latin typeface="Calibri" panose="020F0502020204030204" pitchFamily="34" charset="0"/>
              </a:rPr>
              <a:t>cycles per second</a:t>
            </a:r>
            <a:r>
              <a:rPr lang="en-US" sz="1900" b="1" dirty="0">
                <a:latin typeface="Calibri" panose="020F0502020204030204" pitchFamily="34" charset="0"/>
              </a:rPr>
              <a:t> or clock frequency (</a:t>
            </a:r>
            <a:r>
              <a:rPr lang="en-US" sz="1900" b="1" i="1" dirty="0">
                <a:latin typeface="Calibri" panose="020F0502020204030204" pitchFamily="34" charset="0"/>
              </a:rPr>
              <a:t>f</a:t>
            </a:r>
            <a:r>
              <a:rPr lang="en-US" sz="1900" b="1" dirty="0">
                <a:latin typeface="Calibri" panose="020F0502020204030204" pitchFamily="34" charset="0"/>
              </a:rPr>
              <a:t>).</a:t>
            </a:r>
          </a:p>
          <a:p>
            <a:pPr lvl="2"/>
            <a:r>
              <a:rPr lang="en-US" sz="1900" dirty="0">
                <a:latin typeface="Calibri" panose="020F0502020204030204" pitchFamily="34" charset="0"/>
              </a:rPr>
              <a:t>Here a clock cycle means 1/</a:t>
            </a:r>
            <a:r>
              <a:rPr lang="en-US" sz="1900" i="1" dirty="0">
                <a:latin typeface="Calibri" panose="020F0502020204030204" pitchFamily="34" charset="0"/>
              </a:rPr>
              <a:t>f </a:t>
            </a:r>
            <a:r>
              <a:rPr lang="en-US" sz="1900" dirty="0">
                <a:latin typeface="Calibri" panose="020F0502020204030204" pitchFamily="34" charset="0"/>
              </a:rPr>
              <a:t>second in time</a:t>
            </a:r>
            <a:endParaRPr lang="en-US" sz="1900" b="1" dirty="0">
              <a:latin typeface="Calibri" panose="020F0502020204030204" pitchFamily="34" charset="0"/>
            </a:endParaRPr>
          </a:p>
          <a:p>
            <a:pPr>
              <a:lnSpc>
                <a:spcPct val="70000"/>
              </a:lnSpc>
            </a:pPr>
            <a:endParaRPr lang="en-US" sz="1900" dirty="0">
              <a:latin typeface="Calibri" panose="020F0502020204030204" pitchFamily="34" charset="0"/>
            </a:endParaRPr>
          </a:p>
          <a:p>
            <a:pPr lvl="1">
              <a:lnSpc>
                <a:spcPct val="70000"/>
              </a:lnSpc>
            </a:pPr>
            <a:r>
              <a:rPr lang="en-US" sz="1900" dirty="0">
                <a:latin typeface="Calibri" panose="020F0502020204030204" pitchFamily="34" charset="0"/>
              </a:rPr>
              <a:t>Execution time of a program using C clock cycles = C/</a:t>
            </a:r>
            <a:r>
              <a:rPr lang="en-US" sz="1900" i="1" dirty="0">
                <a:latin typeface="Calibri" panose="020F0502020204030204" pitchFamily="34" charset="0"/>
              </a:rPr>
              <a:t>f</a:t>
            </a:r>
          </a:p>
          <a:p>
            <a:pPr>
              <a:lnSpc>
                <a:spcPct val="70000"/>
              </a:lnSpc>
            </a:pPr>
            <a:endParaRPr lang="en-US" sz="1900" i="1" dirty="0">
              <a:latin typeface="Calibri" panose="020F0502020204030204" pitchFamily="34" charset="0"/>
            </a:endParaRPr>
          </a:p>
          <a:p>
            <a:pPr lvl="1">
              <a:lnSpc>
                <a:spcPct val="70000"/>
              </a:lnSpc>
            </a:pPr>
            <a:r>
              <a:rPr lang="en-US" sz="1900" dirty="0">
                <a:latin typeface="Calibri" panose="020F0502020204030204" pitchFamily="34" charset="0"/>
              </a:rPr>
              <a:t>Time performance = </a:t>
            </a:r>
            <a:r>
              <a:rPr lang="en-US" sz="1900" i="1" dirty="0">
                <a:latin typeface="Calibri" panose="020F0502020204030204" pitchFamily="34" charset="0"/>
              </a:rPr>
              <a:t>f</a:t>
            </a:r>
            <a:r>
              <a:rPr lang="en-US" sz="1900" dirty="0">
                <a:latin typeface="Calibri" panose="020F0502020204030204" pitchFamily="34" charset="0"/>
              </a:rPr>
              <a:t>/C</a:t>
            </a:r>
          </a:p>
          <a:p>
            <a:pPr>
              <a:lnSpc>
                <a:spcPct val="70000"/>
              </a:lnSpc>
            </a:pPr>
            <a:endParaRPr lang="en-US" sz="1900" dirty="0">
              <a:latin typeface="Calibri" panose="020F0502020204030204" pitchFamily="34" charset="0"/>
            </a:endParaRPr>
          </a:p>
          <a:p>
            <a:pPr>
              <a:lnSpc>
                <a:spcPct val="120000"/>
              </a:lnSpc>
            </a:pPr>
            <a:r>
              <a:rPr lang="en-US" sz="1900" b="1" dirty="0">
                <a:latin typeface="Calibri" panose="020F0502020204030204" pitchFamily="34" charset="0"/>
              </a:rPr>
              <a:t>Energy Performance of a Processor</a:t>
            </a:r>
            <a:r>
              <a:rPr lang="en-US" sz="1900" dirty="0">
                <a:latin typeface="Calibri" panose="020F0502020204030204" pitchFamily="34" charset="0"/>
              </a:rPr>
              <a:t>. </a:t>
            </a:r>
          </a:p>
          <a:p>
            <a:pPr lvl="1">
              <a:lnSpc>
                <a:spcPct val="120000"/>
              </a:lnSpc>
            </a:pPr>
            <a:r>
              <a:rPr lang="en-US" sz="1900" dirty="0">
                <a:latin typeface="Calibri" panose="020F0502020204030204" pitchFamily="34" charset="0"/>
              </a:rPr>
              <a:t>Efficiency of a processor may be measured in </a:t>
            </a:r>
            <a:r>
              <a:rPr lang="en-US" sz="1900" b="1" i="1" dirty="0">
                <a:latin typeface="Calibri" panose="020F0502020204030204" pitchFamily="34" charset="0"/>
              </a:rPr>
              <a:t>cycles per joule </a:t>
            </a:r>
            <a:r>
              <a:rPr lang="en-US" sz="1900" b="1" dirty="0">
                <a:latin typeface="Calibri" panose="020F0502020204030204" pitchFamily="34" charset="0"/>
              </a:rPr>
              <a:t>or cycle efficiency (</a:t>
            </a:r>
            <a:r>
              <a:rPr lang="el-GR" sz="1900" b="1" dirty="0">
                <a:latin typeface="Calibri" panose="020F0502020204030204" pitchFamily="34" charset="0"/>
              </a:rPr>
              <a:t>η</a:t>
            </a:r>
            <a:r>
              <a:rPr lang="en-US" sz="1900" b="1" dirty="0">
                <a:latin typeface="Calibri" panose="020F0502020204030204" pitchFamily="34" charset="0"/>
              </a:rPr>
              <a:t>).</a:t>
            </a:r>
          </a:p>
          <a:p>
            <a:pPr lvl="2">
              <a:lnSpc>
                <a:spcPct val="120000"/>
              </a:lnSpc>
            </a:pPr>
            <a:r>
              <a:rPr lang="en-US" sz="1900" dirty="0">
                <a:latin typeface="Calibri" panose="020F0502020204030204" pitchFamily="34" charset="0"/>
              </a:rPr>
              <a:t>Also, a clock cycle means 1/</a:t>
            </a:r>
            <a:r>
              <a:rPr lang="el-GR" sz="1900" dirty="0">
                <a:latin typeface="Calibri" panose="020F0502020204030204" pitchFamily="34" charset="0"/>
              </a:rPr>
              <a:t> η</a:t>
            </a:r>
            <a:r>
              <a:rPr lang="en-US" sz="1900" dirty="0">
                <a:latin typeface="Calibri" panose="020F0502020204030204" pitchFamily="34" charset="0"/>
              </a:rPr>
              <a:t> joule in energy</a:t>
            </a:r>
            <a:endParaRPr lang="en-US" sz="1900" b="1" dirty="0">
              <a:latin typeface="Calibri" panose="020F0502020204030204" pitchFamily="34" charset="0"/>
            </a:endParaRPr>
          </a:p>
          <a:p>
            <a:pPr>
              <a:lnSpc>
                <a:spcPct val="70000"/>
              </a:lnSpc>
            </a:pPr>
            <a:endParaRPr lang="en-US" sz="1900" dirty="0">
              <a:latin typeface="Calibri" panose="020F0502020204030204" pitchFamily="34" charset="0"/>
            </a:endParaRPr>
          </a:p>
          <a:p>
            <a:pPr lvl="1">
              <a:lnSpc>
                <a:spcPct val="70000"/>
              </a:lnSpc>
            </a:pPr>
            <a:r>
              <a:rPr lang="en-US" sz="1900" dirty="0">
                <a:latin typeface="Calibri" panose="020F0502020204030204" pitchFamily="34" charset="0"/>
              </a:rPr>
              <a:t>Energy dissipated by a program using C clock cycles = C/</a:t>
            </a:r>
            <a:r>
              <a:rPr lang="el-GR" sz="1900" dirty="0">
                <a:latin typeface="Calibri" panose="020F0502020204030204" pitchFamily="34" charset="0"/>
              </a:rPr>
              <a:t>η</a:t>
            </a:r>
            <a:endParaRPr lang="en-US" sz="1900" dirty="0">
              <a:latin typeface="Calibri" panose="020F0502020204030204" pitchFamily="34" charset="0"/>
            </a:endParaRPr>
          </a:p>
          <a:p>
            <a:pPr>
              <a:lnSpc>
                <a:spcPct val="70000"/>
              </a:lnSpc>
            </a:pPr>
            <a:endParaRPr lang="en-US" sz="1900" dirty="0">
              <a:latin typeface="Calibri" panose="020F0502020204030204" pitchFamily="34" charset="0"/>
            </a:endParaRPr>
          </a:p>
          <a:p>
            <a:pPr lvl="1">
              <a:lnSpc>
                <a:spcPct val="70000"/>
              </a:lnSpc>
            </a:pPr>
            <a:r>
              <a:rPr lang="en-US" sz="1900" dirty="0">
                <a:latin typeface="Calibri" panose="020F0502020204030204" pitchFamily="34" charset="0"/>
              </a:rPr>
              <a:t>Energy performance = </a:t>
            </a:r>
            <a:r>
              <a:rPr lang="el-GR" sz="1900" dirty="0">
                <a:latin typeface="Calibri" panose="020F0502020204030204" pitchFamily="34" charset="0"/>
              </a:rPr>
              <a:t>η</a:t>
            </a:r>
            <a:r>
              <a:rPr lang="en-US" sz="1900" dirty="0">
                <a:latin typeface="Calibri" panose="020F0502020204030204" pitchFamily="34" charset="0"/>
              </a:rPr>
              <a:t>/C</a:t>
            </a:r>
          </a:p>
          <a:p>
            <a:endParaRPr lang="en-US" sz="1900" dirty="0">
              <a:latin typeface="Calibri" panose="020F0502020204030204" pitchFamily="34" charset="0"/>
            </a:endParaRPr>
          </a:p>
          <a:p>
            <a:r>
              <a:rPr lang="en-US" sz="1900" dirty="0">
                <a:latin typeface="Calibri" panose="020F0502020204030204" pitchFamily="34" charset="0"/>
              </a:rPr>
              <a:t>So the power consumed can be given as, P = </a:t>
            </a:r>
            <a:r>
              <a:rPr lang="en-US" sz="1900" i="1" dirty="0">
                <a:latin typeface="Calibri" panose="020F0502020204030204" pitchFamily="34" charset="0"/>
              </a:rPr>
              <a:t>f</a:t>
            </a:r>
            <a:r>
              <a:rPr lang="en-US" sz="1900" dirty="0">
                <a:latin typeface="Calibri" panose="020F0502020204030204" pitchFamily="34" charset="0"/>
              </a:rPr>
              <a:t>/</a:t>
            </a:r>
            <a:r>
              <a:rPr lang="el-GR" sz="1900" dirty="0">
                <a:latin typeface="Calibri" panose="020F0502020204030204" pitchFamily="34" charset="0"/>
              </a:rPr>
              <a:t> η</a:t>
            </a:r>
            <a:r>
              <a:rPr lang="en-US" sz="1900" dirty="0">
                <a:latin typeface="Calibri" panose="020F0502020204030204" pitchFamily="34" charset="0"/>
              </a:rPr>
              <a:t> </a:t>
            </a:r>
            <a:r>
              <a:rPr lang="en-US" sz="1900" b="1" dirty="0">
                <a:latin typeface="Calibri" panose="020F0502020204030204" pitchFamily="34" charset="0"/>
              </a:rPr>
              <a:t>(Product of Energy and Time)</a:t>
            </a:r>
          </a:p>
        </p:txBody>
      </p:sp>
      <p:sp>
        <p:nvSpPr>
          <p:cNvPr id="4" name="Date Placeholder 3"/>
          <p:cNvSpPr>
            <a:spLocks noGrp="1"/>
          </p:cNvSpPr>
          <p:nvPr>
            <p:ph type="dt" sz="half" idx="10"/>
          </p:nvPr>
        </p:nvSpPr>
        <p:spPr>
          <a:xfrm>
            <a:off x="0" y="6476999"/>
            <a:ext cx="2133600" cy="274320"/>
          </a:xfrm>
        </p:spPr>
        <p:txBody>
          <a:bodyPr/>
          <a:lstStyle/>
          <a:p>
            <a:r>
              <a:rPr lang="en-US" dirty="0"/>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15</a:t>
            </a:fld>
            <a:endParaRPr lang="en-US"/>
          </a:p>
        </p:txBody>
      </p:sp>
    </p:spTree>
    <p:extLst>
      <p:ext uri="{BB962C8B-B14F-4D97-AF65-F5344CB8AC3E}">
        <p14:creationId xmlns:p14="http://schemas.microsoft.com/office/powerpoint/2010/main" val="239389692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Methodology</a:t>
            </a:r>
          </a:p>
        </p:txBody>
      </p:sp>
      <p:sp>
        <p:nvSpPr>
          <p:cNvPr id="3" name="Content Placeholder 2"/>
          <p:cNvSpPr>
            <a:spLocks noGrp="1"/>
          </p:cNvSpPr>
          <p:nvPr>
            <p:ph idx="1"/>
          </p:nvPr>
        </p:nvSpPr>
        <p:spPr/>
        <p:txBody>
          <a:bodyPr>
            <a:normAutofit/>
          </a:bodyPr>
          <a:lstStyle/>
          <a:p>
            <a:r>
              <a:rPr lang="en-US" sz="2600" dirty="0">
                <a:latin typeface="Calibri" panose="020F0502020204030204" pitchFamily="34" charset="0"/>
              </a:rPr>
              <a:t>Technology Characterization</a:t>
            </a:r>
          </a:p>
          <a:p>
            <a:pPr lvl="1"/>
            <a:r>
              <a:rPr lang="en-US" sz="2600" dirty="0">
                <a:latin typeface="Calibri" panose="020F0502020204030204" pitchFamily="34" charset="0"/>
              </a:rPr>
              <a:t>Simulate a reasonable size adder circuit using selected vectors.</a:t>
            </a:r>
          </a:p>
          <a:p>
            <a:pPr lvl="1"/>
            <a:endParaRPr lang="en-US" sz="2600" dirty="0">
              <a:latin typeface="Calibri" panose="020F0502020204030204" pitchFamily="34" charset="0"/>
            </a:endParaRPr>
          </a:p>
          <a:p>
            <a:r>
              <a:rPr lang="en-US" sz="2600" dirty="0">
                <a:latin typeface="Calibri" panose="020F0502020204030204" pitchFamily="34" charset="0"/>
              </a:rPr>
              <a:t>Scale adder data to obtain processor power (cycle efficiency) and frequency at different operating points using scale factors.</a:t>
            </a:r>
          </a:p>
          <a:p>
            <a:endParaRPr lang="en-US" sz="2600" dirty="0">
              <a:latin typeface="Calibri" panose="020F0502020204030204" pitchFamily="34" charset="0"/>
            </a:endParaRPr>
          </a:p>
          <a:p>
            <a:r>
              <a:rPr lang="en-US" sz="2600" dirty="0">
                <a:latin typeface="Calibri" panose="020F0502020204030204" pitchFamily="34" charset="0"/>
              </a:rPr>
              <a:t> Develop  power management scenarios using cycle efficiency and frequency.</a:t>
            </a:r>
          </a:p>
          <a:p>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16</a:t>
            </a:fld>
            <a:endParaRPr lang="en-US"/>
          </a:p>
        </p:txBody>
      </p:sp>
    </p:spTree>
    <p:extLst>
      <p:ext uri="{BB962C8B-B14F-4D97-AF65-F5344CB8AC3E}">
        <p14:creationId xmlns:p14="http://schemas.microsoft.com/office/powerpoint/2010/main" val="4223542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Simulation Tools Used</a:t>
            </a:r>
          </a:p>
        </p:txBody>
      </p:sp>
      <p:sp>
        <p:nvSpPr>
          <p:cNvPr id="3" name="Content Placeholder 2"/>
          <p:cNvSpPr>
            <a:spLocks noGrp="1"/>
          </p:cNvSpPr>
          <p:nvPr>
            <p:ph idx="1"/>
          </p:nvPr>
        </p:nvSpPr>
        <p:spPr/>
        <p:txBody>
          <a:bodyPr>
            <a:normAutofit lnSpcReduction="10000"/>
          </a:bodyPr>
          <a:lstStyle/>
          <a:p>
            <a:r>
              <a:rPr lang="en-US" altLang="en-US" sz="2800" dirty="0">
                <a:latin typeface="Calibri" panose="020F0502020204030204" pitchFamily="34" charset="0"/>
              </a:rPr>
              <a:t>Questa Sim</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Design, compile and simulate designs</a:t>
            </a: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Leonardo Spectrum</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ASIC and standard cell synthesis</a:t>
            </a: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Design Architect-IC</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Schematic Capture</a:t>
            </a: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HSPICE</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Circuit simulation and verification</a:t>
            </a:r>
          </a:p>
          <a:p>
            <a:endParaRPr 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endParaRPr lang="en-US" altLang="en-US" dirty="0"/>
          </a:p>
          <a:p>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17</a:t>
            </a:fld>
            <a:endParaRPr lang="en-US"/>
          </a:p>
        </p:txBody>
      </p:sp>
    </p:spTree>
    <p:extLst>
      <p:ext uri="{BB962C8B-B14F-4D97-AF65-F5344CB8AC3E}">
        <p14:creationId xmlns:p14="http://schemas.microsoft.com/office/powerpoint/2010/main" val="32358454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rPr>
              <a:t>Micro-Benchmark Circuit Used</a:t>
            </a:r>
          </a:p>
        </p:txBody>
      </p:sp>
      <p:sp>
        <p:nvSpPr>
          <p:cNvPr id="4" name="Date Placeholder 3"/>
          <p:cNvSpPr>
            <a:spLocks noGrp="1"/>
          </p:cNvSpPr>
          <p:nvPr>
            <p:ph type="dt" sz="half" idx="10"/>
          </p:nvPr>
        </p:nvSpPr>
        <p:spPr/>
        <p:txBody>
          <a:bodyPr/>
          <a:lstStyle/>
          <a:p>
            <a:r>
              <a:rPr lang="en-US"/>
              <a:t>July 18, 2016</a:t>
            </a:r>
          </a:p>
        </p:txBody>
      </p:sp>
      <p:sp>
        <p:nvSpPr>
          <p:cNvPr id="3" name="Content Placeholder 2"/>
          <p:cNvSpPr>
            <a:spLocks noGrp="1"/>
          </p:cNvSpPr>
          <p:nvPr>
            <p:ph idx="1"/>
          </p:nvPr>
        </p:nvSpPr>
        <p:spPr>
          <a:xfrm>
            <a:off x="457200" y="4063274"/>
            <a:ext cx="8390898" cy="2514600"/>
          </a:xfrm>
        </p:spPr>
        <p:txBody>
          <a:bodyPr vert="horz" lIns="54864" tIns="91440" rtlCol="0" anchor="t">
            <a:normAutofit fontScale="70000" lnSpcReduction="20000"/>
          </a:bodyPr>
          <a:lstStyle/>
          <a:p>
            <a:r>
              <a:rPr lang="en-US" dirty="0">
                <a:latin typeface="Calibri" panose="020F0502020204030204" pitchFamily="34" charset="0"/>
              </a:rPr>
              <a:t>Adder circuit</a:t>
            </a:r>
          </a:p>
          <a:p>
            <a:pPr lvl="1"/>
            <a:r>
              <a:rPr lang="en-US" dirty="0">
                <a:latin typeface="Calibri" panose="020F0502020204030204" pitchFamily="34" charset="0"/>
              </a:rPr>
              <a:t>Fundamental block of functional units</a:t>
            </a:r>
          </a:p>
          <a:p>
            <a:pPr lvl="1"/>
            <a:r>
              <a:rPr lang="en-US" dirty="0">
                <a:latin typeface="Calibri" panose="020F0502020204030204" pitchFamily="34" charset="0"/>
              </a:rPr>
              <a:t>Often in processor’s critical path</a:t>
            </a:r>
          </a:p>
          <a:p>
            <a:pPr lvl="1"/>
            <a:r>
              <a:rPr lang="en-US" dirty="0">
                <a:latin typeface="Calibri" panose="020F0502020204030204" pitchFamily="34" charset="0"/>
              </a:rPr>
              <a:t>Used 16-bit Ripple Carry Adder.</a:t>
            </a:r>
          </a:p>
          <a:p>
            <a:endParaRPr lang="en-US" dirty="0">
              <a:latin typeface="Calibri" panose="020F0502020204030204" pitchFamily="34" charset="0"/>
            </a:endParaRPr>
          </a:p>
          <a:p>
            <a:r>
              <a:rPr lang="en-US" dirty="0">
                <a:latin typeface="Calibri" panose="020F0502020204030204" pitchFamily="34" charset="0"/>
              </a:rPr>
              <a:t>PTM Models</a:t>
            </a:r>
          </a:p>
          <a:p>
            <a:pPr lvl="1"/>
            <a:r>
              <a:rPr lang="en-US" dirty="0">
                <a:latin typeface="Calibri" panose="020F0502020204030204" pitchFamily="34" charset="0"/>
              </a:rPr>
              <a:t>Characterized in two PTM models: bulk CMOS and High-K </a:t>
            </a:r>
          </a:p>
          <a:p>
            <a:pPr lvl="1"/>
            <a:r>
              <a:rPr lang="en-US" dirty="0">
                <a:latin typeface="Calibri" panose="020F0502020204030204" pitchFamily="34" charset="0"/>
              </a:rPr>
              <a:t>Technology node: 45nm, 32nm and 22nm</a:t>
            </a:r>
          </a:p>
          <a:p>
            <a:pPr lvl="1"/>
            <a:endParaRPr lang="en-US"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 y="1524000"/>
            <a:ext cx="9139311" cy="2619367"/>
          </a:xfrm>
          <a:prstGeom prst="rect">
            <a:avLst/>
          </a:prstGeom>
        </p:spPr>
      </p:pic>
      <p:sp>
        <p:nvSpPr>
          <p:cNvPr id="5" name="Slide Number Placeholder 4"/>
          <p:cNvSpPr>
            <a:spLocks noGrp="1"/>
          </p:cNvSpPr>
          <p:nvPr>
            <p:ph type="sldNum" sz="quarter" idx="12"/>
          </p:nvPr>
        </p:nvSpPr>
        <p:spPr/>
        <p:txBody>
          <a:bodyPr/>
          <a:lstStyle/>
          <a:p>
            <a:fld id="{DAF9EE7D-FB37-4E04-8982-7171E671F843}" type="slidenum">
              <a:rPr lang="en-US" smtClean="0"/>
              <a:pPr/>
              <a:t>18</a:t>
            </a:fld>
            <a:endParaRPr lang="en-US"/>
          </a:p>
        </p:txBody>
      </p:sp>
    </p:spTree>
    <p:extLst>
      <p:ext uri="{BB962C8B-B14F-4D97-AF65-F5344CB8AC3E}">
        <p14:creationId xmlns:p14="http://schemas.microsoft.com/office/powerpoint/2010/main" val="134146792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8000" dirty="0">
                <a:latin typeface="Calibri" panose="020F0502020204030204" pitchFamily="34" charset="0"/>
              </a:rPr>
              <a:t>Results</a:t>
            </a:r>
          </a:p>
        </p:txBody>
      </p:sp>
    </p:spTree>
    <p:extLst>
      <p:ext uri="{BB962C8B-B14F-4D97-AF65-F5344CB8AC3E}">
        <p14:creationId xmlns:p14="http://schemas.microsoft.com/office/powerpoint/2010/main" val="224763738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Acknowledgment</a:t>
            </a:r>
          </a:p>
        </p:txBody>
      </p:sp>
      <p:sp>
        <p:nvSpPr>
          <p:cNvPr id="3" name="Content Placeholder 2"/>
          <p:cNvSpPr>
            <a:spLocks noGrp="1"/>
          </p:cNvSpPr>
          <p:nvPr>
            <p:ph idx="1"/>
          </p:nvPr>
        </p:nvSpPr>
        <p:spPr/>
        <p:txBody>
          <a:bodyPr>
            <a:normAutofit fontScale="92500" lnSpcReduction="20000"/>
          </a:bodyPr>
          <a:lstStyle/>
          <a:p>
            <a:r>
              <a:rPr lang="en-US" dirty="0">
                <a:latin typeface="Calibri" panose="020F0502020204030204" pitchFamily="34" charset="0"/>
              </a:rPr>
              <a:t>Prof. </a:t>
            </a:r>
            <a:r>
              <a:rPr lang="en-US" dirty="0" err="1">
                <a:latin typeface="Calibri" panose="020F0502020204030204" pitchFamily="34" charset="0"/>
              </a:rPr>
              <a:t>Vishwani</a:t>
            </a:r>
            <a:r>
              <a:rPr lang="en-US" dirty="0">
                <a:latin typeface="Calibri" panose="020F0502020204030204" pitchFamily="34" charset="0"/>
              </a:rPr>
              <a:t> Agrawal and Prof. </a:t>
            </a:r>
            <a:r>
              <a:rPr lang="en-US" dirty="0" err="1">
                <a:latin typeface="Calibri" panose="020F0502020204030204" pitchFamily="34" charset="0"/>
              </a:rPr>
              <a:t>Prathima</a:t>
            </a:r>
            <a:r>
              <a:rPr lang="en-US" dirty="0">
                <a:latin typeface="Calibri" panose="020F0502020204030204" pitchFamily="34" charset="0"/>
              </a:rPr>
              <a:t> Agrawal for their invaluable guidance throughout my work,</a:t>
            </a:r>
          </a:p>
          <a:p>
            <a:endParaRPr lang="en-US" dirty="0">
              <a:latin typeface="Calibri" panose="020F0502020204030204" pitchFamily="34" charset="0"/>
            </a:endParaRPr>
          </a:p>
          <a:p>
            <a:r>
              <a:rPr lang="en-US" dirty="0">
                <a:latin typeface="Calibri" panose="020F0502020204030204" pitchFamily="34" charset="0"/>
              </a:rPr>
              <a:t>Prof. Victor P Nelson for being my committee member and for his courses that helped me understand various tools,</a:t>
            </a:r>
          </a:p>
          <a:p>
            <a:endParaRPr lang="en-US" dirty="0">
              <a:latin typeface="Calibri" panose="020F0502020204030204" pitchFamily="34" charset="0"/>
            </a:endParaRPr>
          </a:p>
          <a:p>
            <a:r>
              <a:rPr lang="en-US" dirty="0">
                <a:latin typeface="Calibri" panose="020F0502020204030204" pitchFamily="34" charset="0"/>
              </a:rPr>
              <a:t>All staff members of EE department,</a:t>
            </a:r>
          </a:p>
          <a:p>
            <a:endParaRPr lang="en-US" dirty="0">
              <a:latin typeface="Calibri" panose="020F0502020204030204" pitchFamily="34" charset="0"/>
            </a:endParaRPr>
          </a:p>
          <a:p>
            <a:r>
              <a:rPr lang="en-US" dirty="0">
                <a:latin typeface="Calibri" panose="020F0502020204030204" pitchFamily="34" charset="0"/>
              </a:rPr>
              <a:t>My friends and family for their support throughout my research. </a:t>
            </a:r>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2</a:t>
            </a:fld>
            <a:endParaRPr lang="en-US"/>
          </a:p>
        </p:txBody>
      </p:sp>
    </p:spTree>
    <p:extLst>
      <p:ext uri="{BB962C8B-B14F-4D97-AF65-F5344CB8AC3E}">
        <p14:creationId xmlns:p14="http://schemas.microsoft.com/office/powerpoint/2010/main" val="131246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Vector Selection</a:t>
            </a:r>
          </a:p>
        </p:txBody>
      </p:sp>
      <p:sp>
        <p:nvSpPr>
          <p:cNvPr id="3" name="Text Placeholder 2"/>
          <p:cNvSpPr>
            <a:spLocks noGrp="1"/>
          </p:cNvSpPr>
          <p:nvPr>
            <p:ph type="body" idx="1"/>
          </p:nvPr>
        </p:nvSpPr>
        <p:spPr>
          <a:xfrm>
            <a:off x="12032" y="5412606"/>
            <a:ext cx="9144000" cy="1445394"/>
          </a:xfrm>
        </p:spPr>
        <p:txBody>
          <a:bodyPr>
            <a:normAutofit lnSpcReduction="10000"/>
          </a:bodyPr>
          <a:lstStyle/>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r>
              <a:rPr lang="en-US" sz="2300" b="0" dirty="0">
                <a:latin typeface="Calibri" panose="020F0502020204030204" pitchFamily="34" charset="0"/>
              </a:rPr>
              <a:t>1000 random vectors were  generated using a MATLAB code</a:t>
            </a:r>
          </a:p>
          <a:p>
            <a:pPr marL="438912" lvl="1" indent="-320040">
              <a:spcBef>
                <a:spcPts val="0"/>
              </a:spcBef>
              <a:buClr>
                <a:schemeClr val="accent1"/>
              </a:buClr>
              <a:buSzPct val="80000"/>
              <a:buFont typeface="Wingdings 2"/>
              <a:buChar char=""/>
            </a:pPr>
            <a:r>
              <a:rPr lang="en-US" sz="2300" b="0" dirty="0">
                <a:latin typeface="Calibri" panose="020F0502020204030204" pitchFamily="34" charset="0"/>
              </a:rPr>
              <a:t>Simulation in H-spice in 90nm Bulk CMOS PTM at 1.4 volts and frequency 1.45 GHz gives cycle avg. power per vector.</a:t>
            </a:r>
            <a:endParaRPr lang="en-US" dirty="0"/>
          </a:p>
          <a:p>
            <a:endParaRPr lang="en-US" dirty="0"/>
          </a:p>
        </p:txBody>
      </p:sp>
      <p:sp>
        <p:nvSpPr>
          <p:cNvPr id="7" name="Date Placeholder 6"/>
          <p:cNvSpPr>
            <a:spLocks noGrp="1"/>
          </p:cNvSpPr>
          <p:nvPr>
            <p:ph type="dt" sz="half" idx="10"/>
          </p:nvPr>
        </p:nvSpPr>
        <p:spPr>
          <a:xfrm>
            <a:off x="457200" y="6583680"/>
            <a:ext cx="2133600" cy="274320"/>
          </a:xfrm>
        </p:spPr>
        <p:txBody>
          <a:bodyPr/>
          <a:lstStyle/>
          <a:p>
            <a:r>
              <a:rPr lang="en-US"/>
              <a:t>July 18, 2016</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63800" y="1419504"/>
            <a:ext cx="7040464" cy="4114800"/>
          </a:xfrm>
        </p:spPr>
      </p:pic>
      <p:sp>
        <p:nvSpPr>
          <p:cNvPr id="4" name="Slide Number Placeholder 3"/>
          <p:cNvSpPr>
            <a:spLocks noGrp="1"/>
          </p:cNvSpPr>
          <p:nvPr>
            <p:ph type="sldNum" sz="quarter" idx="12"/>
          </p:nvPr>
        </p:nvSpPr>
        <p:spPr/>
        <p:txBody>
          <a:bodyPr/>
          <a:lstStyle/>
          <a:p>
            <a:fld id="{DAF9EE7D-FB37-4E04-8982-7171E671F843}" type="slidenum">
              <a:rPr lang="en-US" smtClean="0"/>
              <a:pPr/>
              <a:t>20</a:t>
            </a:fld>
            <a:endParaRPr lang="en-US"/>
          </a:p>
        </p:txBody>
      </p:sp>
    </p:spTree>
    <p:extLst>
      <p:ext uri="{BB962C8B-B14F-4D97-AF65-F5344CB8AC3E}">
        <p14:creationId xmlns:p14="http://schemas.microsoft.com/office/powerpoint/2010/main" val="292915740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Vector Selection (contd.)</a:t>
            </a: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24000"/>
            <a:ext cx="5791200" cy="3675017"/>
          </a:xfrm>
        </p:spPr>
      </p:pic>
      <p:sp>
        <p:nvSpPr>
          <p:cNvPr id="7" name="Date Placeholder 6"/>
          <p:cNvSpPr>
            <a:spLocks noGrp="1"/>
          </p:cNvSpPr>
          <p:nvPr>
            <p:ph type="dt" sz="half" idx="10"/>
          </p:nvPr>
        </p:nvSpPr>
        <p:spPr/>
        <p:txBody>
          <a:bodyPr/>
          <a:lstStyle/>
          <a:p>
            <a:r>
              <a:rPr lang="en-US"/>
              <a:t>July 18, 2016</a:t>
            </a:r>
          </a:p>
        </p:txBody>
      </p:sp>
      <p:sp>
        <p:nvSpPr>
          <p:cNvPr id="15" name="Rectangle 14"/>
          <p:cNvSpPr/>
          <p:nvPr/>
        </p:nvSpPr>
        <p:spPr>
          <a:xfrm>
            <a:off x="76200" y="5136831"/>
            <a:ext cx="9067800" cy="1477328"/>
          </a:xfrm>
          <a:prstGeom prst="rect">
            <a:avLst/>
          </a:prstGeom>
        </p:spPr>
        <p:txBody>
          <a:bodyPr wrap="square">
            <a:spAutoFit/>
          </a:bodyPr>
          <a:lstStyle/>
          <a:p>
            <a:pPr marL="438912" lvl="1" indent="-320040">
              <a:spcBef>
                <a:spcPts val="0"/>
              </a:spcBef>
              <a:buClr>
                <a:schemeClr val="accent1"/>
              </a:buClr>
              <a:buSzPct val="80000"/>
              <a:buFont typeface="Wingdings 2"/>
              <a:buChar char=""/>
            </a:pPr>
            <a:r>
              <a:rPr lang="en-US" sz="2400" dirty="0">
                <a:latin typeface="Calibri" panose="020F0502020204030204" pitchFamily="34" charset="0"/>
              </a:rPr>
              <a:t>Out of 1000 random vectors 50 vector pair were selected such that:</a:t>
            </a: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16 consume avg. power</a:t>
            </a: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17 consume above avg. power including the peak power vector pair</a:t>
            </a: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17 consume below avg. power including the min. power vector pair</a:t>
            </a:r>
          </a:p>
        </p:txBody>
      </p:sp>
      <p:sp>
        <p:nvSpPr>
          <p:cNvPr id="2" name="Slide Number Placeholder 1"/>
          <p:cNvSpPr>
            <a:spLocks noGrp="1"/>
          </p:cNvSpPr>
          <p:nvPr>
            <p:ph type="sldNum" sz="quarter" idx="12"/>
          </p:nvPr>
        </p:nvSpPr>
        <p:spPr/>
        <p:txBody>
          <a:bodyPr/>
          <a:lstStyle/>
          <a:p>
            <a:fld id="{DAF9EE7D-FB37-4E04-8982-7171E671F843}" type="slidenum">
              <a:rPr lang="en-US" smtClean="0"/>
              <a:pPr/>
              <a:t>21</a:t>
            </a:fld>
            <a:endParaRPr lang="en-US"/>
          </a:p>
        </p:txBody>
      </p:sp>
    </p:spTree>
    <p:extLst>
      <p:ext uri="{BB962C8B-B14F-4D97-AF65-F5344CB8AC3E}">
        <p14:creationId xmlns:p14="http://schemas.microsoft.com/office/powerpoint/2010/main" val="148717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3" y="109502"/>
            <a:ext cx="8229600" cy="1251062"/>
          </a:xfrm>
        </p:spPr>
        <p:txBody>
          <a:bodyPr>
            <a:normAutofit/>
          </a:bodyPr>
          <a:lstStyle/>
          <a:p>
            <a:r>
              <a:rPr lang="en-US" sz="5400" dirty="0"/>
              <a:t>Adder Simulation Data</a:t>
            </a:r>
          </a:p>
        </p:txBody>
      </p:sp>
      <p:sp>
        <p:nvSpPr>
          <p:cNvPr id="4" name="Content Placeholder 3"/>
          <p:cNvSpPr>
            <a:spLocks noGrp="1"/>
          </p:cNvSpPr>
          <p:nvPr>
            <p:ph sz="half" idx="2"/>
          </p:nvPr>
        </p:nvSpPr>
        <p:spPr>
          <a:xfrm>
            <a:off x="541280" y="1360564"/>
            <a:ext cx="7848603" cy="575310"/>
          </a:xfrm>
        </p:spPr>
        <p:txBody>
          <a:bodyPr>
            <a:normAutofit fontScale="92500"/>
          </a:bodyPr>
          <a:lstStyle/>
          <a:p>
            <a:pPr marL="118872" indent="0">
              <a:buNone/>
            </a:pPr>
            <a:r>
              <a:rPr lang="en-US" b="1" dirty="0">
                <a:latin typeface="Calibri" panose="020F0502020204030204" pitchFamily="34" charset="0"/>
              </a:rPr>
              <a:t>Simulation Data from H-spice for 32nm Bulk CMOS PTM Model </a:t>
            </a:r>
          </a:p>
          <a:p>
            <a:endParaRPr lang="en-US" b="1" dirty="0">
              <a:latin typeface="Calibri" panose="020F0502020204030204" pitchFamily="34" charset="0"/>
            </a:endParaRPr>
          </a:p>
        </p:txBody>
      </p:sp>
      <p:graphicFrame>
        <p:nvGraphicFramePr>
          <p:cNvPr id="12" name="Table 11"/>
          <p:cNvGraphicFramePr>
            <a:graphicFrameLocks noGrp="1"/>
          </p:cNvGraphicFramePr>
          <p:nvPr>
            <p:extLst/>
          </p:nvPr>
        </p:nvGraphicFramePr>
        <p:xfrm>
          <a:off x="304800" y="1840753"/>
          <a:ext cx="8542283" cy="5017247"/>
        </p:xfrm>
        <a:graphic>
          <a:graphicData uri="http://schemas.openxmlformats.org/drawingml/2006/table">
            <a:tbl>
              <a:tblPr>
                <a:tableStyleId>{BC89EF96-8CEA-46FF-86C4-4CE0E7609802}</a:tableStyleId>
              </a:tblPr>
              <a:tblGrid>
                <a:gridCol w="854228">
                  <a:extLst>
                    <a:ext uri="{9D8B030D-6E8A-4147-A177-3AD203B41FA5}">
                      <a16:colId xmlns:a16="http://schemas.microsoft.com/office/drawing/2014/main" val="3318722060"/>
                    </a:ext>
                  </a:extLst>
                </a:gridCol>
                <a:gridCol w="640672">
                  <a:extLst>
                    <a:ext uri="{9D8B030D-6E8A-4147-A177-3AD203B41FA5}">
                      <a16:colId xmlns:a16="http://schemas.microsoft.com/office/drawing/2014/main" val="1894446953"/>
                    </a:ext>
                  </a:extLst>
                </a:gridCol>
                <a:gridCol w="753069">
                  <a:extLst>
                    <a:ext uri="{9D8B030D-6E8A-4147-A177-3AD203B41FA5}">
                      <a16:colId xmlns:a16="http://schemas.microsoft.com/office/drawing/2014/main" val="3655709018"/>
                    </a:ext>
                  </a:extLst>
                </a:gridCol>
                <a:gridCol w="674391">
                  <a:extLst>
                    <a:ext uri="{9D8B030D-6E8A-4147-A177-3AD203B41FA5}">
                      <a16:colId xmlns:a16="http://schemas.microsoft.com/office/drawing/2014/main" val="444274974"/>
                    </a:ext>
                  </a:extLst>
                </a:gridCol>
                <a:gridCol w="674391">
                  <a:extLst>
                    <a:ext uri="{9D8B030D-6E8A-4147-A177-3AD203B41FA5}">
                      <a16:colId xmlns:a16="http://schemas.microsoft.com/office/drawing/2014/main" val="1686630555"/>
                    </a:ext>
                  </a:extLst>
                </a:gridCol>
                <a:gridCol w="1348782">
                  <a:extLst>
                    <a:ext uri="{9D8B030D-6E8A-4147-A177-3AD203B41FA5}">
                      <a16:colId xmlns:a16="http://schemas.microsoft.com/office/drawing/2014/main" val="1346179826"/>
                    </a:ext>
                  </a:extLst>
                </a:gridCol>
                <a:gridCol w="1140844">
                  <a:extLst>
                    <a:ext uri="{9D8B030D-6E8A-4147-A177-3AD203B41FA5}">
                      <a16:colId xmlns:a16="http://schemas.microsoft.com/office/drawing/2014/main" val="3476639051"/>
                    </a:ext>
                  </a:extLst>
                </a:gridCol>
                <a:gridCol w="747450">
                  <a:extLst>
                    <a:ext uri="{9D8B030D-6E8A-4147-A177-3AD203B41FA5}">
                      <a16:colId xmlns:a16="http://schemas.microsoft.com/office/drawing/2014/main" val="3908536767"/>
                    </a:ext>
                  </a:extLst>
                </a:gridCol>
                <a:gridCol w="854228">
                  <a:extLst>
                    <a:ext uri="{9D8B030D-6E8A-4147-A177-3AD203B41FA5}">
                      <a16:colId xmlns:a16="http://schemas.microsoft.com/office/drawing/2014/main" val="3528096381"/>
                    </a:ext>
                  </a:extLst>
                </a:gridCol>
                <a:gridCol w="854228">
                  <a:extLst>
                    <a:ext uri="{9D8B030D-6E8A-4147-A177-3AD203B41FA5}">
                      <a16:colId xmlns:a16="http://schemas.microsoft.com/office/drawing/2014/main" val="696979460"/>
                    </a:ext>
                  </a:extLst>
                </a:gridCol>
              </a:tblGrid>
              <a:tr h="456677">
                <a:tc>
                  <a:txBody>
                    <a:bodyPr/>
                    <a:lstStyle/>
                    <a:p>
                      <a:pPr algn="ctr" fontAlgn="ctr"/>
                      <a:r>
                        <a:rPr lang="en-US" sz="2000" b="1" u="none" strike="noStrike" dirty="0">
                          <a:effectLst/>
                          <a:latin typeface="Calibri" panose="020F0502020204030204" pitchFamily="34" charset="0"/>
                        </a:rPr>
                        <a:t>Voltage</a:t>
                      </a:r>
                      <a:endParaRPr lang="en-US" sz="20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en-US" sz="2000" b="1" u="none" strike="noStrike" dirty="0">
                          <a:effectLst/>
                          <a:latin typeface="Calibri" panose="020F0502020204030204" pitchFamily="34" charset="0"/>
                        </a:rPr>
                        <a:t>Power from simulation</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000" b="1" u="none" strike="noStrike" dirty="0">
                          <a:effectLst/>
                          <a:latin typeface="Calibri" panose="020F0502020204030204" pitchFamily="34" charset="0"/>
                        </a:rPr>
                        <a:t>Timing from simulation</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3">
                  <a:txBody>
                    <a:bodyPr/>
                    <a:lstStyle/>
                    <a:p>
                      <a:pPr algn="ctr" fontAlgn="ctr"/>
                      <a:r>
                        <a:rPr lang="en-US" sz="2000" b="1" u="none" strike="noStrike" dirty="0">
                          <a:effectLst/>
                          <a:latin typeface="Calibri" panose="020F0502020204030204" pitchFamily="34" charset="0"/>
                        </a:rPr>
                        <a:t>Energy per cycle</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5961605"/>
                  </a:ext>
                </a:extLst>
              </a:tr>
              <a:tr h="473344">
                <a:tc>
                  <a:txBody>
                    <a:bodyPr/>
                    <a:lstStyle/>
                    <a:p>
                      <a:pPr algn="ctr" fontAlgn="ctr"/>
                      <a:r>
                        <a:rPr lang="en-US" sz="1600" b="1" u="none" strike="noStrike" dirty="0">
                          <a:effectLst/>
                          <a:latin typeface="Calibri" panose="020F0502020204030204" pitchFamily="34" charset="0"/>
                        </a:rPr>
                        <a:t>V</a:t>
                      </a:r>
                      <a:r>
                        <a:rPr lang="en-US" sz="1600" b="1" u="none" strike="noStrike" baseline="-25000" dirty="0">
                          <a:effectLst/>
                          <a:latin typeface="Calibri" panose="020F0502020204030204" pitchFamily="34" charset="0"/>
                        </a:rPr>
                        <a:t>dd</a:t>
                      </a:r>
                      <a:r>
                        <a:rPr lang="en-US" sz="1600" b="1" u="none" strike="noStrike" dirty="0">
                          <a:effectLst/>
                          <a:latin typeface="Calibri" panose="020F0502020204030204" pitchFamily="34" charset="0"/>
                        </a:rPr>
                        <a:t> (v)</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(µW)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dyn</a:t>
                      </a:r>
                      <a:endParaRPr lang="en-US" sz="1600" b="1" u="none" strike="noStrike" baseline="-25000" dirty="0">
                        <a:effectLst/>
                        <a:latin typeface="Calibri" panose="020F0502020204030204" pitchFamily="34" charset="0"/>
                      </a:endParaRPr>
                    </a:p>
                    <a:p>
                      <a:pPr algn="ctr" fontAlgn="ctr"/>
                      <a:r>
                        <a:rPr lang="en-US" sz="1600" b="1" u="none" strike="noStrike" dirty="0">
                          <a:effectLst/>
                          <a:latin typeface="Calibri" panose="020F0502020204030204" pitchFamily="34" charset="0"/>
                        </a:rPr>
                        <a:t>(µW)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static</a:t>
                      </a:r>
                      <a:r>
                        <a:rPr lang="en-US" sz="1600" b="1" u="none" strike="noStrike" dirty="0">
                          <a:effectLst/>
                          <a:latin typeface="Calibri" panose="020F0502020204030204" pitchFamily="34" charset="0"/>
                        </a:rPr>
                        <a:t>  (µW)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peak</a:t>
                      </a:r>
                      <a:r>
                        <a:rPr lang="en-US" sz="1600" b="1" u="none" strike="noStrike" baseline="-25000" dirty="0">
                          <a:effectLst/>
                          <a:latin typeface="Calibri" panose="020F0502020204030204" pitchFamily="34" charset="0"/>
                        </a:rPr>
                        <a:t> </a:t>
                      </a:r>
                      <a:r>
                        <a:rPr lang="en-US" sz="1600" b="1" u="none" strike="noStrike" dirty="0">
                          <a:effectLst/>
                          <a:latin typeface="Calibri" panose="020F0502020204030204" pitchFamily="34" charset="0"/>
                        </a:rPr>
                        <a:t>(µW)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Critical path Delay (</a:t>
                      </a:r>
                      <a:r>
                        <a:rPr lang="en-US" sz="1600" b="1" u="none" strike="noStrike" dirty="0" err="1">
                          <a:effectLst/>
                          <a:latin typeface="Calibri" panose="020F0502020204030204" pitchFamily="34" charset="0"/>
                        </a:rPr>
                        <a:t>ps</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f</a:t>
                      </a:r>
                      <a:r>
                        <a:rPr lang="en-US" sz="1600" b="1" u="none" strike="noStrike" baseline="-25000" dirty="0" err="1">
                          <a:effectLst/>
                          <a:latin typeface="Calibri" panose="020F0502020204030204" pitchFamily="34" charset="0"/>
                        </a:rPr>
                        <a:t>max</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(GHz)</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dyn</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static</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6803330"/>
                  </a:ext>
                </a:extLst>
              </a:tr>
              <a:tr h="226697">
                <a:tc>
                  <a:txBody>
                    <a:bodyPr/>
                    <a:lstStyle/>
                    <a:p>
                      <a:pPr algn="ctr" fontAlgn="ctr"/>
                      <a:r>
                        <a:rPr lang="en-US" sz="1500" b="1" u="none" strike="noStrike" dirty="0">
                          <a:effectLst/>
                          <a:latin typeface="Calibri" panose="020F0502020204030204" pitchFamily="34" charset="0"/>
                        </a:rPr>
                        <a:t>1.2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124.03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91.37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32.66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397.71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320.85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3.12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29.32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39.8</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3820580"/>
                  </a:ext>
                </a:extLst>
              </a:tr>
              <a:tr h="226697">
                <a:tc>
                  <a:txBody>
                    <a:bodyPr/>
                    <a:lstStyle/>
                    <a:p>
                      <a:pPr algn="ctr" fontAlgn="ctr"/>
                      <a:r>
                        <a:rPr lang="en-US" sz="1500" b="1" u="none" strike="noStrike">
                          <a:effectLst/>
                          <a:latin typeface="Calibri" panose="020F0502020204030204" pitchFamily="34" charset="0"/>
                        </a:rPr>
                        <a:t>1.15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78.31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22.19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335.74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338.91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26.54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7.52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34.06</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1436760"/>
                  </a:ext>
                </a:extLst>
              </a:tr>
              <a:tr h="226697">
                <a:tc>
                  <a:txBody>
                    <a:bodyPr/>
                    <a:lstStyle/>
                    <a:p>
                      <a:pPr algn="ctr" fontAlgn="ctr"/>
                      <a:r>
                        <a:rPr lang="en-US" sz="1500" b="1" u="none" strike="noStrike">
                          <a:effectLst/>
                          <a:latin typeface="Calibri" panose="020F0502020204030204" pitchFamily="34" charset="0"/>
                        </a:rPr>
                        <a:t>1.1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81.93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66.72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261.9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360.46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2.77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24.05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29.53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8901718"/>
                  </a:ext>
                </a:extLst>
              </a:tr>
              <a:tr h="226697">
                <a:tc>
                  <a:txBody>
                    <a:bodyPr/>
                    <a:lstStyle/>
                    <a:p>
                      <a:pPr algn="ctr" fontAlgn="ctr"/>
                      <a:r>
                        <a:rPr lang="en-US" sz="1500" b="1" u="none" strike="noStrike">
                          <a:effectLst/>
                          <a:latin typeface="Calibri" panose="020F0502020204030204" pitchFamily="34" charset="0"/>
                        </a:rPr>
                        <a:t>1.05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66.21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55.74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10.47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217.46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386.5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2.59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21.54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25.59</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9101899"/>
                  </a:ext>
                </a:extLst>
              </a:tr>
              <a:tr h="226697">
                <a:tc>
                  <a:txBody>
                    <a:bodyPr/>
                    <a:lstStyle/>
                    <a:p>
                      <a:pPr algn="ctr" fontAlgn="ctr"/>
                      <a:r>
                        <a:rPr lang="en-US" sz="1500" b="1" u="none" strike="noStrike">
                          <a:effectLst/>
                          <a:latin typeface="Calibri" panose="020F0502020204030204" pitchFamily="34" charset="0"/>
                        </a:rPr>
                        <a:t>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53.77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46.51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7.26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178.2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418.72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2.39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19.47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22.51</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6875590"/>
                  </a:ext>
                </a:extLst>
              </a:tr>
              <a:tr h="226697">
                <a:tc>
                  <a:txBody>
                    <a:bodyPr/>
                    <a:lstStyle/>
                    <a:p>
                      <a:pPr algn="ctr" fontAlgn="ctr"/>
                      <a:r>
                        <a:rPr lang="en-US" sz="1500" b="1" u="none" strike="noStrike">
                          <a:effectLst/>
                          <a:latin typeface="Calibri" panose="020F0502020204030204" pitchFamily="34" charset="0"/>
                        </a:rPr>
                        <a:t>0.95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42.65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37.58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5.07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144.77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459.03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17.25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19.58</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1939677"/>
                  </a:ext>
                </a:extLst>
              </a:tr>
              <a:tr h="226697">
                <a:tc>
                  <a:txBody>
                    <a:bodyPr/>
                    <a:lstStyle/>
                    <a:p>
                      <a:pPr algn="ctr" fontAlgn="ctr"/>
                      <a:r>
                        <a:rPr lang="en-US" sz="1500" b="1" u="none" strike="noStrike">
                          <a:effectLst/>
                          <a:latin typeface="Calibri" panose="020F0502020204030204" pitchFamily="34" charset="0"/>
                        </a:rPr>
                        <a:t>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33.4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29.83</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3.57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115.34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509.72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1.96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1.8202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17.03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9458398"/>
                  </a:ext>
                </a:extLst>
              </a:tr>
              <a:tr h="226697">
                <a:tc>
                  <a:txBody>
                    <a:bodyPr/>
                    <a:lstStyle/>
                    <a:p>
                      <a:pPr algn="ctr" fontAlgn="ctr"/>
                      <a:r>
                        <a:rPr lang="en-US" sz="1500" b="1" u="none" strike="noStrike">
                          <a:effectLst/>
                          <a:latin typeface="Calibri" panose="020F0502020204030204" pitchFamily="34" charset="0"/>
                        </a:rPr>
                        <a:t>0.8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19.08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17.32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1.751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73.71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666.65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11.55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1.167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12.72</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9729001"/>
                  </a:ext>
                </a:extLst>
              </a:tr>
              <a:tr h="226697">
                <a:tc>
                  <a:txBody>
                    <a:bodyPr/>
                    <a:lstStyle/>
                    <a:p>
                      <a:pPr algn="ctr" fontAlgn="ctr"/>
                      <a:r>
                        <a:rPr lang="en-US" sz="1500" b="1" u="none" strike="noStrike">
                          <a:effectLst/>
                          <a:latin typeface="Calibri" panose="020F0502020204030204" pitchFamily="34" charset="0"/>
                        </a:rPr>
                        <a:t>0.7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9.59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8.73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0.856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35.76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986.51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1.014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8.62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0.844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9.46</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80073065"/>
                  </a:ext>
                </a:extLst>
              </a:tr>
              <a:tr h="226697">
                <a:tc>
                  <a:txBody>
                    <a:bodyPr/>
                    <a:lstStyle/>
                    <a:p>
                      <a:pPr algn="ctr" fontAlgn="ctr"/>
                      <a:r>
                        <a:rPr lang="en-US" sz="1500" b="1" u="none" strike="noStrike">
                          <a:effectLst/>
                          <a:latin typeface="Calibri" panose="020F0502020204030204" pitchFamily="34" charset="0"/>
                        </a:rPr>
                        <a:t>0.6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3.97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3.57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0.406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14.71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1792.1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0.558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6.39</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0.727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7.12</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5836273"/>
                  </a:ext>
                </a:extLst>
              </a:tr>
              <a:tr h="226697">
                <a:tc>
                  <a:txBody>
                    <a:bodyPr/>
                    <a:lstStyle/>
                    <a:p>
                      <a:pPr algn="ctr" fontAlgn="ctr"/>
                      <a:r>
                        <a:rPr lang="en-US" sz="1500" b="1" u="none" strike="noStrike">
                          <a:effectLst/>
                          <a:latin typeface="Calibri" panose="020F0502020204030204" pitchFamily="34" charset="0"/>
                        </a:rPr>
                        <a:t>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1.138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0.956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0.182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4511.7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0.222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4.31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0.819</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5.13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3151429"/>
                  </a:ext>
                </a:extLst>
              </a:tr>
              <a:tr h="226697">
                <a:tc>
                  <a:txBody>
                    <a:bodyPr/>
                    <a:lstStyle/>
                    <a:p>
                      <a:pPr algn="ctr" fontAlgn="ctr"/>
                      <a:r>
                        <a:rPr lang="en-US" sz="1600" b="1" i="0" u="none" strike="noStrike" dirty="0">
                          <a:effectLst/>
                          <a:latin typeface="Calibri" panose="020F0502020204030204" pitchFamily="34" charset="0"/>
                        </a:rPr>
                        <a:t>0.4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0.229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0.079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0.695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18928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0.053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2.84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1.488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4.33</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6416687"/>
                  </a:ext>
                </a:extLst>
              </a:tr>
              <a:tr h="226697">
                <a:tc>
                  <a:txBody>
                    <a:bodyPr/>
                    <a:lstStyle/>
                    <a:p>
                      <a:pPr algn="ctr" fontAlgn="ctr"/>
                      <a:r>
                        <a:rPr lang="en-US" sz="1500" b="1" u="none" strike="noStrike">
                          <a:effectLst/>
                          <a:latin typeface="Calibri" panose="020F0502020204030204" pitchFamily="34" charset="0"/>
                        </a:rPr>
                        <a:t>0.35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0.233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44168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2.27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4.4</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1917686"/>
                  </a:ext>
                </a:extLst>
              </a:tr>
              <a:tr h="226697">
                <a:tc>
                  <a:txBody>
                    <a:bodyPr/>
                    <a:lstStyle/>
                    <a:p>
                      <a:pPr algn="ctr" fontAlgn="ctr"/>
                      <a:r>
                        <a:rPr lang="en-US" sz="1500" b="1" u="none" strike="noStrike">
                          <a:effectLst/>
                          <a:latin typeface="Calibri" panose="020F0502020204030204" pitchFamily="34" charset="0"/>
                        </a:rPr>
                        <a:t>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0.047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112760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1.601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3.75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5.35</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556453"/>
                  </a:ext>
                </a:extLst>
              </a:tr>
              <a:tr h="226697">
                <a:tc>
                  <a:txBody>
                    <a:bodyPr/>
                    <a:lstStyle/>
                    <a:p>
                      <a:pPr algn="ctr" fontAlgn="ctr"/>
                      <a:r>
                        <a:rPr lang="en-US" sz="1500" b="1" u="none" strike="noStrike" dirty="0">
                          <a:effectLst/>
                          <a:latin typeface="Calibri" panose="020F0502020204030204" pitchFamily="34" charset="0"/>
                        </a:rPr>
                        <a:t>0.25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0.036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279310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5.85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6.91</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3894570"/>
                  </a:ext>
                </a:extLst>
              </a:tr>
              <a:tr h="226697">
                <a:tc>
                  <a:txBody>
                    <a:bodyPr/>
                    <a:lstStyle/>
                    <a:p>
                      <a:pPr algn="ctr" fontAlgn="ctr"/>
                      <a:r>
                        <a:rPr lang="en-US" sz="1500" b="1" u="none" strike="noStrike">
                          <a:effectLst/>
                          <a:latin typeface="Calibri" panose="020F0502020204030204" pitchFamily="34" charset="0"/>
                        </a:rPr>
                        <a:t>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716150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0.645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9.08</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9.73</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1773928"/>
                  </a:ext>
                </a:extLst>
              </a:tr>
              <a:tr h="226697">
                <a:tc>
                  <a:txBody>
                    <a:bodyPr/>
                    <a:lstStyle/>
                    <a:p>
                      <a:pPr algn="ctr" fontAlgn="ctr"/>
                      <a:r>
                        <a:rPr lang="en-US" sz="1500" b="1" u="none" strike="noStrike" dirty="0">
                          <a:effectLst/>
                          <a:latin typeface="Calibri" panose="020F0502020204030204" pitchFamily="34" charset="0"/>
                        </a:rPr>
                        <a:t>0.15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0.0074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0.0072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0.0086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1851700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0.0005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0.3494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13.27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13.62</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6970564"/>
                  </a:ext>
                </a:extLst>
              </a:tr>
            </a:tbl>
          </a:graphicData>
        </a:graphic>
      </p:graphicFrame>
      <p:sp>
        <p:nvSpPr>
          <p:cNvPr id="3" name="Date Placeholder 2"/>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22</a:t>
            </a:fld>
            <a:endParaRPr lang="en-US"/>
          </a:p>
        </p:txBody>
      </p:sp>
    </p:spTree>
    <p:extLst>
      <p:ext uri="{BB962C8B-B14F-4D97-AF65-F5344CB8AC3E}">
        <p14:creationId xmlns:p14="http://schemas.microsoft.com/office/powerpoint/2010/main" val="219279196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EPC for Adder</a:t>
            </a:r>
          </a:p>
        </p:txBody>
      </p:sp>
      <p:sp>
        <p:nvSpPr>
          <p:cNvPr id="3" name="Text Placeholder 2"/>
          <p:cNvSpPr>
            <a:spLocks noGrp="1"/>
          </p:cNvSpPr>
          <p:nvPr>
            <p:ph type="body" idx="1"/>
          </p:nvPr>
        </p:nvSpPr>
        <p:spPr>
          <a:xfrm>
            <a:off x="228600" y="1809605"/>
            <a:ext cx="4291365" cy="715355"/>
          </a:xfrm>
        </p:spPr>
        <p:txBody>
          <a:bodyPr>
            <a:noAutofit/>
          </a:bodyPr>
          <a:lstStyle/>
          <a:p>
            <a:r>
              <a:rPr lang="en-US" sz="2400" dirty="0">
                <a:latin typeface="Calibri" panose="020F0502020204030204" pitchFamily="34" charset="0"/>
              </a:rPr>
              <a:t>Average, peak, dynamic and static power</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050" y="2584576"/>
            <a:ext cx="4519965" cy="3214733"/>
          </a:xfrm>
        </p:spPr>
      </p:pic>
      <p:sp>
        <p:nvSpPr>
          <p:cNvPr id="5" name="Text Placeholder 4"/>
          <p:cNvSpPr>
            <a:spLocks noGrp="1"/>
          </p:cNvSpPr>
          <p:nvPr>
            <p:ph type="body" sz="quarter" idx="3"/>
          </p:nvPr>
        </p:nvSpPr>
        <p:spPr>
          <a:xfrm>
            <a:off x="5562600" y="1869221"/>
            <a:ext cx="2898775" cy="715355"/>
          </a:xfrm>
        </p:spPr>
        <p:txBody>
          <a:bodyPr>
            <a:normAutofit fontScale="92500" lnSpcReduction="20000"/>
          </a:bodyPr>
          <a:lstStyle/>
          <a:p>
            <a:r>
              <a:rPr lang="en-US" sz="2400" dirty="0">
                <a:latin typeface="Calibri" panose="020F0502020204030204" pitchFamily="34" charset="0"/>
              </a:rPr>
              <a:t>PDP/Energy per cycle</a:t>
            </a:r>
          </a:p>
        </p:txBody>
      </p:sp>
      <p:sp>
        <p:nvSpPr>
          <p:cNvPr id="7" name="Date Placeholder 6"/>
          <p:cNvSpPr>
            <a:spLocks noGrp="1"/>
          </p:cNvSpPr>
          <p:nvPr>
            <p:ph type="dt" sz="half" idx="10"/>
          </p:nvPr>
        </p:nvSpPr>
        <p:spPr/>
        <p:txBody>
          <a:bodyPr/>
          <a:lstStyle/>
          <a:p>
            <a:r>
              <a:rPr lang="en-US"/>
              <a:t>July 18, 2016</a:t>
            </a:r>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572000" y="2694140"/>
            <a:ext cx="4572000" cy="3105169"/>
          </a:xfrm>
        </p:spPr>
      </p:pic>
      <p:sp>
        <p:nvSpPr>
          <p:cNvPr id="4" name="Slide Number Placeholder 3"/>
          <p:cNvSpPr>
            <a:spLocks noGrp="1"/>
          </p:cNvSpPr>
          <p:nvPr>
            <p:ph type="sldNum" sz="quarter" idx="12"/>
          </p:nvPr>
        </p:nvSpPr>
        <p:spPr/>
        <p:txBody>
          <a:bodyPr/>
          <a:lstStyle/>
          <a:p>
            <a:fld id="{DAF9EE7D-FB37-4E04-8982-7171E671F843}" type="slidenum">
              <a:rPr lang="en-US" smtClean="0"/>
              <a:pPr/>
              <a:t>23</a:t>
            </a:fld>
            <a:endParaRPr lang="en-US"/>
          </a:p>
        </p:txBody>
      </p:sp>
    </p:spTree>
    <p:extLst>
      <p:ext uri="{BB962C8B-B14F-4D97-AF65-F5344CB8AC3E}">
        <p14:creationId xmlns:p14="http://schemas.microsoft.com/office/powerpoint/2010/main" val="4215731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a:latin typeface="Calibri" panose="020F0502020204030204" pitchFamily="34" charset="0"/>
              </a:rPr>
              <a:t>Processor Specifications</a:t>
            </a:r>
          </a:p>
        </p:txBody>
      </p:sp>
      <p:sp>
        <p:nvSpPr>
          <p:cNvPr id="8" name="Content Placeholder 7"/>
          <p:cNvSpPr>
            <a:spLocks noGrp="1"/>
          </p:cNvSpPr>
          <p:nvPr>
            <p:ph sz="half" idx="1"/>
          </p:nvPr>
        </p:nvSpPr>
        <p:spPr>
          <a:xfrm>
            <a:off x="228600" y="1524000"/>
            <a:ext cx="8709660" cy="5029199"/>
          </a:xfrm>
          <a:ln>
            <a:noFill/>
          </a:ln>
        </p:spPr>
        <p:txBody>
          <a:bodyPr>
            <a:normAutofit/>
          </a:bodyPr>
          <a:lstStyle/>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pPr marL="118872" indent="0">
              <a:buNone/>
            </a:pPr>
            <a:endParaRPr lang="en-US" b="1"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a:t>July 18, 2016</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265176" y="1645138"/>
              <a:ext cx="5532120" cy="2955858"/>
            </p:xfrm>
            <a:graphic>
              <a:graphicData uri="http://schemas.openxmlformats.org/drawingml/2006/table">
                <a:tbl>
                  <a:tblPr firstRow="1" bandRow="1">
                    <a:tableStyleId>{BC89EF96-8CEA-46FF-86C4-4CE0E7609802}</a:tableStyleId>
                  </a:tblPr>
                  <a:tblGrid>
                    <a:gridCol w="3621024">
                      <a:extLst>
                        <a:ext uri="{9D8B030D-6E8A-4147-A177-3AD203B41FA5}">
                          <a16:colId xmlns:a16="http://schemas.microsoft.com/office/drawing/2014/main" val="2376358381"/>
                        </a:ext>
                      </a:extLst>
                    </a:gridCol>
                    <a:gridCol w="1911096">
                      <a:extLst>
                        <a:ext uri="{9D8B030D-6E8A-4147-A177-3AD203B41FA5}">
                          <a16:colId xmlns:a16="http://schemas.microsoft.com/office/drawing/2014/main" val="149927957"/>
                        </a:ext>
                      </a:extLst>
                    </a:gridCol>
                  </a:tblGrid>
                  <a:tr h="397022">
                    <a:tc>
                      <a:txBody>
                        <a:bodyPr/>
                        <a:lstStyle/>
                        <a:p>
                          <a:pPr algn="ctr"/>
                          <a:r>
                            <a:rPr lang="en-US" sz="2100" b="1" dirty="0">
                              <a:latin typeface="Calibri" panose="020F0502020204030204" pitchFamily="34" charset="0"/>
                            </a:rPr>
                            <a:t>Intel i5</a:t>
                          </a:r>
                          <a:r>
                            <a:rPr lang="en-US" sz="2100" b="1" baseline="0" dirty="0">
                              <a:latin typeface="Calibri" panose="020F0502020204030204" pitchFamily="34" charset="0"/>
                            </a:rPr>
                            <a:t> Sandy Bridge 2500K</a:t>
                          </a:r>
                          <a:endParaRPr lang="en-US" sz="2100" b="1" dirty="0">
                            <a:latin typeface="Calibri" panose="020F0502020204030204" pitchFamily="34" charset="0"/>
                          </a:endParaRPr>
                        </a:p>
                      </a:txBody>
                      <a:tcPr/>
                    </a:tc>
                    <a:tc>
                      <a:txBody>
                        <a:bodyPr/>
                        <a:lstStyle/>
                        <a:p>
                          <a:pPr algn="ctr"/>
                          <a:r>
                            <a:rPr lang="en-US" sz="2100" dirty="0"/>
                            <a:t>Specifications</a:t>
                          </a:r>
                          <a:endParaRPr lang="en-US" sz="2100" dirty="0">
                            <a:latin typeface="Calibri" panose="020F0502020204030204" pitchFamily="34" charset="0"/>
                          </a:endParaRPr>
                        </a:p>
                      </a:txBody>
                      <a:tcPr/>
                    </a:tc>
                    <a:extLst>
                      <a:ext uri="{0D108BD9-81ED-4DB2-BD59-A6C34878D82A}">
                        <a16:rowId xmlns:a16="http://schemas.microsoft.com/office/drawing/2014/main" val="1292112632"/>
                      </a:ext>
                    </a:extLst>
                  </a:tr>
                  <a:tr h="381782">
                    <a:tc>
                      <a:txBody>
                        <a:bodyPr/>
                        <a:lstStyle/>
                        <a:p>
                          <a:pPr algn="ctr"/>
                          <a:r>
                            <a:rPr lang="en-US" sz="2100" b="1" dirty="0">
                              <a:latin typeface="Calibri" panose="020F0502020204030204" pitchFamily="34" charset="0"/>
                            </a:rPr>
                            <a:t>Technology Node</a:t>
                          </a:r>
                        </a:p>
                      </a:txBody>
                      <a:tcPr/>
                    </a:tc>
                    <a:tc>
                      <a:txBody>
                        <a:bodyPr/>
                        <a:lstStyle/>
                        <a:p>
                          <a:pPr algn="ctr"/>
                          <a:r>
                            <a:rPr lang="en-US" sz="2100" b="1" dirty="0">
                              <a:latin typeface="Calibri" panose="020F0502020204030204" pitchFamily="34" charset="0"/>
                            </a:rPr>
                            <a:t> 32nm</a:t>
                          </a:r>
                        </a:p>
                      </a:txBody>
                      <a:tcPr/>
                    </a:tc>
                    <a:extLst>
                      <a:ext uri="{0D108BD9-81ED-4DB2-BD59-A6C34878D82A}">
                        <a16:rowId xmlns:a16="http://schemas.microsoft.com/office/drawing/2014/main" val="2634055088"/>
                      </a:ext>
                    </a:extLst>
                  </a:tr>
                  <a:tr h="381000">
                    <a:tc>
                      <a:txBody>
                        <a:bodyPr/>
                        <a:lstStyle/>
                        <a:p>
                          <a:pPr algn="ctr"/>
                          <a:r>
                            <a:rPr lang="en-US" sz="2100" b="1" dirty="0">
                              <a:latin typeface="Calibri" panose="020F0502020204030204" pitchFamily="34" charset="0"/>
                            </a:rPr>
                            <a:t>Voltage Range</a:t>
                          </a:r>
                        </a:p>
                      </a:txBody>
                      <a:tcPr/>
                    </a:tc>
                    <a:tc>
                      <a:txBody>
                        <a:bodyPr/>
                        <a:lstStyle/>
                        <a:p>
                          <a:pPr algn="ctr"/>
                          <a:r>
                            <a:rPr lang="en-US" sz="2100" b="1" dirty="0">
                              <a:latin typeface="Calibri" panose="020F0502020204030204" pitchFamily="34" charset="0"/>
                            </a:rPr>
                            <a:t>1.2 - 1.5 volts</a:t>
                          </a:r>
                        </a:p>
                      </a:txBody>
                      <a:tcPr/>
                    </a:tc>
                    <a:extLst>
                      <a:ext uri="{0D108BD9-81ED-4DB2-BD59-A6C34878D82A}">
                        <a16:rowId xmlns:a16="http://schemas.microsoft.com/office/drawing/2014/main" val="833487284"/>
                      </a:ext>
                    </a:extLst>
                  </a:tr>
                  <a:tr h="433969">
                    <a:tc>
                      <a:txBody>
                        <a:bodyPr/>
                        <a:lstStyle/>
                        <a:p>
                          <a:pPr algn="ctr"/>
                          <a:r>
                            <a:rPr lang="en-US" sz="2100" b="1" dirty="0">
                              <a:latin typeface="Calibri" panose="020F0502020204030204" pitchFamily="34" charset="0"/>
                            </a:rPr>
                            <a:t>Nominal Base Frequency,</a:t>
                          </a:r>
                          <a:r>
                            <a:rPr lang="en-US" sz="2100" b="1" baseline="0" dirty="0">
                              <a:latin typeface="Calibri" panose="020F0502020204030204" pitchFamily="34" charset="0"/>
                            </a:rPr>
                            <a:t> </a:t>
                          </a:r>
                          <a14:m>
                            <m:oMath xmlns:m="http://schemas.openxmlformats.org/officeDocument/2006/math">
                              <m:sSub>
                                <m:sSubPr>
                                  <m:ctrlPr>
                                    <a:rPr lang="en-US" sz="2100" b="1" i="1" smtClean="0">
                                      <a:latin typeface="Cambria Math" panose="02040503050406030204" pitchFamily="18" charset="0"/>
                                    </a:rPr>
                                  </m:ctrlPr>
                                </m:sSubPr>
                                <m:e>
                                  <m:r>
                                    <m:rPr>
                                      <m:nor/>
                                    </m:rPr>
                                    <a:rPr lang="en-US" sz="2100" b="1" dirty="0">
                                      <a:latin typeface="Calibri" panose="020F0502020204030204" pitchFamily="34" charset="0"/>
                                    </a:rPr>
                                    <m:t>ƒ</m:t>
                                  </m:r>
                                </m:e>
                                <m:sub>
                                  <m:r>
                                    <a:rPr lang="en-US" sz="2100" b="1" i="1" dirty="0" smtClean="0">
                                      <a:latin typeface="Cambria Math" panose="02040503050406030204" pitchFamily="18" charset="0"/>
                                    </a:rPr>
                                    <m:t>𝐓𝐃𝐏</m:t>
                                  </m:r>
                                </m:sub>
                              </m:sSub>
                            </m:oMath>
                          </a14:m>
                          <a:endParaRPr lang="en-US" sz="2100" b="1" dirty="0">
                            <a:latin typeface="Calibri" panose="020F0502020204030204" pitchFamily="34" charset="0"/>
                          </a:endParaRPr>
                        </a:p>
                      </a:txBody>
                      <a:tcPr/>
                    </a:tc>
                    <a:tc>
                      <a:txBody>
                        <a:bodyPr/>
                        <a:lstStyle/>
                        <a:p>
                          <a:pPr algn="ctr"/>
                          <a:r>
                            <a:rPr lang="en-US" sz="2100" b="1" dirty="0">
                              <a:latin typeface="Calibri" panose="020F0502020204030204" pitchFamily="34" charset="0"/>
                            </a:rPr>
                            <a:t>3.3 GHz</a:t>
                          </a:r>
                        </a:p>
                      </a:txBody>
                      <a:tcPr/>
                    </a:tc>
                    <a:extLst>
                      <a:ext uri="{0D108BD9-81ED-4DB2-BD59-A6C34878D82A}">
                        <a16:rowId xmlns:a16="http://schemas.microsoft.com/office/drawing/2014/main" val="4152257142"/>
                      </a:ext>
                    </a:extLst>
                  </a:tr>
                  <a:tr h="464489">
                    <a:tc>
                      <a:txBody>
                        <a:bodyPr/>
                        <a:lstStyle/>
                        <a:p>
                          <a:pPr algn="ctr"/>
                          <a:r>
                            <a:rPr lang="en-US" sz="2100" b="1" dirty="0">
                              <a:latin typeface="Calibri" panose="020F0502020204030204" pitchFamily="34" charset="0"/>
                            </a:rPr>
                            <a:t>Overclock Frequency, </a:t>
                          </a:r>
                          <a14:m>
                            <m:oMath xmlns:m="http://schemas.openxmlformats.org/officeDocument/2006/math">
                              <m:sSub>
                                <m:sSubPr>
                                  <m:ctrlPr>
                                    <a:rPr lang="en-US" sz="2100" b="1" i="1" smtClean="0">
                                      <a:latin typeface="Cambria Math" panose="02040503050406030204" pitchFamily="18" charset="0"/>
                                    </a:rPr>
                                  </m:ctrlPr>
                                </m:sSubPr>
                                <m:e>
                                  <m:r>
                                    <m:rPr>
                                      <m:nor/>
                                    </m:rPr>
                                    <a:rPr lang="en-US" sz="2100" b="1" dirty="0">
                                      <a:latin typeface="Calibri" panose="020F0502020204030204" pitchFamily="34" charset="0"/>
                                    </a:rPr>
                                    <m:t>ƒ</m:t>
                                  </m:r>
                                </m:e>
                                <m:sub>
                                  <m:r>
                                    <a:rPr lang="en-US" sz="2100" b="1" i="1" dirty="0" smtClean="0">
                                      <a:latin typeface="Cambria Math" panose="02040503050406030204" pitchFamily="18" charset="0"/>
                                    </a:rPr>
                                    <m:t>𝐦𝐚𝐱</m:t>
                                  </m:r>
                                </m:sub>
                              </m:sSub>
                            </m:oMath>
                          </a14:m>
                          <a:r>
                            <a:rPr lang="en-US" sz="2100" b="1" dirty="0">
                              <a:latin typeface="Calibri" panose="020F0502020204030204" pitchFamily="34" charset="0"/>
                            </a:rPr>
                            <a:t> </a:t>
                          </a:r>
                        </a:p>
                      </a:txBody>
                      <a:tcPr/>
                    </a:tc>
                    <a:tc>
                      <a:txBody>
                        <a:bodyPr/>
                        <a:lstStyle/>
                        <a:p>
                          <a:pPr algn="ctr"/>
                          <a:r>
                            <a:rPr lang="en-US" sz="2100" b="1" dirty="0">
                              <a:latin typeface="Calibri" panose="020F0502020204030204" pitchFamily="34" charset="0"/>
                            </a:rPr>
                            <a:t>5.01 GHz</a:t>
                          </a:r>
                        </a:p>
                      </a:txBody>
                      <a:tcPr/>
                    </a:tc>
                    <a:extLst>
                      <a:ext uri="{0D108BD9-81ED-4DB2-BD59-A6C34878D82A}">
                        <a16:rowId xmlns:a16="http://schemas.microsoft.com/office/drawing/2014/main" val="3708394938"/>
                      </a:ext>
                    </a:extLst>
                  </a:tr>
                  <a:tr h="381000">
                    <a:tc>
                      <a:txBody>
                        <a:bodyPr/>
                        <a:lstStyle/>
                        <a:p>
                          <a:pPr algn="ctr"/>
                          <a:r>
                            <a:rPr lang="en-US" sz="2100" b="1" dirty="0">
                              <a:latin typeface="Calibri" panose="020F0502020204030204" pitchFamily="34" charset="0"/>
                            </a:rPr>
                            <a:t>Thermal Design Power, TDP</a:t>
                          </a:r>
                        </a:p>
                      </a:txBody>
                      <a:tcPr/>
                    </a:tc>
                    <a:tc>
                      <a:txBody>
                        <a:bodyPr/>
                        <a:lstStyle/>
                        <a:p>
                          <a:pPr algn="ctr"/>
                          <a:r>
                            <a:rPr lang="en-US" sz="2100" b="1" dirty="0">
                              <a:latin typeface="Calibri" panose="020F0502020204030204" pitchFamily="34" charset="0"/>
                            </a:rPr>
                            <a:t>95 Watts</a:t>
                          </a:r>
                        </a:p>
                      </a:txBody>
                      <a:tcPr/>
                    </a:tc>
                    <a:extLst>
                      <a:ext uri="{0D108BD9-81ED-4DB2-BD59-A6C34878D82A}">
                        <a16:rowId xmlns:a16="http://schemas.microsoft.com/office/drawing/2014/main" val="497302447"/>
                      </a:ext>
                    </a:extLst>
                  </a:tr>
                  <a:tr h="396240">
                    <a:tc>
                      <a:txBody>
                        <a:bodyPr/>
                        <a:lstStyle/>
                        <a:p>
                          <a:pPr algn="ctr"/>
                          <a:r>
                            <a:rPr lang="en-US" sz="2100" b="1" dirty="0">
                              <a:latin typeface="Calibri" panose="020F0502020204030204" pitchFamily="34" charset="0"/>
                            </a:rPr>
                            <a:t>Peak Power</a:t>
                          </a:r>
                        </a:p>
                      </a:txBody>
                      <a:tcPr/>
                    </a:tc>
                    <a:tc>
                      <a:txBody>
                        <a:bodyPr/>
                        <a:lstStyle/>
                        <a:p>
                          <a:pPr algn="ctr"/>
                          <a:r>
                            <a:rPr lang="en-US" sz="2100" b="1" dirty="0">
                              <a:latin typeface="Calibri" panose="020F0502020204030204" pitchFamily="34" charset="0"/>
                            </a:rPr>
                            <a:t>132</a:t>
                          </a:r>
                          <a:r>
                            <a:rPr lang="en-US" sz="2100" b="1" baseline="0" dirty="0">
                              <a:latin typeface="Calibri" panose="020F0502020204030204" pitchFamily="34" charset="0"/>
                            </a:rPr>
                            <a:t> Watts</a:t>
                          </a:r>
                          <a:endParaRPr lang="en-US" sz="2100" b="1" dirty="0">
                            <a:latin typeface="Calibri" panose="020F0502020204030204" pitchFamily="34" charset="0"/>
                          </a:endParaRPr>
                        </a:p>
                      </a:txBody>
                      <a:tcPr/>
                    </a:tc>
                    <a:extLst>
                      <a:ext uri="{0D108BD9-81ED-4DB2-BD59-A6C34878D82A}">
                        <a16:rowId xmlns:a16="http://schemas.microsoft.com/office/drawing/2014/main" val="240022009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08708572"/>
                  </p:ext>
                </p:extLst>
              </p:nvPr>
            </p:nvGraphicFramePr>
            <p:xfrm>
              <a:off x="265176" y="1645138"/>
              <a:ext cx="5532120" cy="2955858"/>
            </p:xfrm>
            <a:graphic>
              <a:graphicData uri="http://schemas.openxmlformats.org/drawingml/2006/table">
                <a:tbl>
                  <a:tblPr firstRow="1" bandRow="1">
                    <a:tableStyleId>{BC89EF96-8CEA-46FF-86C4-4CE0E7609802}</a:tableStyleId>
                  </a:tblPr>
                  <a:tblGrid>
                    <a:gridCol w="3621024">
                      <a:extLst>
                        <a:ext uri="{9D8B030D-6E8A-4147-A177-3AD203B41FA5}">
                          <a16:colId xmlns:a16="http://schemas.microsoft.com/office/drawing/2014/main" val="2376358381"/>
                        </a:ext>
                      </a:extLst>
                    </a:gridCol>
                    <a:gridCol w="1911096">
                      <a:extLst>
                        <a:ext uri="{9D8B030D-6E8A-4147-A177-3AD203B41FA5}">
                          <a16:colId xmlns:a16="http://schemas.microsoft.com/office/drawing/2014/main" val="149927957"/>
                        </a:ext>
                      </a:extLst>
                    </a:gridCol>
                  </a:tblGrid>
                  <a:tr h="411480">
                    <a:tc>
                      <a:txBody>
                        <a:bodyPr/>
                        <a:lstStyle/>
                        <a:p>
                          <a:pPr algn="ctr"/>
                          <a:r>
                            <a:rPr lang="en-US" sz="2100" b="1" dirty="0">
                              <a:latin typeface="Calibri" panose="020F0502020204030204" pitchFamily="34" charset="0"/>
                            </a:rPr>
                            <a:t>Intel i5</a:t>
                          </a:r>
                          <a:r>
                            <a:rPr lang="en-US" sz="2100" b="1" baseline="0" dirty="0">
                              <a:latin typeface="Calibri" panose="020F0502020204030204" pitchFamily="34" charset="0"/>
                            </a:rPr>
                            <a:t> Sandy Bridge 2500K</a:t>
                          </a:r>
                          <a:endParaRPr lang="en-US" sz="2100" b="1" dirty="0">
                            <a:latin typeface="Calibri" panose="020F0502020204030204" pitchFamily="34" charset="0"/>
                          </a:endParaRPr>
                        </a:p>
                      </a:txBody>
                      <a:tcPr/>
                    </a:tc>
                    <a:tc>
                      <a:txBody>
                        <a:bodyPr/>
                        <a:lstStyle/>
                        <a:p>
                          <a:pPr algn="ctr"/>
                          <a:r>
                            <a:rPr lang="en-US" sz="2100" dirty="0"/>
                            <a:t>Specifications</a:t>
                          </a:r>
                          <a:endParaRPr lang="en-US" sz="2100" dirty="0">
                            <a:latin typeface="Calibri" panose="020F0502020204030204" pitchFamily="34" charset="0"/>
                          </a:endParaRPr>
                        </a:p>
                      </a:txBody>
                      <a:tcPr/>
                    </a:tc>
                    <a:extLst>
                      <a:ext uri="{0D108BD9-81ED-4DB2-BD59-A6C34878D82A}">
                        <a16:rowId xmlns:a16="http://schemas.microsoft.com/office/drawing/2014/main" val="1292112632"/>
                      </a:ext>
                    </a:extLst>
                  </a:tr>
                  <a:tr h="411480">
                    <a:tc>
                      <a:txBody>
                        <a:bodyPr/>
                        <a:lstStyle/>
                        <a:p>
                          <a:pPr algn="ctr"/>
                          <a:r>
                            <a:rPr lang="en-US" sz="2100" b="1" dirty="0">
                              <a:latin typeface="Calibri" panose="020F0502020204030204" pitchFamily="34" charset="0"/>
                            </a:rPr>
                            <a:t>Technology Node</a:t>
                          </a:r>
                        </a:p>
                      </a:txBody>
                      <a:tcPr/>
                    </a:tc>
                    <a:tc>
                      <a:txBody>
                        <a:bodyPr/>
                        <a:lstStyle/>
                        <a:p>
                          <a:pPr algn="ctr"/>
                          <a:r>
                            <a:rPr lang="en-US" sz="2100" b="1" dirty="0">
                              <a:latin typeface="Calibri" panose="020F0502020204030204" pitchFamily="34" charset="0"/>
                            </a:rPr>
                            <a:t> 32nm</a:t>
                          </a:r>
                        </a:p>
                      </a:txBody>
                      <a:tcPr/>
                    </a:tc>
                    <a:extLst>
                      <a:ext uri="{0D108BD9-81ED-4DB2-BD59-A6C34878D82A}">
                        <a16:rowId xmlns:a16="http://schemas.microsoft.com/office/drawing/2014/main" val="2634055088"/>
                      </a:ext>
                    </a:extLst>
                  </a:tr>
                  <a:tr h="411480">
                    <a:tc>
                      <a:txBody>
                        <a:bodyPr/>
                        <a:lstStyle/>
                        <a:p>
                          <a:pPr algn="ctr"/>
                          <a:r>
                            <a:rPr lang="en-US" sz="2100" b="1" dirty="0">
                              <a:latin typeface="Calibri" panose="020F0502020204030204" pitchFamily="34" charset="0"/>
                            </a:rPr>
                            <a:t>Voltage Range</a:t>
                          </a:r>
                        </a:p>
                      </a:txBody>
                      <a:tcPr/>
                    </a:tc>
                    <a:tc>
                      <a:txBody>
                        <a:bodyPr/>
                        <a:lstStyle/>
                        <a:p>
                          <a:pPr algn="ctr"/>
                          <a:r>
                            <a:rPr lang="en-US" sz="2100" b="1" dirty="0">
                              <a:latin typeface="Calibri" panose="020F0502020204030204" pitchFamily="34" charset="0"/>
                            </a:rPr>
                            <a:t>1.2 - 1.5 volts</a:t>
                          </a:r>
                        </a:p>
                      </a:txBody>
                      <a:tcPr/>
                    </a:tc>
                    <a:extLst>
                      <a:ext uri="{0D108BD9-81ED-4DB2-BD59-A6C34878D82A}">
                        <a16:rowId xmlns:a16="http://schemas.microsoft.com/office/drawing/2014/main" val="833487284"/>
                      </a:ext>
                    </a:extLst>
                  </a:tr>
                  <a:tr h="433969">
                    <a:tc>
                      <a:txBody>
                        <a:bodyPr/>
                        <a:lstStyle/>
                        <a:p>
                          <a:endParaRPr lang="en-US"/>
                        </a:p>
                      </a:txBody>
                      <a:tcPr>
                        <a:blipFill>
                          <a:blip r:embed="rId3"/>
                          <a:stretch>
                            <a:fillRect l="-168" t="-292958" r="-53535" b="-326761"/>
                          </a:stretch>
                        </a:blipFill>
                      </a:tcPr>
                    </a:tc>
                    <a:tc>
                      <a:txBody>
                        <a:bodyPr/>
                        <a:lstStyle/>
                        <a:p>
                          <a:pPr algn="ctr"/>
                          <a:r>
                            <a:rPr lang="en-US" sz="2100" b="1" dirty="0">
                              <a:latin typeface="Calibri" panose="020F0502020204030204" pitchFamily="34" charset="0"/>
                            </a:rPr>
                            <a:t>3.3 GHz</a:t>
                          </a:r>
                        </a:p>
                      </a:txBody>
                      <a:tcPr/>
                    </a:tc>
                    <a:extLst>
                      <a:ext uri="{0D108BD9-81ED-4DB2-BD59-A6C34878D82A}">
                        <a16:rowId xmlns:a16="http://schemas.microsoft.com/office/drawing/2014/main" val="4152257142"/>
                      </a:ext>
                    </a:extLst>
                  </a:tr>
                  <a:tr h="464489">
                    <a:tc>
                      <a:txBody>
                        <a:bodyPr/>
                        <a:lstStyle/>
                        <a:p>
                          <a:endParaRPr lang="en-US"/>
                        </a:p>
                      </a:txBody>
                      <a:tcPr>
                        <a:blipFill>
                          <a:blip r:embed="rId3"/>
                          <a:stretch>
                            <a:fillRect l="-168" t="-362338" r="-53535" b="-201299"/>
                          </a:stretch>
                        </a:blipFill>
                      </a:tcPr>
                    </a:tc>
                    <a:tc>
                      <a:txBody>
                        <a:bodyPr/>
                        <a:lstStyle/>
                        <a:p>
                          <a:pPr algn="ctr"/>
                          <a:r>
                            <a:rPr lang="en-US" sz="2100" b="1" dirty="0">
                              <a:latin typeface="Calibri" panose="020F0502020204030204" pitchFamily="34" charset="0"/>
                            </a:rPr>
                            <a:t>5.01 GHz</a:t>
                          </a:r>
                        </a:p>
                      </a:txBody>
                      <a:tcPr/>
                    </a:tc>
                    <a:extLst>
                      <a:ext uri="{0D108BD9-81ED-4DB2-BD59-A6C34878D82A}">
                        <a16:rowId xmlns:a16="http://schemas.microsoft.com/office/drawing/2014/main" val="3708394938"/>
                      </a:ext>
                    </a:extLst>
                  </a:tr>
                  <a:tr h="411480">
                    <a:tc>
                      <a:txBody>
                        <a:bodyPr/>
                        <a:lstStyle/>
                        <a:p>
                          <a:pPr algn="ctr"/>
                          <a:r>
                            <a:rPr lang="en-US" sz="2100" b="1" dirty="0">
                              <a:latin typeface="Calibri" panose="020F0502020204030204" pitchFamily="34" charset="0"/>
                            </a:rPr>
                            <a:t>Thermal Design Power, TDP</a:t>
                          </a:r>
                        </a:p>
                      </a:txBody>
                      <a:tcPr/>
                    </a:tc>
                    <a:tc>
                      <a:txBody>
                        <a:bodyPr/>
                        <a:lstStyle/>
                        <a:p>
                          <a:pPr algn="ctr"/>
                          <a:r>
                            <a:rPr lang="en-US" sz="2100" b="1" dirty="0">
                              <a:latin typeface="Calibri" panose="020F0502020204030204" pitchFamily="34" charset="0"/>
                            </a:rPr>
                            <a:t>95 Watts</a:t>
                          </a:r>
                        </a:p>
                      </a:txBody>
                      <a:tcPr/>
                    </a:tc>
                    <a:extLst>
                      <a:ext uri="{0D108BD9-81ED-4DB2-BD59-A6C34878D82A}">
                        <a16:rowId xmlns:a16="http://schemas.microsoft.com/office/drawing/2014/main" val="497302447"/>
                      </a:ext>
                    </a:extLst>
                  </a:tr>
                  <a:tr h="411480">
                    <a:tc>
                      <a:txBody>
                        <a:bodyPr/>
                        <a:lstStyle/>
                        <a:p>
                          <a:pPr algn="ctr"/>
                          <a:r>
                            <a:rPr lang="en-US" sz="2100" b="1" dirty="0">
                              <a:latin typeface="Calibri" panose="020F0502020204030204" pitchFamily="34" charset="0"/>
                            </a:rPr>
                            <a:t>Peak Power</a:t>
                          </a:r>
                        </a:p>
                      </a:txBody>
                      <a:tcPr/>
                    </a:tc>
                    <a:tc>
                      <a:txBody>
                        <a:bodyPr/>
                        <a:lstStyle/>
                        <a:p>
                          <a:pPr algn="ctr"/>
                          <a:r>
                            <a:rPr lang="en-US" sz="2100" b="1" dirty="0">
                              <a:latin typeface="Calibri" panose="020F0502020204030204" pitchFamily="34" charset="0"/>
                            </a:rPr>
                            <a:t>132</a:t>
                          </a:r>
                          <a:r>
                            <a:rPr lang="en-US" sz="2100" b="1" baseline="0" dirty="0">
                              <a:latin typeface="Calibri" panose="020F0502020204030204" pitchFamily="34" charset="0"/>
                            </a:rPr>
                            <a:t> Watts</a:t>
                          </a:r>
                          <a:endParaRPr lang="en-US" sz="2100" b="1" dirty="0">
                            <a:latin typeface="Calibri" panose="020F0502020204030204" pitchFamily="34" charset="0"/>
                          </a:endParaRPr>
                        </a:p>
                      </a:txBody>
                      <a:tcPr/>
                    </a:tc>
                    <a:extLst>
                      <a:ext uri="{0D108BD9-81ED-4DB2-BD59-A6C34878D82A}">
                        <a16:rowId xmlns:a16="http://schemas.microsoft.com/office/drawing/2014/main" val="2400220097"/>
                      </a:ext>
                    </a:extLst>
                  </a:tr>
                </a:tbl>
              </a:graphicData>
            </a:graphic>
          </p:graphicFrame>
        </mc:Fallback>
      </mc:AlternateContent>
      <p:pic>
        <p:nvPicPr>
          <p:cNvPr id="3074" name="Picture 2" descr="http://storage.hw-lab.com/cpu/intel/sb/sb-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774" y="1645138"/>
            <a:ext cx="2772486" cy="2955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bit-tech.net/content_images/2011/01/intel-sandy-bridge-review/sandy-bridge-die-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679521"/>
            <a:ext cx="4366260" cy="21450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AF9EE7D-FB37-4E04-8982-7171E671F843}" type="slidenum">
              <a:rPr lang="en-US" smtClean="0"/>
              <a:pPr/>
              <a:t>24</a:t>
            </a:fld>
            <a:endParaRPr lang="en-US"/>
          </a:p>
        </p:txBody>
      </p:sp>
    </p:spTree>
    <p:extLst>
      <p:ext uri="{BB962C8B-B14F-4D97-AF65-F5344CB8AC3E}">
        <p14:creationId xmlns:p14="http://schemas.microsoft.com/office/powerpoint/2010/main" val="250682256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Intel Definitions </a:t>
            </a:r>
          </a:p>
        </p:txBody>
      </p:sp>
      <p:sp>
        <p:nvSpPr>
          <p:cNvPr id="7" name="Content Placeholder 6"/>
          <p:cNvSpPr>
            <a:spLocks noGrp="1"/>
          </p:cNvSpPr>
          <p:nvPr>
            <p:ph idx="1"/>
          </p:nvPr>
        </p:nvSpPr>
        <p:spPr>
          <a:xfrm>
            <a:off x="0" y="1408177"/>
            <a:ext cx="4800600" cy="5449823"/>
          </a:xfrm>
        </p:spPr>
        <p:txBody>
          <a:bodyPr>
            <a:normAutofit/>
          </a:bodyPr>
          <a:lstStyle/>
          <a:p>
            <a:r>
              <a:rPr lang="en-US" sz="2600" b="1" dirty="0">
                <a:latin typeface="Calibri" panose="020F0502020204030204" pitchFamily="34" charset="0"/>
              </a:rPr>
              <a:t>TDP</a:t>
            </a:r>
            <a:r>
              <a:rPr lang="en-US" sz="2600" dirty="0">
                <a:latin typeface="Calibri" panose="020F0502020204030204" pitchFamily="34" charset="0"/>
              </a:rPr>
              <a:t>- is the average maximum power in watts the processor dissipates when operating at base frequency with all cores active under a manufacturer defined, high complexity workload.</a:t>
            </a:r>
          </a:p>
          <a:p>
            <a:endParaRPr lang="en-US" sz="2600" dirty="0">
              <a:latin typeface="Calibri" panose="020F0502020204030204" pitchFamily="34" charset="0"/>
            </a:endParaRPr>
          </a:p>
          <a:p>
            <a:r>
              <a:rPr lang="en-US" sz="2600" b="1" dirty="0">
                <a:latin typeface="Calibri" panose="020F0502020204030204" pitchFamily="34" charset="0"/>
              </a:rPr>
              <a:t>Peak power </a:t>
            </a:r>
            <a:r>
              <a:rPr lang="en-US" sz="2600" dirty="0">
                <a:latin typeface="Calibri" panose="020F0502020204030204" pitchFamily="34" charset="0"/>
              </a:rPr>
              <a:t>is the maximum power dissipated by the processor.</a:t>
            </a:r>
          </a:p>
          <a:p>
            <a:endParaRPr lang="en-US" dirty="0">
              <a:latin typeface="Calibri" panose="020F0502020204030204" pitchFamily="34" charset="0"/>
            </a:endParaRPr>
          </a:p>
          <a:p>
            <a:endParaRPr lang="en-US" dirty="0">
              <a:latin typeface="Calibri" panose="020F0502020204030204" pitchFamily="34" charset="0"/>
            </a:endParaRPr>
          </a:p>
        </p:txBody>
      </p:sp>
      <p:sp>
        <p:nvSpPr>
          <p:cNvPr id="5" name="Date Placeholder 4"/>
          <p:cNvSpPr>
            <a:spLocks noGrp="1"/>
          </p:cNvSpPr>
          <p:nvPr>
            <p:ph type="dt" sz="half" idx="10"/>
          </p:nvPr>
        </p:nvSpPr>
        <p:spPr/>
        <p:txBody>
          <a:bodyPr/>
          <a:lstStyle/>
          <a:p>
            <a:r>
              <a:rPr lang="en-US" dirty="0"/>
              <a:t>July 18, 2016</a:t>
            </a:r>
          </a:p>
        </p:txBody>
      </p:sp>
      <p:sp>
        <p:nvSpPr>
          <p:cNvPr id="2" name="Slide Number Placeholder 1"/>
          <p:cNvSpPr>
            <a:spLocks noGrp="1"/>
          </p:cNvSpPr>
          <p:nvPr>
            <p:ph type="sldNum" sz="quarter" idx="12"/>
          </p:nvPr>
        </p:nvSpPr>
        <p:spPr/>
        <p:txBody>
          <a:bodyPr/>
          <a:lstStyle/>
          <a:p>
            <a:fld id="{DAF9EE7D-FB37-4E04-8982-7171E671F843}" type="slidenum">
              <a:rPr lang="en-US" smtClean="0"/>
              <a:pPr/>
              <a:t>25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24001"/>
            <a:ext cx="4572000" cy="3962400"/>
          </a:xfrm>
          <a:prstGeom prst="rect">
            <a:avLst/>
          </a:prstGeom>
        </p:spPr>
      </p:pic>
    </p:spTree>
    <p:extLst>
      <p:ext uri="{BB962C8B-B14F-4D97-AF65-F5344CB8AC3E}">
        <p14:creationId xmlns:p14="http://schemas.microsoft.com/office/powerpoint/2010/main" val="391704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8000" dirty="0">
                <a:latin typeface="Calibri" panose="020F0502020204030204" pitchFamily="34" charset="0"/>
              </a:rPr>
              <a:t>Scale Factors</a:t>
            </a:r>
          </a:p>
        </p:txBody>
      </p:sp>
    </p:spTree>
    <p:extLst>
      <p:ext uri="{BB962C8B-B14F-4D97-AF65-F5344CB8AC3E}">
        <p14:creationId xmlns:p14="http://schemas.microsoft.com/office/powerpoint/2010/main" val="367089505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a:latin typeface="Calibri" panose="020F0502020204030204" pitchFamily="34" charset="0"/>
              </a:rPr>
              <a:t>Area Scale Factors</a:t>
            </a:r>
            <a:endParaRPr lang="en-US" dirty="0"/>
          </a:p>
        </p:txBody>
      </p:sp>
      <mc:AlternateContent xmlns:mc="http://schemas.openxmlformats.org/markup-compatibility/2006">
        <mc:Choice xmlns:a14="http://schemas.microsoft.com/office/drawing/2010/main" Requires="a14">
          <p:sp>
            <p:nvSpPr>
              <p:cNvPr id="7" name="Content Placeholder 6"/>
              <p:cNvSpPr>
                <a:spLocks noGrp="1"/>
              </p:cNvSpPr>
              <p:nvPr>
                <p:ph idx="1"/>
              </p:nvPr>
            </p:nvSpPr>
            <p:spPr>
              <a:xfrm>
                <a:off x="228600" y="1600200"/>
                <a:ext cx="8534400" cy="5029200"/>
              </a:xfrm>
            </p:spPr>
            <p:txBody>
              <a:bodyPr>
                <a:normAutofit fontScale="92500" lnSpcReduction="20000"/>
              </a:bodyPr>
              <a:lstStyle/>
              <a:p>
                <a:r>
                  <a:rPr lang="en-US" sz="2200" dirty="0">
                    <a:latin typeface="Calibri" panose="020F0502020204030204" pitchFamily="34" charset="0"/>
                  </a:rPr>
                  <a:t>All the scaling factors were found using processor’s specifications given at rated voltage 1.2v assuming that voltage was not raised for overclock frequency. </a:t>
                </a:r>
              </a:p>
              <a:p>
                <a:r>
                  <a:rPr lang="en-US" sz="2200" dirty="0">
                    <a:latin typeface="Calibri" panose="020F0502020204030204" pitchFamily="34" charset="0"/>
                  </a:rPr>
                  <a:t>Total power both circuits are given as:</a:t>
                </a:r>
              </a:p>
              <a:p>
                <a:pPr lvl="1"/>
                <a14:m>
                  <m:oMath xmlns:m="http://schemas.openxmlformats.org/officeDocument/2006/math">
                    <m:r>
                      <a:rPr lang="en-US" sz="2200" b="1" i="1">
                        <a:latin typeface="Cambria Math" panose="02040503050406030204" pitchFamily="18" charset="0"/>
                      </a:rPr>
                      <m:t>𝒑</m:t>
                    </m:r>
                    <m:r>
                      <a:rPr lang="en-US" sz="2200" b="1" i="1">
                        <a:latin typeface="Cambria Math" panose="02040503050406030204" pitchFamily="18" charset="0"/>
                      </a:rPr>
                      <m:t>=(</m:t>
                    </m:r>
                    <m:r>
                      <a:rPr lang="en-US" sz="2200" b="1" i="1">
                        <a:latin typeface="Cambria Math" panose="02040503050406030204" pitchFamily="18" charset="0"/>
                      </a:rPr>
                      <m:t>𝒆𝒅𝒚𝒏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𝒇𝒎𝒂𝒙</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𝒑𝒔𝒕𝒂𝒕</m:t>
                    </m:r>
                  </m:oMath>
                </a14:m>
                <a:r>
                  <a:rPr lang="en-US" sz="2200" b="1" dirty="0">
                    <a:latin typeface="Calibri" panose="020F0502020204030204" pitchFamily="34" charset="0"/>
                  </a:rPr>
                  <a:t>    	 (1)	(Total Power for Adder)</a:t>
                </a:r>
              </a:p>
              <a:p>
                <a:pPr lvl="1"/>
                <a14:m>
                  <m:oMath xmlns:m="http://schemas.openxmlformats.org/officeDocument/2006/math">
                    <m:r>
                      <a:rPr lang="en-US" sz="2200" b="1" i="1">
                        <a:latin typeface="Cambria Math" panose="02040503050406030204" pitchFamily="18" charset="0"/>
                      </a:rPr>
                      <m:t>𝑻𝑫𝑷</m:t>
                    </m:r>
                    <m:r>
                      <a:rPr lang="en-US" sz="2200" b="1" i="1">
                        <a:latin typeface="Cambria Math" panose="02040503050406030204" pitchFamily="18" charset="0"/>
                      </a:rPr>
                      <m:t>=(</m:t>
                    </m:r>
                    <m:r>
                      <a:rPr lang="en-US" sz="2200" b="1" i="1">
                        <a:latin typeface="Cambria Math" panose="02040503050406030204" pitchFamily="18" charset="0"/>
                      </a:rPr>
                      <m:t>𝑬𝒅𝒚𝒏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𝒇𝑻𝑫𝑷</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𝑷𝒔𝒕𝒂𝒕</m:t>
                    </m:r>
                  </m:oMath>
                </a14:m>
                <a:r>
                  <a:rPr lang="en-US" sz="2200" b="1" dirty="0">
                    <a:latin typeface="Calibri" panose="020F0502020204030204" pitchFamily="34" charset="0"/>
                  </a:rPr>
                  <a:t>     	(2)	(Total Power for Processor)</a:t>
                </a:r>
              </a:p>
              <a:p>
                <a:r>
                  <a:rPr lang="en-US" sz="2200" dirty="0">
                    <a:latin typeface="Calibri" panose="020F0502020204030204" pitchFamily="34" charset="0"/>
                  </a:rPr>
                  <a:t>Since we selected our vectors in specific way,  therefore the activity produced in both the circuits is assumed to be same and hence the activity factor in this case is 1. Now, if  </a:t>
                </a:r>
                <a:r>
                  <a:rPr lang="el-GR" sz="2200" dirty="0">
                    <a:latin typeface="Calibri" panose="020F0502020204030204" pitchFamily="34" charset="0"/>
                  </a:rPr>
                  <a:t>β</a:t>
                </a:r>
                <a:r>
                  <a:rPr lang="en-US" sz="2200" dirty="0">
                    <a:latin typeface="Calibri" panose="020F0502020204030204" pitchFamily="34" charset="0"/>
                  </a:rPr>
                  <a:t> is the scale factor representing the relative size of processor to adder circuit and </a:t>
                </a:r>
                <a:r>
                  <a:rPr lang="el-GR" sz="2200" dirty="0">
                    <a:latin typeface="Calibri" panose="020F0502020204030204" pitchFamily="34" charset="0"/>
                  </a:rPr>
                  <a:t>σ</a:t>
                </a:r>
                <a:r>
                  <a:rPr lang="en-US" sz="2200" dirty="0">
                    <a:latin typeface="Calibri" panose="020F0502020204030204" pitchFamily="34" charset="0"/>
                  </a:rPr>
                  <a:t> is the voltage factor i.e. both the adder as well as processor are simulated at same supply voltage, then eq. 1 modifies eq. 2 as:</a:t>
                </a:r>
              </a:p>
              <a:p>
                <a:pPr lvl="1"/>
                <a14:m>
                  <m:oMath xmlns:m="http://schemas.openxmlformats.org/officeDocument/2006/math">
                    <m:r>
                      <a:rPr lang="en-US" sz="2200" b="1" i="1">
                        <a:latin typeface="Cambria Math" panose="02040503050406030204" pitchFamily="18" charset="0"/>
                      </a:rPr>
                      <m:t>𝑻𝑫𝑷</m:t>
                    </m:r>
                    <m:r>
                      <a:rPr lang="en-US" sz="2200" b="1" i="1">
                        <a:latin typeface="Cambria Math" panose="02040503050406030204" pitchFamily="18" charset="0"/>
                      </a:rPr>
                      <m:t>=</m:t>
                    </m:r>
                    <m:r>
                      <a:rPr lang="el-GR" sz="2200" b="1" i="1">
                        <a:latin typeface="Cambria Math" panose="02040503050406030204" pitchFamily="18" charset="0"/>
                      </a:rPr>
                      <m:t>𝝈𝜷</m:t>
                    </m:r>
                    <m:r>
                      <a:rPr lang="en-US" sz="2200" b="1" i="1" smtClean="0">
                        <a:latin typeface="Cambria Math" panose="02040503050406030204" pitchFamily="18" charset="0"/>
                      </a:rPr>
                      <m:t>[</m:t>
                    </m:r>
                    <m:d>
                      <m:dPr>
                        <m:ctrlPr>
                          <a:rPr lang="en-US" sz="2200" b="1" i="1">
                            <a:latin typeface="Cambria Math" panose="02040503050406030204" pitchFamily="18" charset="0"/>
                          </a:rPr>
                        </m:ctrlPr>
                      </m:dPr>
                      <m:e>
                        <m:r>
                          <a:rPr lang="en-US" sz="2200" b="1" i="1">
                            <a:latin typeface="Cambria Math" panose="02040503050406030204" pitchFamily="18" charset="0"/>
                          </a:rPr>
                          <m:t>𝒆</m:t>
                        </m:r>
                        <m:r>
                          <a:rPr lang="en-US" sz="2200" b="1" i="1" baseline="-25000">
                            <a:latin typeface="Cambria Math" panose="02040503050406030204" pitchFamily="18" charset="0"/>
                          </a:rPr>
                          <m:t>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𝒇𝑻𝑫𝑷</m:t>
                        </m:r>
                      </m:e>
                    </m:d>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𝒑𝒔𝒕𝒂</m:t>
                    </m:r>
                    <m:r>
                      <a:rPr lang="en-US" sz="2200" b="1" i="1" baseline="-25000" smtClean="0">
                        <a:latin typeface="Cambria Math" panose="02040503050406030204" pitchFamily="18" charset="0"/>
                        <a:ea typeface="Cambria Math" panose="02040503050406030204" pitchFamily="18" charset="0"/>
                      </a:rPr>
                      <m:t>𝒕</m:t>
                    </m:r>
                    <m:r>
                      <a:rPr lang="en-US" sz="2200" b="1" i="0" smtClean="0">
                        <a:latin typeface="Cambria Math" panose="02040503050406030204" pitchFamily="18" charset="0"/>
                        <a:ea typeface="Cambria Math" panose="02040503050406030204" pitchFamily="18" charset="0"/>
                      </a:rPr>
                      <m:t>]</m:t>
                    </m:r>
                  </m:oMath>
                </a14:m>
                <a:endParaRPr lang="en-US" sz="2200" b="1" baseline="-25000" dirty="0">
                  <a:latin typeface="Calibri" panose="020F0502020204030204" pitchFamily="34" charset="0"/>
                  <a:ea typeface="Cambria Math" panose="02040503050406030204" pitchFamily="18" charset="0"/>
                </a:endParaRPr>
              </a:p>
              <a:p>
                <a:pPr lvl="1"/>
                <a:r>
                  <a:rPr lang="en-US" sz="2200" dirty="0">
                    <a:latin typeface="Calibri" panose="020F0502020204030204" pitchFamily="34" charset="0"/>
                  </a:rPr>
                  <a:t>Solving for </a:t>
                </a:r>
                <a:r>
                  <a:rPr lang="el-GR" sz="2200" dirty="0">
                    <a:latin typeface="Calibri" panose="020F0502020204030204" pitchFamily="34" charset="0"/>
                  </a:rPr>
                  <a:t>β</a:t>
                </a:r>
                <a:r>
                  <a:rPr lang="en-US" sz="2200" dirty="0">
                    <a:latin typeface="Calibri" panose="020F0502020204030204" pitchFamily="34" charset="0"/>
                  </a:rPr>
                  <a:t> gives:</a:t>
                </a:r>
              </a:p>
              <a:p>
                <a:pPr lvl="1"/>
                <a14:m>
                  <m:oMath xmlns:m="http://schemas.openxmlformats.org/officeDocument/2006/math">
                    <m:r>
                      <m:rPr>
                        <m:sty m:val="p"/>
                      </m:rPr>
                      <a:rPr lang="el-GR" sz="2600" i="1">
                        <a:latin typeface="Cambria Math" panose="02040503050406030204" pitchFamily="18" charset="0"/>
                      </a:rPr>
                      <m:t>β</m:t>
                    </m:r>
                    <m:r>
                      <a:rPr lang="en-US" sz="2600" i="1">
                        <a:latin typeface="Cambria Math" panose="02040503050406030204" pitchFamily="18" charset="0"/>
                      </a:rPr>
                      <m:t>= </m:t>
                    </m:r>
                    <m:f>
                      <m:fPr>
                        <m:ctrlPr>
                          <a:rPr lang="en-US" sz="2600" i="1">
                            <a:latin typeface="Cambria Math" panose="02040503050406030204" pitchFamily="18" charset="0"/>
                          </a:rPr>
                        </m:ctrlPr>
                      </m:fPr>
                      <m:num>
                        <m:r>
                          <a:rPr lang="en-US" sz="2600" i="1">
                            <a:latin typeface="Cambria Math" panose="02040503050406030204" pitchFamily="18" charset="0"/>
                          </a:rPr>
                          <m:t>𝑇𝐷𝑃</m:t>
                        </m:r>
                      </m:num>
                      <m:den>
                        <m:r>
                          <m:rPr>
                            <m:sty m:val="p"/>
                          </m:rPr>
                          <a:rPr lang="el-GR" sz="2600" b="1" i="1">
                            <a:latin typeface="Cambria Math" panose="02040503050406030204" pitchFamily="18" charset="0"/>
                          </a:rPr>
                          <m:t>σ</m:t>
                        </m:r>
                        <m:r>
                          <a:rPr lang="en-US" sz="2600" b="1" i="1" smtClean="0">
                            <a:latin typeface="Cambria Math" panose="02040503050406030204" pitchFamily="18" charset="0"/>
                          </a:rPr>
                          <m:t>[</m:t>
                        </m:r>
                        <m:d>
                          <m:dPr>
                            <m:ctrlPr>
                              <a:rPr lang="en-US" sz="2600" b="1" i="1">
                                <a:latin typeface="Cambria Math" panose="02040503050406030204" pitchFamily="18" charset="0"/>
                              </a:rPr>
                            </m:ctrlPr>
                          </m:dPr>
                          <m:e>
                            <m:r>
                              <a:rPr lang="en-US" sz="2600" b="1" i="1">
                                <a:latin typeface="Cambria Math" panose="02040503050406030204" pitchFamily="18" charset="0"/>
                              </a:rPr>
                              <m:t>𝒆</m:t>
                            </m:r>
                            <m:r>
                              <a:rPr lang="en-US" sz="2600" b="1" i="1" baseline="-25000">
                                <a:latin typeface="Cambria Math" panose="02040503050406030204" pitchFamily="18" charset="0"/>
                              </a:rPr>
                              <m:t>𝒅𝒚𝒏</m:t>
                            </m:r>
                            <m:r>
                              <a:rPr lang="en-US" sz="2600" b="1" i="1">
                                <a:latin typeface="Cambria Math" panose="02040503050406030204" pitchFamily="18" charset="0"/>
                                <a:ea typeface="Cambria Math" panose="02040503050406030204" pitchFamily="18" charset="0"/>
                              </a:rPr>
                              <m:t>×</m:t>
                            </m:r>
                            <m:r>
                              <a:rPr lang="en-US" sz="2600" b="1" i="1">
                                <a:latin typeface="Cambria Math" panose="02040503050406030204" pitchFamily="18" charset="0"/>
                                <a:ea typeface="Cambria Math" panose="02040503050406030204" pitchFamily="18" charset="0"/>
                              </a:rPr>
                              <m:t>𝒇𝑻𝑫𝑷</m:t>
                            </m:r>
                          </m:e>
                        </m:d>
                        <m:r>
                          <a:rPr lang="en-US" sz="2600" b="1" i="1">
                            <a:latin typeface="Cambria Math" panose="02040503050406030204" pitchFamily="18" charset="0"/>
                            <a:ea typeface="Cambria Math" panose="02040503050406030204" pitchFamily="18" charset="0"/>
                          </a:rPr>
                          <m:t>+</m:t>
                        </m:r>
                        <m:r>
                          <a:rPr lang="en-US" sz="2600" b="1" i="1">
                            <a:latin typeface="Cambria Math" panose="02040503050406030204" pitchFamily="18" charset="0"/>
                            <a:ea typeface="Cambria Math" panose="02040503050406030204" pitchFamily="18" charset="0"/>
                          </a:rPr>
                          <m:t>𝒑𝒔𝒕𝒂</m:t>
                        </m:r>
                        <m:r>
                          <a:rPr lang="en-US" sz="2600" b="1" i="1" baseline="-25000" smtClean="0">
                            <a:latin typeface="Cambria Math" panose="02040503050406030204" pitchFamily="18" charset="0"/>
                            <a:ea typeface="Cambria Math" panose="02040503050406030204" pitchFamily="18" charset="0"/>
                          </a:rPr>
                          <m:t>𝒕</m:t>
                        </m:r>
                        <m:r>
                          <a:rPr lang="en-US" sz="2600" b="1" i="1" smtClean="0">
                            <a:latin typeface="Cambria Math" panose="02040503050406030204" pitchFamily="18" charset="0"/>
                            <a:ea typeface="Cambria Math" panose="02040503050406030204" pitchFamily="18" charset="0"/>
                          </a:rPr>
                          <m:t>]</m:t>
                        </m:r>
                        <m:r>
                          <m:rPr>
                            <m:nor/>
                          </m:rPr>
                          <a:rPr lang="en-US" sz="2600" b="1" baseline="-25000" dirty="0">
                            <a:latin typeface="Calibri" panose="020F0502020204030204" pitchFamily="34" charset="0"/>
                            <a:ea typeface="Cambria Math" panose="02040503050406030204" pitchFamily="18" charset="0"/>
                          </a:rPr>
                          <m:t> </m:t>
                        </m:r>
                      </m:den>
                    </m:f>
                  </m:oMath>
                </a14:m>
                <a:r>
                  <a:rPr lang="en-US" sz="2600" dirty="0">
                    <a:latin typeface="Calibri" panose="020F0502020204030204" pitchFamily="34" charset="0"/>
                  </a:rPr>
                  <a:t> at rate voltage and frequency</a:t>
                </a:r>
                <a:endParaRPr lang="en-US" sz="2600" b="1" dirty="0">
                  <a:latin typeface="Calibri" panose="020F0502020204030204" pitchFamily="34" charset="0"/>
                </a:endParaRPr>
              </a:p>
              <a:p>
                <a:pPr marL="457200" lvl="1" indent="0">
                  <a:buNone/>
                </a:pPr>
                <a:endParaRPr lang="en-US" dirty="0">
                  <a:latin typeface="Calibri" panose="020F0502020204030204" pitchFamily="34" charset="0"/>
                </a:endParaRPr>
              </a:p>
              <a:p>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idx="1"/>
              </p:nvPr>
            </p:nvSpPr>
            <p:spPr>
              <a:xfrm>
                <a:off x="228600" y="1600200"/>
                <a:ext cx="8534400" cy="5029200"/>
              </a:xfrm>
              <a:blipFill>
                <a:blip r:embed="rId3"/>
                <a:stretch>
                  <a:fillRect t="-848"/>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en-US"/>
              <a:t>July 18, 2016</a:t>
            </a:r>
          </a:p>
        </p:txBody>
      </p:sp>
      <p:sp>
        <p:nvSpPr>
          <p:cNvPr id="2" name="Slide Number Placeholder 1"/>
          <p:cNvSpPr>
            <a:spLocks noGrp="1"/>
          </p:cNvSpPr>
          <p:nvPr>
            <p:ph type="sldNum" sz="quarter" idx="12"/>
          </p:nvPr>
        </p:nvSpPr>
        <p:spPr/>
        <p:txBody>
          <a:bodyPr/>
          <a:lstStyle/>
          <a:p>
            <a:fld id="{DAF9EE7D-FB37-4E04-8982-7171E671F843}" type="slidenum">
              <a:rPr lang="en-US" smtClean="0"/>
              <a:pPr/>
              <a:t>27</a:t>
            </a:fld>
            <a:endParaRPr lang="en-US"/>
          </a:p>
        </p:txBody>
      </p:sp>
    </p:spTree>
    <p:extLst>
      <p:ext uri="{BB962C8B-B14F-4D97-AF65-F5344CB8AC3E}">
        <p14:creationId xmlns:p14="http://schemas.microsoft.com/office/powerpoint/2010/main" val="158959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latin typeface="Calibri" panose="020F0502020204030204" pitchFamily="34" charset="0"/>
              </a:rPr>
              <a:t>Frequency Scale Factors</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0" y="1408176"/>
                <a:ext cx="9144000" cy="5449823"/>
              </a:xfrm>
            </p:spPr>
            <p:txBody>
              <a:bodyPr>
                <a:normAutofit/>
              </a:bodyPr>
              <a:lstStyle/>
              <a:p>
                <a:r>
                  <a:rPr lang="en-US" sz="2000" b="1" dirty="0">
                    <a:latin typeface="Calibri" panose="020F0502020204030204" pitchFamily="34" charset="0"/>
                  </a:rPr>
                  <a:t>Processor base frequency (</a:t>
                </a:r>
                <a14:m>
                  <m:oMath xmlns:m="http://schemas.openxmlformats.org/officeDocument/2006/math">
                    <m:r>
                      <a:rPr lang="en-US" sz="2000" b="1" i="1">
                        <a:latin typeface="Cambria Math" panose="02040503050406030204" pitchFamily="18" charset="0"/>
                      </a:rPr>
                      <m:t>𝒇</m:t>
                    </m:r>
                    <m:r>
                      <a:rPr lang="en-US" sz="2000" b="1" baseline="-25000">
                        <a:latin typeface="Cambria Math" panose="02040503050406030204" pitchFamily="18" charset="0"/>
                      </a:rPr>
                      <m:t>𝐧𝐨𝐦</m:t>
                    </m:r>
                  </m:oMath>
                </a14:m>
                <a:r>
                  <a:rPr lang="en-US" sz="2000" b="1" dirty="0">
                    <a:latin typeface="Calibri" panose="020F0502020204030204" pitchFamily="34" charset="0"/>
                  </a:rPr>
                  <a:t>) </a:t>
                </a:r>
                <a:r>
                  <a:rPr lang="en-US" sz="2000" dirty="0">
                    <a:latin typeface="Calibri" panose="020F0502020204030204" pitchFamily="34" charset="0"/>
                  </a:rPr>
                  <a:t>describes the rate at which the processor's transistors open and close. The processor base frequency is the operating point where TDP is defined and is given as:</a:t>
                </a:r>
              </a:p>
              <a:p>
                <a:pPr lvl="1"/>
                <a14:m>
                  <m:oMath xmlns:m="http://schemas.openxmlformats.org/officeDocument/2006/math">
                    <m:r>
                      <a:rPr lang="en-US" sz="2400" b="1" i="1">
                        <a:latin typeface="Cambria Math" panose="02040503050406030204" pitchFamily="18" charset="0"/>
                      </a:rPr>
                      <m:t>𝒇</m:t>
                    </m:r>
                    <m:r>
                      <a:rPr lang="en-US" sz="2400" b="1" baseline="-25000">
                        <a:latin typeface="Cambria Math" panose="02040503050406030204" pitchFamily="18" charset="0"/>
                      </a:rPr>
                      <m:t>𝐧𝐨𝐦</m:t>
                    </m:r>
                    <m:r>
                      <a:rPr lang="en-US" sz="2400" b="1">
                        <a:latin typeface="Cambria Math" panose="02040503050406030204" pitchFamily="18" charset="0"/>
                      </a:rPr>
                      <m:t> </m:t>
                    </m:r>
                    <m:r>
                      <a:rPr lang="en-US" sz="2400" b="1" i="1">
                        <a:latin typeface="Cambria Math" panose="02040503050406030204" pitchFamily="18" charset="0"/>
                      </a:rPr>
                      <m:t>=</m:t>
                    </m:r>
                    <m:r>
                      <a:rPr lang="el-GR" sz="2400" b="1" i="1">
                        <a:latin typeface="Cambria Math" panose="02040503050406030204" pitchFamily="18" charset="0"/>
                      </a:rPr>
                      <m:t>𝜹</m:t>
                    </m:r>
                    <m:r>
                      <a:rPr lang="el-GR"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𝒇</m:t>
                    </m:r>
                    <m:r>
                      <a:rPr lang="en-US" sz="2400" b="1" baseline="-25000">
                        <a:latin typeface="Cambria Math" panose="02040503050406030204" pitchFamily="18" charset="0"/>
                        <a:ea typeface="Cambria Math" panose="02040503050406030204" pitchFamily="18" charset="0"/>
                      </a:rPr>
                      <m:t>𝐦𝐚𝐱</m:t>
                    </m:r>
                    <m:r>
                      <a:rPr lang="en-US" sz="2400" b="1">
                        <a:latin typeface="Cambria Math" panose="02040503050406030204" pitchFamily="18" charset="0"/>
                        <a:ea typeface="Cambria Math" panose="02040503050406030204" pitchFamily="18" charset="0"/>
                      </a:rPr>
                      <m:t>  </m:t>
                    </m:r>
                    <m:d>
                      <m:dPr>
                        <m:ctrlPr>
                          <a:rPr lang="en-US" sz="2400" b="1" i="1">
                            <a:latin typeface="Cambria Math" panose="02040503050406030204" pitchFamily="18" charset="0"/>
                            <a:ea typeface="Cambria Math" panose="02040503050406030204" pitchFamily="18" charset="0"/>
                          </a:rPr>
                        </m:ctrlPr>
                      </m:dPr>
                      <m:e>
                        <m:r>
                          <a:rPr lang="en-US" sz="2400" b="1">
                            <a:latin typeface="Cambria Math" panose="02040503050406030204" pitchFamily="18" charset="0"/>
                            <a:ea typeface="Cambria Math" panose="02040503050406030204" pitchFamily="18" charset="0"/>
                          </a:rPr>
                          <m:t>𝐀𝐝𝐝𝐞𝐫</m:t>
                        </m:r>
                      </m:e>
                    </m:d>
                  </m:oMath>
                </a14:m>
                <a:endParaRPr lang="en-US" sz="2000" b="1" dirty="0">
                  <a:latin typeface="Calibri" panose="020F0502020204030204" pitchFamily="34" charset="0"/>
                  <a:ea typeface="Cambria Math" panose="02040503050406030204" pitchFamily="18" charset="0"/>
                </a:endParaRPr>
              </a:p>
              <a:p>
                <a:pPr marL="457200" lvl="1" indent="0">
                  <a:buNone/>
                </a:pPr>
                <a:r>
                  <a:rPr lang="en-US" sz="2000" dirty="0">
                    <a:latin typeface="Calibri" panose="020F0502020204030204" pitchFamily="34" charset="0"/>
                    <a:ea typeface="Cambria Math" panose="02040503050406030204" pitchFamily="18" charset="0"/>
                  </a:rPr>
                  <a:t>Where, </a:t>
                </a:r>
                <a:r>
                  <a:rPr lang="el-GR" sz="2000" dirty="0">
                    <a:latin typeface="Calibri" panose="020F0502020204030204" pitchFamily="34" charset="0"/>
                    <a:ea typeface="Cambria Math" panose="02040503050406030204" pitchFamily="18" charset="0"/>
                  </a:rPr>
                  <a:t>δ</a:t>
                </a:r>
                <a:r>
                  <a:rPr lang="en-US" sz="2000" dirty="0">
                    <a:latin typeface="Calibri" panose="020F0502020204030204" pitchFamily="34" charset="0"/>
                    <a:ea typeface="Cambria Math" panose="02040503050406030204" pitchFamily="18" charset="0"/>
                  </a:rPr>
                  <a:t> </a:t>
                </a:r>
                <a:r>
                  <a:rPr lang="en-US" sz="2000" dirty="0">
                    <a:latin typeface="Calibri" panose="020F0502020204030204" pitchFamily="34" charset="0"/>
                  </a:rPr>
                  <a:t>is a scale factor for </a:t>
                </a:r>
                <a14:m>
                  <m:oMath xmlns:m="http://schemas.openxmlformats.org/officeDocument/2006/math">
                    <m:r>
                      <a:rPr lang="en-US" sz="2000" i="1">
                        <a:latin typeface="Cambria Math" panose="02040503050406030204" pitchFamily="18" charset="0"/>
                      </a:rPr>
                      <m:t>𝑓</m:t>
                    </m:r>
                    <m:r>
                      <m:rPr>
                        <m:sty m:val="p"/>
                      </m:rPr>
                      <a:rPr lang="en-US" sz="2000" baseline="-25000">
                        <a:latin typeface="Cambria Math" panose="02040503050406030204" pitchFamily="18" charset="0"/>
                      </a:rPr>
                      <m:t>nom</m:t>
                    </m:r>
                  </m:oMath>
                </a14:m>
                <a:r>
                  <a:rPr lang="en-US" sz="2000" dirty="0">
                    <a:latin typeface="Calibri" panose="020F0502020204030204" pitchFamily="34" charset="0"/>
                  </a:rPr>
                  <a:t> and is given by,</a:t>
                </a:r>
              </a:p>
              <a:p>
                <a:pPr lvl="1"/>
                <a:r>
                  <a:rPr lang="el-GR" sz="2400" b="1" dirty="0">
                    <a:latin typeface="Calibri" panose="020F0502020204030204" pitchFamily="34" charset="0"/>
                    <a:ea typeface="Cambria Math" panose="02040503050406030204" pitchFamily="18" charset="0"/>
                  </a:rPr>
                  <a:t>δ </a:t>
                </a:r>
                <a14:m>
                  <m:oMath xmlns:m="http://schemas.openxmlformats.org/officeDocument/2006/math">
                    <m:r>
                      <a:rPr lang="en-US" sz="2400" b="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𝒏𝒐𝒎𝑽𝒅𝒅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𝑷𝒓𝒐𝒄𝒆𝒔𝒔𝒐𝒓</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𝑨𝒅𝒅𝒆𝒓</m:t>
                        </m:r>
                        <m:r>
                          <a:rPr lang="en-US" sz="2400" b="1" i="1">
                            <a:latin typeface="Cambria Math" panose="02040503050406030204" pitchFamily="18" charset="0"/>
                            <a:ea typeface="Cambria Math" panose="02040503050406030204" pitchFamily="18" charset="0"/>
                          </a:rPr>
                          <m:t>)</m:t>
                        </m:r>
                      </m:den>
                    </m:f>
                  </m:oMath>
                </a14:m>
                <a:r>
                  <a:rPr lang="en-US" sz="2000" dirty="0">
                    <a:latin typeface="Calibri" panose="020F0502020204030204" pitchFamily="34" charset="0"/>
                    <a:ea typeface="Cambria Math" panose="02040503050406030204" pitchFamily="18" charset="0"/>
                  </a:rPr>
                  <a:t>       (Frequencies </a:t>
                </a:r>
                <a:r>
                  <a:rPr lang="en-US" sz="2000" dirty="0">
                    <a:ea typeface="Cambria Math" panose="02040503050406030204" pitchFamily="18" charset="0"/>
                  </a:rPr>
                  <a:t>at rated voltage =1.2 volts)</a:t>
                </a:r>
                <a:endParaRPr lang="en-US" dirty="0">
                  <a:ea typeface="Cambria Math" panose="02040503050406030204" pitchFamily="18" charset="0"/>
                </a:endParaRPr>
              </a:p>
              <a:p>
                <a:pPr lvl="1"/>
                <a:endParaRPr lang="en-US" sz="2000" dirty="0">
                  <a:latin typeface="Calibri" panose="020F0502020204030204" pitchFamily="34" charset="0"/>
                </a:endParaRPr>
              </a:p>
              <a:p>
                <a:r>
                  <a:rPr lang="en-US" sz="2000" dirty="0">
                    <a:latin typeface="Calibri" panose="020F0502020204030204" pitchFamily="34" charset="0"/>
                  </a:rPr>
                  <a:t>In a structure constrained system, the frequency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𝒇</m:t>
                    </m:r>
                    <m:r>
                      <a:rPr lang="en-US" sz="2000" b="1" i="1" baseline="-25000">
                        <a:latin typeface="Cambria Math" panose="02040503050406030204" pitchFamily="18" charset="0"/>
                        <a:ea typeface="Cambria Math" panose="02040503050406030204" pitchFamily="18" charset="0"/>
                      </a:rPr>
                      <m:t>𝒎𝒂𝒙</m:t>
                    </m:r>
                  </m:oMath>
                </a14:m>
                <a:r>
                  <a:rPr lang="en-US" sz="2000" dirty="0">
                    <a:latin typeface="Calibri" panose="020F0502020204030204" pitchFamily="34" charset="0"/>
                  </a:rPr>
                  <a:t>) is limited by the critical path delay of the circuit as follows: </a:t>
                </a:r>
                <a:endParaRPr lang="en-US" sz="2000" b="1" i="1" dirty="0">
                  <a:latin typeface="Calibri" panose="020F0502020204030204" pitchFamily="34" charset="0"/>
                </a:endParaRPr>
              </a:p>
              <a:p>
                <a:pPr lvl="1"/>
                <a14:m>
                  <m:oMath xmlns:m="http://schemas.openxmlformats.org/officeDocument/2006/math">
                    <m:r>
                      <a:rPr lang="en-US" sz="2400" b="1" i="1">
                        <a:latin typeface="Cambria Math" panose="02040503050406030204" pitchFamily="18" charset="0"/>
                      </a:rPr>
                      <m:t>𝒇</m:t>
                    </m:r>
                    <m:r>
                      <a:rPr lang="en-US" sz="2400" b="1" i="0" baseline="-25000" smtClean="0">
                        <a:latin typeface="Cambria Math" panose="02040503050406030204" pitchFamily="18" charset="0"/>
                      </a:rPr>
                      <m:t>𝐦𝐚𝐱</m:t>
                    </m:r>
                    <m:r>
                      <a:rPr lang="en-US" sz="2400" b="1" baseline="-25000">
                        <a:latin typeface="Cambria Math" panose="02040503050406030204" pitchFamily="18" charset="0"/>
                      </a:rPr>
                      <m:t> </m:t>
                    </m:r>
                    <m:r>
                      <a:rPr lang="en-US" sz="2400" b="1" i="1">
                        <a:latin typeface="Cambria Math" panose="02040503050406030204" pitchFamily="18" charset="0"/>
                      </a:rPr>
                      <m:t>=</m:t>
                    </m:r>
                    <m:r>
                      <a:rPr lang="el-GR" sz="2400" b="1" i="1" smtClean="0">
                        <a:latin typeface="Cambria Math" panose="02040503050406030204" pitchFamily="18" charset="0"/>
                      </a:rPr>
                      <m:t>𝜸</m:t>
                    </m:r>
                    <m:r>
                      <a:rPr lang="el-GR"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m:t>
                    </m:r>
                    <m:r>
                      <a:rPr lang="en-US" sz="2400" b="1">
                        <a:latin typeface="Cambria Math" panose="02040503050406030204" pitchFamily="18" charset="0"/>
                        <a:ea typeface="Cambria Math" panose="02040503050406030204" pitchFamily="18" charset="0"/>
                      </a:rPr>
                      <m:t>  </m:t>
                    </m:r>
                    <m:d>
                      <m:dPr>
                        <m:ctrlPr>
                          <a:rPr lang="en-US"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𝑨𝒅𝒅𝒆𝒓</m:t>
                        </m:r>
                      </m:e>
                    </m:d>
                  </m:oMath>
                </a14:m>
                <a:r>
                  <a:rPr lang="en-US" sz="2400" b="1" dirty="0">
                    <a:latin typeface="Calibri" panose="020F0502020204030204" pitchFamily="34" charset="0"/>
                    <a:ea typeface="Cambria Math" panose="02040503050406030204" pitchFamily="18" charset="0"/>
                  </a:rPr>
                  <a:t>	</a:t>
                </a:r>
                <a:r>
                  <a:rPr lang="en-US" sz="2000" b="1" dirty="0">
                    <a:latin typeface="Calibri" panose="020F0502020204030204" pitchFamily="34" charset="0"/>
                    <a:ea typeface="Cambria Math" panose="02040503050406030204" pitchFamily="18" charset="0"/>
                  </a:rPr>
                  <a:t>			(3)</a:t>
                </a:r>
              </a:p>
              <a:p>
                <a:pPr marL="457200" lvl="1" indent="0">
                  <a:buNone/>
                </a:pPr>
                <a:r>
                  <a:rPr lang="en-US" sz="2000" dirty="0">
                    <a:latin typeface="Calibri" panose="020F0502020204030204" pitchFamily="34" charset="0"/>
                    <a:ea typeface="Cambria Math" panose="02040503050406030204" pitchFamily="18" charset="0"/>
                  </a:rPr>
                  <a:t>Where, </a:t>
                </a:r>
                <a14:m>
                  <m:oMath xmlns:m="http://schemas.openxmlformats.org/officeDocument/2006/math">
                    <m:r>
                      <m:rPr>
                        <m:sty m:val="p"/>
                      </m:rPr>
                      <a:rPr lang="el-GR" sz="2000" b="1" i="1">
                        <a:latin typeface="Cambria Math" panose="02040503050406030204" pitchFamily="18" charset="0"/>
                      </a:rPr>
                      <m:t>γ</m:t>
                    </m:r>
                  </m:oMath>
                </a14:m>
                <a:r>
                  <a:rPr lang="en-US" sz="2000" dirty="0">
                    <a:latin typeface="Calibri" panose="020F0502020204030204" pitchFamily="34" charset="0"/>
                    <a:ea typeface="Cambria Math" panose="02040503050406030204" pitchFamily="18" charset="0"/>
                  </a:rPr>
                  <a:t> </a:t>
                </a:r>
                <a:r>
                  <a:rPr lang="en-US" sz="2000" dirty="0">
                    <a:latin typeface="Calibri" panose="020F0502020204030204" pitchFamily="34" charset="0"/>
                  </a:rPr>
                  <a:t>is a scale factor for </a:t>
                </a:r>
                <a14:m>
                  <m:oMath xmlns:m="http://schemas.openxmlformats.org/officeDocument/2006/math">
                    <m:r>
                      <a:rPr lang="en-US" sz="2000" i="1">
                        <a:latin typeface="Cambria Math" panose="02040503050406030204" pitchFamily="18" charset="0"/>
                      </a:rPr>
                      <m:t>𝑓</m:t>
                    </m:r>
                    <m:r>
                      <m:rPr>
                        <m:sty m:val="p"/>
                      </m:rPr>
                      <a:rPr lang="en-US" sz="2000" b="0" i="0" baseline="-25000" smtClean="0">
                        <a:latin typeface="Cambria Math" panose="02040503050406030204" pitchFamily="18" charset="0"/>
                      </a:rPr>
                      <m:t>max</m:t>
                    </m:r>
                  </m:oMath>
                </a14:m>
                <a:r>
                  <a:rPr lang="en-US" sz="2000" dirty="0">
                    <a:latin typeface="Calibri" panose="020F0502020204030204" pitchFamily="34" charset="0"/>
                  </a:rPr>
                  <a:t> and is given by,</a:t>
                </a:r>
              </a:p>
              <a:p>
                <a:pPr lvl="1"/>
                <a14:m>
                  <m:oMath xmlns:m="http://schemas.openxmlformats.org/officeDocument/2006/math">
                    <m:r>
                      <a:rPr lang="el-GR" sz="2400" b="1" i="1">
                        <a:latin typeface="Cambria Math" panose="02040503050406030204" pitchFamily="18" charset="0"/>
                      </a:rPr>
                      <m:t>𝜸</m:t>
                    </m:r>
                  </m:oMath>
                </a14:m>
                <a:r>
                  <a:rPr lang="el-GR" sz="2400" b="1" dirty="0">
                    <a:latin typeface="Calibri" panose="020F0502020204030204" pitchFamily="34" charset="0"/>
                    <a:ea typeface="Cambria Math" panose="02040503050406030204" pitchFamily="18" charset="0"/>
                  </a:rPr>
                  <a:t> </a:t>
                </a:r>
                <a14:m>
                  <m:oMath xmlns:m="http://schemas.openxmlformats.org/officeDocument/2006/math">
                    <m:r>
                      <a:rPr lang="en-US" sz="2400" b="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𝒇</m:t>
                        </m:r>
                        <m:r>
                          <a:rPr lang="en-US" sz="2400" b="1" i="1" baseline="-25000" smtClean="0">
                            <a:latin typeface="Cambria Math" panose="02040503050406030204" pitchFamily="18" charset="0"/>
                            <a:ea typeface="Cambria Math" panose="02040503050406030204" pitchFamily="18" charset="0"/>
                          </a:rPr>
                          <m:t>𝒎𝒂𝒙</m:t>
                        </m:r>
                        <m:r>
                          <a:rPr lang="en-US" sz="2400" b="1" i="1" baseline="-25000">
                            <a:latin typeface="Cambria Math" panose="02040503050406030204" pitchFamily="18" charset="0"/>
                            <a:ea typeface="Cambria Math" panose="02040503050406030204" pitchFamily="18" charset="0"/>
                          </a:rPr>
                          <m:t>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𝑷𝒓𝒐𝒄𝒆𝒔𝒔𝒐𝒓</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𝑨𝒅𝒅𝒆𝒓</m:t>
                        </m:r>
                        <m:r>
                          <a:rPr lang="en-US" sz="2400" b="1" i="1">
                            <a:latin typeface="Cambria Math" panose="02040503050406030204" pitchFamily="18" charset="0"/>
                            <a:ea typeface="Cambria Math" panose="02040503050406030204" pitchFamily="18" charset="0"/>
                          </a:rPr>
                          <m:t>)</m:t>
                        </m:r>
                      </m:den>
                    </m:f>
                  </m:oMath>
                </a14:m>
                <a:r>
                  <a:rPr lang="en-US" sz="2000" dirty="0">
                    <a:latin typeface="Calibri" panose="020F0502020204030204" pitchFamily="34" charset="0"/>
                    <a:ea typeface="Cambria Math" panose="02040503050406030204" pitchFamily="18" charset="0"/>
                  </a:rPr>
                  <a:t>       (Frequencies at rated voltage =1.2 volts)</a:t>
                </a:r>
              </a:p>
              <a:p>
                <a:pPr marL="438912" lvl="1" indent="-320040">
                  <a:spcBef>
                    <a:spcPts val="0"/>
                  </a:spcBef>
                  <a:buClr>
                    <a:schemeClr val="accent1"/>
                  </a:buClr>
                  <a:buSzPct val="80000"/>
                  <a:buFont typeface="Wingdings 2"/>
                  <a:buChar char=""/>
                </a:pPr>
                <a:endParaRPr lang="en-US" dirty="0">
                  <a:latin typeface="Calibri" panose="020F0502020204030204" pitchFamily="34" charset="0"/>
                </a:endParaRPr>
              </a:p>
              <a:p>
                <a:endParaRPr lang="en-US" sz="2000" dirty="0">
                  <a:latin typeface="Calibri" panose="020F0502020204030204" pitchFamily="34" charset="0"/>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0" y="1408176"/>
                <a:ext cx="9144000" cy="5449823"/>
              </a:xfrm>
              <a:blipFill>
                <a:blip r:embed="rId3"/>
                <a:stretch>
                  <a:fillRect/>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en-US"/>
              <a:t>July 18, 2016</a:t>
            </a:r>
          </a:p>
        </p:txBody>
      </p:sp>
      <p:sp>
        <p:nvSpPr>
          <p:cNvPr id="2" name="Slide Number Placeholder 1"/>
          <p:cNvSpPr>
            <a:spLocks noGrp="1"/>
          </p:cNvSpPr>
          <p:nvPr>
            <p:ph type="sldNum" sz="quarter" idx="12"/>
          </p:nvPr>
        </p:nvSpPr>
        <p:spPr/>
        <p:txBody>
          <a:bodyPr/>
          <a:lstStyle/>
          <a:p>
            <a:fld id="{DAF9EE7D-FB37-4E04-8982-7171E671F843}" type="slidenum">
              <a:rPr lang="en-US" smtClean="0"/>
              <a:pPr/>
              <a:t>28</a:t>
            </a:fld>
            <a:endParaRPr lang="en-US"/>
          </a:p>
        </p:txBody>
      </p:sp>
    </p:spTree>
    <p:extLst>
      <p:ext uri="{BB962C8B-B14F-4D97-AF65-F5344CB8AC3E}">
        <p14:creationId xmlns:p14="http://schemas.microsoft.com/office/powerpoint/2010/main" val="1181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rPr>
              <a:t>Frequency Scale Factors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524001"/>
                <a:ext cx="4853940" cy="4419600"/>
              </a:xfrm>
            </p:spPr>
            <p:txBody>
              <a:bodyPr>
                <a:normAutofit/>
              </a:bodyPr>
              <a:lstStyle/>
              <a:p>
                <a:r>
                  <a:rPr lang="en-US" sz="2400" dirty="0">
                    <a:latin typeface="Calibri" panose="020F0502020204030204" pitchFamily="34" charset="0"/>
                  </a:rPr>
                  <a:t>In a power constrained system</a:t>
                </a:r>
                <a:r>
                  <a:rPr lang="en-US" sz="2400" b="1" baseline="30000" dirty="0">
                    <a:latin typeface="Calibri" panose="020F0502020204030204" pitchFamily="34" charset="0"/>
                  </a:rPr>
                  <a:t> [10-12]</a:t>
                </a:r>
                <a:r>
                  <a:rPr lang="en-US" sz="2400" dirty="0">
                    <a:latin typeface="Calibri" panose="020F0502020204030204" pitchFamily="34" charset="0"/>
                  </a:rPr>
                  <a:t>, the frequency </a:t>
                </a:r>
                <a14:m>
                  <m:oMath xmlns:m="http://schemas.openxmlformats.org/officeDocument/2006/math">
                    <m:r>
                      <a:rPr lang="en-US" sz="2400" b="0" i="0" dirty="0" smtClean="0">
                        <a:latin typeface="Cambria Math" panose="02040503050406030204" pitchFamily="18" charset="0"/>
                      </a:rPr>
                      <m:t>(</m:t>
                    </m:r>
                    <m:r>
                      <m:rPr>
                        <m:nor/>
                      </m:rPr>
                      <a:rPr lang="en-US" sz="2400" b="1" i="1" dirty="0">
                        <a:latin typeface="Calibri" panose="020F0502020204030204" pitchFamily="34" charset="0"/>
                      </a:rPr>
                      <m:t>f</m:t>
                    </m:r>
                    <m:r>
                      <m:rPr>
                        <m:nor/>
                      </m:rPr>
                      <a:rPr lang="en-US" sz="2400" b="1" baseline="-25000" dirty="0">
                        <a:latin typeface="Calibri" panose="020F0502020204030204" pitchFamily="34" charset="0"/>
                      </a:rPr>
                      <m:t>TDP</m:t>
                    </m:r>
                    <m:r>
                      <a:rPr lang="en-US" sz="2400" b="1" i="1" baseline="-25000" dirty="0">
                        <a:latin typeface="Cambria Math" panose="02040503050406030204" pitchFamily="18" charset="0"/>
                      </a:rPr>
                      <m:t> </m:t>
                    </m:r>
                  </m:oMath>
                </a14:m>
                <a:r>
                  <a:rPr lang="en-US" sz="2400" dirty="0">
                    <a:latin typeface="Calibri" panose="020F0502020204030204" pitchFamily="34" charset="0"/>
                  </a:rPr>
                  <a:t>) is limited by the maximum allowable power of the circuit. In general it can be represented as,</a:t>
                </a:r>
              </a:p>
              <a:p>
                <a:endParaRPr lang="en-US" sz="2400" dirty="0">
                  <a:latin typeface="Calibri" panose="020F0502020204030204" pitchFamily="34" charset="0"/>
                </a:endParaRPr>
              </a:p>
              <a:p>
                <a:pPr lvl="1"/>
                <a14:m>
                  <m:oMath xmlns:m="http://schemas.openxmlformats.org/officeDocument/2006/math">
                    <m:r>
                      <m:rPr>
                        <m:nor/>
                      </m:rPr>
                      <a:rPr lang="en-US" sz="3600" b="1" i="1" dirty="0">
                        <a:latin typeface="Calibri" panose="020F0502020204030204" pitchFamily="34" charset="0"/>
                      </a:rPr>
                      <m:t>f</m:t>
                    </m:r>
                    <m:r>
                      <m:rPr>
                        <m:nor/>
                      </m:rPr>
                      <a:rPr lang="en-US" sz="3600" b="1" baseline="-25000" dirty="0">
                        <a:latin typeface="Calibri" panose="020F0502020204030204" pitchFamily="34" charset="0"/>
                      </a:rPr>
                      <m:t>TD</m:t>
                    </m:r>
                    <m:r>
                      <m:rPr>
                        <m:nor/>
                      </m:rPr>
                      <a:rPr lang="en-US" sz="3600" b="1" i="0" baseline="-25000" dirty="0" smtClean="0">
                        <a:latin typeface="Calibri" panose="020F0502020204030204" pitchFamily="34" charset="0"/>
                      </a:rPr>
                      <m:t>P</m:t>
                    </m:r>
                    <m:r>
                      <a:rPr lang="en-US" sz="3600" b="1" i="1">
                        <a:latin typeface="Cambria Math" panose="02040503050406030204" pitchFamily="18" charset="0"/>
                      </a:rPr>
                      <m:t>= </m:t>
                    </m:r>
                    <m:f>
                      <m:fPr>
                        <m:ctrlPr>
                          <a:rPr lang="en-US" sz="3600" b="1" i="1">
                            <a:latin typeface="Cambria Math" panose="02040503050406030204" pitchFamily="18" charset="0"/>
                          </a:rPr>
                        </m:ctrlPr>
                      </m:fPr>
                      <m:num>
                        <m:r>
                          <a:rPr lang="en-US" sz="3600" b="1" i="1">
                            <a:latin typeface="Cambria Math" panose="02040503050406030204" pitchFamily="18" charset="0"/>
                          </a:rPr>
                          <m:t>𝑻𝑫𝑷</m:t>
                        </m:r>
                        <m:r>
                          <a:rPr lang="en-US" sz="3600" b="1" i="1" smtClean="0">
                            <a:latin typeface="Cambria Math" panose="02040503050406030204" pitchFamily="18" charset="0"/>
                          </a:rPr>
                          <m:t>−</m:t>
                        </m:r>
                        <m:r>
                          <a:rPr lang="el-GR" sz="3600" b="1" i="1">
                            <a:latin typeface="Cambria Math" panose="02040503050406030204" pitchFamily="18" charset="0"/>
                          </a:rPr>
                          <m:t>𝜷𝝈</m:t>
                        </m:r>
                        <m:r>
                          <a:rPr lang="en-US" sz="3600" b="1" i="1">
                            <a:latin typeface="Cambria Math" panose="02040503050406030204" pitchFamily="18" charset="0"/>
                            <a:ea typeface="Cambria Math" panose="02040503050406030204" pitchFamily="18" charset="0"/>
                          </a:rPr>
                          <m:t>𝒑</m:t>
                        </m:r>
                        <m:r>
                          <a:rPr lang="en-US" sz="3600" b="1" i="1" baseline="-25000">
                            <a:latin typeface="Cambria Math" panose="02040503050406030204" pitchFamily="18" charset="0"/>
                            <a:ea typeface="Cambria Math" panose="02040503050406030204" pitchFamily="18" charset="0"/>
                          </a:rPr>
                          <m:t>𝒔𝒕𝒂𝒕</m:t>
                        </m:r>
                      </m:num>
                      <m:den>
                        <m:r>
                          <a:rPr lang="el-GR" sz="3600" b="1" i="1">
                            <a:latin typeface="Cambria Math" panose="02040503050406030204" pitchFamily="18" charset="0"/>
                          </a:rPr>
                          <m:t>𝜷𝝈</m:t>
                        </m:r>
                        <m:d>
                          <m:dPr>
                            <m:ctrlPr>
                              <a:rPr lang="en-US" sz="3600" b="1" i="1" smtClean="0">
                                <a:latin typeface="Cambria Math" panose="02040503050406030204" pitchFamily="18" charset="0"/>
                              </a:rPr>
                            </m:ctrlPr>
                          </m:dPr>
                          <m:e>
                            <m:r>
                              <a:rPr lang="en-US" sz="3600" b="1" i="1">
                                <a:latin typeface="Cambria Math" panose="02040503050406030204" pitchFamily="18" charset="0"/>
                              </a:rPr>
                              <m:t>𝒆</m:t>
                            </m:r>
                            <m:r>
                              <a:rPr lang="en-US" sz="3600" b="1" i="1" baseline="-25000">
                                <a:latin typeface="Cambria Math" panose="02040503050406030204" pitchFamily="18" charset="0"/>
                              </a:rPr>
                              <m:t>𝒅𝒚𝒏</m:t>
                            </m:r>
                          </m:e>
                        </m:d>
                      </m:den>
                    </m:f>
                  </m:oMath>
                </a14:m>
                <a:r>
                  <a:rPr lang="en-US" sz="2400" b="1" dirty="0">
                    <a:latin typeface="Calibri" panose="020F0502020204030204" pitchFamily="34" charset="0"/>
                  </a:rPr>
                  <a:t>    (4)</a:t>
                </a:r>
              </a:p>
              <a:p>
                <a:pPr lvl="1"/>
                <a:endParaRPr lang="en-US" sz="2400" b="1"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524001"/>
                <a:ext cx="4853940" cy="4419600"/>
              </a:xfrm>
              <a:blipFill>
                <a:blip r:embed="rId3"/>
                <a:stretch>
                  <a:fillRect r="-188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29</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940" y="2615945"/>
            <a:ext cx="4290060" cy="3861054"/>
          </a:xfrm>
          <a:prstGeom prst="rect">
            <a:avLst/>
          </a:prstGeom>
        </p:spPr>
      </p:pic>
    </p:spTree>
    <p:extLst>
      <p:ext uri="{BB962C8B-B14F-4D97-AF65-F5344CB8AC3E}">
        <p14:creationId xmlns:p14="http://schemas.microsoft.com/office/powerpoint/2010/main" val="115940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Outline</a:t>
            </a:r>
          </a:p>
        </p:txBody>
      </p:sp>
      <p:sp>
        <p:nvSpPr>
          <p:cNvPr id="3" name="Content Placeholder 2"/>
          <p:cNvSpPr>
            <a:spLocks noGrp="1"/>
          </p:cNvSpPr>
          <p:nvPr>
            <p:ph idx="1"/>
          </p:nvPr>
        </p:nvSpPr>
        <p:spPr>
          <a:xfrm>
            <a:off x="0" y="1501901"/>
            <a:ext cx="9144000" cy="5356099"/>
          </a:xfrm>
        </p:spPr>
        <p:txBody>
          <a:bodyPr>
            <a:noAutofit/>
          </a:bodyPr>
          <a:lstStyle/>
          <a:p>
            <a:pPr>
              <a:lnSpc>
                <a:spcPct val="150000"/>
              </a:lnSpc>
            </a:pPr>
            <a:r>
              <a:rPr lang="en-US" sz="2400" dirty="0">
                <a:latin typeface="Calibri" panose="020F0502020204030204" pitchFamily="34" charset="0"/>
              </a:rPr>
              <a:t>Introduction</a:t>
            </a:r>
          </a:p>
          <a:p>
            <a:pPr>
              <a:lnSpc>
                <a:spcPct val="150000"/>
              </a:lnSpc>
            </a:pPr>
            <a:r>
              <a:rPr lang="en-US" sz="2400" dirty="0">
                <a:latin typeface="Calibri" panose="020F0502020204030204" pitchFamily="34" charset="0"/>
              </a:rPr>
              <a:t>Problem Statement</a:t>
            </a:r>
          </a:p>
          <a:p>
            <a:pPr>
              <a:lnSpc>
                <a:spcPct val="150000"/>
              </a:lnSpc>
            </a:pPr>
            <a:r>
              <a:rPr lang="en-US" sz="2400" dirty="0">
                <a:latin typeface="Calibri" panose="020F0502020204030204" pitchFamily="34" charset="0"/>
              </a:rPr>
              <a:t>Background</a:t>
            </a:r>
          </a:p>
          <a:p>
            <a:pPr>
              <a:lnSpc>
                <a:spcPct val="150000"/>
              </a:lnSpc>
            </a:pPr>
            <a:r>
              <a:rPr lang="en-US" sz="2400" dirty="0">
                <a:latin typeface="Calibri" panose="020F0502020204030204" pitchFamily="34" charset="0"/>
              </a:rPr>
              <a:t>Methodology</a:t>
            </a:r>
          </a:p>
          <a:p>
            <a:pPr>
              <a:lnSpc>
                <a:spcPct val="150000"/>
              </a:lnSpc>
            </a:pPr>
            <a:r>
              <a:rPr lang="en-US" sz="2400" dirty="0">
                <a:latin typeface="Calibri" panose="020F0502020204030204" pitchFamily="34" charset="0"/>
              </a:rPr>
              <a:t>Simulation setup</a:t>
            </a:r>
          </a:p>
          <a:p>
            <a:pPr>
              <a:lnSpc>
                <a:spcPct val="150000"/>
              </a:lnSpc>
            </a:pPr>
            <a:r>
              <a:rPr lang="en-US" sz="2400" dirty="0">
                <a:latin typeface="Calibri" panose="020F0502020204030204" pitchFamily="34" charset="0"/>
              </a:rPr>
              <a:t>Results</a:t>
            </a:r>
          </a:p>
          <a:p>
            <a:pPr>
              <a:lnSpc>
                <a:spcPct val="150000"/>
              </a:lnSpc>
            </a:pPr>
            <a:r>
              <a:rPr lang="en-US" sz="2400" dirty="0">
                <a:latin typeface="Calibri" panose="020F0502020204030204" pitchFamily="34" charset="0"/>
              </a:rPr>
              <a:t>Applications</a:t>
            </a:r>
          </a:p>
          <a:p>
            <a:pPr>
              <a:lnSpc>
                <a:spcPct val="150000"/>
              </a:lnSpc>
            </a:pPr>
            <a:r>
              <a:rPr lang="en-US" sz="2400" dirty="0">
                <a:latin typeface="Calibri" panose="020F0502020204030204" pitchFamily="34" charset="0"/>
              </a:rPr>
              <a:t>Conclusion</a:t>
            </a:r>
          </a:p>
          <a:p>
            <a:pPr marL="118872" indent="0">
              <a:buNone/>
            </a:pPr>
            <a:endParaRPr lang="en-US" sz="2000" dirty="0">
              <a:latin typeface="Calibri" panose="020F0502020204030204" pitchFamily="34" charset="0"/>
            </a:endParaRPr>
          </a:p>
        </p:txBody>
      </p:sp>
      <p:sp>
        <p:nvSpPr>
          <p:cNvPr id="6" name="Date Placeholder 5"/>
          <p:cNvSpPr>
            <a:spLocks noGrp="1"/>
          </p:cNvSpPr>
          <p:nvPr>
            <p:ph type="dt" sz="half" idx="10"/>
          </p:nvPr>
        </p:nvSpPr>
        <p:spPr/>
        <p:txBody>
          <a:bodyPr/>
          <a:lstStyle/>
          <a:p>
            <a:r>
              <a:rPr lang="en-US" dirty="0"/>
              <a:t>July 18, 2016</a:t>
            </a:r>
          </a:p>
        </p:txBody>
      </p:sp>
      <p:sp>
        <p:nvSpPr>
          <p:cNvPr id="4" name="Slide Number Placeholder 3"/>
          <p:cNvSpPr>
            <a:spLocks noGrp="1"/>
          </p:cNvSpPr>
          <p:nvPr>
            <p:ph type="sldNum" sz="quarter" idx="12"/>
          </p:nvPr>
        </p:nvSpPr>
        <p:spPr/>
        <p:txBody>
          <a:bodyPr/>
          <a:lstStyle/>
          <a:p>
            <a:fld id="{DAF9EE7D-FB37-4E04-8982-7171E671F843}" type="slidenum">
              <a:rPr lang="en-US" smtClean="0"/>
              <a:pPr/>
              <a:t>3</a:t>
            </a:fld>
            <a:endParaRPr lang="en-US"/>
          </a:p>
        </p:txBody>
      </p:sp>
    </p:spTree>
    <p:extLst>
      <p:ext uri="{BB962C8B-B14F-4D97-AF65-F5344CB8AC3E}">
        <p14:creationId xmlns:p14="http://schemas.microsoft.com/office/powerpoint/2010/main" val="81413962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Factor Summary</a:t>
            </a:r>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1494327789"/>
                  </p:ext>
                </p:extLst>
              </p:nvPr>
            </p:nvGraphicFramePr>
            <p:xfrm>
              <a:off x="1066800" y="1828800"/>
              <a:ext cx="6324600" cy="3428999"/>
            </p:xfrm>
            <a:graphic>
              <a:graphicData uri="http://schemas.openxmlformats.org/drawingml/2006/table">
                <a:tbl>
                  <a:tblPr firstRow="1" bandRow="1">
                    <a:tableStyleId>{BC89EF96-8CEA-46FF-86C4-4CE0E7609802}</a:tableStyleId>
                  </a:tblPr>
                  <a:tblGrid>
                    <a:gridCol w="2895600">
                      <a:extLst>
                        <a:ext uri="{9D8B030D-6E8A-4147-A177-3AD203B41FA5}">
                          <a16:colId xmlns:a16="http://schemas.microsoft.com/office/drawing/2014/main" val="2056802517"/>
                        </a:ext>
                      </a:extLst>
                    </a:gridCol>
                    <a:gridCol w="3429000">
                      <a:extLst>
                        <a:ext uri="{9D8B030D-6E8A-4147-A177-3AD203B41FA5}">
                          <a16:colId xmlns:a16="http://schemas.microsoft.com/office/drawing/2014/main" val="2277673805"/>
                        </a:ext>
                      </a:extLst>
                    </a:gridCol>
                  </a:tblGrid>
                  <a:tr h="747502">
                    <a:tc>
                      <a:txBody>
                        <a:bodyPr/>
                        <a:lstStyle/>
                        <a:p>
                          <a:pPr algn="ctr"/>
                          <a:r>
                            <a:rPr lang="en-US" sz="3200" b="1" dirty="0"/>
                            <a:t>Scale Factors</a:t>
                          </a:r>
                          <a:endParaRPr lang="en-US" sz="3200" b="1" dirty="0">
                            <a:latin typeface="Calibri" panose="020F0502020204030204" pitchFamily="34" charset="0"/>
                          </a:endParaRPr>
                        </a:p>
                      </a:txBody>
                      <a:tcPr/>
                    </a:tc>
                    <a:tc>
                      <a:txBody>
                        <a:bodyPr/>
                        <a:lstStyle/>
                        <a:p>
                          <a:pPr algn="ctr"/>
                          <a:r>
                            <a:rPr lang="en-US" sz="3200" b="1" dirty="0"/>
                            <a:t>Calculated</a:t>
                          </a:r>
                          <a:r>
                            <a:rPr lang="en-US" sz="3200" b="1" baseline="0" dirty="0"/>
                            <a:t> Values</a:t>
                          </a:r>
                          <a:endParaRPr lang="en-US" sz="3200" b="1" dirty="0">
                            <a:latin typeface="Calibri" panose="020F0502020204030204" pitchFamily="34" charset="0"/>
                          </a:endParaRPr>
                        </a:p>
                      </a:txBody>
                      <a:tcPr/>
                    </a:tc>
                    <a:extLst>
                      <a:ext uri="{0D108BD9-81ED-4DB2-BD59-A6C34878D82A}">
                        <a16:rowId xmlns:a16="http://schemas.microsoft.com/office/drawing/2014/main" val="1383540329"/>
                      </a:ext>
                    </a:extLst>
                  </a:tr>
                  <a:tr h="668817">
                    <a:tc>
                      <a:txBody>
                        <a:bodyPr/>
                        <a:lstStyle/>
                        <a:p>
                          <a:pPr algn="ctr"/>
                          <a:r>
                            <a:rPr lang="en-US" sz="2800" b="0" dirty="0"/>
                            <a:t>Voltage factor, </a:t>
                          </a:r>
                          <a:r>
                            <a:rPr lang="el-GR" sz="2800" b="0" dirty="0"/>
                            <a:t>σ</a:t>
                          </a:r>
                          <a:endParaRPr lang="en-US" sz="2800" b="0" dirty="0">
                            <a:latin typeface="Calibri" panose="020F0502020204030204" pitchFamily="34" charset="0"/>
                          </a:endParaRPr>
                        </a:p>
                      </a:txBody>
                      <a:tcPr/>
                    </a:tc>
                    <a:tc>
                      <a:txBody>
                        <a:bodyPr/>
                        <a:lstStyle/>
                        <a:p>
                          <a:pPr algn="ctr"/>
                          <a:r>
                            <a:rPr lang="en-US" sz="2800" b="0" dirty="0"/>
                            <a:t>1</a:t>
                          </a:r>
                          <a:endParaRPr lang="en-US" sz="2800" b="0" dirty="0">
                            <a:latin typeface="Calibri" panose="020F0502020204030204" pitchFamily="34" charset="0"/>
                          </a:endParaRPr>
                        </a:p>
                      </a:txBody>
                      <a:tcPr/>
                    </a:tc>
                    <a:extLst>
                      <a:ext uri="{0D108BD9-81ED-4DB2-BD59-A6C34878D82A}">
                        <a16:rowId xmlns:a16="http://schemas.microsoft.com/office/drawing/2014/main" val="3634021500"/>
                      </a:ext>
                    </a:extLst>
                  </a:tr>
                  <a:tr h="668817">
                    <a:tc>
                      <a:txBody>
                        <a:bodyPr/>
                        <a:lstStyle/>
                        <a:p>
                          <a:pPr algn="ctr"/>
                          <a:r>
                            <a:rPr lang="en-US" sz="2800" b="0" dirty="0" err="1"/>
                            <a:t>f</a:t>
                          </a:r>
                          <a:r>
                            <a:rPr lang="en-US" sz="2800" b="0" baseline="-25000" dirty="0" err="1"/>
                            <a:t>nom</a:t>
                          </a:r>
                          <a:r>
                            <a:rPr lang="en-US" sz="2800" b="0" baseline="-25000" dirty="0"/>
                            <a:t>, </a:t>
                          </a:r>
                          <a:r>
                            <a:rPr kumimoji="0" lang="el-GR" sz="2800" b="0" kern="1200" dirty="0">
                              <a:effectLst/>
                            </a:rPr>
                            <a:t>δ</a:t>
                          </a:r>
                          <a:endParaRPr lang="en-US" sz="2800" b="0" dirty="0">
                            <a:latin typeface="Calibri" panose="020F0502020204030204" pitchFamily="34" charset="0"/>
                          </a:endParaRPr>
                        </a:p>
                      </a:txBody>
                      <a:tcPr/>
                    </a:tc>
                    <a:tc>
                      <a:txBody>
                        <a:bodyPr/>
                        <a:lstStyle/>
                        <a:p>
                          <a:pPr algn="ctr"/>
                          <a:r>
                            <a:rPr lang="en-US" sz="2800" b="0" dirty="0"/>
                            <a:t>1.0588</a:t>
                          </a:r>
                          <a:endParaRPr lang="en-US" sz="2800" b="0" dirty="0">
                            <a:latin typeface="Calibri" panose="020F0502020204030204" pitchFamily="34" charset="0"/>
                          </a:endParaRPr>
                        </a:p>
                      </a:txBody>
                      <a:tcPr/>
                    </a:tc>
                    <a:extLst>
                      <a:ext uri="{0D108BD9-81ED-4DB2-BD59-A6C34878D82A}">
                        <a16:rowId xmlns:a16="http://schemas.microsoft.com/office/drawing/2014/main" val="2568326549"/>
                      </a:ext>
                    </a:extLst>
                  </a:tr>
                  <a:tr h="668817">
                    <a:tc>
                      <a:txBody>
                        <a:bodyPr/>
                        <a:lstStyle/>
                        <a:p>
                          <a:pPr algn="ctr"/>
                          <a:r>
                            <a:rPr lang="en-US" sz="2800" b="0" dirty="0" err="1"/>
                            <a:t>f</a:t>
                          </a:r>
                          <a:r>
                            <a:rPr lang="en-US" sz="2800" b="0" baseline="-25000" dirty="0" err="1"/>
                            <a:t>max</a:t>
                          </a:r>
                          <a:r>
                            <a:rPr lang="en-US" sz="2800" b="0" baseline="-25000" dirty="0"/>
                            <a:t>,</a:t>
                          </a:r>
                          <a:r>
                            <a:rPr lang="en-US" sz="2800" b="0" baseline="0" dirty="0"/>
                            <a:t> </a:t>
                          </a:r>
                          <a:r>
                            <a:rPr lang="el-GR" sz="2800" b="0" baseline="0" dirty="0"/>
                            <a:t>γ</a:t>
                          </a:r>
                          <a:endParaRPr lang="en-US" sz="2800" b="0" dirty="0">
                            <a:latin typeface="Calibri" panose="020F0502020204030204" pitchFamily="34" charset="0"/>
                          </a:endParaRPr>
                        </a:p>
                      </a:txBody>
                      <a:tcPr/>
                    </a:tc>
                    <a:tc>
                      <a:txBody>
                        <a:bodyPr/>
                        <a:lstStyle/>
                        <a:p>
                          <a:pPr algn="ctr"/>
                          <a:r>
                            <a:rPr lang="en-US" sz="2800" b="0" dirty="0"/>
                            <a:t>1.6075</a:t>
                          </a:r>
                          <a:endParaRPr lang="en-US" sz="2800" b="0" dirty="0">
                            <a:latin typeface="Calibri" panose="020F0502020204030204" pitchFamily="34" charset="0"/>
                          </a:endParaRPr>
                        </a:p>
                      </a:txBody>
                      <a:tcPr/>
                    </a:tc>
                    <a:extLst>
                      <a:ext uri="{0D108BD9-81ED-4DB2-BD59-A6C34878D82A}">
                        <a16:rowId xmlns:a16="http://schemas.microsoft.com/office/drawing/2014/main" val="965777832"/>
                      </a:ext>
                    </a:extLst>
                  </a:tr>
                  <a:tr h="675046">
                    <a:tc>
                      <a:txBody>
                        <a:bodyPr/>
                        <a:lstStyle/>
                        <a:p>
                          <a:pPr algn="ctr"/>
                          <a:r>
                            <a:rPr lang="en-US" sz="2800" b="0" dirty="0"/>
                            <a:t>Area factor,</a:t>
                          </a:r>
                          <a:r>
                            <a:rPr lang="en-US" sz="2800" b="0" baseline="0" dirty="0"/>
                            <a:t> </a:t>
                          </a:r>
                          <a:r>
                            <a:rPr lang="el-GR" sz="2800" b="0" baseline="0" dirty="0"/>
                            <a:t>β</a:t>
                          </a:r>
                          <a:endParaRPr lang="en-US" sz="2800" b="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7.3414</a:t>
                          </a:r>
                          <a14:m>
                            <m:oMath xmlns:m="http://schemas.openxmlformats.org/officeDocument/2006/math">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5</m:t>
                                  </m:r>
                                </m:sup>
                              </m:sSup>
                            </m:oMath>
                          </a14:m>
                          <a:endParaRPr lang="en-US" sz="2800" b="0" dirty="0">
                            <a:latin typeface="Calibri" panose="020F0502020204030204" pitchFamily="34" charset="0"/>
                          </a:endParaRPr>
                        </a:p>
                      </a:txBody>
                      <a:tcPr/>
                    </a:tc>
                    <a:extLst>
                      <a:ext uri="{0D108BD9-81ED-4DB2-BD59-A6C34878D82A}">
                        <a16:rowId xmlns:a16="http://schemas.microsoft.com/office/drawing/2014/main" val="1321390410"/>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1494327789"/>
                  </p:ext>
                </p:extLst>
              </p:nvPr>
            </p:nvGraphicFramePr>
            <p:xfrm>
              <a:off x="1066800" y="1828800"/>
              <a:ext cx="6324600" cy="3428999"/>
            </p:xfrm>
            <a:graphic>
              <a:graphicData uri="http://schemas.openxmlformats.org/drawingml/2006/table">
                <a:tbl>
                  <a:tblPr firstRow="1" bandRow="1">
                    <a:tableStyleId>{BC89EF96-8CEA-46FF-86C4-4CE0E7609802}</a:tableStyleId>
                  </a:tblPr>
                  <a:tblGrid>
                    <a:gridCol w="2895600">
                      <a:extLst>
                        <a:ext uri="{9D8B030D-6E8A-4147-A177-3AD203B41FA5}">
                          <a16:colId xmlns:a16="http://schemas.microsoft.com/office/drawing/2014/main" val="2056802517"/>
                        </a:ext>
                      </a:extLst>
                    </a:gridCol>
                    <a:gridCol w="3429000">
                      <a:extLst>
                        <a:ext uri="{9D8B030D-6E8A-4147-A177-3AD203B41FA5}">
                          <a16:colId xmlns:a16="http://schemas.microsoft.com/office/drawing/2014/main" val="2277673805"/>
                        </a:ext>
                      </a:extLst>
                    </a:gridCol>
                  </a:tblGrid>
                  <a:tr h="747502">
                    <a:tc>
                      <a:txBody>
                        <a:bodyPr/>
                        <a:lstStyle/>
                        <a:p>
                          <a:pPr algn="ctr"/>
                          <a:r>
                            <a:rPr lang="en-US" sz="3200" b="1" dirty="0"/>
                            <a:t>Scale Factors</a:t>
                          </a:r>
                          <a:endParaRPr lang="en-US" sz="3200" b="1" dirty="0">
                            <a:latin typeface="Calibri" panose="020F0502020204030204" pitchFamily="34" charset="0"/>
                          </a:endParaRPr>
                        </a:p>
                      </a:txBody>
                      <a:tcPr/>
                    </a:tc>
                    <a:tc>
                      <a:txBody>
                        <a:bodyPr/>
                        <a:lstStyle/>
                        <a:p>
                          <a:pPr algn="ctr"/>
                          <a:r>
                            <a:rPr lang="en-US" sz="3200" b="1" dirty="0"/>
                            <a:t>Calculated</a:t>
                          </a:r>
                          <a:r>
                            <a:rPr lang="en-US" sz="3200" b="1" baseline="0" dirty="0"/>
                            <a:t> Values</a:t>
                          </a:r>
                          <a:endParaRPr lang="en-US" sz="3200" b="1" dirty="0">
                            <a:latin typeface="Calibri" panose="020F0502020204030204" pitchFamily="34" charset="0"/>
                          </a:endParaRPr>
                        </a:p>
                      </a:txBody>
                      <a:tcPr/>
                    </a:tc>
                    <a:extLst>
                      <a:ext uri="{0D108BD9-81ED-4DB2-BD59-A6C34878D82A}">
                        <a16:rowId xmlns:a16="http://schemas.microsoft.com/office/drawing/2014/main" val="1383540329"/>
                      </a:ext>
                    </a:extLst>
                  </a:tr>
                  <a:tr h="668817">
                    <a:tc>
                      <a:txBody>
                        <a:bodyPr/>
                        <a:lstStyle/>
                        <a:p>
                          <a:pPr algn="ctr"/>
                          <a:r>
                            <a:rPr lang="en-US" sz="2800" b="0" dirty="0"/>
                            <a:t>Voltage factor, </a:t>
                          </a:r>
                          <a:r>
                            <a:rPr lang="el-GR" sz="2800" b="0" dirty="0"/>
                            <a:t>σ</a:t>
                          </a:r>
                          <a:endParaRPr lang="en-US" sz="2800" b="0" dirty="0">
                            <a:latin typeface="Calibri" panose="020F0502020204030204" pitchFamily="34" charset="0"/>
                          </a:endParaRPr>
                        </a:p>
                      </a:txBody>
                      <a:tcPr/>
                    </a:tc>
                    <a:tc>
                      <a:txBody>
                        <a:bodyPr/>
                        <a:lstStyle/>
                        <a:p>
                          <a:pPr algn="ctr"/>
                          <a:r>
                            <a:rPr lang="en-US" sz="2800" b="0" dirty="0"/>
                            <a:t>1</a:t>
                          </a:r>
                          <a:endParaRPr lang="en-US" sz="2800" b="0" dirty="0">
                            <a:latin typeface="Calibri" panose="020F0502020204030204" pitchFamily="34" charset="0"/>
                          </a:endParaRPr>
                        </a:p>
                      </a:txBody>
                      <a:tcPr/>
                    </a:tc>
                    <a:extLst>
                      <a:ext uri="{0D108BD9-81ED-4DB2-BD59-A6C34878D82A}">
                        <a16:rowId xmlns:a16="http://schemas.microsoft.com/office/drawing/2014/main" val="3634021500"/>
                      </a:ext>
                    </a:extLst>
                  </a:tr>
                  <a:tr h="668817">
                    <a:tc>
                      <a:txBody>
                        <a:bodyPr/>
                        <a:lstStyle/>
                        <a:p>
                          <a:pPr algn="ctr"/>
                          <a:r>
                            <a:rPr lang="en-US" sz="2800" b="0" dirty="0" err="1"/>
                            <a:t>f</a:t>
                          </a:r>
                          <a:r>
                            <a:rPr lang="en-US" sz="2800" b="0" baseline="-25000" dirty="0" err="1"/>
                            <a:t>nom</a:t>
                          </a:r>
                          <a:r>
                            <a:rPr lang="en-US" sz="2800" b="0" baseline="-25000" dirty="0"/>
                            <a:t>, </a:t>
                          </a:r>
                          <a:r>
                            <a:rPr kumimoji="0" lang="el-GR" sz="2800" b="0" kern="1200" dirty="0">
                              <a:effectLst/>
                            </a:rPr>
                            <a:t>δ</a:t>
                          </a:r>
                          <a:endParaRPr lang="en-US" sz="2800" b="0" dirty="0">
                            <a:latin typeface="Calibri" panose="020F0502020204030204" pitchFamily="34" charset="0"/>
                          </a:endParaRPr>
                        </a:p>
                      </a:txBody>
                      <a:tcPr/>
                    </a:tc>
                    <a:tc>
                      <a:txBody>
                        <a:bodyPr/>
                        <a:lstStyle/>
                        <a:p>
                          <a:pPr algn="ctr"/>
                          <a:r>
                            <a:rPr lang="en-US" sz="2800" b="0" dirty="0"/>
                            <a:t>1.0588</a:t>
                          </a:r>
                          <a:endParaRPr lang="en-US" sz="2800" b="0" dirty="0">
                            <a:latin typeface="Calibri" panose="020F0502020204030204" pitchFamily="34" charset="0"/>
                          </a:endParaRPr>
                        </a:p>
                      </a:txBody>
                      <a:tcPr/>
                    </a:tc>
                    <a:extLst>
                      <a:ext uri="{0D108BD9-81ED-4DB2-BD59-A6C34878D82A}">
                        <a16:rowId xmlns:a16="http://schemas.microsoft.com/office/drawing/2014/main" val="2568326549"/>
                      </a:ext>
                    </a:extLst>
                  </a:tr>
                  <a:tr h="668817">
                    <a:tc>
                      <a:txBody>
                        <a:bodyPr/>
                        <a:lstStyle/>
                        <a:p>
                          <a:pPr algn="ctr"/>
                          <a:r>
                            <a:rPr lang="en-US" sz="2800" b="0" dirty="0" err="1"/>
                            <a:t>f</a:t>
                          </a:r>
                          <a:r>
                            <a:rPr lang="en-US" sz="2800" b="0" baseline="-25000" dirty="0" err="1"/>
                            <a:t>max</a:t>
                          </a:r>
                          <a:r>
                            <a:rPr lang="en-US" sz="2800" b="0" baseline="-25000" dirty="0"/>
                            <a:t>,</a:t>
                          </a:r>
                          <a:r>
                            <a:rPr lang="en-US" sz="2800" b="0" baseline="0" dirty="0"/>
                            <a:t> </a:t>
                          </a:r>
                          <a:r>
                            <a:rPr lang="el-GR" sz="2800" b="0" baseline="0" dirty="0"/>
                            <a:t>γ</a:t>
                          </a:r>
                          <a:endParaRPr lang="en-US" sz="2800" b="0" dirty="0">
                            <a:latin typeface="Calibri" panose="020F0502020204030204" pitchFamily="34" charset="0"/>
                          </a:endParaRPr>
                        </a:p>
                      </a:txBody>
                      <a:tcPr/>
                    </a:tc>
                    <a:tc>
                      <a:txBody>
                        <a:bodyPr/>
                        <a:lstStyle/>
                        <a:p>
                          <a:pPr algn="ctr"/>
                          <a:r>
                            <a:rPr lang="en-US" sz="2800" b="0" dirty="0"/>
                            <a:t>1.6075</a:t>
                          </a:r>
                          <a:endParaRPr lang="en-US" sz="2800" b="0" dirty="0">
                            <a:latin typeface="Calibri" panose="020F0502020204030204" pitchFamily="34" charset="0"/>
                          </a:endParaRPr>
                        </a:p>
                      </a:txBody>
                      <a:tcPr/>
                    </a:tc>
                    <a:extLst>
                      <a:ext uri="{0D108BD9-81ED-4DB2-BD59-A6C34878D82A}">
                        <a16:rowId xmlns:a16="http://schemas.microsoft.com/office/drawing/2014/main" val="965777832"/>
                      </a:ext>
                    </a:extLst>
                  </a:tr>
                  <a:tr h="675046">
                    <a:tc>
                      <a:txBody>
                        <a:bodyPr/>
                        <a:lstStyle/>
                        <a:p>
                          <a:pPr algn="ctr"/>
                          <a:r>
                            <a:rPr lang="en-US" sz="2800" b="0" dirty="0"/>
                            <a:t>Area factor,</a:t>
                          </a:r>
                          <a:r>
                            <a:rPr lang="en-US" sz="2800" b="0" baseline="0" dirty="0"/>
                            <a:t> </a:t>
                          </a:r>
                          <a:r>
                            <a:rPr lang="el-GR" sz="2800" b="0" baseline="0" dirty="0"/>
                            <a:t>β</a:t>
                          </a:r>
                          <a:endParaRPr lang="en-US" sz="2800" b="0" dirty="0">
                            <a:latin typeface="Calibri" panose="020F0502020204030204" pitchFamily="34" charset="0"/>
                          </a:endParaRPr>
                        </a:p>
                      </a:txBody>
                      <a:tcPr/>
                    </a:tc>
                    <a:tc>
                      <a:txBody>
                        <a:bodyPr/>
                        <a:lstStyle/>
                        <a:p>
                          <a:endParaRPr lang="en-US"/>
                        </a:p>
                      </a:txBody>
                      <a:tcPr>
                        <a:blipFill>
                          <a:blip r:embed="rId3"/>
                          <a:stretch>
                            <a:fillRect l="-84725" t="-418919" r="-533" b="-3604"/>
                          </a:stretch>
                        </a:blipFill>
                      </a:tcPr>
                    </a:tc>
                    <a:extLst>
                      <a:ext uri="{0D108BD9-81ED-4DB2-BD59-A6C34878D82A}">
                        <a16:rowId xmlns:a16="http://schemas.microsoft.com/office/drawing/2014/main" val="1321390410"/>
                      </a:ext>
                    </a:extLst>
                  </a:tr>
                </a:tbl>
              </a:graphicData>
            </a:graphic>
          </p:graphicFrame>
        </mc:Fallback>
      </mc:AlternateContent>
      <p:sp>
        <p:nvSpPr>
          <p:cNvPr id="4" name="Date Placeholder 3"/>
          <p:cNvSpPr>
            <a:spLocks noGrp="1"/>
          </p:cNvSpPr>
          <p:nvPr>
            <p:ph type="dt" sz="half" idx="10"/>
          </p:nvPr>
        </p:nvSpPr>
        <p:spPr/>
        <p:txBody>
          <a:bodyPr/>
          <a:lstStyle/>
          <a:p>
            <a:r>
              <a:rPr lang="en-US"/>
              <a:t>July 18, 2016</a:t>
            </a:r>
          </a:p>
        </p:txBody>
      </p:sp>
      <p:sp>
        <p:nvSpPr>
          <p:cNvPr id="3" name="Slide Number Placeholder 2"/>
          <p:cNvSpPr>
            <a:spLocks noGrp="1"/>
          </p:cNvSpPr>
          <p:nvPr>
            <p:ph type="sldNum" sz="quarter" idx="12"/>
          </p:nvPr>
        </p:nvSpPr>
        <p:spPr/>
        <p:txBody>
          <a:bodyPr/>
          <a:lstStyle/>
          <a:p>
            <a:fld id="{DAF9EE7D-FB37-4E04-8982-7171E671F843}" type="slidenum">
              <a:rPr lang="en-US" smtClean="0"/>
              <a:pPr/>
              <a:t>30</a:t>
            </a:fld>
            <a:endParaRPr lang="en-US"/>
          </a:p>
        </p:txBody>
      </p:sp>
    </p:spTree>
    <p:extLst>
      <p:ext uri="{BB962C8B-B14F-4D97-AF65-F5344CB8AC3E}">
        <p14:creationId xmlns:p14="http://schemas.microsoft.com/office/powerpoint/2010/main" val="233117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per Cycle and Cycle Efficiency for Processor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08176"/>
                <a:ext cx="9144000" cy="5343143"/>
              </a:xfrm>
            </p:spPr>
            <p:txBody>
              <a:bodyPr>
                <a:normAutofit/>
              </a:bodyPr>
              <a:lstStyle/>
              <a:p>
                <a:r>
                  <a:rPr lang="en-US" sz="2200" dirty="0">
                    <a:latin typeface="Calibri" panose="020F0502020204030204" pitchFamily="34" charset="0"/>
                  </a:rPr>
                  <a:t>The energy per cycle for the processor for the nominal frequency and overclock/maximum frequency for a any given Vdd is defined by:</a:t>
                </a:r>
              </a:p>
              <a:p>
                <a:pPr lvl="1"/>
                <a14:m>
                  <m:oMath xmlns:m="http://schemas.openxmlformats.org/officeDocument/2006/math">
                    <m:r>
                      <a:rPr lang="en-US" sz="2400" b="1" i="1" smtClean="0">
                        <a:latin typeface="Cambria Math" panose="02040503050406030204" pitchFamily="18" charset="0"/>
                      </a:rPr>
                      <m:t>𝑬𝑷𝑪</m:t>
                    </m:r>
                    <m:r>
                      <a:rPr lang="en-US" sz="2400" b="1" i="1" baseline="-25000" smtClean="0">
                        <a:latin typeface="Cambria Math" panose="02040503050406030204" pitchFamily="18" charset="0"/>
                      </a:rPr>
                      <m:t>𝒏𝒐𝒎</m:t>
                    </m:r>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𝑻𝑫𝑷</m:t>
                        </m:r>
                      </m:num>
                      <m:den>
                        <m:r>
                          <a:rPr lang="en-US" sz="2400" b="1" i="1" smtClean="0">
                            <a:latin typeface="Cambria Math" panose="02040503050406030204" pitchFamily="18" charset="0"/>
                          </a:rPr>
                          <m:t>𝒇</m:t>
                        </m:r>
                        <m:r>
                          <a:rPr lang="en-US" sz="2400" b="1" i="1" baseline="-25000" smtClean="0">
                            <a:latin typeface="Cambria Math" panose="02040503050406030204" pitchFamily="18" charset="0"/>
                          </a:rPr>
                          <m:t>𝒏𝒐𝒎</m:t>
                        </m:r>
                      </m:den>
                    </m:f>
                  </m:oMath>
                </a14:m>
                <a:r>
                  <a:rPr lang="en-US" sz="2400" b="1" dirty="0">
                    <a:latin typeface="Calibri" panose="020F0502020204030204" pitchFamily="34" charset="0"/>
                  </a:rPr>
                  <a:t> 			(5)</a:t>
                </a:r>
              </a:p>
              <a:p>
                <a:pPr lvl="1"/>
                <a14:m>
                  <m:oMath xmlns:m="http://schemas.openxmlformats.org/officeDocument/2006/math">
                    <m:r>
                      <a:rPr lang="en-US" sz="2400" b="1" i="1">
                        <a:latin typeface="Cambria Math" panose="02040503050406030204" pitchFamily="18" charset="0"/>
                      </a:rPr>
                      <m:t>𝑬𝑷𝑪</m:t>
                    </m:r>
                    <m:r>
                      <a:rPr lang="en-US" sz="2400" b="1" i="1" baseline="-25000">
                        <a:latin typeface="Cambria Math" panose="02040503050406030204" pitchFamily="18" charset="0"/>
                      </a:rPr>
                      <m:t>𝑭</m:t>
                    </m:r>
                    <m:r>
                      <a:rPr lang="en-US" sz="2400" b="1" i="1" baseline="-25000">
                        <a:latin typeface="Cambria Math" panose="02040503050406030204" pitchFamily="18" charset="0"/>
                      </a:rPr>
                      <m:t>𝟎</m:t>
                    </m:r>
                    <m:r>
                      <a:rPr lang="en-US" sz="2400" b="1" i="1" baseline="-25000">
                        <a:latin typeface="Cambria Math" panose="02040503050406030204" pitchFamily="18" charset="0"/>
                      </a:rPr>
                      <m:t> = </m:t>
                    </m:r>
                    <m:f>
                      <m:fPr>
                        <m:ctrlPr>
                          <a:rPr lang="en-US" sz="2400" b="1" i="1">
                            <a:latin typeface="Cambria Math" panose="02040503050406030204" pitchFamily="18" charset="0"/>
                          </a:rPr>
                        </m:ctrlPr>
                      </m:fPr>
                      <m:num>
                        <m:r>
                          <a:rPr lang="en-US" sz="2400" b="1" i="1">
                            <a:latin typeface="Cambria Math" panose="02040503050406030204" pitchFamily="18" charset="0"/>
                          </a:rPr>
                          <m:t>𝑷</m:t>
                        </m:r>
                        <m:r>
                          <a:rPr lang="en-US" sz="2400" b="1" i="1" baseline="-25000">
                            <a:latin typeface="Cambria Math" panose="02040503050406030204" pitchFamily="18" charset="0"/>
                          </a:rPr>
                          <m:t>𝒅𝒚𝒏</m:t>
                        </m:r>
                      </m:num>
                      <m:den>
                        <m:r>
                          <a:rPr lang="en-US" sz="2400" b="1" i="1">
                            <a:latin typeface="Cambria Math" panose="02040503050406030204" pitchFamily="18" charset="0"/>
                          </a:rPr>
                          <m:t>𝒇</m:t>
                        </m:r>
                        <m:r>
                          <a:rPr lang="en-US" sz="2400" b="1" i="1" baseline="-25000">
                            <a:latin typeface="Cambria Math" panose="02040503050406030204" pitchFamily="18" charset="0"/>
                          </a:rPr>
                          <m:t>𝒏𝒐𝒎</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𝑷</m:t>
                        </m:r>
                        <m:r>
                          <a:rPr lang="en-US" sz="2400" b="1" i="1" baseline="-25000">
                            <a:latin typeface="Cambria Math" panose="02040503050406030204" pitchFamily="18" charset="0"/>
                          </a:rPr>
                          <m:t>𝒔𝒕𝒂𝒕𝒊𝒄</m:t>
                        </m:r>
                      </m:num>
                      <m:den>
                        <m:r>
                          <a:rPr lang="en-US" sz="2400" b="1" i="1">
                            <a:latin typeface="Cambria Math" panose="02040503050406030204" pitchFamily="18" charset="0"/>
                          </a:rPr>
                          <m:t>𝑭</m:t>
                        </m:r>
                        <m:r>
                          <a:rPr lang="en-US" sz="2400" b="1" i="1" baseline="-25000">
                            <a:latin typeface="Cambria Math" panose="02040503050406030204" pitchFamily="18" charset="0"/>
                          </a:rPr>
                          <m:t>𝟎</m:t>
                        </m:r>
                      </m:den>
                    </m:f>
                  </m:oMath>
                </a14:m>
                <a:r>
                  <a:rPr lang="en-US" sz="2400" b="1" dirty="0">
                    <a:latin typeface="Calibri" panose="020F0502020204030204" pitchFamily="34" charset="0"/>
                  </a:rPr>
                  <a:t>       	(6)</a:t>
                </a:r>
                <a:r>
                  <a:rPr lang="en-US" sz="2400" dirty="0">
                    <a:latin typeface="Calibri" panose="020F0502020204030204" pitchFamily="34" charset="0"/>
                  </a:rPr>
                  <a:t>	</a:t>
                </a:r>
                <a:r>
                  <a:rPr lang="en-US" sz="2400" b="1" dirty="0">
                    <a:latin typeface="Calibri" panose="020F0502020204030204" pitchFamily="34" charset="0"/>
                  </a:rPr>
                  <a:t>(</a:t>
                </a:r>
                <a:r>
                  <a:rPr lang="en-US" sz="2400" b="1" dirty="0" err="1">
                    <a:latin typeface="Calibri" panose="020F0502020204030204" pitchFamily="34" charset="0"/>
                  </a:rPr>
                  <a:t>f</a:t>
                </a:r>
                <a:r>
                  <a:rPr lang="en-US" sz="2400" b="1" baseline="-25000" dirty="0" err="1">
                    <a:latin typeface="Calibri" panose="020F0502020204030204" pitchFamily="34" charset="0"/>
                  </a:rPr>
                  <a:t>nom</a:t>
                </a:r>
                <a:r>
                  <a:rPr lang="en-US" sz="2400" b="1" dirty="0">
                    <a:latin typeface="Calibri" panose="020F0502020204030204" pitchFamily="34"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latin typeface="Calibri" panose="020F0502020204030204" pitchFamily="34" charset="0"/>
                  </a:rPr>
                  <a:t>F0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1" dirty="0">
                    <a:latin typeface="Calibri" panose="020F0502020204030204" pitchFamily="34" charset="0"/>
                  </a:rPr>
                  <a:t> </a:t>
                </a:r>
                <a:r>
                  <a:rPr lang="en-US" sz="2400" b="1" dirty="0" err="1">
                    <a:latin typeface="Calibri" panose="020F0502020204030204" pitchFamily="34" charset="0"/>
                  </a:rPr>
                  <a:t>f</a:t>
                </a:r>
                <a:r>
                  <a:rPr lang="en-US" sz="2400" b="1" baseline="-25000" dirty="0" err="1">
                    <a:latin typeface="Calibri" panose="020F0502020204030204" pitchFamily="34" charset="0"/>
                  </a:rPr>
                  <a:t>max</a:t>
                </a:r>
                <a:r>
                  <a:rPr lang="en-US" sz="2400" b="1" dirty="0">
                    <a:latin typeface="Calibri" panose="020F0502020204030204" pitchFamily="34" charset="0"/>
                  </a:rPr>
                  <a:t>)</a:t>
                </a:r>
              </a:p>
              <a:p>
                <a:pPr marL="118872" indent="0">
                  <a:buNone/>
                </a:pPr>
                <a:endParaRPr lang="en-US" sz="2000" dirty="0">
                  <a:latin typeface="Calibri" panose="020F0502020204030204" pitchFamily="34" charset="0"/>
                </a:endParaRPr>
              </a:p>
              <a:p>
                <a:pPr marL="118872" indent="0">
                  <a:buNone/>
                </a:pPr>
                <a:r>
                  <a:rPr lang="en-US" sz="2200" dirty="0">
                    <a:latin typeface="Calibri" panose="020F0502020204030204" pitchFamily="34" charset="0"/>
                  </a:rPr>
                  <a:t>Here in this case, F</a:t>
                </a:r>
                <a:r>
                  <a:rPr lang="en-US" sz="2200" baseline="-25000" dirty="0">
                    <a:latin typeface="Calibri" panose="020F0502020204030204" pitchFamily="34" charset="0"/>
                  </a:rPr>
                  <a:t>0</a:t>
                </a:r>
                <a:r>
                  <a:rPr lang="en-US" sz="2200" dirty="0">
                    <a:latin typeface="Calibri" panose="020F0502020204030204" pitchFamily="34" charset="0"/>
                  </a:rPr>
                  <a:t> = </a:t>
                </a:r>
                <a:r>
                  <a:rPr lang="en-US" sz="2200" dirty="0" err="1">
                    <a:latin typeface="Calibri" panose="020F0502020204030204" pitchFamily="34" charset="0"/>
                  </a:rPr>
                  <a:t>f</a:t>
                </a:r>
                <a:r>
                  <a:rPr lang="en-US" sz="2200" baseline="-25000" dirty="0" err="1">
                    <a:latin typeface="Calibri" panose="020F0502020204030204" pitchFamily="34" charset="0"/>
                  </a:rPr>
                  <a:t>max</a:t>
                </a:r>
                <a:r>
                  <a:rPr lang="en-US" sz="2200" dirty="0">
                    <a:latin typeface="Calibri" panose="020F0502020204030204" pitchFamily="34" charset="0"/>
                  </a:rPr>
                  <a:t> = 5.01 GHz, therefore we call </a:t>
                </a:r>
                <a:r>
                  <a:rPr lang="en-US" sz="2200" dirty="0" err="1">
                    <a:latin typeface="Calibri" panose="020F0502020204030204" pitchFamily="34" charset="0"/>
                  </a:rPr>
                  <a:t>EPC</a:t>
                </a:r>
                <a:r>
                  <a:rPr lang="en-US" sz="2200" baseline="-25000" dirty="0" err="1">
                    <a:latin typeface="Calibri" panose="020F0502020204030204" pitchFamily="34" charset="0"/>
                  </a:rPr>
                  <a:t>Fo</a:t>
                </a:r>
                <a:r>
                  <a:rPr lang="en-US" sz="2200" dirty="0">
                    <a:latin typeface="Calibri" panose="020F0502020204030204" pitchFamily="34" charset="0"/>
                  </a:rPr>
                  <a:t> as </a:t>
                </a:r>
                <a:r>
                  <a:rPr lang="en-US" sz="2200" dirty="0" err="1">
                    <a:latin typeface="Calibri" panose="020F0502020204030204" pitchFamily="34" charset="0"/>
                  </a:rPr>
                  <a:t>EPC</a:t>
                </a:r>
                <a:r>
                  <a:rPr lang="en-US" sz="2200" baseline="-25000" dirty="0" err="1">
                    <a:latin typeface="Calibri" panose="020F0502020204030204" pitchFamily="34" charset="0"/>
                  </a:rPr>
                  <a:t>fmax</a:t>
                </a:r>
                <a:r>
                  <a:rPr lang="en-US" sz="2200" baseline="-25000" dirty="0">
                    <a:latin typeface="Calibri" panose="020F0502020204030204" pitchFamily="34" charset="0"/>
                  </a:rPr>
                  <a:t> </a:t>
                </a:r>
                <a:r>
                  <a:rPr lang="en-US" sz="2200" dirty="0">
                    <a:latin typeface="Calibri" panose="020F0502020204030204" pitchFamily="34" charset="0"/>
                  </a:rPr>
                  <a:t> </a:t>
                </a:r>
              </a:p>
              <a:p>
                <a:pPr marL="118872" indent="0">
                  <a:buNone/>
                </a:pPr>
                <a:endParaRPr lang="en-US" sz="2000" b="1" baseline="-25000" dirty="0">
                  <a:latin typeface="Calibri" panose="020F0502020204030204" pitchFamily="34" charset="0"/>
                </a:endParaRPr>
              </a:p>
              <a:p>
                <a:r>
                  <a:rPr lang="en-US" sz="2200" dirty="0">
                    <a:latin typeface="Calibri" panose="020F0502020204030204" pitchFamily="34" charset="0"/>
                  </a:rPr>
                  <a:t>As we know, cycle efficiency is given by  </a:t>
                </a:r>
                <a:r>
                  <a:rPr lang="el-GR" sz="2200" dirty="0">
                    <a:latin typeface="Calibri" panose="020F0502020204030204" pitchFamily="34" charset="0"/>
                  </a:rPr>
                  <a:t>η</a:t>
                </a:r>
                <a:r>
                  <a:rPr lang="en-US" sz="2200" dirty="0">
                    <a:latin typeface="Calibri" panose="020F0502020204030204" pitchFamily="34" charset="0"/>
                  </a:rPr>
                  <a:t>=1/EPC , eq. 5 and 6 gives:</a:t>
                </a:r>
              </a:p>
              <a:p>
                <a:pPr lvl="1"/>
                <a:r>
                  <a:rPr lang="en-US" sz="2600" dirty="0">
                    <a:latin typeface="Calibri" panose="020F0502020204030204" pitchFamily="34" charset="0"/>
                  </a:rPr>
                  <a:t> </a:t>
                </a:r>
                <a14:m>
                  <m:oMath xmlns:m="http://schemas.openxmlformats.org/officeDocument/2006/math">
                    <m:r>
                      <a:rPr lang="el-GR" sz="2600" b="1" i="1" smtClean="0">
                        <a:latin typeface="Cambria Math" panose="02040503050406030204" pitchFamily="18" charset="0"/>
                      </a:rPr>
                      <m:t>𝜼</m:t>
                    </m:r>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r>
                          <a:rPr lang="en-US" sz="2600" b="1" i="1" smtClean="0">
                            <a:latin typeface="Cambria Math" panose="02040503050406030204" pitchFamily="18" charset="0"/>
                          </a:rPr>
                          <m:t>𝟏</m:t>
                        </m:r>
                      </m:num>
                      <m:den>
                        <m:r>
                          <a:rPr lang="en-US" sz="2600" b="1" i="1">
                            <a:latin typeface="Cambria Math" panose="02040503050406030204" pitchFamily="18" charset="0"/>
                          </a:rPr>
                          <m:t>𝑬𝑷𝑪</m:t>
                        </m:r>
                        <m:r>
                          <a:rPr lang="en-US" sz="2600" b="1" i="1" baseline="-25000">
                            <a:latin typeface="Cambria Math" panose="02040503050406030204" pitchFamily="18" charset="0"/>
                          </a:rPr>
                          <m:t>𝒏𝒐𝒎</m:t>
                        </m:r>
                      </m:den>
                    </m:f>
                  </m:oMath>
                </a14:m>
                <a:r>
                  <a:rPr lang="en-US" sz="2600" b="1" dirty="0">
                    <a:latin typeface="Calibri" panose="020F0502020204030204" pitchFamily="34" charset="0"/>
                  </a:rPr>
                  <a:t>   and,  </a:t>
                </a:r>
                <a14:m>
                  <m:oMath xmlns:m="http://schemas.openxmlformats.org/officeDocument/2006/math">
                    <m:r>
                      <a:rPr lang="en-US" sz="2600" b="1" i="0" smtClean="0">
                        <a:latin typeface="Cambria Math" panose="02040503050406030204" pitchFamily="18" charset="0"/>
                      </a:rPr>
                      <m:t> </m:t>
                    </m:r>
                    <m:r>
                      <a:rPr lang="el-GR" sz="2600" b="1" i="1">
                        <a:latin typeface="Cambria Math" panose="02040503050406030204" pitchFamily="18" charset="0"/>
                      </a:rPr>
                      <m:t>𝜼</m:t>
                    </m:r>
                    <m:r>
                      <a:rPr lang="en-US" sz="2600" b="1" i="1" baseline="-25000" smtClean="0">
                        <a:latin typeface="Cambria Math" panose="02040503050406030204" pitchFamily="18" charset="0"/>
                      </a:rPr>
                      <m:t>𝟎</m:t>
                    </m:r>
                    <m:r>
                      <a:rPr lang="en-US" sz="2600" b="1" i="1">
                        <a:latin typeface="Cambria Math" panose="02040503050406030204" pitchFamily="18" charset="0"/>
                      </a:rPr>
                      <m:t>=</m:t>
                    </m:r>
                    <m:f>
                      <m:fPr>
                        <m:ctrlPr>
                          <a:rPr lang="en-US" sz="2600" b="1" i="1">
                            <a:latin typeface="Cambria Math" panose="02040503050406030204" pitchFamily="18" charset="0"/>
                          </a:rPr>
                        </m:ctrlPr>
                      </m:fPr>
                      <m:num>
                        <m:r>
                          <a:rPr lang="en-US" sz="2600" b="1" i="1">
                            <a:latin typeface="Cambria Math" panose="02040503050406030204" pitchFamily="18" charset="0"/>
                          </a:rPr>
                          <m:t>𝟏</m:t>
                        </m:r>
                      </m:num>
                      <m:den>
                        <m:r>
                          <a:rPr lang="en-US" sz="2600" b="1" i="1">
                            <a:latin typeface="Cambria Math" panose="02040503050406030204" pitchFamily="18" charset="0"/>
                          </a:rPr>
                          <m:t>𝑬𝑷𝑪</m:t>
                        </m:r>
                        <m:r>
                          <a:rPr lang="en-US" sz="2600" b="1" i="1" baseline="-25000" smtClean="0">
                            <a:latin typeface="Cambria Math" panose="02040503050406030204" pitchFamily="18" charset="0"/>
                          </a:rPr>
                          <m:t>𝑭</m:t>
                        </m:r>
                        <m:r>
                          <a:rPr lang="en-US" sz="2600" b="1" i="1" baseline="-25000" smtClean="0">
                            <a:latin typeface="Cambria Math" panose="02040503050406030204" pitchFamily="18" charset="0"/>
                          </a:rPr>
                          <m:t>𝟎</m:t>
                        </m:r>
                      </m:den>
                    </m:f>
                  </m:oMath>
                </a14:m>
                <a:r>
                  <a:rPr lang="en-US" sz="2000" dirty="0">
                    <a:latin typeface="Calibri" panose="020F0502020204030204" pitchFamily="34" charset="0"/>
                  </a:rPr>
                  <a:t>		(</a:t>
                </a:r>
                <a:r>
                  <a:rPr lang="en-US" sz="2000" dirty="0" err="1">
                    <a:latin typeface="Calibri" panose="020F0502020204030204" pitchFamily="34" charset="0"/>
                  </a:rPr>
                  <a:t>f</a:t>
                </a:r>
                <a:r>
                  <a:rPr lang="en-US" sz="2000" baseline="-25000" dirty="0" err="1">
                    <a:latin typeface="Calibri" panose="020F0502020204030204" pitchFamily="34" charset="0"/>
                  </a:rPr>
                  <a:t>nom</a:t>
                </a:r>
                <a:r>
                  <a:rPr lang="en-US" sz="2000" dirty="0">
                    <a:latin typeface="Calibri" panose="020F0502020204030204" pitchFamily="34" charset="0"/>
                  </a:rPr>
                  <a:t>  </a:t>
                </a:r>
                <a14:m>
                  <m:oMath xmlns:m="http://schemas.openxmlformats.org/officeDocument/2006/math">
                    <m:r>
                      <a:rPr lang="en-US" sz="2000" b="0" i="1">
                        <a:latin typeface="Cambria Math" panose="02040503050406030204" pitchFamily="18" charset="0"/>
                        <a:ea typeface="Cambria Math" panose="02040503050406030204" pitchFamily="18" charset="0"/>
                      </a:rPr>
                      <m:t>≤</m:t>
                    </m:r>
                  </m:oMath>
                </a14:m>
                <a:r>
                  <a:rPr lang="en-US" sz="2000" dirty="0">
                    <a:latin typeface="Calibri" panose="020F0502020204030204" pitchFamily="34" charset="0"/>
                  </a:rPr>
                  <a:t>F0 </a:t>
                </a:r>
                <a14:m>
                  <m:oMath xmlns:m="http://schemas.openxmlformats.org/officeDocument/2006/math">
                    <m:r>
                      <a:rPr lang="en-US" sz="2000" b="0" i="1">
                        <a:latin typeface="Cambria Math" panose="02040503050406030204" pitchFamily="18" charset="0"/>
                        <a:ea typeface="Cambria Math" panose="02040503050406030204" pitchFamily="18" charset="0"/>
                      </a:rPr>
                      <m:t>≤</m:t>
                    </m:r>
                  </m:oMath>
                </a14:m>
                <a:r>
                  <a:rPr lang="en-US" sz="2000" dirty="0">
                    <a:latin typeface="Calibri" panose="020F0502020204030204" pitchFamily="34" charset="0"/>
                  </a:rPr>
                  <a:t> </a:t>
                </a:r>
                <a:r>
                  <a:rPr lang="en-US" sz="2000" dirty="0" err="1">
                    <a:latin typeface="Calibri" panose="020F0502020204030204" pitchFamily="34" charset="0"/>
                  </a:rPr>
                  <a:t>f</a:t>
                </a:r>
                <a:r>
                  <a:rPr lang="en-US" sz="2000" baseline="-25000" dirty="0" err="1">
                    <a:latin typeface="Calibri" panose="020F0502020204030204" pitchFamily="34" charset="0"/>
                  </a:rPr>
                  <a:t>max</a:t>
                </a:r>
                <a:r>
                  <a:rPr lang="en-US" sz="2000" dirty="0">
                    <a:latin typeface="Calibri" panose="020F0502020204030204" pitchFamily="34" charset="0"/>
                  </a:rPr>
                  <a:t>)</a:t>
                </a:r>
              </a:p>
              <a:p>
                <a:pPr marL="118872" indent="0">
                  <a:buNone/>
                </a:pPr>
                <a:endParaRPr lang="en-US" dirty="0"/>
              </a:p>
              <a:p>
                <a:pPr marL="118872" indent="0">
                  <a:buNone/>
                </a:pPr>
                <a:r>
                  <a:rPr lang="en-US" sz="2200" dirty="0">
                    <a:latin typeface="Calibri" panose="020F0502020204030204" pitchFamily="34" charset="0"/>
                  </a:rPr>
                  <a:t>Here, </a:t>
                </a:r>
                <a:r>
                  <a:rPr lang="en-US" sz="2200" dirty="0" err="1">
                    <a:latin typeface="Calibri" panose="020F0502020204030204" pitchFamily="34" charset="0"/>
                  </a:rPr>
                  <a:t>EPC</a:t>
                </a:r>
                <a:r>
                  <a:rPr lang="en-US" sz="2200" baseline="-25000" dirty="0" err="1">
                    <a:latin typeface="Calibri" panose="020F0502020204030204" pitchFamily="34" charset="0"/>
                  </a:rPr>
                  <a:t>Fo</a:t>
                </a:r>
                <a:r>
                  <a:rPr lang="en-US" sz="2200" dirty="0">
                    <a:latin typeface="Calibri" panose="020F0502020204030204" pitchFamily="34" charset="0"/>
                  </a:rPr>
                  <a:t> = </a:t>
                </a:r>
                <a:r>
                  <a:rPr lang="en-US" sz="2200" dirty="0" err="1">
                    <a:latin typeface="Calibri" panose="020F0502020204030204" pitchFamily="34" charset="0"/>
                  </a:rPr>
                  <a:t>EPC</a:t>
                </a:r>
                <a:r>
                  <a:rPr lang="en-US" sz="2200" baseline="-25000" dirty="0" err="1">
                    <a:latin typeface="Calibri" panose="020F0502020204030204" pitchFamily="34" charset="0"/>
                  </a:rPr>
                  <a:t>fmax</a:t>
                </a:r>
                <a:r>
                  <a:rPr lang="en-US" sz="2200" baseline="-25000" dirty="0">
                    <a:latin typeface="Calibri" panose="020F0502020204030204" pitchFamily="34" charset="0"/>
                  </a:rPr>
                  <a:t> </a:t>
                </a:r>
                <a:r>
                  <a:rPr lang="en-US" sz="2200" dirty="0">
                    <a:latin typeface="Calibri" panose="020F0502020204030204" pitchFamily="34" charset="0"/>
                  </a:rPr>
                  <a:t>therefore we call</a:t>
                </a:r>
                <a14:m>
                  <m:oMath xmlns:m="http://schemas.openxmlformats.org/officeDocument/2006/math">
                    <m:r>
                      <a:rPr lang="en-US" sz="2200" b="0" i="0" smtClean="0">
                        <a:latin typeface="Cambria Math" panose="02040503050406030204" pitchFamily="18" charset="0"/>
                      </a:rPr>
                      <m:t> </m:t>
                    </m:r>
                    <m:r>
                      <m:rPr>
                        <m:sty m:val="p"/>
                      </m:rPr>
                      <a:rPr lang="el-GR" sz="2200" i="1">
                        <a:latin typeface="Cambria Math" panose="02040503050406030204" pitchFamily="18" charset="0"/>
                      </a:rPr>
                      <m:t>η</m:t>
                    </m:r>
                  </m:oMath>
                </a14:m>
                <a:r>
                  <a:rPr lang="en-US" sz="2200" baseline="-25000" dirty="0">
                    <a:latin typeface="Calibri" panose="020F0502020204030204" pitchFamily="34" charset="0"/>
                  </a:rPr>
                  <a:t>0</a:t>
                </a:r>
                <a:r>
                  <a:rPr lang="en-US" sz="2200" dirty="0">
                    <a:latin typeface="Calibri" panose="020F0502020204030204" pitchFamily="34" charset="0"/>
                  </a:rPr>
                  <a:t> as peak cycle efficiency.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08176"/>
                <a:ext cx="9144000" cy="5343143"/>
              </a:xfr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July 18, 2016</a:t>
            </a:r>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31</a:t>
            </a:fld>
            <a:endParaRPr lang="en-US"/>
          </a:p>
        </p:txBody>
      </p:sp>
    </p:spTree>
    <p:extLst>
      <p:ext uri="{BB962C8B-B14F-4D97-AF65-F5344CB8AC3E}">
        <p14:creationId xmlns:p14="http://schemas.microsoft.com/office/powerpoint/2010/main" val="290121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Scaled Values for Intel i5 2500K Processor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3999878"/>
              </p:ext>
            </p:extLst>
          </p:nvPr>
        </p:nvGraphicFramePr>
        <p:xfrm>
          <a:off x="0" y="1622072"/>
          <a:ext cx="9144000" cy="5235928"/>
        </p:xfrm>
        <a:graphic>
          <a:graphicData uri="http://schemas.openxmlformats.org/drawingml/2006/table">
            <a:tbl>
              <a:tblPr>
                <a:tableStyleId>{BC89EF96-8CEA-46FF-86C4-4CE0E7609802}</a:tableStyleId>
              </a:tblPr>
              <a:tblGrid>
                <a:gridCol w="899160">
                  <a:extLst>
                    <a:ext uri="{9D8B030D-6E8A-4147-A177-3AD203B41FA5}">
                      <a16:colId xmlns:a16="http://schemas.microsoft.com/office/drawing/2014/main" val="164149211"/>
                    </a:ext>
                  </a:extLst>
                </a:gridCol>
                <a:gridCol w="624840">
                  <a:extLst>
                    <a:ext uri="{9D8B030D-6E8A-4147-A177-3AD203B41FA5}">
                      <a16:colId xmlns:a16="http://schemas.microsoft.com/office/drawing/2014/main" val="1934099691"/>
                    </a:ext>
                  </a:extLst>
                </a:gridCol>
                <a:gridCol w="762000">
                  <a:extLst>
                    <a:ext uri="{9D8B030D-6E8A-4147-A177-3AD203B41FA5}">
                      <a16:colId xmlns:a16="http://schemas.microsoft.com/office/drawing/2014/main" val="2200292615"/>
                    </a:ext>
                  </a:extLst>
                </a:gridCol>
                <a:gridCol w="762000">
                  <a:extLst>
                    <a:ext uri="{9D8B030D-6E8A-4147-A177-3AD203B41FA5}">
                      <a16:colId xmlns:a16="http://schemas.microsoft.com/office/drawing/2014/main" val="1223644899"/>
                    </a:ext>
                  </a:extLst>
                </a:gridCol>
                <a:gridCol w="914400">
                  <a:extLst>
                    <a:ext uri="{9D8B030D-6E8A-4147-A177-3AD203B41FA5}">
                      <a16:colId xmlns:a16="http://schemas.microsoft.com/office/drawing/2014/main" val="750333472"/>
                    </a:ext>
                  </a:extLst>
                </a:gridCol>
                <a:gridCol w="762000">
                  <a:extLst>
                    <a:ext uri="{9D8B030D-6E8A-4147-A177-3AD203B41FA5}">
                      <a16:colId xmlns:a16="http://schemas.microsoft.com/office/drawing/2014/main" val="654727426"/>
                    </a:ext>
                  </a:extLst>
                </a:gridCol>
                <a:gridCol w="838200">
                  <a:extLst>
                    <a:ext uri="{9D8B030D-6E8A-4147-A177-3AD203B41FA5}">
                      <a16:colId xmlns:a16="http://schemas.microsoft.com/office/drawing/2014/main" val="487038998"/>
                    </a:ext>
                  </a:extLst>
                </a:gridCol>
                <a:gridCol w="914400">
                  <a:extLst>
                    <a:ext uri="{9D8B030D-6E8A-4147-A177-3AD203B41FA5}">
                      <a16:colId xmlns:a16="http://schemas.microsoft.com/office/drawing/2014/main" val="562338234"/>
                    </a:ext>
                  </a:extLst>
                </a:gridCol>
                <a:gridCol w="1295400">
                  <a:extLst>
                    <a:ext uri="{9D8B030D-6E8A-4147-A177-3AD203B41FA5}">
                      <a16:colId xmlns:a16="http://schemas.microsoft.com/office/drawing/2014/main" val="3638714407"/>
                    </a:ext>
                  </a:extLst>
                </a:gridCol>
                <a:gridCol w="1371600">
                  <a:extLst>
                    <a:ext uri="{9D8B030D-6E8A-4147-A177-3AD203B41FA5}">
                      <a16:colId xmlns:a16="http://schemas.microsoft.com/office/drawing/2014/main" val="4078334652"/>
                    </a:ext>
                  </a:extLst>
                </a:gridCol>
              </a:tblGrid>
              <a:tr h="364399">
                <a:tc>
                  <a:txBody>
                    <a:bodyPr/>
                    <a:lstStyle/>
                    <a:p>
                      <a:pPr algn="ctr" fontAlgn="ctr"/>
                      <a:r>
                        <a:rPr lang="en-US" sz="1600" b="1" u="none" strike="noStrike" dirty="0">
                          <a:effectLst/>
                          <a:latin typeface="Calibri" panose="020F0502020204030204" pitchFamily="34" charset="0"/>
                        </a:rPr>
                        <a:t>Voltage</a:t>
                      </a:r>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n-US" sz="1600" b="1" u="none" strike="noStrike" dirty="0">
                          <a:effectLst/>
                          <a:latin typeface="Calibri" panose="020F0502020204030204" pitchFamily="34" charset="0"/>
                        </a:rPr>
                        <a:t>Scaled Power </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2">
                  <a:txBody>
                    <a:bodyPr/>
                    <a:lstStyle/>
                    <a:p>
                      <a:pPr algn="ctr" fontAlgn="ctr"/>
                      <a:r>
                        <a:rPr lang="en-US" sz="1600" b="1" u="none" strike="noStrike" dirty="0">
                          <a:effectLst/>
                          <a:latin typeface="Calibri" panose="020F0502020204030204" pitchFamily="34" charset="0"/>
                        </a:rPr>
                        <a:t>Scaled Frequency</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b="1" u="none" strike="noStrike" dirty="0">
                          <a:effectLst/>
                          <a:latin typeface="Calibri" panose="020F0502020204030204" pitchFamily="34" charset="0"/>
                        </a:rPr>
                        <a:t>Energy per cycle</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b="1" u="none" strike="noStrike">
                          <a:effectLst/>
                          <a:latin typeface="Calibri" panose="020F0502020204030204" pitchFamily="34" charset="0"/>
                        </a:rPr>
                        <a:t>Cycle efficiency</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07611957"/>
                  </a:ext>
                </a:extLst>
              </a:tr>
              <a:tr h="533844">
                <a:tc>
                  <a:txBody>
                    <a:bodyPr/>
                    <a:lstStyle/>
                    <a:p>
                      <a:pPr algn="ctr" fontAlgn="ctr"/>
                      <a:r>
                        <a:rPr lang="en-US" sz="1600" b="1" u="none" strike="noStrike">
                          <a:effectLst/>
                          <a:latin typeface="Calibri" panose="020F0502020204030204" pitchFamily="34" charset="0"/>
                        </a:rPr>
                        <a:t>V</a:t>
                      </a:r>
                      <a:r>
                        <a:rPr lang="en-US" sz="1600" b="1" u="none" strike="noStrike" baseline="-25000">
                          <a:effectLst/>
                          <a:latin typeface="Calibri" panose="020F0502020204030204" pitchFamily="34" charset="0"/>
                        </a:rPr>
                        <a:t>dd</a:t>
                      </a:r>
                      <a:r>
                        <a:rPr lang="en-US" sz="1600" b="1" u="none" strike="noStrike">
                          <a:effectLst/>
                          <a:latin typeface="Calibri" panose="020F0502020204030204" pitchFamily="34" charset="0"/>
                        </a:rPr>
                        <a:t> (v)</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dyn</a:t>
                      </a:r>
                      <a:endParaRPr lang="en-US" sz="1600" b="1" u="none" strike="noStrike" baseline="-25000" dirty="0">
                        <a:effectLst/>
                        <a:latin typeface="Calibri" panose="020F0502020204030204" pitchFamily="34" charset="0"/>
                      </a:endParaRPr>
                    </a:p>
                    <a:p>
                      <a:pPr algn="ctr" fontAlgn="ctr"/>
                      <a:r>
                        <a:rPr lang="en-US" sz="1600" b="1" u="none" strike="noStrike" dirty="0">
                          <a:effectLst/>
                          <a:latin typeface="Calibri" panose="020F0502020204030204" pitchFamily="34" charset="0"/>
                        </a:rPr>
                        <a:t>(W)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P</a:t>
                      </a:r>
                      <a:r>
                        <a:rPr lang="en-US" sz="1600" b="1" u="none" strike="noStrike" baseline="-25000">
                          <a:effectLst/>
                          <a:latin typeface="Calibri" panose="020F0502020204030204" pitchFamily="34" charset="0"/>
                        </a:rPr>
                        <a:t>static</a:t>
                      </a:r>
                      <a:r>
                        <a:rPr lang="en-US" sz="1600" b="1" u="none" strike="noStrike">
                          <a:effectLst/>
                          <a:latin typeface="Calibri" panose="020F0502020204030204" pitchFamily="34" charset="0"/>
                        </a:rPr>
                        <a:t>  (W) </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f</a:t>
                      </a:r>
                      <a:r>
                        <a:rPr lang="en-US" sz="1600" b="1" u="none" strike="noStrike" baseline="-25000">
                          <a:effectLst/>
                          <a:latin typeface="Calibri" panose="020F0502020204030204" pitchFamily="34" charset="0"/>
                        </a:rPr>
                        <a:t>nom</a:t>
                      </a:r>
                      <a:r>
                        <a:rPr lang="en-US" sz="1600" b="1" u="none" strike="noStrike">
                          <a:effectLst/>
                          <a:latin typeface="Calibri" panose="020F0502020204030204" pitchFamily="34" charset="0"/>
                        </a:rPr>
                        <a:t> (GHz)</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f</a:t>
                      </a:r>
                      <a:r>
                        <a:rPr lang="en-US" sz="1600" b="1" u="none" strike="noStrike" baseline="-25000">
                          <a:effectLst/>
                          <a:latin typeface="Calibri" panose="020F0502020204030204" pitchFamily="34" charset="0"/>
                        </a:rPr>
                        <a:t>max</a:t>
                      </a:r>
                      <a:r>
                        <a:rPr lang="en-US" sz="1600" b="1" u="none" strike="noStrike">
                          <a:effectLst/>
                          <a:latin typeface="Calibri" panose="020F0502020204030204" pitchFamily="34" charset="0"/>
                        </a:rPr>
                        <a:t> (GHz)</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fnom</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nJ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fmax</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nJ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600" b="1" u="none" strike="noStrike" dirty="0">
                          <a:effectLst/>
                          <a:latin typeface="Calibri" panose="020F0502020204030204" pitchFamily="34" charset="0"/>
                        </a:rPr>
                        <a:t>η</a:t>
                      </a:r>
                      <a:endParaRPr lang="en-US" sz="1600" b="1" u="none" strike="noStrike" dirty="0">
                        <a:effectLst/>
                        <a:latin typeface="Calibri" panose="020F0502020204030204" pitchFamily="34" charset="0"/>
                      </a:endParaRPr>
                    </a:p>
                    <a:p>
                      <a:pPr algn="ctr" fontAlgn="ctr"/>
                      <a:r>
                        <a:rPr lang="en-US" sz="1600" b="1" i="0" u="none" strike="noStrike" dirty="0">
                          <a:solidFill>
                            <a:srgbClr val="000000"/>
                          </a:solidFill>
                          <a:effectLst/>
                          <a:latin typeface="Calibri" panose="020F0502020204030204" pitchFamily="34" charset="0"/>
                        </a:rPr>
                        <a:t>(</a:t>
                      </a:r>
                      <a:r>
                        <a:rPr lang="en-US" sz="1600" b="1" baseline="0" dirty="0">
                          <a:effectLst/>
                          <a:latin typeface="+mn-lt"/>
                          <a:ea typeface="+mn-ea"/>
                          <a:cs typeface="+mn-cs"/>
                        </a:rPr>
                        <a:t>10</a:t>
                      </a:r>
                      <a:r>
                        <a:rPr lang="en-US" sz="1600" b="1" baseline="30000" dirty="0">
                          <a:effectLst/>
                          <a:latin typeface="+mn-lt"/>
                          <a:ea typeface="+mn-ea"/>
                          <a:cs typeface="+mn-cs"/>
                        </a:rPr>
                        <a:t>6</a:t>
                      </a:r>
                      <a:r>
                        <a:rPr lang="en-US" sz="1600" b="1" baseline="0" dirty="0">
                          <a:effectLst/>
                          <a:latin typeface="+mn-lt"/>
                          <a:ea typeface="+mn-ea"/>
                          <a:cs typeface="+mn-cs"/>
                        </a:rPr>
                        <a:t>cycles/J</a:t>
                      </a:r>
                      <a:r>
                        <a:rPr lang="en-US" sz="1600" b="1" i="0" u="none" strike="noStrike" dirty="0">
                          <a:solidFill>
                            <a:srgbClr val="000000"/>
                          </a:solidFill>
                          <a:effectLst/>
                          <a:latin typeface="Calibri" panose="020F0502020204030204" pitchFamily="34" charset="0"/>
                        </a:rPr>
                        <a:t>)</a:t>
                      </a:r>
                      <a:endParaRPr lang="el-G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600" b="1" u="none" strike="noStrike" dirty="0">
                          <a:effectLst/>
                          <a:latin typeface="Calibri" panose="020F0502020204030204" pitchFamily="34" charset="0"/>
                        </a:rPr>
                        <a:t>η</a:t>
                      </a:r>
                      <a:r>
                        <a:rPr lang="en-US" sz="1600" b="1" u="none" strike="noStrike" dirty="0">
                          <a:effectLst/>
                          <a:latin typeface="Calibri" panose="020F0502020204030204" pitchFamily="34" charset="0"/>
                        </a:rPr>
                        <a:t>o</a:t>
                      </a:r>
                    </a:p>
                    <a:p>
                      <a:pPr algn="ctr" fontAlgn="ctr"/>
                      <a:r>
                        <a:rPr lang="en-US" sz="1600" b="1" baseline="0" dirty="0">
                          <a:effectLst/>
                          <a:latin typeface="+mn-lt"/>
                          <a:ea typeface="+mn-ea"/>
                          <a:cs typeface="+mn-cs"/>
                        </a:rPr>
                        <a:t>(10</a:t>
                      </a:r>
                      <a:r>
                        <a:rPr lang="en-US" sz="1600" b="1" baseline="30000" dirty="0">
                          <a:effectLst/>
                          <a:latin typeface="+mn-lt"/>
                          <a:ea typeface="+mn-ea"/>
                          <a:cs typeface="+mn-cs"/>
                        </a:rPr>
                        <a:t>6</a:t>
                      </a:r>
                      <a:r>
                        <a:rPr lang="en-US" sz="1600" b="1" baseline="0" dirty="0">
                          <a:effectLst/>
                          <a:latin typeface="+mn-lt"/>
                          <a:ea typeface="+mn-ea"/>
                          <a:cs typeface="+mn-cs"/>
                        </a:rPr>
                        <a:t>cycles/J</a:t>
                      </a:r>
                      <a:r>
                        <a:rPr lang="en-US"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858510088"/>
                  </a:ext>
                </a:extLst>
              </a:tr>
              <a:tr h="242325">
                <a:tc>
                  <a:txBody>
                    <a:bodyPr/>
                    <a:lstStyle/>
                    <a:p>
                      <a:pPr algn="ctr" fontAlgn="ctr"/>
                      <a:r>
                        <a:rPr lang="en-US" sz="1600" b="1" u="none" strike="noStrike">
                          <a:effectLst/>
                          <a:latin typeface="Calibri" panose="020F0502020204030204" pitchFamily="34" charset="0"/>
                        </a:rPr>
                        <a:t>1.2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71.02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23.98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28.79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26.31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34.74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38.01</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3140751"/>
                  </a:ext>
                </a:extLst>
              </a:tr>
              <a:tr h="242325">
                <a:tc>
                  <a:txBody>
                    <a:bodyPr/>
                    <a:lstStyle/>
                    <a:p>
                      <a:pPr algn="ctr" fontAlgn="ctr"/>
                      <a:r>
                        <a:rPr lang="en-US" sz="1600" b="1" u="none" strike="noStrike">
                          <a:effectLst/>
                          <a:latin typeface="Calibri" panose="020F0502020204030204" pitchFamily="34" charset="0"/>
                        </a:rPr>
                        <a:t>1.15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77.16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60.87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16.29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3.12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24.7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22.92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40.49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43.63</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0351786"/>
                  </a:ext>
                </a:extLst>
              </a:tr>
              <a:tr h="242325">
                <a:tc>
                  <a:txBody>
                    <a:bodyPr/>
                    <a:lstStyle/>
                    <a:p>
                      <a:pPr algn="ctr" fontAlgn="ctr"/>
                      <a:r>
                        <a:rPr lang="en-US" sz="1600" b="1" u="none" strike="noStrike">
                          <a:effectLst/>
                          <a:latin typeface="Calibri" panose="020F0502020204030204" pitchFamily="34" charset="0"/>
                        </a:rPr>
                        <a:t>1.1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63.03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51.86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11.17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2.94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21.46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20.16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49.6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2412500"/>
                  </a:ext>
                </a:extLst>
              </a:tr>
              <a:tr h="242325">
                <a:tc>
                  <a:txBody>
                    <a:bodyPr/>
                    <a:lstStyle/>
                    <a:p>
                      <a:pPr algn="ctr" fontAlgn="ctr"/>
                      <a:r>
                        <a:rPr lang="en-US" sz="1600" b="1" u="none" strike="noStrike">
                          <a:effectLst/>
                          <a:latin typeface="Calibri" panose="020F0502020204030204" pitchFamily="34" charset="0"/>
                        </a:rPr>
                        <a:t>1.05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51.01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43.33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7.69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18.62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17.66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53.7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56.61</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8250581"/>
                  </a:ext>
                </a:extLst>
              </a:tr>
              <a:tr h="242325">
                <a:tc>
                  <a:txBody>
                    <a:bodyPr/>
                    <a:lstStyle/>
                    <a:p>
                      <a:pPr algn="ctr" fontAlgn="ctr"/>
                      <a:r>
                        <a:rPr lang="en-US" sz="1600" b="1" u="none" strike="noStrike">
                          <a:effectLst/>
                          <a:latin typeface="Calibri" panose="020F0502020204030204" pitchFamily="34" charset="0"/>
                        </a:rPr>
                        <a:t>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41.48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36.15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2.53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3.84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16.4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15.68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60.96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63.76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63694509"/>
                  </a:ext>
                </a:extLst>
              </a:tr>
              <a:tr h="242325">
                <a:tc>
                  <a:txBody>
                    <a:bodyPr/>
                    <a:lstStyle/>
                    <a:p>
                      <a:pPr algn="ctr" fontAlgn="ctr"/>
                      <a:r>
                        <a:rPr lang="en-US" sz="1600" b="1" u="none" strike="noStrike">
                          <a:effectLst/>
                          <a:latin typeface="Calibri" panose="020F0502020204030204" pitchFamily="34" charset="0"/>
                        </a:rPr>
                        <a:t>0.95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32.93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29.21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14.28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13.73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70.04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72.85</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78514085"/>
                  </a:ext>
                </a:extLst>
              </a:tr>
              <a:tr h="242325">
                <a:tc>
                  <a:txBody>
                    <a:bodyPr/>
                    <a:lstStyle/>
                    <a:p>
                      <a:pPr algn="ctr" fontAlgn="ctr"/>
                      <a:r>
                        <a:rPr lang="en-US" sz="1600" b="1" u="none" strike="noStrike">
                          <a:effectLst/>
                          <a:latin typeface="Calibri" panose="020F0502020204030204" pitchFamily="34" charset="0"/>
                        </a:rPr>
                        <a:t>0.9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25.81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23.19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2.62</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2.08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12.43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11.99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80.48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83.37</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5406330"/>
                  </a:ext>
                </a:extLst>
              </a:tr>
              <a:tr h="242325">
                <a:tc>
                  <a:txBody>
                    <a:bodyPr/>
                    <a:lstStyle/>
                    <a:p>
                      <a:pPr algn="ctr" fontAlgn="ctr"/>
                      <a:r>
                        <a:rPr lang="en-US" sz="1600" b="1" u="none" strike="noStrike">
                          <a:effectLst/>
                          <a:latin typeface="Calibri" panose="020F0502020204030204" pitchFamily="34" charset="0"/>
                        </a:rPr>
                        <a:t>0.8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14.75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13.47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1.286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1.588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2.41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107.66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110.96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4217822"/>
                  </a:ext>
                </a:extLst>
              </a:tr>
              <a:tr h="242325">
                <a:tc>
                  <a:txBody>
                    <a:bodyPr/>
                    <a:lstStyle/>
                    <a:p>
                      <a:pPr algn="ctr" fontAlgn="ctr"/>
                      <a:r>
                        <a:rPr lang="en-US" sz="1600" b="1" u="none" strike="noStrike">
                          <a:effectLst/>
                          <a:latin typeface="Calibri" panose="020F0502020204030204" pitchFamily="34" charset="0"/>
                        </a:rPr>
                        <a:t>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7.42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0.628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1.073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1.629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6.91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144.71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149.02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93814372"/>
                  </a:ext>
                </a:extLst>
              </a:tr>
              <a:tr h="242325">
                <a:tc>
                  <a:txBody>
                    <a:bodyPr/>
                    <a:lstStyle/>
                    <a:p>
                      <a:pPr algn="ctr" fontAlgn="ctr"/>
                      <a:r>
                        <a:rPr lang="en-US" sz="1600" b="1" u="none" strike="noStrike">
                          <a:effectLst/>
                          <a:latin typeface="Calibri" panose="020F0502020204030204" pitchFamily="34" charset="0"/>
                        </a:rPr>
                        <a:t>0.6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0.298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0.591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0.897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5.2</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192.43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199.02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4358329"/>
                  </a:ext>
                </a:extLst>
              </a:tr>
              <a:tr h="242325">
                <a:tc>
                  <a:txBody>
                    <a:bodyPr/>
                    <a:lstStyle/>
                    <a:p>
                      <a:pPr algn="ctr" fontAlgn="ctr"/>
                      <a:r>
                        <a:rPr lang="en-US" sz="1600" b="1" u="none" strike="noStrike">
                          <a:effectLst/>
                          <a:latin typeface="Calibri" panose="020F0502020204030204" pitchFamily="34" charset="0"/>
                        </a:rPr>
                        <a:t>0.5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0.877</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0.743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0.133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0.235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0.356</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3.54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267.7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282.35</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1654416"/>
                  </a:ext>
                </a:extLst>
              </a:tr>
              <a:tr h="242325">
                <a:tc>
                  <a:txBody>
                    <a:bodyPr/>
                    <a:lstStyle/>
                    <a:p>
                      <a:pPr algn="ctr" fontAlgn="ctr"/>
                      <a:r>
                        <a:rPr lang="en-US" sz="1600" b="1" u="none" strike="noStrike" dirty="0">
                          <a:effectLst/>
                          <a:latin typeface="Calibri" panose="020F0502020204030204" pitchFamily="34" charset="0"/>
                        </a:rPr>
                        <a:t>0.4</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dirty="0">
                          <a:effectLst/>
                          <a:latin typeface="Calibri" panose="020F0502020204030204" pitchFamily="34" charset="0"/>
                        </a:rPr>
                        <a:t>0.174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0.117</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0.058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0.056</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0.085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3.12</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a:effectLst/>
                          <a:latin typeface="Calibri" panose="020F0502020204030204" pitchFamily="34" charset="0"/>
                        </a:rPr>
                        <a:t>2.76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321.02</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a:effectLst/>
                          <a:latin typeface="Calibri" panose="020F0502020204030204" pitchFamily="34" charset="0"/>
                        </a:rPr>
                        <a:t>361.92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3092129"/>
                  </a:ext>
                </a:extLst>
              </a:tr>
              <a:tr h="242325">
                <a:tc>
                  <a:txBody>
                    <a:bodyPr/>
                    <a:lstStyle/>
                    <a:p>
                      <a:pPr algn="ctr" fontAlgn="ctr"/>
                      <a:r>
                        <a:rPr lang="en-US" sz="1800" b="1" i="1" u="none" strike="noStrike" dirty="0">
                          <a:effectLst/>
                          <a:latin typeface="Calibri" panose="020F0502020204030204" pitchFamily="34" charset="0"/>
                        </a:rPr>
                        <a:t>0.35</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800" b="1" i="1" u="none" strike="noStrike" dirty="0">
                          <a:effectLst/>
                          <a:latin typeface="Calibri" panose="020F0502020204030204" pitchFamily="34" charset="0"/>
                        </a:rPr>
                        <a:t>0.075</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0.038</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0.038</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0.024</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0.036</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3.14</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2.6</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800" b="1" i="1" u="none" strike="noStrike" dirty="0">
                          <a:effectLst/>
                          <a:latin typeface="Calibri" panose="020F0502020204030204" pitchFamily="34" charset="0"/>
                        </a:rPr>
                        <a:t>318.66</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384.45</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extLst>
                  <a:ext uri="{0D108BD9-81ED-4DB2-BD59-A6C34878D82A}">
                    <a16:rowId xmlns:a16="http://schemas.microsoft.com/office/drawing/2014/main" val="844796062"/>
                  </a:ext>
                </a:extLst>
              </a:tr>
              <a:tr h="242325">
                <a:tc>
                  <a:txBody>
                    <a:bodyPr/>
                    <a:lstStyle/>
                    <a:p>
                      <a:pPr algn="ctr" fontAlgn="ctr"/>
                      <a:r>
                        <a:rPr lang="en-US" sz="1600" b="1" u="none" strike="noStrike" dirty="0">
                          <a:effectLst/>
                          <a:latin typeface="Calibri" panose="020F0502020204030204" pitchFamily="34" charset="0"/>
                        </a:rPr>
                        <a:t>0.3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0.024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0.0094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2.89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265.04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346.44</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772945"/>
                  </a:ext>
                </a:extLst>
              </a:tr>
              <a:tr h="242325">
                <a:tc>
                  <a:txBody>
                    <a:bodyPr/>
                    <a:lstStyle/>
                    <a:p>
                      <a:pPr algn="ctr" fontAlgn="ctr"/>
                      <a:r>
                        <a:rPr lang="en-US" sz="1600" b="1" u="none" strike="noStrike">
                          <a:effectLst/>
                          <a:latin typeface="Calibri" panose="020F0502020204030204" pitchFamily="34" charset="0"/>
                        </a:rPr>
                        <a:t>0.25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0.0038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4.83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3.45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206.93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290.03</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400204"/>
                  </a:ext>
                </a:extLst>
              </a:tr>
              <a:tr h="242325">
                <a:tc>
                  <a:txBody>
                    <a:bodyPr/>
                    <a:lstStyle/>
                    <a:p>
                      <a:pPr algn="ctr" fontAlgn="ctr"/>
                      <a:r>
                        <a:rPr lang="en-US" sz="1600" b="1" u="none" strike="noStrike">
                          <a:effectLst/>
                          <a:latin typeface="Calibri" panose="020F0502020204030204" pitchFamily="34" charset="0"/>
                        </a:rPr>
                        <a:t>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0.0093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0.0022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4.62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147.71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216.41</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1625979"/>
                  </a:ext>
                </a:extLst>
              </a:tr>
              <a:tr h="242325">
                <a:tc>
                  <a:txBody>
                    <a:bodyPr/>
                    <a:lstStyle/>
                    <a:p>
                      <a:pPr algn="ctr" fontAlgn="ctr"/>
                      <a:r>
                        <a:rPr lang="en-US" sz="1600" b="1" u="none" strike="noStrike" dirty="0">
                          <a:effectLst/>
                          <a:latin typeface="Calibri" panose="020F0502020204030204" pitchFamily="34" charset="0"/>
                        </a:rPr>
                        <a:t>0.15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6.32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105.74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158.31</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6926534"/>
                  </a:ext>
                </a:extLst>
              </a:tr>
            </a:tbl>
          </a:graphicData>
        </a:graphic>
      </p:graphicFrame>
      <p:sp>
        <p:nvSpPr>
          <p:cNvPr id="3" name="Date Placeholder 2"/>
          <p:cNvSpPr>
            <a:spLocks noGrp="1"/>
          </p:cNvSpPr>
          <p:nvPr>
            <p:ph type="dt" sz="half" idx="10"/>
          </p:nvPr>
        </p:nvSpPr>
        <p:spPr/>
        <p:txBody>
          <a:bodyPr/>
          <a:lstStyle/>
          <a:p>
            <a:r>
              <a:rPr lang="en-US"/>
              <a:t>July 18, 2016</a:t>
            </a:r>
          </a:p>
        </p:txBody>
      </p:sp>
      <p:sp>
        <p:nvSpPr>
          <p:cNvPr id="4" name="Slide Number Placeholder 3"/>
          <p:cNvSpPr>
            <a:spLocks noGrp="1"/>
          </p:cNvSpPr>
          <p:nvPr>
            <p:ph type="sldNum" sz="quarter" idx="12"/>
          </p:nvPr>
        </p:nvSpPr>
        <p:spPr/>
        <p:txBody>
          <a:bodyPr/>
          <a:lstStyle/>
          <a:p>
            <a:fld id="{DAF9EE7D-FB37-4E04-8982-7171E671F843}" type="slidenum">
              <a:rPr lang="en-US" smtClean="0"/>
              <a:pPr/>
              <a:t>32</a:t>
            </a:fld>
            <a:endParaRPr lang="en-US"/>
          </a:p>
        </p:txBody>
      </p:sp>
    </p:spTree>
    <p:extLst>
      <p:ext uri="{BB962C8B-B14F-4D97-AF65-F5344CB8AC3E}">
        <p14:creationId xmlns:p14="http://schemas.microsoft.com/office/powerpoint/2010/main" val="387301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363"/>
            <a:ext cx="8229600" cy="1251062"/>
          </a:xfrm>
        </p:spPr>
        <p:txBody>
          <a:bodyPr>
            <a:noAutofit/>
          </a:bodyPr>
          <a:lstStyle/>
          <a:p>
            <a:r>
              <a:rPr lang="en-US" sz="4400" dirty="0">
                <a:latin typeface="Calibri" panose="020F0502020204030204" pitchFamily="34" charset="0"/>
              </a:rPr>
              <a:t>Processor Power and Cycle Efficiency Plots</a:t>
            </a:r>
          </a:p>
        </p:txBody>
      </p:sp>
      <p:sp>
        <p:nvSpPr>
          <p:cNvPr id="3" name="Content Placeholder 2"/>
          <p:cNvSpPr>
            <a:spLocks noGrp="1"/>
          </p:cNvSpPr>
          <p:nvPr>
            <p:ph sz="half" idx="1"/>
          </p:nvPr>
        </p:nvSpPr>
        <p:spPr>
          <a:xfrm>
            <a:off x="57038" y="4945782"/>
            <a:ext cx="8854213" cy="1226418"/>
          </a:xfrm>
        </p:spPr>
        <p:txBody>
          <a:bodyPr>
            <a:normAutofit/>
          </a:bodyPr>
          <a:lstStyle/>
          <a:p>
            <a:r>
              <a:rPr lang="en-US" sz="2400" dirty="0">
                <a:latin typeface="Calibri" panose="020F0502020204030204" pitchFamily="34" charset="0"/>
              </a:rPr>
              <a:t>Because our own greatest access and insight involves Intel designs and data, our graphs and estimates draw heavily on them.</a:t>
            </a:r>
          </a:p>
          <a:p>
            <a:endParaRPr lang="en-US" sz="2400" dirty="0"/>
          </a:p>
        </p:txBody>
      </p:sp>
      <p:sp>
        <p:nvSpPr>
          <p:cNvPr id="5" name="Date Placeholder 4"/>
          <p:cNvSpPr>
            <a:spLocks noGrp="1"/>
          </p:cNvSpPr>
          <p:nvPr>
            <p:ph type="dt" sz="half" idx="10"/>
          </p:nvPr>
        </p:nvSpPr>
        <p:spPr/>
        <p:txBody>
          <a:bodyPr/>
          <a:lstStyle/>
          <a:p>
            <a:r>
              <a:rPr lang="en-US"/>
              <a:t>July 18, 2016</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493516"/>
            <a:ext cx="4343401" cy="2806504"/>
          </a:xfrm>
        </p:spPr>
      </p:pic>
      <p:pic>
        <p:nvPicPr>
          <p:cNvPr id="9" name="Picture 8"/>
          <p:cNvPicPr>
            <a:picLocks noChangeAspect="1"/>
          </p:cNvPicPr>
          <p:nvPr/>
        </p:nvPicPr>
        <p:blipFill>
          <a:blip r:embed="rId4"/>
          <a:stretch>
            <a:fillRect/>
          </a:stretch>
        </p:blipFill>
        <p:spPr>
          <a:xfrm>
            <a:off x="4493172" y="1493516"/>
            <a:ext cx="4663440" cy="2720340"/>
          </a:xfrm>
          <a:prstGeom prst="rect">
            <a:avLst/>
          </a:prstGeom>
        </p:spPr>
      </p:pic>
      <p:sp>
        <p:nvSpPr>
          <p:cNvPr id="4" name="Slide Number Placeholder 3"/>
          <p:cNvSpPr>
            <a:spLocks noGrp="1"/>
          </p:cNvSpPr>
          <p:nvPr>
            <p:ph type="sldNum" sz="quarter" idx="12"/>
          </p:nvPr>
        </p:nvSpPr>
        <p:spPr/>
        <p:txBody>
          <a:bodyPr/>
          <a:lstStyle/>
          <a:p>
            <a:fld id="{DAF9EE7D-FB37-4E04-8982-7171E671F843}" type="slidenum">
              <a:rPr lang="en-US" smtClean="0"/>
              <a:pPr/>
              <a:t>33</a:t>
            </a:fld>
            <a:endParaRPr lang="en-US"/>
          </a:p>
        </p:txBody>
      </p:sp>
    </p:spTree>
    <p:extLst>
      <p:ext uri="{BB962C8B-B14F-4D97-AF65-F5344CB8AC3E}">
        <p14:creationId xmlns:p14="http://schemas.microsoft.com/office/powerpoint/2010/main" val="192120412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7200" dirty="0">
                <a:latin typeface="Calibri" panose="020F0502020204030204" pitchFamily="34" charset="0"/>
              </a:rPr>
              <a:t>Application</a:t>
            </a:r>
          </a:p>
        </p:txBody>
      </p:sp>
    </p:spTree>
    <p:extLst>
      <p:ext uri="{BB962C8B-B14F-4D97-AF65-F5344CB8AC3E}">
        <p14:creationId xmlns:p14="http://schemas.microsoft.com/office/powerpoint/2010/main" val="270178741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sz="4800" dirty="0">
                <a:latin typeface="Calibri" panose="020F0502020204030204" pitchFamily="34" charset="0"/>
              </a:rPr>
              <a:t>Power and Performance  Management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4864"/>
            <a:ext cx="7543800" cy="4767263"/>
          </a:xfrm>
        </p:spPr>
      </p:pic>
      <p:sp>
        <p:nvSpPr>
          <p:cNvPr id="4" name="Date Placeholder 3"/>
          <p:cNvSpPr>
            <a:spLocks noGrp="1"/>
          </p:cNvSpPr>
          <p:nvPr>
            <p:ph type="dt" sz="half" idx="10"/>
          </p:nvPr>
        </p:nvSpPr>
        <p:spPr/>
        <p:txBody>
          <a:bodyPr/>
          <a:lstStyle/>
          <a:p>
            <a:r>
              <a:rPr lang="en-US"/>
              <a:t>July 18, 2016</a:t>
            </a:r>
            <a:endParaRPr lang="en-US" dirty="0"/>
          </a:p>
        </p:txBody>
      </p:sp>
      <p:sp>
        <p:nvSpPr>
          <p:cNvPr id="6" name="Rectangle 5"/>
          <p:cNvSpPr/>
          <p:nvPr/>
        </p:nvSpPr>
        <p:spPr>
          <a:xfrm>
            <a:off x="0" y="6153421"/>
            <a:ext cx="9829800" cy="415498"/>
          </a:xfrm>
          <a:prstGeom prst="rect">
            <a:avLst/>
          </a:prstGeom>
        </p:spPr>
        <p:txBody>
          <a:bodyPr wrap="square">
            <a:spAutoFit/>
          </a:bodyPr>
          <a:lstStyle/>
          <a:p>
            <a:r>
              <a:rPr lang="en-US" sz="2100" b="1" dirty="0">
                <a:latin typeface="Calibri" panose="020F0502020204030204" pitchFamily="34" charset="0"/>
              </a:rPr>
              <a:t>Plot showing proposed “Power Management Method" for three different regions.</a:t>
            </a:r>
          </a:p>
        </p:txBody>
      </p:sp>
      <p:sp>
        <p:nvSpPr>
          <p:cNvPr id="3" name="Slide Number Placeholder 2"/>
          <p:cNvSpPr>
            <a:spLocks noGrp="1"/>
          </p:cNvSpPr>
          <p:nvPr>
            <p:ph type="sldNum" sz="quarter" idx="12"/>
          </p:nvPr>
        </p:nvSpPr>
        <p:spPr/>
        <p:txBody>
          <a:bodyPr/>
          <a:lstStyle/>
          <a:p>
            <a:fld id="{DAF9EE7D-FB37-4E04-8982-7171E671F843}" type="slidenum">
              <a:rPr lang="en-US" smtClean="0"/>
              <a:pPr/>
              <a:t>35</a:t>
            </a:fld>
            <a:endParaRPr lang="en-US"/>
          </a:p>
        </p:txBody>
      </p:sp>
    </p:spTree>
    <p:extLst>
      <p:ext uri="{BB962C8B-B14F-4D97-AF65-F5344CB8AC3E}">
        <p14:creationId xmlns:p14="http://schemas.microsoft.com/office/powerpoint/2010/main" val="4166330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Optimum Voltage and Frequency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08176"/>
                <a:ext cx="9144000" cy="5449824"/>
              </a:xfrm>
            </p:spPr>
            <p:txBody>
              <a:bodyPr>
                <a:normAutofit fontScale="92500" lnSpcReduction="10000"/>
              </a:bodyPr>
              <a:lstStyle/>
              <a:p>
                <a:r>
                  <a:rPr lang="en-US" dirty="0">
                    <a:latin typeface="Calibri" panose="020F0502020204030204" pitchFamily="34" charset="0"/>
                  </a:rPr>
                  <a:t>Power dissipation depends on the time period used</a:t>
                </a:r>
              </a:p>
              <a:p>
                <a:endParaRPr lang="en-US" dirty="0">
                  <a:latin typeface="Calibri" panose="020F0502020204030204" pitchFamily="34" charset="0"/>
                </a:endParaRPr>
              </a:p>
              <a:p>
                <a:r>
                  <a:rPr lang="en-US" dirty="0">
                    <a:latin typeface="Calibri" panose="020F0502020204030204" pitchFamily="34" charset="0"/>
                  </a:rPr>
                  <a:t>To maintain the same power dissipation, clock period can be reduced i.e. increasing frequency.</a:t>
                </a:r>
              </a:p>
              <a:p>
                <a:endParaRPr lang="en-US" dirty="0">
                  <a:latin typeface="Calibri" panose="020F0502020204030204" pitchFamily="34" charset="0"/>
                </a:endParaRPr>
              </a:p>
              <a:p>
                <a:r>
                  <a:rPr lang="en-US" dirty="0">
                    <a:latin typeface="Calibri" panose="020F0502020204030204" pitchFamily="34" charset="0"/>
                  </a:rPr>
                  <a:t>To maximize the performance we find the highest frequency, </a:t>
                </a:r>
                <a:r>
                  <a:rPr lang="en-US" i="1" dirty="0" err="1">
                    <a:latin typeface="Calibri" panose="020F0502020204030204" pitchFamily="34" charset="0"/>
                  </a:rPr>
                  <a:t>f</a:t>
                </a:r>
                <a:r>
                  <a:rPr lang="en-US" baseline="-25000" dirty="0" err="1">
                    <a:latin typeface="Calibri" panose="020F0502020204030204" pitchFamily="34" charset="0"/>
                  </a:rPr>
                  <a:t>opt</a:t>
                </a:r>
                <a:r>
                  <a:rPr lang="en-US" dirty="0">
                    <a:latin typeface="Calibri" panose="020F0502020204030204" pitchFamily="34" charset="0"/>
                  </a:rPr>
                  <a:t> that would exceed neither the power constraint nor the critical path i.e.</a:t>
                </a:r>
              </a:p>
              <a:p>
                <a:pPr lvl="2"/>
                <a14:m>
                  <m:oMath xmlns:m="http://schemas.openxmlformats.org/officeDocument/2006/math">
                    <m:r>
                      <m:rPr>
                        <m:nor/>
                      </m:rPr>
                      <a:rPr lang="en-US" b="1" i="1" dirty="0">
                        <a:latin typeface="Calibri" panose="020F0502020204030204" pitchFamily="34" charset="0"/>
                      </a:rPr>
                      <m:t>f</m:t>
                    </m:r>
                    <m:r>
                      <m:rPr>
                        <m:nor/>
                      </m:rPr>
                      <a:rPr lang="en-US" b="1" baseline="-25000" dirty="0">
                        <a:latin typeface="Calibri" panose="020F0502020204030204" pitchFamily="34" charset="0"/>
                      </a:rPr>
                      <m:t>opt</m:t>
                    </m:r>
                    <m:r>
                      <a:rPr lang="en-US" b="1" i="1" smtClean="0">
                        <a:latin typeface="Cambria Math" panose="02040503050406030204" pitchFamily="18" charset="0"/>
                      </a:rPr>
                      <m:t>=</m:t>
                    </m:r>
                    <m:r>
                      <m:rPr>
                        <m:nor/>
                      </m:rPr>
                      <a:rPr lang="en-US" b="1" i="1" dirty="0">
                        <a:latin typeface="Calibri" panose="020F0502020204030204" pitchFamily="34" charset="0"/>
                      </a:rPr>
                      <m:t>f</m:t>
                    </m:r>
                    <m:r>
                      <m:rPr>
                        <m:nor/>
                      </m:rPr>
                      <a:rPr lang="en-US" b="1" i="0" baseline="-25000" dirty="0" smtClean="0">
                        <a:latin typeface="Calibri" panose="020F0502020204030204" pitchFamily="34" charset="0"/>
                      </a:rPr>
                      <m:t>max</m:t>
                    </m:r>
                    <m:r>
                      <a:rPr lang="en-US" b="1" i="1" smtClean="0">
                        <a:latin typeface="Cambria Math" panose="02040503050406030204" pitchFamily="18" charset="0"/>
                      </a:rPr>
                      <m:t>=</m:t>
                    </m:r>
                    <m:r>
                      <m:rPr>
                        <m:nor/>
                      </m:rPr>
                      <a:rPr lang="en-US" b="1" i="1" dirty="0">
                        <a:latin typeface="Calibri" panose="020F0502020204030204" pitchFamily="34" charset="0"/>
                      </a:rPr>
                      <m:t>f</m:t>
                    </m:r>
                    <m:r>
                      <m:rPr>
                        <m:nor/>
                      </m:rPr>
                      <a:rPr lang="en-US" b="1" i="0" baseline="-25000" dirty="0" smtClean="0">
                        <a:latin typeface="Calibri" panose="020F0502020204030204" pitchFamily="34" charset="0"/>
                      </a:rPr>
                      <m:t>TDP</m:t>
                    </m:r>
                  </m:oMath>
                </a14:m>
                <a:endParaRPr lang="en-US" sz="3200" dirty="0">
                  <a:latin typeface="Calibri" panose="020F0502020204030204" pitchFamily="34" charset="0"/>
                </a:endParaRPr>
              </a:p>
              <a:p>
                <a:pPr lvl="2"/>
                <a:endParaRPr lang="en-US" sz="3200" dirty="0">
                  <a:latin typeface="Calibri" panose="020F0502020204030204" pitchFamily="34" charset="0"/>
                </a:endParaRPr>
              </a:p>
              <a:p>
                <a:r>
                  <a:rPr lang="en-US" dirty="0">
                    <a:latin typeface="Calibri" panose="020F0502020204030204" pitchFamily="34" charset="0"/>
                  </a:rPr>
                  <a:t>Using eq. 3 and 4, we measure </a:t>
                </a:r>
                <a:r>
                  <a:rPr lang="en-US" dirty="0" err="1">
                    <a:latin typeface="Calibri" panose="020F0502020204030204" pitchFamily="34" charset="0"/>
                  </a:rPr>
                  <a:t>f</a:t>
                </a:r>
                <a:r>
                  <a:rPr lang="en-US" baseline="-25000" dirty="0" err="1">
                    <a:latin typeface="Calibri" panose="020F0502020204030204" pitchFamily="34" charset="0"/>
                  </a:rPr>
                  <a:t>TDP</a:t>
                </a:r>
                <a:r>
                  <a:rPr lang="en-US" baseline="-25000" dirty="0">
                    <a:latin typeface="Calibri" panose="020F0502020204030204" pitchFamily="34" charset="0"/>
                  </a:rPr>
                  <a:t> </a:t>
                </a:r>
                <a:r>
                  <a:rPr lang="en-US" dirty="0">
                    <a:latin typeface="Calibri" panose="020F0502020204030204" pitchFamily="34" charset="0"/>
                  </a:rPr>
                  <a:t>and </a:t>
                </a:r>
                <a:r>
                  <a:rPr lang="en-US" dirty="0" err="1">
                    <a:latin typeface="Calibri" panose="020F0502020204030204" pitchFamily="34" charset="0"/>
                  </a:rPr>
                  <a:t>f</a:t>
                </a:r>
                <a:r>
                  <a:rPr lang="en-US" baseline="-25000" dirty="0" err="1">
                    <a:latin typeface="Calibri" panose="020F0502020204030204" pitchFamily="34" charset="0"/>
                  </a:rPr>
                  <a:t>max</a:t>
                </a:r>
                <a:r>
                  <a:rPr lang="en-US" dirty="0">
                    <a:latin typeface="Calibri" panose="020F0502020204030204" pitchFamily="34" charset="0"/>
                  </a:rPr>
                  <a:t> for different supply voltages.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08176"/>
                <a:ext cx="9144000" cy="5449824"/>
              </a:xfrm>
              <a:blipFill>
                <a:blip r:embed="rId3"/>
                <a:stretch>
                  <a:fillRect t="-134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July 18, 2016</a:t>
            </a:r>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36</a:t>
            </a:fld>
            <a:endParaRPr lang="en-US"/>
          </a:p>
        </p:txBody>
      </p:sp>
    </p:spTree>
    <p:extLst>
      <p:ext uri="{BB962C8B-B14F-4D97-AF65-F5344CB8AC3E}">
        <p14:creationId xmlns:p14="http://schemas.microsoft.com/office/powerpoint/2010/main" val="30382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690" y="155448"/>
            <a:ext cx="8392510" cy="1252728"/>
          </a:xfrm>
        </p:spPr>
        <p:txBody>
          <a:bodyPr>
            <a:normAutofit fontScale="90000"/>
          </a:bodyPr>
          <a:lstStyle/>
          <a:p>
            <a:r>
              <a:rPr lang="en-US" sz="4800" dirty="0"/>
              <a:t>Optimum Voltage and Frequency </a:t>
            </a:r>
            <a:r>
              <a:rPr lang="en-US" sz="4800" dirty="0">
                <a:latin typeface="Calibri" panose="020F0502020204030204" pitchFamily="34" charset="0"/>
              </a:rPr>
              <a:t>(contd.)</a:t>
            </a:r>
            <a:endParaRPr lang="en-US" dirty="0"/>
          </a:p>
        </p:txBody>
      </p:sp>
      <p:sp>
        <p:nvSpPr>
          <p:cNvPr id="5" name="Date Placeholder 4"/>
          <p:cNvSpPr>
            <a:spLocks noGrp="1"/>
          </p:cNvSpPr>
          <p:nvPr>
            <p:ph type="dt" sz="half" idx="10"/>
          </p:nvPr>
        </p:nvSpPr>
        <p:spPr/>
        <p:txBody>
          <a:bodyPr/>
          <a:lstStyle/>
          <a:p>
            <a:r>
              <a:rPr lang="en-US"/>
              <a:t>July 18, 2016</a:t>
            </a:r>
          </a:p>
        </p:txBody>
      </p:sp>
      <p:graphicFrame>
        <p:nvGraphicFramePr>
          <p:cNvPr id="8" name="Table 7"/>
          <p:cNvGraphicFramePr>
            <a:graphicFrameLocks noGrp="1"/>
          </p:cNvGraphicFramePr>
          <p:nvPr>
            <p:extLst>
              <p:ext uri="{D42A27DB-BD31-4B8C-83A1-F6EECF244321}">
                <p14:modId xmlns:p14="http://schemas.microsoft.com/office/powerpoint/2010/main" val="1917775112"/>
              </p:ext>
            </p:extLst>
          </p:nvPr>
        </p:nvGraphicFramePr>
        <p:xfrm>
          <a:off x="0" y="1524000"/>
          <a:ext cx="9144000" cy="3901325"/>
        </p:xfrm>
        <a:graphic>
          <a:graphicData uri="http://schemas.openxmlformats.org/drawingml/2006/table">
            <a:tbl>
              <a:tblPr>
                <a:tableStyleId>{BC89EF96-8CEA-46FF-86C4-4CE0E7609802}</a:tableStyleId>
              </a:tblPr>
              <a:tblGrid>
                <a:gridCol w="1683675">
                  <a:extLst>
                    <a:ext uri="{9D8B030D-6E8A-4147-A177-3AD203B41FA5}">
                      <a16:colId xmlns:a16="http://schemas.microsoft.com/office/drawing/2014/main" val="1990370030"/>
                    </a:ext>
                  </a:extLst>
                </a:gridCol>
                <a:gridCol w="2354925">
                  <a:extLst>
                    <a:ext uri="{9D8B030D-6E8A-4147-A177-3AD203B41FA5}">
                      <a16:colId xmlns:a16="http://schemas.microsoft.com/office/drawing/2014/main" val="1057150598"/>
                    </a:ext>
                  </a:extLst>
                </a:gridCol>
                <a:gridCol w="2057400">
                  <a:extLst>
                    <a:ext uri="{9D8B030D-6E8A-4147-A177-3AD203B41FA5}">
                      <a16:colId xmlns:a16="http://schemas.microsoft.com/office/drawing/2014/main" val="2219081650"/>
                    </a:ext>
                  </a:extLst>
                </a:gridCol>
                <a:gridCol w="1676400">
                  <a:extLst>
                    <a:ext uri="{9D8B030D-6E8A-4147-A177-3AD203B41FA5}">
                      <a16:colId xmlns:a16="http://schemas.microsoft.com/office/drawing/2014/main" val="3376286070"/>
                    </a:ext>
                  </a:extLst>
                </a:gridCol>
                <a:gridCol w="1371600">
                  <a:extLst>
                    <a:ext uri="{9D8B030D-6E8A-4147-A177-3AD203B41FA5}">
                      <a16:colId xmlns:a16="http://schemas.microsoft.com/office/drawing/2014/main" val="2671608422"/>
                    </a:ext>
                  </a:extLst>
                </a:gridCol>
              </a:tblGrid>
              <a:tr h="457200">
                <a:tc rowSpan="2">
                  <a:txBody>
                    <a:bodyPr/>
                    <a:lstStyle/>
                    <a:p>
                      <a:pPr algn="ctr" fontAlgn="ctr"/>
                      <a:r>
                        <a:rPr lang="en-US" sz="1800" b="1" u="none" strike="noStrike" dirty="0">
                          <a:effectLst/>
                          <a:latin typeface="Calibri" panose="020F0502020204030204" pitchFamily="34" charset="0"/>
                        </a:rPr>
                        <a:t>Voltage V</a:t>
                      </a:r>
                      <a:r>
                        <a:rPr lang="en-US" sz="1800" b="1" u="none" strike="noStrike" baseline="-25000" dirty="0">
                          <a:effectLst/>
                          <a:latin typeface="Calibri" panose="020F0502020204030204" pitchFamily="34" charset="0"/>
                        </a:rPr>
                        <a:t>dd</a:t>
                      </a:r>
                      <a:r>
                        <a:rPr lang="en-US" sz="1800" b="1" u="none" strike="noStrike" dirty="0">
                          <a:effectLst/>
                          <a:latin typeface="Calibri" panose="020F0502020204030204" pitchFamily="34" charset="0"/>
                        </a:rPr>
                        <a:t> (Volts)</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1800" b="1" u="none" strike="noStrike" dirty="0">
                          <a:effectLst/>
                          <a:latin typeface="Calibri" panose="020F0502020204030204" pitchFamily="34" charset="0"/>
                        </a:rPr>
                        <a:t>Clock Frequencies (MHz)</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800" b="1" u="none" strike="noStrike" dirty="0">
                          <a:effectLst/>
                          <a:latin typeface="Calibri" panose="020F0502020204030204" pitchFamily="34" charset="0"/>
                        </a:rPr>
                        <a:t>Cycle efficiency</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031351595"/>
                  </a:ext>
                </a:extLst>
              </a:tr>
              <a:tr h="523875">
                <a:tc vMerge="1">
                  <a:txBody>
                    <a:bodyPr/>
                    <a:lstStyle/>
                    <a:p>
                      <a:endParaRPr lang="en-US"/>
                    </a:p>
                  </a:txBody>
                  <a:tcPr/>
                </a:tc>
                <a:tc>
                  <a:txBody>
                    <a:bodyPr/>
                    <a:lstStyle/>
                    <a:p>
                      <a:pPr algn="ctr" fontAlgn="ctr"/>
                      <a:r>
                        <a:rPr lang="en-US" sz="1800" b="1" u="none" strike="noStrike" dirty="0">
                          <a:effectLst/>
                          <a:latin typeface="Calibri" panose="020F0502020204030204" pitchFamily="34" charset="0"/>
                        </a:rPr>
                        <a:t>Structure Constrained    (</a:t>
                      </a: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max</a:t>
                      </a:r>
                      <a:r>
                        <a:rPr lang="en-US" sz="1800" b="1" u="none" strike="noStrike" dirty="0">
                          <a:effectLst/>
                          <a:latin typeface="Calibri" panose="020F0502020204030204" pitchFamily="34" charset="0"/>
                        </a:rPr>
                        <a:t>)</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Power Constrained      (</a:t>
                      </a: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TDP</a:t>
                      </a:r>
                      <a:r>
                        <a:rPr lang="en-US" sz="1800" b="1" u="none" strike="noStrike" dirty="0">
                          <a:effectLst/>
                          <a:latin typeface="Calibri" panose="020F0502020204030204" pitchFamily="34" charset="0"/>
                        </a:rPr>
                        <a:t>) </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Peak </a:t>
                      </a:r>
                      <a:r>
                        <a:rPr lang="el-GR" sz="1800" b="1" u="none" strike="noStrike" dirty="0">
                          <a:effectLst/>
                          <a:latin typeface="Calibri" panose="020F0502020204030204" pitchFamily="34" charset="0"/>
                        </a:rPr>
                        <a:t>η</a:t>
                      </a:r>
                      <a:r>
                        <a:rPr lang="el-GR" sz="1800" b="1" u="none" strike="noStrike" baseline="-25000" dirty="0">
                          <a:effectLst/>
                          <a:latin typeface="Calibri" panose="020F0502020204030204" pitchFamily="34" charset="0"/>
                        </a:rPr>
                        <a:t>0</a:t>
                      </a:r>
                      <a:r>
                        <a:rPr lang="el-GR" sz="1800" b="1" u="none" strike="noStrike" dirty="0">
                          <a:effectLst/>
                          <a:latin typeface="Calibri" panose="020F0502020204030204" pitchFamily="34" charset="0"/>
                        </a:rPr>
                        <a:t> </a:t>
                      </a:r>
                      <a:r>
                        <a:rPr lang="en-US" sz="1800" b="1" u="none" strike="noStrike" dirty="0">
                          <a:effectLst/>
                          <a:latin typeface="Calibri" panose="020F0502020204030204" pitchFamily="34" charset="0"/>
                        </a:rPr>
                        <a:t>at </a:t>
                      </a: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max</a:t>
                      </a:r>
                      <a:endParaRPr lang="en-US" sz="1800" b="1" u="none" strike="noStrike" baseline="-25000" dirty="0">
                        <a:effectLst/>
                        <a:latin typeface="Calibri" panose="020F0502020204030204" pitchFamily="34" charset="0"/>
                      </a:endParaRPr>
                    </a:p>
                    <a:p>
                      <a:pPr algn="ctr" fontAlgn="ctr"/>
                      <a:r>
                        <a:rPr lang="en-US" sz="1800" b="1" u="none" strike="noStrike" dirty="0">
                          <a:effectLst/>
                          <a:latin typeface="Calibri" panose="020F0502020204030204" pitchFamily="34" charset="0"/>
                        </a:rPr>
                        <a:t>(10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cycles/J)</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800" b="1" u="none" strike="noStrike" dirty="0">
                          <a:effectLst/>
                          <a:latin typeface="Calibri" panose="020F0502020204030204" pitchFamily="34" charset="0"/>
                        </a:rPr>
                        <a:t> η</a:t>
                      </a:r>
                      <a:r>
                        <a:rPr lang="en-US" sz="1800" b="1" u="none" strike="noStrike" baseline="-25000" dirty="0">
                          <a:effectLst/>
                          <a:latin typeface="Calibri" panose="020F0502020204030204" pitchFamily="34" charset="0"/>
                        </a:rPr>
                        <a:t>TDP</a:t>
                      </a:r>
                      <a:r>
                        <a:rPr lang="en-US" sz="1800" b="1" u="none" strike="noStrike" dirty="0">
                          <a:effectLst/>
                          <a:latin typeface="Calibri" panose="020F0502020204030204" pitchFamily="34" charset="0"/>
                        </a:rPr>
                        <a:t> at </a:t>
                      </a: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TDP</a:t>
                      </a:r>
                      <a:endParaRPr lang="en-US" sz="1800" b="1" u="none" strike="noStrike" baseline="-25000" dirty="0">
                        <a:effectLst/>
                        <a:latin typeface="Calibri" panose="020F0502020204030204" pitchFamily="34" charset="0"/>
                      </a:endParaRPr>
                    </a:p>
                    <a:p>
                      <a:pPr algn="ctr" fontAlgn="ctr"/>
                      <a:r>
                        <a:rPr lang="en-US" sz="1800" b="1" u="none" strike="noStrike" dirty="0">
                          <a:effectLst/>
                          <a:latin typeface="Calibri" panose="020F0502020204030204" pitchFamily="34" charset="0"/>
                        </a:rPr>
                        <a:t>(10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cycles/J)</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4292350"/>
                  </a:ext>
                </a:extLst>
              </a:tr>
              <a:tr h="288596">
                <a:tc>
                  <a:txBody>
                    <a:bodyPr/>
                    <a:lstStyle/>
                    <a:p>
                      <a:pPr algn="ctr" fontAlgn="ctr"/>
                      <a:r>
                        <a:rPr lang="en-US" sz="1800" b="1" u="none" strike="noStrike" dirty="0">
                          <a:effectLst/>
                          <a:latin typeface="Calibri" panose="020F0502020204030204" pitchFamily="34" charset="0"/>
                        </a:rPr>
                        <a:t>1.3</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5486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2243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31.09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23.57</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12008643"/>
                  </a:ext>
                </a:extLst>
              </a:tr>
              <a:tr h="288596">
                <a:tc>
                  <a:txBody>
                    <a:bodyPr/>
                    <a:lstStyle/>
                    <a:p>
                      <a:pPr algn="ctr" fontAlgn="ctr"/>
                      <a:r>
                        <a:rPr lang="en-US" sz="1800" b="1" u="none" strike="noStrike" dirty="0">
                          <a:effectLst/>
                          <a:latin typeface="Calibri" panose="020F0502020204030204" pitchFamily="34" charset="0"/>
                        </a:rPr>
                        <a:t>1.25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5257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2761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34.22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29.04</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3882521"/>
                  </a:ext>
                </a:extLst>
              </a:tr>
              <a:tr h="288596">
                <a:tc>
                  <a:txBody>
                    <a:bodyPr/>
                    <a:lstStyle/>
                    <a:p>
                      <a:pPr algn="ctr" fontAlgn="ctr"/>
                      <a:r>
                        <a:rPr lang="en-US" sz="1800" b="1" u="none" strike="noStrike">
                          <a:effectLst/>
                          <a:latin typeface="Calibri" panose="020F0502020204030204" pitchFamily="34" charset="0"/>
                        </a:rPr>
                        <a:t>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5010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3300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38.01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34.74</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9315711"/>
                  </a:ext>
                </a:extLst>
              </a:tr>
              <a:tr h="288596">
                <a:tc>
                  <a:txBody>
                    <a:bodyPr/>
                    <a:lstStyle/>
                    <a:p>
                      <a:pPr algn="ctr" fontAlgn="ctr"/>
                      <a:r>
                        <a:rPr lang="en-US" sz="1800" b="1" u="none" strike="noStrike">
                          <a:effectLst/>
                          <a:latin typeface="Calibri" panose="020F0502020204030204" pitchFamily="34" charset="0"/>
                        </a:rPr>
                        <a:t>1.15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4040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43.63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42.52</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581866"/>
                  </a:ext>
                </a:extLst>
              </a:tr>
              <a:tr h="288596">
                <a:tc>
                  <a:txBody>
                    <a:bodyPr/>
                    <a:lstStyle/>
                    <a:p>
                      <a:pPr algn="ctr" fontAlgn="ctr"/>
                      <a:r>
                        <a:rPr lang="en-US" sz="1800" b="1" u="none" strike="noStrike" dirty="0">
                          <a:effectLst/>
                          <a:latin typeface="Calibri" panose="020F0502020204030204" pitchFamily="34" charset="0"/>
                        </a:rPr>
                        <a:t>1.112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47.91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47.91</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080142"/>
                  </a:ext>
                </a:extLst>
              </a:tr>
              <a:tr h="288596">
                <a:tc>
                  <a:txBody>
                    <a:bodyPr/>
                    <a:lstStyle/>
                    <a:p>
                      <a:pPr algn="ctr" fontAlgn="ctr"/>
                      <a:r>
                        <a:rPr lang="en-US" sz="1800" b="1" u="none" strike="noStrike">
                          <a:effectLst/>
                          <a:latin typeface="Calibri" panose="020F0502020204030204" pitchFamily="34" charset="0"/>
                        </a:rPr>
                        <a:t>1.1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4460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4750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49.6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49.98</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823301"/>
                  </a:ext>
                </a:extLst>
              </a:tr>
              <a:tr h="288596">
                <a:tc>
                  <a:txBody>
                    <a:bodyPr/>
                    <a:lstStyle/>
                    <a:p>
                      <a:pPr algn="ctr" fontAlgn="ctr"/>
                      <a:r>
                        <a:rPr lang="en-US" sz="1800" b="1" u="none" strike="noStrike">
                          <a:effectLst/>
                          <a:latin typeface="Calibri" panose="020F0502020204030204" pitchFamily="34" charset="0"/>
                        </a:rPr>
                        <a:t>1.05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5520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56.61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58.11</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2737711"/>
                  </a:ext>
                </a:extLst>
              </a:tr>
              <a:tr h="288596">
                <a:tc>
                  <a:txBody>
                    <a:bodyPr/>
                    <a:lstStyle/>
                    <a:p>
                      <a:pPr algn="ctr" fontAlgn="ctr"/>
                      <a:r>
                        <a:rPr lang="en-US" sz="1800" b="1" u="none" strike="noStrike">
                          <a:effectLst/>
                          <a:latin typeface="Calibri" panose="020F0502020204030204" pitchFamily="34" charset="0"/>
                        </a:rPr>
                        <a:t>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3840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6270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63.76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66.02</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7017710"/>
                  </a:ext>
                </a:extLst>
              </a:tr>
              <a:tr h="288596">
                <a:tc>
                  <a:txBody>
                    <a:bodyPr/>
                    <a:lstStyle/>
                    <a:p>
                      <a:pPr algn="ctr" fontAlgn="ctr"/>
                      <a:r>
                        <a:rPr lang="en-US" sz="1800" b="1" u="none" strike="noStrike">
                          <a:effectLst/>
                          <a:latin typeface="Calibri" panose="020F0502020204030204" pitchFamily="34" charset="0"/>
                        </a:rPr>
                        <a:t>0.95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3500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7210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72.85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75.87</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0315116"/>
                  </a:ext>
                </a:extLst>
              </a:tr>
              <a:tr h="288596">
                <a:tc>
                  <a:txBody>
                    <a:bodyPr/>
                    <a:lstStyle/>
                    <a:p>
                      <a:pPr algn="ctr" fontAlgn="ctr"/>
                      <a:r>
                        <a:rPr lang="en-US" sz="1800" b="1" u="none" strike="noStrike">
                          <a:effectLst/>
                          <a:latin typeface="Calibri" panose="020F0502020204030204" pitchFamily="34" charset="0"/>
                        </a:rPr>
                        <a:t>0.9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3150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8280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83.37</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87.11</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9004566"/>
                  </a:ext>
                </a:extLst>
              </a:tr>
            </a:tbl>
          </a:graphicData>
        </a:graphic>
      </p:graphicFrame>
      <p:sp>
        <p:nvSpPr>
          <p:cNvPr id="9" name="Rectangle 8"/>
          <p:cNvSpPr/>
          <p:nvPr/>
        </p:nvSpPr>
        <p:spPr>
          <a:xfrm>
            <a:off x="0" y="3657600"/>
            <a:ext cx="9144000" cy="3048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F9EE7D-FB37-4E04-8982-7171E671F843}" type="slidenum">
              <a:rPr lang="en-US" smtClean="0"/>
              <a:pPr/>
              <a:t>37</a:t>
            </a:fld>
            <a:endParaRPr lang="en-US"/>
          </a:p>
        </p:txBody>
      </p:sp>
      <mc:AlternateContent xmlns:mc="http://schemas.openxmlformats.org/markup-compatibility/2006" xmlns:a14="http://schemas.microsoft.com/office/drawing/2010/main">
        <mc:Choice Requires="a14">
          <p:sp>
            <p:nvSpPr>
              <p:cNvPr id="3" name="Rectangle 2"/>
              <p:cNvSpPr/>
              <p:nvPr/>
            </p:nvSpPr>
            <p:spPr>
              <a:xfrm>
                <a:off x="152400" y="5593312"/>
                <a:ext cx="8839200" cy="774315"/>
              </a:xfrm>
              <a:prstGeom prst="rect">
                <a:avLst/>
              </a:prstGeom>
            </p:spPr>
            <p:txBody>
              <a:bodyPr wrap="square">
                <a:spAutoFit/>
              </a:bodyPr>
              <a:lstStyle/>
              <a:p>
                <a:pPr lvl="1"/>
                <a14:m>
                  <m:oMath xmlns:m="http://schemas.openxmlformats.org/officeDocument/2006/math">
                    <m:r>
                      <m:rPr>
                        <m:nor/>
                      </m:rPr>
                      <a:rPr lang="en-US" sz="2800" b="1" i="1" dirty="0" smtClean="0">
                        <a:latin typeface="Calibri" panose="020F0502020204030204" pitchFamily="34" charset="0"/>
                      </a:rPr>
                      <m:t>f</m:t>
                    </m:r>
                    <m:r>
                      <m:rPr>
                        <m:nor/>
                      </m:rPr>
                      <a:rPr lang="en-US" sz="2800" b="1" baseline="-25000" dirty="0" smtClean="0">
                        <a:latin typeface="Calibri" panose="020F0502020204030204" pitchFamily="34" charset="0"/>
                      </a:rPr>
                      <m:t>TDP</m:t>
                    </m:r>
                    <m:r>
                      <a:rPr lang="en-US" sz="2800" b="1" i="1">
                        <a:latin typeface="Cambria Math" panose="02040503050406030204" pitchFamily="18" charset="0"/>
                      </a:rPr>
                      <m:t>= </m:t>
                    </m:r>
                    <m:f>
                      <m:fPr>
                        <m:ctrlPr>
                          <a:rPr lang="en-US" sz="2800" b="1" i="1">
                            <a:latin typeface="Cambria Math" panose="02040503050406030204" pitchFamily="18" charset="0"/>
                          </a:rPr>
                        </m:ctrlPr>
                      </m:fPr>
                      <m:num>
                        <m:r>
                          <a:rPr lang="en-US" sz="2800" b="1" i="1">
                            <a:latin typeface="Cambria Math" panose="02040503050406030204" pitchFamily="18" charset="0"/>
                          </a:rPr>
                          <m:t>𝑻𝑫𝑷</m:t>
                        </m:r>
                        <m:r>
                          <a:rPr lang="en-US" sz="2800" b="1" i="1">
                            <a:latin typeface="Cambria Math" panose="02040503050406030204" pitchFamily="18" charset="0"/>
                          </a:rPr>
                          <m:t>−</m:t>
                        </m:r>
                        <m:r>
                          <a:rPr lang="el-GR" sz="2800" b="1" i="1">
                            <a:latin typeface="Cambria Math" panose="02040503050406030204" pitchFamily="18" charset="0"/>
                          </a:rPr>
                          <m:t>𝜷𝝈</m:t>
                        </m:r>
                        <m:r>
                          <a:rPr lang="en-US" sz="2800" b="1" i="1">
                            <a:latin typeface="Cambria Math" panose="02040503050406030204" pitchFamily="18" charset="0"/>
                            <a:ea typeface="Cambria Math" panose="02040503050406030204" pitchFamily="18" charset="0"/>
                          </a:rPr>
                          <m:t>𝒑</m:t>
                        </m:r>
                        <m:r>
                          <a:rPr lang="en-US" sz="2800" b="1" i="1" baseline="-25000">
                            <a:latin typeface="Cambria Math" panose="02040503050406030204" pitchFamily="18" charset="0"/>
                            <a:ea typeface="Cambria Math" panose="02040503050406030204" pitchFamily="18" charset="0"/>
                          </a:rPr>
                          <m:t>𝒔𝒕𝒂𝒕</m:t>
                        </m:r>
                      </m:num>
                      <m:den>
                        <m:r>
                          <a:rPr lang="el-GR" sz="2800" b="1" i="1">
                            <a:latin typeface="Cambria Math" panose="02040503050406030204" pitchFamily="18" charset="0"/>
                          </a:rPr>
                          <m:t>𝜷𝝈</m:t>
                        </m:r>
                        <m:d>
                          <m:dPr>
                            <m:ctrlPr>
                              <a:rPr lang="en-US" sz="2800" b="1" i="1">
                                <a:latin typeface="Cambria Math" panose="02040503050406030204" pitchFamily="18" charset="0"/>
                              </a:rPr>
                            </m:ctrlPr>
                          </m:dPr>
                          <m:e>
                            <m:r>
                              <a:rPr lang="en-US" sz="2800" b="1" i="1">
                                <a:latin typeface="Cambria Math" panose="02040503050406030204" pitchFamily="18" charset="0"/>
                              </a:rPr>
                              <m:t>𝒆</m:t>
                            </m:r>
                            <m:r>
                              <a:rPr lang="en-US" sz="2800" b="1" i="1" baseline="-25000">
                                <a:latin typeface="Cambria Math" panose="02040503050406030204" pitchFamily="18" charset="0"/>
                              </a:rPr>
                              <m:t>𝒅𝒚𝒏</m:t>
                            </m:r>
                          </m:e>
                        </m:d>
                      </m:den>
                    </m:f>
                  </m:oMath>
                </a14:m>
                <a:r>
                  <a:rPr lang="en-US" sz="2800" b="1" dirty="0">
                    <a:latin typeface="Calibri" panose="020F0502020204030204" pitchFamily="34" charset="0"/>
                  </a:rPr>
                  <a:t>   and  </a:t>
                </a:r>
                <a14:m>
                  <m:oMath xmlns:m="http://schemas.openxmlformats.org/officeDocument/2006/math">
                    <m:r>
                      <a:rPr lang="en-US" sz="2800" b="1" i="1">
                        <a:latin typeface="Cambria Math" panose="02040503050406030204" pitchFamily="18" charset="0"/>
                      </a:rPr>
                      <m:t>𝒇</m:t>
                    </m:r>
                    <m:r>
                      <a:rPr lang="en-US" sz="2800" b="1" baseline="-25000">
                        <a:latin typeface="Cambria Math" panose="02040503050406030204" pitchFamily="18" charset="0"/>
                      </a:rPr>
                      <m:t>𝐦𝐚𝐱</m:t>
                    </m:r>
                    <m:r>
                      <a:rPr lang="en-US" sz="2800" b="1" baseline="-25000">
                        <a:latin typeface="Cambria Math" panose="02040503050406030204" pitchFamily="18" charset="0"/>
                      </a:rPr>
                      <m:t> </m:t>
                    </m:r>
                    <m:r>
                      <a:rPr lang="en-US" sz="2800" b="1" i="1">
                        <a:latin typeface="Cambria Math" panose="02040503050406030204" pitchFamily="18" charset="0"/>
                      </a:rPr>
                      <m:t>=</m:t>
                    </m:r>
                    <m:r>
                      <a:rPr lang="el-GR" sz="2800" b="1" i="1">
                        <a:latin typeface="Cambria Math" panose="02040503050406030204" pitchFamily="18" charset="0"/>
                      </a:rPr>
                      <m:t>𝜸</m:t>
                    </m:r>
                    <m:r>
                      <a:rPr lang="el-GR"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𝒇</m:t>
                    </m:r>
                    <m:r>
                      <a:rPr lang="en-US" sz="2800" b="1" i="1" baseline="-25000">
                        <a:latin typeface="Cambria Math" panose="02040503050406030204" pitchFamily="18" charset="0"/>
                        <a:ea typeface="Cambria Math" panose="02040503050406030204" pitchFamily="18" charset="0"/>
                      </a:rPr>
                      <m:t>𝒎𝒂𝒙</m:t>
                    </m:r>
                    <m:r>
                      <a:rPr lang="en-US" sz="2800" b="1">
                        <a:latin typeface="Cambria Math" panose="02040503050406030204" pitchFamily="18" charset="0"/>
                        <a:ea typeface="Cambria Math" panose="02040503050406030204" pitchFamily="18" charset="0"/>
                      </a:rPr>
                      <m:t>  </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𝑨𝒅𝒅𝒆𝒓</m:t>
                        </m:r>
                      </m:e>
                    </m:d>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52400" y="5593312"/>
                <a:ext cx="8839200" cy="774315"/>
              </a:xfrm>
              <a:prstGeom prst="rect">
                <a:avLst/>
              </a:prstGeom>
              <a:blipFill>
                <a:blip r:embed="rId3"/>
                <a:stretch>
                  <a:fillRect b="-3150"/>
                </a:stretch>
              </a:blipFill>
            </p:spPr>
            <p:txBody>
              <a:bodyPr/>
              <a:lstStyle/>
              <a:p>
                <a:r>
                  <a:rPr lang="en-US">
                    <a:noFill/>
                  </a:rPr>
                  <a:t> </a:t>
                </a:r>
              </a:p>
            </p:txBody>
          </p:sp>
        </mc:Fallback>
      </mc:AlternateContent>
    </p:spTree>
    <p:extLst>
      <p:ext uri="{BB962C8B-B14F-4D97-AF65-F5344CB8AC3E}">
        <p14:creationId xmlns:p14="http://schemas.microsoft.com/office/powerpoint/2010/main" val="2354613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Optimum Voltage and Frequency </a:t>
            </a:r>
            <a:r>
              <a:rPr lang="en-US" sz="4800" dirty="0">
                <a:latin typeface="Calibri" panose="020F0502020204030204" pitchFamily="34" charset="0"/>
              </a:rPr>
              <a:t>(contd.)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524001"/>
                <a:ext cx="9144000" cy="5227318"/>
              </a:xfrm>
            </p:spPr>
            <p:txBody>
              <a:bodyPr>
                <a:normAutofit fontScale="70000" lnSpcReduction="20000"/>
              </a:bodyPr>
              <a:lstStyle/>
              <a:p>
                <a:pPr marL="118872" indent="0">
                  <a:buNone/>
                </a:pPr>
                <a:r>
                  <a:rPr lang="es-ES" dirty="0">
                    <a:latin typeface="Calibri" panose="020F0502020204030204" pitchFamily="34" charset="0"/>
                  </a:rPr>
                  <a:t>Plotting and curve fitting </a:t>
                </a:r>
                <a:r>
                  <a:rPr lang="en-US" dirty="0">
                    <a:latin typeface="Calibri" panose="020F0502020204030204" pitchFamily="34" charset="0"/>
                  </a:rPr>
                  <a:t>these</a:t>
                </a:r>
                <a:r>
                  <a:rPr lang="es-ES" dirty="0">
                    <a:latin typeface="Calibri" panose="020F0502020204030204" pitchFamily="34" charset="0"/>
                  </a:rPr>
                  <a:t> </a:t>
                </a:r>
                <a:r>
                  <a:rPr lang="en-US" dirty="0">
                    <a:latin typeface="Calibri" panose="020F0502020204030204" pitchFamily="34" charset="0"/>
                  </a:rPr>
                  <a:t>two functions for</a:t>
                </a:r>
                <a:r>
                  <a:rPr lang="es-ES" dirty="0">
                    <a:latin typeface="Calibri" panose="020F0502020204030204" pitchFamily="34" charset="0"/>
                  </a:rPr>
                  <a:t> f and η in Excel </a:t>
                </a:r>
                <a:r>
                  <a:rPr lang="en-US" dirty="0">
                    <a:latin typeface="Calibri" panose="020F0502020204030204" pitchFamily="34" charset="0"/>
                  </a:rPr>
                  <a:t>gives</a:t>
                </a:r>
                <a:r>
                  <a:rPr lang="es-ES" dirty="0">
                    <a:latin typeface="Calibri" panose="020F0502020204030204" pitchFamily="34" charset="0"/>
                  </a:rPr>
                  <a:t> 4 </a:t>
                </a:r>
                <a:r>
                  <a:rPr lang="en-US" dirty="0">
                    <a:latin typeface="Calibri" panose="020F0502020204030204" pitchFamily="34" charset="0"/>
                  </a:rPr>
                  <a:t>polynomial equations:</a:t>
                </a:r>
                <a:r>
                  <a:rPr lang="es-ES" dirty="0">
                    <a:latin typeface="Calibri" panose="020F0502020204030204" pitchFamily="34" charset="0"/>
                  </a:rPr>
                  <a:t>    </a:t>
                </a:r>
              </a:p>
              <a:p>
                <a:pPr marL="118872" indent="0">
                  <a:buNone/>
                </a:pPr>
                <a:endParaRPr lang="es-ES" dirty="0">
                  <a:latin typeface="Calibri" panose="020F0502020204030204" pitchFamily="34" charset="0"/>
                </a:endParaRPr>
              </a:p>
              <a:p>
                <a:r>
                  <a:rPr lang="es-ES" b="1" dirty="0" err="1">
                    <a:latin typeface="Calibri" panose="020F0502020204030204" pitchFamily="34" charset="0"/>
                  </a:rPr>
                  <a:t>f</a:t>
                </a:r>
                <a:r>
                  <a:rPr lang="es-ES" b="1" baseline="-25000" dirty="0" err="1">
                    <a:latin typeface="Calibri" panose="020F0502020204030204" pitchFamily="34" charset="0"/>
                  </a:rPr>
                  <a:t>max</a:t>
                </a:r>
                <a:r>
                  <a:rPr lang="es-ES" b="1" dirty="0">
                    <a:latin typeface="Calibri" panose="020F0502020204030204" pitchFamily="34" charset="0"/>
                  </a:rPr>
                  <a:t>= -168.35(V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3</a:t>
                </a:r>
                <a:r>
                  <a:rPr lang="es-ES" b="1" dirty="0">
                    <a:latin typeface="Calibri" panose="020F0502020204030204" pitchFamily="34" charset="0"/>
                  </a:rPr>
                  <a:t> - 2991.2(V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2</a:t>
                </a:r>
                <a:r>
                  <a:rPr lang="es-ES" b="1" dirty="0">
                    <a:latin typeface="Calibri" panose="020F0502020204030204" pitchFamily="34" charset="0"/>
                  </a:rPr>
                  <a:t> + 13042(V</a:t>
                </a:r>
                <a:r>
                  <a:rPr lang="es-ES" b="1" baseline="-25000" dirty="0">
                    <a:latin typeface="Calibri" panose="020F0502020204030204" pitchFamily="34" charset="0"/>
                  </a:rPr>
                  <a:t>dd</a:t>
                </a:r>
                <a:r>
                  <a:rPr lang="es-ES" b="1" dirty="0">
                    <a:latin typeface="Calibri" panose="020F0502020204030204" pitchFamily="34" charset="0"/>
                  </a:rPr>
                  <a:t>) - 6043 	 (7)</a:t>
                </a:r>
              </a:p>
              <a:p>
                <a:endParaRPr lang="es-ES" b="1" dirty="0">
                  <a:latin typeface="Calibri" panose="020F0502020204030204" pitchFamily="34" charset="0"/>
                </a:endParaRPr>
              </a:p>
              <a:p>
                <a:r>
                  <a:rPr lang="es-ES" b="1" dirty="0" err="1">
                    <a:latin typeface="Calibri" panose="020F0502020204030204" pitchFamily="34" charset="0"/>
                  </a:rPr>
                  <a:t>f</a:t>
                </a:r>
                <a:r>
                  <a:rPr lang="es-ES" b="1" baseline="-25000" dirty="0" err="1">
                    <a:latin typeface="Calibri" panose="020F0502020204030204" pitchFamily="34" charset="0"/>
                  </a:rPr>
                  <a:t>TDP</a:t>
                </a:r>
                <a:r>
                  <a:rPr lang="es-ES" b="1" dirty="0">
                    <a:latin typeface="Calibri" panose="020F0502020204030204" pitchFamily="34" charset="0"/>
                  </a:rPr>
                  <a:t> = -9730.6(V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3</a:t>
                </a:r>
                <a:r>
                  <a:rPr lang="es-ES" b="1" dirty="0">
                    <a:latin typeface="Calibri" panose="020F0502020204030204" pitchFamily="34" charset="0"/>
                  </a:rPr>
                  <a:t> + 45254(</a:t>
                </a:r>
                <a:r>
                  <a:rPr lang="es-ES" b="1" baseline="-25000" dirty="0">
                    <a:latin typeface="Calibri" panose="020F0502020204030204" pitchFamily="34" charset="0"/>
                  </a:rPr>
                  <a:t>Vdd</a:t>
                </a:r>
                <a:r>
                  <a:rPr lang="es-ES" b="1" dirty="0">
                    <a:latin typeface="Calibri" panose="020F0502020204030204" pitchFamily="34" charset="0"/>
                  </a:rPr>
                  <a:t>)</a:t>
                </a:r>
                <a:r>
                  <a:rPr lang="es-ES" b="1" baseline="30000" dirty="0">
                    <a:latin typeface="Calibri" panose="020F0502020204030204" pitchFamily="34" charset="0"/>
                  </a:rPr>
                  <a:t>2</a:t>
                </a:r>
                <a:r>
                  <a:rPr lang="es-ES" b="1" dirty="0">
                    <a:latin typeface="Calibri" panose="020F0502020204030204" pitchFamily="34" charset="0"/>
                  </a:rPr>
                  <a:t> – 78922(V</a:t>
                </a:r>
                <a:r>
                  <a:rPr lang="es-ES" b="1" baseline="-25000" dirty="0">
                    <a:latin typeface="Calibri" panose="020F0502020204030204" pitchFamily="34" charset="0"/>
                  </a:rPr>
                  <a:t>dd</a:t>
                </a:r>
                <a:r>
                  <a:rPr lang="es-ES" b="1" dirty="0">
                    <a:latin typeface="Calibri" panose="020F0502020204030204" pitchFamily="34" charset="0"/>
                  </a:rPr>
                  <a:t>) + 49719 	  (8)</a:t>
                </a:r>
              </a:p>
              <a:p>
                <a:endParaRPr lang="es-ES" b="1" dirty="0">
                  <a:latin typeface="Calibri" panose="020F0502020204030204" pitchFamily="34" charset="0"/>
                </a:endParaRPr>
              </a:p>
              <a:p>
                <a:r>
                  <a:rPr lang="es-ES" b="1" dirty="0">
                    <a:latin typeface="Calibri" panose="020F0502020204030204" pitchFamily="34" charset="0"/>
                  </a:rPr>
                  <a:t>η</a:t>
                </a:r>
                <a:r>
                  <a:rPr lang="es-ES" b="1" baseline="-25000" dirty="0">
                    <a:latin typeface="Calibri" panose="020F0502020204030204" pitchFamily="34" charset="0"/>
                  </a:rPr>
                  <a:t>0</a:t>
                </a:r>
                <a:r>
                  <a:rPr lang="es-ES" b="1" dirty="0">
                    <a:latin typeface="Calibri" panose="020F0502020204030204" pitchFamily="34" charset="0"/>
                  </a:rPr>
                  <a:t> = -66.649(V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3</a:t>
                </a:r>
                <a:r>
                  <a:rPr lang="es-ES" b="1" dirty="0">
                    <a:latin typeface="Calibri" panose="020F0502020204030204" pitchFamily="34" charset="0"/>
                  </a:rPr>
                  <a:t> + 412.23(V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2</a:t>
                </a:r>
                <a:r>
                  <a:rPr lang="es-ES" b="1" dirty="0">
                    <a:latin typeface="Calibri" panose="020F0502020204030204" pitchFamily="34" charset="0"/>
                  </a:rPr>
                  <a:t> - 792.82(V</a:t>
                </a:r>
                <a:r>
                  <a:rPr lang="es-ES" b="1" baseline="-25000" dirty="0">
                    <a:latin typeface="Calibri" panose="020F0502020204030204" pitchFamily="34" charset="0"/>
                  </a:rPr>
                  <a:t>dd</a:t>
                </a:r>
                <a:r>
                  <a:rPr lang="es-ES" b="1" dirty="0">
                    <a:latin typeface="Calibri" panose="020F0502020204030204" pitchFamily="34" charset="0"/>
                  </a:rPr>
                  <a:t>) + 511.39 	  (9)</a:t>
                </a:r>
              </a:p>
              <a:p>
                <a:endParaRPr lang="es-ES" b="1" dirty="0">
                  <a:latin typeface="Calibri" panose="020F0502020204030204" pitchFamily="34" charset="0"/>
                </a:endParaRPr>
              </a:p>
              <a:p>
                <a:r>
                  <a:rPr lang="es-ES" b="1" dirty="0" err="1">
                    <a:latin typeface="Calibri" panose="020F0502020204030204" pitchFamily="34" charset="0"/>
                  </a:rPr>
                  <a:t>η</a:t>
                </a:r>
                <a:r>
                  <a:rPr lang="es-ES" b="1" baseline="-25000" dirty="0" err="1">
                    <a:latin typeface="Calibri" panose="020F0502020204030204" pitchFamily="34" charset="0"/>
                  </a:rPr>
                  <a:t>TDP</a:t>
                </a:r>
                <a:r>
                  <a:rPr lang="es-ES" b="1" dirty="0">
                    <a:latin typeface="Calibri" panose="020F0502020204030204" pitchFamily="34" charset="0"/>
                  </a:rPr>
                  <a:t> = -100.33(V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3</a:t>
                </a:r>
                <a:r>
                  <a:rPr lang="es-ES" b="1" dirty="0">
                    <a:latin typeface="Calibri" panose="020F0502020204030204" pitchFamily="34" charset="0"/>
                  </a:rPr>
                  <a:t> + 468.29(V</a:t>
                </a:r>
                <a:r>
                  <a:rPr lang="es-ES" b="1" baseline="-25000" dirty="0">
                    <a:latin typeface="Calibri" panose="020F0502020204030204" pitchFamily="34" charset="0"/>
                  </a:rPr>
                  <a:t>dd</a:t>
                </a:r>
                <a:r>
                  <a:rPr lang="es-ES" b="1" dirty="0">
                    <a:latin typeface="Calibri" panose="020F0502020204030204" pitchFamily="34" charset="0"/>
                  </a:rPr>
                  <a:t>)</a:t>
                </a:r>
                <a:r>
                  <a:rPr lang="es-ES" b="1" baseline="30000" dirty="0">
                    <a:latin typeface="Calibri" panose="020F0502020204030204" pitchFamily="34" charset="0"/>
                  </a:rPr>
                  <a:t>2</a:t>
                </a:r>
                <a:r>
                  <a:rPr lang="es-ES" b="1" dirty="0">
                    <a:latin typeface="Calibri" panose="020F0502020204030204" pitchFamily="34" charset="0"/>
                  </a:rPr>
                  <a:t> - 820.67(V</a:t>
                </a:r>
                <a:r>
                  <a:rPr lang="es-ES" b="1" baseline="-25000" dirty="0">
                    <a:latin typeface="Calibri" panose="020F0502020204030204" pitchFamily="34" charset="0"/>
                  </a:rPr>
                  <a:t>dd</a:t>
                </a:r>
                <a:r>
                  <a:rPr lang="es-ES" b="1" dirty="0">
                    <a:latin typeface="Calibri" panose="020F0502020204030204" pitchFamily="34" charset="0"/>
                  </a:rPr>
                  <a:t>) + 519.25   (10)</a:t>
                </a:r>
              </a:p>
              <a:p>
                <a:endParaRPr lang="en-US" dirty="0">
                  <a:latin typeface="Calibri" panose="020F0502020204030204" pitchFamily="34" charset="0"/>
                </a:endParaRPr>
              </a:p>
              <a:p>
                <a:r>
                  <a:rPr lang="en-US" dirty="0">
                    <a:latin typeface="Calibri" panose="020F0502020204030204" pitchFamily="34" charset="0"/>
                  </a:rPr>
                  <a:t>The highest power is 3 and is solvable using any Numerical solver such as MATLAB.</a:t>
                </a:r>
                <a:r>
                  <a:rPr lang="es-ES" dirty="0">
                    <a:latin typeface="Calibri" panose="020F0502020204030204" pitchFamily="34" charset="0"/>
                  </a:rPr>
                  <a:t> </a:t>
                </a:r>
              </a:p>
              <a:p>
                <a:r>
                  <a:rPr lang="en-US" dirty="0">
                    <a:latin typeface="Calibri" panose="020F0502020204030204" pitchFamily="34" charset="0"/>
                  </a:rPr>
                  <a:t>Discarding 2 complex roots, the real root gives </a:t>
                </a:r>
                <a:r>
                  <a:rPr lang="es-ES" b="1" dirty="0">
                    <a:latin typeface="Calibri" panose="020F0502020204030204" pitchFamily="34" charset="0"/>
                  </a:rPr>
                  <a:t>V</a:t>
                </a:r>
                <a:r>
                  <a:rPr lang="es-ES" b="1" baseline="-25000" dirty="0">
                    <a:latin typeface="Calibri" panose="020F0502020204030204" pitchFamily="34" charset="0"/>
                  </a:rPr>
                  <a:t>dd</a:t>
                </a:r>
                <a:r>
                  <a:rPr lang="en-US" b="1" dirty="0">
                    <a:latin typeface="Calibri" panose="020F0502020204030204" pitchFamily="34" charset="0"/>
                  </a:rPr>
                  <a:t> = 1.112 volts = </a:t>
                </a:r>
                <a:r>
                  <a:rPr lang="es-ES" b="1" dirty="0" err="1">
                    <a:latin typeface="Calibri" panose="020F0502020204030204" pitchFamily="34" charset="0"/>
                  </a:rPr>
                  <a:t>V</a:t>
                </a:r>
                <a:r>
                  <a:rPr lang="es-ES" b="1" baseline="-25000" dirty="0" err="1">
                    <a:latin typeface="Calibri" panose="020F0502020204030204" pitchFamily="34" charset="0"/>
                  </a:rPr>
                  <a:t>ddopt</a:t>
                </a:r>
                <a:r>
                  <a:rPr lang="es-ES" b="1" dirty="0">
                    <a:latin typeface="Calibri" panose="020F0502020204030204" pitchFamily="34" charset="0"/>
                  </a:rPr>
                  <a:t> </a:t>
                </a:r>
              </a:p>
              <a:p>
                <a:pPr marL="118872" indent="0">
                  <a:buNone/>
                </a:pPr>
                <a:endParaRPr lang="es-ES" b="1" dirty="0">
                  <a:latin typeface="Calibri" panose="020F0502020204030204" pitchFamily="34" charset="0"/>
                </a:endParaRPr>
              </a:p>
              <a:p>
                <a:r>
                  <a:rPr lang="en-US" dirty="0">
                    <a:latin typeface="Calibri" panose="020F0502020204030204" pitchFamily="34" charset="0"/>
                  </a:rPr>
                  <a:t>Substituting V</a:t>
                </a:r>
                <a:r>
                  <a:rPr lang="en-US" baseline="-25000" dirty="0">
                    <a:latin typeface="Calibri" panose="020F0502020204030204" pitchFamily="34" charset="0"/>
                  </a:rPr>
                  <a:t>dd</a:t>
                </a:r>
                <a:r>
                  <a:rPr lang="en-US" dirty="0">
                    <a:latin typeface="Calibri" panose="020F0502020204030204" pitchFamily="34" charset="0"/>
                  </a:rPr>
                  <a:t> = </a:t>
                </a:r>
                <a:r>
                  <a:rPr lang="en-US" dirty="0" err="1">
                    <a:latin typeface="Calibri" panose="020F0502020204030204" pitchFamily="34" charset="0"/>
                  </a:rPr>
                  <a:t>V</a:t>
                </a:r>
                <a:r>
                  <a:rPr lang="en-US" baseline="-25000" dirty="0" err="1">
                    <a:latin typeface="Calibri" panose="020F0502020204030204" pitchFamily="34" charset="0"/>
                  </a:rPr>
                  <a:t>ddopt</a:t>
                </a:r>
                <a:r>
                  <a:rPr lang="en-US" dirty="0">
                    <a:latin typeface="Calibri" panose="020F0502020204030204" pitchFamily="34" charset="0"/>
                  </a:rPr>
                  <a:t> in eq. (7) or (8) gives </a:t>
                </a:r>
                <a:r>
                  <a:rPr lang="en-US" b="1" dirty="0" err="1">
                    <a:latin typeface="Calibri" panose="020F0502020204030204" pitchFamily="34" charset="0"/>
                  </a:rPr>
                  <a:t>f</a:t>
                </a:r>
                <a:r>
                  <a:rPr lang="en-US" b="1" baseline="-25000" dirty="0" err="1">
                    <a:latin typeface="Calibri" panose="020F0502020204030204" pitchFamily="34" charset="0"/>
                  </a:rPr>
                  <a:t>opt</a:t>
                </a:r>
                <a:r>
                  <a:rPr lang="en-US" b="1" dirty="0">
                    <a:latin typeface="Calibri" panose="020F0502020204030204" pitchFamily="34" charset="0"/>
                  </a:rPr>
                  <a:t> = 4531 MHz</a:t>
                </a:r>
              </a:p>
              <a:p>
                <a:pPr marL="118872" indent="0">
                  <a:buNone/>
                </a:pPr>
                <a:endParaRPr lang="en-US" dirty="0">
                  <a:latin typeface="Calibri" panose="020F0502020204030204" pitchFamily="34" charset="0"/>
                </a:endParaRPr>
              </a:p>
              <a:p>
                <a:r>
                  <a:rPr lang="en-US" dirty="0">
                    <a:latin typeface="Calibri" panose="020F0502020204030204" pitchFamily="34" charset="0"/>
                  </a:rPr>
                  <a:t>Substituting V</a:t>
                </a:r>
                <a:r>
                  <a:rPr lang="en-US" baseline="-25000" dirty="0">
                    <a:latin typeface="Calibri" panose="020F0502020204030204" pitchFamily="34" charset="0"/>
                  </a:rPr>
                  <a:t>dd</a:t>
                </a:r>
                <a:r>
                  <a:rPr lang="en-US" dirty="0">
                    <a:latin typeface="Calibri" panose="020F0502020204030204" pitchFamily="34" charset="0"/>
                  </a:rPr>
                  <a:t> = </a:t>
                </a:r>
                <a:r>
                  <a:rPr lang="en-US" dirty="0" err="1">
                    <a:latin typeface="Calibri" panose="020F0502020204030204" pitchFamily="34" charset="0"/>
                  </a:rPr>
                  <a:t>V</a:t>
                </a:r>
                <a:r>
                  <a:rPr lang="en-US" baseline="-25000" dirty="0" err="1">
                    <a:latin typeface="Calibri" panose="020F0502020204030204" pitchFamily="34" charset="0"/>
                  </a:rPr>
                  <a:t>ddopt</a:t>
                </a:r>
                <a:r>
                  <a:rPr lang="en-US" dirty="0">
                    <a:latin typeface="Calibri" panose="020F0502020204030204" pitchFamily="34" charset="0"/>
                  </a:rPr>
                  <a:t> in eq. (9) or (10) gives </a:t>
                </a:r>
                <a:r>
                  <a:rPr lang="es-ES" b="1" dirty="0">
                    <a:latin typeface="Calibri" panose="020F0502020204030204" pitchFamily="34" charset="0"/>
                  </a:rPr>
                  <a:t>η</a:t>
                </a:r>
                <a:r>
                  <a:rPr lang="en-US" b="1" baseline="-25000" dirty="0">
                    <a:latin typeface="Calibri" panose="020F0502020204030204" pitchFamily="34" charset="0"/>
                  </a:rPr>
                  <a:t>opt</a:t>
                </a:r>
                <a:r>
                  <a:rPr lang="en-US" b="1" dirty="0">
                    <a:latin typeface="Calibri" panose="020F0502020204030204" pitchFamily="34" charset="0"/>
                  </a:rPr>
                  <a:t> = 47.91</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Calibri" panose="020F0502020204030204" pitchFamily="34" charset="0"/>
                  </a:rPr>
                  <a:t>10</a:t>
                </a:r>
                <a:r>
                  <a:rPr lang="en-US" b="1" baseline="30000" dirty="0">
                    <a:latin typeface="Calibri" panose="020F0502020204030204" pitchFamily="34" charset="0"/>
                  </a:rPr>
                  <a:t>6</a:t>
                </a:r>
                <a:r>
                  <a:rPr lang="en-US" b="1" dirty="0">
                    <a:latin typeface="Calibri" panose="020F0502020204030204" pitchFamily="34" charset="0"/>
                  </a:rPr>
                  <a:t>cycles/J.</a:t>
                </a:r>
              </a:p>
              <a:p>
                <a:endParaRPr lang="en-US"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524001"/>
                <a:ext cx="9144000" cy="5227318"/>
              </a:xfrm>
              <a:blipFill>
                <a:blip r:embed="rId3"/>
                <a:stretch>
                  <a:fillRect t="-10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July 18, 2016</a:t>
            </a:r>
          </a:p>
        </p:txBody>
      </p:sp>
      <p:sp>
        <p:nvSpPr>
          <p:cNvPr id="5" name="Rectangle 4"/>
          <p:cNvSpPr/>
          <p:nvPr/>
        </p:nvSpPr>
        <p:spPr>
          <a:xfrm>
            <a:off x="762000" y="1411067"/>
            <a:ext cx="6553200" cy="369332"/>
          </a:xfrm>
          <a:prstGeom prst="rect">
            <a:avLst/>
          </a:prstGeom>
        </p:spPr>
        <p:txBody>
          <a:bodyPr wrap="square">
            <a:spAutoFit/>
          </a:bodyPr>
          <a:lstStyle/>
          <a:p>
            <a:pPr marL="118872" indent="0">
              <a:buNone/>
            </a:pPr>
            <a:endParaRPr lang="es-E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DAF9EE7D-FB37-4E04-8982-7171E671F843}" type="slidenum">
              <a:rPr lang="en-US" smtClean="0"/>
              <a:pPr/>
              <a:t>38</a:t>
            </a:fld>
            <a:endParaRPr lang="en-US"/>
          </a:p>
        </p:txBody>
      </p:sp>
    </p:spTree>
    <p:extLst>
      <p:ext uri="{BB962C8B-B14F-4D97-AF65-F5344CB8AC3E}">
        <p14:creationId xmlns:p14="http://schemas.microsoft.com/office/powerpoint/2010/main" val="1567944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Autofit/>
          </a:bodyPr>
          <a:lstStyle/>
          <a:p>
            <a:r>
              <a:rPr lang="en-US" sz="4400" dirty="0">
                <a:latin typeface="Calibri" panose="020F0502020204030204" pitchFamily="34" charset="0"/>
              </a:rPr>
              <a:t>Power and Performance  Management (contd.)</a:t>
            </a:r>
          </a:p>
        </p:txBody>
      </p:sp>
      <p:sp>
        <p:nvSpPr>
          <p:cNvPr id="5" name="Date Placeholder 4"/>
          <p:cNvSpPr>
            <a:spLocks noGrp="1"/>
          </p:cNvSpPr>
          <p:nvPr>
            <p:ph type="dt" sz="half" idx="10"/>
          </p:nvPr>
        </p:nvSpPr>
        <p:spPr/>
        <p:txBody>
          <a:bodyPr/>
          <a:lstStyle/>
          <a:p>
            <a:r>
              <a:rPr lang="en-US"/>
              <a:t>July 18, 2016</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1869" y="1557786"/>
            <a:ext cx="8140262" cy="5053745"/>
          </a:xfrm>
        </p:spPr>
      </p:pic>
      <p:sp>
        <p:nvSpPr>
          <p:cNvPr id="3" name="Slide Number Placeholder 2"/>
          <p:cNvSpPr>
            <a:spLocks noGrp="1"/>
          </p:cNvSpPr>
          <p:nvPr>
            <p:ph type="sldNum" sz="quarter" idx="12"/>
          </p:nvPr>
        </p:nvSpPr>
        <p:spPr/>
        <p:txBody>
          <a:bodyPr/>
          <a:lstStyle/>
          <a:p>
            <a:fld id="{DAF9EE7D-FB37-4E04-8982-7171E671F843}" type="slidenum">
              <a:rPr lang="en-US" smtClean="0"/>
              <a:pPr/>
              <a:t>39</a:t>
            </a:fld>
            <a:endParaRPr lang="en-US"/>
          </a:p>
        </p:txBody>
      </p:sp>
    </p:spTree>
    <p:extLst>
      <p:ext uri="{BB962C8B-B14F-4D97-AF65-F5344CB8AC3E}">
        <p14:creationId xmlns:p14="http://schemas.microsoft.com/office/powerpoint/2010/main" val="9675707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304800" y="1666177"/>
            <a:ext cx="8382000" cy="4506023"/>
          </a:xfrm>
        </p:spPr>
        <p:txBody>
          <a:bodyPr>
            <a:normAutofit/>
          </a:bodyPr>
          <a:lstStyle/>
          <a:p>
            <a:r>
              <a:rPr lang="en-US" sz="2800" b="1" dirty="0"/>
              <a:t>Microprocessors—single-chip computers</a:t>
            </a:r>
            <a:r>
              <a:rPr lang="en-US" sz="2800" dirty="0"/>
              <a:t>—are the building blocks of the information world. </a:t>
            </a:r>
          </a:p>
          <a:p>
            <a:pPr lvl="1"/>
            <a:r>
              <a:rPr lang="en-US" sz="2400" dirty="0"/>
              <a:t>In the next two decades, diminishing transistor-speed scaling and practical energy limits create new challenges for continued performance scaling.</a:t>
            </a:r>
          </a:p>
          <a:p>
            <a:pPr lvl="1"/>
            <a:endParaRPr lang="en-US" dirty="0"/>
          </a:p>
          <a:p>
            <a:r>
              <a:rPr lang="en-US" sz="2800" dirty="0"/>
              <a:t>Energy efficiency is the new fundamental limiter of processor performance, way beyond numbers of processors.</a:t>
            </a:r>
          </a:p>
          <a:p>
            <a:endParaRPr lang="en-US" sz="2400" dirty="0"/>
          </a:p>
          <a:p>
            <a:pPr marL="118872" indent="0">
              <a:buNone/>
            </a:pPr>
            <a:endParaRPr lang="en-US" sz="2000" dirty="0"/>
          </a:p>
        </p:txBody>
      </p:sp>
      <p:sp>
        <p:nvSpPr>
          <p:cNvPr id="8" name="Date Placeholder 7"/>
          <p:cNvSpPr>
            <a:spLocks noGrp="1"/>
          </p:cNvSpPr>
          <p:nvPr>
            <p:ph type="dt" sz="half" idx="10"/>
          </p:nvPr>
        </p:nvSpPr>
        <p:spPr/>
        <p:txBody>
          <a:bodyPr/>
          <a:lstStyle/>
          <a:p>
            <a:r>
              <a:rPr lang="en-US"/>
              <a:t>July 18, 2016</a:t>
            </a:r>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4</a:t>
            </a:fld>
            <a:endParaRPr lang="en-US"/>
          </a:p>
        </p:txBody>
      </p:sp>
    </p:spTree>
    <p:extLst>
      <p:ext uri="{BB962C8B-B14F-4D97-AF65-F5344CB8AC3E}">
        <p14:creationId xmlns:p14="http://schemas.microsoft.com/office/powerpoint/2010/main" val="268895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Efficient Point (Processor)</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628961"/>
            <a:ext cx="8255231" cy="5122358"/>
          </a:xfrm>
        </p:spPr>
      </p:pic>
      <p:sp>
        <p:nvSpPr>
          <p:cNvPr id="5" name="Date Placeholder 4"/>
          <p:cNvSpPr>
            <a:spLocks noGrp="1"/>
          </p:cNvSpPr>
          <p:nvPr>
            <p:ph type="dt" sz="half" idx="10"/>
          </p:nvPr>
        </p:nvSpPr>
        <p:spPr/>
        <p:txBody>
          <a:bodyPr/>
          <a:lstStyle/>
          <a:p>
            <a:r>
              <a:rPr lang="en-US"/>
              <a:t>July 18, 2016</a:t>
            </a:r>
          </a:p>
        </p:txBody>
      </p:sp>
      <p:sp>
        <p:nvSpPr>
          <p:cNvPr id="6" name="Slide Number Placeholder 5"/>
          <p:cNvSpPr>
            <a:spLocks noGrp="1"/>
          </p:cNvSpPr>
          <p:nvPr>
            <p:ph type="sldNum" sz="quarter" idx="12"/>
          </p:nvPr>
        </p:nvSpPr>
        <p:spPr/>
        <p:txBody>
          <a:bodyPr/>
          <a:lstStyle/>
          <a:p>
            <a:fld id="{DAF9EE7D-FB37-4E04-8982-7171E671F843}" type="slidenum">
              <a:rPr lang="en-US" smtClean="0"/>
              <a:pPr/>
              <a:t>40</a:t>
            </a:fld>
            <a:endParaRPr lang="en-US"/>
          </a:p>
        </p:txBody>
      </p:sp>
    </p:spTree>
    <p:extLst>
      <p:ext uri="{BB962C8B-B14F-4D97-AF65-F5344CB8AC3E}">
        <p14:creationId xmlns:p14="http://schemas.microsoft.com/office/powerpoint/2010/main" val="1777840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0" y="152400"/>
            <a:ext cx="9122899" cy="1098662"/>
          </a:xfrm>
        </p:spPr>
        <p:txBody>
          <a:bodyPr>
            <a:noAutofit/>
          </a:bodyPr>
          <a:lstStyle/>
          <a:p>
            <a:r>
              <a:rPr lang="en-US" sz="4400" dirty="0"/>
              <a:t>Managing the processor operation for Time and Energy</a:t>
            </a:r>
            <a:endParaRPr lang="en-US" sz="4400"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nvGraphicFramePr>
            <p:xfrm>
              <a:off x="21100" y="1524002"/>
              <a:ext cx="9122900" cy="5333999"/>
            </p:xfrm>
            <a:graphic>
              <a:graphicData uri="http://schemas.openxmlformats.org/drawingml/2006/table">
                <a:tbl>
                  <a:tblPr>
                    <a:tableStyleId>{BC89EF96-8CEA-46FF-86C4-4CE0E7609802}</a:tableStyleId>
                  </a:tblPr>
                  <a:tblGrid>
                    <a:gridCol w="1679060">
                      <a:extLst>
                        <a:ext uri="{9D8B030D-6E8A-4147-A177-3AD203B41FA5}">
                          <a16:colId xmlns:a16="http://schemas.microsoft.com/office/drawing/2014/main" val="2223019574"/>
                        </a:ext>
                      </a:extLst>
                    </a:gridCol>
                    <a:gridCol w="814440">
                      <a:extLst>
                        <a:ext uri="{9D8B030D-6E8A-4147-A177-3AD203B41FA5}">
                          <a16:colId xmlns:a16="http://schemas.microsoft.com/office/drawing/2014/main" val="661698660"/>
                        </a:ext>
                      </a:extLst>
                    </a:gridCol>
                    <a:gridCol w="1143000">
                      <a:extLst>
                        <a:ext uri="{9D8B030D-6E8A-4147-A177-3AD203B41FA5}">
                          <a16:colId xmlns:a16="http://schemas.microsoft.com/office/drawing/2014/main" val="803937990"/>
                        </a:ext>
                      </a:extLst>
                    </a:gridCol>
                    <a:gridCol w="1219200">
                      <a:extLst>
                        <a:ext uri="{9D8B030D-6E8A-4147-A177-3AD203B41FA5}">
                          <a16:colId xmlns:a16="http://schemas.microsoft.com/office/drawing/2014/main" val="1552171353"/>
                        </a:ext>
                      </a:extLst>
                    </a:gridCol>
                    <a:gridCol w="1295400">
                      <a:extLst>
                        <a:ext uri="{9D8B030D-6E8A-4147-A177-3AD203B41FA5}">
                          <a16:colId xmlns:a16="http://schemas.microsoft.com/office/drawing/2014/main" val="1079064526"/>
                        </a:ext>
                      </a:extLst>
                    </a:gridCol>
                    <a:gridCol w="1676400">
                      <a:extLst>
                        <a:ext uri="{9D8B030D-6E8A-4147-A177-3AD203B41FA5}">
                          <a16:colId xmlns:a16="http://schemas.microsoft.com/office/drawing/2014/main" val="1149711897"/>
                        </a:ext>
                      </a:extLst>
                    </a:gridCol>
                    <a:gridCol w="1295400">
                      <a:extLst>
                        <a:ext uri="{9D8B030D-6E8A-4147-A177-3AD203B41FA5}">
                          <a16:colId xmlns:a16="http://schemas.microsoft.com/office/drawing/2014/main" val="584936733"/>
                        </a:ext>
                      </a:extLst>
                    </a:gridCol>
                  </a:tblGrid>
                  <a:tr h="295042">
                    <a:tc gridSpan="7">
                      <a:txBody>
                        <a:bodyPr/>
                        <a:lstStyle/>
                        <a:p>
                          <a:pPr algn="ctr" fontAlgn="ctr"/>
                          <a:r>
                            <a:rPr lang="en-US" sz="1800" b="1" u="none" strike="noStrike" dirty="0">
                              <a:effectLst/>
                              <a:latin typeface="Calibri" panose="020F0502020204030204" pitchFamily="34" charset="0"/>
                            </a:rPr>
                            <a:t>TIME AND ENERGY FOR A PROGRAM THAT EXECUTES IN c= 2 BILLION CLOCK CYCLES</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446032"/>
                      </a:ext>
                    </a:extLst>
                  </a:tr>
                  <a:tr h="1435607">
                    <a:tc>
                      <a:txBody>
                        <a:bodyPr/>
                        <a:lstStyle/>
                        <a:p>
                          <a:pPr algn="ctr" fontAlgn="ctr"/>
                          <a:r>
                            <a:rPr lang="en-US" sz="1800" b="1" u="none" strike="noStrike" dirty="0">
                              <a:effectLst/>
                              <a:latin typeface="Calibri" panose="020F0502020204030204" pitchFamily="34" charset="0"/>
                            </a:rPr>
                            <a:t>Operating </a:t>
                          </a:r>
                        </a:p>
                        <a:p>
                          <a:pPr algn="ctr" fontAlgn="ctr"/>
                          <a:r>
                            <a:rPr lang="en-US" sz="1800" b="1" u="none" strike="noStrike" dirty="0">
                              <a:effectLst/>
                              <a:latin typeface="Calibri" panose="020F0502020204030204" pitchFamily="34" charset="0"/>
                            </a:rPr>
                            <a:t>Modes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Voltage (volts)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Clock Frequency   f (MHz)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Cycle Efficiency       </a:t>
                          </a:r>
                          <a:r>
                            <a:rPr lang="el-GR" sz="1800" b="1" u="none" strike="noStrike" dirty="0">
                              <a:effectLst/>
                              <a:latin typeface="Calibri" panose="020F0502020204030204" pitchFamily="34" charset="0"/>
                            </a:rPr>
                            <a:t>η (10</a:t>
                          </a:r>
                          <a:r>
                            <a:rPr lang="el-GR"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cycles/J)</a:t>
                          </a:r>
                          <a:br>
                            <a:rPr lang="en-US" sz="1800" b="1" u="none" strike="noStrike" dirty="0">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Power Consumption (Watts)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𝒇</m:t>
                                  </m:r>
                                </m:num>
                                <m:den>
                                  <m:r>
                                    <m:rPr>
                                      <m:sty m:val="p"/>
                                    </m:rPr>
                                    <a:rPr lang="el-GR" sz="2400" b="1" i="1" u="none" strike="noStrike" smtClean="0">
                                      <a:effectLst/>
                                      <a:latin typeface="Cambria Math" panose="02040503050406030204" pitchFamily="18" charset="0"/>
                                    </a:rPr>
                                    <m:t>η</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Execution Time (seconds)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𝑪</m:t>
                                  </m:r>
                                </m:num>
                                <m:den>
                                  <m:r>
                                    <a:rPr lang="en-US" sz="2400" b="1" i="1" u="none" strike="noStrike" smtClean="0">
                                      <a:effectLst/>
                                      <a:latin typeface="Cambria Math" panose="02040503050406030204" pitchFamily="18" charset="0"/>
                                    </a:rPr>
                                    <m:t>𝒇</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Total Energy (Joules)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𝑪</m:t>
                                  </m:r>
                                </m:num>
                                <m:den>
                                  <m:r>
                                    <m:rPr>
                                      <m:sty m:val="p"/>
                                    </m:rPr>
                                    <a:rPr lang="el-GR" sz="2400" b="1" i="1" u="none" strike="noStrike" smtClean="0">
                                      <a:effectLst/>
                                      <a:latin typeface="Cambria Math" panose="02040503050406030204" pitchFamily="18" charset="0"/>
                                    </a:rPr>
                                    <m:t>η</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9830858"/>
                      </a:ext>
                    </a:extLst>
                  </a:tr>
                  <a:tr h="607479">
                    <a:tc>
                      <a:txBody>
                        <a:bodyPr/>
                        <a:lstStyle/>
                        <a:p>
                          <a:pPr algn="ctr" fontAlgn="ctr"/>
                          <a:r>
                            <a:rPr lang="en-US" sz="1800" b="1" u="none" strike="noStrike">
                              <a:effectLst/>
                              <a:latin typeface="Calibri" panose="020F0502020204030204" pitchFamily="34" charset="0"/>
                            </a:rPr>
                            <a:t>Nominal Operating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3300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57.57</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481494"/>
                      </a:ext>
                    </a:extLst>
                  </a:tr>
                  <a:tr h="580184">
                    <a:tc rowSpan="2">
                      <a:txBody>
                        <a:bodyPr/>
                        <a:lstStyle/>
                        <a:p>
                          <a:pPr algn="ctr" fontAlgn="ctr"/>
                          <a:r>
                            <a:rPr lang="en-US" sz="1800" b="1" u="none" strike="noStrike" dirty="0">
                              <a:effectLst/>
                              <a:latin typeface="Calibri" panose="020F0502020204030204" pitchFamily="34" charset="0"/>
                            </a:rPr>
                            <a:t>Overclocked Operating Point 20% </a:t>
                          </a:r>
                          <a:r>
                            <a:rPr lang="en-US" sz="1800" b="1" u="none" strike="noStrike" dirty="0" err="1">
                              <a:effectLst/>
                              <a:latin typeface="Calibri" panose="020F0502020204030204" pitchFamily="34" charset="0"/>
                            </a:rPr>
                            <a:t>Ovrclk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At 3300     (80% task)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b="1" u="none" strike="noStrike">
                              <a:effectLst/>
                              <a:latin typeface="Calibri" panose="020F0502020204030204" pitchFamily="34" charset="0"/>
                            </a:rPr>
                            <a:t>0.485+0.0798 =0.57</a:t>
                          </a:r>
                          <a:endParaRPr lang="en-US" sz="18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b="1" u="none" strike="noStrike">
                              <a:effectLst/>
                              <a:latin typeface="Calibri" panose="020F0502020204030204" pitchFamily="34" charset="0"/>
                            </a:rPr>
                            <a:t>46.06+10.52          = 56.58 </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7980898"/>
                      </a:ext>
                    </a:extLst>
                  </a:tr>
                  <a:tr h="570893">
                    <a:tc vMerge="1">
                      <a:txBody>
                        <a:bodyPr/>
                        <a:lstStyle/>
                        <a:p>
                          <a:endParaRPr lang="en-US"/>
                        </a:p>
                      </a:txBody>
                      <a:tcPr/>
                    </a:tc>
                    <a:tc>
                      <a:txBody>
                        <a:bodyPr/>
                        <a:lstStyle/>
                        <a:p>
                          <a:pPr algn="ctr" fontAlgn="ctr"/>
                          <a:r>
                            <a:rPr lang="en-US" sz="1800" b="1" u="none" strike="noStrike">
                              <a:effectLst/>
                              <a:latin typeface="Calibri" panose="020F0502020204030204" pitchFamily="34" charset="0"/>
                            </a:rPr>
                            <a:t>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At 5010    (20% task)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132W</a:t>
                          </a:r>
                          <a:endParaRPr lang="en-US" sz="18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8209435"/>
                      </a:ext>
                    </a:extLst>
                  </a:tr>
                  <a:tr h="684426">
                    <a:tc>
                      <a:txBody>
                        <a:bodyPr/>
                        <a:lstStyle/>
                        <a:p>
                          <a:pPr algn="ctr" fontAlgn="ctr"/>
                          <a:r>
                            <a:rPr lang="en-US" sz="1800" b="1" u="none" strike="noStrike">
                              <a:effectLst/>
                              <a:latin typeface="Calibri" panose="020F0502020204030204" pitchFamily="34" charset="0"/>
                            </a:rPr>
                            <a:t>Optimum Operating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1.112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4531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47.91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0.44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41.75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2350430"/>
                      </a:ext>
                    </a:extLst>
                  </a:tr>
                  <a:tr h="580184">
                    <a:tc>
                      <a:txBody>
                        <a:bodyPr/>
                        <a:lstStyle/>
                        <a:p>
                          <a:pPr algn="ctr" fontAlgn="ctr"/>
                          <a:r>
                            <a:rPr lang="en-US" sz="1800" b="1" u="none" strike="noStrike">
                              <a:effectLst/>
                              <a:latin typeface="Calibri" panose="020F0502020204030204" pitchFamily="34" charset="0"/>
                            </a:rPr>
                            <a:t>Dynamic Voltage scale point  </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0.92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a:effectLst/>
                              <a:latin typeface="Calibri" panose="020F0502020204030204" pitchFamily="34" charset="0"/>
                            </a:rPr>
                            <a:t>3300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41.77W          </a:t>
                          </a: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 </a:t>
                          </a:r>
                        </a:p>
                        <a:p>
                          <a:pPr algn="ctr" fontAlgn="ctr"/>
                          <a:r>
                            <a:rPr lang="en-US" sz="1800" b="1" u="none" strike="noStrike" dirty="0">
                              <a:solidFill>
                                <a:srgbClr val="FF0000"/>
                              </a:solidFill>
                              <a:effectLst/>
                              <a:latin typeface="Calibri" panose="020F0502020204030204" pitchFamily="34" charset="0"/>
                            </a:rPr>
                            <a:t>(0%)</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25.31 </a:t>
                          </a:r>
                        </a:p>
                        <a:p>
                          <a:pPr algn="ctr" fontAlgn="ct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4064294"/>
                      </a:ext>
                    </a:extLst>
                  </a:tr>
                  <a:tr h="580184">
                    <a:tc>
                      <a:txBody>
                        <a:bodyPr/>
                        <a:lstStyle/>
                        <a:p>
                          <a:pPr algn="ctr" fontAlgn="ctr"/>
                          <a:r>
                            <a:rPr lang="en-US" sz="1800" b="1" u="none" strike="noStrike">
                              <a:effectLst/>
                              <a:latin typeface="Calibri" panose="020F0502020204030204" pitchFamily="34" charset="0"/>
                            </a:rPr>
                            <a:t>Energy Efficient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0.35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36.39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0.0946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54.96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5.2</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4535081"/>
                      </a:ext>
                    </a:extLst>
                  </a:tr>
                </a:tbl>
              </a:graphicData>
            </a:graphic>
          </p:graphicFrame>
        </mc:Choice>
        <mc:Fallback xmlns="">
          <p:graphicFrame>
            <p:nvGraphicFramePr>
              <p:cNvPr id="17" name="Table 16"/>
              <p:cNvGraphicFramePr>
                <a:graphicFrameLocks noGrp="1"/>
              </p:cNvGraphicFramePr>
              <p:nvPr/>
            </p:nvGraphicFramePr>
            <p:xfrm>
              <a:off x="21100" y="1524002"/>
              <a:ext cx="9122900" cy="5333999"/>
            </p:xfrm>
            <a:graphic>
              <a:graphicData uri="http://schemas.openxmlformats.org/drawingml/2006/table">
                <a:tbl>
                  <a:tblPr>
                    <a:tableStyleId>{BC89EF96-8CEA-46FF-86C4-4CE0E7609802}</a:tableStyleId>
                  </a:tblPr>
                  <a:tblGrid>
                    <a:gridCol w="1679060">
                      <a:extLst>
                        <a:ext uri="{9D8B030D-6E8A-4147-A177-3AD203B41FA5}">
                          <a16:colId xmlns:a16="http://schemas.microsoft.com/office/drawing/2014/main" val="2223019574"/>
                        </a:ext>
                      </a:extLst>
                    </a:gridCol>
                    <a:gridCol w="814440">
                      <a:extLst>
                        <a:ext uri="{9D8B030D-6E8A-4147-A177-3AD203B41FA5}">
                          <a16:colId xmlns:a16="http://schemas.microsoft.com/office/drawing/2014/main" val="661698660"/>
                        </a:ext>
                      </a:extLst>
                    </a:gridCol>
                    <a:gridCol w="1143000">
                      <a:extLst>
                        <a:ext uri="{9D8B030D-6E8A-4147-A177-3AD203B41FA5}">
                          <a16:colId xmlns:a16="http://schemas.microsoft.com/office/drawing/2014/main" val="803937990"/>
                        </a:ext>
                      </a:extLst>
                    </a:gridCol>
                    <a:gridCol w="1219200">
                      <a:extLst>
                        <a:ext uri="{9D8B030D-6E8A-4147-A177-3AD203B41FA5}">
                          <a16:colId xmlns:a16="http://schemas.microsoft.com/office/drawing/2014/main" val="1552171353"/>
                        </a:ext>
                      </a:extLst>
                    </a:gridCol>
                    <a:gridCol w="1295400">
                      <a:extLst>
                        <a:ext uri="{9D8B030D-6E8A-4147-A177-3AD203B41FA5}">
                          <a16:colId xmlns:a16="http://schemas.microsoft.com/office/drawing/2014/main" val="1079064526"/>
                        </a:ext>
                      </a:extLst>
                    </a:gridCol>
                    <a:gridCol w="1676400">
                      <a:extLst>
                        <a:ext uri="{9D8B030D-6E8A-4147-A177-3AD203B41FA5}">
                          <a16:colId xmlns:a16="http://schemas.microsoft.com/office/drawing/2014/main" val="1149711897"/>
                        </a:ext>
                      </a:extLst>
                    </a:gridCol>
                    <a:gridCol w="1295400">
                      <a:extLst>
                        <a:ext uri="{9D8B030D-6E8A-4147-A177-3AD203B41FA5}">
                          <a16:colId xmlns:a16="http://schemas.microsoft.com/office/drawing/2014/main" val="584936733"/>
                        </a:ext>
                      </a:extLst>
                    </a:gridCol>
                  </a:tblGrid>
                  <a:tr h="295042">
                    <a:tc gridSpan="7">
                      <a:txBody>
                        <a:bodyPr/>
                        <a:lstStyle/>
                        <a:p>
                          <a:pPr algn="ctr" fontAlgn="ctr"/>
                          <a:r>
                            <a:rPr lang="en-US" sz="1800" b="1" u="none" strike="noStrike" dirty="0">
                              <a:effectLst/>
                              <a:latin typeface="Calibri" panose="020F0502020204030204" pitchFamily="34" charset="0"/>
                            </a:rPr>
                            <a:t>TIME AND ENERGY FOR A PROGRAM THAT EXECUTES IN c= 2 BILLION CLOCK CYCLES</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446032"/>
                      </a:ext>
                    </a:extLst>
                  </a:tr>
                  <a:tr h="1435607">
                    <a:tc>
                      <a:txBody>
                        <a:bodyPr/>
                        <a:lstStyle/>
                        <a:p>
                          <a:pPr algn="ctr" fontAlgn="ctr"/>
                          <a:r>
                            <a:rPr lang="en-US" sz="1800" b="1" u="none" strike="noStrike" dirty="0">
                              <a:effectLst/>
                              <a:latin typeface="Calibri" panose="020F0502020204030204" pitchFamily="34" charset="0"/>
                            </a:rPr>
                            <a:t>Operating </a:t>
                          </a:r>
                        </a:p>
                        <a:p>
                          <a:pPr algn="ctr" fontAlgn="ctr"/>
                          <a:r>
                            <a:rPr lang="en-US" sz="1800" b="1" u="none" strike="noStrike" dirty="0">
                              <a:effectLst/>
                              <a:latin typeface="Calibri" panose="020F0502020204030204" pitchFamily="34" charset="0"/>
                            </a:rPr>
                            <a:t>Modes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Voltage (volts)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Clock Frequency   f (MHz)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Cycle Efficiency       </a:t>
                          </a:r>
                          <a:r>
                            <a:rPr lang="el-GR" sz="1800" b="1" u="none" strike="noStrike" dirty="0">
                              <a:effectLst/>
                              <a:latin typeface="Calibri" panose="020F0502020204030204" pitchFamily="34" charset="0"/>
                            </a:rPr>
                            <a:t>η (10</a:t>
                          </a:r>
                          <a:r>
                            <a:rPr lang="el-GR"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cycles/J)</a:t>
                          </a:r>
                          <a:br>
                            <a:rPr lang="en-US" sz="1800" b="1" u="none" strike="noStrike" dirty="0">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en-US"/>
                        </a:p>
                      </a:txBody>
                      <a:tcPr marL="9525" marR="9525" marT="9525" marB="0" anchor="ctr">
                        <a:blipFill>
                          <a:blip r:embed="rId3"/>
                          <a:stretch>
                            <a:fillRect l="-376415" t="-24576" r="-231604" b="-260169"/>
                          </a:stretch>
                        </a:blipFill>
                      </a:tcPr>
                    </a:tc>
                    <a:tc>
                      <a:txBody>
                        <a:bodyPr/>
                        <a:lstStyle/>
                        <a:p>
                          <a:endParaRPr lang="en-US"/>
                        </a:p>
                      </a:txBody>
                      <a:tcPr marL="9525" marR="9525" marT="9525" marB="0" anchor="ctr">
                        <a:blipFill>
                          <a:blip r:embed="rId3"/>
                          <a:stretch>
                            <a:fillRect l="-367273" t="-24576" r="-78545" b="-260169"/>
                          </a:stretch>
                        </a:blipFill>
                      </a:tcPr>
                    </a:tc>
                    <a:tc>
                      <a:txBody>
                        <a:bodyPr/>
                        <a:lstStyle/>
                        <a:p>
                          <a:endParaRPr lang="en-US"/>
                        </a:p>
                      </a:txBody>
                      <a:tcPr marL="9525" marR="9525" marT="9525" marB="0" anchor="ctr">
                        <a:blipFill>
                          <a:blip r:embed="rId3"/>
                          <a:stretch>
                            <a:fillRect l="-603286" t="-24576" r="-1408" b="-260169"/>
                          </a:stretch>
                        </a:blipFill>
                      </a:tcPr>
                    </a:tc>
                    <a:extLst>
                      <a:ext uri="{0D108BD9-81ED-4DB2-BD59-A6C34878D82A}">
                        <a16:rowId xmlns:a16="http://schemas.microsoft.com/office/drawing/2014/main" val="829830858"/>
                      </a:ext>
                    </a:extLst>
                  </a:tr>
                  <a:tr h="607479">
                    <a:tc>
                      <a:txBody>
                        <a:bodyPr/>
                        <a:lstStyle/>
                        <a:p>
                          <a:pPr algn="ctr" fontAlgn="ctr"/>
                          <a:r>
                            <a:rPr lang="en-US" sz="1800" b="1" u="none" strike="noStrike">
                              <a:effectLst/>
                              <a:latin typeface="Calibri" panose="020F0502020204030204" pitchFamily="34" charset="0"/>
                            </a:rPr>
                            <a:t>Nominal Operating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3300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57.57</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481494"/>
                      </a:ext>
                    </a:extLst>
                  </a:tr>
                  <a:tr h="580184">
                    <a:tc rowSpan="2">
                      <a:txBody>
                        <a:bodyPr/>
                        <a:lstStyle/>
                        <a:p>
                          <a:pPr algn="ctr" fontAlgn="ctr"/>
                          <a:r>
                            <a:rPr lang="en-US" sz="1800" b="1" u="none" strike="noStrike" dirty="0">
                              <a:effectLst/>
                              <a:latin typeface="Calibri" panose="020F0502020204030204" pitchFamily="34" charset="0"/>
                            </a:rPr>
                            <a:t>Overclocked Operating Point 20% </a:t>
                          </a:r>
                          <a:r>
                            <a:rPr lang="en-US" sz="1800" b="1" u="none" strike="noStrike" dirty="0" err="1">
                              <a:effectLst/>
                              <a:latin typeface="Calibri" panose="020F0502020204030204" pitchFamily="34" charset="0"/>
                            </a:rPr>
                            <a:t>Ovrclk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At 3300     (80% task)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b="1" u="none" strike="noStrike">
                              <a:effectLst/>
                              <a:latin typeface="Calibri" panose="020F0502020204030204" pitchFamily="34" charset="0"/>
                            </a:rPr>
                            <a:t>0.485+0.0798 =0.57</a:t>
                          </a:r>
                          <a:endParaRPr lang="en-US" sz="18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b="1" u="none" strike="noStrike">
                              <a:effectLst/>
                              <a:latin typeface="Calibri" panose="020F0502020204030204" pitchFamily="34" charset="0"/>
                            </a:rPr>
                            <a:t>46.06+10.52          = 56.58 </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7980898"/>
                      </a:ext>
                    </a:extLst>
                  </a:tr>
                  <a:tr h="570893">
                    <a:tc vMerge="1">
                      <a:txBody>
                        <a:bodyPr/>
                        <a:lstStyle/>
                        <a:p>
                          <a:endParaRPr lang="en-US"/>
                        </a:p>
                      </a:txBody>
                      <a:tcPr/>
                    </a:tc>
                    <a:tc>
                      <a:txBody>
                        <a:bodyPr/>
                        <a:lstStyle/>
                        <a:p>
                          <a:pPr algn="ctr" fontAlgn="ctr"/>
                          <a:r>
                            <a:rPr lang="en-US" sz="1800" b="1" u="none" strike="noStrike">
                              <a:effectLst/>
                              <a:latin typeface="Calibri" panose="020F0502020204030204" pitchFamily="34" charset="0"/>
                            </a:rPr>
                            <a:t>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At 5010    (20% task)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132W</a:t>
                          </a:r>
                          <a:endParaRPr lang="en-US" sz="18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8209435"/>
                      </a:ext>
                    </a:extLst>
                  </a:tr>
                  <a:tr h="684426">
                    <a:tc>
                      <a:txBody>
                        <a:bodyPr/>
                        <a:lstStyle/>
                        <a:p>
                          <a:pPr algn="ctr" fontAlgn="ctr"/>
                          <a:r>
                            <a:rPr lang="en-US" sz="1800" b="1" u="none" strike="noStrike">
                              <a:effectLst/>
                              <a:latin typeface="Calibri" panose="020F0502020204030204" pitchFamily="34" charset="0"/>
                            </a:rPr>
                            <a:t>Optimum Operating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1.112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4531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47.91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95W</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0.44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41.75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2350430"/>
                      </a:ext>
                    </a:extLst>
                  </a:tr>
                  <a:tr h="580184">
                    <a:tc>
                      <a:txBody>
                        <a:bodyPr/>
                        <a:lstStyle/>
                        <a:p>
                          <a:pPr algn="ctr" fontAlgn="ctr"/>
                          <a:r>
                            <a:rPr lang="en-US" sz="1800" b="1" u="none" strike="noStrike">
                              <a:effectLst/>
                              <a:latin typeface="Calibri" panose="020F0502020204030204" pitchFamily="34" charset="0"/>
                            </a:rPr>
                            <a:t>Dynamic Voltage scale point  </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0.92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a:effectLst/>
                              <a:latin typeface="Calibri" panose="020F0502020204030204" pitchFamily="34" charset="0"/>
                            </a:rPr>
                            <a:t>3300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41.77W          </a:t>
                          </a: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 </a:t>
                          </a:r>
                        </a:p>
                        <a:p>
                          <a:pPr algn="ctr" fontAlgn="ctr"/>
                          <a:r>
                            <a:rPr lang="en-US" sz="1800" b="1" u="none" strike="noStrike" dirty="0">
                              <a:solidFill>
                                <a:srgbClr val="FF0000"/>
                              </a:solidFill>
                              <a:effectLst/>
                              <a:latin typeface="Calibri" panose="020F0502020204030204" pitchFamily="34" charset="0"/>
                            </a:rPr>
                            <a:t>(0%)</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25.31 </a:t>
                          </a:r>
                        </a:p>
                        <a:p>
                          <a:pPr algn="ctr" fontAlgn="ct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4064294"/>
                      </a:ext>
                    </a:extLst>
                  </a:tr>
                  <a:tr h="580184">
                    <a:tc>
                      <a:txBody>
                        <a:bodyPr/>
                        <a:lstStyle/>
                        <a:p>
                          <a:pPr algn="ctr" fontAlgn="ctr"/>
                          <a:r>
                            <a:rPr lang="en-US" sz="1800" b="1" u="none" strike="noStrike">
                              <a:effectLst/>
                              <a:latin typeface="Calibri" panose="020F0502020204030204" pitchFamily="34" charset="0"/>
                            </a:rPr>
                            <a:t>Energy Efficient point</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0.35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36.39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0.0946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54.96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5.2</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4535081"/>
                      </a:ext>
                    </a:extLst>
                  </a:tr>
                </a:tbl>
              </a:graphicData>
            </a:graphic>
          </p:graphicFrame>
        </mc:Fallback>
      </mc:AlternateContent>
      <p:sp>
        <p:nvSpPr>
          <p:cNvPr id="4" name="Slide Number Placeholder 3"/>
          <p:cNvSpPr>
            <a:spLocks noGrp="1"/>
          </p:cNvSpPr>
          <p:nvPr>
            <p:ph type="sldNum" sz="quarter" idx="12"/>
          </p:nvPr>
        </p:nvSpPr>
        <p:spPr/>
        <p:txBody>
          <a:bodyPr/>
          <a:lstStyle/>
          <a:p>
            <a:fld id="{DAF9EE7D-FB37-4E04-8982-7171E671F843}" type="slidenum">
              <a:rPr lang="en-US" smtClean="0"/>
              <a:pPr/>
              <a:t>41</a:t>
            </a:fld>
            <a:endParaRPr lang="en-US"/>
          </a:p>
        </p:txBody>
      </p:sp>
    </p:spTree>
    <p:extLst>
      <p:ext uri="{BB962C8B-B14F-4D97-AF65-F5344CB8AC3E}">
        <p14:creationId xmlns:p14="http://schemas.microsoft.com/office/powerpoint/2010/main" val="371442970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graphicFrame>
        <p:nvGraphicFramePr>
          <p:cNvPr id="6" name="Table 5"/>
          <p:cNvGraphicFramePr>
            <a:graphicFrameLocks noGrp="1"/>
          </p:cNvGraphicFramePr>
          <p:nvPr>
            <p:extLst>
              <p:ext uri="{D42A27DB-BD31-4B8C-83A1-F6EECF244321}">
                <p14:modId xmlns:p14="http://schemas.microsoft.com/office/powerpoint/2010/main" val="1042115722"/>
              </p:ext>
            </p:extLst>
          </p:nvPr>
        </p:nvGraphicFramePr>
        <p:xfrm>
          <a:off x="1" y="1515185"/>
          <a:ext cx="9143999" cy="5342815"/>
        </p:xfrm>
        <a:graphic>
          <a:graphicData uri="http://schemas.openxmlformats.org/drawingml/2006/table">
            <a:tbl>
              <a:tblPr>
                <a:tableStyleId>{BC89EF96-8CEA-46FF-86C4-4CE0E7609802}</a:tableStyleId>
              </a:tblPr>
              <a:tblGrid>
                <a:gridCol w="761999">
                  <a:extLst>
                    <a:ext uri="{9D8B030D-6E8A-4147-A177-3AD203B41FA5}">
                      <a16:colId xmlns:a16="http://schemas.microsoft.com/office/drawing/2014/main" val="771130595"/>
                    </a:ext>
                  </a:extLst>
                </a:gridCol>
                <a:gridCol w="990600">
                  <a:extLst>
                    <a:ext uri="{9D8B030D-6E8A-4147-A177-3AD203B41FA5}">
                      <a16:colId xmlns:a16="http://schemas.microsoft.com/office/drawing/2014/main" val="3138904284"/>
                    </a:ext>
                  </a:extLst>
                </a:gridCol>
                <a:gridCol w="685800">
                  <a:extLst>
                    <a:ext uri="{9D8B030D-6E8A-4147-A177-3AD203B41FA5}">
                      <a16:colId xmlns:a16="http://schemas.microsoft.com/office/drawing/2014/main" val="2928916360"/>
                    </a:ext>
                  </a:extLst>
                </a:gridCol>
                <a:gridCol w="457200">
                  <a:extLst>
                    <a:ext uri="{9D8B030D-6E8A-4147-A177-3AD203B41FA5}">
                      <a16:colId xmlns:a16="http://schemas.microsoft.com/office/drawing/2014/main" val="666558162"/>
                    </a:ext>
                  </a:extLst>
                </a:gridCol>
                <a:gridCol w="838200">
                  <a:extLst>
                    <a:ext uri="{9D8B030D-6E8A-4147-A177-3AD203B41FA5}">
                      <a16:colId xmlns:a16="http://schemas.microsoft.com/office/drawing/2014/main" val="2035932515"/>
                    </a:ext>
                  </a:extLst>
                </a:gridCol>
                <a:gridCol w="448372">
                  <a:extLst>
                    <a:ext uri="{9D8B030D-6E8A-4147-A177-3AD203B41FA5}">
                      <a16:colId xmlns:a16="http://schemas.microsoft.com/office/drawing/2014/main" val="165883656"/>
                    </a:ext>
                  </a:extLst>
                </a:gridCol>
                <a:gridCol w="847028">
                  <a:extLst>
                    <a:ext uri="{9D8B030D-6E8A-4147-A177-3AD203B41FA5}">
                      <a16:colId xmlns:a16="http://schemas.microsoft.com/office/drawing/2014/main" val="1907695189"/>
                    </a:ext>
                  </a:extLst>
                </a:gridCol>
                <a:gridCol w="609600">
                  <a:extLst>
                    <a:ext uri="{9D8B030D-6E8A-4147-A177-3AD203B41FA5}">
                      <a16:colId xmlns:a16="http://schemas.microsoft.com/office/drawing/2014/main" val="409533308"/>
                    </a:ext>
                  </a:extLst>
                </a:gridCol>
                <a:gridCol w="666443">
                  <a:extLst>
                    <a:ext uri="{9D8B030D-6E8A-4147-A177-3AD203B41FA5}">
                      <a16:colId xmlns:a16="http://schemas.microsoft.com/office/drawing/2014/main" val="1325959940"/>
                    </a:ext>
                  </a:extLst>
                </a:gridCol>
                <a:gridCol w="815643">
                  <a:extLst>
                    <a:ext uri="{9D8B030D-6E8A-4147-A177-3AD203B41FA5}">
                      <a16:colId xmlns:a16="http://schemas.microsoft.com/office/drawing/2014/main" val="3672595323"/>
                    </a:ext>
                  </a:extLst>
                </a:gridCol>
                <a:gridCol w="499114">
                  <a:extLst>
                    <a:ext uri="{9D8B030D-6E8A-4147-A177-3AD203B41FA5}">
                      <a16:colId xmlns:a16="http://schemas.microsoft.com/office/drawing/2014/main" val="3193215928"/>
                    </a:ext>
                  </a:extLst>
                </a:gridCol>
                <a:gridCol w="685800">
                  <a:extLst>
                    <a:ext uri="{9D8B030D-6E8A-4147-A177-3AD203B41FA5}">
                      <a16:colId xmlns:a16="http://schemas.microsoft.com/office/drawing/2014/main" val="1065735676"/>
                    </a:ext>
                  </a:extLst>
                </a:gridCol>
                <a:gridCol w="838200">
                  <a:extLst>
                    <a:ext uri="{9D8B030D-6E8A-4147-A177-3AD203B41FA5}">
                      <a16:colId xmlns:a16="http://schemas.microsoft.com/office/drawing/2014/main" val="3314492625"/>
                    </a:ext>
                  </a:extLst>
                </a:gridCol>
              </a:tblGrid>
              <a:tr h="331947">
                <a:tc rowSpan="3">
                  <a:txBody>
                    <a:bodyPr/>
                    <a:lstStyle/>
                    <a:p>
                      <a:pPr algn="ctr" fontAlgn="ctr"/>
                      <a:r>
                        <a:rPr lang="en-US" sz="1800" b="1" u="none" strike="noStrike" dirty="0">
                          <a:effectLst/>
                          <a:latin typeface="Calibri" panose="020F0502020204030204" pitchFamily="34" charset="0"/>
                        </a:rPr>
                        <a:t>PTM Models </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n-US" sz="1800" b="1" u="none" strike="noStrike" dirty="0">
                          <a:effectLst/>
                          <a:latin typeface="Calibri" panose="020F0502020204030204" pitchFamily="34" charset="0"/>
                        </a:rPr>
                        <a:t>Intel Processor used </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n-US" sz="1800" b="1" u="none" strike="noStrike" dirty="0">
                          <a:effectLst/>
                          <a:latin typeface="Calibri" panose="020F0502020204030204" pitchFamily="34" charset="0"/>
                        </a:rPr>
                        <a:t>Nominal Operation</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ctr"/>
                      <a:r>
                        <a:rPr lang="en-US" sz="1800" b="1" u="none" strike="noStrike" dirty="0">
                          <a:effectLst/>
                          <a:latin typeface="Calibri" panose="020F0502020204030204" pitchFamily="34" charset="0"/>
                        </a:rPr>
                        <a:t>Performance Optimization</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1800" b="1" u="none" strike="noStrike" dirty="0">
                          <a:effectLst/>
                          <a:latin typeface="Calibri" panose="020F0502020204030204" pitchFamily="34" charset="0"/>
                        </a:rPr>
                        <a:t>Energy Optimization</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3438174"/>
                  </a:ext>
                </a:extLst>
              </a:tr>
              <a:tr h="331947">
                <a:tc vMerge="1">
                  <a:txBody>
                    <a:bodyPr/>
                    <a:lstStyle/>
                    <a:p>
                      <a:endParaRPr lang="en-US"/>
                    </a:p>
                  </a:txBody>
                  <a:tcPr/>
                </a:tc>
                <a:tc vMerge="1">
                  <a:txBody>
                    <a:bodyPr/>
                    <a:lstStyle/>
                    <a:p>
                      <a:endParaRPr lang="en-US"/>
                    </a:p>
                  </a:txBody>
                  <a:tcPr/>
                </a:tc>
                <a:tc gridSpan="3">
                  <a:txBody>
                    <a:bodyPr/>
                    <a:lstStyle/>
                    <a:p>
                      <a:pPr algn="ctr" fontAlgn="ctr"/>
                      <a:r>
                        <a:rPr lang="en-US" sz="1800" b="1" u="none" strike="noStrike">
                          <a:effectLst/>
                          <a:latin typeface="Calibri" panose="020F0502020204030204" pitchFamily="34" charset="0"/>
                        </a:rPr>
                        <a:t>Rated Specifications</a:t>
                      </a:r>
                      <a:endParaRPr lang="en-US" sz="18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2">
                  <a:txBody>
                    <a:bodyPr/>
                    <a:lstStyle/>
                    <a:p>
                      <a:pPr algn="ctr" fontAlgn="ctr"/>
                      <a:r>
                        <a:rPr lang="en-US" sz="1800" b="1" u="none" strike="noStrike" dirty="0">
                          <a:effectLst/>
                          <a:latin typeface="Calibri" panose="020F0502020204030204" pitchFamily="34" charset="0"/>
                        </a:rPr>
                        <a:t>Optimized</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56214400"/>
                  </a:ext>
                </a:extLst>
              </a:tr>
              <a:tr h="818477">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TDP</a:t>
                      </a:r>
                      <a:r>
                        <a:rPr lang="en-US" sz="1800" b="1" u="none" strike="noStrike" baseline="-25000" dirty="0">
                          <a:effectLst/>
                          <a:latin typeface="Calibri" panose="020F0502020204030204" pitchFamily="34" charset="0"/>
                        </a:rPr>
                        <a:t> </a:t>
                      </a:r>
                      <a:r>
                        <a:rPr lang="en-US" sz="1800" b="1" u="none" strike="noStrike" dirty="0">
                          <a:effectLst/>
                          <a:latin typeface="Calibri" panose="020F0502020204030204" pitchFamily="34" charset="0"/>
                        </a:rPr>
                        <a:t>(MHz)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a:t>
                      </a:r>
                      <a:r>
                        <a:rPr lang="en-US" sz="1800" b="1" u="none" strike="noStrike" baseline="-25000" dirty="0">
                          <a:effectLst/>
                          <a:latin typeface="Calibri" panose="020F0502020204030204" pitchFamily="34" charset="0"/>
                        </a:rPr>
                        <a:t>dd</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800" b="1" u="none" strike="noStrike" dirty="0">
                          <a:effectLst/>
                          <a:latin typeface="Calibri" panose="020F0502020204030204" pitchFamily="34" charset="0"/>
                        </a:rPr>
                        <a:t>η</a:t>
                      </a:r>
                      <a:r>
                        <a:rPr lang="en-US" sz="1800" b="1" u="none" strike="noStrike" baseline="-25000" dirty="0">
                          <a:effectLst/>
                          <a:latin typeface="Calibri" panose="020F0502020204030204" pitchFamily="34" charset="0"/>
                        </a:rPr>
                        <a:t>TDP</a:t>
                      </a:r>
                      <a:r>
                        <a:rPr lang="en-US" sz="1800" b="1" u="none" strike="noStrike" dirty="0">
                          <a:effectLst/>
                          <a:latin typeface="Calibri" panose="020F0502020204030204" pitchFamily="34" charset="0"/>
                        </a:rPr>
                        <a:t>      (10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c/J)</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a:t>
                      </a:r>
                      <a:r>
                        <a:rPr lang="en-US" sz="1800" b="1" u="none" strike="noStrike" baseline="-25000" dirty="0">
                          <a:effectLst/>
                          <a:latin typeface="Calibri" panose="020F0502020204030204" pitchFamily="34" charset="0"/>
                        </a:rPr>
                        <a:t>dd</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l-GR" sz="1800" b="1" u="none" strike="noStrike" dirty="0">
                          <a:effectLst/>
                          <a:latin typeface="Calibri" panose="020F0502020204030204" pitchFamily="34" charset="0"/>
                        </a:rPr>
                        <a:t>η</a:t>
                      </a:r>
                      <a:r>
                        <a:rPr lang="en-US" sz="1800" b="1" u="none" strike="noStrike" baseline="-25000" dirty="0">
                          <a:effectLst/>
                          <a:latin typeface="Calibri" panose="020F0502020204030204" pitchFamily="34" charset="0"/>
                        </a:rPr>
                        <a:t>TDP</a:t>
                      </a:r>
                      <a:r>
                        <a:rPr lang="en-US" sz="1800" b="1" u="none" strike="noStrike" dirty="0">
                          <a:effectLst/>
                          <a:latin typeface="Calibri" panose="020F0502020204030204" pitchFamily="34" charset="0"/>
                        </a:rPr>
                        <a:t>      (10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c/J)</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err="1">
                          <a:effectLst/>
                          <a:latin typeface="Calibri" panose="020F0502020204030204" pitchFamily="34" charset="0"/>
                        </a:rPr>
                        <a:t>V</a:t>
                      </a:r>
                      <a:r>
                        <a:rPr lang="en-US" sz="1800" b="1" u="none" strike="noStrike" baseline="-25000" dirty="0" err="1">
                          <a:effectLst/>
                          <a:latin typeface="Calibri" panose="020F0502020204030204" pitchFamily="34" charset="0"/>
                        </a:rPr>
                        <a:t>ddopt</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opt</a:t>
                      </a:r>
                      <a:r>
                        <a:rPr lang="en-US" sz="1800" b="1" u="none" strike="noStrike" baseline="-25000" dirty="0">
                          <a:effectLst/>
                          <a:latin typeface="Calibri" panose="020F0502020204030204" pitchFamily="34" charset="0"/>
                        </a:rPr>
                        <a:t> </a:t>
                      </a:r>
                      <a:r>
                        <a:rPr lang="en-US" sz="1800" b="1" u="none" strike="noStrike" dirty="0">
                          <a:effectLst/>
                          <a:latin typeface="Calibri" panose="020F0502020204030204" pitchFamily="34" charset="0"/>
                        </a:rPr>
                        <a:t>(MHz)</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l-GR" sz="1800" b="0" u="none" strike="noStrike" dirty="0">
                          <a:effectLst/>
                          <a:latin typeface="Calibri" panose="020F0502020204030204" pitchFamily="34" charset="0"/>
                        </a:rPr>
                        <a:t>η</a:t>
                      </a:r>
                      <a:r>
                        <a:rPr lang="en-US" sz="1800" b="0" u="none" strike="noStrike" baseline="-25000" dirty="0">
                          <a:effectLst/>
                          <a:latin typeface="Calibri" panose="020F0502020204030204" pitchFamily="34" charset="0"/>
                        </a:rPr>
                        <a:t>opt</a:t>
                      </a:r>
                      <a:r>
                        <a:rPr lang="en-US" sz="1800" b="0" u="none" strike="noStrike" dirty="0">
                          <a:effectLst/>
                          <a:latin typeface="Calibri" panose="020F0502020204030204" pitchFamily="34" charset="0"/>
                        </a:rPr>
                        <a:t>        (10</a:t>
                      </a:r>
                      <a:r>
                        <a:rPr lang="en-US" sz="1800" b="0" u="none" strike="noStrike" baseline="30000" dirty="0">
                          <a:effectLst/>
                          <a:latin typeface="Calibri" panose="020F0502020204030204" pitchFamily="34" charset="0"/>
                        </a:rPr>
                        <a:t>6</a:t>
                      </a:r>
                      <a:r>
                        <a:rPr lang="en-US" sz="1800" b="0" u="none" strike="noStrike" dirty="0">
                          <a:effectLst/>
                          <a:latin typeface="Calibri" panose="020F0502020204030204" pitchFamily="34" charset="0"/>
                        </a:rPr>
                        <a:t> c/J)</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V</a:t>
                      </a:r>
                      <a:r>
                        <a:rPr lang="en-US" sz="1800" b="0" u="none" strike="noStrike" baseline="-25000" dirty="0">
                          <a:effectLst/>
                          <a:latin typeface="Calibri" panose="020F0502020204030204" pitchFamily="34" charset="0"/>
                        </a:rPr>
                        <a:t>dd</a:t>
                      </a:r>
                      <a:r>
                        <a:rPr lang="en-US" sz="1800" b="0" u="none" strike="noStrike" dirty="0">
                          <a:effectLst/>
                          <a:latin typeface="Calibri" panose="020F0502020204030204" pitchFamily="34" charset="0"/>
                        </a:rPr>
                        <a:t>     (v)</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f</a:t>
                      </a:r>
                      <a:r>
                        <a:rPr lang="el-GR" sz="1800" b="0" u="none" strike="noStrike" baseline="-25000" dirty="0">
                          <a:effectLst/>
                          <a:latin typeface="Calibri" panose="020F0502020204030204" pitchFamily="34" charset="0"/>
                        </a:rPr>
                        <a:t>η0 </a:t>
                      </a:r>
                      <a:r>
                        <a:rPr lang="el-GR" sz="1800" b="0" u="none" strike="noStrike" dirty="0">
                          <a:effectLst/>
                          <a:latin typeface="Calibri" panose="020F0502020204030204" pitchFamily="34" charset="0"/>
                        </a:rPr>
                        <a:t>(</a:t>
                      </a:r>
                      <a:r>
                        <a:rPr lang="en-US" sz="1800" b="0" u="none" strike="noStrike" dirty="0">
                          <a:effectLst/>
                          <a:latin typeface="Calibri" panose="020F0502020204030204" pitchFamily="34" charset="0"/>
                        </a:rPr>
                        <a:t>MHz)</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l-GR" sz="1800" b="1" u="none" strike="noStrike" dirty="0">
                          <a:effectLst/>
                          <a:latin typeface="Calibri" panose="020F0502020204030204" pitchFamily="34" charset="0"/>
                        </a:rPr>
                        <a:t>η</a:t>
                      </a:r>
                      <a:r>
                        <a:rPr lang="el-GR" sz="1800" b="1" u="none" strike="noStrike" baseline="-25000" dirty="0">
                          <a:effectLst/>
                          <a:latin typeface="Calibri" panose="020F0502020204030204" pitchFamily="34" charset="0"/>
                        </a:rPr>
                        <a:t>0</a:t>
                      </a:r>
                      <a:r>
                        <a:rPr lang="el-GR" sz="1800" b="1" u="none" strike="noStrike" dirty="0">
                          <a:effectLst/>
                          <a:latin typeface="Calibri" panose="020F0502020204030204" pitchFamily="34" charset="0"/>
                        </a:rPr>
                        <a:t>        (10</a:t>
                      </a:r>
                      <a:r>
                        <a:rPr lang="el-GR" sz="1800" b="1" u="none" strike="noStrike" baseline="30000" dirty="0">
                          <a:effectLst/>
                          <a:latin typeface="Calibri" panose="020F0502020204030204" pitchFamily="34" charset="0"/>
                        </a:rPr>
                        <a:t>6</a:t>
                      </a:r>
                      <a:r>
                        <a:rPr lang="el-GR" sz="1800" b="1" u="none" strike="noStrike" dirty="0">
                          <a:effectLst/>
                          <a:latin typeface="Calibri" panose="020F0502020204030204" pitchFamily="34" charset="0"/>
                        </a:rPr>
                        <a:t> </a:t>
                      </a:r>
                      <a:r>
                        <a:rPr lang="en-US" sz="1800" b="1" u="none" strike="noStrike" dirty="0">
                          <a:effectLst/>
                          <a:latin typeface="Calibri" panose="020F0502020204030204" pitchFamily="34" charset="0"/>
                        </a:rPr>
                        <a:t>c/J)</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921232356"/>
                  </a:ext>
                </a:extLst>
              </a:tr>
              <a:tr h="728576">
                <a:tc>
                  <a:txBody>
                    <a:bodyPr/>
                    <a:lstStyle/>
                    <a:p>
                      <a:pPr algn="ctr" fontAlgn="ctr"/>
                      <a:r>
                        <a:rPr lang="en-US" sz="1600" b="1" u="none" strike="noStrike" dirty="0">
                          <a:effectLst/>
                          <a:latin typeface="Calibri" panose="020F0502020204030204" pitchFamily="34" charset="0"/>
                        </a:rPr>
                        <a:t>45nm bulk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Core 2 Duo T9500</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2600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74.29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1.07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108.58</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2920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82.28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a:effectLst/>
                          <a:latin typeface="Calibri" panose="020F0502020204030204" pitchFamily="34" charset="0"/>
                        </a:rPr>
                        <a:t>0.35</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33.51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829.29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538954881"/>
                  </a:ext>
                </a:extLst>
              </a:tr>
              <a:tr h="728576">
                <a:tc>
                  <a:txBody>
                    <a:bodyPr/>
                    <a:lstStyle/>
                    <a:p>
                      <a:pPr algn="ctr" fontAlgn="ctr"/>
                      <a:r>
                        <a:rPr lang="en-US" sz="1600" b="1" u="none" strike="noStrike" dirty="0">
                          <a:effectLst/>
                          <a:latin typeface="Calibri" panose="020F0502020204030204" pitchFamily="34" charset="0"/>
                        </a:rPr>
                        <a:t>45nm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2 Duo T9500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2600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1.25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74.29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0.79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350.91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1.226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3120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89.08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a:effectLst/>
                          <a:latin typeface="Calibri" panose="020F0502020204030204" pitchFamily="34" charset="0"/>
                        </a:rPr>
                        <a:t>0.3</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304.48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1795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377521106"/>
                  </a:ext>
                </a:extLst>
              </a:tr>
              <a:tr h="600823">
                <a:tc>
                  <a:txBody>
                    <a:bodyPr/>
                    <a:lstStyle/>
                    <a:p>
                      <a:pPr algn="ctr" fontAlgn="ctr"/>
                      <a:r>
                        <a:rPr lang="en-US" sz="1600" b="1" u="none" strike="noStrike">
                          <a:effectLst/>
                          <a:latin typeface="Calibri" panose="020F0502020204030204" pitchFamily="34" charset="0"/>
                        </a:rPr>
                        <a:t>32nm bulk</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i5-2500K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3300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34.74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0.92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1.112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47.91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a:effectLst/>
                          <a:latin typeface="Calibri" panose="020F0502020204030204" pitchFamily="34" charset="0"/>
                        </a:rPr>
                        <a:t>0.35</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36.39</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364515639"/>
                  </a:ext>
                </a:extLst>
              </a:tr>
              <a:tr h="600823">
                <a:tc>
                  <a:txBody>
                    <a:bodyPr/>
                    <a:lstStyle/>
                    <a:p>
                      <a:pPr algn="ctr" fontAlgn="ctr"/>
                      <a:r>
                        <a:rPr lang="en-US" sz="1600" b="1" u="none" strike="noStrike" dirty="0">
                          <a:effectLst/>
                          <a:latin typeface="Calibri" panose="020F0502020204030204" pitchFamily="34" charset="0"/>
                        </a:rPr>
                        <a:t>32nm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i5-2500K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3300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34.74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267.57</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1.155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4940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51.77</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0.3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414.23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953.81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2912229507"/>
                  </a:ext>
                </a:extLst>
              </a:tr>
              <a:tr h="600823">
                <a:tc>
                  <a:txBody>
                    <a:bodyPr/>
                    <a:lstStyle/>
                    <a:p>
                      <a:pPr algn="ctr" fontAlgn="ctr"/>
                      <a:r>
                        <a:rPr lang="en-US" sz="1600" b="1" u="none" strike="noStrike">
                          <a:effectLst/>
                          <a:latin typeface="Calibri" panose="020F0502020204030204" pitchFamily="34" charset="0"/>
                        </a:rPr>
                        <a:t>22nm bulk</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i7- 3820QM</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2700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60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96.22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0.771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3494</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i="0" u="none" strike="noStrike" dirty="0">
                          <a:solidFill>
                            <a:schemeClr val="tx1"/>
                          </a:solidFill>
                          <a:effectLst/>
                          <a:latin typeface="Calibri" panose="020F0502020204030204" pitchFamily="34" charset="0"/>
                        </a:rPr>
                        <a:t>75.46</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0.38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177.25</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213.99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922995840"/>
                  </a:ext>
                </a:extLst>
              </a:tr>
              <a:tr h="600823">
                <a:tc>
                  <a:txBody>
                    <a:bodyPr/>
                    <a:lstStyle/>
                    <a:p>
                      <a:pPr algn="ctr" fontAlgn="ctr"/>
                      <a:r>
                        <a:rPr lang="en-US" sz="1600" b="1" u="none" strike="noStrike" dirty="0">
                          <a:effectLst/>
                          <a:latin typeface="Calibri" panose="020F0502020204030204" pitchFamily="34" charset="0"/>
                        </a:rPr>
                        <a:t>22nm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i7- 3820QM</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2700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60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0.61</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137.65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0.76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3626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80.38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0" u="none" strike="noStrike" dirty="0">
                          <a:effectLst/>
                          <a:latin typeface="Calibri" panose="020F0502020204030204" pitchFamily="34" charset="0"/>
                        </a:rPr>
                        <a:t>0.3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332.58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375.76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4126056290"/>
                  </a:ext>
                </a:extLst>
              </a:tr>
            </a:tbl>
          </a:graphicData>
        </a:graphic>
      </p:graphicFrame>
      <p:sp>
        <p:nvSpPr>
          <p:cNvPr id="4" name="Slide Number Placeholder 3"/>
          <p:cNvSpPr>
            <a:spLocks noGrp="1"/>
          </p:cNvSpPr>
          <p:nvPr>
            <p:ph type="sldNum" sz="quarter" idx="12"/>
          </p:nvPr>
        </p:nvSpPr>
        <p:spPr/>
        <p:txBody>
          <a:bodyPr/>
          <a:lstStyle/>
          <a:p>
            <a:fld id="{DAF9EE7D-FB37-4E04-8982-7171E671F843}" type="slidenum">
              <a:rPr lang="en-US" smtClean="0"/>
              <a:pPr/>
              <a:t>42</a:t>
            </a:fld>
            <a:endParaRPr lang="en-US"/>
          </a:p>
        </p:txBody>
      </p:sp>
    </p:spTree>
    <p:extLst>
      <p:ext uri="{BB962C8B-B14F-4D97-AF65-F5344CB8AC3E}">
        <p14:creationId xmlns:p14="http://schemas.microsoft.com/office/powerpoint/2010/main" val="301562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Conclusion</a:t>
            </a:r>
          </a:p>
        </p:txBody>
      </p:sp>
      <p:sp>
        <p:nvSpPr>
          <p:cNvPr id="5" name="Date Placeholder 4"/>
          <p:cNvSpPr>
            <a:spLocks noGrp="1"/>
          </p:cNvSpPr>
          <p:nvPr>
            <p:ph type="dt" sz="half" idx="10"/>
          </p:nvPr>
        </p:nvSpPr>
        <p:spPr/>
        <p:txBody>
          <a:bodyPr/>
          <a:lstStyle/>
          <a:p>
            <a:r>
              <a:rPr lang="en-US"/>
              <a:t>July 18, 2016</a:t>
            </a:r>
          </a:p>
        </p:txBody>
      </p:sp>
      <p:sp>
        <p:nvSpPr>
          <p:cNvPr id="3" name="Content Placeholder 2"/>
          <p:cNvSpPr>
            <a:spLocks noGrp="1"/>
          </p:cNvSpPr>
          <p:nvPr>
            <p:ph sz="half" idx="1"/>
          </p:nvPr>
        </p:nvSpPr>
        <p:spPr>
          <a:xfrm>
            <a:off x="0" y="1403461"/>
            <a:ext cx="9144000" cy="5347857"/>
          </a:xfrm>
        </p:spPr>
        <p:txBody>
          <a:bodyPr/>
          <a:lstStyle/>
          <a:p>
            <a:r>
              <a:rPr lang="en-US" dirty="0"/>
              <a:t>Present Work</a:t>
            </a:r>
          </a:p>
          <a:p>
            <a:pPr lvl="1"/>
            <a:r>
              <a:rPr lang="en-US" dirty="0"/>
              <a:t>Simulation based evaluation.</a:t>
            </a:r>
          </a:p>
          <a:p>
            <a:pPr lvl="1"/>
            <a:r>
              <a:rPr lang="en-US" dirty="0"/>
              <a:t> Power management is described through:	</a:t>
            </a:r>
          </a:p>
          <a:p>
            <a:pPr lvl="2"/>
            <a:r>
              <a:rPr lang="en-US" dirty="0"/>
              <a:t>Improving rated cycle efficiency</a:t>
            </a:r>
          </a:p>
          <a:p>
            <a:pPr lvl="2"/>
            <a:r>
              <a:rPr lang="en-US" dirty="0"/>
              <a:t>Performance optimization</a:t>
            </a:r>
          </a:p>
          <a:p>
            <a:pPr lvl="2"/>
            <a:r>
              <a:rPr lang="en-US" dirty="0"/>
              <a:t>Energy optimization</a:t>
            </a:r>
          </a:p>
          <a:p>
            <a:pPr lvl="2"/>
            <a:endParaRPr lang="en-US" dirty="0"/>
          </a:p>
          <a:p>
            <a:r>
              <a:rPr lang="en-US" dirty="0"/>
              <a:t>Future Work</a:t>
            </a:r>
          </a:p>
          <a:p>
            <a:pPr lvl="1"/>
            <a:r>
              <a:rPr lang="en-US" dirty="0"/>
              <a:t>Process variation can be taken in account</a:t>
            </a:r>
          </a:p>
          <a:p>
            <a:pPr lvl="1"/>
            <a:r>
              <a:rPr lang="en-US" dirty="0"/>
              <a:t>Effect of noise margin in sub-threshold region </a:t>
            </a:r>
          </a:p>
          <a:p>
            <a:pPr lvl="1"/>
            <a:r>
              <a:rPr lang="en-US" dirty="0"/>
              <a:t>Better evaluation of activity factor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AF9EE7D-FB37-4E04-8982-7171E671F843}" type="slidenum">
              <a:rPr lang="en-US" smtClean="0"/>
              <a:pPr/>
              <a:t>43</a:t>
            </a:fld>
            <a:endParaRPr lang="en-US"/>
          </a:p>
        </p:txBody>
      </p:sp>
      <p:pic>
        <p:nvPicPr>
          <p:cNvPr id="1026" name="Picture 2" descr="http://lh3.ggpht.com/-SQ3tLVEyo70/UxU6SJENXII/AAAAAAAABNk/AW4yZ4pF1oY/28058-clipart-illustration-of-a-battery-mascot-cartoon-character-flexing-his-arm-muscles_thumb%25255B2%25255D.jp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701" y="1600200"/>
            <a:ext cx="172338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4053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References</a:t>
            </a:r>
          </a:p>
        </p:txBody>
      </p:sp>
      <p:sp>
        <p:nvSpPr>
          <p:cNvPr id="5" name="Date Placeholder 4"/>
          <p:cNvSpPr>
            <a:spLocks noGrp="1"/>
          </p:cNvSpPr>
          <p:nvPr>
            <p:ph type="dt" sz="half" idx="10"/>
          </p:nvPr>
        </p:nvSpPr>
        <p:spPr/>
        <p:txBody>
          <a:bodyPr/>
          <a:lstStyle/>
          <a:p>
            <a:r>
              <a:rPr lang="en-US"/>
              <a:t>July 18, 2016</a:t>
            </a:r>
          </a:p>
        </p:txBody>
      </p:sp>
      <p:sp>
        <p:nvSpPr>
          <p:cNvPr id="3" name="Rectangle 2"/>
          <p:cNvSpPr/>
          <p:nvPr/>
        </p:nvSpPr>
        <p:spPr>
          <a:xfrm>
            <a:off x="0" y="1421047"/>
            <a:ext cx="9144000" cy="5355312"/>
          </a:xfrm>
          <a:prstGeom prst="rect">
            <a:avLst/>
          </a:prstGeom>
        </p:spPr>
        <p:txBody>
          <a:bodyPr wrap="square">
            <a:spAutoFit/>
          </a:bodyPr>
          <a:lstStyle/>
          <a:p>
            <a:r>
              <a:rPr lang="en-US" b="1" dirty="0">
                <a:latin typeface="Calibri" panose="020F0502020204030204" pitchFamily="34" charset="0"/>
              </a:rPr>
              <a:t>[1] </a:t>
            </a:r>
            <a:r>
              <a:rPr lang="en-US" b="1" dirty="0" err="1">
                <a:latin typeface="Calibri" panose="020F0502020204030204" pitchFamily="34" charset="0"/>
              </a:rPr>
              <a:t>Harshit</a:t>
            </a:r>
            <a:r>
              <a:rPr lang="en-US" b="1" dirty="0">
                <a:latin typeface="Calibri" panose="020F0502020204030204" pitchFamily="34" charset="0"/>
              </a:rPr>
              <a:t> Goyal </a:t>
            </a:r>
            <a:r>
              <a:rPr lang="en-US" b="1" dirty="0">
                <a:latin typeface="Calibri" panose="020F0502020204030204" pitchFamily="34" charset="0"/>
                <a:ea typeface="Calibri" panose="020F0502020204030204" pitchFamily="34" charset="0"/>
                <a:cs typeface="Times New Roman" panose="02020603050405020304" pitchFamily="18" charset="0"/>
              </a:rPr>
              <a:t>and V. D. Agrawal</a:t>
            </a:r>
            <a:r>
              <a:rPr lang="en-US" b="1" dirty="0">
                <a:latin typeface="Calibri" panose="020F0502020204030204" pitchFamily="34" charset="0"/>
              </a:rPr>
              <a:t>, “Characterizing Processors for Energy and Performance Management” in Proc. 16th International Workshop on Microprocessor/</a:t>
            </a:r>
            <a:r>
              <a:rPr lang="en-US" b="1" dirty="0" err="1">
                <a:latin typeface="Calibri" panose="020F0502020204030204" pitchFamily="34" charset="0"/>
              </a:rPr>
              <a:t>SoC</a:t>
            </a:r>
            <a:r>
              <a:rPr lang="en-US" b="1" dirty="0">
                <a:latin typeface="Calibri" panose="020F0502020204030204" pitchFamily="34" charset="0"/>
              </a:rPr>
              <a:t> Test and Verification (MTV), Austin, Texas, Dec. 3-4, 2015</a:t>
            </a:r>
          </a:p>
          <a:p>
            <a:r>
              <a:rPr lang="en-US" b="1" dirty="0">
                <a:latin typeface="Calibri" panose="020F0502020204030204" pitchFamily="34" charset="0"/>
                <a:ea typeface="Calibri" panose="020F0502020204030204" pitchFamily="34" charset="0"/>
                <a:cs typeface="Times New Roman" panose="02020603050405020304" pitchFamily="18" charset="0"/>
              </a:rPr>
              <a:t>[2] </a:t>
            </a:r>
            <a:r>
              <a:rPr lang="en-US" b="1" dirty="0" err="1">
                <a:latin typeface="Calibri" panose="020F0502020204030204" pitchFamily="34" charset="0"/>
              </a:rPr>
              <a:t>Harshit</a:t>
            </a:r>
            <a:r>
              <a:rPr lang="en-US" b="1" dirty="0">
                <a:latin typeface="Calibri" panose="020F0502020204030204" pitchFamily="34" charset="0"/>
              </a:rPr>
              <a:t> Goyal </a:t>
            </a:r>
            <a:r>
              <a:rPr lang="en-US" b="1" dirty="0">
                <a:latin typeface="Calibri" panose="020F0502020204030204" pitchFamily="34" charset="0"/>
                <a:ea typeface="Calibri" panose="020F0502020204030204" pitchFamily="34" charset="0"/>
                <a:cs typeface="Times New Roman" panose="02020603050405020304" pitchFamily="18" charset="0"/>
              </a:rPr>
              <a:t>and V. D. Agrawal</a:t>
            </a:r>
            <a:r>
              <a:rPr lang="en-US" b="1" dirty="0">
                <a:latin typeface="Calibri" panose="020F0502020204030204" pitchFamily="34" charset="0"/>
              </a:rPr>
              <a:t>, “Characterizing Processors for Energy and Performance Management” </a:t>
            </a:r>
            <a:r>
              <a:rPr lang="nl-NL" b="1" dirty="0">
                <a:latin typeface="Calibri" panose="020F0502020204030204" pitchFamily="34" charset="0"/>
              </a:rPr>
              <a:t>IEEE VLSI Test Symposium, Las vegas, CA, April 2016 (Poster)</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[3] D. A. Patterson and J. L. Hennessy, Computer Organization&amp; Design, the Hardware/Software Interface. San Francisco, California: Morgan Kaufman, fourth edition, 2008.</a:t>
            </a:r>
          </a:p>
          <a:p>
            <a:r>
              <a:rPr lang="en-US" dirty="0">
                <a:latin typeface="Calibri" panose="020F0502020204030204" pitchFamily="34" charset="0"/>
                <a:ea typeface="Calibri" panose="020F0502020204030204" pitchFamily="34" charset="0"/>
                <a:cs typeface="Times New Roman" panose="02020603050405020304" pitchFamily="18" charset="0"/>
              </a:rPr>
              <a:t>[4] Aditi </a:t>
            </a:r>
            <a:r>
              <a:rPr lang="en-US" dirty="0" err="1">
                <a:latin typeface="Calibri" panose="020F0502020204030204" pitchFamily="34" charset="0"/>
                <a:ea typeface="Calibri" panose="020F0502020204030204" pitchFamily="34" charset="0"/>
                <a:cs typeface="Times New Roman" panose="02020603050405020304" pitchFamily="18" charset="0"/>
              </a:rPr>
              <a:t>shinde</a:t>
            </a:r>
            <a:r>
              <a:rPr lang="en-US" dirty="0">
                <a:latin typeface="Calibri" panose="020F0502020204030204" pitchFamily="34" charset="0"/>
                <a:ea typeface="Calibri" panose="020F0502020204030204" pitchFamily="34" charset="0"/>
                <a:cs typeface="Times New Roman" panose="02020603050405020304" pitchFamily="18" charset="0"/>
              </a:rPr>
              <a:t> and V. D. Agrawal, “Managing Performance and Efficiency of a Processor”, in proc. 45</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Southeastern </a:t>
            </a:r>
            <a:r>
              <a:rPr lang="en-US" dirty="0" err="1">
                <a:latin typeface="Calibri" panose="020F0502020204030204" pitchFamily="34" charset="0"/>
                <a:ea typeface="Calibri" panose="020F0502020204030204" pitchFamily="34" charset="0"/>
                <a:cs typeface="Times New Roman" panose="02020603050405020304" pitchFamily="18" charset="0"/>
              </a:rPr>
              <a:t>Symp</a:t>
            </a:r>
            <a:r>
              <a:rPr lang="en-US" dirty="0">
                <a:latin typeface="Calibri" panose="020F0502020204030204" pitchFamily="34" charset="0"/>
                <a:ea typeface="Calibri" panose="020F0502020204030204" pitchFamily="34" charset="0"/>
                <a:cs typeface="Times New Roman" panose="02020603050405020304" pitchFamily="18" charset="0"/>
              </a:rPr>
              <a:t>. System Theory, 2013. </a:t>
            </a:r>
          </a:p>
          <a:p>
            <a:r>
              <a:rPr lang="en-US" dirty="0">
                <a:latin typeface="Calibri" panose="020F0502020204030204" pitchFamily="34" charset="0"/>
              </a:rPr>
              <a:t>[5] K. Kim and V. D. Agrawal, “Dual Voltage Design for Minimum Energy using Gate Slack,” in Proc. International Conf. on Industrial Technology, 2011, pp. 419–424. </a:t>
            </a:r>
          </a:p>
          <a:p>
            <a:r>
              <a:rPr lang="en-US" dirty="0">
                <a:latin typeface="Calibri" panose="020F0502020204030204" pitchFamily="34" charset="0"/>
              </a:rPr>
              <a:t>[6] K. Kim and V. D. Agrawal, “Minimum Energy CMOS Design with Dual Subthreshold Supply and Multiple Logic-Level Gates,” in Proc. International </a:t>
            </a:r>
            <a:r>
              <a:rPr lang="en-US" dirty="0" err="1">
                <a:latin typeface="Calibri" panose="020F0502020204030204" pitchFamily="34" charset="0"/>
              </a:rPr>
              <a:t>Symp</a:t>
            </a:r>
            <a:r>
              <a:rPr lang="en-US" dirty="0">
                <a:latin typeface="Calibri" panose="020F0502020204030204" pitchFamily="34" charset="0"/>
              </a:rPr>
              <a:t>. Quality Electronic Design, 2011, pp. 689–694.</a:t>
            </a:r>
          </a:p>
          <a:p>
            <a:r>
              <a:rPr lang="en-US" dirty="0">
                <a:latin typeface="Calibri" panose="020F0502020204030204" pitchFamily="34" charset="0"/>
              </a:rPr>
              <a:t>[7]. </a:t>
            </a:r>
            <a:r>
              <a:rPr lang="en-US" dirty="0" err="1">
                <a:latin typeface="Calibri" panose="020F0502020204030204" pitchFamily="34" charset="0"/>
              </a:rPr>
              <a:t>Bienia</a:t>
            </a:r>
            <a:r>
              <a:rPr lang="en-US" dirty="0">
                <a:latin typeface="Calibri" panose="020F0502020204030204" pitchFamily="34" charset="0"/>
              </a:rPr>
              <a:t>, C. et. al. The PARSEC benchmark suite: Characterization and architectural implications. The 17th International Symposium on Parallel Architectures and Compilation Techniques (2008).</a:t>
            </a:r>
          </a:p>
          <a:p>
            <a:r>
              <a:rPr lang="en-US" dirty="0">
                <a:latin typeface="Calibri" panose="020F0502020204030204" pitchFamily="34" charset="0"/>
              </a:rPr>
              <a:t>[8]. </a:t>
            </a:r>
            <a:r>
              <a:rPr lang="en-US" dirty="0" err="1">
                <a:latin typeface="Calibri" panose="020F0502020204030204" pitchFamily="34" charset="0"/>
              </a:rPr>
              <a:t>Borkar</a:t>
            </a:r>
            <a:r>
              <a:rPr lang="en-US" dirty="0">
                <a:latin typeface="Calibri" panose="020F0502020204030204" pitchFamily="34" charset="0"/>
              </a:rPr>
              <a:t>, </a:t>
            </a:r>
            <a:r>
              <a:rPr lang="en-US" dirty="0" err="1">
                <a:latin typeface="Calibri" panose="020F0502020204030204" pitchFamily="34" charset="0"/>
              </a:rPr>
              <a:t>Shekhar</a:t>
            </a:r>
            <a:r>
              <a:rPr lang="en-US" dirty="0">
                <a:latin typeface="Calibri" panose="020F0502020204030204" pitchFamily="34" charset="0"/>
              </a:rPr>
              <a:t>, and Andrew A. </a:t>
            </a:r>
            <a:r>
              <a:rPr lang="en-US" dirty="0" err="1">
                <a:latin typeface="Calibri" panose="020F0502020204030204" pitchFamily="34" charset="0"/>
              </a:rPr>
              <a:t>Chien</a:t>
            </a:r>
            <a:r>
              <a:rPr lang="en-US" dirty="0">
                <a:latin typeface="Calibri" panose="020F0502020204030204" pitchFamily="34" charset="0"/>
              </a:rPr>
              <a:t>. "The future of </a:t>
            </a:r>
            <a:r>
              <a:rPr lang="en-US" dirty="0" err="1">
                <a:latin typeface="Calibri" panose="020F0502020204030204" pitchFamily="34" charset="0"/>
              </a:rPr>
              <a:t>microprocessors."</a:t>
            </a:r>
            <a:r>
              <a:rPr lang="en-US" i="1" dirty="0" err="1">
                <a:latin typeface="Calibri" panose="020F0502020204030204" pitchFamily="34" charset="0"/>
              </a:rPr>
              <a:t>Communications</a:t>
            </a:r>
            <a:r>
              <a:rPr lang="en-US" i="1" dirty="0">
                <a:latin typeface="Calibri" panose="020F0502020204030204" pitchFamily="34" charset="0"/>
              </a:rPr>
              <a:t> of the ACM</a:t>
            </a:r>
            <a:r>
              <a:rPr lang="en-US" dirty="0">
                <a:latin typeface="Calibri" panose="020F0502020204030204" pitchFamily="34" charset="0"/>
              </a:rPr>
              <a:t> 54.5 (2011): 67-77.</a:t>
            </a:r>
          </a:p>
        </p:txBody>
      </p:sp>
      <p:sp>
        <p:nvSpPr>
          <p:cNvPr id="4" name="Slide Number Placeholder 3"/>
          <p:cNvSpPr>
            <a:spLocks noGrp="1"/>
          </p:cNvSpPr>
          <p:nvPr>
            <p:ph type="sldNum" sz="quarter" idx="12"/>
          </p:nvPr>
        </p:nvSpPr>
        <p:spPr/>
        <p:txBody>
          <a:bodyPr/>
          <a:lstStyle/>
          <a:p>
            <a:fld id="{DAF9EE7D-FB37-4E04-8982-7171E671F843}" type="slidenum">
              <a:rPr lang="en-US" smtClean="0"/>
              <a:pPr/>
              <a:t>44</a:t>
            </a:fld>
            <a:endParaRPr lang="en-US"/>
          </a:p>
        </p:txBody>
      </p:sp>
    </p:spTree>
    <p:extLst>
      <p:ext uri="{BB962C8B-B14F-4D97-AF65-F5344CB8AC3E}">
        <p14:creationId xmlns:p14="http://schemas.microsoft.com/office/powerpoint/2010/main" val="3578321200"/>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References</a:t>
            </a:r>
          </a:p>
        </p:txBody>
      </p:sp>
      <p:sp>
        <p:nvSpPr>
          <p:cNvPr id="5" name="Date Placeholder 4"/>
          <p:cNvSpPr>
            <a:spLocks noGrp="1"/>
          </p:cNvSpPr>
          <p:nvPr>
            <p:ph type="dt" sz="half" idx="10"/>
          </p:nvPr>
        </p:nvSpPr>
        <p:spPr/>
        <p:txBody>
          <a:bodyPr/>
          <a:lstStyle/>
          <a:p>
            <a:r>
              <a:rPr lang="en-US"/>
              <a:t>July 18, 2016</a:t>
            </a:r>
          </a:p>
        </p:txBody>
      </p:sp>
      <p:sp>
        <p:nvSpPr>
          <p:cNvPr id="4" name="Rectangle 3"/>
          <p:cNvSpPr/>
          <p:nvPr/>
        </p:nvSpPr>
        <p:spPr>
          <a:xfrm>
            <a:off x="0" y="1433942"/>
            <a:ext cx="9144000" cy="5078313"/>
          </a:xfrm>
          <a:prstGeom prst="rect">
            <a:avLst/>
          </a:prstGeom>
        </p:spPr>
        <p:txBody>
          <a:bodyPr wrap="square">
            <a:spAutoFit/>
          </a:bodyPr>
          <a:lstStyle/>
          <a:p>
            <a:pPr algn="just"/>
            <a:r>
              <a:rPr lang="en-US" dirty="0">
                <a:latin typeface="Calibri" panose="020F0502020204030204" pitchFamily="34" charset="0"/>
              </a:rPr>
              <a:t>[9] Wang, A; </a:t>
            </a:r>
            <a:r>
              <a:rPr lang="en-US" dirty="0" err="1">
                <a:latin typeface="Calibri" panose="020F0502020204030204" pitchFamily="34" charset="0"/>
              </a:rPr>
              <a:t>Chandrakasan</a:t>
            </a:r>
            <a:r>
              <a:rPr lang="en-US" dirty="0">
                <a:latin typeface="Calibri" panose="020F0502020204030204" pitchFamily="34" charset="0"/>
              </a:rPr>
              <a:t>, AP.; </a:t>
            </a:r>
            <a:r>
              <a:rPr lang="en-US" dirty="0" err="1">
                <a:latin typeface="Calibri" panose="020F0502020204030204" pitchFamily="34" charset="0"/>
              </a:rPr>
              <a:t>Kosonocky</a:t>
            </a:r>
            <a:r>
              <a:rPr lang="en-US" dirty="0">
                <a:latin typeface="Calibri" panose="020F0502020204030204" pitchFamily="34" charset="0"/>
              </a:rPr>
              <a:t>, S.V., "Optimal supply and threshold scaling for subthreshold CMOS circuits," </a:t>
            </a:r>
            <a:r>
              <a:rPr lang="en-US" i="1" dirty="0">
                <a:latin typeface="Calibri" panose="020F0502020204030204" pitchFamily="34" charset="0"/>
              </a:rPr>
              <a:t>VLSI, 2002. Proceedings. IEEE Computer Society Annual Symposium on</a:t>
            </a:r>
            <a:r>
              <a:rPr lang="en-US" dirty="0">
                <a:latin typeface="Calibri" panose="020F0502020204030204" pitchFamily="34" charset="0"/>
              </a:rPr>
              <a:t> , vol., no., pp.5,9, 2002</a:t>
            </a:r>
          </a:p>
          <a:p>
            <a:pPr algn="just"/>
            <a:r>
              <a:rPr lang="en-US" dirty="0">
                <a:latin typeface="Calibri" panose="020F0502020204030204" pitchFamily="34" charset="0"/>
              </a:rPr>
              <a:t>[10] </a:t>
            </a:r>
            <a:r>
              <a:rPr lang="en-US" dirty="0" err="1">
                <a:latin typeface="Calibri" panose="020F0502020204030204" pitchFamily="34" charset="0"/>
              </a:rPr>
              <a:t>Venkataramani</a:t>
            </a:r>
            <a:r>
              <a:rPr lang="en-US" dirty="0">
                <a:latin typeface="Calibri" panose="020F0502020204030204" pitchFamily="34" charset="0"/>
              </a:rPr>
              <a:t>, P. Reducing ATE Test Time by Voltage and Frequency Scaling. PhD thesis, Auburn University, Auburn, AL, May 2014.</a:t>
            </a:r>
          </a:p>
          <a:p>
            <a:pPr algn="just"/>
            <a:r>
              <a:rPr lang="en-US" dirty="0">
                <a:latin typeface="Calibri" panose="020F0502020204030204" pitchFamily="34" charset="0"/>
              </a:rPr>
              <a:t>[11] </a:t>
            </a:r>
            <a:r>
              <a:rPr lang="en-US" dirty="0" err="1">
                <a:latin typeface="Calibri" panose="020F0502020204030204" pitchFamily="34" charset="0"/>
              </a:rPr>
              <a:t>Venkataramani</a:t>
            </a:r>
            <a:r>
              <a:rPr lang="en-US" dirty="0">
                <a:latin typeface="Calibri" panose="020F0502020204030204" pitchFamily="34" charset="0"/>
              </a:rPr>
              <a:t>, P., </a:t>
            </a:r>
            <a:r>
              <a:rPr lang="en-US" dirty="0" err="1">
                <a:latin typeface="Calibri" panose="020F0502020204030204" pitchFamily="34" charset="0"/>
              </a:rPr>
              <a:t>Sindia</a:t>
            </a:r>
            <a:r>
              <a:rPr lang="en-US" dirty="0">
                <a:latin typeface="Calibri" panose="020F0502020204030204" pitchFamily="34" charset="0"/>
              </a:rPr>
              <a:t>, S., and Agrawal, V. D. A Test Time Theorem and its Applications. Journal of Electronic Testing: Theory and Applications 30, 2 (2014), 229-236.</a:t>
            </a:r>
          </a:p>
          <a:p>
            <a:pPr algn="just"/>
            <a:r>
              <a:rPr lang="en-US" dirty="0"/>
              <a:t>[12] </a:t>
            </a:r>
            <a:r>
              <a:rPr lang="en-US" dirty="0" err="1"/>
              <a:t>Venkataramani</a:t>
            </a:r>
            <a:r>
              <a:rPr lang="en-US" dirty="0"/>
              <a:t>, P., and Agrawal, V. D. Reducing Test Time of Power Constrained Test by </a:t>
            </a:r>
            <a:r>
              <a:rPr lang="en-US" dirty="0">
                <a:latin typeface="Calibri" panose="020F0502020204030204" pitchFamily="34" charset="0"/>
              </a:rPr>
              <a:t>Optimal Selection of Supply Voltage. In Proc. 26th International Conf. VLSI Design (Jan. 2013), pp. 273-278.</a:t>
            </a:r>
          </a:p>
          <a:p>
            <a:r>
              <a:rPr lang="en-US" dirty="0">
                <a:latin typeface="Calibri" panose="020F0502020204030204" pitchFamily="34" charset="0"/>
              </a:rPr>
              <a:t>[13] Design Architect User Guide. Mentor Graphics Corp., Wilsonville, OR, 1991-1995.</a:t>
            </a:r>
          </a:p>
          <a:p>
            <a:r>
              <a:rPr lang="en-US" dirty="0">
                <a:latin typeface="Calibri" panose="020F0502020204030204" pitchFamily="34" charset="0"/>
              </a:rPr>
              <a:t>[14] HSPICE Signal Integrity User Guide. Synopsys, Inc., 700, East Middlefield Road,</a:t>
            </a:r>
          </a:p>
          <a:p>
            <a:r>
              <a:rPr lang="en-US" dirty="0">
                <a:latin typeface="Calibri" panose="020F0502020204030204" pitchFamily="34" charset="0"/>
              </a:rPr>
              <a:t>Mountain View, CA 94043, 2010.</a:t>
            </a:r>
          </a:p>
          <a:p>
            <a:r>
              <a:rPr lang="en-US" dirty="0">
                <a:latin typeface="Calibri" panose="020F0502020204030204" pitchFamily="34" charset="0"/>
              </a:rPr>
              <a:t>[15] Leonardo Spectrum User Guide. Mentor Graphics Corp., Wilsonville, OR, 2011.</a:t>
            </a:r>
          </a:p>
          <a:p>
            <a:r>
              <a:rPr lang="en-US" dirty="0">
                <a:latin typeface="Calibri" panose="020F0502020204030204" pitchFamily="34" charset="0"/>
              </a:rPr>
              <a:t>[16] Questa Sim User Guide. Mentor Graphics Corp., Wilsonville, OR, 2011.</a:t>
            </a:r>
          </a:p>
          <a:p>
            <a:r>
              <a:rPr lang="en-US" dirty="0">
                <a:latin typeface="Calibri" panose="020F0502020204030204" pitchFamily="34" charset="0"/>
              </a:rPr>
              <a:t>[17] Intel Core i5-2500K Processor (6M Cache, up to 3.70 GHz) Specifications, 2016. http://ark.intel.com/products/52210/Intel-Core-i5-2500K-Processor-6M-Cache-</a:t>
            </a:r>
          </a:p>
          <a:p>
            <a:r>
              <a:rPr lang="en-US" dirty="0">
                <a:latin typeface="Calibri" panose="020F0502020204030204" pitchFamily="34" charset="0"/>
              </a:rPr>
              <a:t>up-to-3 70-GHz.</a:t>
            </a:r>
          </a:p>
        </p:txBody>
      </p:sp>
      <p:sp>
        <p:nvSpPr>
          <p:cNvPr id="3" name="Slide Number Placeholder 2"/>
          <p:cNvSpPr>
            <a:spLocks noGrp="1"/>
          </p:cNvSpPr>
          <p:nvPr>
            <p:ph type="sldNum" sz="quarter" idx="12"/>
          </p:nvPr>
        </p:nvSpPr>
        <p:spPr/>
        <p:txBody>
          <a:bodyPr/>
          <a:lstStyle/>
          <a:p>
            <a:fld id="{DAF9EE7D-FB37-4E04-8982-7171E671F843}" type="slidenum">
              <a:rPr lang="en-US" smtClean="0"/>
              <a:pPr/>
              <a:t>45</a:t>
            </a:fld>
            <a:endParaRPr lang="en-US"/>
          </a:p>
        </p:txBody>
      </p:sp>
    </p:spTree>
    <p:extLst>
      <p:ext uri="{BB962C8B-B14F-4D97-AF65-F5344CB8AC3E}">
        <p14:creationId xmlns:p14="http://schemas.microsoft.com/office/powerpoint/2010/main" val="390197236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34" y="152400"/>
            <a:ext cx="8229600" cy="1251062"/>
          </a:xfrm>
        </p:spPr>
        <p:txBody>
          <a:bodyPr>
            <a:noAutofit/>
          </a:bodyPr>
          <a:lstStyle/>
          <a:p>
            <a:br>
              <a:rPr lang="en-US" sz="4400" dirty="0"/>
            </a:br>
            <a:r>
              <a:rPr lang="en-US" sz="5400" dirty="0">
                <a:latin typeface="Calibri" panose="020F0502020204030204" pitchFamily="34" charset="0"/>
              </a:rPr>
              <a:t>Questions?</a:t>
            </a:r>
            <a:br>
              <a:rPr lang="en-US" sz="4400" dirty="0"/>
            </a:br>
            <a:endParaRPr lang="en-US" sz="4400" dirty="0"/>
          </a:p>
        </p:txBody>
      </p:sp>
      <p:sp>
        <p:nvSpPr>
          <p:cNvPr id="5" name="Date Placeholder 4"/>
          <p:cNvSpPr>
            <a:spLocks noGrp="1"/>
          </p:cNvSpPr>
          <p:nvPr>
            <p:ph type="dt" sz="half" idx="10"/>
          </p:nvPr>
        </p:nvSpPr>
        <p:spPr/>
        <p:txBody>
          <a:bodyPr/>
          <a:lstStyle/>
          <a:p>
            <a:r>
              <a:rPr lang="en-US"/>
              <a:t>July 18, 2016</a:t>
            </a:r>
          </a:p>
        </p:txBody>
      </p:sp>
      <p:sp>
        <p:nvSpPr>
          <p:cNvPr id="3" name="Slide Number Placeholder 2"/>
          <p:cNvSpPr>
            <a:spLocks noGrp="1"/>
          </p:cNvSpPr>
          <p:nvPr>
            <p:ph type="sldNum" sz="quarter" idx="12"/>
          </p:nvPr>
        </p:nvSpPr>
        <p:spPr/>
        <p:txBody>
          <a:bodyPr/>
          <a:lstStyle/>
          <a:p>
            <a:fld id="{DAF9EE7D-FB37-4E04-8982-7171E671F843}" type="slidenum">
              <a:rPr lang="en-US" smtClean="0"/>
              <a:pPr/>
              <a:t>46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599"/>
            <a:ext cx="9158990" cy="3962400"/>
          </a:xfrm>
          <a:prstGeom prst="rect">
            <a:avLst/>
          </a:prstGeom>
        </p:spPr>
      </p:pic>
      <p:sp>
        <p:nvSpPr>
          <p:cNvPr id="6" name="Rectangle 5"/>
          <p:cNvSpPr/>
          <p:nvPr/>
        </p:nvSpPr>
        <p:spPr>
          <a:xfrm>
            <a:off x="2590800" y="1403462"/>
            <a:ext cx="4419600" cy="1126462"/>
          </a:xfrm>
          <a:prstGeom prst="rect">
            <a:avLst/>
          </a:prstGeom>
        </p:spPr>
        <p:txBody>
          <a:bodyPr wrap="square">
            <a:spAutoFit/>
          </a:bodyPr>
          <a:lstStyle/>
          <a:p>
            <a:pPr marL="118872" indent="0">
              <a:lnSpc>
                <a:spcPct val="120000"/>
              </a:lnSpc>
              <a:spcAft>
                <a:spcPts val="800"/>
              </a:spcAft>
              <a:buNone/>
            </a:pPr>
            <a:r>
              <a:rPr lang="en-US" sz="6000" dirty="0">
                <a:latin typeface="Calibri" panose="020F0502020204030204" pitchFamily="34" charset="0"/>
              </a:rPr>
              <a:t>Thank You</a:t>
            </a:r>
            <a:endParaRPr lang="en-US" sz="1050" dirty="0"/>
          </a:p>
        </p:txBody>
      </p:sp>
    </p:spTree>
    <p:extLst>
      <p:ext uri="{BB962C8B-B14F-4D97-AF65-F5344CB8AC3E}">
        <p14:creationId xmlns:p14="http://schemas.microsoft.com/office/powerpoint/2010/main" val="35402698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Date Placeholder 3"/>
          <p:cNvSpPr>
            <a:spLocks noGrp="1"/>
          </p:cNvSpPr>
          <p:nvPr>
            <p:ph type="dt" sz="half" idx="10"/>
          </p:nvPr>
        </p:nvSpPr>
        <p:spPr/>
        <p:txBody>
          <a:bodyPr/>
          <a:lstStyle/>
          <a:p>
            <a:r>
              <a:rPr lang="en-US"/>
              <a:t>July 18, 2016</a:t>
            </a:r>
          </a:p>
        </p:txBody>
      </p:sp>
      <p:sp>
        <p:nvSpPr>
          <p:cNvPr id="10" name="Content Placeholder 9"/>
          <p:cNvSpPr>
            <a:spLocks noGrp="1"/>
          </p:cNvSpPr>
          <p:nvPr>
            <p:ph idx="1"/>
          </p:nvPr>
        </p:nvSpPr>
        <p:spPr>
          <a:xfrm>
            <a:off x="457200" y="3810000"/>
            <a:ext cx="8229600" cy="2590800"/>
          </a:xfrm>
        </p:spPr>
        <p:txBody>
          <a:bodyPr>
            <a:normAutofit fontScale="85000" lnSpcReduction="10000"/>
          </a:bodyPr>
          <a:lstStyle/>
          <a:p>
            <a:r>
              <a:rPr lang="en-US" dirty="0">
                <a:latin typeface="Calibri" panose="020F0502020204030204" pitchFamily="34" charset="0"/>
              </a:rPr>
              <a:t>Performance, Power and Area are three conflicting goals, and industry demands that all three aspects be co-optimized.</a:t>
            </a:r>
          </a:p>
          <a:p>
            <a:r>
              <a:rPr lang="en-US" dirty="0">
                <a:latin typeface="Calibri" panose="020F0502020204030204" pitchFamily="34" charset="0"/>
              </a:rPr>
              <a:t>To obtain a complete performance modelling requires marrying everything from high-level modelling and synthesis to better characterization and verification. </a:t>
            </a:r>
          </a:p>
        </p:txBody>
      </p:sp>
      <p:sp>
        <p:nvSpPr>
          <p:cNvPr id="11" name="Isosceles Triangle 10"/>
          <p:cNvSpPr/>
          <p:nvPr/>
        </p:nvSpPr>
        <p:spPr>
          <a:xfrm>
            <a:off x="3619500" y="2076358"/>
            <a:ext cx="1676400" cy="1219200"/>
          </a:xfrm>
          <a:prstGeom prst="triangle">
            <a:avLst>
              <a:gd name="adj"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395134" y="2943508"/>
            <a:ext cx="1371600" cy="461665"/>
          </a:xfrm>
          <a:prstGeom prst="rect">
            <a:avLst/>
          </a:prstGeom>
          <a:noFill/>
        </p:spPr>
        <p:txBody>
          <a:bodyPr wrap="square" rtlCol="0">
            <a:spAutoFit/>
          </a:bodyPr>
          <a:lstStyle/>
          <a:p>
            <a:pPr algn="ctr" fontAlgn="auto">
              <a:spcBef>
                <a:spcPts val="0"/>
              </a:spcBef>
              <a:spcAft>
                <a:spcPts val="0"/>
              </a:spcAft>
            </a:pPr>
            <a:r>
              <a:rPr lang="en-US" sz="2400" b="1" dirty="0">
                <a:ln w="1905"/>
                <a:effectLst>
                  <a:innerShdw blurRad="69850" dist="43180" dir="5400000">
                    <a:srgbClr val="000000">
                      <a:alpha val="65000"/>
                    </a:srgbClr>
                  </a:innerShdw>
                </a:effectLst>
                <a:latin typeface="Calibri" panose="020F0502020204030204" pitchFamily="34" charset="0"/>
              </a:rPr>
              <a:t>Power</a:t>
            </a:r>
          </a:p>
        </p:txBody>
      </p:sp>
      <p:sp>
        <p:nvSpPr>
          <p:cNvPr id="14" name="TextBox 13"/>
          <p:cNvSpPr txBox="1"/>
          <p:nvPr/>
        </p:nvSpPr>
        <p:spPr>
          <a:xfrm>
            <a:off x="5285568" y="2943508"/>
            <a:ext cx="990600" cy="461665"/>
          </a:xfrm>
          <a:prstGeom prst="rect">
            <a:avLst/>
          </a:prstGeom>
          <a:noFill/>
        </p:spPr>
        <p:txBody>
          <a:bodyPr wrap="square" rtlCol="0">
            <a:spAutoFit/>
          </a:bodyPr>
          <a:lstStyle/>
          <a:p>
            <a:pPr algn="ctr" fontAlgn="auto">
              <a:spcBef>
                <a:spcPts val="0"/>
              </a:spcBef>
              <a:spcAft>
                <a:spcPts val="0"/>
              </a:spcAft>
            </a:pPr>
            <a:r>
              <a:rPr lang="en-US" sz="2400" b="1" dirty="0">
                <a:ln w="1905"/>
                <a:effectLst>
                  <a:innerShdw blurRad="69850" dist="43180" dir="5400000">
                    <a:srgbClr val="000000">
                      <a:alpha val="65000"/>
                    </a:srgbClr>
                  </a:innerShdw>
                </a:effectLst>
                <a:latin typeface="Calibri" panose="020F0502020204030204" pitchFamily="34" charset="0"/>
              </a:rPr>
              <a:t>Area</a:t>
            </a:r>
          </a:p>
        </p:txBody>
      </p:sp>
      <p:sp>
        <p:nvSpPr>
          <p:cNvPr id="15" name="TextBox 14"/>
          <p:cNvSpPr txBox="1"/>
          <p:nvPr/>
        </p:nvSpPr>
        <p:spPr>
          <a:xfrm>
            <a:off x="3448050" y="1599183"/>
            <a:ext cx="2019300" cy="461665"/>
          </a:xfrm>
          <a:prstGeom prst="rect">
            <a:avLst/>
          </a:prstGeom>
          <a:noFill/>
        </p:spPr>
        <p:txBody>
          <a:bodyPr wrap="square" rtlCol="0">
            <a:spAutoFit/>
          </a:bodyPr>
          <a:lstStyle/>
          <a:p>
            <a:pPr algn="ctr" fontAlgn="auto">
              <a:spcBef>
                <a:spcPts val="0"/>
              </a:spcBef>
              <a:spcAft>
                <a:spcPts val="0"/>
              </a:spcAft>
            </a:pPr>
            <a:r>
              <a:rPr lang="en-US" sz="2400" b="1" dirty="0">
                <a:ln w="1905"/>
                <a:effectLst>
                  <a:innerShdw blurRad="69850" dist="43180" dir="5400000">
                    <a:srgbClr val="000000">
                      <a:alpha val="65000"/>
                    </a:srgbClr>
                  </a:innerShdw>
                </a:effectLst>
                <a:latin typeface="Calibri" panose="020F0502020204030204" pitchFamily="34" charset="0"/>
              </a:rPr>
              <a:t>Performance</a:t>
            </a:r>
          </a:p>
        </p:txBody>
      </p:sp>
      <p:sp>
        <p:nvSpPr>
          <p:cNvPr id="3" name="Slide Number Placeholder 2"/>
          <p:cNvSpPr>
            <a:spLocks noGrp="1"/>
          </p:cNvSpPr>
          <p:nvPr>
            <p:ph type="sldNum" sz="quarter" idx="12"/>
          </p:nvPr>
        </p:nvSpPr>
        <p:spPr/>
        <p:txBody>
          <a:bodyPr/>
          <a:lstStyle/>
          <a:p>
            <a:fld id="{DAF9EE7D-FB37-4E04-8982-7171E671F843}" type="slidenum">
              <a:rPr lang="en-US" smtClean="0"/>
              <a:pPr/>
              <a:t>5</a:t>
            </a:fld>
            <a:endParaRPr lang="en-US"/>
          </a:p>
        </p:txBody>
      </p:sp>
    </p:spTree>
    <p:extLst>
      <p:ext uri="{BB962C8B-B14F-4D97-AF65-F5344CB8AC3E}">
        <p14:creationId xmlns:p14="http://schemas.microsoft.com/office/powerpoint/2010/main" val="131527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Problem Statement</a:t>
            </a:r>
          </a:p>
        </p:txBody>
      </p:sp>
      <p:sp>
        <p:nvSpPr>
          <p:cNvPr id="3" name="Content Placeholder 2"/>
          <p:cNvSpPr>
            <a:spLocks noGrp="1"/>
          </p:cNvSpPr>
          <p:nvPr>
            <p:ph idx="1"/>
          </p:nvPr>
        </p:nvSpPr>
        <p:spPr>
          <a:xfrm>
            <a:off x="239696" y="1752600"/>
            <a:ext cx="8447103" cy="2819400"/>
          </a:xfrm>
        </p:spPr>
        <p:txBody>
          <a:bodyPr>
            <a:normAutofit/>
          </a:bodyPr>
          <a:lstStyle/>
          <a:p>
            <a:r>
              <a:rPr lang="en-US" sz="2800" dirty="0">
                <a:latin typeface="Calibri" panose="020F0502020204030204" pitchFamily="34" charset="0"/>
              </a:rPr>
              <a:t>Obtain data on voltage, frequency and cycle efficiency of the processor for time and energy optimization.</a:t>
            </a:r>
          </a:p>
          <a:p>
            <a:pPr marL="118872" indent="0">
              <a:buNone/>
            </a:pPr>
            <a:r>
              <a:rPr lang="en-US" sz="2800" dirty="0">
                <a:latin typeface="Calibri" panose="020F0502020204030204" pitchFamily="34" charset="0"/>
              </a:rPr>
              <a:t> </a:t>
            </a:r>
          </a:p>
          <a:p>
            <a:r>
              <a:rPr lang="en-US" sz="2800" dirty="0">
                <a:latin typeface="Calibri" panose="020F0502020204030204" pitchFamily="34" charset="0"/>
              </a:rPr>
              <a:t>Determine operating conditions (voltage and frequency) for optimal time energy operations.</a:t>
            </a:r>
          </a:p>
          <a:p>
            <a:endParaRPr lang="en-US" sz="2800" dirty="0">
              <a:latin typeface="Calibri" panose="020F0502020204030204" pitchFamily="34" charset="0"/>
            </a:endParaRPr>
          </a:p>
          <a:p>
            <a:pPr marL="118872" indent="0">
              <a:buNone/>
            </a:pPr>
            <a:endParaRPr lang="en-US" dirty="0"/>
          </a:p>
        </p:txBody>
      </p:sp>
      <p:sp>
        <p:nvSpPr>
          <p:cNvPr id="4" name="Date Placeholder 3"/>
          <p:cNvSpPr>
            <a:spLocks noGrp="1"/>
          </p:cNvSpPr>
          <p:nvPr>
            <p:ph type="dt" sz="half" idx="10"/>
          </p:nvPr>
        </p:nvSpPr>
        <p:spPr/>
        <p:txBody>
          <a:bodyPr/>
          <a:lstStyle/>
          <a:p>
            <a:r>
              <a:rPr lang="en-US"/>
              <a:t>July 18, 2016</a:t>
            </a:r>
          </a:p>
        </p:txBody>
      </p:sp>
      <p:sp>
        <p:nvSpPr>
          <p:cNvPr id="5" name="Slide Number Placeholder 4"/>
          <p:cNvSpPr>
            <a:spLocks noGrp="1"/>
          </p:cNvSpPr>
          <p:nvPr>
            <p:ph type="sldNum" sz="quarter" idx="12"/>
          </p:nvPr>
        </p:nvSpPr>
        <p:spPr/>
        <p:txBody>
          <a:bodyPr/>
          <a:lstStyle/>
          <a:p>
            <a:fld id="{DAF9EE7D-FB37-4E04-8982-7171E671F843}" type="slidenum">
              <a:rPr lang="en-US" smtClean="0"/>
              <a:pPr/>
              <a:t>6</a:t>
            </a:fld>
            <a:endParaRPr lang="en-US"/>
          </a:p>
        </p:txBody>
      </p:sp>
    </p:spTree>
    <p:extLst>
      <p:ext uri="{BB962C8B-B14F-4D97-AF65-F5344CB8AC3E}">
        <p14:creationId xmlns:p14="http://schemas.microsoft.com/office/powerpoint/2010/main" val="28895754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8000" dirty="0">
                <a:latin typeface="Calibri" panose="020F0502020204030204" pitchFamily="34" charset="0"/>
              </a:rPr>
              <a:t>Background</a:t>
            </a:r>
          </a:p>
        </p:txBody>
      </p:sp>
    </p:spTree>
    <p:extLst>
      <p:ext uri="{BB962C8B-B14F-4D97-AF65-F5344CB8AC3E}">
        <p14:creationId xmlns:p14="http://schemas.microsoft.com/office/powerpoint/2010/main" val="128985966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altLang="en-US"/>
              <a:t>Where Does Power Go in CMOS?</a:t>
            </a:r>
            <a:endParaRPr lang="en-US" altLang="en-US" dirty="0"/>
          </a:p>
        </p:txBody>
      </p:sp>
      <p:sp>
        <p:nvSpPr>
          <p:cNvPr id="3" name="Content Placeholder 2"/>
          <p:cNvSpPr>
            <a:spLocks noGrp="1"/>
          </p:cNvSpPr>
          <p:nvPr>
            <p:ph idx="1"/>
          </p:nvPr>
        </p:nvSpPr>
        <p:spPr/>
        <p:txBody>
          <a:bodyPr/>
          <a:lstStyle/>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a:t>July 18, 2016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42041"/>
            <a:ext cx="8177096" cy="3275749"/>
          </a:xfrm>
          <a:prstGeom prst="rect">
            <a:avLst/>
          </a:prstGeom>
        </p:spPr>
      </p:pic>
      <p:sp>
        <p:nvSpPr>
          <p:cNvPr id="10" name="Content Placeholder 2"/>
          <p:cNvSpPr txBox="1">
            <a:spLocks/>
          </p:cNvSpPr>
          <p:nvPr/>
        </p:nvSpPr>
        <p:spPr>
          <a:xfrm>
            <a:off x="0" y="4817790"/>
            <a:ext cx="9144000" cy="1933528"/>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a:latin typeface="Calibri" panose="020F0502020204030204" pitchFamily="34" charset="0"/>
              </a:rPr>
              <a:t>There are three main sources of power dissipation:</a:t>
            </a:r>
          </a:p>
          <a:p>
            <a:pPr lvl="1"/>
            <a:r>
              <a:rPr lang="en-US" sz="2400" dirty="0">
                <a:latin typeface="Calibri" panose="020F0502020204030204" pitchFamily="34" charset="0"/>
              </a:rPr>
              <a:t>Dynamic power dissipation</a:t>
            </a:r>
          </a:p>
          <a:p>
            <a:pPr lvl="1"/>
            <a:r>
              <a:rPr lang="en-US" sz="2400" dirty="0">
                <a:latin typeface="Calibri" panose="020F0502020204030204" pitchFamily="34" charset="0"/>
              </a:rPr>
              <a:t>Short circuit dissipation</a:t>
            </a:r>
          </a:p>
          <a:p>
            <a:pPr lvl="1"/>
            <a:r>
              <a:rPr lang="en-US" sz="2400" dirty="0">
                <a:latin typeface="Calibri" panose="020F0502020204030204" pitchFamily="34" charset="0"/>
              </a:rPr>
              <a:t>Static/Leakage dissipation</a:t>
            </a:r>
          </a:p>
        </p:txBody>
      </p:sp>
      <p:sp>
        <p:nvSpPr>
          <p:cNvPr id="2" name="Slide Number Placeholder 1"/>
          <p:cNvSpPr>
            <a:spLocks noGrp="1"/>
          </p:cNvSpPr>
          <p:nvPr>
            <p:ph type="sldNum" sz="quarter" idx="12"/>
          </p:nvPr>
        </p:nvSpPr>
        <p:spPr/>
        <p:txBody>
          <a:bodyPr/>
          <a:lstStyle/>
          <a:p>
            <a:fld id="{DAF9EE7D-FB37-4E04-8982-7171E671F843}" type="slidenum">
              <a:rPr lang="en-US" smtClean="0"/>
              <a:pPr/>
              <a:t>8</a:t>
            </a:fld>
            <a:endParaRPr lang="en-US"/>
          </a:p>
        </p:txBody>
      </p:sp>
    </p:spTree>
    <p:extLst>
      <p:ext uri="{BB962C8B-B14F-4D97-AF65-F5344CB8AC3E}">
        <p14:creationId xmlns:p14="http://schemas.microsoft.com/office/powerpoint/2010/main" val="129063212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Power </a:t>
            </a:r>
          </a:p>
        </p:txBody>
      </p:sp>
      <p:sp>
        <p:nvSpPr>
          <p:cNvPr id="3" name="Content Placeholder 2"/>
          <p:cNvSpPr>
            <a:spLocks noGrp="1"/>
          </p:cNvSpPr>
          <p:nvPr>
            <p:ph idx="1"/>
          </p:nvPr>
        </p:nvSpPr>
        <p:spPr>
          <a:xfrm>
            <a:off x="0" y="1408178"/>
            <a:ext cx="7772400" cy="5343141"/>
          </a:xfrm>
        </p:spPr>
        <p:txBody>
          <a:bodyPr>
            <a:noAutofit/>
          </a:bodyPr>
          <a:lstStyle/>
          <a:p>
            <a:pPr>
              <a:lnSpc>
                <a:spcPct val="90000"/>
              </a:lnSpc>
              <a:buNone/>
            </a:pPr>
            <a:r>
              <a:rPr lang="en-US" sz="2800" dirty="0">
                <a:latin typeface="Calibri" panose="020F0502020204030204" pitchFamily="34" charset="0"/>
              </a:rPr>
              <a:t>Power = Energy/transition </a:t>
            </a:r>
            <a:r>
              <a:rPr lang="en-US" sz="2800" b="1" dirty="0">
                <a:latin typeface="Calibri" panose="020F0502020204030204" pitchFamily="34" charset="0"/>
                <a:sym typeface="Symbol" charset="2"/>
              </a:rPr>
              <a:t>•</a:t>
            </a:r>
            <a:r>
              <a:rPr lang="en-US" sz="2800" dirty="0">
                <a:latin typeface="Calibri" panose="020F0502020204030204" pitchFamily="34" charset="0"/>
              </a:rPr>
              <a:t> Transition rate</a:t>
            </a:r>
          </a:p>
          <a:p>
            <a:pPr lvl="1">
              <a:lnSpc>
                <a:spcPct val="90000"/>
              </a:lnSpc>
            </a:pPr>
            <a:r>
              <a:rPr lang="en-US" dirty="0">
                <a:latin typeface="Calibri" panose="020F0502020204030204" pitchFamily="34" charset="0"/>
              </a:rPr>
              <a:t>Due to charging and discharging of capacitances.</a:t>
            </a:r>
            <a:br>
              <a:rPr lang="en-US" dirty="0">
                <a:latin typeface="Calibri" panose="020F0502020204030204" pitchFamily="34" charset="0"/>
              </a:rPr>
            </a:b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	= </a:t>
            </a:r>
            <a:r>
              <a:rPr lang="en-US" i="1" dirty="0">
                <a:latin typeface="Calibri" panose="020F0502020204030204" pitchFamily="34" charset="0"/>
              </a:rPr>
              <a:t>C</a:t>
            </a:r>
            <a:r>
              <a:rPr lang="en-US" i="1" baseline="-25000" dirty="0">
                <a:latin typeface="Calibri" panose="020F0502020204030204" pitchFamily="34" charset="0"/>
              </a:rPr>
              <a:t>L</a:t>
            </a:r>
            <a:r>
              <a:rPr lang="en-US" i="1" dirty="0">
                <a:latin typeface="Calibri" panose="020F0502020204030204" pitchFamily="34" charset="0"/>
              </a:rPr>
              <a:t>V</a:t>
            </a:r>
            <a:r>
              <a:rPr lang="en-US" i="1" baseline="-25000" dirty="0">
                <a:latin typeface="Calibri" panose="020F0502020204030204" pitchFamily="34" charset="0"/>
              </a:rPr>
              <a:t>DD</a:t>
            </a:r>
            <a:r>
              <a:rPr lang="en-US" dirty="0">
                <a:latin typeface="Calibri" panose="020F0502020204030204" pitchFamily="34" charset="0"/>
              </a:rPr>
              <a:t> </a:t>
            </a:r>
            <a:r>
              <a:rPr lang="en-US" b="1" dirty="0">
                <a:latin typeface="Calibri" panose="020F0502020204030204" pitchFamily="34" charset="0"/>
                <a:sym typeface="Symbol" charset="2"/>
              </a:rPr>
              <a:t>•</a:t>
            </a:r>
            <a:r>
              <a:rPr lang="en-US" dirty="0">
                <a:latin typeface="Calibri" panose="020F0502020204030204" pitchFamily="34" charset="0"/>
              </a:rPr>
              <a:t> </a:t>
            </a:r>
            <a:r>
              <a:rPr lang="en-US" i="1" dirty="0">
                <a:latin typeface="Calibri" panose="020F0502020204030204" pitchFamily="34" charset="0"/>
              </a:rPr>
              <a:t>f</a:t>
            </a:r>
            <a:r>
              <a:rPr lang="en-US" baseline="-25000" dirty="0">
                <a:latin typeface="Calibri" panose="020F0502020204030204" pitchFamily="34" charset="0"/>
              </a:rPr>
              <a:t>0</a:t>
            </a:r>
            <a:r>
              <a:rPr lang="en-US" baseline="-25000" dirty="0">
                <a:latin typeface="Calibri" panose="020F0502020204030204" pitchFamily="34" charset="0"/>
                <a:sym typeface="Symbol" charset="2"/>
              </a:rPr>
              <a:t>1			(1)</a:t>
            </a:r>
            <a:br>
              <a:rPr lang="en-US" dirty="0">
                <a:latin typeface="Calibri" panose="020F0502020204030204" pitchFamily="34" charset="0"/>
                <a:sym typeface="Symbol" charset="2"/>
              </a:rPr>
            </a:br>
            <a:r>
              <a:rPr lang="en-US" dirty="0">
                <a:latin typeface="Calibri" panose="020F0502020204030204" pitchFamily="34" charset="0"/>
                <a:sym typeface="Symbol" charset="2"/>
              </a:rPr>
              <a:t>	</a:t>
            </a:r>
            <a:br>
              <a:rPr lang="en-US" dirty="0">
                <a:latin typeface="Calibri" panose="020F0502020204030204" pitchFamily="34" charset="0"/>
                <a:sym typeface="Symbol" charset="2"/>
              </a:rPr>
            </a:br>
            <a:r>
              <a:rPr lang="en-US" dirty="0">
                <a:latin typeface="Calibri" panose="020F0502020204030204" pitchFamily="34" charset="0"/>
                <a:sym typeface="Symbol" charset="2"/>
              </a:rPr>
              <a:t>	</a:t>
            </a:r>
            <a:r>
              <a:rPr lang="en-US" baseline="-25000" dirty="0">
                <a:latin typeface="Calibri" panose="020F0502020204030204" pitchFamily="34" charset="0"/>
              </a:rPr>
              <a:t> </a:t>
            </a:r>
            <a:r>
              <a:rPr lang="en-US" dirty="0">
                <a:latin typeface="Calibri" panose="020F0502020204030204" pitchFamily="34" charset="0"/>
              </a:rPr>
              <a:t>= </a:t>
            </a:r>
            <a:r>
              <a:rPr lang="en-US" i="1" dirty="0">
                <a:latin typeface="Calibri" panose="020F0502020204030204" pitchFamily="34" charset="0"/>
              </a:rPr>
              <a:t>C</a:t>
            </a:r>
            <a:r>
              <a:rPr lang="en-US" i="1" baseline="-25000" dirty="0">
                <a:latin typeface="Calibri" panose="020F0502020204030204" pitchFamily="34" charset="0"/>
              </a:rPr>
              <a:t>L</a:t>
            </a:r>
            <a:r>
              <a:rPr lang="en-US" i="1" dirty="0">
                <a:latin typeface="Calibri" panose="020F0502020204030204" pitchFamily="34" charset="0"/>
              </a:rPr>
              <a:t>V</a:t>
            </a:r>
            <a:r>
              <a:rPr lang="en-US" i="1" baseline="-25000" dirty="0">
                <a:latin typeface="Calibri" panose="020F0502020204030204" pitchFamily="34" charset="0"/>
              </a:rPr>
              <a:t>DD</a:t>
            </a:r>
            <a:r>
              <a:rPr lang="en-US" baseline="30000" dirty="0">
                <a:latin typeface="Calibri" panose="020F0502020204030204" pitchFamily="34" charset="0"/>
              </a:rPr>
              <a:t>2</a:t>
            </a:r>
            <a:r>
              <a:rPr lang="en-US" dirty="0">
                <a:latin typeface="Calibri" panose="020F0502020204030204" pitchFamily="34" charset="0"/>
              </a:rPr>
              <a:t> </a:t>
            </a:r>
            <a:r>
              <a:rPr lang="en-US" b="1" dirty="0">
                <a:latin typeface="Calibri" panose="020F0502020204030204" pitchFamily="34" charset="0"/>
                <a:sym typeface="Symbol" charset="2"/>
              </a:rPr>
              <a:t>•</a:t>
            </a:r>
            <a:r>
              <a:rPr lang="en-US" dirty="0">
                <a:latin typeface="Calibri" panose="020F0502020204030204" pitchFamily="34" charset="0"/>
              </a:rPr>
              <a:t> </a:t>
            </a:r>
            <a:r>
              <a:rPr lang="en-US" i="1" dirty="0">
                <a:latin typeface="Calibri" panose="020F0502020204030204" pitchFamily="34" charset="0"/>
              </a:rPr>
              <a:t>f </a:t>
            </a:r>
            <a:r>
              <a:rPr lang="en-US" b="1" dirty="0">
                <a:latin typeface="Calibri" panose="020F0502020204030204" pitchFamily="34" charset="0"/>
                <a:sym typeface="Symbol" charset="2"/>
              </a:rPr>
              <a:t>•</a:t>
            </a:r>
            <a:r>
              <a:rPr lang="en-US" i="1" dirty="0">
                <a:latin typeface="Calibri" panose="020F0502020204030204" pitchFamily="34" charset="0"/>
              </a:rPr>
              <a:t> P</a:t>
            </a:r>
            <a:r>
              <a:rPr lang="en-US" baseline="-25000" dirty="0">
                <a:latin typeface="Calibri" panose="020F0502020204030204" pitchFamily="34" charset="0"/>
              </a:rPr>
              <a:t>0</a:t>
            </a:r>
            <a:r>
              <a:rPr lang="en-US" baseline="-25000" dirty="0">
                <a:latin typeface="Calibri" panose="020F0502020204030204" pitchFamily="34" charset="0"/>
                <a:sym typeface="Symbol" charset="2"/>
              </a:rPr>
              <a:t>1			(2)</a:t>
            </a:r>
            <a:br>
              <a:rPr lang="en-US" baseline="-25000" dirty="0">
                <a:latin typeface="Calibri" panose="020F0502020204030204" pitchFamily="34" charset="0"/>
                <a:sym typeface="Symbol" charset="2"/>
              </a:rPr>
            </a:br>
            <a:br>
              <a:rPr lang="en-US" baseline="-25000" dirty="0">
                <a:latin typeface="Calibri" panose="020F0502020204030204" pitchFamily="34" charset="0"/>
                <a:sym typeface="Symbol" charset="2"/>
              </a:rPr>
            </a:br>
            <a:r>
              <a:rPr lang="en-US" baseline="-25000" dirty="0">
                <a:latin typeface="Calibri" panose="020F0502020204030204" pitchFamily="34" charset="0"/>
                <a:sym typeface="Symbol" charset="2"/>
              </a:rPr>
              <a:t>	 </a:t>
            </a:r>
            <a:r>
              <a:rPr lang="en-US" dirty="0">
                <a:latin typeface="Calibri" panose="020F0502020204030204" pitchFamily="34" charset="0"/>
              </a:rPr>
              <a:t>= </a:t>
            </a:r>
            <a:r>
              <a:rPr lang="en-US" i="1" dirty="0">
                <a:latin typeface="Calibri" panose="020F0502020204030204" pitchFamily="34" charset="0"/>
              </a:rPr>
              <a:t>C</a:t>
            </a:r>
            <a:r>
              <a:rPr lang="en-US" i="1" baseline="-25000" dirty="0">
                <a:latin typeface="Calibri" panose="020F0502020204030204" pitchFamily="34" charset="0"/>
              </a:rPr>
              <a:t>switched</a:t>
            </a:r>
            <a:r>
              <a:rPr lang="en-US" i="1" dirty="0">
                <a:latin typeface="Calibri" panose="020F0502020204030204" pitchFamily="34" charset="0"/>
              </a:rPr>
              <a:t>V</a:t>
            </a:r>
            <a:r>
              <a:rPr lang="en-US" i="1" baseline="-25000" dirty="0">
                <a:latin typeface="Calibri" panose="020F0502020204030204" pitchFamily="34" charset="0"/>
              </a:rPr>
              <a:t>DD</a:t>
            </a:r>
            <a:r>
              <a:rPr lang="en-US" baseline="30000" dirty="0">
                <a:latin typeface="Calibri" panose="020F0502020204030204" pitchFamily="34" charset="0"/>
              </a:rPr>
              <a:t>2</a:t>
            </a:r>
            <a:r>
              <a:rPr lang="en-US" dirty="0">
                <a:latin typeface="Calibri" panose="020F0502020204030204" pitchFamily="34" charset="0"/>
              </a:rPr>
              <a:t> </a:t>
            </a:r>
            <a:r>
              <a:rPr lang="en-US" b="1" dirty="0">
                <a:latin typeface="Calibri" panose="020F0502020204030204" pitchFamily="34" charset="0"/>
                <a:sym typeface="Symbol" charset="2"/>
              </a:rPr>
              <a:t>•</a:t>
            </a:r>
            <a:r>
              <a:rPr lang="en-US" dirty="0">
                <a:latin typeface="Calibri" panose="020F0502020204030204" pitchFamily="34" charset="0"/>
              </a:rPr>
              <a:t> </a:t>
            </a:r>
            <a:r>
              <a:rPr lang="en-US" i="1" dirty="0">
                <a:latin typeface="Calibri" panose="020F0502020204030204" pitchFamily="34" charset="0"/>
              </a:rPr>
              <a:t>f			</a:t>
            </a:r>
            <a:r>
              <a:rPr lang="en-US" baseline="-25000" dirty="0">
                <a:latin typeface="Calibri" panose="020F0502020204030204" pitchFamily="34" charset="0"/>
                <a:sym typeface="Symbol" charset="2"/>
              </a:rPr>
              <a:t> (3)</a:t>
            </a:r>
            <a:endParaRPr lang="en-US" i="1" dirty="0">
              <a:latin typeface="Calibri" panose="020F0502020204030204" pitchFamily="34" charset="0"/>
            </a:endParaRPr>
          </a:p>
          <a:p>
            <a:pPr>
              <a:lnSpc>
                <a:spcPct val="90000"/>
              </a:lnSpc>
              <a:buNone/>
            </a:pPr>
            <a:endParaRPr lang="en-US" sz="2800" i="1" dirty="0">
              <a:latin typeface="Calibri" panose="020F0502020204030204" pitchFamily="34" charset="0"/>
            </a:endParaRPr>
          </a:p>
          <a:p>
            <a:pPr>
              <a:lnSpc>
                <a:spcPct val="90000"/>
              </a:lnSpc>
            </a:pPr>
            <a:r>
              <a:rPr lang="en-US" sz="2800" dirty="0">
                <a:latin typeface="Calibri" panose="020F0502020204030204" pitchFamily="34" charset="0"/>
              </a:rPr>
              <a:t>Power dissipation is data dependent – depends on the switching probability</a:t>
            </a:r>
          </a:p>
          <a:p>
            <a:pPr>
              <a:lnSpc>
                <a:spcPct val="90000"/>
              </a:lnSpc>
            </a:pPr>
            <a:r>
              <a:rPr lang="en-US" sz="2800" dirty="0">
                <a:latin typeface="Calibri" panose="020F0502020204030204" pitchFamily="34" charset="0"/>
              </a:rPr>
              <a:t>Switched capacitance </a:t>
            </a:r>
            <a:r>
              <a:rPr lang="en-US" sz="2800" i="1" dirty="0" err="1">
                <a:latin typeface="Calibri" panose="020F0502020204030204" pitchFamily="34" charset="0"/>
              </a:rPr>
              <a:t>C</a:t>
            </a:r>
            <a:r>
              <a:rPr lang="en-US" sz="2800" i="1" baseline="-25000" dirty="0" err="1">
                <a:latin typeface="Calibri" panose="020F0502020204030204" pitchFamily="34" charset="0"/>
              </a:rPr>
              <a:t>switched</a:t>
            </a:r>
            <a:r>
              <a:rPr lang="en-US" sz="2800" i="1" baseline="-25000" dirty="0">
                <a:latin typeface="Calibri" panose="020F0502020204030204" pitchFamily="34" charset="0"/>
              </a:rPr>
              <a:t> </a:t>
            </a:r>
            <a:r>
              <a:rPr lang="en-US" sz="2800" i="1" dirty="0">
                <a:latin typeface="Calibri" panose="020F0502020204030204" pitchFamily="34" charset="0"/>
              </a:rPr>
              <a:t>= P</a:t>
            </a:r>
            <a:r>
              <a:rPr lang="en-US" sz="2800" baseline="-25000" dirty="0">
                <a:latin typeface="Calibri" panose="020F0502020204030204" pitchFamily="34" charset="0"/>
              </a:rPr>
              <a:t>0</a:t>
            </a:r>
            <a:r>
              <a:rPr lang="en-US" sz="2800" baseline="-25000" dirty="0">
                <a:latin typeface="Calibri" panose="020F0502020204030204" pitchFamily="34" charset="0"/>
                <a:sym typeface="Symbol" charset="2"/>
              </a:rPr>
              <a:t>1</a:t>
            </a:r>
            <a:r>
              <a:rPr lang="en-US" sz="2800" i="1" dirty="0">
                <a:latin typeface="Calibri" panose="020F0502020204030204" pitchFamily="34" charset="0"/>
                <a:sym typeface="Symbol" charset="2"/>
              </a:rPr>
              <a:t>C</a:t>
            </a:r>
            <a:r>
              <a:rPr lang="en-US" sz="2800" i="1" baseline="-25000" dirty="0">
                <a:latin typeface="Calibri" panose="020F0502020204030204" pitchFamily="34" charset="0"/>
                <a:sym typeface="Symbol" charset="2"/>
              </a:rPr>
              <a:t>L</a:t>
            </a:r>
            <a:r>
              <a:rPr lang="en-US" sz="2800" dirty="0">
                <a:latin typeface="Calibri" panose="020F0502020204030204" pitchFamily="34" charset="0"/>
                <a:sym typeface="Symbol" charset="2"/>
              </a:rPr>
              <a:t>= </a:t>
            </a:r>
            <a:r>
              <a:rPr lang="el-GR" sz="2800" dirty="0">
                <a:latin typeface="Calibri" panose="020F0502020204030204" pitchFamily="34" charset="0"/>
                <a:sym typeface="Symbol" charset="2"/>
              </a:rPr>
              <a:t>α</a:t>
            </a:r>
            <a:r>
              <a:rPr lang="en-US" sz="2800" dirty="0">
                <a:latin typeface="Calibri" panose="020F0502020204030204" pitchFamily="34" charset="0"/>
                <a:sym typeface="Symbol" charset="2"/>
              </a:rPr>
              <a:t> </a:t>
            </a:r>
            <a:r>
              <a:rPr lang="en-US" sz="2800" i="1" dirty="0">
                <a:latin typeface="Calibri" panose="020F0502020204030204" pitchFamily="34" charset="0"/>
                <a:sym typeface="Symbol" charset="2"/>
              </a:rPr>
              <a:t>C</a:t>
            </a:r>
            <a:r>
              <a:rPr lang="en-US" sz="2800" i="1" baseline="-25000" dirty="0">
                <a:latin typeface="Calibri" panose="020F0502020204030204" pitchFamily="34" charset="0"/>
                <a:sym typeface="Symbol" charset="2"/>
              </a:rPr>
              <a:t>L</a:t>
            </a:r>
            <a:br>
              <a:rPr lang="en-US" sz="2800" i="1" baseline="-25000" dirty="0">
                <a:latin typeface="Calibri" panose="020F0502020204030204" pitchFamily="34" charset="0"/>
                <a:sym typeface="Symbol" charset="2"/>
              </a:rPr>
            </a:br>
            <a:r>
              <a:rPr lang="en-US" sz="2800" dirty="0">
                <a:latin typeface="Calibri" panose="020F0502020204030204" pitchFamily="34" charset="0"/>
                <a:sym typeface="Symbol" charset="2"/>
              </a:rPr>
              <a:t>(</a:t>
            </a:r>
            <a:r>
              <a:rPr lang="el-GR" sz="2800" dirty="0">
                <a:latin typeface="Calibri" panose="020F0502020204030204" pitchFamily="34" charset="0"/>
                <a:sym typeface="Symbol" charset="2"/>
              </a:rPr>
              <a:t>α</a:t>
            </a:r>
            <a:r>
              <a:rPr lang="en-US" sz="2800" dirty="0">
                <a:latin typeface="Calibri" panose="020F0502020204030204" pitchFamily="34" charset="0"/>
                <a:sym typeface="Symbol" charset="2"/>
              </a:rPr>
              <a:t> is called the </a:t>
            </a:r>
            <a:r>
              <a:rPr lang="en-US" sz="2800" dirty="0">
                <a:solidFill>
                  <a:srgbClr val="D90000"/>
                </a:solidFill>
                <a:latin typeface="Calibri" panose="020F0502020204030204" pitchFamily="34" charset="0"/>
                <a:sym typeface="Symbol" charset="2"/>
              </a:rPr>
              <a:t>switching activity</a:t>
            </a:r>
            <a:r>
              <a:rPr lang="en-US" sz="2800" dirty="0">
                <a:latin typeface="Calibri" panose="020F0502020204030204" pitchFamily="34" charset="0"/>
                <a:sym typeface="Symbol" charset="2"/>
              </a:rPr>
              <a:t>)</a:t>
            </a:r>
          </a:p>
          <a:p>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DAF9EE7D-FB37-4E04-8982-7171E671F843}" type="slidenum">
              <a:rPr lang="en-US" smtClean="0"/>
              <a:pPr/>
              <a:t>9</a:t>
            </a:fld>
            <a:endParaRPr lang="en-US"/>
          </a:p>
        </p:txBody>
      </p:sp>
      <p:pic>
        <p:nvPicPr>
          <p:cNvPr id="1025" name="Picture 1024"/>
          <p:cNvPicPr>
            <a:picLocks noChangeAspect="1"/>
          </p:cNvPicPr>
          <p:nvPr/>
        </p:nvPicPr>
        <p:blipFill>
          <a:blip r:embed="rId3"/>
          <a:stretch>
            <a:fillRect/>
          </a:stretch>
        </p:blipFill>
        <p:spPr>
          <a:xfrm>
            <a:off x="5996940" y="1905000"/>
            <a:ext cx="3147060" cy="3737134"/>
          </a:xfrm>
          <a:prstGeom prst="rect">
            <a:avLst/>
          </a:prstGeom>
        </p:spPr>
      </p:pic>
    </p:spTree>
    <p:extLst>
      <p:ext uri="{BB962C8B-B14F-4D97-AF65-F5344CB8AC3E}">
        <p14:creationId xmlns:p14="http://schemas.microsoft.com/office/powerpoint/2010/main" val="1280436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15018</TotalTime>
  <Words>2586</Words>
  <Application>Microsoft Office PowerPoint</Application>
  <PresentationFormat>On-screen Show (4:3)</PresentationFormat>
  <Paragraphs>978</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Cambria Math</vt:lpstr>
      <vt:lpstr>Corbel</vt:lpstr>
      <vt:lpstr>Symbol</vt:lpstr>
      <vt:lpstr>Times New Roman</vt:lpstr>
      <vt:lpstr>Wingdings</vt:lpstr>
      <vt:lpstr>Wingdings 2</vt:lpstr>
      <vt:lpstr>Wingdings 3</vt:lpstr>
      <vt:lpstr>Module</vt:lpstr>
      <vt:lpstr>Characterizing Processors for Time and Energy Optimization  Master’s Thesis Defense Harshit Goyal  Thesis Advisor:       Dr. Vishwani Agrawal Thesis Committee: Dr. Prathima Agrawal    Dr. Victor P Nelson</vt:lpstr>
      <vt:lpstr>Acknowledgment</vt:lpstr>
      <vt:lpstr>Outline</vt:lpstr>
      <vt:lpstr>Introduction</vt:lpstr>
      <vt:lpstr>Motivation</vt:lpstr>
      <vt:lpstr>Problem Statement</vt:lpstr>
      <vt:lpstr>Background</vt:lpstr>
      <vt:lpstr>Where Does Power Go in CMOS?</vt:lpstr>
      <vt:lpstr>Dynamic Power </vt:lpstr>
      <vt:lpstr>Short Circuit Power and Static power</vt:lpstr>
      <vt:lpstr>Characterization</vt:lpstr>
      <vt:lpstr>Existing Energy Efficiency Metrics </vt:lpstr>
      <vt:lpstr>Existing Performance Metrics</vt:lpstr>
      <vt:lpstr>Two Performances</vt:lpstr>
      <vt:lpstr>Performances Measures</vt:lpstr>
      <vt:lpstr>Methodology</vt:lpstr>
      <vt:lpstr>Simulation Tools Used</vt:lpstr>
      <vt:lpstr>Micro-Benchmark Circuit Used</vt:lpstr>
      <vt:lpstr>Results</vt:lpstr>
      <vt:lpstr>Vector Selection</vt:lpstr>
      <vt:lpstr>Vector Selection (contd.)</vt:lpstr>
      <vt:lpstr>Adder Simulation Data</vt:lpstr>
      <vt:lpstr>Power and EPC for Adder</vt:lpstr>
      <vt:lpstr>Processor Specifications</vt:lpstr>
      <vt:lpstr>Intel Definitions </vt:lpstr>
      <vt:lpstr>Scale Factors</vt:lpstr>
      <vt:lpstr>Area Scale Factors</vt:lpstr>
      <vt:lpstr>Frequency Scale Factors</vt:lpstr>
      <vt:lpstr>Frequency Scale Factors (contd.)</vt:lpstr>
      <vt:lpstr>Scale Factor Summary</vt:lpstr>
      <vt:lpstr>Energy per Cycle and Cycle Efficiency for Processor</vt:lpstr>
      <vt:lpstr>Scaled Values for Intel i5 2500K Processor</vt:lpstr>
      <vt:lpstr>Processor Power and Cycle Efficiency Plots</vt:lpstr>
      <vt:lpstr>Application</vt:lpstr>
      <vt:lpstr>Power and Performance  Management</vt:lpstr>
      <vt:lpstr>Optimum Voltage and Frequency</vt:lpstr>
      <vt:lpstr>Optimum Voltage and Frequency (contd.)</vt:lpstr>
      <vt:lpstr>Optimum Voltage and Frequency (contd.)</vt:lpstr>
      <vt:lpstr>Power and Performance  Management (contd.)</vt:lpstr>
      <vt:lpstr>Energy Efficient Point (Processor)</vt:lpstr>
      <vt:lpstr>Managing the processor operation for Time and Energy</vt:lpstr>
      <vt:lpstr>Summary </vt:lpstr>
      <vt:lpstr>Conclusion</vt:lpstr>
      <vt:lpstr>References</vt:lpstr>
      <vt:lpstr>References</vt:lpstr>
      <vt:lpstr> Questions? </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Subthreshold Voltage High-k CMOS Devices Have Lowest Energy and High Process Tolerance</dc:title>
  <dc:creator>Murali Dharan</dc:creator>
  <cp:lastModifiedBy>Harry</cp:lastModifiedBy>
  <cp:revision>753</cp:revision>
  <dcterms:created xsi:type="dcterms:W3CDTF">2011-03-14T04:26:55Z</dcterms:created>
  <dcterms:modified xsi:type="dcterms:W3CDTF">2016-07-20T21:47:20Z</dcterms:modified>
</cp:coreProperties>
</file>