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56"/>
  </p:notesMasterIdLst>
  <p:sldIdLst>
    <p:sldId id="257" r:id="rId2"/>
    <p:sldId id="388" r:id="rId3"/>
    <p:sldId id="389" r:id="rId4"/>
    <p:sldId id="390" r:id="rId5"/>
    <p:sldId id="391" r:id="rId6"/>
    <p:sldId id="392" r:id="rId7"/>
    <p:sldId id="297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3" r:id="rId18"/>
    <p:sldId id="402" r:id="rId19"/>
    <p:sldId id="404" r:id="rId20"/>
    <p:sldId id="405" r:id="rId21"/>
    <p:sldId id="434" r:id="rId22"/>
    <p:sldId id="406" r:id="rId23"/>
    <p:sldId id="435" r:id="rId24"/>
    <p:sldId id="407" r:id="rId25"/>
    <p:sldId id="436" r:id="rId26"/>
    <p:sldId id="408" r:id="rId27"/>
    <p:sldId id="437" r:id="rId28"/>
    <p:sldId id="409" r:id="rId29"/>
    <p:sldId id="419" r:id="rId30"/>
    <p:sldId id="433" r:id="rId31"/>
    <p:sldId id="410" r:id="rId32"/>
    <p:sldId id="412" r:id="rId33"/>
    <p:sldId id="411" r:id="rId34"/>
    <p:sldId id="413" r:id="rId35"/>
    <p:sldId id="414" r:id="rId36"/>
    <p:sldId id="415" r:id="rId37"/>
    <p:sldId id="416" r:id="rId38"/>
    <p:sldId id="417" r:id="rId39"/>
    <p:sldId id="418" r:id="rId40"/>
    <p:sldId id="420" r:id="rId41"/>
    <p:sldId id="421" r:id="rId42"/>
    <p:sldId id="422" r:id="rId43"/>
    <p:sldId id="423" r:id="rId44"/>
    <p:sldId id="424" r:id="rId45"/>
    <p:sldId id="425" r:id="rId46"/>
    <p:sldId id="426" r:id="rId47"/>
    <p:sldId id="427" r:id="rId48"/>
    <p:sldId id="429" r:id="rId49"/>
    <p:sldId id="430" r:id="rId50"/>
    <p:sldId id="428" r:id="rId51"/>
    <p:sldId id="431" r:id="rId52"/>
    <p:sldId id="432" r:id="rId53"/>
    <p:sldId id="279" r:id="rId54"/>
    <p:sldId id="377" r:id="rId5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CC0066"/>
    <a:srgbClr val="00FF00"/>
    <a:srgbClr val="CC9900"/>
    <a:srgbClr val="CCFF66"/>
    <a:srgbClr val="CCFF99"/>
    <a:srgbClr val="66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1" autoAdjust="0"/>
    <p:restoredTop sz="93907" autoAdjust="0"/>
  </p:normalViewPr>
  <p:slideViewPr>
    <p:cSldViewPr>
      <p:cViewPr>
        <p:scale>
          <a:sx n="70" d="100"/>
          <a:sy n="70" d="100"/>
        </p:scale>
        <p:origin x="-7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24"/>
    </p:cViewPr>
  </p:sorterViewPr>
  <p:notesViewPr>
    <p:cSldViewPr>
      <p:cViewPr varScale="1">
        <p:scale>
          <a:sx n="89" d="100"/>
          <a:sy n="89" d="100"/>
        </p:scale>
        <p:origin x="-384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zh-CN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zh-CN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zh-CN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D9EACFA-CBD8-4B0B-8075-AC81067064F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24471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FF28A1-E83D-4CDB-8392-6A79DABCC58D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</a:t>
            </a:r>
            <a:r>
              <a:rPr lang="en-US" baseline="0" dirty="0" smtClean="0"/>
              <a:t>very presentation on fault diagnosis starts by quoting Moore’s law, which says that every 18 months, the transistor count on an IC doubles approximately.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EACFA-CBD8-4B0B-8075-AC81067064F2}" type="slidenum">
              <a:rPr lang="zh-CN" altLang="en-US" smtClean="0"/>
              <a:pPr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Combinational – Boolean function which maps the input bit</a:t>
            </a:r>
            <a:r>
              <a:rPr lang="en-US" baseline="0" dirty="0" smtClean="0"/>
              <a:t> string to output bit string. Purely dependent on current inputs.</a:t>
            </a:r>
          </a:p>
          <a:p>
            <a:r>
              <a:rPr lang="en-US" baseline="0" dirty="0" smtClean="0"/>
              <a:t>Sequential – Memory elements updated when clock signal is triggered. Dependent both on current and past inputs.</a:t>
            </a:r>
          </a:p>
          <a:p>
            <a:r>
              <a:rPr lang="en-US" baseline="0" dirty="0" smtClean="0"/>
              <a:t>Scan Based Design technique.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EACFA-CBD8-4B0B-8075-AC81067064F2}" type="slidenum">
              <a:rPr lang="zh-CN" altLang="en-US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B6A9E-CD9F-4ECF-A5EB-7DC73D072DE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82E473-CE54-4BCE-B976-872E704AE4C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5947E-5824-4F1E-8E9D-9FC4D7B1C75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1770A-57CF-427A-95F2-D61A9167B5D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table</a:t>
            </a:r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FD580-669B-45D1-B30D-723871EEC91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204F3-68CD-4569-BD18-2A7A398D93F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1A76E-1673-413A-AC3A-E13CA640466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B7C76-4847-48C6-9A68-36A5FF3AB2D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448302-7D96-441D-9F7B-17CD2CC3069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BA36F-D6A1-41DE-921A-B375E3936B1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3D03D-3307-40D4-8CE2-E52A0669F06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3803F9-F524-4B87-84CC-BEF60091A4A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3D968-08B5-4B67-8A49-B26F0E0973B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ED99E-8B95-472D-9517-CF356376B37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6" tIns="45588" rIns="91176" bIns="455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6" tIns="45588" rIns="91176" bIns="45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176" tIns="45588" rIns="91176" bIns="45588" numCol="1" anchor="ctr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176" tIns="45588" rIns="91176" bIns="45588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176" tIns="45588" rIns="91176" bIns="45588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  <a:ea typeface="宋体" pitchFamily="2" charset="-122"/>
              </a:defRPr>
            </a:lvl1pPr>
          </a:lstStyle>
          <a:p>
            <a:fld id="{7A7C2A83-C358-4218-BC0A-D553E99C869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</p:sldLayoutIdLst>
  <p:hf hdr="0"/>
  <p:txStyles>
    <p:titleStyle>
      <a:lvl1pPr algn="ctr" defTabSz="992188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2188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2pPr>
      <a:lvl3pPr algn="ctr" defTabSz="992188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3pPr>
      <a:lvl4pPr algn="ctr" defTabSz="992188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4pPr>
      <a:lvl5pPr algn="ctr" defTabSz="992188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5pPr>
      <a:lvl6pPr marL="457200" algn="ctr" defTabSz="992188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6pPr>
      <a:lvl7pPr marL="914400" algn="ctr" defTabSz="992188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7pPr>
      <a:lvl8pPr marL="1371600" algn="ctr" defTabSz="992188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8pPr>
      <a:lvl9pPr marL="1828800" algn="ctr" defTabSz="992188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9pPr>
    </p:titleStyle>
    <p:bodyStyle>
      <a:lvl1pPr marL="339725" indent="-339725" algn="l" defTabSz="992188" rtl="0" eaLnBrk="1" fontAlgn="base" hangingPunct="1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33425" indent="-282575" algn="l" defTabSz="992188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28713" indent="-225425" algn="l" defTabSz="992188" rtl="0" eaLnBrk="1" fontAlgn="base" hangingPunct="1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79563" indent="-225425" algn="l" defTabSz="992188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32000" indent="-227013" algn="l" defTabSz="992188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489200" indent="-227013" algn="l" defTabSz="992188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46400" indent="-227013" algn="l" defTabSz="992188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03600" indent="-227013" algn="l" defTabSz="992188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60800" indent="-227013" algn="l" defTabSz="992188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4" descr="AUSealColor_transparent2"/>
          <p:cNvPicPr>
            <a:picLocks noGrp="1"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429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92188"/>
            <a:r>
              <a:rPr lang="en-US" altLang="zh-CN" sz="1400" smtClean="0"/>
              <a:t>Mar. 27, 2013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92188">
              <a:defRPr/>
            </a:pPr>
            <a:r>
              <a:rPr lang="en-US" altLang="zh-CN" smtClean="0">
                <a:latin typeface="+mn-lt"/>
              </a:rPr>
              <a:t>Chidambaram's MS Defense</a:t>
            </a:r>
            <a:endParaRPr lang="en-US" altLang="zh-CN" dirty="0">
              <a:latin typeface="+mn-lt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92188"/>
            <a:fld id="{5DAD5F4B-C726-4FD2-976C-461170716224}" type="slidenum">
              <a:rPr lang="zh-CN" altLang="en-US"/>
              <a:pPr defTabSz="992188"/>
              <a:t>1</a:t>
            </a:fld>
            <a:endParaRPr lang="en-US" altLang="zh-CN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" y="152400"/>
            <a:ext cx="8797925" cy="341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165" tIns="45583" rIns="91165" bIns="45583">
            <a:spAutoFit/>
          </a:bodyPr>
          <a:lstStyle/>
          <a:p>
            <a:pPr algn="ctr" defTabSz="992188"/>
            <a:endParaRPr lang="en-US" altLang="zh-CN" b="1" i="1" dirty="0">
              <a:solidFill>
                <a:srgbClr val="66FF66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  <a:p>
            <a:pPr algn="ctr" defTabSz="992188"/>
            <a:r>
              <a:rPr lang="en-US" altLang="zh-CN" sz="4000" b="1" dirty="0" smtClean="0">
                <a:solidFill>
                  <a:srgbClr val="FFFF00"/>
                </a:solidFill>
                <a:ea typeface="宋体" pitchFamily="2" charset="-122"/>
              </a:rPr>
              <a:t>Dictionary-Less Defect Diagnosis as Real or Surrogate Single Stuck-At Faults</a:t>
            </a:r>
          </a:p>
          <a:p>
            <a:pPr algn="ctr" defTabSz="992188"/>
            <a:r>
              <a:rPr lang="en-US" altLang="zh-CN" sz="4400" b="1" dirty="0" smtClean="0">
                <a:solidFill>
                  <a:srgbClr val="FFFF00"/>
                </a:solidFill>
                <a:ea typeface="宋体" pitchFamily="2" charset="-122"/>
              </a:rPr>
              <a:t> </a:t>
            </a:r>
            <a:r>
              <a:rPr lang="en-US" altLang="zh-CN" sz="2800" b="1" i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Master’s Defense</a:t>
            </a:r>
            <a:r>
              <a:rPr lang="en-US" altLang="zh-CN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/>
            </a:r>
            <a:br>
              <a:rPr lang="en-US" altLang="zh-CN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</a:br>
            <a:r>
              <a:rPr lang="en-US" altLang="zh-CN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Chidambaram Alagappan</a:t>
            </a:r>
            <a:endParaRPr lang="en-US" altLang="zh-CN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533400" y="5699125"/>
            <a:ext cx="8096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65" tIns="45583" rIns="91165" bIns="45583">
            <a:spAutoFit/>
          </a:bodyPr>
          <a:lstStyle/>
          <a:p>
            <a:pPr algn="ctr" defTabSz="992188"/>
            <a:r>
              <a:rPr lang="en-US" altLang="zh-CN" sz="2000" dirty="0">
                <a:solidFill>
                  <a:schemeClr val="tx2"/>
                </a:solidFill>
                <a:ea typeface="宋体" pitchFamily="2" charset="-122"/>
              </a:rPr>
              <a:t>Department of Electrical and Computer Engineering</a:t>
            </a:r>
          </a:p>
          <a:p>
            <a:pPr algn="ctr" defTabSz="992188"/>
            <a:r>
              <a:rPr lang="en-US" altLang="zh-CN" sz="2000" dirty="0">
                <a:solidFill>
                  <a:schemeClr val="tx2"/>
                </a:solidFill>
                <a:ea typeface="宋体" pitchFamily="2" charset="-122"/>
              </a:rPr>
              <a:t>Auburn University, AL 36849 USA</a:t>
            </a:r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609600" y="4953000"/>
            <a:ext cx="792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39725" indent="-339725" algn="ctr" defTabSz="992188">
              <a:spcBef>
                <a:spcPct val="20000"/>
              </a:spcBef>
            </a:pPr>
            <a:r>
              <a:rPr lang="en-US" altLang="zh-CN" sz="2200" i="1" dirty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Thesis Advisor:</a:t>
            </a:r>
            <a:r>
              <a:rPr lang="en-US" altLang="zh-CN" sz="2200" dirty="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200" dirty="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Dr. </a:t>
            </a:r>
            <a:r>
              <a:rPr lang="en-US" altLang="zh-CN" sz="2200" dirty="0" err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Vishwani</a:t>
            </a:r>
            <a:r>
              <a:rPr lang="en-US" altLang="zh-CN" sz="2200" dirty="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 D. </a:t>
            </a:r>
            <a:r>
              <a:rPr lang="en-US" altLang="zh-CN" sz="2200" dirty="0" err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Agrawal</a:t>
            </a:r>
            <a:endParaRPr lang="en-US" altLang="zh-CN" sz="2200" dirty="0">
              <a:solidFill>
                <a:srgbClr val="FFFFFF"/>
              </a:solidFill>
              <a:latin typeface="Times New Roman" pitchFamily="18" charset="0"/>
              <a:ea typeface="宋体" pitchFamily="2" charset="-122"/>
            </a:endParaRPr>
          </a:p>
          <a:p>
            <a:pPr marL="339725" indent="-339725" algn="ctr" defTabSz="992188">
              <a:spcBef>
                <a:spcPct val="20000"/>
              </a:spcBef>
            </a:pPr>
            <a:r>
              <a:rPr lang="en-US" altLang="zh-CN" sz="2200" i="1" dirty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Thesis Committee:</a:t>
            </a:r>
            <a:r>
              <a:rPr lang="en-US" altLang="zh-CN" sz="2200" dirty="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200" dirty="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Dr. </a:t>
            </a:r>
            <a:r>
              <a:rPr lang="en-US" altLang="zh-CN" sz="2200" dirty="0" smtClean="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Charles E. Stroud </a:t>
            </a:r>
            <a:r>
              <a:rPr lang="en-US" altLang="zh-CN" sz="2200" dirty="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and Dr. Victor P. Nelson</a:t>
            </a:r>
          </a:p>
          <a:p>
            <a:pPr marL="339725" indent="-339725" algn="ctr" defTabSz="992188">
              <a:spcBef>
                <a:spcPct val="20000"/>
              </a:spcBef>
              <a:buFontTx/>
              <a:buChar char="•"/>
            </a:pPr>
            <a:endParaRPr lang="en-US" altLang="zh-CN" sz="2200" dirty="0"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10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400" kern="0" dirty="0" smtClean="0">
                <a:solidFill>
                  <a:srgbClr val="FFFF00"/>
                </a:solidFill>
                <a:ea typeface="宋体" pitchFamily="2" charset="-122"/>
                <a:cs typeface="+mj-cs"/>
              </a:rPr>
              <a:t>Fault Diagnosis Strategies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1447800"/>
            <a:ext cx="8534400" cy="45720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Cause-effect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analysis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Builds simulation response database for modeled faults.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kern="0" dirty="0" smtClean="0">
                <a:latin typeface="+mn-lt"/>
                <a:ea typeface="宋体" pitchFamily="2" charset="-122"/>
              </a:rPr>
              <a:t>Not suitable for large designs.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Too much information increases resources used.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Ø"/>
            </a:pPr>
            <a:endParaRPr kumimoji="0" lang="en-US" altLang="zh-CN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400" kern="0" baseline="0" dirty="0" smtClean="0">
                <a:latin typeface="+mn-lt"/>
                <a:ea typeface="宋体" pitchFamily="2" charset="-122"/>
              </a:rPr>
              <a:t>Effect-cause</a:t>
            </a:r>
            <a:r>
              <a:rPr lang="en-US" altLang="zh-CN" sz="2400" kern="0" dirty="0" smtClean="0">
                <a:latin typeface="+mn-lt"/>
                <a:ea typeface="宋体" pitchFamily="2" charset="-122"/>
              </a:rPr>
              <a:t> analysis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kern="0" dirty="0" smtClean="0">
                <a:latin typeface="+mn-lt"/>
                <a:ea typeface="宋体" pitchFamily="2" charset="-122"/>
              </a:rPr>
              <a:t>Analyzes failing outputs to determine cause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kern="0" dirty="0" smtClean="0">
                <a:latin typeface="+mn-lt"/>
                <a:ea typeface="宋体" pitchFamily="2" charset="-122"/>
              </a:rPr>
              <a:t>Backward trace for error propagation paths for possible faults.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kern="0" dirty="0" smtClean="0">
                <a:latin typeface="+mn-lt"/>
                <a:ea typeface="宋体" pitchFamily="2" charset="-122"/>
              </a:rPr>
              <a:t>Memory efficient and suitable for large designs.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11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Presentation Outline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Motivation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Introduction and </a:t>
            </a: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Background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Problem Statement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Diagnosis Algorithm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800" kern="0" noProof="0" dirty="0" smtClean="0">
                <a:latin typeface="+mn-lt"/>
                <a:ea typeface="宋体" pitchFamily="2" charset="-122"/>
              </a:rPr>
              <a:t>Proposed Diagnosis Algorithm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Analysis of the Algorithm</a:t>
            </a: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Experimental Results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Conclusion</a:t>
            </a:r>
            <a:endParaRPr kumimoji="0" lang="en-US" altLang="zh-CN" sz="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12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400" kern="0" dirty="0" smtClean="0">
                <a:solidFill>
                  <a:srgbClr val="FFFF00"/>
                </a:solidFill>
                <a:ea typeface="宋体" pitchFamily="2" charset="-122"/>
                <a:cs typeface="+mj-cs"/>
              </a:rPr>
              <a:t>Problem Statement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1447800"/>
            <a:ext cx="8534400" cy="45720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Given the failing response of </a:t>
            </a:r>
            <a:r>
              <a:rPr lang="en-US" altLang="zh-CN" sz="2400" kern="0" dirty="0">
                <a:latin typeface="+mn-lt"/>
                <a:ea typeface="宋体" pitchFamily="2" charset="-122"/>
              </a:rPr>
              <a:t>a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defective circuit</a:t>
            </a:r>
            <a:endParaRPr kumimoji="0" lang="en-US" altLang="zh-CN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Failing patterns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kern="0" dirty="0" smtClean="0">
                <a:latin typeface="+mn-lt"/>
                <a:ea typeface="宋体" pitchFamily="2" charset="-122"/>
              </a:rPr>
              <a:t>Erroneous outputs</a:t>
            </a:r>
            <a:endParaRPr kumimoji="0" lang="en-US" altLang="zh-CN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lang="en-US" altLang="zh-CN" sz="2400" kern="0" baseline="0" dirty="0" smtClean="0"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400" kern="0" baseline="0" dirty="0" smtClean="0">
                <a:latin typeface="+mn-lt"/>
                <a:ea typeface="宋体" pitchFamily="2" charset="-122"/>
              </a:rPr>
              <a:t>Given the good circuit </a:t>
            </a:r>
            <a:r>
              <a:rPr lang="en-US" altLang="zh-CN" sz="2400" kern="0" baseline="0" dirty="0" err="1" smtClean="0">
                <a:latin typeface="+mn-lt"/>
                <a:ea typeface="宋体" pitchFamily="2" charset="-122"/>
              </a:rPr>
              <a:t>netlist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kern="0" dirty="0" err="1" smtClean="0">
                <a:latin typeface="+mn-lt"/>
                <a:ea typeface="宋体" pitchFamily="2" charset="-122"/>
              </a:rPr>
              <a:t>Verilog</a:t>
            </a:r>
            <a:r>
              <a:rPr lang="en-US" altLang="zh-CN" sz="2400" kern="0" dirty="0" smtClean="0">
                <a:latin typeface="+mn-lt"/>
                <a:ea typeface="宋体" pitchFamily="2" charset="-122"/>
              </a:rPr>
              <a:t> Description</a:t>
            </a:r>
          </a:p>
          <a:p>
            <a:pPr marL="796925" lvl="1" indent="-339725" defTabSz="992188" eaLnBrk="1" hangingPunct="1">
              <a:spcBef>
                <a:spcPct val="20000"/>
              </a:spcBef>
            </a:pPr>
            <a:endParaRPr lang="en-US" altLang="zh-CN" sz="2400" kern="0" dirty="0">
              <a:latin typeface="+mn-lt"/>
              <a:ea typeface="宋体" pitchFamily="2" charset="-122"/>
            </a:endParaRPr>
          </a:p>
          <a:p>
            <a:pPr marL="339725" lvl="1" defTabSz="992188" eaLnBrk="1" hangingPunct="1">
              <a:spcBef>
                <a:spcPct val="20000"/>
              </a:spcBef>
            </a:pPr>
            <a:r>
              <a:rPr lang="en-US" altLang="zh-CN" sz="2400" kern="0" dirty="0" smtClean="0">
                <a:latin typeface="+mn-lt"/>
                <a:ea typeface="宋体" pitchFamily="2" charset="-122"/>
              </a:rPr>
              <a:t>Provide potential fault(s) or surrogates of the potential fault(s) which cause the circuit to fail.</a:t>
            </a:r>
            <a:endParaRPr lang="en-US" altLang="zh-CN" sz="2400" kern="0" dirty="0">
              <a:latin typeface="+mn-lt"/>
              <a:ea typeface="宋体" pitchFamily="2" charset="-122"/>
            </a:endParaRP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Ø"/>
            </a:pPr>
            <a:endParaRPr lang="en-US" altLang="zh-CN" sz="24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13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Presentation Outline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Motivation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Introduction and </a:t>
            </a: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Background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Problem Statement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Diagnosis Algorithm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800" kern="0" noProof="0" dirty="0" smtClean="0">
                <a:latin typeface="+mn-lt"/>
                <a:ea typeface="宋体" pitchFamily="2" charset="-122"/>
              </a:rPr>
              <a:t>Proposed Diagnosis Algorithm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Analysis of the Algorithm</a:t>
            </a: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Experimental Results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Conclusion</a:t>
            </a:r>
            <a:endParaRPr kumimoji="0" lang="en-US" altLang="zh-CN" sz="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14</a:t>
            </a:fld>
            <a:endParaRPr lang="en-US" altLang="zh-CN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08697" y="152400"/>
            <a:ext cx="8959103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400" kern="0" dirty="0" smtClean="0">
                <a:solidFill>
                  <a:srgbClr val="FFFF00"/>
                </a:solidFill>
                <a:ea typeface="宋体" pitchFamily="2" charset="-122"/>
                <a:cs typeface="+mj-cs"/>
              </a:rPr>
              <a:t>C432: Comparing </a:t>
            </a:r>
            <a:r>
              <a:rPr lang="en-US" altLang="zh-CN" sz="3400" kern="0" dirty="0" smtClean="0">
                <a:solidFill>
                  <a:srgbClr val="FFFF00"/>
                </a:solidFill>
                <a:ea typeface="宋体" pitchFamily="2" charset="-122"/>
                <a:cs typeface="+mj-cs"/>
              </a:rPr>
              <a:t>with Fault </a:t>
            </a:r>
            <a:r>
              <a:rPr lang="en-US" altLang="zh-CN" sz="3400" kern="0" dirty="0" smtClean="0">
                <a:solidFill>
                  <a:srgbClr val="FFFF00"/>
                </a:solidFill>
                <a:ea typeface="宋体" pitchFamily="2" charset="-122"/>
                <a:cs typeface="+mj-cs"/>
              </a:rPr>
              <a:t>Dictionary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  <p:pic>
        <p:nvPicPr>
          <p:cNvPr id="1026" name="Picture 2" descr="C:\Users\agrawvd\MY_DIR\PAPERS\MS\MS_ALAGAPPAN\Thesis_v3\Figures\EPS\Graph_chang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57288"/>
            <a:ext cx="8651150" cy="478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15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Prime Suspect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 and </a:t>
            </a: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Surrogate Faults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28600" y="533400"/>
            <a:ext cx="8686800" cy="4876800"/>
          </a:xfrm>
          <a:prstGeom prst="rect">
            <a:avLst/>
          </a:prstGeom>
        </p:spPr>
        <p:txBody>
          <a:bodyPr/>
          <a:lstStyle/>
          <a:p>
            <a:pPr marR="0" lvl="0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zh-CN" sz="27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A prime suspect fault </a:t>
            </a:r>
            <a:r>
              <a:rPr lang="en-US" altLang="zh-CN" sz="2700" kern="0" dirty="0" smtClean="0">
                <a:latin typeface="+mn-lt"/>
                <a:ea typeface="宋体" pitchFamily="2" charset="-122"/>
              </a:rPr>
              <a:t>must produce all observed failures. It provides a perfect match with observed failures.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A Surrogate fault has some, but not all, characteristics of the actual defect in the circuit.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A surrogate fault is not believed to be the actual defect.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A s</a:t>
            </a:r>
            <a:r>
              <a:rPr kumimoji="0" lang="en-US" altLang="zh-CN" sz="27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urrogate</a:t>
            </a:r>
            <a:r>
              <a:rPr kumimoji="0" lang="en-US" altLang="zh-CN" sz="27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can only partially match symptoms of the actual defect.</a:t>
            </a:r>
            <a:endParaRPr kumimoji="0" lang="en-US" altLang="zh-CN" sz="27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Surrogates are representatives of the actual defect and may help identify the location or behavior of the defect.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zh-CN" sz="2700" kern="0" dirty="0" smtClean="0">
              <a:latin typeface="+mn-lt"/>
              <a:ea typeface="宋体" pitchFamily="2" charset="-122"/>
            </a:endParaRPr>
          </a:p>
          <a:p>
            <a:r>
              <a:rPr lang="en-US" sz="1600" dirty="0" smtClean="0"/>
              <a:t>L. C. Wang, T. W. Williams, and M. R. Mercer, “On Efficiently and Reliably Achieving Low</a:t>
            </a:r>
          </a:p>
          <a:p>
            <a:r>
              <a:rPr lang="en-US" sz="1600" dirty="0" smtClean="0"/>
              <a:t>Defective Part Levels," in </a:t>
            </a:r>
            <a:r>
              <a:rPr lang="en-US" sz="1600" i="1" dirty="0" smtClean="0"/>
              <a:t>Proc. International Test Conf</a:t>
            </a:r>
            <a:r>
              <a:rPr lang="en-US" sz="1600" dirty="0" smtClean="0"/>
              <a:t>., Oct. 1995, pp. 616-625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altLang="zh-CN" sz="1600" kern="0" dirty="0" smtClean="0"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lang="en-US" altLang="zh-CN" sz="2700" kern="0" dirty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16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Output Selection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6600" y="2895600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C17 Benchmark Circuit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5867400"/>
            <a:ext cx="3429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C17 circuit with output selection</a:t>
            </a:r>
            <a:endParaRPr lang="en-US" dirty="0"/>
          </a:p>
        </p:txBody>
      </p:sp>
      <p:pic>
        <p:nvPicPr>
          <p:cNvPr id="10" name="Picture 9" descr="c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8900" y="914400"/>
            <a:ext cx="3924300" cy="1952625"/>
          </a:xfrm>
          <a:prstGeom prst="rect">
            <a:avLst/>
          </a:prstGeom>
        </p:spPr>
      </p:pic>
      <p:pic>
        <p:nvPicPr>
          <p:cNvPr id="11" name="Picture 10" descr="c17wopse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3343275"/>
            <a:ext cx="4772025" cy="2524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17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Presentation Outline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Motivation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Introduction and </a:t>
            </a: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Background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Problem Statement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Diagnosis Algorithm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800" kern="0" noProof="0" dirty="0" smtClean="0">
                <a:solidFill>
                  <a:schemeClr val="tx2"/>
                </a:solidFill>
                <a:latin typeface="+mn-lt"/>
                <a:ea typeface="宋体" pitchFamily="2" charset="-122"/>
              </a:rPr>
              <a:t>Proposed Diagnosis Algorithm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Analysis of the Algorithm</a:t>
            </a: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Experimental Results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Conclusion</a:t>
            </a:r>
            <a:endParaRPr kumimoji="0" lang="en-US" altLang="zh-CN" sz="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18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The Diagnosis Algorithm</a:t>
            </a:r>
          </a:p>
        </p:txBody>
      </p:sp>
      <p:pic>
        <p:nvPicPr>
          <p:cNvPr id="6" name="Picture 5" descr="Flowchar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581" y="678434"/>
            <a:ext cx="3011145" cy="6179565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 bwMode="auto">
          <a:xfrm>
            <a:off x="3048000" y="1143000"/>
            <a:ext cx="0" cy="18288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048000" y="2971800"/>
            <a:ext cx="1371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495800" y="2057400"/>
            <a:ext cx="0" cy="914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3048000" y="1066800"/>
            <a:ext cx="2667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638800" y="1143000"/>
            <a:ext cx="0" cy="914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495800" y="2057400"/>
            <a:ext cx="1143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3429000" y="3886200"/>
            <a:ext cx="0" cy="1143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33CC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H="1">
            <a:off x="3429000" y="5105400"/>
            <a:ext cx="1143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33CC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648200" y="5105400"/>
            <a:ext cx="0" cy="762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33CC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3429000" y="3886200"/>
            <a:ext cx="27432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33CC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6172200" y="3886200"/>
            <a:ext cx="0" cy="1981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33CC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4648200" y="5867400"/>
            <a:ext cx="1447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33CC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1143000" y="15240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 I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162800" y="2819400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 II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600200" y="4267200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 III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648028" y="5498068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 IV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6" idx="3"/>
          </p:cNvCxnSpPr>
          <p:nvPr/>
        </p:nvCxnSpPr>
        <p:spPr bwMode="auto">
          <a:xfrm>
            <a:off x="2109931" y="1708666"/>
            <a:ext cx="861869" cy="1201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H="1">
            <a:off x="6400800" y="2971800"/>
            <a:ext cx="6858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8" idx="3"/>
          </p:cNvCxnSpPr>
          <p:nvPr/>
        </p:nvCxnSpPr>
        <p:spPr bwMode="auto">
          <a:xfrm>
            <a:off x="2695372" y="4451866"/>
            <a:ext cx="428828" cy="439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>
            <a:stCxn id="49" idx="3"/>
          </p:cNvCxnSpPr>
          <p:nvPr/>
        </p:nvCxnSpPr>
        <p:spPr bwMode="auto">
          <a:xfrm flipV="1">
            <a:off x="2768848" y="5638800"/>
            <a:ext cx="355352" cy="439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19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The Diagnosis Algorithm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52400" y="1219200"/>
            <a:ext cx="8839200" cy="4876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The Diagnosis algorithm </a:t>
            </a:r>
            <a:r>
              <a:rPr lang="en-US" altLang="zh-CN" sz="2700" kern="0" noProof="0" dirty="0" smtClean="0">
                <a:latin typeface="+mn-lt"/>
                <a:ea typeface="宋体" pitchFamily="2" charset="-122"/>
              </a:rPr>
              <a:t>consists of 4 phases.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Assumption: No circular fault masking present in the circuit.</a:t>
            </a:r>
            <a:endParaRPr lang="en-US" altLang="zh-CN" sz="2700" kern="0" dirty="0"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The following nomenclature is used throughout the diagnosis procedure: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v"/>
            </a:pPr>
            <a:r>
              <a:rPr lang="en-US" altLang="zh-CN" sz="2700" kern="0" dirty="0" err="1">
                <a:latin typeface="+mn-lt"/>
                <a:ea typeface="宋体" pitchFamily="2" charset="-122"/>
              </a:rPr>
              <a:t>p</a:t>
            </a:r>
            <a:r>
              <a:rPr lang="en-US" altLang="zh-CN" sz="2700" kern="0" dirty="0" err="1" smtClean="0">
                <a:latin typeface="+mn-lt"/>
                <a:ea typeface="宋体" pitchFamily="2" charset="-122"/>
              </a:rPr>
              <a:t>assing_set</a:t>
            </a:r>
            <a:r>
              <a:rPr lang="en-US" altLang="zh-CN" sz="2700" kern="0" dirty="0" smtClean="0">
                <a:latin typeface="+mn-lt"/>
                <a:ea typeface="宋体" pitchFamily="2" charset="-122"/>
              </a:rPr>
              <a:t> – </a:t>
            </a:r>
            <a:r>
              <a:rPr lang="en-US" altLang="zh-CN" sz="2700" kern="0" dirty="0">
                <a:latin typeface="+mn-lt"/>
                <a:ea typeface="宋体" pitchFamily="2" charset="-122"/>
              </a:rPr>
              <a:t>T</a:t>
            </a:r>
            <a:r>
              <a:rPr lang="en-US" altLang="zh-CN" sz="2700" kern="0" dirty="0" smtClean="0">
                <a:latin typeface="+mn-lt"/>
                <a:ea typeface="宋体" pitchFamily="2" charset="-122"/>
              </a:rPr>
              <a:t>est patterns producing fault-free response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v"/>
            </a:pPr>
            <a:r>
              <a:rPr lang="en-US" altLang="zh-CN" sz="2700" kern="0" dirty="0" err="1">
                <a:latin typeface="+mn-lt"/>
                <a:ea typeface="宋体" pitchFamily="2" charset="-122"/>
              </a:rPr>
              <a:t>f</a:t>
            </a:r>
            <a:r>
              <a:rPr lang="en-US" altLang="zh-CN" sz="2700" kern="0" dirty="0" err="1" smtClean="0">
                <a:latin typeface="+mn-lt"/>
                <a:ea typeface="宋体" pitchFamily="2" charset="-122"/>
              </a:rPr>
              <a:t>ailing_set</a:t>
            </a:r>
            <a:r>
              <a:rPr lang="en-US" altLang="zh-CN" sz="2700" kern="0" dirty="0" smtClean="0">
                <a:latin typeface="+mn-lt"/>
                <a:ea typeface="宋体" pitchFamily="2" charset="-122"/>
              </a:rPr>
              <a:t> – </a:t>
            </a:r>
            <a:r>
              <a:rPr lang="en-US" altLang="zh-CN" sz="2700" kern="0" dirty="0">
                <a:latin typeface="+mn-lt"/>
                <a:ea typeface="宋体" pitchFamily="2" charset="-122"/>
              </a:rPr>
              <a:t>T</a:t>
            </a:r>
            <a:r>
              <a:rPr lang="en-US" altLang="zh-CN" sz="2700" kern="0" dirty="0" smtClean="0">
                <a:latin typeface="+mn-lt"/>
                <a:ea typeface="宋体" pitchFamily="2" charset="-122"/>
              </a:rPr>
              <a:t>est patterns producing faulty response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v"/>
            </a:pPr>
            <a:r>
              <a:rPr lang="en-US" altLang="zh-CN" sz="2700" kern="0" dirty="0" err="1">
                <a:latin typeface="+mn-lt"/>
                <a:ea typeface="宋体" pitchFamily="2" charset="-122"/>
              </a:rPr>
              <a:t>s</a:t>
            </a:r>
            <a:r>
              <a:rPr lang="en-US" altLang="zh-CN" sz="2700" kern="0" dirty="0" err="1" smtClean="0">
                <a:latin typeface="+mn-lt"/>
                <a:ea typeface="宋体" pitchFamily="2" charset="-122"/>
              </a:rPr>
              <a:t>us_flts</a:t>
            </a:r>
            <a:r>
              <a:rPr lang="en-US" altLang="zh-CN" sz="2700" kern="0" dirty="0" smtClean="0">
                <a:latin typeface="+mn-lt"/>
                <a:ea typeface="宋体" pitchFamily="2" charset="-122"/>
              </a:rPr>
              <a:t> – Suspected fault list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v"/>
            </a:pPr>
            <a:r>
              <a:rPr lang="en-US" altLang="zh-CN" sz="2700" kern="0" dirty="0">
                <a:latin typeface="+mn-lt"/>
                <a:ea typeface="宋体" pitchFamily="2" charset="-122"/>
              </a:rPr>
              <a:t>s</a:t>
            </a:r>
            <a:r>
              <a:rPr lang="en-US" altLang="zh-CN" sz="2700" kern="0" dirty="0" smtClean="0">
                <a:latin typeface="+mn-lt"/>
                <a:ea typeface="宋体" pitchFamily="2" charset="-122"/>
              </a:rPr>
              <a:t>et1_can_flts – Set of prime suspect fault candidates</a:t>
            </a:r>
          </a:p>
          <a:p>
            <a:pPr marL="796925" lvl="1" indent="-339725" defTabSz="992188" eaLnBrk="1" hangingPunct="1">
              <a:spcBef>
                <a:spcPct val="20000"/>
              </a:spcBef>
              <a:buFont typeface="Wingdings" pitchFamily="2" charset="2"/>
              <a:buChar char="v"/>
            </a:pPr>
            <a:r>
              <a:rPr lang="en-US" altLang="zh-CN" sz="2700" kern="0" dirty="0">
                <a:latin typeface="+mn-lt"/>
                <a:ea typeface="宋体" pitchFamily="2" charset="-122"/>
              </a:rPr>
              <a:t>s</a:t>
            </a:r>
            <a:r>
              <a:rPr lang="en-US" altLang="zh-CN" sz="2700" kern="0" dirty="0" smtClean="0">
                <a:latin typeface="+mn-lt"/>
                <a:ea typeface="宋体" pitchFamily="2" charset="-122"/>
              </a:rPr>
              <a:t>et2_can_flts – Set of surrogate fault candidates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Presentation Outline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Motivation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Introduction and Background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Problem Statement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Diagnosis Algorithm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800" kern="0" noProof="0" dirty="0" smtClean="0">
                <a:latin typeface="+mn-lt"/>
                <a:ea typeface="宋体" pitchFamily="2" charset="-122"/>
              </a:rPr>
              <a:t>Proposed Diagnosis Algorithm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Analysis of the Algorithm</a:t>
            </a: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Experimental Results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Conclusion</a:t>
            </a:r>
            <a:endParaRPr kumimoji="0" lang="en-US" altLang="zh-CN" sz="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20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Phase I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r>
              <a:rPr lang="en-US" sz="2800" i="1" dirty="0" smtClean="0"/>
              <a:t>Start with a </a:t>
            </a:r>
            <a:r>
              <a:rPr lang="en-US" sz="2800" i="1" dirty="0" err="1" smtClean="0"/>
              <a:t>failing_set</a:t>
            </a:r>
            <a:r>
              <a:rPr lang="en-US" sz="2800" i="1" dirty="0" smtClean="0"/>
              <a:t> containing ATE failing patterns.</a:t>
            </a:r>
          </a:p>
          <a:p>
            <a:endParaRPr lang="en-US" sz="2800" i="1" dirty="0"/>
          </a:p>
          <a:p>
            <a:r>
              <a:rPr lang="en-US" sz="2800" i="1" dirty="0" smtClean="0"/>
              <a:t>Step 1-1: </a:t>
            </a:r>
            <a:r>
              <a:rPr lang="en-US" sz="2000" i="1" dirty="0"/>
              <a:t>If </a:t>
            </a:r>
            <a:r>
              <a:rPr lang="en-US" sz="2000" i="1" dirty="0" err="1" smtClean="0"/>
              <a:t>failing_set</a:t>
            </a:r>
            <a:r>
              <a:rPr lang="en-US" sz="2000" i="1" dirty="0" smtClean="0"/>
              <a:t> </a:t>
            </a:r>
            <a:r>
              <a:rPr lang="en-US" sz="2000" i="1" dirty="0"/>
              <a:t>is empty, then restore </a:t>
            </a:r>
            <a:r>
              <a:rPr lang="en-US" sz="2000" i="1" dirty="0" smtClean="0"/>
              <a:t>with ATE failing patterns </a:t>
            </a:r>
            <a:r>
              <a:rPr lang="en-US" sz="2000" i="1" dirty="0"/>
              <a:t>and go to Phase </a:t>
            </a:r>
            <a:r>
              <a:rPr lang="en-US" sz="2000" i="1" dirty="0" smtClean="0"/>
              <a:t>II. Else, remove a pattern </a:t>
            </a:r>
            <a:r>
              <a:rPr lang="en-US" sz="2000" i="1" dirty="0"/>
              <a:t>from </a:t>
            </a:r>
            <a:r>
              <a:rPr lang="en-US" sz="2000" i="1" dirty="0" err="1" smtClean="0"/>
              <a:t>failing_set</a:t>
            </a:r>
            <a:r>
              <a:rPr lang="en-US" sz="2000" i="1" dirty="0" smtClean="0"/>
              <a:t>.</a:t>
            </a:r>
            <a:endParaRPr lang="en-US" sz="2800" i="1" dirty="0" smtClean="0"/>
          </a:p>
          <a:p>
            <a:endParaRPr lang="en-US" sz="2800" i="1" dirty="0"/>
          </a:p>
          <a:p>
            <a:r>
              <a:rPr lang="en-US" sz="2800" i="1" dirty="0" smtClean="0"/>
              <a:t>Step 1-2: </a:t>
            </a:r>
            <a:r>
              <a:rPr lang="en-US" sz="2000" i="1" dirty="0"/>
              <a:t>Perform fault simulation </a:t>
            </a:r>
            <a:r>
              <a:rPr lang="en-US" sz="2000" i="1" dirty="0" smtClean="0"/>
              <a:t>to identify detectable single stuck-at faults by </a:t>
            </a:r>
            <a:r>
              <a:rPr lang="en-US" sz="2000" i="1" dirty="0"/>
              <a:t>the removed </a:t>
            </a:r>
            <a:r>
              <a:rPr lang="en-US" sz="2000" i="1" dirty="0" smtClean="0"/>
              <a:t>failing pattern.</a:t>
            </a:r>
            <a:endParaRPr lang="en-US" sz="2800" i="1" dirty="0" smtClean="0"/>
          </a:p>
          <a:p>
            <a:endParaRPr lang="en-US" sz="2800" dirty="0"/>
          </a:p>
          <a:p>
            <a:r>
              <a:rPr lang="en-US" sz="2800" i="1" dirty="0" smtClean="0"/>
              <a:t>Step 1-3: </a:t>
            </a:r>
            <a:r>
              <a:rPr lang="en-US" sz="2000" i="1" dirty="0"/>
              <a:t>Add </a:t>
            </a:r>
            <a:r>
              <a:rPr lang="en-US" sz="2000" i="1" dirty="0" smtClean="0"/>
              <a:t>all </a:t>
            </a:r>
            <a:r>
              <a:rPr lang="en-US" sz="2000" i="1" dirty="0"/>
              <a:t>faults </a:t>
            </a:r>
            <a:r>
              <a:rPr lang="en-US" sz="2000" i="1" dirty="0" smtClean="0"/>
              <a:t>identified in previous step to </a:t>
            </a:r>
            <a:r>
              <a:rPr lang="en-US" sz="2000" i="1" dirty="0"/>
              <a:t>the </a:t>
            </a:r>
            <a:r>
              <a:rPr lang="en-US" sz="2000" i="1" dirty="0" err="1" smtClean="0"/>
              <a:t>sus_flts</a:t>
            </a:r>
            <a:r>
              <a:rPr lang="en-US" sz="2000" i="1" dirty="0" smtClean="0"/>
              <a:t> list  </a:t>
            </a:r>
            <a:r>
              <a:rPr lang="en-US" sz="2000" i="1" dirty="0"/>
              <a:t>and go to </a:t>
            </a:r>
            <a:r>
              <a:rPr lang="en-US" sz="2000" i="1" dirty="0" smtClean="0"/>
              <a:t>Step1-1</a:t>
            </a:r>
            <a:r>
              <a:rPr lang="en-US" sz="2000" i="1" dirty="0"/>
              <a:t>.</a:t>
            </a:r>
            <a:endParaRPr lang="en-US" altLang="zh-CN" sz="27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21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Phase I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endParaRPr lang="en-US" altLang="zh-CN" sz="2700" kern="0" dirty="0" smtClean="0">
              <a:latin typeface="+mn-lt"/>
              <a:ea typeface="宋体" pitchFamily="2" charset="-122"/>
            </a:endParaRPr>
          </a:p>
        </p:txBody>
      </p:sp>
      <p:pic>
        <p:nvPicPr>
          <p:cNvPr id="7" name="Picture 6" descr="Phas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990600"/>
            <a:ext cx="5306359" cy="5052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22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Phase II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419600"/>
          </a:xfrm>
          <a:prstGeom prst="rect">
            <a:avLst/>
          </a:prstGeom>
        </p:spPr>
        <p:txBody>
          <a:bodyPr/>
          <a:lstStyle/>
          <a:p>
            <a:r>
              <a:rPr lang="en-US" sz="2800" i="1" dirty="0"/>
              <a:t>Start with a </a:t>
            </a:r>
            <a:r>
              <a:rPr lang="en-US" sz="2800" i="1" dirty="0" err="1" smtClean="0"/>
              <a:t>passing_set</a:t>
            </a:r>
            <a:r>
              <a:rPr lang="en-US" sz="2800" i="1" dirty="0" smtClean="0"/>
              <a:t> </a:t>
            </a:r>
            <a:r>
              <a:rPr lang="en-US" sz="2800" i="1" dirty="0"/>
              <a:t>containing ATE </a:t>
            </a:r>
            <a:r>
              <a:rPr lang="en-US" sz="2800" i="1" dirty="0" smtClean="0"/>
              <a:t>passing </a:t>
            </a:r>
            <a:r>
              <a:rPr lang="en-US" sz="2800" i="1" dirty="0"/>
              <a:t>patterns</a:t>
            </a:r>
            <a:r>
              <a:rPr lang="en-US" sz="2800" i="1" dirty="0" smtClean="0"/>
              <a:t>.</a:t>
            </a:r>
          </a:p>
          <a:p>
            <a:endParaRPr lang="en-US" sz="2800" i="1" dirty="0"/>
          </a:p>
          <a:p>
            <a:r>
              <a:rPr lang="en-US" sz="2800" i="1" dirty="0" smtClean="0"/>
              <a:t>Step 2-1: </a:t>
            </a:r>
            <a:r>
              <a:rPr lang="en-US" sz="2000" i="1" dirty="0"/>
              <a:t>If </a:t>
            </a:r>
            <a:r>
              <a:rPr lang="en-US" sz="2000" i="1" dirty="0" err="1" smtClean="0"/>
              <a:t>passing_set</a:t>
            </a:r>
            <a:r>
              <a:rPr lang="en-US" sz="2000" i="1" dirty="0" smtClean="0"/>
              <a:t> </a:t>
            </a:r>
            <a:r>
              <a:rPr lang="en-US" sz="2000" i="1" dirty="0"/>
              <a:t>is empty, go to Phase </a:t>
            </a:r>
            <a:r>
              <a:rPr lang="en-US" sz="2000" i="1" dirty="0" smtClean="0"/>
              <a:t>III. Else, remove a </a:t>
            </a:r>
            <a:r>
              <a:rPr lang="en-US" sz="2000" dirty="0" smtClean="0"/>
              <a:t>pattern </a:t>
            </a:r>
            <a:r>
              <a:rPr lang="en-US" sz="2000" dirty="0"/>
              <a:t>from </a:t>
            </a:r>
            <a:r>
              <a:rPr lang="en-US" sz="2000" i="1" dirty="0" err="1" smtClean="0"/>
              <a:t>passing_set</a:t>
            </a:r>
            <a:r>
              <a:rPr lang="en-US" sz="2000" i="1" dirty="0" smtClean="0"/>
              <a:t>.</a:t>
            </a:r>
          </a:p>
          <a:p>
            <a:endParaRPr lang="en-US" sz="2800" i="1" dirty="0"/>
          </a:p>
          <a:p>
            <a:r>
              <a:rPr lang="en-US" sz="2800" i="1" dirty="0" smtClean="0"/>
              <a:t>Step 2-2: </a:t>
            </a:r>
            <a:r>
              <a:rPr lang="en-US" sz="2000" i="1" dirty="0"/>
              <a:t>Perform fault simulation for </a:t>
            </a:r>
            <a:r>
              <a:rPr lang="en-US" sz="2000" i="1" dirty="0" err="1" smtClean="0"/>
              <a:t>sus_flts</a:t>
            </a:r>
            <a:r>
              <a:rPr lang="en-US" sz="2000" i="1" dirty="0" smtClean="0"/>
              <a:t>  to </a:t>
            </a:r>
            <a:r>
              <a:rPr lang="en-US" sz="2000" i="1" dirty="0"/>
              <a:t>identify </a:t>
            </a:r>
            <a:r>
              <a:rPr lang="en-US" sz="2000" i="1" dirty="0" smtClean="0"/>
              <a:t> faults detectable </a:t>
            </a:r>
            <a:r>
              <a:rPr lang="en-US" sz="2000" i="1" dirty="0"/>
              <a:t>by the </a:t>
            </a:r>
            <a:r>
              <a:rPr lang="en-US" sz="2000" i="1" dirty="0" smtClean="0"/>
              <a:t>removed </a:t>
            </a:r>
            <a:r>
              <a:rPr lang="en-US" sz="2000" i="1" dirty="0"/>
              <a:t>pattern</a:t>
            </a:r>
            <a:r>
              <a:rPr lang="en-US" sz="2000" i="1" dirty="0" smtClean="0"/>
              <a:t>.</a:t>
            </a:r>
          </a:p>
          <a:p>
            <a:endParaRPr lang="en-US" sz="2800" dirty="0"/>
          </a:p>
          <a:p>
            <a:r>
              <a:rPr lang="en-US" sz="2800" i="1" dirty="0" smtClean="0"/>
              <a:t>Step 2-3: </a:t>
            </a:r>
            <a:r>
              <a:rPr lang="en-US" sz="2000" i="1" dirty="0" smtClean="0"/>
              <a:t>Remove </a:t>
            </a:r>
            <a:r>
              <a:rPr lang="en-US" sz="2000" i="1" dirty="0"/>
              <a:t>faults </a:t>
            </a:r>
            <a:r>
              <a:rPr lang="en-US" sz="2000" i="1" dirty="0" smtClean="0"/>
              <a:t>identified in Step 2-2 from </a:t>
            </a:r>
            <a:r>
              <a:rPr lang="en-US" sz="2000" i="1" dirty="0" err="1" smtClean="0"/>
              <a:t>sus_flts</a:t>
            </a:r>
            <a:r>
              <a:rPr lang="en-US" sz="2000" i="1" dirty="0" smtClean="0"/>
              <a:t> </a:t>
            </a:r>
            <a:r>
              <a:rPr lang="en-US" sz="2000" i="1" dirty="0"/>
              <a:t> </a:t>
            </a:r>
            <a:r>
              <a:rPr lang="en-US" sz="2000" i="1" dirty="0" smtClean="0"/>
              <a:t>list, and </a:t>
            </a:r>
            <a:r>
              <a:rPr lang="en-US" sz="2000" i="1" dirty="0"/>
              <a:t>go </a:t>
            </a:r>
            <a:r>
              <a:rPr lang="en-US" sz="2000" i="1" dirty="0" smtClean="0"/>
              <a:t>to Step 2-1</a:t>
            </a:r>
            <a:r>
              <a:rPr lang="en-US" sz="2000" dirty="0"/>
              <a:t>.</a:t>
            </a:r>
            <a:endParaRPr lang="en-US" altLang="zh-CN" sz="27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23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Phase II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endParaRPr lang="en-US" altLang="zh-CN" sz="2700" kern="0" dirty="0" smtClean="0">
              <a:latin typeface="+mn-lt"/>
              <a:ea typeface="宋体" pitchFamily="2" charset="-122"/>
            </a:endParaRPr>
          </a:p>
        </p:txBody>
      </p:sp>
      <p:pic>
        <p:nvPicPr>
          <p:cNvPr id="8" name="Picture 7" descr="Phas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5956" y="983582"/>
            <a:ext cx="5030644" cy="50432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24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Phase III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143000"/>
            <a:ext cx="8229600" cy="51054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i="1" dirty="0" smtClean="0"/>
              <a:t>Skip to fault ranking if </a:t>
            </a:r>
            <a:r>
              <a:rPr lang="en-US" sz="2800" i="1" dirty="0" err="1" smtClean="0"/>
              <a:t>sus_flts</a:t>
            </a:r>
            <a:r>
              <a:rPr lang="en-US" sz="2800" i="1" dirty="0" smtClean="0"/>
              <a:t> is empty.</a:t>
            </a:r>
          </a:p>
          <a:p>
            <a:pPr>
              <a:spcAft>
                <a:spcPts val="1200"/>
              </a:spcAft>
            </a:pPr>
            <a:r>
              <a:rPr lang="en-US" sz="2800" i="1" dirty="0" smtClean="0"/>
              <a:t>Step 3-1: </a:t>
            </a:r>
            <a:r>
              <a:rPr lang="en-US" sz="2000" i="1" dirty="0" smtClean="0"/>
              <a:t>Copy </a:t>
            </a:r>
            <a:r>
              <a:rPr lang="en-US" sz="2000" i="1" dirty="0" err="1" smtClean="0"/>
              <a:t>sus_flts</a:t>
            </a:r>
            <a:r>
              <a:rPr lang="en-US" sz="2000" i="1" dirty="0" smtClean="0"/>
              <a:t> list </a:t>
            </a:r>
            <a:r>
              <a:rPr lang="en-US" sz="2000" i="1" dirty="0"/>
              <a:t>to </a:t>
            </a:r>
            <a:r>
              <a:rPr lang="en-US" sz="2000" i="1" dirty="0" smtClean="0"/>
              <a:t>set1_can_flts list </a:t>
            </a:r>
            <a:r>
              <a:rPr lang="en-US" sz="2000" i="1" dirty="0"/>
              <a:t>and </a:t>
            </a:r>
            <a:r>
              <a:rPr lang="en-US" sz="2000" i="1" dirty="0" smtClean="0"/>
              <a:t>set2_can_flts list.</a:t>
            </a:r>
            <a:endParaRPr lang="en-US" sz="2800" i="1" dirty="0"/>
          </a:p>
          <a:p>
            <a:pPr>
              <a:spcAft>
                <a:spcPts val="1200"/>
              </a:spcAft>
            </a:pPr>
            <a:r>
              <a:rPr lang="en-US" sz="2800" i="1" dirty="0" smtClean="0"/>
              <a:t>Step 3-2: </a:t>
            </a:r>
            <a:r>
              <a:rPr lang="en-US" sz="2000" i="1" dirty="0"/>
              <a:t>If </a:t>
            </a:r>
            <a:r>
              <a:rPr lang="en-US" sz="2000" i="1" dirty="0" err="1" smtClean="0"/>
              <a:t>failing_set</a:t>
            </a:r>
            <a:r>
              <a:rPr lang="en-US" sz="2000" i="1" dirty="0" smtClean="0"/>
              <a:t> </a:t>
            </a:r>
            <a:r>
              <a:rPr lang="en-US" sz="2000" i="1" dirty="0"/>
              <a:t>is empty, go to </a:t>
            </a:r>
            <a:r>
              <a:rPr lang="en-US" sz="2000" i="1" dirty="0" smtClean="0"/>
              <a:t>Step 3-5</a:t>
            </a:r>
            <a:r>
              <a:rPr lang="en-US" sz="2000" i="1" dirty="0"/>
              <a:t>. </a:t>
            </a:r>
            <a:r>
              <a:rPr lang="en-US" sz="2000" i="1" dirty="0" smtClean="0"/>
              <a:t>Else, remove </a:t>
            </a:r>
            <a:r>
              <a:rPr lang="en-US" sz="2000" i="1" dirty="0"/>
              <a:t>a </a:t>
            </a:r>
            <a:r>
              <a:rPr lang="en-US" sz="2000" dirty="0" smtClean="0"/>
              <a:t>pattern </a:t>
            </a:r>
            <a:r>
              <a:rPr lang="en-US" sz="2000" dirty="0"/>
              <a:t>from </a:t>
            </a:r>
            <a:r>
              <a:rPr lang="en-US" sz="2000" i="1" dirty="0" err="1" smtClean="0"/>
              <a:t>failing_set</a:t>
            </a:r>
            <a:r>
              <a:rPr lang="en-US" sz="2000" i="1" dirty="0" smtClean="0"/>
              <a:t>.</a:t>
            </a:r>
            <a:endParaRPr lang="en-US" sz="2000" i="1" dirty="0"/>
          </a:p>
          <a:p>
            <a:pPr>
              <a:spcAft>
                <a:spcPts val="1200"/>
              </a:spcAft>
            </a:pPr>
            <a:r>
              <a:rPr lang="en-US" sz="2800" i="1" dirty="0" smtClean="0"/>
              <a:t>Step 3-3: </a:t>
            </a:r>
            <a:r>
              <a:rPr lang="en-US" sz="2000" i="1" dirty="0"/>
              <a:t>Perform fault simulation on set1_can_flts </a:t>
            </a:r>
            <a:r>
              <a:rPr lang="en-US" sz="2000" i="1" dirty="0" smtClean="0"/>
              <a:t>to </a:t>
            </a:r>
            <a:r>
              <a:rPr lang="en-US" sz="2000" i="1" dirty="0"/>
              <a:t>identify </a:t>
            </a:r>
            <a:r>
              <a:rPr lang="en-US" sz="2000" i="1" dirty="0" smtClean="0"/>
              <a:t>faults </a:t>
            </a:r>
            <a:r>
              <a:rPr lang="en-US" sz="2000" i="1" dirty="0"/>
              <a:t>not detected by the </a:t>
            </a:r>
            <a:r>
              <a:rPr lang="en-US" sz="2000" i="1" dirty="0" smtClean="0"/>
              <a:t>removed pattern.</a:t>
            </a:r>
          </a:p>
          <a:p>
            <a:pPr>
              <a:spcAft>
                <a:spcPts val="1200"/>
              </a:spcAft>
            </a:pPr>
            <a:r>
              <a:rPr lang="en-US" sz="2800" i="1" dirty="0" smtClean="0"/>
              <a:t>Step 3-4: </a:t>
            </a:r>
            <a:r>
              <a:rPr lang="en-US" sz="2000" i="1" dirty="0"/>
              <a:t>Update </a:t>
            </a:r>
            <a:r>
              <a:rPr lang="en-US" sz="2000" i="1" dirty="0" smtClean="0"/>
              <a:t>set1_can_flts list </a:t>
            </a:r>
            <a:r>
              <a:rPr lang="en-US" sz="2000" i="1" dirty="0"/>
              <a:t>by deleting the faults </a:t>
            </a:r>
            <a:r>
              <a:rPr lang="en-US" sz="2000" i="1" dirty="0" smtClean="0"/>
              <a:t>identified in Step 3-3</a:t>
            </a:r>
            <a:r>
              <a:rPr lang="en-US" sz="2000" dirty="0" smtClean="0"/>
              <a:t>. </a:t>
            </a:r>
            <a:r>
              <a:rPr lang="en-US" sz="2000" i="1" dirty="0"/>
              <a:t>Go to </a:t>
            </a:r>
            <a:r>
              <a:rPr lang="en-US" sz="2000" i="1" dirty="0" smtClean="0"/>
              <a:t>Step 3-2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Aft>
                <a:spcPts val="1200"/>
              </a:spcAft>
            </a:pPr>
            <a:r>
              <a:rPr lang="en-US" sz="2800" i="1" dirty="0" smtClean="0"/>
              <a:t>Step 3-5: </a:t>
            </a:r>
            <a:r>
              <a:rPr lang="en-US" sz="2000" i="1" dirty="0" smtClean="0"/>
              <a:t>Remove faults from set2_can_flts list that are common to set1_can_flts list and Go </a:t>
            </a:r>
            <a:r>
              <a:rPr lang="en-US" sz="2000" i="1" dirty="0"/>
              <a:t>to Phase </a:t>
            </a:r>
            <a:r>
              <a:rPr lang="en-US" sz="2000" i="1" dirty="0" smtClean="0"/>
              <a:t>IV.</a:t>
            </a:r>
            <a:endParaRPr lang="en-US" altLang="zh-CN" sz="20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25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Phase III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endParaRPr lang="en-US" altLang="zh-CN" sz="2700" kern="0" dirty="0" smtClean="0">
              <a:latin typeface="+mn-lt"/>
              <a:ea typeface="宋体" pitchFamily="2" charset="-122"/>
            </a:endParaRPr>
          </a:p>
        </p:txBody>
      </p:sp>
      <p:pic>
        <p:nvPicPr>
          <p:cNvPr id="8" name="Picture 7" descr="Phas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5956" y="1264073"/>
            <a:ext cx="5030644" cy="4482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26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Phase IV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r>
              <a:rPr lang="en-US" sz="2800" i="1" dirty="0" smtClean="0"/>
              <a:t>Start with set1_can_flts list.</a:t>
            </a:r>
          </a:p>
          <a:p>
            <a:endParaRPr lang="en-US" sz="2800" i="1" dirty="0" smtClean="0"/>
          </a:p>
          <a:p>
            <a:r>
              <a:rPr lang="en-US" sz="2800" i="1" dirty="0" smtClean="0"/>
              <a:t>Step 4-1: </a:t>
            </a:r>
            <a:r>
              <a:rPr lang="en-US" sz="2000" i="1" dirty="0"/>
              <a:t>If there is no unselected fault in </a:t>
            </a:r>
            <a:r>
              <a:rPr lang="en-US" sz="2000" i="1" dirty="0" smtClean="0"/>
              <a:t>set1_can_flts list, </a:t>
            </a:r>
            <a:r>
              <a:rPr lang="en-US" sz="2000" i="1" dirty="0"/>
              <a:t>repeat Phase 4 for </a:t>
            </a:r>
            <a:r>
              <a:rPr lang="en-US" sz="2000" i="1" dirty="0" smtClean="0"/>
              <a:t>set2_can_flts list and </a:t>
            </a:r>
            <a:r>
              <a:rPr lang="en-US" sz="2000" i="1" dirty="0"/>
              <a:t>then STOP</a:t>
            </a:r>
            <a:r>
              <a:rPr lang="en-US" sz="2000" dirty="0"/>
              <a:t>. </a:t>
            </a:r>
            <a:r>
              <a:rPr lang="en-US" sz="2000" i="1" dirty="0" smtClean="0"/>
              <a:t>Else, </a:t>
            </a:r>
            <a:r>
              <a:rPr lang="en-US" sz="2000" i="1" dirty="0"/>
              <a:t>select a fault and </a:t>
            </a:r>
            <a:r>
              <a:rPr lang="en-US" sz="2000" i="1" dirty="0" err="1"/>
              <a:t>uncollapse</a:t>
            </a:r>
            <a:r>
              <a:rPr lang="en-US" sz="2000" i="1" dirty="0"/>
              <a:t> it to obtain its corresponding </a:t>
            </a:r>
            <a:r>
              <a:rPr lang="en-US" sz="2000" i="1" dirty="0" smtClean="0"/>
              <a:t>equivalent </a:t>
            </a:r>
            <a:r>
              <a:rPr lang="en-US" sz="2000" i="1" dirty="0"/>
              <a:t>set of faults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800" i="1" dirty="0" smtClean="0"/>
              <a:t>Step 4-2: </a:t>
            </a:r>
            <a:r>
              <a:rPr lang="en-US" sz="2000" i="1" dirty="0"/>
              <a:t>Add the equivalent set of faults to </a:t>
            </a:r>
            <a:r>
              <a:rPr lang="en-US" sz="2000" i="1" dirty="0" smtClean="0"/>
              <a:t>set1_can_flts list.</a:t>
            </a:r>
          </a:p>
          <a:p>
            <a:endParaRPr lang="en-US" sz="2800" i="1" dirty="0"/>
          </a:p>
          <a:p>
            <a:r>
              <a:rPr lang="en-US" sz="2800" i="1" dirty="0" smtClean="0"/>
              <a:t>Step 4-3: </a:t>
            </a:r>
            <a:r>
              <a:rPr lang="en-US" sz="2000" i="1" dirty="0" smtClean="0"/>
              <a:t>Add </a:t>
            </a:r>
            <a:r>
              <a:rPr lang="en-US" sz="2000" i="1" dirty="0"/>
              <a:t>opposite polarity </a:t>
            </a:r>
            <a:r>
              <a:rPr lang="en-US" sz="2000" i="1" dirty="0" smtClean="0"/>
              <a:t>faults for </a:t>
            </a:r>
            <a:r>
              <a:rPr lang="en-US" sz="2000" i="1" dirty="0"/>
              <a:t>the selected fault and its equivalent set </a:t>
            </a:r>
            <a:r>
              <a:rPr lang="en-US" sz="2000" i="1" dirty="0" smtClean="0"/>
              <a:t>of faults </a:t>
            </a:r>
            <a:r>
              <a:rPr lang="en-US" sz="2000" i="1" dirty="0"/>
              <a:t>to </a:t>
            </a:r>
            <a:r>
              <a:rPr lang="en-US" sz="2000" i="1" dirty="0" smtClean="0"/>
              <a:t>set1_can_flts list.</a:t>
            </a:r>
            <a:endParaRPr lang="en-US" altLang="zh-CN" sz="20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27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Phase IV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endParaRPr lang="en-US" altLang="zh-CN" sz="2700" kern="0" dirty="0" smtClean="0">
              <a:latin typeface="+mn-lt"/>
              <a:ea typeface="宋体" pitchFamily="2" charset="-122"/>
            </a:endParaRPr>
          </a:p>
        </p:txBody>
      </p:sp>
      <p:pic>
        <p:nvPicPr>
          <p:cNvPr id="8" name="Picture 7" descr="Phas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8364" y="1264073"/>
            <a:ext cx="4105827" cy="4482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28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Why add opposite polarity faults?</a:t>
            </a:r>
          </a:p>
        </p:txBody>
      </p:sp>
      <p:pic>
        <p:nvPicPr>
          <p:cNvPr id="6" name="Picture 5" descr="AND-N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0330" y="1282700"/>
            <a:ext cx="5743470" cy="4584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29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Fault Ranking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r>
              <a:rPr lang="en-US" altLang="zh-CN" sz="2800" dirty="0" smtClean="0"/>
              <a:t>Fault ranking is needed when both fault lists, set1_can_flts and set2_can_flts, are empty.</a:t>
            </a:r>
          </a:p>
          <a:p>
            <a:endParaRPr lang="en-US" altLang="zh-CN" sz="2800" dirty="0" smtClean="0"/>
          </a:p>
          <a:p>
            <a:r>
              <a:rPr lang="en-US" altLang="zh-CN" sz="2800" dirty="0" smtClean="0">
                <a:solidFill>
                  <a:schemeClr val="tx2"/>
                </a:solidFill>
              </a:rPr>
              <a:t>Rank of a fault </a:t>
            </a:r>
            <a:r>
              <a:rPr lang="en-US" altLang="zh-CN" sz="2800" i="1" dirty="0" smtClean="0">
                <a:solidFill>
                  <a:schemeClr val="tx2"/>
                </a:solidFill>
              </a:rPr>
              <a:t>F</a:t>
            </a:r>
            <a:r>
              <a:rPr lang="en-US" altLang="zh-CN" sz="2800" dirty="0" smtClean="0">
                <a:solidFill>
                  <a:schemeClr val="tx2"/>
                </a:solidFill>
              </a:rPr>
              <a:t> </a:t>
            </a:r>
            <a:r>
              <a:rPr lang="en-US" altLang="zh-CN" sz="2800" i="1" kern="0" dirty="0" smtClean="0">
                <a:latin typeface="+mn-lt"/>
                <a:ea typeface="宋体" pitchFamily="2" charset="-122"/>
              </a:rPr>
              <a:t>= </a:t>
            </a:r>
            <a:r>
              <a:rPr lang="en-US" altLang="zh-CN" sz="2400" i="1" kern="0" dirty="0" smtClean="0">
                <a:latin typeface="+mn-lt"/>
                <a:ea typeface="宋体" pitchFamily="2" charset="-122"/>
              </a:rPr>
              <a:t>(#failing patterns detecting F) – (#Passing patterns detecting F)</a:t>
            </a:r>
          </a:p>
          <a:p>
            <a:endParaRPr lang="en-US" altLang="zh-CN" sz="2400" i="1" kern="0" dirty="0">
              <a:latin typeface="+mn-lt"/>
              <a:ea typeface="宋体" pitchFamily="2" charset="-122"/>
            </a:endParaRPr>
          </a:p>
          <a:p>
            <a:r>
              <a:rPr lang="en-US" altLang="zh-CN" sz="2400" i="1" kern="0" dirty="0" smtClean="0">
                <a:latin typeface="+mn-lt"/>
                <a:ea typeface="宋体" pitchFamily="2" charset="-122"/>
              </a:rPr>
              <a:t>Highest ranked faults are placed in set1_can_flts and second highest ranked faults are placed in set2_can_flts.</a:t>
            </a:r>
          </a:p>
          <a:p>
            <a:endParaRPr lang="en-US" altLang="zh-CN" sz="2400" i="1" kern="0" dirty="0">
              <a:latin typeface="+mn-lt"/>
              <a:ea typeface="宋体" pitchFamily="2" charset="-122"/>
            </a:endParaRPr>
          </a:p>
          <a:p>
            <a:r>
              <a:rPr lang="en-US" altLang="zh-CN" sz="2400" i="1" kern="0" dirty="0" smtClean="0">
                <a:latin typeface="+mn-lt"/>
                <a:ea typeface="宋体" pitchFamily="2" charset="-122"/>
              </a:rPr>
              <a:t>All lower ranked faults are discarded. The numerical ranks can be zero or even negative.</a:t>
            </a:r>
            <a:endParaRPr lang="en-US" altLang="zh-CN" sz="2400" i="1" kern="0" dirty="0">
              <a:latin typeface="+mn-lt"/>
              <a:ea typeface="宋体" pitchFamily="2" charset="-122"/>
            </a:endParaRPr>
          </a:p>
          <a:p>
            <a:endParaRPr lang="en-US" altLang="zh-CN" sz="16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3</a:t>
            </a:fld>
            <a:endParaRPr lang="en-US" altLang="zh-CN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1447800"/>
            <a:ext cx="8534400" cy="45720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Scaling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</a:t>
            </a:r>
            <a:r>
              <a:rPr lang="en-US" altLang="zh-CN" sz="2400" kern="0" dirty="0" smtClean="0">
                <a:latin typeface="+mn-lt"/>
                <a:ea typeface="宋体" pitchFamily="2" charset="-122"/>
              </a:rPr>
              <a:t>down of device features to an extent that it can be expressed in two digit number of nanometers has made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VLSI chip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manufacturing, 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often suffer a relatively low yield.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Fault Diagnosis proves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helpful in 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ramping up the yield.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Most fault diagnosis procedures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are fault model dependent.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In this work, we propose a diagnosis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procedure using single stuck-at fault analysis, without assuming that the actual defect has to be a stuck-at fault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Motivation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30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Fault Ranking (contd..)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endParaRPr lang="en-US" altLang="zh-CN" sz="1600" kern="0" dirty="0" smtClean="0">
              <a:latin typeface="+mn-lt"/>
              <a:ea typeface="宋体" pitchFamily="2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066800" y="2057400"/>
            <a:ext cx="2667000" cy="2590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133600" y="2819400"/>
            <a:ext cx="1447800" cy="1371600"/>
          </a:xfrm>
          <a:prstGeom prst="ellipse">
            <a:avLst/>
          </a:prstGeom>
          <a:solidFill>
            <a:schemeClr val="accent1"/>
          </a:solidFill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181600" y="2057400"/>
            <a:ext cx="2667000" cy="2590800"/>
          </a:xfrm>
          <a:prstGeom prst="ellipse">
            <a:avLst/>
          </a:prstGeom>
          <a:solidFill>
            <a:schemeClr val="accent1"/>
          </a:solidFill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7400" y="5257800"/>
            <a:ext cx="371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Faults detected by passing pattern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1524000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Faults detected by failing pattern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2514600" y="1828800"/>
            <a:ext cx="685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2286000" y="3886200"/>
            <a:ext cx="457200" cy="1371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602987" y="4800600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Both overlapped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31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A Theorem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sz="2000" i="1" dirty="0" smtClean="0"/>
              <a:t>If </a:t>
            </a:r>
            <a:r>
              <a:rPr lang="en-US" sz="2000" i="1" dirty="0"/>
              <a:t>there is only a single stuck-at-fault present in the circuit under </a:t>
            </a:r>
            <a:r>
              <a:rPr lang="en-US" sz="2000" i="1" dirty="0" smtClean="0"/>
              <a:t>diagnosis </a:t>
            </a:r>
            <a:r>
              <a:rPr lang="en-US" sz="2000" dirty="0" smtClean="0"/>
              <a:t>(CUD</a:t>
            </a:r>
            <a:r>
              <a:rPr lang="en-US" sz="2000" dirty="0"/>
              <a:t>)</a:t>
            </a:r>
            <a:r>
              <a:rPr lang="en-US" sz="2000" i="1" dirty="0"/>
              <a:t>, the diagnosis algorithm will always diagnose the fault, irrespective of the </a:t>
            </a:r>
            <a:r>
              <a:rPr lang="en-US" sz="2000" i="1" dirty="0" smtClean="0"/>
              <a:t>detection or </a:t>
            </a:r>
            <a:r>
              <a:rPr lang="en-US" sz="2000" i="1" dirty="0"/>
              <a:t>diagnostic coverage of the test pattern set</a:t>
            </a:r>
            <a:r>
              <a:rPr lang="en-US" sz="2000" i="1" dirty="0" smtClean="0"/>
              <a:t>.</a:t>
            </a:r>
          </a:p>
          <a:p>
            <a:endParaRPr lang="en-US" altLang="zh-CN" sz="2000" i="1" kern="0" dirty="0">
              <a:latin typeface="+mn-lt"/>
              <a:ea typeface="宋体" pitchFamily="2" charset="-122"/>
            </a:endParaRPr>
          </a:p>
          <a:p>
            <a:endParaRPr lang="en-US" altLang="zh-CN" sz="16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32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Presentation Outline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Motivation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Introduction and </a:t>
            </a: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Background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Problem Statement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Diagnosis Algorithm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800" kern="0" noProof="0" dirty="0" smtClean="0">
                <a:latin typeface="+mn-lt"/>
                <a:ea typeface="宋体" pitchFamily="2" charset="-122"/>
              </a:rPr>
              <a:t>Proposed Diagnosis Algorithm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Analysis of the Algorithm</a:t>
            </a: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Experimental Results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Conclusion</a:t>
            </a:r>
            <a:endParaRPr kumimoji="0" lang="en-US" altLang="zh-CN" sz="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33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Analysis of the algorithm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066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sz="2800" dirty="0" smtClean="0">
                <a:solidFill>
                  <a:schemeClr val="tx2"/>
                </a:solidFill>
              </a:rPr>
              <a:t>Case 1</a:t>
            </a:r>
            <a:r>
              <a:rPr lang="en-US" sz="2800" dirty="0" smtClean="0">
                <a:solidFill>
                  <a:schemeClr val="tx2"/>
                </a:solidFill>
              </a:rPr>
              <a:t>: </a:t>
            </a:r>
            <a:r>
              <a:rPr lang="en-US" sz="2800" dirty="0" smtClean="0"/>
              <a:t>Single Fault F1</a:t>
            </a:r>
          </a:p>
          <a:p>
            <a:r>
              <a:rPr lang="en-US" sz="2800" dirty="0" smtClean="0"/>
              <a:t>Syndrome: 11100</a:t>
            </a:r>
          </a:p>
          <a:p>
            <a:endParaRPr lang="en-US" sz="2800" dirty="0" smtClean="0"/>
          </a:p>
          <a:p>
            <a:r>
              <a:rPr lang="en-US" sz="2000" dirty="0" smtClean="0"/>
              <a:t>Phase I – F1 and F2 in </a:t>
            </a:r>
            <a:r>
              <a:rPr lang="en-US" sz="2000" dirty="0" err="1" smtClean="0"/>
              <a:t>sus_flts</a:t>
            </a:r>
            <a:endParaRPr lang="en-US" sz="2000" dirty="0" smtClean="0"/>
          </a:p>
          <a:p>
            <a:r>
              <a:rPr lang="en-US" sz="2000" dirty="0" smtClean="0"/>
              <a:t>Phase II – No faults</a:t>
            </a:r>
          </a:p>
          <a:p>
            <a:r>
              <a:rPr lang="en-US" sz="2000" dirty="0" smtClean="0"/>
              <a:t>Phase III – F1 in set1_can_flts and F2 in set2_can_flts</a:t>
            </a:r>
          </a:p>
          <a:p>
            <a:r>
              <a:rPr lang="en-US" sz="2000" dirty="0" smtClean="0"/>
              <a:t>Phase IV – Equivalent and opposite polarity of F1 and F2 are added.</a:t>
            </a:r>
          </a:p>
          <a:p>
            <a:endParaRPr lang="en-US" sz="2000" dirty="0"/>
          </a:p>
          <a:p>
            <a:r>
              <a:rPr lang="en-US" sz="2000" dirty="0" smtClean="0"/>
              <a:t>Perfect Diagnosis Achieved.</a:t>
            </a:r>
          </a:p>
          <a:p>
            <a:endParaRPr lang="en-US" altLang="zh-CN" sz="2000" i="1" kern="0" dirty="0">
              <a:latin typeface="+mn-lt"/>
              <a:ea typeface="宋体" pitchFamily="2" charset="-122"/>
            </a:endParaRPr>
          </a:p>
          <a:p>
            <a:endParaRPr lang="en-US" altLang="zh-CN" sz="16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34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Analysis of the algorithm (Contd..)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066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sz="2800" dirty="0" smtClean="0">
                <a:solidFill>
                  <a:schemeClr val="tx2"/>
                </a:solidFill>
              </a:rPr>
              <a:t>Case 2</a:t>
            </a:r>
            <a:r>
              <a:rPr lang="en-US" sz="2800" dirty="0" smtClean="0">
                <a:solidFill>
                  <a:schemeClr val="tx2"/>
                </a:solidFill>
              </a:rPr>
              <a:t>: </a:t>
            </a:r>
            <a:r>
              <a:rPr lang="en-US" sz="2800" dirty="0" smtClean="0"/>
              <a:t>Single Fault F2</a:t>
            </a:r>
          </a:p>
          <a:p>
            <a:r>
              <a:rPr lang="en-US" sz="2800" dirty="0" smtClean="0"/>
              <a:t>Syndrome: 10100</a:t>
            </a:r>
          </a:p>
          <a:p>
            <a:endParaRPr lang="en-US" sz="2800" dirty="0" smtClean="0"/>
          </a:p>
          <a:p>
            <a:r>
              <a:rPr lang="en-US" sz="2000" dirty="0" smtClean="0"/>
              <a:t>Phase I – F1 and F2 in </a:t>
            </a:r>
            <a:r>
              <a:rPr lang="en-US" sz="2000" dirty="0" err="1" smtClean="0"/>
              <a:t>sus_flts</a:t>
            </a:r>
            <a:endParaRPr lang="en-US" sz="2000" dirty="0" smtClean="0"/>
          </a:p>
          <a:p>
            <a:r>
              <a:rPr lang="en-US" sz="2000" dirty="0" smtClean="0"/>
              <a:t>Phase II – Removes F1 from </a:t>
            </a:r>
            <a:r>
              <a:rPr lang="en-US" sz="2000" dirty="0" err="1" smtClean="0"/>
              <a:t>sus_flts</a:t>
            </a:r>
            <a:endParaRPr lang="en-US" sz="2000" dirty="0" smtClean="0"/>
          </a:p>
          <a:p>
            <a:r>
              <a:rPr lang="en-US" sz="2000" dirty="0" smtClean="0"/>
              <a:t>Phase III – F2 in set1_can_flts</a:t>
            </a:r>
          </a:p>
          <a:p>
            <a:r>
              <a:rPr lang="en-US" sz="2000" dirty="0" smtClean="0"/>
              <a:t>Phase IV – Equivalent and opposite polarity of F2 are added.</a:t>
            </a:r>
          </a:p>
          <a:p>
            <a:endParaRPr lang="en-US" sz="2000" dirty="0"/>
          </a:p>
          <a:p>
            <a:r>
              <a:rPr lang="en-US" sz="2000" dirty="0" smtClean="0"/>
              <a:t>Perfect Diagnosis Achieved.</a:t>
            </a:r>
          </a:p>
          <a:p>
            <a:endParaRPr lang="en-US" altLang="zh-CN" sz="2000" i="1" kern="0" dirty="0">
              <a:latin typeface="+mn-lt"/>
              <a:ea typeface="宋体" pitchFamily="2" charset="-122"/>
            </a:endParaRPr>
          </a:p>
          <a:p>
            <a:endParaRPr lang="en-US" altLang="zh-CN" sz="16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35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Analysis of the algorithm (Contd..)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066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sz="2800" dirty="0" smtClean="0">
                <a:solidFill>
                  <a:schemeClr val="tx2"/>
                </a:solidFill>
              </a:rPr>
              <a:t>Case 3</a:t>
            </a:r>
            <a:r>
              <a:rPr lang="en-US" sz="2800" dirty="0" smtClean="0">
                <a:solidFill>
                  <a:schemeClr val="tx2"/>
                </a:solidFill>
              </a:rPr>
              <a:t>: </a:t>
            </a:r>
            <a:r>
              <a:rPr lang="en-US" sz="2800" dirty="0" smtClean="0"/>
              <a:t>Multiple Faults F1 &amp; F2 (No Masking)</a:t>
            </a:r>
          </a:p>
          <a:p>
            <a:r>
              <a:rPr lang="en-US" sz="2800" dirty="0" smtClean="0"/>
              <a:t>Syndrome: 11100</a:t>
            </a:r>
          </a:p>
          <a:p>
            <a:endParaRPr lang="en-US" sz="2800" dirty="0" smtClean="0"/>
          </a:p>
          <a:p>
            <a:r>
              <a:rPr lang="en-US" sz="2000" dirty="0" smtClean="0"/>
              <a:t>Phase I – F1 and F2 in </a:t>
            </a:r>
            <a:r>
              <a:rPr lang="en-US" sz="2000" dirty="0" err="1" smtClean="0"/>
              <a:t>sus_flts</a:t>
            </a:r>
            <a:endParaRPr lang="en-US" sz="2000" dirty="0" smtClean="0"/>
          </a:p>
          <a:p>
            <a:r>
              <a:rPr lang="en-US" sz="2000" dirty="0" smtClean="0"/>
              <a:t>Phase II – No Faults</a:t>
            </a:r>
          </a:p>
          <a:p>
            <a:r>
              <a:rPr lang="en-US" sz="2000" dirty="0" smtClean="0"/>
              <a:t>Phase III – F1 in set1_can_flts and F2 in set2_can_flts</a:t>
            </a:r>
          </a:p>
          <a:p>
            <a:r>
              <a:rPr lang="en-US" sz="2000" dirty="0" smtClean="0"/>
              <a:t>Phase IV – Equivalent and opposite polarity of F1 and F2 are added.</a:t>
            </a:r>
          </a:p>
          <a:p>
            <a:endParaRPr lang="en-US" sz="2000" dirty="0"/>
          </a:p>
          <a:p>
            <a:r>
              <a:rPr lang="en-US" sz="2000" dirty="0" smtClean="0"/>
              <a:t>Perfect Diagnosis Achieved.</a:t>
            </a:r>
          </a:p>
          <a:p>
            <a:endParaRPr lang="en-US" altLang="zh-CN" sz="2000" i="1" kern="0" dirty="0">
              <a:latin typeface="+mn-lt"/>
              <a:ea typeface="宋体" pitchFamily="2" charset="-122"/>
            </a:endParaRPr>
          </a:p>
          <a:p>
            <a:endParaRPr lang="en-US" altLang="zh-CN" sz="16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36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Analysis of the algorithm (Contd..)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066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sz="2800" dirty="0" smtClean="0">
                <a:solidFill>
                  <a:schemeClr val="tx2"/>
                </a:solidFill>
              </a:rPr>
              <a:t>Case 4</a:t>
            </a:r>
            <a:r>
              <a:rPr lang="en-US" sz="2800" dirty="0" smtClean="0">
                <a:solidFill>
                  <a:schemeClr val="tx2"/>
                </a:solidFill>
              </a:rPr>
              <a:t>: </a:t>
            </a:r>
            <a:r>
              <a:rPr lang="en-US" sz="2800" dirty="0" smtClean="0"/>
              <a:t>Multiple Faults F1 Masking F2</a:t>
            </a:r>
          </a:p>
          <a:p>
            <a:r>
              <a:rPr lang="en-US" sz="2800" dirty="0" smtClean="0"/>
              <a:t>Syndrome: 11100</a:t>
            </a:r>
          </a:p>
          <a:p>
            <a:endParaRPr lang="en-US" sz="2800" dirty="0" smtClean="0"/>
          </a:p>
          <a:p>
            <a:r>
              <a:rPr lang="en-US" sz="2000" dirty="0" smtClean="0"/>
              <a:t>Phase I – F1 and F2 in </a:t>
            </a:r>
            <a:r>
              <a:rPr lang="en-US" sz="2000" dirty="0" err="1" smtClean="0"/>
              <a:t>sus_flts</a:t>
            </a:r>
            <a:endParaRPr lang="en-US" sz="2000" dirty="0" smtClean="0"/>
          </a:p>
          <a:p>
            <a:r>
              <a:rPr lang="en-US" sz="2000" dirty="0" smtClean="0"/>
              <a:t>Phase II – No Faults</a:t>
            </a:r>
          </a:p>
          <a:p>
            <a:r>
              <a:rPr lang="en-US" sz="2000" dirty="0" smtClean="0"/>
              <a:t>Phase III – F1 in set1_can_flts and F2 in set2_can_flts</a:t>
            </a:r>
          </a:p>
          <a:p>
            <a:r>
              <a:rPr lang="en-US" sz="2000" dirty="0" smtClean="0"/>
              <a:t>Phase IV – Equivalent and opposite polarity of F1 and F2 are added.</a:t>
            </a:r>
          </a:p>
          <a:p>
            <a:endParaRPr lang="en-US" sz="2000" dirty="0"/>
          </a:p>
          <a:p>
            <a:r>
              <a:rPr lang="en-US" sz="2000" dirty="0" smtClean="0"/>
              <a:t>Perfect Diagnosis Achieved.</a:t>
            </a:r>
          </a:p>
          <a:p>
            <a:endParaRPr lang="en-US" altLang="zh-CN" sz="2000" i="1" kern="0" dirty="0">
              <a:latin typeface="+mn-lt"/>
              <a:ea typeface="宋体" pitchFamily="2" charset="-122"/>
            </a:endParaRPr>
          </a:p>
          <a:p>
            <a:endParaRPr lang="en-US" altLang="zh-CN" sz="16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37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Analysis of the algorithm (Contd..)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066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sz="2800" dirty="0" smtClean="0">
                <a:solidFill>
                  <a:schemeClr val="tx2"/>
                </a:solidFill>
              </a:rPr>
              <a:t>Case 5</a:t>
            </a:r>
            <a:r>
              <a:rPr lang="en-US" sz="2800" dirty="0" smtClean="0">
                <a:solidFill>
                  <a:schemeClr val="tx2"/>
                </a:solidFill>
              </a:rPr>
              <a:t>: </a:t>
            </a:r>
            <a:r>
              <a:rPr lang="en-US" sz="2800" dirty="0" smtClean="0"/>
              <a:t>Multiple Faults F2 Masking F1</a:t>
            </a:r>
          </a:p>
          <a:p>
            <a:r>
              <a:rPr lang="en-US" sz="2800" dirty="0" smtClean="0"/>
              <a:t>Syndrome: 10100</a:t>
            </a:r>
          </a:p>
          <a:p>
            <a:endParaRPr lang="en-US" sz="2800" dirty="0" smtClean="0"/>
          </a:p>
          <a:p>
            <a:r>
              <a:rPr lang="en-US" sz="2000" dirty="0" smtClean="0"/>
              <a:t>Phase I – F1 and F2 in </a:t>
            </a:r>
            <a:r>
              <a:rPr lang="en-US" sz="2000" dirty="0" err="1" smtClean="0"/>
              <a:t>sus_flts</a:t>
            </a:r>
            <a:endParaRPr lang="en-US" sz="2000" dirty="0" smtClean="0"/>
          </a:p>
          <a:p>
            <a:r>
              <a:rPr lang="en-US" sz="2000" dirty="0" smtClean="0"/>
              <a:t>Phase II – Removes F1 from </a:t>
            </a:r>
            <a:r>
              <a:rPr lang="en-US" sz="2000" dirty="0" err="1" smtClean="0"/>
              <a:t>sus_flts</a:t>
            </a:r>
            <a:endParaRPr lang="en-US" sz="2000" dirty="0" smtClean="0"/>
          </a:p>
          <a:p>
            <a:r>
              <a:rPr lang="en-US" sz="2000" dirty="0" smtClean="0"/>
              <a:t>Phase III – F2 in set1_can_flts</a:t>
            </a:r>
          </a:p>
          <a:p>
            <a:r>
              <a:rPr lang="en-US" sz="2000" dirty="0" smtClean="0"/>
              <a:t>Phase IV – Equivalent and opposite polarity of F2 are added.</a:t>
            </a:r>
          </a:p>
          <a:p>
            <a:endParaRPr lang="en-US" sz="2000" dirty="0"/>
          </a:p>
          <a:p>
            <a:r>
              <a:rPr lang="en-US" sz="2000" dirty="0" smtClean="0"/>
              <a:t>Partial Diagnosis Achieved. Needs further testing for perfect diagnosis.</a:t>
            </a:r>
          </a:p>
          <a:p>
            <a:endParaRPr lang="en-US" altLang="zh-CN" sz="2000" i="1" kern="0" dirty="0">
              <a:latin typeface="+mn-lt"/>
              <a:ea typeface="宋体" pitchFamily="2" charset="-122"/>
            </a:endParaRPr>
          </a:p>
          <a:p>
            <a:endParaRPr lang="en-US" altLang="zh-CN" sz="16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38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Analysis of the algorithm (Contd..)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066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28600" y="1219200"/>
            <a:ext cx="8686800" cy="4876800"/>
          </a:xfrm>
          <a:prstGeom prst="rect">
            <a:avLst/>
          </a:prstGeom>
        </p:spPr>
        <p:txBody>
          <a:bodyPr/>
          <a:lstStyle/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sz="2800" dirty="0" smtClean="0">
                <a:solidFill>
                  <a:schemeClr val="tx2"/>
                </a:solidFill>
              </a:rPr>
              <a:t>Case 6</a:t>
            </a:r>
            <a:r>
              <a:rPr lang="en-US" sz="2800" dirty="0" smtClean="0">
                <a:solidFill>
                  <a:schemeClr val="tx2"/>
                </a:solidFill>
              </a:rPr>
              <a:t>: </a:t>
            </a:r>
            <a:r>
              <a:rPr lang="en-US" sz="2800" dirty="0" smtClean="0"/>
              <a:t>Multiple Faults F1 Interfering with F2 (0 to 1)</a:t>
            </a:r>
          </a:p>
          <a:p>
            <a:r>
              <a:rPr lang="en-US" sz="2800" dirty="0" smtClean="0"/>
              <a:t>Syndrome: 11110 (F1 changes t3 of F2)</a:t>
            </a:r>
          </a:p>
          <a:p>
            <a:endParaRPr lang="en-US" sz="2800" dirty="0" smtClean="0"/>
          </a:p>
          <a:p>
            <a:r>
              <a:rPr lang="en-US" sz="2000" dirty="0" smtClean="0"/>
              <a:t>Phase I – F1 and F2 in </a:t>
            </a:r>
            <a:r>
              <a:rPr lang="en-US" sz="2000" dirty="0" err="1" smtClean="0"/>
              <a:t>sus_flts</a:t>
            </a:r>
            <a:endParaRPr lang="en-US" sz="2000" dirty="0" smtClean="0"/>
          </a:p>
          <a:p>
            <a:r>
              <a:rPr lang="en-US" sz="2000" dirty="0" smtClean="0"/>
              <a:t>Phase II – No faults</a:t>
            </a:r>
          </a:p>
          <a:p>
            <a:r>
              <a:rPr lang="en-US" sz="2000" dirty="0" smtClean="0"/>
              <a:t>Phase III – No faults in set1_can_flts</a:t>
            </a:r>
          </a:p>
          <a:p>
            <a:r>
              <a:rPr lang="en-US" sz="2000" dirty="0" smtClean="0"/>
              <a:t>Phase IV – Equivalent and opposite polarity of F1 and F2 are added.</a:t>
            </a:r>
          </a:p>
          <a:p>
            <a:endParaRPr lang="en-US" sz="2000" dirty="0"/>
          </a:p>
          <a:p>
            <a:r>
              <a:rPr lang="en-US" sz="2000" dirty="0" smtClean="0"/>
              <a:t>Perfect Diagnosis Achieved. No prime suspects.</a:t>
            </a:r>
          </a:p>
          <a:p>
            <a:endParaRPr lang="en-US" sz="2000" dirty="0" smtClean="0"/>
          </a:p>
          <a:p>
            <a:endParaRPr lang="en-US" altLang="zh-CN" sz="2000" i="1" kern="0" dirty="0">
              <a:latin typeface="+mn-lt"/>
              <a:ea typeface="宋体" pitchFamily="2" charset="-122"/>
            </a:endParaRPr>
          </a:p>
          <a:p>
            <a:endParaRPr lang="en-US" altLang="zh-CN" sz="16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39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Analysis of the algorithm (Contd..)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066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19200"/>
            <a:ext cx="8534400" cy="4876800"/>
          </a:xfrm>
          <a:prstGeom prst="rect">
            <a:avLst/>
          </a:prstGeom>
        </p:spPr>
        <p:txBody>
          <a:bodyPr/>
          <a:lstStyle/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sz="2800" dirty="0" smtClean="0">
                <a:solidFill>
                  <a:schemeClr val="tx2"/>
                </a:solidFill>
              </a:rPr>
              <a:t>Case 7</a:t>
            </a:r>
            <a:r>
              <a:rPr lang="en-US" sz="2800" dirty="0" smtClean="0">
                <a:solidFill>
                  <a:schemeClr val="tx2"/>
                </a:solidFill>
              </a:rPr>
              <a:t>: </a:t>
            </a:r>
            <a:r>
              <a:rPr lang="en-US" sz="2800" dirty="0" smtClean="0"/>
              <a:t>Multiple Faults F2 Interfering with F1 (1 to 0)</a:t>
            </a:r>
          </a:p>
          <a:p>
            <a:r>
              <a:rPr lang="en-US" sz="2800" dirty="0" smtClean="0"/>
              <a:t>Syndrome: 11100 (F2 changes t0 of F1)</a:t>
            </a:r>
          </a:p>
          <a:p>
            <a:endParaRPr lang="en-US" sz="2800" dirty="0" smtClean="0"/>
          </a:p>
          <a:p>
            <a:r>
              <a:rPr lang="en-US" sz="2000" dirty="0" smtClean="0"/>
              <a:t>Phase I – F1 and F2 in </a:t>
            </a:r>
            <a:r>
              <a:rPr lang="en-US" sz="2000" dirty="0" err="1" smtClean="0"/>
              <a:t>sus_flts</a:t>
            </a:r>
            <a:endParaRPr lang="en-US" sz="2000" dirty="0" smtClean="0"/>
          </a:p>
          <a:p>
            <a:r>
              <a:rPr lang="en-US" sz="2000" dirty="0" smtClean="0"/>
              <a:t>Phase II – No faults</a:t>
            </a:r>
          </a:p>
          <a:p>
            <a:r>
              <a:rPr lang="en-US" sz="2000" dirty="0" smtClean="0"/>
              <a:t>Phase III – F1 in set1_can_flts and F2 in set2_can_flts</a:t>
            </a:r>
          </a:p>
          <a:p>
            <a:r>
              <a:rPr lang="en-US" sz="2000" dirty="0" smtClean="0"/>
              <a:t>Phase IV – Equivalent and opposite polarity of F1 and F2 are added.</a:t>
            </a:r>
          </a:p>
          <a:p>
            <a:endParaRPr lang="en-US" sz="2000" dirty="0"/>
          </a:p>
          <a:p>
            <a:r>
              <a:rPr lang="en-US" sz="2000" dirty="0" smtClean="0"/>
              <a:t>Perfect Diagnosis Achieved.</a:t>
            </a:r>
          </a:p>
          <a:p>
            <a:endParaRPr lang="en-US" altLang="zh-CN" sz="2000" i="1" kern="0" dirty="0">
              <a:latin typeface="+mn-lt"/>
              <a:ea typeface="宋体" pitchFamily="2" charset="-122"/>
            </a:endParaRPr>
          </a:p>
          <a:p>
            <a:endParaRPr lang="en-US" altLang="zh-CN" sz="1600" kern="0" dirty="0" smtClean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4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Presentation Outline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Motivation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solidFill>
                  <a:schemeClr val="tx2"/>
                </a:solidFill>
                <a:latin typeface="+mn-lt"/>
                <a:ea typeface="宋体" pitchFamily="2" charset="-122"/>
              </a:rPr>
              <a:t>Introduction and </a:t>
            </a: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Background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Problem Statement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Diagnosis Algorithm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800" kern="0" noProof="0" dirty="0" smtClean="0">
                <a:latin typeface="+mn-lt"/>
                <a:ea typeface="宋体" pitchFamily="2" charset="-122"/>
              </a:rPr>
              <a:t>Proposed Diagnosis Algorithm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Analysis of the Algorithm</a:t>
            </a: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Experimental Results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Conclusion</a:t>
            </a:r>
            <a:endParaRPr kumimoji="0" lang="en-US" altLang="zh-CN" sz="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40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Presentation Outline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Motivation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Introduction and </a:t>
            </a: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Background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Problem Statement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Diagnosis Algorithm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800" kern="0" noProof="0" dirty="0" smtClean="0">
                <a:latin typeface="+mn-lt"/>
                <a:ea typeface="宋体" pitchFamily="2" charset="-122"/>
              </a:rPr>
              <a:t>Proposed Diagnosis Algorithm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</a:rPr>
              <a:t>Analysis of the Algorithm</a:t>
            </a: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Experimental Results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Conclusion</a:t>
            </a:r>
            <a:endParaRPr kumimoji="0" lang="en-US" altLang="zh-CN" sz="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41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Experimental Results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Results for every</a:t>
            </a:r>
            <a:r>
              <a:rPr kumimoji="0" lang="en-US" altLang="zh-CN" sz="27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circuit were obtained by calculating the average values from two separate runs of experiments, each containing 50 random failure cases (except for C17, which has only 22 faults).</a:t>
            </a:r>
            <a:endParaRPr lang="en-US" altLang="zh-CN" sz="2700" kern="0" noProof="0" dirty="0" smtClean="0"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700" b="0" i="0" u="none" strike="noStrike" kern="0" cap="none" spc="0" normalizeH="0" dirty="0">
              <a:ln>
                <a:noFill/>
              </a:ln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noProof="0" dirty="0" smtClean="0">
                <a:latin typeface="+mn-lt"/>
                <a:ea typeface="宋体" pitchFamily="2" charset="-122"/>
              </a:rPr>
              <a:t>Circuit modeling and algorithm – Python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zh-CN" sz="2700" b="0" i="0" u="none" strike="noStrike" kern="0" cap="none" spc="0" normalizeH="0" dirty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	</a:t>
            </a:r>
            <a:r>
              <a:rPr lang="en-US" altLang="zh-CN" sz="2700" kern="0" dirty="0" smtClean="0">
                <a:latin typeface="+mn-lt"/>
                <a:ea typeface="宋体" pitchFamily="2" charset="-122"/>
              </a:rPr>
              <a:t>Mentor Graphics </a:t>
            </a:r>
            <a:r>
              <a:rPr lang="en-US" altLang="zh-CN" sz="2700" kern="0" dirty="0" err="1" smtClean="0">
                <a:latin typeface="+mn-lt"/>
                <a:ea typeface="宋体" pitchFamily="2" charset="-122"/>
              </a:rPr>
              <a:t>Fastscan</a:t>
            </a:r>
            <a:r>
              <a:rPr lang="en-US" altLang="zh-CN" sz="2700" kern="0" dirty="0">
                <a:latin typeface="+mn-lt"/>
                <a:ea typeface="宋体" pitchFamily="2" charset="-122"/>
              </a:rPr>
              <a:t> </a:t>
            </a:r>
            <a:r>
              <a:rPr lang="en-US" altLang="zh-CN" sz="2700" kern="0" dirty="0" smtClean="0">
                <a:latin typeface="+mn-lt"/>
                <a:ea typeface="宋体" pitchFamily="2" charset="-122"/>
              </a:rPr>
              <a:t>– ATPG and Fault simulator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zh-CN" sz="27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	</a:t>
            </a:r>
            <a:r>
              <a:rPr kumimoji="0" lang="en-US" altLang="zh-CN" sz="27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Test pattern manipulation – VBA Macros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42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Diagnostic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 Coverage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838200"/>
            <a:ext cx="8229600" cy="5257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Diagnostic coverage based on single stuck-at faults, excluding redundant faults is defined as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lang="en-US" altLang="zh-CN" sz="2700" kern="0" dirty="0"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7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lang="en-US" altLang="zh-CN" sz="2700" kern="0" dirty="0"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Fault Ratio for every set is defined as</a:t>
            </a:r>
          </a:p>
          <a:p>
            <a:pPr marL="796925" lvl="1" indent="-339725" defTabSz="992188" eaLnBrk="1" hangingPunct="1">
              <a:spcBef>
                <a:spcPct val="20000"/>
              </a:spcBef>
              <a:defRPr/>
            </a:pPr>
            <a:r>
              <a:rPr lang="en-US" altLang="zh-CN" sz="2700" kern="0" noProof="0" dirty="0" smtClean="0">
                <a:latin typeface="+mn-lt"/>
                <a:ea typeface="宋体" pitchFamily="2" charset="-122"/>
              </a:rPr>
              <a:t>Fault Ratio (FR) = </a:t>
            </a:r>
            <a:r>
              <a:rPr lang="en-US" altLang="zh-CN" sz="2400" kern="0" dirty="0" smtClean="0">
                <a:ea typeface="宋体" pitchFamily="2" charset="-122"/>
              </a:rPr>
              <a:t>(#Expected faults) / (#Reported faults)</a:t>
            </a:r>
            <a:endParaRPr lang="en-US" altLang="zh-CN" sz="2700" kern="0" dirty="0" smtClean="0">
              <a:ea typeface="宋体" pitchFamily="2" charset="-122"/>
            </a:endParaRPr>
          </a:p>
          <a:p>
            <a:pPr marL="796925" lvl="1" indent="-339725" defTabSz="992188" eaLnBrk="1" hangingPunct="1">
              <a:spcBef>
                <a:spcPct val="20000"/>
              </a:spcBef>
              <a:defRPr/>
            </a:pPr>
            <a:endParaRPr kumimoji="0" lang="en-US" altLang="zh-CN" sz="27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r>
              <a:rPr lang="en-US" sz="1600" dirty="0" smtClean="0"/>
              <a:t>Y</a:t>
            </a:r>
            <a:r>
              <a:rPr lang="en-US" sz="1600" dirty="0"/>
              <a:t>. Zhang and V. D. </a:t>
            </a:r>
            <a:r>
              <a:rPr lang="en-US" sz="1600" dirty="0" err="1"/>
              <a:t>Agrawal</a:t>
            </a:r>
            <a:r>
              <a:rPr lang="en-US" sz="1600" dirty="0"/>
              <a:t>, “An Algorithm for Diagnostic Fault Simulation,” in </a:t>
            </a:r>
            <a:r>
              <a:rPr lang="en-US" sz="1600" i="1" dirty="0"/>
              <a:t>Proc. 11th</a:t>
            </a:r>
          </a:p>
          <a:p>
            <a:r>
              <a:rPr lang="en-US" sz="1600" i="1" dirty="0"/>
              <a:t>Latin-American Test Workshop (LATW), Mar. 2010, pp. 1–5.</a:t>
            </a:r>
            <a:endParaRPr kumimoji="0" lang="en-US" altLang="zh-CN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pic>
        <p:nvPicPr>
          <p:cNvPr id="7" name="Picture 6" descr="Diag_Cover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2133600"/>
            <a:ext cx="6400800" cy="923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43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152400"/>
            <a:ext cx="8763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Single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 Fault Diagnosis with 1-Detect </a:t>
            </a:r>
            <a:r>
              <a:rPr lang="en-US" altLang="zh-CN" sz="3400" kern="0" dirty="0">
                <a:solidFill>
                  <a:srgbClr val="FFFF00"/>
                </a:solidFill>
                <a:ea typeface="宋体" pitchFamily="2" charset="-122"/>
                <a:cs typeface="+mj-cs"/>
              </a:rPr>
              <a:t>T</a:t>
            </a:r>
            <a:r>
              <a:rPr kumimoji="0" lang="en-US" altLang="zh-CN" sz="3400" b="0" i="0" u="none" strike="noStrike" kern="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ests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1066798"/>
          <a:ext cx="8763000" cy="476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1143000"/>
                <a:gridCol w="914400"/>
                <a:gridCol w="1219200"/>
                <a:gridCol w="838200"/>
                <a:gridCol w="1295400"/>
                <a:gridCol w="1295400"/>
              </a:tblGrid>
              <a:tr h="348081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Circuit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#Outputs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#Patterns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DC </a:t>
                      </a:r>
                    </a:p>
                    <a:p>
                      <a:pPr algn="ctr"/>
                      <a:r>
                        <a:rPr lang="en-US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Diagnosis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(%)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CPU*(s)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Fault Ratio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SET1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SET2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95.454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1.780</a:t>
                      </a:r>
                      <a:endParaRPr lang="en-US" dirty="0"/>
                    </a:p>
                  </a:txBody>
                  <a:tcPr/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C432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94.038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6.675</a:t>
                      </a:r>
                      <a:endParaRPr lang="en-US" dirty="0"/>
                    </a:p>
                  </a:txBody>
                  <a:tcPr/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C499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16.722</a:t>
                      </a:r>
                      <a:endParaRPr lang="en-US" dirty="0"/>
                    </a:p>
                  </a:txBody>
                  <a:tcPr/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C880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94.161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2.248</a:t>
                      </a:r>
                      <a:endParaRPr lang="en-US" dirty="0"/>
                    </a:p>
                  </a:txBody>
                  <a:tcPr/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C1908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85.187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28.290</a:t>
                      </a:r>
                      <a:endParaRPr lang="en-US" dirty="0"/>
                    </a:p>
                  </a:txBody>
                  <a:tcPr/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C2670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85.437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6.455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8.207</a:t>
                      </a:r>
                      <a:endParaRPr lang="en-US" dirty="0"/>
                    </a:p>
                  </a:txBody>
                  <a:tcPr/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C3540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89.091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5.200</a:t>
                      </a:r>
                      <a:endParaRPr lang="en-US" dirty="0"/>
                    </a:p>
                  </a:txBody>
                  <a:tcPr/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C5315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13899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91.192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6.847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4.204</a:t>
                      </a:r>
                      <a:endParaRPr lang="en-US" dirty="0"/>
                    </a:p>
                  </a:txBody>
                  <a:tcPr/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C6288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85.616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8.255</a:t>
                      </a:r>
                      <a:endParaRPr lang="en-US" dirty="0"/>
                    </a:p>
                  </a:txBody>
                  <a:tcPr/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C7552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17064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86.507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10.765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5943600"/>
            <a:ext cx="6865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PC with Intel Core-2 Duo </a:t>
            </a:r>
            <a:r>
              <a:rPr lang="en-US" dirty="0" smtClean="0"/>
              <a:t>3.06GHz </a:t>
            </a:r>
            <a:r>
              <a:rPr lang="en-US" dirty="0" smtClean="0"/>
              <a:t>Processor and 4GB Memory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44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4800" y="152400"/>
            <a:ext cx="8534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Single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 Fault Diagnosis with 2-Detect </a:t>
            </a:r>
            <a:r>
              <a:rPr lang="en-US" altLang="zh-CN" sz="3400" kern="0" dirty="0">
                <a:solidFill>
                  <a:srgbClr val="FFFF00"/>
                </a:solidFill>
                <a:ea typeface="宋体" pitchFamily="2" charset="-122"/>
                <a:cs typeface="+mj-cs"/>
              </a:rPr>
              <a:t>T</a:t>
            </a:r>
            <a:r>
              <a:rPr kumimoji="0" lang="en-US" altLang="zh-CN" sz="3400" b="0" i="0" u="none" strike="noStrike" kern="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ests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2325684"/>
          <a:ext cx="8763000" cy="1941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1143000"/>
                <a:gridCol w="914400"/>
                <a:gridCol w="1219200"/>
                <a:gridCol w="838200"/>
                <a:gridCol w="1295400"/>
                <a:gridCol w="1295400"/>
              </a:tblGrid>
              <a:tr h="348081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Circuit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#Outputs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#Patterns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DC </a:t>
                      </a:r>
                    </a:p>
                    <a:p>
                      <a:pPr algn="ctr"/>
                      <a:r>
                        <a:rPr lang="en-US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Diagnosis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(%)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CPU*(s)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Fault Ratio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SET1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SET2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C499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98.400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7.970</a:t>
                      </a:r>
                      <a:endParaRPr lang="en-US" dirty="0"/>
                    </a:p>
                  </a:txBody>
                  <a:tcPr/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C1908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86.203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14.798</a:t>
                      </a:r>
                      <a:endParaRPr lang="en-US" dirty="0"/>
                    </a:p>
                  </a:txBody>
                  <a:tcPr/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C7552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27756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86.750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16.076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8.023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4343400"/>
            <a:ext cx="6865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PC with Intel Core-2 Duo </a:t>
            </a:r>
            <a:r>
              <a:rPr lang="en-US" dirty="0" smtClean="0"/>
              <a:t>3.06GHz </a:t>
            </a:r>
            <a:r>
              <a:rPr lang="en-US" dirty="0" smtClean="0"/>
              <a:t>Processor and 4GB Memory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45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4800" y="152400"/>
            <a:ext cx="8610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Multiple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 Fault Diagnosis with 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1-Detect </a:t>
            </a:r>
            <a:r>
              <a:rPr lang="en-US" altLang="zh-CN" sz="3400" kern="0" dirty="0">
                <a:solidFill>
                  <a:srgbClr val="FFFF00"/>
                </a:solidFill>
                <a:ea typeface="宋体" pitchFamily="2" charset="-122"/>
                <a:cs typeface="+mj-cs"/>
              </a:rPr>
              <a:t>T</a:t>
            </a:r>
            <a:r>
              <a:rPr kumimoji="0" lang="en-US" altLang="zh-CN" sz="3400" b="0" i="0" u="none" strike="noStrike" kern="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ests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798" y="989910"/>
          <a:ext cx="8534401" cy="4877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2"/>
                <a:gridCol w="949960"/>
                <a:gridCol w="812799"/>
                <a:gridCol w="1437641"/>
                <a:gridCol w="1366520"/>
                <a:gridCol w="995680"/>
                <a:gridCol w="685800"/>
                <a:gridCol w="757517"/>
                <a:gridCol w="690282"/>
              </a:tblGrid>
              <a:tr h="24003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Circuit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#Patterns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 DC </a:t>
                      </a:r>
                    </a:p>
                    <a:p>
                      <a:pPr algn="ctr"/>
                      <a:r>
                        <a:rPr lang="en-US" sz="1400" dirty="0" smtClean="0"/>
                        <a:t> (%)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Both Faults Diagnosed (%)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One Fault Diagnosed (%)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 Diagnosed</a:t>
                      </a:r>
                      <a:r>
                        <a:rPr lang="en-US" sz="1400" baseline="0" dirty="0" smtClean="0"/>
                        <a:t> (%)</a:t>
                      </a:r>
                      <a:endParaRPr lang="en-US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CPU* (s)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Fault Ratio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4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SET1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SET2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95.454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80.950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19.040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0.067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2.091</a:t>
                      </a:r>
                      <a:endParaRPr lang="en-US" sz="1400" dirty="0"/>
                    </a:p>
                  </a:txBody>
                  <a:tcPr/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C432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94.038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90.566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7.547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1.886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0.563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3.516</a:t>
                      </a:r>
                      <a:endParaRPr lang="en-US" sz="1400" dirty="0"/>
                    </a:p>
                  </a:txBody>
                  <a:tcPr/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C499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98.000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49.056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20.754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30.188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0.371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17.589</a:t>
                      </a:r>
                      <a:endParaRPr lang="en-US" sz="1400" dirty="0"/>
                    </a:p>
                  </a:txBody>
                  <a:tcPr/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C880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94.161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86.792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9.433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3.773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3.205</a:t>
                      </a:r>
                      <a:endParaRPr lang="en-US" sz="1400" dirty="0"/>
                    </a:p>
                  </a:txBody>
                  <a:tcPr/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C1908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3625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85.187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90.566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9.433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12.764</a:t>
                      </a:r>
                      <a:endParaRPr lang="en-US" sz="1400" dirty="0"/>
                    </a:p>
                  </a:txBody>
                  <a:tcPr/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C2670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13300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85.437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88.679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3.773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7.547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4.720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7.046</a:t>
                      </a:r>
                      <a:endParaRPr lang="en-US" sz="1400" dirty="0"/>
                    </a:p>
                  </a:txBody>
                  <a:tcPr/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C3540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3520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89.091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86.792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3.773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9.433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5.177</a:t>
                      </a:r>
                      <a:endParaRPr lang="en-US" sz="1400" dirty="0"/>
                    </a:p>
                  </a:txBody>
                  <a:tcPr/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C5315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91.192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98.113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1.886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7.065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3.886</a:t>
                      </a:r>
                      <a:endParaRPr lang="en-US" sz="1400" dirty="0"/>
                    </a:p>
                  </a:txBody>
                  <a:tcPr/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C6288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85.616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83.018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16.981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0.589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5.536</a:t>
                      </a:r>
                      <a:endParaRPr lang="en-US" sz="1400" dirty="0"/>
                    </a:p>
                  </a:txBody>
                  <a:tcPr/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C7552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17064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86.507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96.226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1.886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1.886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7.539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7.104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5943600"/>
            <a:ext cx="6865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PC with Intel Core-2 Duo </a:t>
            </a:r>
            <a:r>
              <a:rPr lang="en-US" dirty="0" smtClean="0"/>
              <a:t>3.06GHz </a:t>
            </a:r>
            <a:r>
              <a:rPr lang="en-US" dirty="0" smtClean="0"/>
              <a:t>Processor and 4GB Memory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46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C499 (32-bit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 single error correcting circuit)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34454" y="9906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C499 has an XOR tree with 104 two input XOR gates.</a:t>
            </a:r>
            <a:endParaRPr lang="en-US" altLang="zh-CN" sz="2700" kern="0" noProof="0" dirty="0" smtClean="0"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noProof="0" dirty="0" smtClean="0">
                <a:latin typeface="+mn-lt"/>
                <a:ea typeface="宋体" pitchFamily="2" charset="-122"/>
              </a:rPr>
              <a:t>XOR gates are not elementary logic gates. Set of faults depends on its construction.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Presence of circular fault masking. Probability of circular fault masking will reduce with increase in number of faults.</a:t>
            </a:r>
            <a:endParaRPr lang="en-US" altLang="zh-CN" sz="2700" kern="0" noProof="0" dirty="0" smtClean="0">
              <a:latin typeface="+mn-lt"/>
              <a:ea typeface="宋体" pitchFamily="2" charset="-122"/>
            </a:endParaRPr>
          </a:p>
        </p:txBody>
      </p:sp>
      <p:pic>
        <p:nvPicPr>
          <p:cNvPr id="7" name="Picture 6" descr="EX_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6054" y="4038600"/>
            <a:ext cx="5486400" cy="2049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47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152400"/>
            <a:ext cx="8763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Multiple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 Fault Diagnosis with 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2-Detect </a:t>
            </a:r>
            <a:r>
              <a:rPr lang="en-US" altLang="zh-CN" sz="3400" kern="0" dirty="0">
                <a:solidFill>
                  <a:srgbClr val="FFFF00"/>
                </a:solidFill>
                <a:ea typeface="宋体" pitchFamily="2" charset="-122"/>
                <a:cs typeface="+mj-cs"/>
              </a:rPr>
              <a:t>T</a:t>
            </a:r>
            <a:r>
              <a:rPr kumimoji="0" lang="en-US" altLang="zh-CN" sz="3400" b="0" i="0" u="none" strike="noStrike" kern="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ests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2209800"/>
          <a:ext cx="8534401" cy="1975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2"/>
                <a:gridCol w="949960"/>
                <a:gridCol w="812799"/>
                <a:gridCol w="1437641"/>
                <a:gridCol w="1366520"/>
                <a:gridCol w="995680"/>
                <a:gridCol w="685800"/>
                <a:gridCol w="757517"/>
                <a:gridCol w="690282"/>
              </a:tblGrid>
              <a:tr h="24003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Circuit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#Patterns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 DC </a:t>
                      </a:r>
                    </a:p>
                    <a:p>
                      <a:pPr algn="ctr"/>
                      <a:r>
                        <a:rPr lang="en-US" sz="1400" dirty="0" smtClean="0"/>
                        <a:t> (%)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Both Faults Diagnosed (%)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One Fault Diagnosed (%)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 Diagnosed</a:t>
                      </a:r>
                      <a:r>
                        <a:rPr lang="en-US" sz="1400" baseline="0" dirty="0" smtClean="0"/>
                        <a:t> (%)</a:t>
                      </a:r>
                      <a:endParaRPr lang="en-US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CPU* (s)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Fault Ratio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4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SET1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SET2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C499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98.000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49.056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20.754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30.188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0.371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11.555</a:t>
                      </a:r>
                      <a:endParaRPr lang="en-US" sz="1400" dirty="0"/>
                    </a:p>
                  </a:txBody>
                  <a:tcPr/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C1908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86.203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90.566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9.433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2.314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7.232</a:t>
                      </a:r>
                      <a:endParaRPr lang="en-US" sz="1400" dirty="0"/>
                    </a:p>
                  </a:txBody>
                  <a:tcPr/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C7552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27756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86.750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96.226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1.886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1.886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17.291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5.905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4400" y="4267200"/>
            <a:ext cx="6865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PC with Intel Core-2 Duo </a:t>
            </a:r>
            <a:r>
              <a:rPr lang="en-US" dirty="0" smtClean="0"/>
              <a:t>3.06GHz </a:t>
            </a:r>
            <a:r>
              <a:rPr lang="en-US" dirty="0" smtClean="0"/>
              <a:t>Processor and 4GB Memory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48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152400"/>
            <a:ext cx="8714096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Single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 Fault Diagnosis with 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Diagnostic </a:t>
            </a:r>
            <a:r>
              <a:rPr lang="en-US" altLang="zh-CN" sz="3400" kern="0" dirty="0">
                <a:solidFill>
                  <a:srgbClr val="FFFF00"/>
                </a:solidFill>
                <a:ea typeface="宋体" pitchFamily="2" charset="-122"/>
                <a:cs typeface="+mj-cs"/>
              </a:rPr>
              <a:t>T</a:t>
            </a:r>
            <a:r>
              <a:rPr kumimoji="0" lang="en-US" altLang="zh-CN" sz="3400" b="0" i="0" u="none" strike="noStrike" kern="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ests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990600"/>
          <a:ext cx="8763000" cy="1134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1143000"/>
                <a:gridCol w="914400"/>
                <a:gridCol w="1219200"/>
                <a:gridCol w="838200"/>
                <a:gridCol w="1295400"/>
                <a:gridCol w="1295400"/>
              </a:tblGrid>
              <a:tr h="348081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Circuit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#Outputs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#Patterns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DC </a:t>
                      </a:r>
                    </a:p>
                    <a:p>
                      <a:pPr algn="ctr"/>
                      <a:r>
                        <a:rPr lang="en-US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Diagnosis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(%)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CPU*(s)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Fault Ratio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SET1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SET2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03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1.780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4812268"/>
            <a:ext cx="6865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PC with Intel Core-2 Duo </a:t>
            </a:r>
            <a:r>
              <a:rPr lang="en-US" dirty="0" smtClean="0"/>
              <a:t>3.06GHz </a:t>
            </a:r>
            <a:r>
              <a:rPr lang="en-US" dirty="0" smtClean="0"/>
              <a:t>Processor and 4GB Memory </a:t>
            </a:r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296" y="2590800"/>
            <a:ext cx="90678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Multiple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 Fault Diagnosis with 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Diagnostic </a:t>
            </a:r>
            <a:r>
              <a:rPr lang="en-US" altLang="zh-CN" sz="3400" kern="0" dirty="0">
                <a:solidFill>
                  <a:srgbClr val="FFFF00"/>
                </a:solidFill>
                <a:ea typeface="宋体" pitchFamily="2" charset="-122"/>
                <a:cs typeface="+mj-cs"/>
              </a:rPr>
              <a:t>T</a:t>
            </a:r>
            <a:r>
              <a:rPr kumimoji="0" lang="en-US" altLang="zh-CN" sz="3400" b="0" i="0" u="none" strike="noStrike" kern="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ests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3505200"/>
          <a:ext cx="8534401" cy="1146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2"/>
                <a:gridCol w="949960"/>
                <a:gridCol w="812799"/>
                <a:gridCol w="1437641"/>
                <a:gridCol w="1366520"/>
                <a:gridCol w="995680"/>
                <a:gridCol w="685800"/>
                <a:gridCol w="757517"/>
                <a:gridCol w="690282"/>
              </a:tblGrid>
              <a:tr h="24003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Circuit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#Patterns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 DC </a:t>
                      </a:r>
                    </a:p>
                    <a:p>
                      <a:pPr algn="ctr"/>
                      <a:r>
                        <a:rPr lang="en-US" sz="1400" dirty="0" smtClean="0"/>
                        <a:t> (%)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Both Faults Diagnosed (%)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One Fault Diagnosed (%)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 Diagnosed</a:t>
                      </a:r>
                      <a:r>
                        <a:rPr lang="en-US" sz="1400" baseline="0" dirty="0" smtClean="0"/>
                        <a:t> (%)</a:t>
                      </a:r>
                      <a:endParaRPr lang="en-US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CPU* (s)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Fault Ratio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4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SET1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SET2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145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80.952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19.047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0.067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0.489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2.102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49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Presentation Outline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Motivation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Introduction and </a:t>
            </a: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Background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Problem Statement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Diagnosis Algorithm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800" kern="0" noProof="0" dirty="0" smtClean="0">
                <a:latin typeface="+mn-lt"/>
                <a:ea typeface="宋体" pitchFamily="2" charset="-122"/>
              </a:rPr>
              <a:t>Proposed Diagnosis Algorithm</a:t>
            </a: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宋体" pitchFamily="2" charset="-122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</a:rPr>
              <a:t>Analysis of the Algorithm</a:t>
            </a:r>
          </a:p>
          <a:p>
            <a:pPr marL="733425" marR="0" lvl="1" indent="-28257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</a:rPr>
              <a:t>Experimental Results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Conclusion</a:t>
            </a:r>
            <a:endParaRPr kumimoji="0" lang="en-US" altLang="zh-CN" sz="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5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Fault Diagnosis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4322073" y="1066800"/>
            <a:ext cx="1859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ea typeface="宋体" pitchFamily="2" charset="-122"/>
              </a:rPr>
              <a:t>Test Vectors</a:t>
            </a: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3102873" y="2362200"/>
            <a:ext cx="19992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ea typeface="宋体" pitchFamily="2" charset="-122"/>
              </a:rPr>
              <a:t>Circuit </a:t>
            </a:r>
            <a:r>
              <a:rPr lang="en-US" altLang="zh-CN" sz="2400" dirty="0" err="1" smtClean="0">
                <a:ea typeface="宋体" pitchFamily="2" charset="-122"/>
              </a:rPr>
              <a:t>Netlist</a:t>
            </a:r>
            <a:endParaRPr lang="en-US" altLang="zh-CN" sz="2400" dirty="0">
              <a:ea typeface="宋体" pitchFamily="2" charset="-122"/>
            </a:endParaRPr>
          </a:p>
        </p:txBody>
      </p:sp>
      <p:pic>
        <p:nvPicPr>
          <p:cNvPr id="35" name="Picture 34" descr="dp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0873" y="2286000"/>
            <a:ext cx="1143000" cy="1143000"/>
          </a:xfrm>
          <a:prstGeom prst="rect">
            <a:avLst/>
          </a:prstGeom>
        </p:spPr>
      </p:pic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7370073" y="2785646"/>
            <a:ext cx="16770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ea typeface="宋体" pitchFamily="2" charset="-122"/>
              </a:rPr>
              <a:t>Defective Circuit</a:t>
            </a:r>
            <a:endParaRPr lang="en-US" altLang="zh-CN" sz="1600" dirty="0">
              <a:ea typeface="宋体" pitchFamily="2" charset="-122"/>
            </a:endParaRPr>
          </a:p>
        </p:txBody>
      </p:sp>
      <p:sp>
        <p:nvSpPr>
          <p:cNvPr id="38" name="Right Arrow 43"/>
          <p:cNvSpPr>
            <a:spLocks noChangeArrowheads="1"/>
          </p:cNvSpPr>
          <p:nvPr/>
        </p:nvSpPr>
        <p:spPr bwMode="auto">
          <a:xfrm rot="7462476">
            <a:off x="4172773" y="1860608"/>
            <a:ext cx="905586" cy="168808"/>
          </a:xfrm>
          <a:prstGeom prst="rightArrow">
            <a:avLst>
              <a:gd name="adj1" fmla="val 50000"/>
              <a:gd name="adj2" fmla="val 49920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39" name="Right Arrow 43"/>
          <p:cNvSpPr>
            <a:spLocks noChangeArrowheads="1"/>
          </p:cNvSpPr>
          <p:nvPr/>
        </p:nvSpPr>
        <p:spPr bwMode="auto">
          <a:xfrm rot="2315860">
            <a:off x="5551806" y="1790409"/>
            <a:ext cx="1045731" cy="155670"/>
          </a:xfrm>
          <a:prstGeom prst="rightArrow">
            <a:avLst>
              <a:gd name="adj1" fmla="val 50000"/>
              <a:gd name="adj2" fmla="val 49920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41" name="Right Arrow 43"/>
          <p:cNvSpPr>
            <a:spLocks noChangeArrowheads="1"/>
          </p:cNvSpPr>
          <p:nvPr/>
        </p:nvSpPr>
        <p:spPr bwMode="auto">
          <a:xfrm rot="5400000">
            <a:off x="3788673" y="3352800"/>
            <a:ext cx="1066800" cy="152400"/>
          </a:xfrm>
          <a:prstGeom prst="rightArrow">
            <a:avLst>
              <a:gd name="adj1" fmla="val 50000"/>
              <a:gd name="adj2" fmla="val 49920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42" name="Right Arrow 43"/>
          <p:cNvSpPr>
            <a:spLocks noChangeArrowheads="1"/>
          </p:cNvSpPr>
          <p:nvPr/>
        </p:nvSpPr>
        <p:spPr bwMode="auto">
          <a:xfrm rot="5400000">
            <a:off x="6379473" y="3733800"/>
            <a:ext cx="457200" cy="152400"/>
          </a:xfrm>
          <a:prstGeom prst="rightArrow">
            <a:avLst>
              <a:gd name="adj1" fmla="val 50000"/>
              <a:gd name="adj2" fmla="val 49920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3179073" y="3962400"/>
            <a:ext cx="25138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ea typeface="宋体" pitchFamily="2" charset="-122"/>
              </a:rPr>
              <a:t>Actual Response</a:t>
            </a:r>
            <a:endParaRPr lang="en-US" altLang="zh-CN" sz="2400" dirty="0">
              <a:ea typeface="宋体" pitchFamily="2" charset="-122"/>
            </a:endParaRP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6074673" y="3962400"/>
            <a:ext cx="2993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ea typeface="宋体" pitchFamily="2" charset="-122"/>
              </a:rPr>
              <a:t>Observed Response</a:t>
            </a:r>
            <a:endParaRPr lang="en-US" altLang="zh-CN" sz="2400" dirty="0">
              <a:ea typeface="宋体" pitchFamily="2" charset="-122"/>
            </a:endParaRPr>
          </a:p>
        </p:txBody>
      </p:sp>
      <p:sp>
        <p:nvSpPr>
          <p:cNvPr id="45" name="Right Arrow 43"/>
          <p:cNvSpPr>
            <a:spLocks noChangeArrowheads="1"/>
          </p:cNvSpPr>
          <p:nvPr/>
        </p:nvSpPr>
        <p:spPr bwMode="auto">
          <a:xfrm rot="8230529">
            <a:off x="5765843" y="4735971"/>
            <a:ext cx="990600" cy="152400"/>
          </a:xfrm>
          <a:prstGeom prst="rightArrow">
            <a:avLst>
              <a:gd name="adj1" fmla="val 50000"/>
              <a:gd name="adj2" fmla="val 49920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46" name="Right Arrow 43"/>
          <p:cNvSpPr>
            <a:spLocks noChangeArrowheads="1"/>
          </p:cNvSpPr>
          <p:nvPr/>
        </p:nvSpPr>
        <p:spPr bwMode="auto">
          <a:xfrm rot="2638040">
            <a:off x="4236160" y="4742105"/>
            <a:ext cx="990600" cy="152400"/>
          </a:xfrm>
          <a:prstGeom prst="rightArrow">
            <a:avLst>
              <a:gd name="adj1" fmla="val 50000"/>
              <a:gd name="adj2" fmla="val 49920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4779273" y="5181600"/>
            <a:ext cx="1371600" cy="6858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864998" y="5334000"/>
            <a:ext cx="1133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宋体" pitchFamily="2" charset="-122"/>
              </a:rPr>
              <a:t>Compare</a:t>
            </a:r>
          </a:p>
        </p:txBody>
      </p:sp>
      <p:cxnSp>
        <p:nvCxnSpPr>
          <p:cNvPr id="50" name="Elbow Connector 49"/>
          <p:cNvCxnSpPr>
            <a:stCxn id="10" idx="1"/>
          </p:cNvCxnSpPr>
          <p:nvPr/>
        </p:nvCxnSpPr>
        <p:spPr bwMode="auto">
          <a:xfrm rot="10800000" flipV="1">
            <a:off x="2209801" y="1297632"/>
            <a:ext cx="2112273" cy="1521767"/>
          </a:xfrm>
          <a:prstGeom prst="bentConnector3">
            <a:avLst>
              <a:gd name="adj1" fmla="val 61870"/>
            </a:avLst>
          </a:prstGeom>
          <a:solidFill>
            <a:schemeClr val="accent1"/>
          </a:solidFill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Elbow Connector 51"/>
          <p:cNvCxnSpPr>
            <a:stCxn id="48" idx="2"/>
          </p:cNvCxnSpPr>
          <p:nvPr/>
        </p:nvCxnSpPr>
        <p:spPr bwMode="auto">
          <a:xfrm rot="10800000">
            <a:off x="2209801" y="2971800"/>
            <a:ext cx="2569473" cy="2552700"/>
          </a:xfrm>
          <a:prstGeom prst="bentConnector3">
            <a:avLst>
              <a:gd name="adj1" fmla="val 68368"/>
            </a:avLst>
          </a:prstGeom>
          <a:solidFill>
            <a:schemeClr val="accent1"/>
          </a:solidFill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70" name="Picture 69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1" y="2057400"/>
            <a:ext cx="1905000" cy="1630617"/>
          </a:xfrm>
          <a:prstGeom prst="rect">
            <a:avLst/>
          </a:prstGeom>
        </p:spPr>
      </p:pic>
      <p:sp>
        <p:nvSpPr>
          <p:cNvPr id="71" name="Rectangle 12"/>
          <p:cNvSpPr>
            <a:spLocks noChangeArrowheads="1"/>
          </p:cNvSpPr>
          <p:nvPr/>
        </p:nvSpPr>
        <p:spPr bwMode="auto">
          <a:xfrm>
            <a:off x="381000" y="1219200"/>
            <a:ext cx="16241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ea typeface="宋体" pitchFamily="2" charset="-122"/>
              </a:rPr>
              <a:t>Diagnosis </a:t>
            </a:r>
          </a:p>
          <a:p>
            <a:r>
              <a:rPr lang="en-US" altLang="zh-CN" sz="2400" dirty="0" smtClean="0">
                <a:ea typeface="宋体" pitchFamily="2" charset="-122"/>
              </a:rPr>
              <a:t>Algorithm</a:t>
            </a:r>
            <a:endParaRPr lang="en-US" altLang="zh-CN" sz="2400" dirty="0">
              <a:ea typeface="宋体" pitchFamily="2" charset="-122"/>
            </a:endParaRPr>
          </a:p>
        </p:txBody>
      </p:sp>
      <p:sp>
        <p:nvSpPr>
          <p:cNvPr id="72" name="Left Arrow 71"/>
          <p:cNvSpPr/>
          <p:nvPr/>
        </p:nvSpPr>
        <p:spPr bwMode="auto">
          <a:xfrm rot="16200000">
            <a:off x="762000" y="3962400"/>
            <a:ext cx="838200" cy="533400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73" name="Cloud 72"/>
          <p:cNvSpPr/>
          <p:nvPr/>
        </p:nvSpPr>
        <p:spPr bwMode="auto">
          <a:xfrm>
            <a:off x="228600" y="4724400"/>
            <a:ext cx="2362200" cy="15240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Rectangle 12"/>
          <p:cNvSpPr>
            <a:spLocks noChangeArrowheads="1"/>
          </p:cNvSpPr>
          <p:nvPr/>
        </p:nvSpPr>
        <p:spPr bwMode="auto">
          <a:xfrm>
            <a:off x="685800" y="5029200"/>
            <a:ext cx="14350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ea typeface="宋体" pitchFamily="2" charset="-122"/>
              </a:rPr>
              <a:t>Possible </a:t>
            </a:r>
          </a:p>
          <a:p>
            <a:r>
              <a:rPr lang="en-US" altLang="zh-CN" sz="2400" dirty="0" smtClean="0">
                <a:ea typeface="宋体" pitchFamily="2" charset="-122"/>
              </a:rPr>
              <a:t>Faults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50</a:t>
            </a:fld>
            <a:endParaRPr lang="en-US" altLang="zh-CN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Conclusion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685800"/>
            <a:ext cx="9144000" cy="54102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7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Considering fault simulation tools will always be limited to a few fault models,</a:t>
            </a:r>
            <a:r>
              <a:rPr kumimoji="0" lang="en-US" altLang="zh-CN" sz="27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the relationship between non-classical faults and their surrogate classical faults was explored.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dirty="0" smtClean="0">
                <a:latin typeface="+mn-lt"/>
                <a:ea typeface="宋体" pitchFamily="2" charset="-122"/>
              </a:rPr>
              <a:t>The proposed algorithm proves to be memory efficient and utilizes reduced diagnostic effort.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noProof="0" dirty="0" smtClean="0">
                <a:latin typeface="+mn-lt"/>
                <a:ea typeface="宋体" pitchFamily="2" charset="-122"/>
              </a:rPr>
              <a:t>Physical relation of the actual non-classical faults not diagnosed  should be examined with respect to the functional relation of the reported faults.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sz="2700" kern="0" noProof="0" dirty="0" smtClean="0">
                <a:latin typeface="+mn-lt"/>
                <a:ea typeface="宋体" pitchFamily="2" charset="-122"/>
              </a:rPr>
              <a:t>For future work, other non-classical faults (bridging, stuck-open, coupling, delay, etc.) and their surrogates can be examined.</a:t>
            </a:r>
            <a:endParaRPr kumimoji="0" lang="en-US" altLang="zh-CN" sz="27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51</a:t>
            </a:fld>
            <a:endParaRPr lang="en-US" altLang="zh-CN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References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M. </a:t>
            </a:r>
            <a:r>
              <a:rPr lang="en-US" sz="1600" dirty="0" err="1"/>
              <a:t>Abramovici</a:t>
            </a:r>
            <a:r>
              <a:rPr lang="en-US" sz="1600" dirty="0"/>
              <a:t> and M. A. Breuer, “Multiple Fault Diagnosis in Combinational Circuits </a:t>
            </a:r>
            <a:r>
              <a:rPr lang="en-US" sz="1600" dirty="0" smtClean="0"/>
              <a:t>Based on </a:t>
            </a:r>
            <a:r>
              <a:rPr lang="en-US" sz="1600" dirty="0"/>
              <a:t>an Effect-Cause Analysis</a:t>
            </a:r>
            <a:r>
              <a:rPr lang="en-US" sz="1600" dirty="0" smtClean="0"/>
              <a:t>,” </a:t>
            </a:r>
            <a:r>
              <a:rPr lang="en-US" sz="1600" i="1" dirty="0" smtClean="0"/>
              <a:t>IEEE </a:t>
            </a:r>
            <a:r>
              <a:rPr lang="en-US" sz="1600" i="1" dirty="0"/>
              <a:t>Transactions on Computers, </a:t>
            </a:r>
            <a:r>
              <a:rPr lang="en-US" sz="1600" dirty="0"/>
              <a:t>vol. C-29, no. 6, pp. </a:t>
            </a:r>
            <a:r>
              <a:rPr lang="en-US" sz="1600" dirty="0" smtClean="0"/>
              <a:t>451–460</a:t>
            </a:r>
            <a:r>
              <a:rPr lang="en-US" sz="1600" i="1" dirty="0" smtClean="0"/>
              <a:t>, </a:t>
            </a:r>
            <a:r>
              <a:rPr lang="en-US" sz="1600" dirty="0" smtClean="0"/>
              <a:t>June </a:t>
            </a:r>
            <a:r>
              <a:rPr lang="en-US" sz="1600" dirty="0"/>
              <a:t>1980</a:t>
            </a:r>
            <a:r>
              <a:rPr lang="en-US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M. L. Bushnell and V. D. Agrawal, </a:t>
            </a:r>
            <a:r>
              <a:rPr lang="en-US" sz="1600" i="1" dirty="0" smtClean="0"/>
              <a:t>Essentials </a:t>
            </a:r>
            <a:r>
              <a:rPr lang="en-US" sz="1600" i="1" dirty="0"/>
              <a:t>of Electronic Testing for Digital, Memory </a:t>
            </a:r>
            <a:r>
              <a:rPr lang="en-US" sz="1600" i="1" dirty="0" smtClean="0"/>
              <a:t>and Mixed-Signal </a:t>
            </a:r>
            <a:r>
              <a:rPr lang="en-US" sz="1600" i="1" dirty="0"/>
              <a:t>VLSI </a:t>
            </a:r>
            <a:r>
              <a:rPr lang="en-US" sz="1600" i="1" dirty="0" smtClean="0"/>
              <a:t>Circuits. </a:t>
            </a:r>
            <a:r>
              <a:rPr lang="en-US" sz="1600" dirty="0"/>
              <a:t>Boston: Springer, 2000</a:t>
            </a:r>
            <a:r>
              <a:rPr lang="en-US" sz="1600" i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J. L. A. Hughes, “Multiple Fault Detection Using Single Fault Test Sets</a:t>
            </a:r>
            <a:r>
              <a:rPr lang="en-US" sz="1600" dirty="0" smtClean="0"/>
              <a:t>,” </a:t>
            </a:r>
            <a:r>
              <a:rPr lang="en-US" sz="1600" i="1" dirty="0" smtClean="0"/>
              <a:t>IEEE </a:t>
            </a:r>
            <a:r>
              <a:rPr lang="en-US" sz="1600" i="1" dirty="0" err="1" smtClean="0"/>
              <a:t>Trans.Computer</a:t>
            </a:r>
            <a:r>
              <a:rPr lang="en-US" sz="1600" i="1" dirty="0" smtClean="0"/>
              <a:t>-Aided </a:t>
            </a:r>
            <a:r>
              <a:rPr lang="en-US" sz="1600" i="1" dirty="0"/>
              <a:t>Design of Integrated Circuits and Systems, </a:t>
            </a:r>
            <a:r>
              <a:rPr lang="en-US" sz="1600" dirty="0"/>
              <a:t>vol. 7, no. 1, pp. 100–108, </a:t>
            </a:r>
            <a:r>
              <a:rPr lang="en-US" sz="1600" dirty="0" smtClean="0"/>
              <a:t>Jan.1988.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Y</a:t>
            </a:r>
            <a:r>
              <a:rPr lang="en-US" sz="1600" dirty="0"/>
              <a:t>. </a:t>
            </a:r>
            <a:r>
              <a:rPr lang="en-US" sz="1600" dirty="0" err="1"/>
              <a:t>Karkouri</a:t>
            </a:r>
            <a:r>
              <a:rPr lang="en-US" sz="1600" dirty="0"/>
              <a:t>, E. M. </a:t>
            </a:r>
            <a:r>
              <a:rPr lang="en-US" sz="1600" dirty="0" err="1"/>
              <a:t>Aboulhamid</a:t>
            </a:r>
            <a:r>
              <a:rPr lang="en-US" sz="1600" dirty="0"/>
              <a:t>, E. </a:t>
            </a:r>
            <a:r>
              <a:rPr lang="en-US" sz="1600" dirty="0" err="1"/>
              <a:t>Cerny</a:t>
            </a:r>
            <a:r>
              <a:rPr lang="en-US" sz="1600" dirty="0"/>
              <a:t>, and A. </a:t>
            </a:r>
            <a:r>
              <a:rPr lang="en-US" sz="1600" dirty="0" err="1"/>
              <a:t>Verreault</a:t>
            </a:r>
            <a:r>
              <a:rPr lang="en-US" sz="1600" dirty="0"/>
              <a:t>, “Use of Fault Dropping </a:t>
            </a:r>
            <a:r>
              <a:rPr lang="en-US" sz="1600" dirty="0" smtClean="0"/>
              <a:t>for Multiple </a:t>
            </a:r>
            <a:r>
              <a:rPr lang="en-US" sz="1600" dirty="0"/>
              <a:t>Fault Analysis,” </a:t>
            </a:r>
            <a:r>
              <a:rPr lang="en-US" sz="1600" i="1" dirty="0"/>
              <a:t>IEEE Transactions on Computers, </a:t>
            </a:r>
            <a:r>
              <a:rPr lang="en-US" sz="1600" dirty="0"/>
              <a:t>vol. 43, no. 1, pp. 98–103</a:t>
            </a:r>
            <a:r>
              <a:rPr lang="en-US" sz="1600" i="1" dirty="0"/>
              <a:t>, </a:t>
            </a:r>
            <a:r>
              <a:rPr lang="en-US" sz="1600" i="1" dirty="0" smtClean="0"/>
              <a:t>Jan.</a:t>
            </a:r>
            <a:r>
              <a:rPr lang="en-US" sz="1600" dirty="0" smtClean="0"/>
              <a:t>1994.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N. Sridhar and M. S. Hsiao, “On Efficient Error Diagnosis of Digital Circuits</a:t>
            </a:r>
            <a:r>
              <a:rPr lang="en-US" sz="1600" dirty="0" smtClean="0"/>
              <a:t>,” </a:t>
            </a:r>
            <a:r>
              <a:rPr lang="en-US" sz="1600" i="1" dirty="0" err="1" smtClean="0"/>
              <a:t>Proc.International</a:t>
            </a:r>
            <a:r>
              <a:rPr lang="en-US" sz="1600" i="1" dirty="0" smtClean="0"/>
              <a:t> </a:t>
            </a:r>
            <a:r>
              <a:rPr lang="en-US" sz="1600" i="1" dirty="0"/>
              <a:t>Test Conference, </a:t>
            </a:r>
            <a:r>
              <a:rPr lang="en-US" sz="1600" dirty="0"/>
              <a:t>2001, pp. 678–687</a:t>
            </a:r>
            <a:r>
              <a:rPr lang="en-US" sz="1600" i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C. E. Stroud, </a:t>
            </a:r>
            <a:r>
              <a:rPr lang="en-US" sz="1600" dirty="0" smtClean="0"/>
              <a:t>“</a:t>
            </a:r>
            <a:r>
              <a:rPr lang="en-US" sz="1600" i="1" dirty="0" smtClean="0"/>
              <a:t>A </a:t>
            </a:r>
            <a:r>
              <a:rPr lang="en-US" sz="1600" i="1" dirty="0"/>
              <a:t>Designer’s Guide to Built-in </a:t>
            </a:r>
            <a:r>
              <a:rPr lang="en-US" sz="1600" i="1" dirty="0" smtClean="0"/>
              <a:t>Self-Test”. </a:t>
            </a:r>
            <a:r>
              <a:rPr lang="en-US" sz="1600" dirty="0"/>
              <a:t>Boston: Springer, 2002</a:t>
            </a:r>
            <a:r>
              <a:rPr lang="en-US" sz="1600" i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H. Takahashi, K. O. </a:t>
            </a:r>
            <a:r>
              <a:rPr lang="en-US" sz="1600" dirty="0" err="1"/>
              <a:t>Boateng</a:t>
            </a:r>
            <a:r>
              <a:rPr lang="en-US" sz="1600" dirty="0"/>
              <a:t>, K. K. </a:t>
            </a:r>
            <a:r>
              <a:rPr lang="en-US" sz="1600" dirty="0" err="1"/>
              <a:t>Saluja</a:t>
            </a:r>
            <a:r>
              <a:rPr lang="en-US" sz="1600" dirty="0"/>
              <a:t>, and Y. Takamatsu, “On Diagnosing </a:t>
            </a:r>
            <a:r>
              <a:rPr lang="en-US" sz="1600" dirty="0" smtClean="0"/>
              <a:t>Multiple Stuck-At </a:t>
            </a:r>
            <a:r>
              <a:rPr lang="en-US" sz="1600" dirty="0"/>
              <a:t>Faults Using Multiple and Single Fault Simulation in Combinational Circuits,” </a:t>
            </a:r>
            <a:r>
              <a:rPr lang="en-US" sz="1600" i="1" dirty="0" smtClean="0"/>
              <a:t>IEEE Trans</a:t>
            </a:r>
            <a:r>
              <a:rPr lang="en-US" sz="1600" i="1" dirty="0"/>
              <a:t>. Computer-Aided Design of Integrated Circuits and Systems, </a:t>
            </a:r>
            <a:r>
              <a:rPr lang="en-US" sz="1600" dirty="0"/>
              <a:t>vol. 21, no. 3, pp. </a:t>
            </a:r>
            <a:r>
              <a:rPr lang="en-US" sz="1600" dirty="0" smtClean="0"/>
              <a:t>362–368, Mar</a:t>
            </a:r>
            <a:r>
              <a:rPr lang="en-US" sz="1600" dirty="0"/>
              <a:t>. 2002</a:t>
            </a:r>
            <a:r>
              <a:rPr lang="en-US" sz="1600" dirty="0" smtClean="0"/>
              <a:t>.</a:t>
            </a:r>
          </a:p>
          <a:p>
            <a:endParaRPr kumimoji="0" lang="en-US" altLang="zh-CN" sz="44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52</a:t>
            </a:fld>
            <a:endParaRPr lang="en-US" altLang="zh-CN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References (contd..)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+mj-lt"/>
              <a:buAutoNum type="arabicPeriod" startAt="8"/>
            </a:pPr>
            <a:r>
              <a:rPr lang="en-US" sz="1600" dirty="0"/>
              <a:t>R. </a:t>
            </a:r>
            <a:r>
              <a:rPr lang="en-US" sz="1600" dirty="0" err="1"/>
              <a:t>Ubar</a:t>
            </a:r>
            <a:r>
              <a:rPr lang="en-US" sz="1600" dirty="0"/>
              <a:t>, S. </a:t>
            </a:r>
            <a:r>
              <a:rPr lang="en-US" sz="1600" dirty="0" err="1"/>
              <a:t>Kostin</a:t>
            </a:r>
            <a:r>
              <a:rPr lang="en-US" sz="1600" dirty="0"/>
              <a:t>, and J. </a:t>
            </a:r>
            <a:r>
              <a:rPr lang="en-US" sz="1600" dirty="0" err="1"/>
              <a:t>Raik</a:t>
            </a:r>
            <a:r>
              <a:rPr lang="en-US" sz="1600" dirty="0"/>
              <a:t>, “Multiple Stuck-at Fault Detection Theorem</a:t>
            </a:r>
            <a:r>
              <a:rPr lang="en-US" sz="1600" dirty="0" smtClean="0"/>
              <a:t>,” </a:t>
            </a:r>
            <a:r>
              <a:rPr lang="en-US" sz="1600" i="1" dirty="0" smtClean="0"/>
              <a:t>Proc. IEEE </a:t>
            </a:r>
            <a:r>
              <a:rPr lang="en-US" sz="1600" i="1" dirty="0"/>
              <a:t>15th International </a:t>
            </a:r>
            <a:r>
              <a:rPr lang="en-US" sz="1600" i="1" dirty="0" err="1"/>
              <a:t>Symp</a:t>
            </a:r>
            <a:r>
              <a:rPr lang="en-US" sz="1600" i="1" dirty="0"/>
              <a:t>. Design and Diagnostics of Electronic Circuits and </a:t>
            </a:r>
            <a:r>
              <a:rPr lang="en-US" sz="1600" i="1" dirty="0" smtClean="0"/>
              <a:t>Systems, </a:t>
            </a:r>
            <a:r>
              <a:rPr lang="en-US" sz="1600" dirty="0" smtClean="0"/>
              <a:t>Apr</a:t>
            </a:r>
            <a:r>
              <a:rPr lang="en-US" sz="1600" dirty="0"/>
              <a:t>. 2012, pp. 236–241</a:t>
            </a:r>
            <a:r>
              <a:rPr lang="en-US" sz="1600" dirty="0" smtClean="0"/>
              <a:t>.</a:t>
            </a:r>
            <a:endParaRPr lang="en-US" sz="4400" kern="0" dirty="0">
              <a:latin typeface="+mn-lt"/>
              <a:ea typeface="宋体" pitchFamily="2" charset="-122"/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sz="1600" dirty="0"/>
              <a:t>L. C. Wang, T. W. Williams, and M. R. Mercer, “On Efficiently and Reliably Achieving </a:t>
            </a:r>
            <a:r>
              <a:rPr lang="en-US" sz="1600" dirty="0" smtClean="0"/>
              <a:t>Low Defective </a:t>
            </a:r>
            <a:r>
              <a:rPr lang="en-US" sz="1600" dirty="0"/>
              <a:t>Part Levels,” </a:t>
            </a:r>
            <a:r>
              <a:rPr lang="en-US" sz="1600" i="1" dirty="0" smtClean="0"/>
              <a:t>Proc</a:t>
            </a:r>
            <a:r>
              <a:rPr lang="en-US" sz="1600" i="1" dirty="0"/>
              <a:t>. International Test Conf., </a:t>
            </a:r>
            <a:r>
              <a:rPr lang="en-US" sz="1600" dirty="0"/>
              <a:t>Oct. 1995, pp. 616–625</a:t>
            </a:r>
            <a:r>
              <a:rPr lang="en-US" sz="1600" i="1" dirty="0" smtClean="0"/>
              <a:t>.</a:t>
            </a:r>
          </a:p>
          <a:p>
            <a:pPr marL="342900" indent="-342900">
              <a:buFont typeface="+mj-lt"/>
              <a:buAutoNum type="arabicPeriod" startAt="10"/>
            </a:pPr>
            <a:r>
              <a:rPr lang="en-US" sz="1600" dirty="0"/>
              <a:t>Y. Zhang and V. D. Agrawal, “A Diagnostic Test Generation System,” </a:t>
            </a:r>
            <a:r>
              <a:rPr lang="en-US" sz="1600" i="1" dirty="0" smtClean="0"/>
              <a:t>Proc</a:t>
            </a:r>
            <a:r>
              <a:rPr lang="en-US" sz="1600" i="1" dirty="0"/>
              <a:t>. </a:t>
            </a:r>
            <a:r>
              <a:rPr lang="en-US" sz="1600" i="1" dirty="0" smtClean="0"/>
              <a:t>International Test </a:t>
            </a:r>
            <a:r>
              <a:rPr lang="en-US" sz="1600" i="1" dirty="0"/>
              <a:t>Conf., </a:t>
            </a:r>
            <a:r>
              <a:rPr lang="en-US" sz="1600" dirty="0"/>
              <a:t>Nov. 2010. Paper 12.3</a:t>
            </a:r>
            <a:r>
              <a:rPr lang="en-US" sz="1600" i="1" dirty="0" smtClean="0"/>
              <a:t>.</a:t>
            </a:r>
          </a:p>
          <a:p>
            <a:pPr marL="342900" indent="-342900">
              <a:buFont typeface="+mj-lt"/>
              <a:buAutoNum type="arabicPeriod" startAt="11"/>
            </a:pPr>
            <a:r>
              <a:rPr lang="en-US" sz="1600" dirty="0"/>
              <a:t>V. D. </a:t>
            </a:r>
            <a:r>
              <a:rPr lang="en-US" sz="1600" dirty="0" err="1"/>
              <a:t>Agrawal</a:t>
            </a:r>
            <a:r>
              <a:rPr lang="en-US" sz="1600" dirty="0"/>
              <a:t>, D. H. </a:t>
            </a:r>
            <a:r>
              <a:rPr lang="en-US" sz="1600" dirty="0" err="1"/>
              <a:t>Baik</a:t>
            </a:r>
            <a:r>
              <a:rPr lang="en-US" sz="1600" dirty="0"/>
              <a:t>, Y. C. Kim, and K. K. Saluja, “Exclusive Test and Its </a:t>
            </a:r>
            <a:r>
              <a:rPr lang="en-US" sz="1600" dirty="0" smtClean="0"/>
              <a:t>Applications to </a:t>
            </a:r>
            <a:r>
              <a:rPr lang="en-US" sz="1600" dirty="0"/>
              <a:t>Fault Diagnosis,” </a:t>
            </a:r>
            <a:r>
              <a:rPr lang="en-US" sz="1600" i="1" dirty="0" smtClean="0"/>
              <a:t>Proc</a:t>
            </a:r>
            <a:r>
              <a:rPr lang="en-US" sz="1600" i="1" dirty="0"/>
              <a:t>. 16th International Conf. VLSI Design, </a:t>
            </a:r>
            <a:r>
              <a:rPr lang="en-US" sz="1600" dirty="0"/>
              <a:t>Jan. 2003, pp. 143–148.</a:t>
            </a:r>
            <a:endParaRPr lang="en-US" sz="1600" dirty="0" smtClean="0"/>
          </a:p>
          <a:p>
            <a:pPr marL="342900" indent="-342900">
              <a:buFont typeface="+mj-lt"/>
              <a:buAutoNum type="arabicPeriod" startAt="11"/>
            </a:pPr>
            <a:r>
              <a:rPr lang="en-US" sz="1600" dirty="0"/>
              <a:t>L. Zhao and V. D. Agrawal, “Net Diagnosis Using Stuck-At and Transition Fault Models,” </a:t>
            </a:r>
            <a:r>
              <a:rPr lang="en-US" sz="1600" i="1" dirty="0" smtClean="0"/>
              <a:t>Proc</a:t>
            </a:r>
            <a:r>
              <a:rPr lang="en-US" sz="1600" i="1" dirty="0"/>
              <a:t>. 30th IEEE VLSI Test </a:t>
            </a:r>
            <a:r>
              <a:rPr lang="en-US" sz="1600" i="1" dirty="0" err="1"/>
              <a:t>Symp</a:t>
            </a:r>
            <a:r>
              <a:rPr lang="en-US" sz="1600" i="1" dirty="0"/>
              <a:t>., </a:t>
            </a:r>
            <a:r>
              <a:rPr lang="en-US" sz="1600" dirty="0"/>
              <a:t>Apr. 2012, pp. 221–226</a:t>
            </a:r>
            <a:r>
              <a:rPr lang="en-US" sz="1600" i="1" dirty="0" smtClean="0"/>
              <a:t>.</a:t>
            </a:r>
          </a:p>
          <a:p>
            <a:pPr marL="342900" indent="-342900">
              <a:buFont typeface="+mj-lt"/>
              <a:buAutoNum type="arabicPeriod" startAt="13"/>
            </a:pPr>
            <a:r>
              <a:rPr lang="en-US" sz="1600" dirty="0"/>
              <a:t>Y. Zhang and V. D. Agrawal, “An Algorithm for Diagnostic Fault Simulation,” </a:t>
            </a:r>
            <a:r>
              <a:rPr lang="en-US" sz="1600" i="1" dirty="0" smtClean="0"/>
              <a:t>Proc</a:t>
            </a:r>
            <a:r>
              <a:rPr lang="en-US" sz="1600" i="1" dirty="0"/>
              <a:t>. </a:t>
            </a:r>
            <a:r>
              <a:rPr lang="en-US" sz="1600" i="1" dirty="0" smtClean="0"/>
              <a:t>11</a:t>
            </a:r>
            <a:r>
              <a:rPr lang="en-US" sz="1600" i="1" baseline="30000" dirty="0" smtClean="0"/>
              <a:t>th</a:t>
            </a:r>
            <a:r>
              <a:rPr lang="en-US" sz="1600" i="1" dirty="0" smtClean="0"/>
              <a:t> Latin-American </a:t>
            </a:r>
            <a:r>
              <a:rPr lang="en-US" sz="1600" i="1" dirty="0"/>
              <a:t>Test Workshop (LATW), </a:t>
            </a:r>
            <a:r>
              <a:rPr lang="en-US" sz="1600" dirty="0"/>
              <a:t>Mar. 2010, pp. 1–5</a:t>
            </a:r>
            <a:r>
              <a:rPr lang="en-US" sz="1600" dirty="0" smtClean="0"/>
              <a:t>.</a:t>
            </a:r>
          </a:p>
          <a:p>
            <a:pPr marL="342900" indent="-342900">
              <a:buFont typeface="+mj-lt"/>
              <a:buAutoNum type="arabicPeriod" startAt="13"/>
            </a:pPr>
            <a:r>
              <a:rPr lang="en-US" sz="1600" dirty="0"/>
              <a:t>C. Alagappan and V. D. Agrawal, “Dictionary-Less Defect Diagnosis as Real or </a:t>
            </a:r>
            <a:r>
              <a:rPr lang="en-US" sz="1600" dirty="0" smtClean="0"/>
              <a:t>Surrogate Single </a:t>
            </a:r>
            <a:r>
              <a:rPr lang="en-US" sz="1600" dirty="0"/>
              <a:t>Stuck-At Faults,” </a:t>
            </a:r>
            <a:r>
              <a:rPr lang="en-US" sz="1600" i="1" dirty="0" smtClean="0"/>
              <a:t>Proc</a:t>
            </a:r>
            <a:r>
              <a:rPr lang="en-US" sz="1600" i="1" dirty="0"/>
              <a:t>. International Test Conf., </a:t>
            </a:r>
            <a:r>
              <a:rPr lang="en-US" sz="1600" dirty="0"/>
              <a:t>2013</a:t>
            </a:r>
            <a:r>
              <a:rPr lang="en-US" sz="1600" i="1" dirty="0"/>
              <a:t>. </a:t>
            </a:r>
            <a:r>
              <a:rPr lang="en-US" sz="1600" i="1" u="sng" dirty="0"/>
              <a:t>Submitted</a:t>
            </a:r>
            <a:r>
              <a:rPr lang="en-US" sz="1600" i="1" dirty="0" smtClean="0"/>
              <a:t>.</a:t>
            </a:r>
          </a:p>
          <a:p>
            <a:pPr marL="342900" indent="-342900">
              <a:buFont typeface="+mj-lt"/>
              <a:buAutoNum type="arabicPeriod" startAt="15"/>
            </a:pPr>
            <a:r>
              <a:rPr lang="en-US" sz="1600" dirty="0"/>
              <a:t>C. Alagappan and V. D. Agrawal, “Dictionary-Less Defect Diagnosis as Surrogate </a:t>
            </a:r>
            <a:r>
              <a:rPr lang="en-US" sz="1600" dirty="0" smtClean="0"/>
              <a:t>Single Stuck-At </a:t>
            </a:r>
            <a:r>
              <a:rPr lang="en-US" sz="1600" dirty="0"/>
              <a:t>Faults,” </a:t>
            </a:r>
            <a:r>
              <a:rPr lang="en-US" sz="1600" i="1" dirty="0" smtClean="0"/>
              <a:t>Proc</a:t>
            </a:r>
            <a:r>
              <a:rPr lang="en-US" sz="1600" i="1" dirty="0"/>
              <a:t>. 22nd North Atlantic Test Workshop, </a:t>
            </a:r>
            <a:r>
              <a:rPr lang="en-US" sz="1600" dirty="0" smtClean="0"/>
              <a:t>2013</a:t>
            </a:r>
            <a:r>
              <a:rPr lang="en-US" sz="1600" i="1" dirty="0" smtClean="0"/>
              <a:t>.</a:t>
            </a:r>
            <a:endParaRPr lang="en-US" sz="1600" i="1" dirty="0" smtClean="0"/>
          </a:p>
          <a:p>
            <a:pPr marL="342900" indent="-342900"/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defTabSz="992188">
              <a:defRPr/>
            </a:pPr>
            <a:r>
              <a:rPr lang="en-US" altLang="zh-CN" smtClean="0">
                <a:latin typeface="+mn-lt"/>
              </a:rPr>
              <a:t>Mar. 27, 2013</a:t>
            </a:r>
            <a:endParaRPr lang="en-US" altLang="zh-CN">
              <a:latin typeface="+mn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92188">
              <a:defRPr/>
            </a:pPr>
            <a:r>
              <a:rPr lang="en-US" altLang="zh-CN" smtClean="0">
                <a:latin typeface="+mn-lt"/>
              </a:rPr>
              <a:t>Chidambaram's MS Defense</a:t>
            </a:r>
            <a:endParaRPr lang="en-US" altLang="zh-CN">
              <a:latin typeface="+mn-lt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92188"/>
            <a:fld id="{CD917899-2A91-4B7F-868E-45A5BA986ECA}" type="slidenum">
              <a:rPr lang="zh-CN" altLang="en-US"/>
              <a:pPr defTabSz="992188"/>
              <a:t>53</a:t>
            </a:fld>
            <a:endParaRPr lang="en-US" altLang="zh-CN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772400" cy="1828800"/>
          </a:xfrm>
        </p:spPr>
        <p:txBody>
          <a:bodyPr/>
          <a:lstStyle/>
          <a:p>
            <a:r>
              <a:rPr lang="en-US" altLang="zh-CN" sz="6600" smtClean="0">
                <a:latin typeface="Arial" charset="0"/>
                <a:ea typeface="宋体" pitchFamily="2" charset="-122"/>
              </a:rPr>
              <a:t>Thank You </a:t>
            </a:r>
            <a:r>
              <a:rPr lang="en-US" altLang="zh-CN" sz="6600" b="1" smtClean="0">
                <a:latin typeface="Arial" charset="0"/>
                <a:ea typeface="宋体" pitchFamily="2" charset="-122"/>
              </a:rPr>
              <a:t>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92188"/>
            <a:r>
              <a:rPr lang="en-US" altLang="zh-CN" sz="1400" smtClean="0"/>
              <a:t>Mar. 27, 2013</a:t>
            </a:r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Chidambaram's MS Defense</a:t>
            </a:r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FE3162-CFC5-4EC8-8D5F-4A482DA77E02}" type="slidenum">
              <a:rPr lang="zh-CN" altLang="en-US"/>
              <a:pPr/>
              <a:t>54</a:t>
            </a:fld>
            <a:endParaRPr lang="en-US" altLang="zh-CN"/>
          </a:p>
        </p:txBody>
      </p:sp>
      <p:pic>
        <p:nvPicPr>
          <p:cNvPr id="5939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59398" name="TextBox 10"/>
          <p:cNvSpPr txBox="1">
            <a:spLocks noChangeArrowheads="1"/>
          </p:cNvSpPr>
          <p:nvPr/>
        </p:nvSpPr>
        <p:spPr bwMode="auto">
          <a:xfrm>
            <a:off x="533400" y="2362200"/>
            <a:ext cx="4648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6600" b="1">
                <a:solidFill>
                  <a:srgbClr val="FFFF99"/>
                </a:solidFill>
                <a:ea typeface="宋体" pitchFamily="2" charset="-122"/>
              </a:rPr>
              <a:t>Questions</a:t>
            </a:r>
            <a:endParaRPr lang="zh-CN" altLang="en-US" sz="6600" b="1">
              <a:solidFill>
                <a:srgbClr val="FFFF99"/>
              </a:solidFill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03F9-F524-4B87-84CC-BEF60091A4A5}" type="slidenum">
              <a:rPr lang="zh-CN" altLang="en-US" smtClean="0"/>
              <a:pPr/>
              <a:t>6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Test Vector Set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1447800"/>
            <a:ext cx="8534400" cy="45720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Exhaustive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Test Set – Apply every possible input combination.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Functional Test Set – Exercise every functional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node with every possible data set.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Fault Model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Derived Test Set – A test pattern for every modeled fault.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indent="-339725" defTabSz="992188" eaLnBrk="1" hangingPunct="1">
              <a:spcBef>
                <a:spcPct val="20000"/>
              </a:spcBef>
              <a:buFont typeface="Wingdings" pitchFamily="2" charset="2"/>
              <a:buChar char="v"/>
            </a:pPr>
            <a:r>
              <a:rPr lang="en-US" altLang="zh-CN" sz="2400" kern="0" dirty="0">
                <a:ea typeface="宋体" pitchFamily="2" charset="-122"/>
              </a:rPr>
              <a:t>Automatic Test Pattern Generation (ATPG) can also identify redundant logic and prove whether one circuit implementation matches another.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92188"/>
            <a:r>
              <a:rPr lang="en-US" altLang="zh-CN" sz="1200" smtClean="0"/>
              <a:t>Mar. 27,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92188"/>
            <a:r>
              <a:rPr lang="en-US" altLang="zh-CN" smtClean="0"/>
              <a:t>Chidambaram's MS Defense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92188"/>
            <a:fld id="{5D81251B-E376-4EA8-AE47-9A22EFD3CAB9}" type="slidenum">
              <a:rPr lang="zh-CN" altLang="en-US"/>
              <a:pPr defTabSz="992188"/>
              <a:t>7</a:t>
            </a:fld>
            <a:endParaRPr lang="en-US" altLang="zh-CN"/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381000" y="1143000"/>
            <a:ext cx="7924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90550" indent="-590550">
              <a:lnSpc>
                <a:spcPct val="80000"/>
              </a:lnSpc>
              <a:buFont typeface="Wingdings" pitchFamily="2" charset="2"/>
              <a:buChar char="v"/>
            </a:pPr>
            <a:r>
              <a:rPr lang="en-US" altLang="zh-CN" sz="2400" dirty="0">
                <a:ea typeface="宋体" pitchFamily="2" charset="-122"/>
              </a:rPr>
              <a:t>The Circuit Under </a:t>
            </a:r>
            <a:r>
              <a:rPr lang="en-US" altLang="zh-CN" sz="2400" dirty="0" smtClean="0">
                <a:ea typeface="宋体" pitchFamily="2" charset="-122"/>
              </a:rPr>
              <a:t>Test </a:t>
            </a:r>
            <a:r>
              <a:rPr lang="en-US" altLang="zh-CN" sz="2400" dirty="0">
                <a:ea typeface="宋体" pitchFamily="2" charset="-122"/>
              </a:rPr>
              <a:t>(</a:t>
            </a:r>
            <a:r>
              <a:rPr lang="en-US" altLang="zh-CN" sz="2400" dirty="0" smtClean="0">
                <a:ea typeface="宋体" pitchFamily="2" charset="-122"/>
              </a:rPr>
              <a:t>CUT) can be</a:t>
            </a:r>
          </a:p>
          <a:p>
            <a:pPr marL="590550" indent="-590550">
              <a:lnSpc>
                <a:spcPct val="80000"/>
              </a:lnSpc>
              <a:buFont typeface="Wingdings" pitchFamily="2" charset="2"/>
              <a:buChar char="v"/>
            </a:pPr>
            <a:endParaRPr lang="en-US" altLang="zh-CN" sz="2400" dirty="0">
              <a:ea typeface="宋体" pitchFamily="2" charset="-122"/>
            </a:endParaRPr>
          </a:p>
          <a:p>
            <a:pPr marL="1047750" lvl="1" indent="-590550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400" dirty="0">
                <a:ea typeface="宋体" pitchFamily="2" charset="-122"/>
              </a:rPr>
              <a:t>Combinational </a:t>
            </a:r>
            <a:r>
              <a:rPr lang="en-US" altLang="zh-CN" sz="2400" dirty="0" smtClean="0">
                <a:ea typeface="宋体" pitchFamily="2" charset="-122"/>
              </a:rPr>
              <a:t>Circuit: (time-independent logic)</a:t>
            </a:r>
            <a:endParaRPr lang="en-US" altLang="zh-CN" sz="2400" dirty="0">
              <a:ea typeface="宋体" pitchFamily="2" charset="-122"/>
            </a:endParaRPr>
          </a:p>
          <a:p>
            <a:pPr marL="1047750" lvl="1" indent="-590550">
              <a:lnSpc>
                <a:spcPct val="80000"/>
              </a:lnSpc>
              <a:buFont typeface="Wingdings" pitchFamily="2" charset="2"/>
              <a:buChar char="Ø"/>
            </a:pPr>
            <a:endParaRPr lang="en-US" altLang="zh-CN" sz="2400" dirty="0">
              <a:ea typeface="宋体" pitchFamily="2" charset="-122"/>
            </a:endParaRPr>
          </a:p>
          <a:p>
            <a:pPr marL="1047750" lvl="1" indent="-590550">
              <a:lnSpc>
                <a:spcPct val="80000"/>
              </a:lnSpc>
              <a:buFont typeface="Wingdings" pitchFamily="2" charset="2"/>
              <a:buChar char="Ø"/>
            </a:pPr>
            <a:endParaRPr lang="en-US" altLang="zh-CN" sz="2400" dirty="0">
              <a:ea typeface="宋体" pitchFamily="2" charset="-122"/>
            </a:endParaRPr>
          </a:p>
          <a:p>
            <a:pPr marL="1047750" lvl="1" indent="-590550">
              <a:lnSpc>
                <a:spcPct val="80000"/>
              </a:lnSpc>
              <a:buFont typeface="Wingdings" pitchFamily="2" charset="2"/>
              <a:buChar char="Ø"/>
            </a:pPr>
            <a:endParaRPr lang="en-US" altLang="zh-CN" sz="2400" dirty="0">
              <a:ea typeface="宋体" pitchFamily="2" charset="-122"/>
            </a:endParaRPr>
          </a:p>
          <a:p>
            <a:pPr marL="1047750" lvl="1" indent="-590550">
              <a:lnSpc>
                <a:spcPct val="80000"/>
              </a:lnSpc>
              <a:buFont typeface="Wingdings" pitchFamily="2" charset="2"/>
              <a:buChar char="Ø"/>
            </a:pPr>
            <a:endParaRPr lang="en-US" altLang="zh-CN" sz="2400" dirty="0">
              <a:ea typeface="宋体" pitchFamily="2" charset="-122"/>
            </a:endParaRPr>
          </a:p>
          <a:p>
            <a:pPr marL="1047750" lvl="1" indent="-590550">
              <a:lnSpc>
                <a:spcPct val="80000"/>
              </a:lnSpc>
              <a:buFont typeface="Wingdings" pitchFamily="2" charset="2"/>
              <a:buChar char="Ø"/>
            </a:pPr>
            <a:endParaRPr lang="en-US" altLang="zh-CN" sz="2400" dirty="0">
              <a:ea typeface="宋体" pitchFamily="2" charset="-122"/>
            </a:endParaRPr>
          </a:p>
          <a:p>
            <a:pPr marL="1047750" lvl="1" indent="-590550">
              <a:lnSpc>
                <a:spcPct val="80000"/>
              </a:lnSpc>
              <a:buFont typeface="Wingdings" pitchFamily="2" charset="2"/>
              <a:buChar char="Ø"/>
            </a:pPr>
            <a:endParaRPr lang="en-US" altLang="zh-CN" sz="2400" dirty="0">
              <a:ea typeface="宋体" pitchFamily="2" charset="-122"/>
            </a:endParaRPr>
          </a:p>
          <a:p>
            <a:pPr marL="1047750" lvl="1" indent="-590550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400" dirty="0">
                <a:ea typeface="宋体" pitchFamily="2" charset="-122"/>
              </a:rPr>
              <a:t>Sequential </a:t>
            </a:r>
            <a:r>
              <a:rPr lang="en-US" altLang="zh-CN" sz="2400" dirty="0" smtClean="0">
                <a:ea typeface="宋体" pitchFamily="2" charset="-122"/>
              </a:rPr>
              <a:t>Circuit:</a:t>
            </a:r>
            <a:endParaRPr lang="en-US" altLang="zh-CN" sz="2400" dirty="0">
              <a:ea typeface="宋体" pitchFamily="2" charset="-122"/>
            </a:endParaRPr>
          </a:p>
        </p:txBody>
      </p:sp>
      <p:pic>
        <p:nvPicPr>
          <p:cNvPr id="9" name="Picture 8" descr="Combicir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2994" y="2133600"/>
            <a:ext cx="2670606" cy="1498375"/>
          </a:xfrm>
          <a:prstGeom prst="rect">
            <a:avLst/>
          </a:prstGeom>
        </p:spPr>
      </p:pic>
      <p:pic>
        <p:nvPicPr>
          <p:cNvPr id="10" name="Picture 9" descr="Seqcir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6600" y="4191000"/>
            <a:ext cx="2667000" cy="1828800"/>
          </a:xfrm>
          <a:prstGeom prst="rect">
            <a:avLst/>
          </a:prstGeom>
        </p:spPr>
      </p:pic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Circuit Under</a:t>
            </a:r>
            <a:r>
              <a:rPr kumimoji="0" lang="en-US" altLang="zh-CN" sz="3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 Test</a:t>
            </a:r>
            <a:endParaRPr kumimoji="0" lang="en-US" altLang="zh-CN" sz="3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宋体" pitchFamily="2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A76E-1673-413A-AC3A-E13CA6404661}" type="slidenum">
              <a:rPr lang="zh-CN" altLang="en-US" smtClean="0"/>
              <a:pPr/>
              <a:t>8</a:t>
            </a:fld>
            <a:endParaRPr lang="en-US" altLang="zh-CN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1447800"/>
            <a:ext cx="8534400" cy="45720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Reverse of ATPG. Inputs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– test patterns &amp; fault list.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Fault Dropping Technique.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Fault Coverage (FC)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– Quantitative measure of effectiveness of test vector set.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zh-CN" sz="2400" kern="0" noProof="0" dirty="0">
                <a:latin typeface="+mn-lt"/>
                <a:ea typeface="宋体" pitchFamily="2" charset="-122"/>
              </a:rPr>
              <a:t>	</a:t>
            </a:r>
            <a:r>
              <a:rPr lang="en-US" altLang="zh-CN" sz="2400" kern="0" noProof="0" dirty="0" smtClean="0">
                <a:latin typeface="+mn-lt"/>
                <a:ea typeface="宋体" pitchFamily="2" charset="-122"/>
              </a:rPr>
              <a:t>FC = (#Detected Faults)/(Total faults in fault list)</a:t>
            </a:r>
            <a:endParaRPr kumimoji="0" lang="en-US" altLang="zh-CN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ATPG and Fault Simulator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work interactively to achieve high FC.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Fault Simulation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Mar. 27, 2013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Chidambaram's MS Defense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A76E-1673-413A-AC3A-E13CA6404661}" type="slidenum">
              <a:rPr lang="zh-CN" altLang="en-US" smtClean="0"/>
              <a:pPr/>
              <a:t>9</a:t>
            </a:fld>
            <a:endParaRPr lang="en-US" altLang="zh-CN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1447800"/>
            <a:ext cx="8534400" cy="457200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Abstraction of a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defect </a:t>
            </a:r>
            <a:r>
              <a:rPr lang="en-US" altLang="zh-CN" sz="2400" kern="0" dirty="0" smtClean="0">
                <a:latin typeface="+mn-lt"/>
                <a:ea typeface="宋体" pitchFamily="2" charset="-122"/>
              </a:rPr>
              <a:t>as an analyzable change in the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chip.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Stuck-At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Fault – Single and Multiple</a:t>
            </a:r>
          </a:p>
          <a:p>
            <a:pPr marL="796925" lvl="1" indent="-339725" defTabSz="992188" eaLnBrk="1" hangingPunct="1">
              <a:spcBef>
                <a:spcPct val="20000"/>
              </a:spcBef>
            </a:pPr>
            <a:r>
              <a:rPr lang="en-US" altLang="zh-CN" sz="2000" kern="0" noProof="0" dirty="0" smtClean="0">
                <a:latin typeface="+mn-lt"/>
                <a:ea typeface="宋体" pitchFamily="2" charset="-122"/>
              </a:rPr>
              <a:t>Stuck-at 0 or Stuck-at 1.</a:t>
            </a:r>
            <a:endParaRPr kumimoji="0" lang="en-US" altLang="zh-CN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400" kern="0" dirty="0" smtClean="0">
                <a:latin typeface="+mn-lt"/>
                <a:ea typeface="宋体" pitchFamily="2" charset="-122"/>
              </a:rPr>
              <a:t>Bridging Fault – WAND/WOR and Dominant</a:t>
            </a:r>
          </a:p>
          <a:p>
            <a:pPr marL="796925" lvl="1" indent="-339725" defTabSz="992188" eaLnBrk="1" hangingPunct="1">
              <a:spcBef>
                <a:spcPct val="20000"/>
              </a:spcBef>
            </a:pPr>
            <a:r>
              <a:rPr lang="en-US" altLang="zh-CN" sz="2000" kern="0" dirty="0" smtClean="0">
                <a:latin typeface="+mn-lt"/>
                <a:ea typeface="宋体" pitchFamily="2" charset="-122"/>
              </a:rPr>
              <a:t>Low resistance short due to under etching.</a:t>
            </a: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Transistor Level Stuck Fault – Stuck open and Stuck short</a:t>
            </a:r>
          </a:p>
          <a:p>
            <a:pPr marL="796925" lvl="1" indent="-339725" defTabSz="992188" eaLnBrk="1" hangingPunct="1">
              <a:spcBef>
                <a:spcPct val="20000"/>
              </a:spcBef>
            </a:pPr>
            <a:r>
              <a:rPr lang="en-US" altLang="zh-CN" sz="2000" kern="0" dirty="0" smtClean="0">
                <a:latin typeface="+mn-lt"/>
                <a:ea typeface="宋体" pitchFamily="2" charset="-122"/>
              </a:rPr>
              <a:t>SAF for Stuck open (memory effect). IDDQ testing for stuck short.</a:t>
            </a:r>
            <a:endParaRPr kumimoji="0" lang="en-US" altLang="zh-CN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400" kern="0" dirty="0" smtClean="0">
                <a:latin typeface="+mn-lt"/>
                <a:ea typeface="宋体" pitchFamily="2" charset="-122"/>
              </a:rPr>
              <a:t>Delay Fault – Gate delay and Path delay</a:t>
            </a:r>
          </a:p>
          <a:p>
            <a:pPr marL="796925" lvl="1" indent="-339725" defTabSz="992188" eaLnBrk="1" hangingPunct="1">
              <a:spcBef>
                <a:spcPct val="20000"/>
              </a:spcBef>
            </a:pPr>
            <a:r>
              <a:rPr kumimoji="0" lang="en-US" altLang="zh-CN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Gate delay – slow-to-fall and slow-to-rise transitions.</a:t>
            </a:r>
          </a:p>
          <a:p>
            <a:pPr marL="796925" lvl="1" indent="-339725" defTabSz="992188" eaLnBrk="1" hangingPunct="1">
              <a:spcBef>
                <a:spcPct val="20000"/>
              </a:spcBef>
            </a:pPr>
            <a:r>
              <a:rPr lang="en-US" altLang="zh-CN" sz="2000" kern="0" dirty="0" smtClean="0">
                <a:latin typeface="+mn-lt"/>
                <a:ea typeface="宋体" pitchFamily="2" charset="-122"/>
              </a:rPr>
              <a:t>Path delay -  Input to output timing unacceptable.</a:t>
            </a:r>
            <a:endParaRPr kumimoji="0" lang="en-US" altLang="zh-CN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339725" marR="0" lvl="0" indent="-339725" algn="l" defTabSz="9921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宋体" pitchFamily="2" charset="-122"/>
                <a:cs typeface="+mj-cs"/>
              </a:rPr>
              <a:t>Fault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xing_Thesis_Defense">
  <a:themeElements>
    <a:clrScheme name="1_Default Desig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1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Lixing_Thesis_Defense</Template>
  <TotalTime>1750</TotalTime>
  <Words>3735</Words>
  <Application>Microsoft Office PowerPoint</Application>
  <PresentationFormat>On-screen Show (4:3)</PresentationFormat>
  <Paragraphs>1010</Paragraphs>
  <Slides>54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Lixing_Thesis_Defense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. . 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Chidambaram</dc:creator>
  <cp:lastModifiedBy>Vishwani Agrawal</cp:lastModifiedBy>
  <cp:revision>79</cp:revision>
  <cp:lastPrinted>1601-01-01T00:00:00Z</cp:lastPrinted>
  <dcterms:created xsi:type="dcterms:W3CDTF">2013-03-25T22:25:02Z</dcterms:created>
  <dcterms:modified xsi:type="dcterms:W3CDTF">2013-04-04T18:59:11Z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