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305" r:id="rId4"/>
    <p:sldId id="259" r:id="rId5"/>
    <p:sldId id="285" r:id="rId6"/>
    <p:sldId id="301" r:id="rId7"/>
    <p:sldId id="284" r:id="rId8"/>
    <p:sldId id="306" r:id="rId9"/>
    <p:sldId id="307" r:id="rId10"/>
    <p:sldId id="302" r:id="rId11"/>
    <p:sldId id="308" r:id="rId12"/>
    <p:sldId id="309" r:id="rId13"/>
    <p:sldId id="31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/>
    <p:restoredTop sz="94579"/>
  </p:normalViewPr>
  <p:slideViewPr>
    <p:cSldViewPr snapToGrid="0" snapToObjects="1">
      <p:cViewPr>
        <p:scale>
          <a:sx n="70" d="100"/>
          <a:sy n="70" d="100"/>
        </p:scale>
        <p:origin x="12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b2\result%202.0\old&amp;%20new%20collect%20data%20(Autosaved)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b2\tetc\NN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7720464176836"/>
          <c:y val="5.8074240719910006E-2"/>
          <c:w val="0.80632773319445739"/>
          <c:h val="0.76240955976625668"/>
        </c:manualLayout>
      </c:layout>
      <c:scatterChart>
        <c:scatterStyle val="smoothMarker"/>
        <c:varyColors val="0"/>
        <c:ser>
          <c:idx val="0"/>
          <c:order val="0"/>
          <c:tx>
            <c:v>ANN TP without training time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Sheet2!$E$40:$E$51</c:f>
              <c:numCache>
                <c:formatCode>General</c:formatCode>
                <c:ptCount val="12"/>
                <c:pt idx="0">
                  <c:v>234</c:v>
                </c:pt>
                <c:pt idx="1">
                  <c:v>251</c:v>
                </c:pt>
                <c:pt idx="2">
                  <c:v>274</c:v>
                </c:pt>
                <c:pt idx="3">
                  <c:v>480</c:v>
                </c:pt>
                <c:pt idx="4">
                  <c:v>622</c:v>
                </c:pt>
                <c:pt idx="5">
                  <c:v>656</c:v>
                </c:pt>
                <c:pt idx="6">
                  <c:v>946</c:v>
                </c:pt>
                <c:pt idx="7">
                  <c:v>1233</c:v>
                </c:pt>
                <c:pt idx="8">
                  <c:v>1281</c:v>
                </c:pt>
                <c:pt idx="9">
                  <c:v>1748</c:v>
                </c:pt>
                <c:pt idx="10">
                  <c:v>2643</c:v>
                </c:pt>
                <c:pt idx="11">
                  <c:v>4191</c:v>
                </c:pt>
              </c:numCache>
            </c:numRef>
          </c:xVal>
          <c:yVal>
            <c:numRef>
              <c:f>Sheet2!$C$40:$C$51</c:f>
              <c:numCache>
                <c:formatCode>General</c:formatCode>
                <c:ptCount val="12"/>
                <c:pt idx="0">
                  <c:v>0.31</c:v>
                </c:pt>
                <c:pt idx="1">
                  <c:v>0.57999999999999996</c:v>
                </c:pt>
                <c:pt idx="2">
                  <c:v>1.06</c:v>
                </c:pt>
                <c:pt idx="3">
                  <c:v>1.8</c:v>
                </c:pt>
                <c:pt idx="4">
                  <c:v>8.31</c:v>
                </c:pt>
                <c:pt idx="5">
                  <c:v>10.08</c:v>
                </c:pt>
                <c:pt idx="6">
                  <c:v>31.65</c:v>
                </c:pt>
                <c:pt idx="7">
                  <c:v>69.67</c:v>
                </c:pt>
                <c:pt idx="8">
                  <c:v>123.63</c:v>
                </c:pt>
                <c:pt idx="9">
                  <c:v>122.19</c:v>
                </c:pt>
                <c:pt idx="10">
                  <c:v>930.01</c:v>
                </c:pt>
                <c:pt idx="11">
                  <c:v>1508.25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A0F-554B-B305-AAEA1885422D}"/>
            </c:ext>
          </c:extLst>
        </c:ser>
        <c:ser>
          <c:idx val="2"/>
          <c:order val="1"/>
          <c:tx>
            <c:v>ANN TPI with training time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Sheet2!$E$40:$E$51</c:f>
              <c:numCache>
                <c:formatCode>General</c:formatCode>
                <c:ptCount val="12"/>
                <c:pt idx="0">
                  <c:v>234</c:v>
                </c:pt>
                <c:pt idx="1">
                  <c:v>251</c:v>
                </c:pt>
                <c:pt idx="2">
                  <c:v>274</c:v>
                </c:pt>
                <c:pt idx="3">
                  <c:v>480</c:v>
                </c:pt>
                <c:pt idx="4">
                  <c:v>622</c:v>
                </c:pt>
                <c:pt idx="5">
                  <c:v>656</c:v>
                </c:pt>
                <c:pt idx="6">
                  <c:v>946</c:v>
                </c:pt>
                <c:pt idx="7">
                  <c:v>1233</c:v>
                </c:pt>
                <c:pt idx="8">
                  <c:v>1281</c:v>
                </c:pt>
                <c:pt idx="9">
                  <c:v>1748</c:v>
                </c:pt>
                <c:pt idx="10">
                  <c:v>2643</c:v>
                </c:pt>
                <c:pt idx="11">
                  <c:v>4191</c:v>
                </c:pt>
              </c:numCache>
            </c:numRef>
          </c:xVal>
          <c:yVal>
            <c:numRef>
              <c:f>Sheet2!$F$40:$F$51</c:f>
              <c:numCache>
                <c:formatCode>General</c:formatCode>
                <c:ptCount val="12"/>
                <c:pt idx="0">
                  <c:v>1.1100000000000001</c:v>
                </c:pt>
                <c:pt idx="1">
                  <c:v>1.44</c:v>
                </c:pt>
                <c:pt idx="2">
                  <c:v>2</c:v>
                </c:pt>
                <c:pt idx="3">
                  <c:v>3.45</c:v>
                </c:pt>
                <c:pt idx="4">
                  <c:v>10.45</c:v>
                </c:pt>
                <c:pt idx="5">
                  <c:v>12.33</c:v>
                </c:pt>
                <c:pt idx="6">
                  <c:v>34.9</c:v>
                </c:pt>
                <c:pt idx="7">
                  <c:v>73.900000000000006</c:v>
                </c:pt>
                <c:pt idx="8">
                  <c:v>128.03</c:v>
                </c:pt>
                <c:pt idx="9">
                  <c:v>128.03</c:v>
                </c:pt>
                <c:pt idx="10">
                  <c:v>939.09</c:v>
                </c:pt>
                <c:pt idx="11">
                  <c:v>1522.64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A0F-554B-B305-AAEA1885422D}"/>
            </c:ext>
          </c:extLst>
        </c:ser>
        <c:ser>
          <c:idx val="1"/>
          <c:order val="2"/>
          <c:tx>
            <c:v>COP TPI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479927225005962E-2"/>
                  <c:y val="-3.5052493438320349E-2"/>
                </c:manualLayout>
              </c:layout>
              <c:tx>
                <c:rich>
                  <a:bodyPr/>
                  <a:lstStyle/>
                  <a:p>
                    <a:fld id="{0B407B42-3118-DA46-95EE-0DC52F0E8A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A0F-554B-B305-AAEA1885422D}"/>
                </c:ext>
              </c:extLst>
            </c:dLbl>
            <c:dLbl>
              <c:idx val="1"/>
              <c:layout>
                <c:manualLayout>
                  <c:x val="-5.7517000715819631E-2"/>
                  <c:y val="5.7195568577183664E-2"/>
                </c:manualLayout>
              </c:layout>
              <c:tx>
                <c:rich>
                  <a:bodyPr/>
                  <a:lstStyle/>
                  <a:p>
                    <a:fld id="{4720A944-2514-3345-B2E6-C33B0A33EA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A0F-554B-B305-AAEA1885422D}"/>
                </c:ext>
              </c:extLst>
            </c:dLbl>
            <c:dLbl>
              <c:idx val="2"/>
              <c:layout>
                <c:manualLayout>
                  <c:x val="-4.9389763779527557E-2"/>
                  <c:y val="-6.2184276384056644E-2"/>
                </c:manualLayout>
              </c:layout>
              <c:tx>
                <c:rich>
                  <a:bodyPr/>
                  <a:lstStyle/>
                  <a:p>
                    <a:fld id="{7C49438A-444A-496B-9198-78FAE0EDBFEA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A0F-554B-B305-AAEA1885422D}"/>
                </c:ext>
              </c:extLst>
            </c:dLbl>
            <c:dLbl>
              <c:idx val="3"/>
              <c:layout>
                <c:manualLayout>
                  <c:x val="-6.4594267258780771E-2"/>
                  <c:y val="-6.750000000000006E-2"/>
                </c:manualLayout>
              </c:layout>
              <c:tx>
                <c:rich>
                  <a:bodyPr/>
                  <a:lstStyle/>
                  <a:p>
                    <a:fld id="{B6BB71B6-72B6-F94B-A321-1BF07DD3A5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A0F-554B-B305-AAEA1885422D}"/>
                </c:ext>
              </c:extLst>
            </c:dLbl>
            <c:dLbl>
              <c:idx val="4"/>
              <c:layout>
                <c:manualLayout>
                  <c:x val="-8.2085263161240915E-2"/>
                  <c:y val="-4.6071428571428569E-2"/>
                </c:manualLayout>
              </c:layout>
              <c:tx>
                <c:rich>
                  <a:bodyPr/>
                  <a:lstStyle/>
                  <a:p>
                    <a:fld id="{DFA478C2-D67A-894D-AB50-4612B893E1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A0F-554B-B305-AAEA1885422D}"/>
                </c:ext>
              </c:extLst>
            </c:dLbl>
            <c:dLbl>
              <c:idx val="5"/>
              <c:layout>
                <c:manualLayout>
                  <c:x val="-3.6334275333064193E-2"/>
                  <c:y val="-6.7500000000000004E-2"/>
                </c:manualLayout>
              </c:layout>
              <c:tx>
                <c:rich>
                  <a:bodyPr/>
                  <a:lstStyle/>
                  <a:p>
                    <a:fld id="{9E6BD397-7648-B24A-BA98-1969ADFAED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A0F-554B-B305-AAEA188542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6B306B0-C84D-FF48-AA13-17E854416E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A0F-554B-B305-AAEA1885422D}"/>
                </c:ext>
              </c:extLst>
            </c:dLbl>
            <c:dLbl>
              <c:idx val="7"/>
              <c:layout>
                <c:manualLayout>
                  <c:x val="-6.8631408962454621E-2"/>
                  <c:y val="-6.7500000000000032E-2"/>
                </c:manualLayout>
              </c:layout>
              <c:tx>
                <c:rich>
                  <a:bodyPr/>
                  <a:lstStyle/>
                  <a:p>
                    <a:fld id="{6C70B579-4C75-BD44-991A-B2554E96CC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A0F-554B-B305-AAEA1885422D}"/>
                </c:ext>
              </c:extLst>
            </c:dLbl>
            <c:dLbl>
              <c:idx val="8"/>
              <c:layout>
                <c:manualLayout>
                  <c:x val="-5.9880983791035E-2"/>
                  <c:y val="-0.10321428571428572"/>
                </c:manualLayout>
              </c:layout>
              <c:tx>
                <c:rich>
                  <a:bodyPr/>
                  <a:lstStyle/>
                  <a:p>
                    <a:fld id="{2C6BEC37-0FDF-3B46-BB59-BD7290430D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A0F-554B-B305-AAEA1885422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C139090-E44C-7740-9E3B-1CFED3CE35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A0F-554B-B305-AAEA1885422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9D2134B-5F4F-7549-B203-8BA5CAD318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A0F-554B-B305-AAEA1885422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7C379D0-EDF5-C445-B639-F78CA93BBF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A0F-554B-B305-AAEA18854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Sheet2!$E$40:$E$51</c:f>
              <c:numCache>
                <c:formatCode>General</c:formatCode>
                <c:ptCount val="12"/>
                <c:pt idx="0">
                  <c:v>234</c:v>
                </c:pt>
                <c:pt idx="1">
                  <c:v>251</c:v>
                </c:pt>
                <c:pt idx="2">
                  <c:v>274</c:v>
                </c:pt>
                <c:pt idx="3">
                  <c:v>480</c:v>
                </c:pt>
                <c:pt idx="4">
                  <c:v>622</c:v>
                </c:pt>
                <c:pt idx="5">
                  <c:v>656</c:v>
                </c:pt>
                <c:pt idx="6">
                  <c:v>946</c:v>
                </c:pt>
                <c:pt idx="7">
                  <c:v>1233</c:v>
                </c:pt>
                <c:pt idx="8">
                  <c:v>1281</c:v>
                </c:pt>
                <c:pt idx="9">
                  <c:v>1748</c:v>
                </c:pt>
                <c:pt idx="10">
                  <c:v>2643</c:v>
                </c:pt>
                <c:pt idx="11">
                  <c:v>4191</c:v>
                </c:pt>
              </c:numCache>
            </c:numRef>
          </c:xVal>
          <c:yVal>
            <c:numRef>
              <c:f>Sheet2!$D$40:$D$51</c:f>
              <c:numCache>
                <c:formatCode>General</c:formatCode>
                <c:ptCount val="12"/>
                <c:pt idx="0">
                  <c:v>1.2</c:v>
                </c:pt>
                <c:pt idx="1">
                  <c:v>1.56</c:v>
                </c:pt>
                <c:pt idx="2">
                  <c:v>2.17</c:v>
                </c:pt>
                <c:pt idx="3">
                  <c:v>9.8000000000000007</c:v>
                </c:pt>
                <c:pt idx="4">
                  <c:v>23.77</c:v>
                </c:pt>
                <c:pt idx="5">
                  <c:v>26.53</c:v>
                </c:pt>
                <c:pt idx="6">
                  <c:v>76.44</c:v>
                </c:pt>
                <c:pt idx="7">
                  <c:v>195.57</c:v>
                </c:pt>
                <c:pt idx="8">
                  <c:v>329.86</c:v>
                </c:pt>
                <c:pt idx="9">
                  <c:v>3578.09</c:v>
                </c:pt>
                <c:pt idx="10">
                  <c:v>7314.74</c:v>
                </c:pt>
                <c:pt idx="11">
                  <c:v>7003.95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Sheet2!$A$40:$A$51</c15:f>
                <c15:dlblRangeCache>
                  <c:ptCount val="12"/>
                  <c:pt idx="0">
                    <c:v>b03</c:v>
                  </c:pt>
                  <c:pt idx="1">
                    <c:v>b09</c:v>
                  </c:pt>
                  <c:pt idx="2">
                    <c:v>c432</c:v>
                  </c:pt>
                  <c:pt idx="3">
                    <c:v>b13</c:v>
                  </c:pt>
                  <c:pt idx="4">
                    <c:v>c880</c:v>
                  </c:pt>
                  <c:pt idx="5">
                    <c:v>b07</c:v>
                  </c:pt>
                  <c:pt idx="6">
                    <c:v>c1196</c:v>
                  </c:pt>
                  <c:pt idx="7">
                    <c:v>b11</c:v>
                  </c:pt>
                  <c:pt idx="8">
                    <c:v>c1908</c:v>
                  </c:pt>
                  <c:pt idx="9">
                    <c:v>b05</c:v>
                  </c:pt>
                  <c:pt idx="10">
                    <c:v>c3540</c:v>
                  </c:pt>
                  <c:pt idx="11">
                    <c:v>c5315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EA0F-554B-B305-AAEA18854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9349920"/>
        <c:axId val="1909339936"/>
      </c:scatterChart>
      <c:valAx>
        <c:axId val="190934992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Num.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9339936"/>
        <c:crossesAt val="0.1"/>
        <c:crossBetween val="midCat"/>
      </c:valAx>
      <c:valAx>
        <c:axId val="19093399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Execution time (min.)</a:t>
                </a:r>
              </a:p>
            </c:rich>
          </c:tx>
          <c:layout>
            <c:manualLayout>
              <c:xMode val="edge"/>
              <c:yMode val="edge"/>
              <c:x val="2.7032955155938576E-3"/>
              <c:y val="0.331550220650145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934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77547770194448"/>
          <c:y val="0.29474634420697415"/>
          <c:w val="0.40600167207601268"/>
          <c:h val="0.41050731158605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63294872794366"/>
          <c:y val="5.0925925925925923E-2"/>
          <c:w val="0.633604895922663"/>
          <c:h val="0.62918704111329427"/>
        </c:manualLayout>
      </c:layout>
      <c:barChart>
        <c:barDir val="col"/>
        <c:grouping val="clustered"/>
        <c:varyColors val="0"/>
        <c:ser>
          <c:idx val="1"/>
          <c:order val="0"/>
          <c:tx>
            <c:v>Training time</c:v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(Sheet6!$A$2,Sheet6!$D$2,Sheet6!$G$2,Sheet6!$J$2)</c:f>
              <c:numCache>
                <c:formatCode>#,##0</c:formatCode>
                <c:ptCount val="4"/>
                <c:pt idx="0">
                  <c:v>2097</c:v>
                </c:pt>
                <c:pt idx="1">
                  <c:v>10457</c:v>
                </c:pt>
                <c:pt idx="2">
                  <c:v>20910</c:v>
                </c:pt>
                <c:pt idx="3">
                  <c:v>27181</c:v>
                </c:pt>
              </c:numCache>
            </c:numRef>
          </c:cat>
          <c:val>
            <c:numRef>
              <c:f>(Sheet6!$B$5,Sheet6!$E$5,Sheet6!$H$5,Sheet6!$K$5)</c:f>
              <c:numCache>
                <c:formatCode>General</c:formatCode>
                <c:ptCount val="4"/>
                <c:pt idx="0">
                  <c:v>118.455162</c:v>
                </c:pt>
                <c:pt idx="1">
                  <c:v>544.33676600000001</c:v>
                </c:pt>
                <c:pt idx="2">
                  <c:v>1235.4697980000001</c:v>
                </c:pt>
                <c:pt idx="3">
                  <c:v>1583.7815860000001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5-D549-AD51-5A6013830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09796848"/>
        <c:axId val="1209795728"/>
      </c:barChart>
      <c:lineChart>
        <c:grouping val="standard"/>
        <c:varyColors val="0"/>
        <c:ser>
          <c:idx val="0"/>
          <c:order val="1"/>
          <c:tx>
            <c:v>Training error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(Sheet6!$A$2,Sheet6!$D$2,Sheet6!$G$2,Sheet6!$J$2)</c:f>
              <c:numCache>
                <c:formatCode>#,##0</c:formatCode>
                <c:ptCount val="4"/>
                <c:pt idx="0">
                  <c:v>2097</c:v>
                </c:pt>
                <c:pt idx="1">
                  <c:v>10457</c:v>
                </c:pt>
                <c:pt idx="2">
                  <c:v>20910</c:v>
                </c:pt>
                <c:pt idx="3">
                  <c:v>27181</c:v>
                </c:pt>
              </c:numCache>
            </c:numRef>
          </c:cat>
          <c:val>
            <c:numRef>
              <c:f>(Sheet6!$B$4,Sheet6!$E$4,Sheet6!$H$4,Sheet6!$K$4)</c:f>
              <c:numCache>
                <c:formatCode>General</c:formatCode>
                <c:ptCount val="4"/>
                <c:pt idx="0">
                  <c:v>1.2701571</c:v>
                </c:pt>
                <c:pt idx="1">
                  <c:v>2.0070000000000001</c:v>
                </c:pt>
                <c:pt idx="2">
                  <c:v>2.201635</c:v>
                </c:pt>
                <c:pt idx="3">
                  <c:v>2.2084571999999998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75-D549-AD51-5A6013830749}"/>
            </c:ext>
          </c:extLst>
        </c:ser>
        <c:ser>
          <c:idx val="2"/>
          <c:order val="2"/>
          <c:tx>
            <c:v>Testing error</c:v>
          </c:tx>
          <c:spPr>
            <a:ln w="127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triang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F75-D549-AD51-5A6013830749}"/>
              </c:ext>
            </c:extLst>
          </c:dPt>
          <c:cat>
            <c:numRef>
              <c:f>(Sheet6!$A$2,Sheet6!$D$2,Sheet6!$G$2,Sheet6!$J$2)</c:f>
              <c:numCache>
                <c:formatCode>#,##0</c:formatCode>
                <c:ptCount val="4"/>
                <c:pt idx="0">
                  <c:v>2097</c:v>
                </c:pt>
                <c:pt idx="1">
                  <c:v>10457</c:v>
                </c:pt>
                <c:pt idx="2">
                  <c:v>20910</c:v>
                </c:pt>
                <c:pt idx="3">
                  <c:v>27181</c:v>
                </c:pt>
              </c:numCache>
            </c:numRef>
          </c:cat>
          <c:val>
            <c:numRef>
              <c:f>(Sheet6!$B$6,Sheet6!$E$6,Sheet6!$H$6,Sheet6!$H$6,Sheet6!$K$6)</c:f>
              <c:numCache>
                <c:formatCode>General</c:formatCode>
                <c:ptCount val="4"/>
                <c:pt idx="0">
                  <c:v>3.5415999999999999</c:v>
                </c:pt>
                <c:pt idx="1">
                  <c:v>2.923</c:v>
                </c:pt>
                <c:pt idx="2">
                  <c:v>2.6292</c:v>
                </c:pt>
                <c:pt idx="3">
                  <c:v>2.6292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75-D549-AD51-5A6013830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800768"/>
        <c:axId val="1209792368"/>
      </c:lineChart>
      <c:valAx>
        <c:axId val="12097957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i="1"/>
                  <a:t>ANN Training Time (s)</a:t>
                </a:r>
              </a:p>
            </c:rich>
          </c:tx>
          <c:layout>
            <c:manualLayout>
              <c:xMode val="edge"/>
              <c:yMode val="edge"/>
              <c:x val="0.93071353395182033"/>
              <c:y val="0.186032116529523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09796848"/>
        <c:crosses val="max"/>
        <c:crossBetween val="between"/>
        <c:majorUnit val="1000"/>
      </c:valAx>
      <c:catAx>
        <c:axId val="120979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i="1"/>
                  <a:t>Training Data Set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09795728"/>
        <c:crosses val="autoZero"/>
        <c:auto val="1"/>
        <c:lblAlgn val="ctr"/>
        <c:lblOffset val="100"/>
        <c:noMultiLvlLbl val="0"/>
      </c:catAx>
      <c:valAx>
        <c:axId val="1209792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i="1"/>
                  <a:t>Error (%)</a:t>
                </a:r>
              </a:p>
            </c:rich>
          </c:tx>
          <c:layout>
            <c:manualLayout>
              <c:xMode val="edge"/>
              <c:yMode val="edge"/>
              <c:x val="3.0308139081624698E-2"/>
              <c:y val="0.31208391759249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09800768"/>
        <c:crosses val="autoZero"/>
        <c:crossBetween val="between"/>
        <c:majorUnit val="2"/>
      </c:valAx>
      <c:catAx>
        <c:axId val="12098007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09792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779865388113614E-3"/>
          <c:y val="0.86566702614330815"/>
          <c:w val="0.9670440003300389"/>
          <c:h val="0.12450645826870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Palatino Linotype" panose="0204050205050503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1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rgbClr val="01274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51517" y="6055743"/>
            <a:ext cx="8938883" cy="68009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F83AA82-A3D6-7345-A670-CCF3B959BE1B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508000" y="2209800"/>
            <a:ext cx="11277600" cy="18288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3" name="Picture 87">
            <a:extLst>
              <a:ext uri="{FF2B5EF4-FFF2-40B4-BE49-F238E27FC236}">
                <a16:creationId xmlns:a16="http://schemas.microsoft.com/office/drawing/2014/main" id="{1EC71E91-EEAC-4515-B533-AF8C7EE9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67751"/>
          <a:stretch>
            <a:fillRect/>
          </a:stretch>
        </p:blipFill>
        <p:spPr bwMode="auto">
          <a:xfrm>
            <a:off x="10758888" y="122163"/>
            <a:ext cx="12223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751097F-52B6-4F9C-9803-0CD67E2A138A}"/>
              </a:ext>
            </a:extLst>
          </p:cNvPr>
          <p:cNvSpPr txBox="1">
            <a:spLocks/>
          </p:cNvSpPr>
          <p:nvPr/>
        </p:nvSpPr>
        <p:spPr>
          <a:xfrm>
            <a:off x="-1" y="-42788"/>
            <a:ext cx="12192000" cy="68009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IEEE VLSI Test Symposium (VTS)</a:t>
            </a:r>
            <a:br>
              <a:rPr lang="en-US" sz="1600" dirty="0"/>
            </a:br>
            <a:r>
              <a:rPr lang="en-US" sz="1600" dirty="0"/>
              <a:t>April 27, 2021</a:t>
            </a:r>
          </a:p>
        </p:txBody>
      </p:sp>
    </p:spTree>
    <p:extLst>
      <p:ext uri="{BB962C8B-B14F-4D97-AF65-F5344CB8AC3E}">
        <p14:creationId xmlns:p14="http://schemas.microsoft.com/office/powerpoint/2010/main" val="986308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2">
              <a:alpha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1180064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8000" y="1143000"/>
            <a:ext cx="11180064" cy="4953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288307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2">
              <a:alpha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5384800" cy="49423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56668" y="1219201"/>
            <a:ext cx="5384800" cy="49423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268267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2">
              <a:alpha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2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28876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03244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295400"/>
            <a:ext cx="10871200" cy="4831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074400" y="6400548"/>
            <a:ext cx="711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ED7AB2-EE9F-44DB-8259-3CD82A052FFC}" type="slidenum">
              <a:rPr lang="en-US" sz="1400" b="0" smtClean="0">
                <a:solidFill>
                  <a:schemeClr val="bg1"/>
                </a:solidFill>
              </a:rPr>
              <a:pPr/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60794A-E022-9C4F-9B90-2D5D461B5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Spencer Millican</a:t>
            </a:r>
          </a:p>
          <a:p>
            <a:r>
              <a:rPr lang="en-US" b="1" dirty="0"/>
              <a:t>Auburn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A7801-F0B2-5F4E-BD50-744CA68DCD9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2053" y="1857555"/>
            <a:ext cx="11547894" cy="2209800"/>
          </a:xfrm>
        </p:spPr>
        <p:txBody>
          <a:bodyPr/>
          <a:lstStyle/>
          <a:p>
            <a:r>
              <a:rPr lang="en-US" sz="3200" b="1" dirty="0"/>
              <a:t>How machine intelligence can solve test problems </a:t>
            </a:r>
            <a:br>
              <a:rPr lang="en-US" sz="3200" b="1" dirty="0"/>
            </a:br>
            <a:r>
              <a:rPr lang="en-US" sz="3200" i="1" dirty="0"/>
              <a:t>(and how it can't)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7412390"/>
      </p:ext>
    </p:extLst>
  </p:cSld>
  <p:clrMapOvr>
    <a:masterClrMapping/>
  </p:clrMapOvr>
  <p:transition advTm="11506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B910-561D-D94D-A067-08FA9D2F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it’s not </a:t>
            </a:r>
            <a:r>
              <a:rPr lang="en-US"/>
              <a:t>always easy</a:t>
            </a:r>
            <a:endParaRPr lang="en-US" dirty="0"/>
          </a:p>
        </p:txBody>
      </p:sp>
      <p:pic>
        <p:nvPicPr>
          <p:cNvPr id="5" name="Picture 2" descr="Explain Programmer Humor">
            <a:extLst>
              <a:ext uri="{FF2B5EF4-FFF2-40B4-BE49-F238E27FC236}">
                <a16:creationId xmlns:a16="http://schemas.microsoft.com/office/drawing/2014/main" id="{329C1C98-D590-3242-B876-0C59C6277D4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9413" y="1143000"/>
            <a:ext cx="39979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4654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C709-2E25-9A49-BD95-314598A0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(useful)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0C5B3-5E11-EA4B-958B-D14A482C6425}"/>
              </a:ext>
            </a:extLst>
          </p:cNvPr>
          <p:cNvSpPr txBox="1"/>
          <p:nvPr/>
        </p:nvSpPr>
        <p:spPr>
          <a:xfrm>
            <a:off x="8630783" y="2054393"/>
            <a:ext cx="158902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Answer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6705530B-B055-9F46-A6F3-283BB8C614ED}"/>
              </a:ext>
            </a:extLst>
          </p:cNvPr>
          <p:cNvSpPr/>
          <p:nvPr/>
        </p:nvSpPr>
        <p:spPr>
          <a:xfrm>
            <a:off x="7316912" y="2411781"/>
            <a:ext cx="12801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traight Arrow Connector 8">
            <a:extLst>
              <a:ext uri="{FF2B5EF4-FFF2-40B4-BE49-F238E27FC236}">
                <a16:creationId xmlns:a16="http://schemas.microsoft.com/office/drawing/2014/main" id="{C2133DFC-EE8F-AD4D-8068-816AFEC87E4B}"/>
              </a:ext>
            </a:extLst>
          </p:cNvPr>
          <p:cNvSpPr/>
          <p:nvPr/>
        </p:nvSpPr>
        <p:spPr>
          <a:xfrm rot="1382531" flipV="1">
            <a:off x="3514624" y="1786851"/>
            <a:ext cx="1617152" cy="91557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3FC9CCC-CEF9-E74C-A095-C5639FBA432B}"/>
              </a:ext>
            </a:extLst>
          </p:cNvPr>
          <p:cNvSpPr/>
          <p:nvPr/>
        </p:nvSpPr>
        <p:spPr>
          <a:xfrm>
            <a:off x="4828902" y="1717765"/>
            <a:ext cx="2534195" cy="17112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raight Arrow Connector 11">
            <a:extLst>
              <a:ext uri="{FF2B5EF4-FFF2-40B4-BE49-F238E27FC236}">
                <a16:creationId xmlns:a16="http://schemas.microsoft.com/office/drawing/2014/main" id="{1CBE302B-ECC3-8547-B70F-3CB4A41A0980}"/>
              </a:ext>
            </a:extLst>
          </p:cNvPr>
          <p:cNvSpPr/>
          <p:nvPr/>
        </p:nvSpPr>
        <p:spPr>
          <a:xfrm rot="1382531" flipV="1">
            <a:off x="3817080" y="2116035"/>
            <a:ext cx="1125077" cy="266432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traight Arrow Connector 12">
            <a:extLst>
              <a:ext uri="{FF2B5EF4-FFF2-40B4-BE49-F238E27FC236}">
                <a16:creationId xmlns:a16="http://schemas.microsoft.com/office/drawing/2014/main" id="{76C69F0D-AF56-E74D-881D-45A66E9582B1}"/>
              </a:ext>
            </a:extLst>
          </p:cNvPr>
          <p:cNvSpPr/>
          <p:nvPr/>
        </p:nvSpPr>
        <p:spPr>
          <a:xfrm rot="1382531" flipV="1">
            <a:off x="3894090" y="2357511"/>
            <a:ext cx="873850" cy="608716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traight Arrow Connector 13">
            <a:extLst>
              <a:ext uri="{FF2B5EF4-FFF2-40B4-BE49-F238E27FC236}">
                <a16:creationId xmlns:a16="http://schemas.microsoft.com/office/drawing/2014/main" id="{3CA8E174-4680-164D-9F2B-1E1789995416}"/>
              </a:ext>
            </a:extLst>
          </p:cNvPr>
          <p:cNvSpPr/>
          <p:nvPr/>
        </p:nvSpPr>
        <p:spPr>
          <a:xfrm rot="1382531" flipV="1">
            <a:off x="3987104" y="2662595"/>
            <a:ext cx="773961" cy="843551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638DF-8453-9846-B35D-A6F08B131E7E}"/>
              </a:ext>
            </a:extLst>
          </p:cNvPr>
          <p:cNvSpPr txBox="1"/>
          <p:nvPr/>
        </p:nvSpPr>
        <p:spPr>
          <a:xfrm>
            <a:off x="2482069" y="1430226"/>
            <a:ext cx="7369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?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917C71-89E2-9840-945D-BCF597266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3" y="3977501"/>
            <a:ext cx="6388608" cy="21794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6DD46D-5D29-0944-A821-E753DBC4D0FC}"/>
              </a:ext>
            </a:extLst>
          </p:cNvPr>
          <p:cNvCxnSpPr>
            <a:cxnSpLocks/>
          </p:cNvCxnSpPr>
          <p:nvPr/>
        </p:nvCxnSpPr>
        <p:spPr>
          <a:xfrm>
            <a:off x="8630783" y="4944781"/>
            <a:ext cx="34663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ED931C-D48D-C840-963B-5883FF8A17B5}"/>
              </a:ext>
            </a:extLst>
          </p:cNvPr>
          <p:cNvCxnSpPr>
            <a:cxnSpLocks/>
          </p:cNvCxnSpPr>
          <p:nvPr/>
        </p:nvCxnSpPr>
        <p:spPr>
          <a:xfrm>
            <a:off x="6770047" y="4789984"/>
            <a:ext cx="91948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BD1C4F-0F74-0C42-9838-A920AF873B0F}"/>
              </a:ext>
            </a:extLst>
          </p:cNvPr>
          <p:cNvCxnSpPr>
            <a:cxnSpLocks/>
          </p:cNvCxnSpPr>
          <p:nvPr/>
        </p:nvCxnSpPr>
        <p:spPr>
          <a:xfrm>
            <a:off x="6770047" y="5155869"/>
            <a:ext cx="9280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B70608-9D70-EF45-B1B2-1E822ABB07C4}"/>
              </a:ext>
            </a:extLst>
          </p:cNvPr>
          <p:cNvGrpSpPr/>
          <p:nvPr/>
        </p:nvGrpSpPr>
        <p:grpSpPr>
          <a:xfrm>
            <a:off x="7524803" y="4589375"/>
            <a:ext cx="1105980" cy="710812"/>
            <a:chOff x="1411532" y="4095714"/>
            <a:chExt cx="384594" cy="247178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F1B2BF-EE12-4E4E-8DDA-951EB73D034D}"/>
                </a:ext>
              </a:extLst>
            </p:cNvPr>
            <p:cNvSpPr/>
            <p:nvPr/>
          </p:nvSpPr>
          <p:spPr>
            <a:xfrm>
              <a:off x="1711377" y="4176929"/>
              <a:ext cx="84749" cy="8474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sp>
          <p:nvSpPr>
            <p:cNvPr id="23" name="Moon 22">
              <a:extLst>
                <a:ext uri="{FF2B5EF4-FFF2-40B4-BE49-F238E27FC236}">
                  <a16:creationId xmlns:a16="http://schemas.microsoft.com/office/drawing/2014/main" id="{8C0FF760-5AC2-BD46-A9CE-665C2BF44849}"/>
                </a:ext>
              </a:extLst>
            </p:cNvPr>
            <p:cNvSpPr/>
            <p:nvPr/>
          </p:nvSpPr>
          <p:spPr>
            <a:xfrm rot="10800000">
              <a:off x="1411532" y="4095714"/>
              <a:ext cx="299845" cy="247178"/>
            </a:xfrm>
            <a:prstGeom prst="moon">
              <a:avLst>
                <a:gd name="adj" fmla="val 78062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B12DCA9-A7FE-C748-AEA8-6D7E6A631166}"/>
              </a:ext>
            </a:extLst>
          </p:cNvPr>
          <p:cNvSpPr txBox="1"/>
          <p:nvPr/>
        </p:nvSpPr>
        <p:spPr>
          <a:xfrm>
            <a:off x="10650349" y="4013757"/>
            <a:ext cx="7369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?</a:t>
            </a:r>
            <a:endParaRPr lang="en-US" sz="28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966E855-3E0D-6D4C-8C82-78AB33A4B44A}"/>
              </a:ext>
            </a:extLst>
          </p:cNvPr>
          <p:cNvSpPr/>
          <p:nvPr/>
        </p:nvSpPr>
        <p:spPr>
          <a:xfrm>
            <a:off x="9249338" y="4589375"/>
            <a:ext cx="970470" cy="71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14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CAF1-223F-7C40-8233-419DAE7B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training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B88708-D2F1-294B-98B2-3E96D52BC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303490"/>
              </p:ext>
            </p:extLst>
          </p:nvPr>
        </p:nvGraphicFramePr>
        <p:xfrm>
          <a:off x="508000" y="2527430"/>
          <a:ext cx="3943771" cy="260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7F2283A-C57D-2747-B7D8-A866E14DC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60" y="2604835"/>
            <a:ext cx="6904787" cy="21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33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F219-3F85-BA4D-A251-EA284487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Conclusion: can machine intelligence help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5BEA-8EC8-E24D-8715-ED0AF0D21D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Machine intelligence can help solve test problems by…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…mimicking our intuition and incorporating skilled engineers into a fast computer.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…by forgoing complex computational heuristics with fast-and-fluid computing.</a:t>
            </a:r>
          </a:p>
          <a:p>
            <a:pPr marL="502920" indent="-457200"/>
            <a:r>
              <a:rPr lang="en-US" dirty="0"/>
              <a:t>But, machine intelligence cannot help us unless…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…we collect data which is relevant to the problem we want to solve.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…we find ways to convert the inputs to our problems into a machine intelligence-friendly format.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…we put the time and computational effort to train and evaluate our new machine intelligence.</a:t>
            </a:r>
          </a:p>
          <a:p>
            <a:pPr marL="560070" indent="-514350"/>
            <a:r>
              <a:rPr lang="en-US" dirty="0"/>
              <a:t>Thankfully, previous studies have shown that we can do this for test problems, as our next talk </a:t>
            </a:r>
            <a:r>
              <a:rPr lang="en-US"/>
              <a:t>will show.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7857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99A1D9B-D38C-0C48-9A23-24B0B082BD0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0400" y="2692830"/>
            <a:ext cx="10871200" cy="9906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19124941"/>
      </p:ext>
    </p:extLst>
  </p:cSld>
  <p:clrMapOvr>
    <a:masterClrMapping/>
  </p:clrMapOvr>
  <p:transition advTm="8595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C9D2CC-A602-1545-BE5E-B0CF4383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intelligence?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9A1B12A-4843-4F92-9E14-0FBB0B8BC72E}"/>
              </a:ext>
            </a:extLst>
          </p:cNvPr>
          <p:cNvSpPr txBox="1"/>
          <p:nvPr/>
        </p:nvSpPr>
        <p:spPr>
          <a:xfrm>
            <a:off x="2083050" y="1827843"/>
            <a:ext cx="1388202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Circuit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1CDBBB5-2381-4F2D-8666-F19891CE8551}"/>
              </a:ext>
            </a:extLst>
          </p:cNvPr>
          <p:cNvSpPr txBox="1"/>
          <p:nvPr/>
        </p:nvSpPr>
        <p:spPr>
          <a:xfrm>
            <a:off x="1923661" y="2430051"/>
            <a:ext cx="1796197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63DEFE-B4B3-4ABC-8940-F5B967D66D9D}"/>
              </a:ext>
            </a:extLst>
          </p:cNvPr>
          <p:cNvSpPr txBox="1"/>
          <p:nvPr/>
        </p:nvSpPr>
        <p:spPr>
          <a:xfrm>
            <a:off x="2207348" y="3044027"/>
            <a:ext cx="1139607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State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EC1195D-5902-4578-944E-1ED41A6C77DF}"/>
              </a:ext>
            </a:extLst>
          </p:cNvPr>
          <p:cNvSpPr txBox="1"/>
          <p:nvPr/>
        </p:nvSpPr>
        <p:spPr>
          <a:xfrm>
            <a:off x="8540819" y="2674868"/>
            <a:ext cx="158902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Answer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F8BFBFD5-0AFE-403F-8A35-E834642CC48A}"/>
              </a:ext>
            </a:extLst>
          </p:cNvPr>
          <p:cNvSpPr/>
          <p:nvPr/>
        </p:nvSpPr>
        <p:spPr>
          <a:xfrm>
            <a:off x="7226948" y="3032256"/>
            <a:ext cx="12801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Straight Arrow Connector 21">
            <a:extLst>
              <a:ext uri="{FF2B5EF4-FFF2-40B4-BE49-F238E27FC236}">
                <a16:creationId xmlns:a16="http://schemas.microsoft.com/office/drawing/2014/main" id="{25FCDAA5-E42B-45D1-BD01-17E6E4AC1B46}"/>
              </a:ext>
            </a:extLst>
          </p:cNvPr>
          <p:cNvSpPr/>
          <p:nvPr/>
        </p:nvSpPr>
        <p:spPr>
          <a:xfrm rot="1382531" flipV="1">
            <a:off x="3424660" y="2407326"/>
            <a:ext cx="1617152" cy="91557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4" name="Cloud 143">
            <a:extLst>
              <a:ext uri="{FF2B5EF4-FFF2-40B4-BE49-F238E27FC236}">
                <a16:creationId xmlns:a16="http://schemas.microsoft.com/office/drawing/2014/main" id="{9FABA1B0-7AD4-7646-B0D8-CA405D7FCDA9}"/>
              </a:ext>
            </a:extLst>
          </p:cNvPr>
          <p:cNvSpPr/>
          <p:nvPr/>
        </p:nvSpPr>
        <p:spPr>
          <a:xfrm>
            <a:off x="4738938" y="2338240"/>
            <a:ext cx="2534195" cy="17112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 / Subroutine / </a:t>
            </a:r>
          </a:p>
          <a:p>
            <a:pPr algn="ctr"/>
            <a:r>
              <a:rPr lang="en-US" dirty="0"/>
              <a:t>Process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6037AAF-801F-C244-9167-C681920671F7}"/>
              </a:ext>
            </a:extLst>
          </p:cNvPr>
          <p:cNvSpPr txBox="1"/>
          <p:nvPr/>
        </p:nvSpPr>
        <p:spPr>
          <a:xfrm>
            <a:off x="1952782" y="3620431"/>
            <a:ext cx="1833451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Statistics</a:t>
            </a:r>
          </a:p>
        </p:txBody>
      </p:sp>
      <p:sp>
        <p:nvSpPr>
          <p:cNvPr id="148" name="Straight Arrow Connector 147">
            <a:extLst>
              <a:ext uri="{FF2B5EF4-FFF2-40B4-BE49-F238E27FC236}">
                <a16:creationId xmlns:a16="http://schemas.microsoft.com/office/drawing/2014/main" id="{C6B8951F-74E9-9F43-9C83-CE07A5AC1AB4}"/>
              </a:ext>
            </a:extLst>
          </p:cNvPr>
          <p:cNvSpPr/>
          <p:nvPr/>
        </p:nvSpPr>
        <p:spPr>
          <a:xfrm rot="1382531" flipV="1">
            <a:off x="3727116" y="2736510"/>
            <a:ext cx="1125077" cy="266432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" name="Straight Arrow Connector 148">
            <a:extLst>
              <a:ext uri="{FF2B5EF4-FFF2-40B4-BE49-F238E27FC236}">
                <a16:creationId xmlns:a16="http://schemas.microsoft.com/office/drawing/2014/main" id="{D23519D6-41E4-4F44-A62D-CBA3A360505B}"/>
              </a:ext>
            </a:extLst>
          </p:cNvPr>
          <p:cNvSpPr/>
          <p:nvPr/>
        </p:nvSpPr>
        <p:spPr>
          <a:xfrm rot="1382531" flipV="1">
            <a:off x="3804126" y="2977986"/>
            <a:ext cx="873850" cy="608716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" name="Straight Arrow Connector 149">
            <a:extLst>
              <a:ext uri="{FF2B5EF4-FFF2-40B4-BE49-F238E27FC236}">
                <a16:creationId xmlns:a16="http://schemas.microsoft.com/office/drawing/2014/main" id="{24790FC8-7BD2-5248-A01F-3AAB76FC8C50}"/>
              </a:ext>
            </a:extLst>
          </p:cNvPr>
          <p:cNvSpPr/>
          <p:nvPr/>
        </p:nvSpPr>
        <p:spPr>
          <a:xfrm rot="1382531" flipV="1">
            <a:off x="3897140" y="3283070"/>
            <a:ext cx="773961" cy="843551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1" name="Straight Arrow Connector 150">
            <a:extLst>
              <a:ext uri="{FF2B5EF4-FFF2-40B4-BE49-F238E27FC236}">
                <a16:creationId xmlns:a16="http://schemas.microsoft.com/office/drawing/2014/main" id="{D1C8FC04-8DF3-CB45-963D-E08AA1A76BC1}"/>
              </a:ext>
            </a:extLst>
          </p:cNvPr>
          <p:cNvSpPr/>
          <p:nvPr/>
        </p:nvSpPr>
        <p:spPr>
          <a:xfrm rot="1382531" flipV="1">
            <a:off x="3735745" y="3479285"/>
            <a:ext cx="959584" cy="1423887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C666FA6-BD7C-F646-B0B7-EB24688E653C}"/>
              </a:ext>
            </a:extLst>
          </p:cNvPr>
          <p:cNvSpPr txBox="1"/>
          <p:nvPr/>
        </p:nvSpPr>
        <p:spPr>
          <a:xfrm>
            <a:off x="2588555" y="4164480"/>
            <a:ext cx="503663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54" name="Straight Connector 153">
            <a:extLst>
              <a:ext uri="{FF2B5EF4-FFF2-40B4-BE49-F238E27FC236}">
                <a16:creationId xmlns:a16="http://schemas.microsoft.com/office/drawing/2014/main" id="{B7C73093-EC95-A445-9924-E074E0F38548}"/>
              </a:ext>
            </a:extLst>
          </p:cNvPr>
          <p:cNvSpPr/>
          <p:nvPr/>
        </p:nvSpPr>
        <p:spPr>
          <a:xfrm flipH="1">
            <a:off x="4935711" y="4031851"/>
            <a:ext cx="616984" cy="1079187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5EE55D1-3181-724B-9827-6872EF6646FE}"/>
              </a:ext>
            </a:extLst>
          </p:cNvPr>
          <p:cNvGrpSpPr/>
          <p:nvPr/>
        </p:nvGrpSpPr>
        <p:grpSpPr>
          <a:xfrm rot="15865027">
            <a:off x="4658556" y="2229691"/>
            <a:ext cx="2845260" cy="2350765"/>
            <a:chOff x="3504344" y="2182034"/>
            <a:chExt cx="2130340" cy="1709254"/>
          </a:xfrm>
        </p:grpSpPr>
        <p:sp>
          <p:nvSpPr>
            <p:cNvPr id="155" name="Cylinder 54">
              <a:extLst>
                <a:ext uri="{FF2B5EF4-FFF2-40B4-BE49-F238E27FC236}">
                  <a16:creationId xmlns:a16="http://schemas.microsoft.com/office/drawing/2014/main" id="{EB086869-0455-D04E-BF98-D8C025EBBB96}"/>
                </a:ext>
              </a:extLst>
            </p:cNvPr>
            <p:cNvSpPr/>
            <p:nvPr/>
          </p:nvSpPr>
          <p:spPr>
            <a:xfrm rot="2930072">
              <a:off x="3848021" y="3311636"/>
              <a:ext cx="235975" cy="923330"/>
            </a:xfrm>
            <a:prstGeom prst="can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ircle: Hollow 55">
              <a:extLst>
                <a:ext uri="{FF2B5EF4-FFF2-40B4-BE49-F238E27FC236}">
                  <a16:creationId xmlns:a16="http://schemas.microsoft.com/office/drawing/2014/main" id="{CEDC73CB-09E3-8E43-9FC0-9D8F20CFEB2C}"/>
                </a:ext>
              </a:extLst>
            </p:cNvPr>
            <p:cNvSpPr/>
            <p:nvPr/>
          </p:nvSpPr>
          <p:spPr>
            <a:xfrm>
              <a:off x="4020790" y="2182034"/>
              <a:ext cx="1613894" cy="1591268"/>
            </a:xfrm>
            <a:prstGeom prst="donut">
              <a:avLst>
                <a:gd name="adj" fmla="val 15047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E292292-1BA4-B041-9EB0-E8356BACEDD9}"/>
              </a:ext>
            </a:extLst>
          </p:cNvPr>
          <p:cNvSpPr txBox="1"/>
          <p:nvPr/>
        </p:nvSpPr>
        <p:spPr>
          <a:xfrm>
            <a:off x="4123556" y="5075311"/>
            <a:ext cx="1462773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158" name="Straight Connector 157">
            <a:extLst>
              <a:ext uri="{FF2B5EF4-FFF2-40B4-BE49-F238E27FC236}">
                <a16:creationId xmlns:a16="http://schemas.microsoft.com/office/drawing/2014/main" id="{13ED19D4-64C0-8E4F-87F7-8BFC746F9925}"/>
              </a:ext>
            </a:extLst>
          </p:cNvPr>
          <p:cNvSpPr/>
          <p:nvPr/>
        </p:nvSpPr>
        <p:spPr>
          <a:xfrm flipH="1">
            <a:off x="6015041" y="4108724"/>
            <a:ext cx="1881" cy="1661633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73BDBA8-F4FA-5B4E-81D7-10AA2AFA7184}"/>
              </a:ext>
            </a:extLst>
          </p:cNvPr>
          <p:cNvSpPr txBox="1"/>
          <p:nvPr/>
        </p:nvSpPr>
        <p:spPr>
          <a:xfrm>
            <a:off x="4995220" y="5650645"/>
            <a:ext cx="1778757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160" name="Straight Connector 159">
            <a:extLst>
              <a:ext uri="{FF2B5EF4-FFF2-40B4-BE49-F238E27FC236}">
                <a16:creationId xmlns:a16="http://schemas.microsoft.com/office/drawing/2014/main" id="{6D6EC366-3F40-CF44-91EF-3F781AB04EE9}"/>
              </a:ext>
            </a:extLst>
          </p:cNvPr>
          <p:cNvSpPr/>
          <p:nvPr/>
        </p:nvSpPr>
        <p:spPr>
          <a:xfrm>
            <a:off x="6415156" y="4055788"/>
            <a:ext cx="656693" cy="1121152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86B3693-328B-EE42-B5A6-F69B3B63CD36}"/>
              </a:ext>
            </a:extLst>
          </p:cNvPr>
          <p:cNvSpPr txBox="1"/>
          <p:nvPr/>
        </p:nvSpPr>
        <p:spPr>
          <a:xfrm>
            <a:off x="6781424" y="5057676"/>
            <a:ext cx="772969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25111"/>
      </p:ext>
    </p:extLst>
  </p:cSld>
  <p:clrMapOvr>
    <a:masterClrMapping/>
  </p:clrMapOvr>
  <p:transition advTm="11004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/>
      <p:bldP spid="158" grpId="0" animBg="1"/>
      <p:bldP spid="159" grpId="0"/>
      <p:bldP spid="160" grpId="0" animBg="1"/>
      <p:bldP spid="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5DAF-1E58-9846-AADB-C1525794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what we have?</a:t>
            </a:r>
          </a:p>
        </p:txBody>
      </p:sp>
      <p:pic>
        <p:nvPicPr>
          <p:cNvPr id="1026" name="Picture 2" descr="What Is The Single Most Important Skill A Programmer Needs?">
            <a:extLst>
              <a:ext uri="{FF2B5EF4-FFF2-40B4-BE49-F238E27FC236}">
                <a16:creationId xmlns:a16="http://schemas.microsoft.com/office/drawing/2014/main" id="{099E56C7-1376-1649-9684-C4A3A4BC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03" y="1246435"/>
            <a:ext cx="2711988" cy="18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dit the algorithms that are ruling our lives | Financial Times">
            <a:extLst>
              <a:ext uri="{FF2B5EF4-FFF2-40B4-BE49-F238E27FC236}">
                <a16:creationId xmlns:a16="http://schemas.microsoft.com/office/drawing/2014/main" id="{54A0DDA6-D0DD-3548-849E-FE974BBF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146519"/>
            <a:ext cx="3569465" cy="20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is - Tempo wall clock | Connox">
            <a:extLst>
              <a:ext uri="{FF2B5EF4-FFF2-40B4-BE49-F238E27FC236}">
                <a16:creationId xmlns:a16="http://schemas.microsoft.com/office/drawing/2014/main" id="{5B4BA3FA-E171-0F45-820B-1A0075470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1367" r="19994" b="19661"/>
          <a:stretch/>
        </p:blipFill>
        <p:spPr bwMode="auto">
          <a:xfrm>
            <a:off x="9113829" y="5210999"/>
            <a:ext cx="1009935" cy="1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ffee may reduce risk for kidney disease">
            <a:extLst>
              <a:ext uri="{FF2B5EF4-FFF2-40B4-BE49-F238E27FC236}">
                <a16:creationId xmlns:a16="http://schemas.microsoft.com/office/drawing/2014/main" id="{7DC465A0-3C55-3543-BE61-3B405B4C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18" y="3340972"/>
            <a:ext cx="3016155" cy="15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agis - Tempo wall clock | Connox">
            <a:extLst>
              <a:ext uri="{FF2B5EF4-FFF2-40B4-BE49-F238E27FC236}">
                <a16:creationId xmlns:a16="http://schemas.microsoft.com/office/drawing/2014/main" id="{545E2FAA-5854-EB4C-BEE3-C6DEA258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1367" r="19994" b="19661"/>
          <a:stretch/>
        </p:blipFill>
        <p:spPr bwMode="auto">
          <a:xfrm>
            <a:off x="2210937" y="5194572"/>
            <a:ext cx="1009935" cy="1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Thrive At Work: 10 Strategies Based On Brain Science">
            <a:extLst>
              <a:ext uri="{FF2B5EF4-FFF2-40B4-BE49-F238E27FC236}">
                <a16:creationId xmlns:a16="http://schemas.microsoft.com/office/drawing/2014/main" id="{2E9D651D-39A6-734C-A541-BD061892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60" y="1297506"/>
            <a:ext cx="2655879" cy="18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DFC140-5F71-7149-B284-C716D87A11E5}"/>
              </a:ext>
            </a:extLst>
          </p:cNvPr>
          <p:cNvSpPr txBox="1"/>
          <p:nvPr/>
        </p:nvSpPr>
        <p:spPr>
          <a:xfrm>
            <a:off x="2344579" y="3563377"/>
            <a:ext cx="73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4D80D-FD8C-D840-9E83-50E59588F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937" y="3512738"/>
            <a:ext cx="124991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894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910A-38C6-3446-BF7B-536C847A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88" name="Line 10">
            <a:extLst>
              <a:ext uri="{FF2B5EF4-FFF2-40B4-BE49-F238E27FC236}">
                <a16:creationId xmlns:a16="http://schemas.microsoft.com/office/drawing/2014/main" id="{BE9BEA3F-D3E8-1445-9426-28B14B324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8480" y="2270452"/>
            <a:ext cx="3610320" cy="3193461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3450535-D102-BA42-80D5-FDAA6799BEB8}"/>
              </a:ext>
            </a:extLst>
          </p:cNvPr>
          <p:cNvSpPr/>
          <p:nvPr/>
        </p:nvSpPr>
        <p:spPr>
          <a:xfrm>
            <a:off x="1915380" y="4163582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0243FE6-783B-E44B-A34D-039E33993BB1}"/>
              </a:ext>
            </a:extLst>
          </p:cNvPr>
          <p:cNvSpPr/>
          <p:nvPr/>
        </p:nvSpPr>
        <p:spPr>
          <a:xfrm>
            <a:off x="1420560" y="4460109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369AB70-411B-4147-A58B-7195DB12FA2E}"/>
              </a:ext>
            </a:extLst>
          </p:cNvPr>
          <p:cNvSpPr/>
          <p:nvPr/>
        </p:nvSpPr>
        <p:spPr>
          <a:xfrm>
            <a:off x="1473120" y="3867183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F252C57-B7B6-624E-B934-E583360A3372}"/>
              </a:ext>
            </a:extLst>
          </p:cNvPr>
          <p:cNvSpPr/>
          <p:nvPr/>
        </p:nvSpPr>
        <p:spPr>
          <a:xfrm>
            <a:off x="2708460" y="4171676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4E97CDA-2D07-3F4E-ACFD-17C5179F3DEA}"/>
              </a:ext>
            </a:extLst>
          </p:cNvPr>
          <p:cNvSpPr/>
          <p:nvPr/>
        </p:nvSpPr>
        <p:spPr>
          <a:xfrm>
            <a:off x="2213640" y="4468203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E12780F-6F21-B245-9845-B50A8E53FBA3}"/>
              </a:ext>
            </a:extLst>
          </p:cNvPr>
          <p:cNvSpPr/>
          <p:nvPr/>
        </p:nvSpPr>
        <p:spPr>
          <a:xfrm>
            <a:off x="2266200" y="3875277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28B4B0A-0BCD-404C-84C3-27F6C3E42CA8}"/>
              </a:ext>
            </a:extLst>
          </p:cNvPr>
          <p:cNvSpPr/>
          <p:nvPr/>
        </p:nvSpPr>
        <p:spPr>
          <a:xfrm>
            <a:off x="1832040" y="4835697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7589DD-8C58-5C4F-ADB0-ECFE7D946EDA}"/>
              </a:ext>
            </a:extLst>
          </p:cNvPr>
          <p:cNvSpPr/>
          <p:nvPr/>
        </p:nvSpPr>
        <p:spPr>
          <a:xfrm>
            <a:off x="2732978" y="4812543"/>
            <a:ext cx="279720" cy="2797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ABEE5BE-A84F-6A44-A41B-7480D29B0C04}"/>
              </a:ext>
            </a:extLst>
          </p:cNvPr>
          <p:cNvSpPr/>
          <p:nvPr/>
        </p:nvSpPr>
        <p:spPr>
          <a:xfrm>
            <a:off x="3990562" y="2820848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1B62E7A-0CE6-9F49-8400-3D0BC034C373}"/>
              </a:ext>
            </a:extLst>
          </p:cNvPr>
          <p:cNvSpPr/>
          <p:nvPr/>
        </p:nvSpPr>
        <p:spPr>
          <a:xfrm>
            <a:off x="3495742" y="3117375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1066B17-129A-D24B-B910-35BC72F2A5E5}"/>
              </a:ext>
            </a:extLst>
          </p:cNvPr>
          <p:cNvSpPr/>
          <p:nvPr/>
        </p:nvSpPr>
        <p:spPr>
          <a:xfrm>
            <a:off x="3548302" y="2524449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63F4162-F73B-D24F-A31A-1B291DDBD123}"/>
              </a:ext>
            </a:extLst>
          </p:cNvPr>
          <p:cNvSpPr/>
          <p:nvPr/>
        </p:nvSpPr>
        <p:spPr>
          <a:xfrm>
            <a:off x="4783642" y="2828942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7653F06-D574-F248-90BC-0DB6A7781BED}"/>
              </a:ext>
            </a:extLst>
          </p:cNvPr>
          <p:cNvSpPr/>
          <p:nvPr/>
        </p:nvSpPr>
        <p:spPr>
          <a:xfrm>
            <a:off x="4288822" y="3125469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D465E4-7A2A-3441-AF4A-57E7476D8C50}"/>
              </a:ext>
            </a:extLst>
          </p:cNvPr>
          <p:cNvSpPr/>
          <p:nvPr/>
        </p:nvSpPr>
        <p:spPr>
          <a:xfrm>
            <a:off x="4341382" y="2532543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78FC746-2A61-2A48-A736-36E12F6A89C0}"/>
              </a:ext>
            </a:extLst>
          </p:cNvPr>
          <p:cNvSpPr/>
          <p:nvPr/>
        </p:nvSpPr>
        <p:spPr>
          <a:xfrm>
            <a:off x="3907222" y="3492963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457ED6A-CDDF-DF4C-B679-3FFC34253CC4}"/>
              </a:ext>
            </a:extLst>
          </p:cNvPr>
          <p:cNvSpPr/>
          <p:nvPr/>
        </p:nvSpPr>
        <p:spPr>
          <a:xfrm>
            <a:off x="4808160" y="3469809"/>
            <a:ext cx="279720" cy="279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7730A57-E632-8048-BC2B-6650CD92D132}"/>
              </a:ext>
            </a:extLst>
          </p:cNvPr>
          <p:cNvSpPr/>
          <p:nvPr/>
        </p:nvSpPr>
        <p:spPr>
          <a:xfrm>
            <a:off x="3990562" y="2019683"/>
            <a:ext cx="279720" cy="27972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9D19198-3E4D-144C-BC77-B74EF460A1C8}"/>
              </a:ext>
            </a:extLst>
          </p:cNvPr>
          <p:cNvSpPr txBox="1"/>
          <p:nvPr/>
        </p:nvSpPr>
        <p:spPr>
          <a:xfrm>
            <a:off x="4400370" y="1780500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= “B”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8E46F31-E23A-5A42-A840-0506B1317E04}"/>
              </a:ext>
            </a:extLst>
          </p:cNvPr>
          <p:cNvSpPr/>
          <p:nvPr/>
        </p:nvSpPr>
        <p:spPr>
          <a:xfrm>
            <a:off x="2439412" y="5251775"/>
            <a:ext cx="279720" cy="27972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6C21CC3-229D-C64A-80B1-947CC671EE34}"/>
              </a:ext>
            </a:extLst>
          </p:cNvPr>
          <p:cNvSpPr txBox="1"/>
          <p:nvPr/>
        </p:nvSpPr>
        <p:spPr>
          <a:xfrm>
            <a:off x="2849220" y="5012592"/>
            <a:ext cx="111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= “A”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C4C8CE-B32F-644B-992D-327031BD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77" y="1994557"/>
            <a:ext cx="5871112" cy="26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3B1049-C17A-774A-9E9F-7D72C080AA7A}"/>
              </a:ext>
            </a:extLst>
          </p:cNvPr>
          <p:cNvSpPr/>
          <p:nvPr/>
        </p:nvSpPr>
        <p:spPr>
          <a:xfrm>
            <a:off x="8302078" y="4790891"/>
            <a:ext cx="162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22013209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F188-FE12-D94E-BB87-35B8191D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2052" name="Picture 4" descr="Clipart Teacher Icon - Teaching Clip Art, HD Png Download - kindpng">
            <a:extLst>
              <a:ext uri="{FF2B5EF4-FFF2-40B4-BE49-F238E27FC236}">
                <a16:creationId xmlns:a16="http://schemas.microsoft.com/office/drawing/2014/main" id="{BE58FA7C-19E3-CE4A-AD89-F3667709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08" y="3336878"/>
            <a:ext cx="3228827" cy="22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0707387B-32E0-D34B-A7B8-4385B95E45B8}"/>
              </a:ext>
            </a:extLst>
          </p:cNvPr>
          <p:cNvSpPr/>
          <p:nvPr/>
        </p:nvSpPr>
        <p:spPr>
          <a:xfrm>
            <a:off x="1955208" y="1514901"/>
            <a:ext cx="3039873" cy="1665027"/>
          </a:xfrm>
          <a:prstGeom prst="wedgeRectCallou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Sample     Desired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 Inputs </a:t>
            </a:r>
            <a:r>
              <a:rPr lang="en-US" dirty="0">
                <a:solidFill>
                  <a:sysClr val="windowText" lastClr="000000"/>
                </a:solidFill>
                <a:sym typeface="Wingdings" pitchFamily="2" charset="2"/>
              </a:rPr>
              <a:t> Outputs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B659EC6B-347B-574E-A8A0-B9C235309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1856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62741"/>
      </p:ext>
    </p:extLst>
  </p:cSld>
  <p:clrMapOvr>
    <a:masterClrMapping/>
  </p:clrMapOvr>
  <p:transition advTm="4003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17FC-FF0F-6248-A258-2268D383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A0CC864-C9F1-8346-AA35-0CD34F774A10}"/>
                  </a:ext>
                </a:extLst>
              </p:cNvPr>
              <p:cNvSpPr/>
              <p:nvPr/>
            </p:nvSpPr>
            <p:spPr>
              <a:xfrm>
                <a:off x="453158" y="2206175"/>
                <a:ext cx="957491" cy="95777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A0CC864-C9F1-8346-AA35-0CD34F774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8" y="2206175"/>
                <a:ext cx="957491" cy="95777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4949827-7069-9C4D-AAA3-11DA2395E444}"/>
                  </a:ext>
                </a:extLst>
              </p:cNvPr>
              <p:cNvSpPr/>
              <p:nvPr/>
            </p:nvSpPr>
            <p:spPr>
              <a:xfrm>
                <a:off x="466771" y="3372129"/>
                <a:ext cx="957491" cy="95777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4949827-7069-9C4D-AAA3-11DA2395E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1" y="3372129"/>
                <a:ext cx="957491" cy="9577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BF7E983-C0D6-FD40-92A7-CC59B57B9C2E}"/>
                  </a:ext>
                </a:extLst>
              </p:cNvPr>
              <p:cNvSpPr/>
              <p:nvPr/>
            </p:nvSpPr>
            <p:spPr>
              <a:xfrm>
                <a:off x="453158" y="4514107"/>
                <a:ext cx="957491" cy="95777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BF7E983-C0D6-FD40-92A7-CC59B57B9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8" y="4514107"/>
                <a:ext cx="957491" cy="9577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25D160-D0F5-2548-A3E8-7F92F1963AE2}"/>
                  </a:ext>
                </a:extLst>
              </p:cNvPr>
              <p:cNvSpPr/>
              <p:nvPr/>
            </p:nvSpPr>
            <p:spPr>
              <a:xfrm>
                <a:off x="2307189" y="2499633"/>
                <a:ext cx="2701955" cy="270276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∀</m:t>
                              </m:r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25D160-D0F5-2548-A3E8-7F92F1963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89" y="2499633"/>
                <a:ext cx="2701955" cy="2702765"/>
              </a:xfrm>
              <a:prstGeom prst="ellipse">
                <a:avLst/>
              </a:prstGeom>
              <a:blipFill>
                <a:blip r:embed="rId5"/>
                <a:stretch>
                  <a:fillRect l="-18692" t="-24186" b="-488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DF020EB-2758-8F47-B159-B008CE1F0BF1}"/>
              </a:ext>
            </a:extLst>
          </p:cNvPr>
          <p:cNvCxnSpPr>
            <a:cxnSpLocks/>
          </p:cNvCxnSpPr>
          <p:nvPr/>
        </p:nvCxnSpPr>
        <p:spPr>
          <a:xfrm>
            <a:off x="1410649" y="2685065"/>
            <a:ext cx="1292232" cy="21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3F01638-969B-564F-A648-93D839C20D69}"/>
              </a:ext>
            </a:extLst>
          </p:cNvPr>
          <p:cNvCxnSpPr>
            <a:cxnSpLocks/>
          </p:cNvCxnSpPr>
          <p:nvPr/>
        </p:nvCxnSpPr>
        <p:spPr>
          <a:xfrm>
            <a:off x="1424262" y="3851019"/>
            <a:ext cx="882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55D8568-DD85-A347-A850-BFF4A164D585}"/>
              </a:ext>
            </a:extLst>
          </p:cNvPr>
          <p:cNvCxnSpPr>
            <a:cxnSpLocks/>
          </p:cNvCxnSpPr>
          <p:nvPr/>
        </p:nvCxnSpPr>
        <p:spPr>
          <a:xfrm flipV="1">
            <a:off x="1410649" y="4806589"/>
            <a:ext cx="1292232" cy="18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681B8E-C25F-4D42-A973-669C8B4803AA}"/>
              </a:ext>
            </a:extLst>
          </p:cNvPr>
          <p:cNvCxnSpPr>
            <a:cxnSpLocks/>
          </p:cNvCxnSpPr>
          <p:nvPr/>
        </p:nvCxnSpPr>
        <p:spPr>
          <a:xfrm>
            <a:off x="5009144" y="3851019"/>
            <a:ext cx="528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57">
                <a:extLst>
                  <a:ext uri="{FF2B5EF4-FFF2-40B4-BE49-F238E27FC236}">
                    <a16:creationId xmlns:a16="http://schemas.microsoft.com/office/drawing/2014/main" id="{ACE051C7-1F3E-474A-B3A9-9ED9E922D36A}"/>
                  </a:ext>
                </a:extLst>
              </p:cNvPr>
              <p:cNvSpPr txBox="1"/>
              <p:nvPr/>
            </p:nvSpPr>
            <p:spPr>
              <a:xfrm>
                <a:off x="1639785" y="2206172"/>
                <a:ext cx="966355" cy="7953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2" name="TextBox 57">
                <a:extLst>
                  <a:ext uri="{FF2B5EF4-FFF2-40B4-BE49-F238E27FC236}">
                    <a16:creationId xmlns:a16="http://schemas.microsoft.com/office/drawing/2014/main" id="{ACE051C7-1F3E-474A-B3A9-9ED9E922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85" y="2206172"/>
                <a:ext cx="966355" cy="7953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60">
                <a:extLst>
                  <a:ext uri="{FF2B5EF4-FFF2-40B4-BE49-F238E27FC236}">
                    <a16:creationId xmlns:a16="http://schemas.microsoft.com/office/drawing/2014/main" id="{1A4ABA6B-A306-174F-A9C2-0ED2589561F8}"/>
                  </a:ext>
                </a:extLst>
              </p:cNvPr>
              <p:cNvSpPr txBox="1"/>
              <p:nvPr/>
            </p:nvSpPr>
            <p:spPr>
              <a:xfrm>
                <a:off x="1170295" y="3181803"/>
                <a:ext cx="1282407" cy="52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3" name="TextBox 60">
                <a:extLst>
                  <a:ext uri="{FF2B5EF4-FFF2-40B4-BE49-F238E27FC236}">
                    <a16:creationId xmlns:a16="http://schemas.microsoft.com/office/drawing/2014/main" id="{1A4ABA6B-A306-174F-A9C2-0ED258956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95" y="3181803"/>
                <a:ext cx="1282407" cy="523222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61">
                <a:extLst>
                  <a:ext uri="{FF2B5EF4-FFF2-40B4-BE49-F238E27FC236}">
                    <a16:creationId xmlns:a16="http://schemas.microsoft.com/office/drawing/2014/main" id="{2B172AF3-2BA7-6349-A6AB-0EA9297E8628}"/>
                  </a:ext>
                </a:extLst>
              </p:cNvPr>
              <p:cNvSpPr txBox="1"/>
              <p:nvPr/>
            </p:nvSpPr>
            <p:spPr>
              <a:xfrm>
                <a:off x="1213687" y="4329697"/>
                <a:ext cx="1282407" cy="52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4" name="TextBox 61">
                <a:extLst>
                  <a:ext uri="{FF2B5EF4-FFF2-40B4-BE49-F238E27FC236}">
                    <a16:creationId xmlns:a16="http://schemas.microsoft.com/office/drawing/2014/main" id="{2B172AF3-2BA7-6349-A6AB-0EA9297E8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87" y="4329697"/>
                <a:ext cx="1282407" cy="523222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9098708-867F-EE4E-9BAC-2410E6385BBA}"/>
                  </a:ext>
                </a:extLst>
              </p:cNvPr>
              <p:cNvSpPr/>
              <p:nvPr/>
            </p:nvSpPr>
            <p:spPr>
              <a:xfrm>
                <a:off x="5537616" y="3372129"/>
                <a:ext cx="957491" cy="95777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8288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4800">
                  <a:effectLst/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9098708-867F-EE4E-9BAC-2410E6385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616" y="3372129"/>
                <a:ext cx="957491" cy="9577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702350F-187F-9848-8EF1-961EB1E5EA18}"/>
              </a:ext>
            </a:extLst>
          </p:cNvPr>
          <p:cNvCxnSpPr>
            <a:cxnSpLocks/>
          </p:cNvCxnSpPr>
          <p:nvPr/>
        </p:nvCxnSpPr>
        <p:spPr>
          <a:xfrm flipV="1">
            <a:off x="8472346" y="2909313"/>
            <a:ext cx="628498" cy="800303"/>
          </a:xfrm>
          <a:prstGeom prst="straightConnector1">
            <a:avLst/>
          </a:prstGeom>
          <a:ln>
            <a:headEnd type="none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4AAA532-3151-0E49-B236-DFFF75CFCB4E}"/>
              </a:ext>
            </a:extLst>
          </p:cNvPr>
          <p:cNvCxnSpPr>
            <a:cxnSpLocks/>
          </p:cNvCxnSpPr>
          <p:nvPr/>
        </p:nvCxnSpPr>
        <p:spPr>
          <a:xfrm>
            <a:off x="8472346" y="3709616"/>
            <a:ext cx="620605" cy="3"/>
          </a:xfrm>
          <a:prstGeom prst="straightConnector1">
            <a:avLst/>
          </a:prstGeom>
          <a:ln>
            <a:headEnd type="none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C9AA655-2FC9-FB4B-91AD-EAC721596CA9}"/>
              </a:ext>
            </a:extLst>
          </p:cNvPr>
          <p:cNvCxnSpPr>
            <a:cxnSpLocks/>
          </p:cNvCxnSpPr>
          <p:nvPr/>
        </p:nvCxnSpPr>
        <p:spPr>
          <a:xfrm>
            <a:off x="8472346" y="3709616"/>
            <a:ext cx="606992" cy="800306"/>
          </a:xfrm>
          <a:prstGeom prst="straightConnector1">
            <a:avLst/>
          </a:prstGeom>
          <a:ln>
            <a:headEnd type="none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4C2CFCC-692B-6948-A5C9-FEFC93AA05DC}"/>
              </a:ext>
            </a:extLst>
          </p:cNvPr>
          <p:cNvCxnSpPr>
            <a:cxnSpLocks/>
          </p:cNvCxnSpPr>
          <p:nvPr/>
        </p:nvCxnSpPr>
        <p:spPr>
          <a:xfrm flipV="1">
            <a:off x="8465540" y="2909313"/>
            <a:ext cx="635304" cy="1600609"/>
          </a:xfrm>
          <a:prstGeom prst="straightConnector1">
            <a:avLst/>
          </a:prstGeom>
          <a:ln>
            <a:headEnd type="none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38BCCF8-5A9A-DD47-BAEF-76E809B36BDD}"/>
              </a:ext>
            </a:extLst>
          </p:cNvPr>
          <p:cNvCxnSpPr>
            <a:cxnSpLocks/>
          </p:cNvCxnSpPr>
          <p:nvPr/>
        </p:nvCxnSpPr>
        <p:spPr>
          <a:xfrm flipV="1">
            <a:off x="8465540" y="3709619"/>
            <a:ext cx="627415" cy="800303"/>
          </a:xfrm>
          <a:prstGeom prst="straightConnector1">
            <a:avLst/>
          </a:prstGeom>
          <a:ln>
            <a:headEnd type="none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8454131-82DE-4A42-ACC5-67D3E805F0BE}"/>
              </a:ext>
            </a:extLst>
          </p:cNvPr>
          <p:cNvCxnSpPr>
            <a:cxnSpLocks/>
          </p:cNvCxnSpPr>
          <p:nvPr/>
        </p:nvCxnSpPr>
        <p:spPr>
          <a:xfrm>
            <a:off x="8465540" y="4509922"/>
            <a:ext cx="613799" cy="0"/>
          </a:xfrm>
          <a:prstGeom prst="straightConnector1">
            <a:avLst/>
          </a:prstGeom>
          <a:ln>
            <a:headEnd type="none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BFA31577-60A7-F74C-ACCF-F67B18954AB8}"/>
              </a:ext>
            </a:extLst>
          </p:cNvPr>
          <p:cNvSpPr/>
          <p:nvPr/>
        </p:nvSpPr>
        <p:spPr>
          <a:xfrm>
            <a:off x="9135959" y="2647331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217BB0-5588-A545-B8A7-461B0175C5F8}"/>
              </a:ext>
            </a:extLst>
          </p:cNvPr>
          <p:cNvSpPr/>
          <p:nvPr/>
        </p:nvSpPr>
        <p:spPr>
          <a:xfrm>
            <a:off x="9128070" y="3447637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C9C465B-C594-D749-9060-A7D83CD65942}"/>
              </a:ext>
            </a:extLst>
          </p:cNvPr>
          <p:cNvSpPr/>
          <p:nvPr/>
        </p:nvSpPr>
        <p:spPr>
          <a:xfrm>
            <a:off x="9114457" y="4247940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BF3C6CD-FCD2-5047-906A-729F50F8BADA}"/>
              </a:ext>
            </a:extLst>
          </p:cNvPr>
          <p:cNvSpPr/>
          <p:nvPr/>
        </p:nvSpPr>
        <p:spPr>
          <a:xfrm>
            <a:off x="10194944" y="4238115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F3CAD03-1EED-5C4F-B8A2-689D8F2825F9}"/>
              </a:ext>
            </a:extLst>
          </p:cNvPr>
          <p:cNvSpPr/>
          <p:nvPr/>
        </p:nvSpPr>
        <p:spPr>
          <a:xfrm>
            <a:off x="10194944" y="3447637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308985D-97A3-6A49-A006-E598C2C6C3B0}"/>
              </a:ext>
            </a:extLst>
          </p:cNvPr>
          <p:cNvCxnSpPr>
            <a:cxnSpLocks/>
          </p:cNvCxnSpPr>
          <p:nvPr/>
        </p:nvCxnSpPr>
        <p:spPr>
          <a:xfrm>
            <a:off x="9679410" y="2919138"/>
            <a:ext cx="515534" cy="800306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49D33BC-2F1E-C94B-B41C-6EC239718351}"/>
              </a:ext>
            </a:extLst>
          </p:cNvPr>
          <p:cNvCxnSpPr>
            <a:cxnSpLocks/>
          </p:cNvCxnSpPr>
          <p:nvPr/>
        </p:nvCxnSpPr>
        <p:spPr>
          <a:xfrm>
            <a:off x="9671517" y="3719444"/>
            <a:ext cx="523426" cy="0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F3EABB2-FF66-3345-A51C-42AE104C4D1A}"/>
              </a:ext>
            </a:extLst>
          </p:cNvPr>
          <p:cNvCxnSpPr>
            <a:cxnSpLocks/>
          </p:cNvCxnSpPr>
          <p:nvPr/>
        </p:nvCxnSpPr>
        <p:spPr>
          <a:xfrm>
            <a:off x="9679410" y="2919138"/>
            <a:ext cx="515534" cy="1590787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EA78F75-4BBC-BA4F-8614-D193178CCA6F}"/>
              </a:ext>
            </a:extLst>
          </p:cNvPr>
          <p:cNvCxnSpPr>
            <a:cxnSpLocks/>
          </p:cNvCxnSpPr>
          <p:nvPr/>
        </p:nvCxnSpPr>
        <p:spPr>
          <a:xfrm>
            <a:off x="9671517" y="3719444"/>
            <a:ext cx="523426" cy="790478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D9C5AD4-5F50-B049-A3E0-3D2732B03C3A}"/>
              </a:ext>
            </a:extLst>
          </p:cNvPr>
          <p:cNvCxnSpPr>
            <a:cxnSpLocks/>
          </p:cNvCxnSpPr>
          <p:nvPr/>
        </p:nvCxnSpPr>
        <p:spPr>
          <a:xfrm flipV="1">
            <a:off x="9657904" y="4509922"/>
            <a:ext cx="537039" cy="9825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EDF3262-B317-1E4D-A97F-5405871482A1}"/>
              </a:ext>
            </a:extLst>
          </p:cNvPr>
          <p:cNvCxnSpPr>
            <a:cxnSpLocks/>
          </p:cNvCxnSpPr>
          <p:nvPr/>
        </p:nvCxnSpPr>
        <p:spPr>
          <a:xfrm flipV="1">
            <a:off x="9657904" y="3719444"/>
            <a:ext cx="537039" cy="800303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4657199E-E261-384D-84EB-18280D9D217E}"/>
              </a:ext>
            </a:extLst>
          </p:cNvPr>
          <p:cNvSpPr/>
          <p:nvPr/>
        </p:nvSpPr>
        <p:spPr>
          <a:xfrm>
            <a:off x="7928899" y="3437809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511320E-FAC9-1F4E-9157-A15AB39CDA86}"/>
              </a:ext>
            </a:extLst>
          </p:cNvPr>
          <p:cNvSpPr/>
          <p:nvPr/>
        </p:nvSpPr>
        <p:spPr>
          <a:xfrm>
            <a:off x="7922092" y="4238115"/>
            <a:ext cx="543447" cy="5436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2189838623"/>
      </p:ext>
    </p:extLst>
  </p:cSld>
  <p:clrMapOvr>
    <a:masterClrMapping/>
  </p:clrMapOvr>
  <p:transition advTm="6189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F188-FE12-D94E-BB87-35B8191D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Learning</a:t>
            </a:r>
          </a:p>
        </p:txBody>
      </p:sp>
      <p:pic>
        <p:nvPicPr>
          <p:cNvPr id="3074" name="Picture 2" descr="Reinforcement learning - Wikipedia">
            <a:extLst>
              <a:ext uri="{FF2B5EF4-FFF2-40B4-BE49-F238E27FC236}">
                <a16:creationId xmlns:a16="http://schemas.microsoft.com/office/drawing/2014/main" id="{0B1788CD-5C95-F54B-98F7-28096445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51357"/>
            <a:ext cx="4026975" cy="389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9A829D-8B23-6D46-B284-EF17E366CEF4}"/>
              </a:ext>
            </a:extLst>
          </p:cNvPr>
          <p:cNvSpPr/>
          <p:nvPr/>
        </p:nvSpPr>
        <p:spPr>
          <a:xfrm>
            <a:off x="7124130" y="2033516"/>
            <a:ext cx="4559869" cy="34801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</a:rPr>
              <a:t>PROBLEM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9AC9A0-38D3-A64B-9543-8A6648137A03}"/>
              </a:ext>
            </a:extLst>
          </p:cNvPr>
          <p:cNvSpPr/>
          <p:nvPr/>
        </p:nvSpPr>
        <p:spPr>
          <a:xfrm>
            <a:off x="7547212" y="4735772"/>
            <a:ext cx="573206" cy="4662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EA3BDB-CB4E-2F45-876E-DF7AB9A554BF}"/>
              </a:ext>
            </a:extLst>
          </p:cNvPr>
          <p:cNvGrpSpPr/>
          <p:nvPr/>
        </p:nvGrpSpPr>
        <p:grpSpPr>
          <a:xfrm rot="4500000">
            <a:off x="6176906" y="3560388"/>
            <a:ext cx="2845260" cy="2350765"/>
            <a:chOff x="3504344" y="2182034"/>
            <a:chExt cx="2130340" cy="1709254"/>
          </a:xfrm>
        </p:grpSpPr>
        <p:sp>
          <p:nvSpPr>
            <p:cNvPr id="23" name="Cylinder 54">
              <a:extLst>
                <a:ext uri="{FF2B5EF4-FFF2-40B4-BE49-F238E27FC236}">
                  <a16:creationId xmlns:a16="http://schemas.microsoft.com/office/drawing/2014/main" id="{42C88C34-5852-234E-9E00-34F4A73A61A6}"/>
                </a:ext>
              </a:extLst>
            </p:cNvPr>
            <p:cNvSpPr/>
            <p:nvPr/>
          </p:nvSpPr>
          <p:spPr>
            <a:xfrm rot="2930072">
              <a:off x="3848021" y="3311636"/>
              <a:ext cx="235975" cy="923330"/>
            </a:xfrm>
            <a:prstGeom prst="can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ircle: Hollow 55">
              <a:extLst>
                <a:ext uri="{FF2B5EF4-FFF2-40B4-BE49-F238E27FC236}">
                  <a16:creationId xmlns:a16="http://schemas.microsoft.com/office/drawing/2014/main" id="{F2A2E6EB-82BC-CB46-8E8C-AFEC8232EACD}"/>
                </a:ext>
              </a:extLst>
            </p:cNvPr>
            <p:cNvSpPr/>
            <p:nvPr/>
          </p:nvSpPr>
          <p:spPr>
            <a:xfrm>
              <a:off x="4020790" y="2182034"/>
              <a:ext cx="1613894" cy="1591268"/>
            </a:xfrm>
            <a:prstGeom prst="donut">
              <a:avLst>
                <a:gd name="adj" fmla="val 15047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4364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5DAF-1E58-9846-AADB-C1525794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machine intelligence work?</a:t>
            </a:r>
          </a:p>
        </p:txBody>
      </p:sp>
      <p:pic>
        <p:nvPicPr>
          <p:cNvPr id="1026" name="Picture 2" descr="What Is The Single Most Important Skill A Programmer Needs?">
            <a:extLst>
              <a:ext uri="{FF2B5EF4-FFF2-40B4-BE49-F238E27FC236}">
                <a16:creationId xmlns:a16="http://schemas.microsoft.com/office/drawing/2014/main" id="{099E56C7-1376-1649-9684-C4A3A4BC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03" y="1246435"/>
            <a:ext cx="2711988" cy="18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dit the algorithms that are ruling our lives | Financial Times">
            <a:extLst>
              <a:ext uri="{FF2B5EF4-FFF2-40B4-BE49-F238E27FC236}">
                <a16:creationId xmlns:a16="http://schemas.microsoft.com/office/drawing/2014/main" id="{54A0DDA6-D0DD-3548-849E-FE974BBF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146519"/>
            <a:ext cx="3569465" cy="20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is - Tempo wall clock | Connox">
            <a:extLst>
              <a:ext uri="{FF2B5EF4-FFF2-40B4-BE49-F238E27FC236}">
                <a16:creationId xmlns:a16="http://schemas.microsoft.com/office/drawing/2014/main" id="{5B4BA3FA-E171-0F45-820B-1A0075470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1367" r="19994" b="19661"/>
          <a:stretch/>
        </p:blipFill>
        <p:spPr bwMode="auto">
          <a:xfrm>
            <a:off x="9113829" y="5210999"/>
            <a:ext cx="1009935" cy="1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ffee may reduce risk for kidney disease">
            <a:extLst>
              <a:ext uri="{FF2B5EF4-FFF2-40B4-BE49-F238E27FC236}">
                <a16:creationId xmlns:a16="http://schemas.microsoft.com/office/drawing/2014/main" id="{7DC465A0-3C55-3543-BE61-3B405B4C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18" y="3340972"/>
            <a:ext cx="3016155" cy="15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7EBB9-E5AF-0345-A618-F677E8FEDC8A}"/>
              </a:ext>
            </a:extLst>
          </p:cNvPr>
          <p:cNvSpPr txBox="1"/>
          <p:nvPr/>
        </p:nvSpPr>
        <p:spPr>
          <a:xfrm>
            <a:off x="2332134" y="3352373"/>
            <a:ext cx="73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US" sz="900" dirty="0"/>
          </a:p>
        </p:txBody>
      </p:sp>
      <p:pic>
        <p:nvPicPr>
          <p:cNvPr id="8" name="Picture 6" descr="Magis - Tempo wall clock | Connox">
            <a:extLst>
              <a:ext uri="{FF2B5EF4-FFF2-40B4-BE49-F238E27FC236}">
                <a16:creationId xmlns:a16="http://schemas.microsoft.com/office/drawing/2014/main" id="{545E2FAA-5854-EB4C-BEE3-C6DEA258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1367" r="19994" b="19661"/>
          <a:stretch/>
        </p:blipFill>
        <p:spPr bwMode="auto">
          <a:xfrm>
            <a:off x="2210937" y="5194572"/>
            <a:ext cx="1009935" cy="1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Thrive At Work: 10 Strategies Based On Brain Science">
            <a:extLst>
              <a:ext uri="{FF2B5EF4-FFF2-40B4-BE49-F238E27FC236}">
                <a16:creationId xmlns:a16="http://schemas.microsoft.com/office/drawing/2014/main" id="{2E9D651D-39A6-734C-A541-BD061892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60" y="1297506"/>
            <a:ext cx="2655879" cy="18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A514BA-0A6F-ED47-89F3-9D40A218C319}"/>
              </a:ext>
            </a:extLst>
          </p:cNvPr>
          <p:cNvSpPr txBox="1"/>
          <p:nvPr/>
        </p:nvSpPr>
        <p:spPr>
          <a:xfrm>
            <a:off x="2341193" y="4462908"/>
            <a:ext cx="7369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FDF38-2206-8641-BA4D-C9BB65FB9A99}"/>
              </a:ext>
            </a:extLst>
          </p:cNvPr>
          <p:cNvSpPr txBox="1"/>
          <p:nvPr/>
        </p:nvSpPr>
        <p:spPr>
          <a:xfrm>
            <a:off x="9256529" y="4503569"/>
            <a:ext cx="7369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2F8AA-5060-124A-B5F2-BEE8E13CD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492" y="3301734"/>
            <a:ext cx="124991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755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5F40-08CE-B241-96B4-019084EE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test?</a:t>
            </a:r>
          </a:p>
        </p:txBody>
      </p:sp>
      <p:pic>
        <p:nvPicPr>
          <p:cNvPr id="1026" name="Picture 2" descr="Image Detection, Recognition, And Classification With Machine Learning -  Azati">
            <a:extLst>
              <a:ext uri="{FF2B5EF4-FFF2-40B4-BE49-F238E27FC236}">
                <a16:creationId xmlns:a16="http://schemas.microsoft.com/office/drawing/2014/main" id="{69219E4B-506A-A549-8949-0549B066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611437"/>
            <a:ext cx="3540126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B12E7-38B8-5F46-8CA6-EC5E918FC702}"/>
              </a:ext>
            </a:extLst>
          </p:cNvPr>
          <p:cNvSpPr txBox="1"/>
          <p:nvPr/>
        </p:nvSpPr>
        <p:spPr>
          <a:xfrm>
            <a:off x="5380134" y="1733123"/>
            <a:ext cx="73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1668B-0927-AA44-91EE-399A79D3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492" y="1682484"/>
            <a:ext cx="1249915" cy="1323439"/>
          </a:xfrm>
          <a:prstGeom prst="rect">
            <a:avLst/>
          </a:prstGeom>
        </p:spPr>
      </p:pic>
      <p:pic>
        <p:nvPicPr>
          <p:cNvPr id="6" name="Picture 4" descr="Figure 3">
            <a:extLst>
              <a:ext uri="{FF2B5EF4-FFF2-40B4-BE49-F238E27FC236}">
                <a16:creationId xmlns:a16="http://schemas.microsoft.com/office/drawing/2014/main" id="{91C100EF-B5CC-714F-B088-6D90C532F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1"/>
          <a:stretch/>
        </p:blipFill>
        <p:spPr bwMode="auto">
          <a:xfrm>
            <a:off x="7331075" y="1682484"/>
            <a:ext cx="4048125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gis - Tempo wall clock | Connox">
            <a:extLst>
              <a:ext uri="{FF2B5EF4-FFF2-40B4-BE49-F238E27FC236}">
                <a16:creationId xmlns:a16="http://schemas.microsoft.com/office/drawing/2014/main" id="{DFEDDB68-7A1A-1F4B-BECD-44EB423B3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1367" r="19994" b="19661"/>
          <a:stretch/>
        </p:blipFill>
        <p:spPr bwMode="auto">
          <a:xfrm>
            <a:off x="5366481" y="4255998"/>
            <a:ext cx="1009935" cy="1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590A034-E256-F244-8801-7D589A797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939342"/>
              </p:ext>
            </p:extLst>
          </p:nvPr>
        </p:nvGraphicFramePr>
        <p:xfrm>
          <a:off x="7160370" y="3539323"/>
          <a:ext cx="4389534" cy="248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08764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burn">
  <a:themeElements>
    <a:clrScheme name="Auburn">
      <a:dk1>
        <a:srgbClr val="2D4069"/>
      </a:dk1>
      <a:lt1>
        <a:srgbClr val="FFFFFF"/>
      </a:lt1>
      <a:dk2>
        <a:srgbClr val="2D4069"/>
      </a:dk2>
      <a:lt2>
        <a:srgbClr val="FFFFFF"/>
      </a:lt2>
      <a:accent1>
        <a:srgbClr val="2D4069"/>
      </a:accent1>
      <a:accent2>
        <a:srgbClr val="F86A1C"/>
      </a:accent2>
      <a:accent3>
        <a:srgbClr val="FFFFFF"/>
      </a:accent3>
      <a:accent4>
        <a:srgbClr val="2D4069"/>
      </a:accent4>
      <a:accent5>
        <a:srgbClr val="FAA576"/>
      </a:accent5>
      <a:accent6>
        <a:srgbClr val="CBD6E3"/>
      </a:accent6>
      <a:hlink>
        <a:srgbClr val="F86A1C"/>
      </a:hlink>
      <a:folHlink>
        <a:srgbClr val="F86A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burn" id="{5ECDB6BD-402E-9143-BE89-D9894AC76EA5}" vid="{3360D77A-8FB4-244B-8DB3-71EF1592C7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Auburn</Template>
  <TotalTime>2630</TotalTime>
  <Words>262</Words>
  <Application>Microsoft Macintosh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Palatino Linotype</vt:lpstr>
      <vt:lpstr>Times New Roman</vt:lpstr>
      <vt:lpstr>Wingdings</vt:lpstr>
      <vt:lpstr>Wingdings 2</vt:lpstr>
      <vt:lpstr>Auburn</vt:lpstr>
      <vt:lpstr>How machine intelligence can solve test problems  (and how it can't)</vt:lpstr>
      <vt:lpstr>What is machine intelligence?</vt:lpstr>
      <vt:lpstr>What’s wrong with what we have?</vt:lpstr>
      <vt:lpstr>Unsupervised Learning</vt:lpstr>
      <vt:lpstr>Supervised Learning</vt:lpstr>
      <vt:lpstr>Artificial neural networks</vt:lpstr>
      <vt:lpstr>Reinforced Learning</vt:lpstr>
      <vt:lpstr>Why does machine intelligence work?</vt:lpstr>
      <vt:lpstr>Why test?</vt:lpstr>
      <vt:lpstr>But, it’s not always easy</vt:lpstr>
      <vt:lpstr>Collecting (useful) data</vt:lpstr>
      <vt:lpstr>The challenge of training</vt:lpstr>
      <vt:lpstr>Conclusion: can machine intelligence help test?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Signal Controllability using Neural Networks Improvements to Testability Analysis and Test Point Insertion</dc:title>
  <dc:creator>Spencer Millican</dc:creator>
  <cp:lastModifiedBy>Spencer Millican</cp:lastModifiedBy>
  <cp:revision>32</cp:revision>
  <dcterms:created xsi:type="dcterms:W3CDTF">2020-06-14T14:56:24Z</dcterms:created>
  <dcterms:modified xsi:type="dcterms:W3CDTF">2021-04-22T16:33:29Z</dcterms:modified>
</cp:coreProperties>
</file>