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60" r:id="rId3"/>
    <p:sldId id="281" r:id="rId4"/>
    <p:sldId id="263" r:id="rId5"/>
    <p:sldId id="264" r:id="rId6"/>
    <p:sldId id="282" r:id="rId7"/>
    <p:sldId id="283" r:id="rId8"/>
    <p:sldId id="291" r:id="rId9"/>
    <p:sldId id="284" r:id="rId10"/>
    <p:sldId id="285" r:id="rId11"/>
    <p:sldId id="286" r:id="rId12"/>
    <p:sldId id="287" r:id="rId13"/>
    <p:sldId id="288" r:id="rId14"/>
    <p:sldId id="289" r:id="rId15"/>
    <p:sldId id="290" r:id="rId16"/>
    <p:sldId id="279" r:id="rId17"/>
    <p:sldId id="278" r:id="rId18"/>
    <p:sldId id="268"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ou ziqi" initials="zz" lastIdx="1" clrIdx="0">
    <p:extLst>
      <p:ext uri="{19B8F6BF-5375-455C-9EA6-DF929625EA0E}">
        <p15:presenceInfo xmlns:p15="http://schemas.microsoft.com/office/powerpoint/2012/main" userId="cc42589050f712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1" autoAdjust="0"/>
    <p:restoredTop sz="79663" autoAdjust="0"/>
  </p:normalViewPr>
  <p:slideViewPr>
    <p:cSldViewPr snapToGrid="0">
      <p:cViewPr varScale="1">
        <p:scale>
          <a:sx n="69" d="100"/>
          <a:sy n="69" d="100"/>
        </p:scale>
        <p:origin x="11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5934A-1D83-4650-99AA-051B4C231CC5}" type="datetimeFigureOut">
              <a:rPr lang="en-US" smtClean="0"/>
              <a:t>4/12/2021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F6B23-388E-4688-B3BD-235BDC32F5A6}" type="slidenum">
              <a:rPr lang="en-US" smtClean="0"/>
              <a:t>‹#›</a:t>
            </a:fld>
            <a:endParaRPr lang="en-US"/>
          </a:p>
        </p:txBody>
      </p:sp>
    </p:spTree>
    <p:extLst>
      <p:ext uri="{BB962C8B-B14F-4D97-AF65-F5344CB8AC3E}">
        <p14:creationId xmlns:p14="http://schemas.microsoft.com/office/powerpoint/2010/main" val="165309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Hello ,everyone. I am Ziqi Zhou. I am currently a PHD student at Dept. of Electrical and Computer Engineering, Auburn University. Today  I am going to present paper: Defect Characterization and Testing of </a:t>
            </a:r>
            <a:r>
              <a:rPr lang="en-US" altLang="zh-CN" dirty="0" err="1" smtClean="0"/>
              <a:t>Skyrmion</a:t>
            </a:r>
            <a:r>
              <a:rPr lang="en-US" altLang="zh-CN" dirty="0" smtClean="0"/>
              <a:t>-Based Logic Circuits. Some of you may not have heard of the </a:t>
            </a:r>
            <a:r>
              <a:rPr lang="en-US" altLang="zh-CN" dirty="0" err="1" smtClean="0"/>
              <a:t>skyrmion</a:t>
            </a:r>
            <a:r>
              <a:rPr lang="en-US" altLang="zh-CN" dirty="0" smtClean="0"/>
              <a:t> devices. This is because they belong to an emerging technology.</a:t>
            </a:r>
          </a:p>
          <a:p>
            <a:endParaRPr lang="zh-CN" altLang="en-US" dirty="0"/>
          </a:p>
        </p:txBody>
      </p:sp>
      <p:sp>
        <p:nvSpPr>
          <p:cNvPr id="4" name="Slide Number Placeholder 3"/>
          <p:cNvSpPr>
            <a:spLocks noGrp="1"/>
          </p:cNvSpPr>
          <p:nvPr>
            <p:ph type="sldNum" sz="quarter" idx="5"/>
          </p:nvPr>
        </p:nvSpPr>
        <p:spPr/>
        <p:txBody>
          <a:bodyPr/>
          <a:lstStyle/>
          <a:p>
            <a:fld id="{D0AF6B23-388E-4688-B3BD-235BDC32F5A6}" type="slidenum">
              <a:rPr lang="en-US" smtClean="0"/>
              <a:t>1</a:t>
            </a:fld>
            <a:endParaRPr lang="en-US"/>
          </a:p>
        </p:txBody>
      </p:sp>
    </p:spTree>
    <p:extLst>
      <p:ext uri="{BB962C8B-B14F-4D97-AF65-F5344CB8AC3E}">
        <p14:creationId xmlns:p14="http://schemas.microsoft.com/office/powerpoint/2010/main" val="961599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sz="1800" b="0" i="0" u="none" strike="noStrike" baseline="0" dirty="0">
                <a:latin typeface="NimbusRomNo9L-Regu"/>
              </a:rPr>
              <a:t>Technology independent faults are the models of defects that are irrelevant to the skyrmion gate technology and hence will not be affected by the gate design changes. We consider these defects to be present in the interconnect between two logic gates. The standard technology-independent defects include material void, crack in a nanotrack, and bridging between the two nanotracks. </a:t>
            </a:r>
            <a:r>
              <a:rPr lang="en-US" altLang="zh-CN" sz="1200" b="0" i="0" u="none" strike="noStrike" baseline="0" dirty="0">
                <a:latin typeface="Arial" panose="020B0604020202020204" pitchFamily="34" charset="0"/>
                <a:cs typeface="Arial" panose="020B0604020202020204" pitchFamily="34" charset="0"/>
              </a:rPr>
              <a:t>Figures </a:t>
            </a:r>
            <a:r>
              <a:rPr lang="en-US" altLang="zh-CN" sz="1200" b="0" i="0" u="none" strike="noStrike" baseline="0" dirty="0" smtClean="0">
                <a:latin typeface="Arial" panose="020B0604020202020204" pitchFamily="34" charset="0"/>
                <a:cs typeface="Arial" panose="020B0604020202020204" pitchFamily="34" charset="0"/>
              </a:rPr>
              <a:t>4 (</a:t>
            </a:r>
            <a:r>
              <a:rPr lang="en-US" altLang="zh-CN" sz="1200" b="0" i="0" u="none" strike="noStrike" baseline="0" dirty="0">
                <a:latin typeface="Arial" panose="020B0604020202020204" pitchFamily="34" charset="0"/>
                <a:cs typeface="Arial" panose="020B0604020202020204" pitchFamily="34" charset="0"/>
              </a:rPr>
              <a:t>a</a:t>
            </a:r>
            <a:r>
              <a:rPr lang="en-US" altLang="zh-CN" sz="1200" b="0" i="0" u="none" strike="noStrike" baseline="0" dirty="0" smtClean="0">
                <a:latin typeface="Arial" panose="020B0604020202020204" pitchFamily="34" charset="0"/>
                <a:cs typeface="Arial" panose="020B0604020202020204" pitchFamily="34" charset="0"/>
              </a:rPr>
              <a:t>)-(f) </a:t>
            </a:r>
            <a:r>
              <a:rPr lang="en-US" altLang="zh-CN" sz="1200" b="0" i="0" u="none" strike="noStrike" baseline="0" dirty="0">
                <a:latin typeface="Arial" panose="020B0604020202020204" pitchFamily="34" charset="0"/>
                <a:cs typeface="Arial" panose="020B0604020202020204" pitchFamily="34" charset="0"/>
              </a:rPr>
              <a:t>show snapshots of the skyrmion movement at three different simulation times. The simulation result is from </a:t>
            </a:r>
            <a:r>
              <a:rPr lang="en-US" altLang="zh-CN" sz="1800" b="0" i="0" u="none" strike="noStrike" baseline="0" dirty="0">
                <a:latin typeface="NimbusRomNo9L-Regu"/>
              </a:rPr>
              <a:t>the micromagnetic simulation tool </a:t>
            </a:r>
            <a:r>
              <a:rPr lang="en-US" altLang="zh-CN" sz="1800" b="0" i="0" u="none" strike="noStrike" baseline="0" dirty="0">
                <a:latin typeface="CMMI10"/>
              </a:rPr>
              <a:t>MuMax</a:t>
            </a:r>
            <a:r>
              <a:rPr lang="en-US" altLang="zh-CN" sz="1800" b="0" i="0" u="none" strike="noStrike" baseline="0" dirty="0">
                <a:latin typeface="CMR7"/>
              </a:rPr>
              <a:t>3. </a:t>
            </a:r>
            <a:endParaRPr lang="en-US" altLang="zh-CN" sz="1200" b="0" i="0" u="none" strike="noStrike" baseline="0" dirty="0">
              <a:latin typeface="Arial" panose="020B0604020202020204" pitchFamily="34" charset="0"/>
              <a:cs typeface="Arial" panose="020B0604020202020204" pitchFamily="34" charset="0"/>
            </a:endParaRPr>
          </a:p>
          <a:p>
            <a:pPr algn="l"/>
            <a:r>
              <a:rPr lang="en-US" altLang="zh-CN" sz="1200" b="0" i="0" u="none" strike="noStrike" baseline="0" dirty="0">
                <a:latin typeface="Arial" panose="020B0604020202020204" pitchFamily="34" charset="0"/>
                <a:cs typeface="Arial" panose="020B0604020202020204" pitchFamily="34" charset="0"/>
              </a:rPr>
              <a:t>A break in the nanotrack is shown in Figure </a:t>
            </a:r>
            <a:r>
              <a:rPr lang="en-US" altLang="zh-CN" sz="1200" b="0" i="0" u="none" strike="noStrike" baseline="0" dirty="0" smtClean="0">
                <a:latin typeface="Arial" panose="020B0604020202020204" pitchFamily="34" charset="0"/>
                <a:cs typeface="Arial" panose="020B0604020202020204" pitchFamily="34" charset="0"/>
              </a:rPr>
              <a:t>4 (</a:t>
            </a:r>
            <a:r>
              <a:rPr lang="en-US" altLang="zh-CN" sz="1200" b="0" i="0" u="none" strike="noStrike" baseline="0" dirty="0">
                <a:latin typeface="Arial" panose="020B0604020202020204" pitchFamily="34" charset="0"/>
                <a:cs typeface="Arial" panose="020B0604020202020204" pitchFamily="34" charset="0"/>
              </a:rPr>
              <a:t>a) such that the skyrmion cannot move along the nanotrack. A hollow structure/void appears on nanotrack and is shown in Figure </a:t>
            </a:r>
            <a:r>
              <a:rPr lang="en-US" altLang="zh-CN" sz="1200" b="0" i="0" u="none" strike="noStrike" baseline="0" dirty="0" smtClean="0">
                <a:latin typeface="Arial" panose="020B0604020202020204" pitchFamily="34" charset="0"/>
                <a:cs typeface="Arial" panose="020B0604020202020204" pitchFamily="34" charset="0"/>
              </a:rPr>
              <a:t>4(b</a:t>
            </a:r>
            <a:r>
              <a:rPr lang="en-US" altLang="zh-CN" sz="1200" b="0" i="0" u="none" strike="noStrike" baseline="0" dirty="0">
                <a:latin typeface="Arial" panose="020B0604020202020204" pitchFamily="34" charset="0"/>
                <a:cs typeface="Arial" panose="020B0604020202020204" pitchFamily="34" charset="0"/>
              </a:rPr>
              <a:t>). When the speed is low, the skyrmion will stop before the void defect. When the skyrmion is moving at a high speed, the skyrmion will collide on the void and vanish. As shown in Figures </a:t>
            </a:r>
            <a:r>
              <a:rPr lang="en-US" altLang="zh-CN" sz="1200" b="0" i="0" u="none" strike="noStrike" baseline="0" dirty="0" smtClean="0">
                <a:latin typeface="Arial" panose="020B0604020202020204" pitchFamily="34" charset="0"/>
                <a:cs typeface="Arial" panose="020B0604020202020204" pitchFamily="34" charset="0"/>
              </a:rPr>
              <a:t>4 (</a:t>
            </a:r>
            <a:r>
              <a:rPr lang="en-US" altLang="zh-CN" sz="1200" b="0" i="0" u="none" strike="noStrike" baseline="0" dirty="0">
                <a:latin typeface="Arial" panose="020B0604020202020204" pitchFamily="34" charset="0"/>
                <a:cs typeface="Arial" panose="020B0604020202020204" pitchFamily="34" charset="0"/>
              </a:rPr>
              <a:t>c) and (d), there are etching blemishes on one or both surfaces of the nanotrack, respectively. Figures 3(e) and (f) show two types of bridging defects. When the bridging between the nanotracks is wide enough, the skyrmion will cross over to the upper nanotrack. However, a narrow bridging defect will not affect the skyrmion movement and will not produce any incorrect response.</a:t>
            </a:r>
            <a:endParaRPr lang="zh-CN" altLang="en-US" dirty="0"/>
          </a:p>
        </p:txBody>
      </p:sp>
      <p:sp>
        <p:nvSpPr>
          <p:cNvPr id="4" name="Slide Number Placeholder 3"/>
          <p:cNvSpPr>
            <a:spLocks noGrp="1"/>
          </p:cNvSpPr>
          <p:nvPr>
            <p:ph type="sldNum" sz="quarter" idx="5"/>
          </p:nvPr>
        </p:nvSpPr>
        <p:spPr/>
        <p:txBody>
          <a:bodyPr/>
          <a:lstStyle/>
          <a:p>
            <a:fld id="{D0AF6B23-388E-4688-B3BD-235BDC32F5A6}" type="slidenum">
              <a:rPr lang="en-US" smtClean="0"/>
              <a:t>10</a:t>
            </a:fld>
            <a:endParaRPr lang="en-US"/>
          </a:p>
        </p:txBody>
      </p:sp>
    </p:spTree>
    <p:extLst>
      <p:ext uri="{BB962C8B-B14F-4D97-AF65-F5344CB8AC3E}">
        <p14:creationId xmlns:p14="http://schemas.microsoft.com/office/powerpoint/2010/main" val="378058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sz="1800" b="0" i="0" u="none" strike="noStrike" baseline="0" dirty="0">
                <a:latin typeface="NimbusRomNo9L-Regu"/>
              </a:rPr>
              <a:t>The defects inside a gate are mapped as technology-dependent faults due to their occurrence on technology dependent gate structure.</a:t>
            </a:r>
          </a:p>
          <a:p>
            <a:pPr algn="l"/>
            <a:r>
              <a:rPr lang="en-US" altLang="zh-CN" sz="1800" b="0" i="0" u="none" strike="noStrike" baseline="0" dirty="0">
                <a:latin typeface="NimbusRomNo9L-Regu"/>
              </a:rPr>
              <a:t>These defects may cause malfunction of a gate for some input patterns. In this paper, we present a comprehensive taxonomy of technology-dependent faults. </a:t>
            </a:r>
            <a:endParaRPr lang="en-US" altLang="zh-CN" sz="1800" b="0" i="0" u="none" strike="noStrike" baseline="0" dirty="0" smtClean="0">
              <a:latin typeface="NimbusRomNo9L-Regu"/>
            </a:endParaRPr>
          </a:p>
          <a:p>
            <a:pPr algn="l"/>
            <a:r>
              <a:rPr lang="en-US" altLang="zh-CN" sz="1800" b="0" i="0" u="none" strike="noStrike" baseline="0" dirty="0" smtClean="0">
                <a:latin typeface="NimbusRomNo9L-Regu"/>
              </a:rPr>
              <a:t>Lets take AND gate as an example. </a:t>
            </a:r>
          </a:p>
          <a:p>
            <a:pPr algn="l"/>
            <a:r>
              <a:rPr lang="en-US" altLang="zh-CN" sz="1800" b="0" i="0" u="none" strike="noStrike" baseline="0" dirty="0" smtClean="0">
                <a:latin typeface="NimbusRomNo9L-Regu"/>
              </a:rPr>
              <a:t>Figure </a:t>
            </a:r>
            <a:r>
              <a:rPr lang="en-US" sz="1800" b="0" i="0" u="none" strike="noStrike" kern="1200" baseline="0" dirty="0" smtClean="0">
                <a:solidFill>
                  <a:schemeClr val="tx1"/>
                </a:solidFill>
                <a:latin typeface="+mn-lt"/>
                <a:ea typeface="+mn-ea"/>
                <a:cs typeface="+mn-cs"/>
              </a:rPr>
              <a:t>5 </a:t>
            </a:r>
            <a:r>
              <a:rPr lang="en-US" altLang="zh-CN" sz="1800" b="0" i="0" u="none" strike="noStrike" baseline="0" dirty="0" smtClean="0">
                <a:latin typeface="NimbusRomNo9L-Regu"/>
              </a:rPr>
              <a:t>(</a:t>
            </a:r>
            <a:r>
              <a:rPr lang="en-US" altLang="zh-CN" sz="1800" b="0" i="0" u="none" strike="noStrike" baseline="0" dirty="0">
                <a:latin typeface="NimbusRomNo9L-Regu"/>
              </a:rPr>
              <a:t>a) shows a </a:t>
            </a:r>
            <a:r>
              <a:rPr lang="en-US" altLang="zh-CN" sz="1800" b="0" i="0" u="none" strike="noStrike" baseline="0" dirty="0" smtClean="0">
                <a:latin typeface="NimbusRomNo9L-Regu"/>
              </a:rPr>
              <a:t>break </a:t>
            </a:r>
            <a:r>
              <a:rPr lang="en-US" altLang="zh-CN" sz="1800" b="0" i="0" u="none" strike="noStrike" baseline="0" dirty="0">
                <a:latin typeface="NimbusRomNo9L-Regu"/>
              </a:rPr>
              <a:t>located before the </a:t>
            </a:r>
            <a:r>
              <a:rPr lang="en-US" altLang="zh-CN" sz="1800" b="0" i="0" u="none" strike="noStrike" baseline="0" dirty="0" smtClean="0">
                <a:latin typeface="NimbusRomNo9L-Regu"/>
              </a:rPr>
              <a:t>junction denote as defect T1. </a:t>
            </a:r>
            <a:r>
              <a:rPr lang="en-US" sz="1800" b="0" i="0" u="none" strike="noStrike" kern="1200" baseline="0" dirty="0" smtClean="0">
                <a:solidFill>
                  <a:schemeClr val="tx1"/>
                </a:solidFill>
                <a:latin typeface="+mn-lt"/>
                <a:ea typeface="+mn-ea"/>
                <a:cs typeface="+mn-cs"/>
              </a:rPr>
              <a:t>5</a:t>
            </a:r>
            <a:r>
              <a:rPr lang="en-US" altLang="zh-CN" sz="1800" b="0" i="0" u="none" strike="noStrike" baseline="0" dirty="0" smtClean="0">
                <a:latin typeface="NimbusRomNo9L-Regu"/>
              </a:rPr>
              <a:t>(b</a:t>
            </a:r>
            <a:r>
              <a:rPr lang="en-US" altLang="zh-CN" sz="1800" b="0" i="0" u="none" strike="noStrike" baseline="0" dirty="0">
                <a:latin typeface="NimbusRomNo9L-Regu"/>
              </a:rPr>
              <a:t>) </a:t>
            </a:r>
            <a:r>
              <a:rPr lang="en-US" altLang="zh-CN" sz="1800" b="0" i="0" u="none" strike="noStrike" baseline="0" dirty="0" smtClean="0">
                <a:latin typeface="NimbusRomNo9L-Regu"/>
              </a:rPr>
              <a:t>shows a void appearing </a:t>
            </a:r>
            <a:r>
              <a:rPr lang="en-US" altLang="zh-CN" sz="1800" b="0" i="0" u="none" strike="noStrike" baseline="0" dirty="0">
                <a:latin typeface="NimbusRomNo9L-Regu"/>
              </a:rPr>
              <a:t>before </a:t>
            </a:r>
            <a:r>
              <a:rPr lang="en-US" altLang="zh-CN" sz="1800" b="0" i="0" u="none" strike="noStrike" baseline="0" dirty="0" smtClean="0">
                <a:latin typeface="NimbusRomNo9L-Regu"/>
              </a:rPr>
              <a:t>an </a:t>
            </a:r>
            <a:r>
              <a:rPr lang="en-US" altLang="zh-CN" sz="1800" dirty="0">
                <a:latin typeface="Arial" panose="020B0604020202020204" pitchFamily="34" charset="0"/>
                <a:cs typeface="Arial" panose="020B0604020202020204" pitchFamily="34" charset="0"/>
              </a:rPr>
              <a:t>annihilation </a:t>
            </a:r>
            <a:r>
              <a:rPr lang="en-US" altLang="zh-CN" sz="1800" dirty="0" smtClean="0">
                <a:latin typeface="Arial" panose="020B0604020202020204" pitchFamily="34" charset="0"/>
                <a:cs typeface="Arial" panose="020B0604020202020204" pitchFamily="34" charset="0"/>
              </a:rPr>
              <a:t>notch denotes as defect T9. </a:t>
            </a:r>
            <a:r>
              <a:rPr lang="en-US" sz="1800" b="0" i="0" u="none" strike="noStrike" kern="1200" baseline="0" dirty="0" smtClean="0">
                <a:solidFill>
                  <a:schemeClr val="tx1"/>
                </a:solidFill>
                <a:latin typeface="+mn-lt"/>
                <a:ea typeface="+mn-ea"/>
                <a:cs typeface="+mn-cs"/>
              </a:rPr>
              <a:t>5</a:t>
            </a:r>
            <a:r>
              <a:rPr lang="en-US" altLang="zh-CN" sz="1800" b="0" i="0" u="none" strike="noStrike" baseline="0" dirty="0" smtClean="0">
                <a:latin typeface="NimbusRomNo9L-Regu"/>
              </a:rPr>
              <a:t>(c</a:t>
            </a:r>
            <a:r>
              <a:rPr lang="en-US" altLang="zh-CN" sz="1800" b="0" i="0" u="none" strike="noStrike" baseline="0" dirty="0">
                <a:latin typeface="NimbusRomNo9L-Regu"/>
              </a:rPr>
              <a:t>) </a:t>
            </a:r>
            <a:r>
              <a:rPr lang="en-US" altLang="zh-CN" sz="1800" b="0" i="0" u="none" strike="noStrike" baseline="0" dirty="0" smtClean="0">
                <a:latin typeface="NimbusRomNo9L-Regu"/>
              </a:rPr>
              <a:t>shows </a:t>
            </a:r>
            <a:r>
              <a:rPr lang="en-US" altLang="zh-CN" sz="1800" b="0" i="0" u="none" strike="noStrike" baseline="0" dirty="0">
                <a:latin typeface="NimbusRomNo9L-Regu"/>
              </a:rPr>
              <a:t>that </a:t>
            </a:r>
            <a:r>
              <a:rPr lang="en-US" altLang="zh-CN" sz="1800" b="0" i="0" u="none" strike="noStrike" baseline="0" dirty="0" smtClean="0">
                <a:latin typeface="NimbusRomNo9L-Regu"/>
              </a:rPr>
              <a:t>the </a:t>
            </a:r>
            <a:r>
              <a:rPr lang="en-US" altLang="zh-CN" sz="1800" b="0" i="0" u="none" strike="noStrike" baseline="0" dirty="0">
                <a:latin typeface="NimbusRomNo9L-Regu"/>
              </a:rPr>
              <a:t>annihilation notch is </a:t>
            </a:r>
            <a:r>
              <a:rPr lang="en-US" altLang="zh-CN" sz="1800" b="0" i="0" u="none" strike="noStrike" baseline="0" dirty="0" smtClean="0">
                <a:latin typeface="NimbusRomNo9L-Regu"/>
              </a:rPr>
              <a:t>missing denotes as defect T11, </a:t>
            </a:r>
            <a:r>
              <a:rPr lang="en-US" altLang="zh-CN" sz="1800" b="0" i="0" u="none" strike="noStrike" baseline="0" dirty="0">
                <a:latin typeface="NimbusRomNo9L-Regu"/>
              </a:rPr>
              <a:t>so the skyrmion in the previous computations will not vanish due to this defect. </a:t>
            </a:r>
            <a:r>
              <a:rPr lang="en-US" sz="1200" b="0" i="0" u="none" strike="noStrike" kern="1200" baseline="0" dirty="0" smtClean="0">
                <a:solidFill>
                  <a:schemeClr val="tx1"/>
                </a:solidFill>
                <a:latin typeface="+mn-lt"/>
                <a:ea typeface="+mn-ea"/>
                <a:cs typeface="+mn-cs"/>
              </a:rPr>
              <a:t>Figures </a:t>
            </a:r>
            <a:r>
              <a:rPr lang="en-US" sz="1200" b="0" i="0" u="none" strike="noStrike" kern="1200" baseline="0" dirty="0" smtClean="0">
                <a:solidFill>
                  <a:schemeClr val="tx1"/>
                </a:solidFill>
                <a:latin typeface="+mn-lt"/>
                <a:ea typeface="+mn-ea"/>
                <a:cs typeface="+mn-cs"/>
              </a:rPr>
              <a:t>5(d</a:t>
            </a:r>
            <a:r>
              <a:rPr lang="en-US" sz="1200" b="0" i="0" u="none" strike="noStrike" kern="1200" baseline="0" dirty="0" smtClean="0">
                <a:solidFill>
                  <a:schemeClr val="tx1"/>
                </a:solidFill>
                <a:latin typeface="+mn-lt"/>
                <a:ea typeface="+mn-ea"/>
                <a:cs typeface="+mn-cs"/>
              </a:rPr>
              <a:t>) shows a missing clock notch in X1 will cause logic malfunction because of the synchronization mismatch</a:t>
            </a:r>
            <a:r>
              <a:rPr lang="en-US" sz="1200" b="0" i="0" u="none" strike="noStrike" kern="1200" baseline="0" dirty="0" smtClean="0">
                <a:solidFill>
                  <a:schemeClr val="tx1"/>
                </a:solidFill>
                <a:latin typeface="+mn-lt"/>
                <a:ea typeface="+mn-ea"/>
                <a:cs typeface="+mn-cs"/>
              </a:rPr>
              <a:t>.  </a:t>
            </a:r>
          </a:p>
          <a:p>
            <a:pPr algn="l"/>
            <a:r>
              <a:rPr lang="en-US" sz="1200" b="0" i="0" kern="1200" dirty="0" smtClean="0">
                <a:solidFill>
                  <a:schemeClr val="tx1"/>
                </a:solidFill>
                <a:effectLst/>
                <a:latin typeface="+mn-lt"/>
                <a:ea typeface="+mn-ea"/>
                <a:cs typeface="+mn-cs"/>
              </a:rPr>
              <a:t>Defects T5. T10 , </a:t>
            </a:r>
            <a:r>
              <a:rPr lang="en-US" sz="1200" b="0" i="0" kern="1200" dirty="0" err="1" smtClean="0">
                <a:solidFill>
                  <a:schemeClr val="tx1"/>
                </a:solidFill>
                <a:effectLst/>
                <a:latin typeface="+mn-lt"/>
                <a:ea typeface="+mn-ea"/>
                <a:cs typeface="+mn-cs"/>
              </a:rPr>
              <a:t>etc</a:t>
            </a:r>
            <a:r>
              <a:rPr lang="en-US" sz="1200" b="0" i="0" kern="1200" baseline="0" dirty="0" smtClean="0">
                <a:solidFill>
                  <a:schemeClr val="tx1"/>
                </a:solidFill>
                <a:effectLst/>
                <a:latin typeface="+mn-lt"/>
                <a:ea typeface="+mn-ea"/>
                <a:cs typeface="+mn-cs"/>
              </a:rPr>
              <a:t> are </a:t>
            </a:r>
            <a:r>
              <a:rPr lang="en-US" sz="1200" b="0" i="0" kern="1200" dirty="0" smtClean="0">
                <a:solidFill>
                  <a:schemeClr val="tx1"/>
                </a:solidFill>
                <a:effectLst/>
                <a:latin typeface="+mn-lt"/>
                <a:ea typeface="+mn-ea"/>
                <a:cs typeface="+mn-cs"/>
              </a:rPr>
              <a:t>not modeled for AND but used for other gates.</a:t>
            </a:r>
            <a:endParaRPr lang="en-US" altLang="zh-CN" sz="1800" b="0" i="0" u="none" strike="noStrike" baseline="0" dirty="0" smtClean="0">
              <a:latin typeface="NimbusRomNo9L-Regu"/>
            </a:endParaRPr>
          </a:p>
          <a:p>
            <a:pPr algn="l"/>
            <a:r>
              <a:rPr lang="en-US" altLang="zh-CN" sz="1800" b="0" i="0" u="none" strike="noStrike" baseline="0" dirty="0" smtClean="0">
                <a:latin typeface="NimbusRomNo9L-Regu"/>
              </a:rPr>
              <a:t>Due </a:t>
            </a:r>
            <a:r>
              <a:rPr lang="en-US" altLang="zh-CN" sz="1800" b="0" i="0" u="none" strike="noStrike" baseline="0" dirty="0">
                <a:latin typeface="NimbusRomNo9L-Regu"/>
              </a:rPr>
              <a:t>to the time </a:t>
            </a:r>
            <a:r>
              <a:rPr lang="en-US" altLang="zh-CN" sz="1800" b="0" i="0" u="none" strike="noStrike" baseline="0" dirty="0" smtClean="0">
                <a:latin typeface="NimbusRomNo9L-Regu"/>
              </a:rPr>
              <a:t>limitation, </a:t>
            </a:r>
            <a:r>
              <a:rPr lang="en-US" altLang="zh-CN" sz="1800" b="0" i="0" u="none" strike="noStrike" baseline="0" dirty="0">
                <a:latin typeface="NimbusRomNo9L-Regu"/>
              </a:rPr>
              <a:t>I will not explain these defects one by one here. We </a:t>
            </a:r>
            <a:r>
              <a:rPr lang="en-US" altLang="zh-CN" sz="1800" b="0" i="0" u="none" strike="noStrike" baseline="0" dirty="0" smtClean="0">
                <a:latin typeface="NimbusRomNo9L-Regu"/>
              </a:rPr>
              <a:t>summarize </a:t>
            </a:r>
            <a:r>
              <a:rPr lang="en-US" altLang="zh-CN" sz="1800" b="0" i="0" u="none" strike="noStrike" baseline="0" dirty="0">
                <a:latin typeface="NimbusRomNo9L-Regu"/>
              </a:rPr>
              <a:t>18 types of </a:t>
            </a:r>
            <a:r>
              <a:rPr lang="en-US" altLang="zh-CN" sz="1800" b="0" i="0" u="none" strike="noStrike" baseline="0" dirty="0">
                <a:latin typeface="NimbusRomNo9L-ReguItal"/>
              </a:rPr>
              <a:t>Technology-Dependent Faults in </a:t>
            </a:r>
            <a:r>
              <a:rPr lang="en-US" altLang="zh-CN" sz="1800" b="0" i="0" u="none" strike="noStrike" baseline="0" dirty="0" smtClean="0">
                <a:latin typeface="NimbusRomNo9L-ReguItal"/>
              </a:rPr>
              <a:t>our </a:t>
            </a:r>
            <a:r>
              <a:rPr lang="en-US" altLang="zh-CN" sz="1800" b="0" i="0" u="none" strike="noStrike" baseline="0" dirty="0">
                <a:latin typeface="NimbusRomNo9L-ReguItal"/>
              </a:rPr>
              <a:t>paper</a:t>
            </a:r>
            <a:r>
              <a:rPr lang="en-US" altLang="zh-CN" sz="1800" b="0" i="0" u="none" strike="noStrike" baseline="0" dirty="0">
                <a:latin typeface="NimbusRomNo9L-Regu"/>
              </a:rPr>
              <a:t>, If you want to know all about them, please </a:t>
            </a:r>
            <a:r>
              <a:rPr lang="en-US" altLang="zh-CN" sz="1800" b="0" i="0" u="none" strike="noStrike" baseline="0" dirty="0" smtClean="0">
                <a:latin typeface="NimbusRomNo9L-Regu"/>
              </a:rPr>
              <a:t>see </a:t>
            </a:r>
            <a:r>
              <a:rPr lang="en-US" altLang="zh-CN" sz="1800" b="0" i="0" u="none" strike="noStrike" baseline="0" dirty="0">
                <a:latin typeface="NimbusRomNo9L-Regu"/>
              </a:rPr>
              <a:t>the detailed information in </a:t>
            </a:r>
            <a:r>
              <a:rPr lang="en-US" altLang="zh-CN" sz="1800" b="0" i="0" u="none" strike="noStrike" baseline="0" dirty="0" smtClean="0">
                <a:latin typeface="NimbusRomNo9L-Regu"/>
              </a:rPr>
              <a:t>the </a:t>
            </a:r>
            <a:r>
              <a:rPr lang="en-US" altLang="zh-CN" sz="1800" b="0" i="0" u="none" strike="noStrike" baseline="0" dirty="0">
                <a:latin typeface="NimbusRomNo9L-Regu"/>
              </a:rPr>
              <a:t>paper</a:t>
            </a:r>
            <a:r>
              <a:rPr lang="en-US" altLang="zh-CN" sz="1800" b="0" i="0" u="none" strike="noStrike" baseline="0" dirty="0" smtClean="0">
                <a:latin typeface="NimbusRomNo9L-Regu"/>
              </a:rPr>
              <a:t>.</a:t>
            </a:r>
          </a:p>
          <a:p>
            <a:pPr algn="l"/>
            <a:endParaRPr lang="en-US" altLang="zh-CN" sz="1800" b="0" i="0" u="none" strike="noStrike" baseline="0" dirty="0" smtClean="0">
              <a:latin typeface="NimbusRomNo9L-Regu"/>
            </a:endParaRPr>
          </a:p>
          <a:p>
            <a:pPr algn="l"/>
            <a:r>
              <a:rPr lang="en-US" altLang="zh-CN" sz="1800" b="1" i="0" u="none" strike="noStrike" baseline="0" dirty="0" smtClean="0">
                <a:latin typeface="NimbusRomNo9L-Regu"/>
              </a:rPr>
              <a:t>Better to examine all defects of just an AND gate. Then list which ones map onto stuck-at and which do not.</a:t>
            </a:r>
            <a:endParaRPr lang="zh-CN" altLang="en-US" b="1" dirty="0"/>
          </a:p>
        </p:txBody>
      </p:sp>
      <p:sp>
        <p:nvSpPr>
          <p:cNvPr id="4" name="Slide Number Placeholder 3"/>
          <p:cNvSpPr>
            <a:spLocks noGrp="1"/>
          </p:cNvSpPr>
          <p:nvPr>
            <p:ph type="sldNum" sz="quarter" idx="5"/>
          </p:nvPr>
        </p:nvSpPr>
        <p:spPr/>
        <p:txBody>
          <a:bodyPr/>
          <a:lstStyle/>
          <a:p>
            <a:fld id="{D0AF6B23-388E-4688-B3BD-235BDC32F5A6}" type="slidenum">
              <a:rPr lang="en-US" smtClean="0"/>
              <a:t>11</a:t>
            </a:fld>
            <a:endParaRPr lang="en-US"/>
          </a:p>
        </p:txBody>
      </p:sp>
    </p:spTree>
    <p:extLst>
      <p:ext uri="{BB962C8B-B14F-4D97-AF65-F5344CB8AC3E}">
        <p14:creationId xmlns:p14="http://schemas.microsoft.com/office/powerpoint/2010/main" val="378198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dirty="0"/>
              <a:t>(Read the slides.)</a:t>
            </a:r>
            <a:endParaRPr lang="zh-CN" altLang="en-US" dirty="0"/>
          </a:p>
        </p:txBody>
      </p:sp>
      <p:sp>
        <p:nvSpPr>
          <p:cNvPr id="4" name="Slide Number Placeholder 3"/>
          <p:cNvSpPr>
            <a:spLocks noGrp="1"/>
          </p:cNvSpPr>
          <p:nvPr>
            <p:ph type="sldNum" sz="quarter" idx="5"/>
          </p:nvPr>
        </p:nvSpPr>
        <p:spPr/>
        <p:txBody>
          <a:bodyPr/>
          <a:lstStyle/>
          <a:p>
            <a:fld id="{D0AF6B23-388E-4688-B3BD-235BDC32F5A6}" type="slidenum">
              <a:rPr lang="en-US" smtClean="0"/>
              <a:t>12</a:t>
            </a:fld>
            <a:endParaRPr lang="en-US"/>
          </a:p>
        </p:txBody>
      </p:sp>
    </p:spTree>
    <p:extLst>
      <p:ext uri="{BB962C8B-B14F-4D97-AF65-F5344CB8AC3E}">
        <p14:creationId xmlns:p14="http://schemas.microsoft.com/office/powerpoint/2010/main" val="3648634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We applied a </a:t>
            </a:r>
            <a:r>
              <a:rPr lang="en-US" altLang="zh-CN" dirty="0" smtClean="0">
                <a:latin typeface="Arial" panose="020B0604020202020204" pitchFamily="34" charset="0"/>
                <a:cs typeface="Arial" panose="020B0604020202020204" pitchFamily="34" charset="0"/>
              </a:rPr>
              <a:t>exhaustive test for all defects in all the gates.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From </a:t>
            </a:r>
            <a:r>
              <a:rPr lang="en-US" altLang="zh-CN" dirty="0"/>
              <a:t>the simulation </a:t>
            </a:r>
            <a:r>
              <a:rPr lang="en-US" altLang="zh-CN" dirty="0" smtClean="0"/>
              <a:t>of </a:t>
            </a:r>
            <a:r>
              <a:rPr lang="en-US" altLang="zh-CN" dirty="0"/>
              <a:t>Technology-Dependent Faults, </a:t>
            </a:r>
            <a:r>
              <a:rPr lang="en-US" altLang="zh-CN" dirty="0" smtClean="0"/>
              <a:t>we observe </a:t>
            </a:r>
            <a:r>
              <a:rPr lang="en-US" altLang="zh-CN" dirty="0"/>
              <a:t>erroneous outputs under different input conditions. </a:t>
            </a:r>
            <a:r>
              <a:rPr lang="en-US" altLang="zh-CN" dirty="0" smtClean="0"/>
              <a:t>This table summarizes </a:t>
            </a:r>
            <a:r>
              <a:rPr lang="en-US" altLang="zh-CN" dirty="0"/>
              <a:t>the results for all defects under exhaustive input conditions. </a:t>
            </a:r>
            <a:r>
              <a:rPr lang="en-US" altLang="zh-CN" sz="1800" b="0" i="0" u="none" strike="noStrike" baseline="0" dirty="0">
                <a:latin typeface="NimbusRomNo9L-Regu"/>
              </a:rPr>
              <a:t>Column 1 gives the gate type, and Columns 2 and 3 denote the input pattern and the correct output response, respectively. </a:t>
            </a:r>
            <a:r>
              <a:rPr lang="en-US" altLang="zh-CN" sz="1800" b="0" i="0" u="none" strike="noStrike" baseline="0" dirty="0" smtClean="0">
                <a:latin typeface="NimbusRomNo9L-Regu"/>
              </a:rPr>
              <a:t>The remaining columns titled T1 through T18 show the responses of the defective gates. </a:t>
            </a:r>
            <a:r>
              <a:rPr lang="en-US" altLang="zh-CN" sz="1200" b="0" i="0" u="none" strike="noStrike" baseline="0" dirty="0" smtClean="0">
                <a:latin typeface="Arial" panose="020B0604020202020204" pitchFamily="34" charset="0"/>
                <a:cs typeface="Arial" panose="020B0604020202020204" pitchFamily="34" charset="0"/>
              </a:rPr>
              <a:t>The asterisk (*) marks the defects that will produce faulty response with a pair of input patterns rather than a single one. Also,  (-) denotes the absence of any faulty response from the gate.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After analyzing this table,</a:t>
            </a:r>
            <a:r>
              <a:rPr lang="en-US" altLang="zh-CN" baseline="0" dirty="0" smtClean="0"/>
              <a:t> we divide the defects of skyrmion into 3 categories: equivalent logic stuck at faults, non-equivalent logic stuck at faults, and no-fault. T1 can be equivalent to Y/X1 stuck at 0. Defect T11 is no similar to any stuck at faults so it is classified as non-equivalent logic stuck at faults</a:t>
            </a:r>
            <a:r>
              <a:rPr lang="zh-CN" altLang="en-US" baseline="0" dirty="0" smtClean="0"/>
              <a:t>（</a:t>
            </a:r>
            <a:r>
              <a:rPr lang="en-US" altLang="zh-CN" baseline="0" dirty="0" smtClean="0"/>
              <a:t>which is the future work of us</a:t>
            </a:r>
            <a:r>
              <a:rPr lang="zh-CN" altLang="en-US" baseline="0" dirty="0" smtClean="0"/>
              <a:t>）</a:t>
            </a:r>
            <a:r>
              <a:rPr lang="en-US" altLang="zh-CN" baseline="0" dirty="0" smtClean="0"/>
              <a:t>. Defect T4 will not cause any Incorrect results is consider as no-fault.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i="0" u="none" strike="noStrike" baseline="0" dirty="0" smtClean="0">
                <a:latin typeface="Arial" panose="020B0604020202020204" pitchFamily="34" charset="0"/>
                <a:cs typeface="Arial" panose="020B0604020202020204" pitchFamily="34" charset="0"/>
              </a:rPr>
              <a:t>Need to list defects T1 to T18 of just an AND gate. Then identify them as undetectable (-), detectable as stuck-at, detectable but not as stuck-at.</a:t>
            </a:r>
            <a:endParaRPr lang="zh-CN" altLang="en-US" sz="1200"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AF6B23-388E-4688-B3BD-235BDC32F5A6}" type="slidenum">
              <a:rPr lang="en-US" smtClean="0"/>
              <a:t>13</a:t>
            </a:fld>
            <a:endParaRPr lang="en-US"/>
          </a:p>
        </p:txBody>
      </p:sp>
    </p:spTree>
    <p:extLst>
      <p:ext uri="{BB962C8B-B14F-4D97-AF65-F5344CB8AC3E}">
        <p14:creationId xmlns:p14="http://schemas.microsoft.com/office/powerpoint/2010/main" val="88442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dirty="0"/>
              <a:t>After </a:t>
            </a:r>
            <a:r>
              <a:rPr lang="en-US" altLang="zh-CN" dirty="0" smtClean="0"/>
              <a:t>analyzing </a:t>
            </a:r>
            <a:r>
              <a:rPr lang="en-US" altLang="zh-CN" dirty="0"/>
              <a:t>the results of </a:t>
            </a:r>
            <a:r>
              <a:rPr lang="en-US" altLang="zh-CN" dirty="0" smtClean="0"/>
              <a:t>the previous table, </a:t>
            </a:r>
            <a:r>
              <a:rPr lang="en-US" altLang="zh-CN" dirty="0"/>
              <a:t>it </a:t>
            </a:r>
            <a:r>
              <a:rPr lang="en-US" altLang="zh-CN" dirty="0" smtClean="0"/>
              <a:t>is found </a:t>
            </a:r>
            <a:r>
              <a:rPr lang="en-US" altLang="zh-CN" dirty="0"/>
              <a:t>that some </a:t>
            </a:r>
            <a:r>
              <a:rPr lang="en-US" altLang="zh-CN" dirty="0" smtClean="0"/>
              <a:t>patterns </a:t>
            </a:r>
            <a:r>
              <a:rPr lang="en-US" altLang="zh-CN" dirty="0"/>
              <a:t>can detect </a:t>
            </a:r>
            <a:r>
              <a:rPr lang="en-US" altLang="zh-CN" dirty="0" smtClean="0"/>
              <a:t>certain defects of </a:t>
            </a:r>
            <a:r>
              <a:rPr lang="en-US" altLang="zh-CN" dirty="0"/>
              <a:t>skyrmion circuits just like they detect stuck-at faults in CMOS circuits. </a:t>
            </a:r>
            <a:r>
              <a:rPr lang="en-US" altLang="zh-CN" sz="1800" b="0" i="0" u="none" strike="noStrike" baseline="0" dirty="0" smtClean="0">
                <a:latin typeface="NimbusRomNo9L-Regu"/>
              </a:rPr>
              <a:t>These </a:t>
            </a:r>
            <a:r>
              <a:rPr lang="en-US" altLang="zh-CN" sz="1800" b="0" i="0" u="none" strike="noStrike" baseline="0" dirty="0" err="1" smtClean="0">
                <a:latin typeface="NimbusRomNo9L-Regu"/>
              </a:rPr>
              <a:t>skyrmion</a:t>
            </a:r>
            <a:r>
              <a:rPr lang="en-US" altLang="zh-CN" sz="1800" b="0" i="0" u="none" strike="noStrike" baseline="0" dirty="0" smtClean="0">
                <a:latin typeface="NimbusRomNo9L-Regu"/>
              </a:rPr>
              <a:t> </a:t>
            </a:r>
            <a:r>
              <a:rPr lang="en-US" altLang="zh-CN" sz="1800" b="0" i="0" u="none" strike="noStrike" baseline="0" dirty="0">
                <a:latin typeface="NimbusRomNo9L-Regu"/>
              </a:rPr>
              <a:t>circuit defects can be mapped onto traditional stuck-at faults of a logic circuit. An input pattern 01 applied to an AND gate will produce a faulty output 1 when </a:t>
            </a:r>
            <a:r>
              <a:rPr lang="en-US" altLang="zh-CN" sz="1800" b="0" i="0" u="none" strike="noStrike" baseline="0" dirty="0" smtClean="0">
                <a:latin typeface="NimbusRomNo9L-Regu"/>
              </a:rPr>
              <a:t>T9 (a </a:t>
            </a:r>
            <a:r>
              <a:rPr lang="en-US" sz="1800" dirty="0" smtClean="0">
                <a:latin typeface="Arial" panose="020B0604020202020204" pitchFamily="34" charset="0"/>
                <a:cs typeface="Arial" panose="020B0604020202020204" pitchFamily="34" charset="0"/>
              </a:rPr>
              <a:t>voids at </a:t>
            </a:r>
            <a:r>
              <a:rPr lang="en-US" sz="1200" dirty="0" smtClean="0">
                <a:latin typeface="Arial" panose="020B0604020202020204" pitchFamily="34" charset="0"/>
                <a:cs typeface="Arial" panose="020B0604020202020204" pitchFamily="34" charset="0"/>
              </a:rPr>
              <a:t>dummy channel</a:t>
            </a:r>
            <a:r>
              <a:rPr lang="en-US" sz="1200" b="0" i="0" u="none" strike="noStrike" kern="1200" baseline="0" dirty="0" smtClean="0">
                <a:solidFill>
                  <a:schemeClr val="tx1"/>
                </a:solidFill>
                <a:latin typeface="+mn-lt"/>
                <a:ea typeface="+mn-ea"/>
                <a:cs typeface="+mn-cs"/>
              </a:rPr>
              <a:t>  </a:t>
            </a:r>
            <a:r>
              <a:rPr lang="en-US" altLang="zh-CN" sz="1800" b="0" i="0" u="none" strike="noStrike" baseline="0" dirty="0" smtClean="0">
                <a:latin typeface="NimbusRomNo9L-Regu"/>
              </a:rPr>
              <a:t>) </a:t>
            </a:r>
            <a:r>
              <a:rPr lang="en-US" altLang="zh-CN" sz="1800" b="0" i="0" u="none" strike="noStrike" baseline="0" dirty="0">
                <a:latin typeface="NimbusRomNo9L-Regu"/>
              </a:rPr>
              <a:t>or </a:t>
            </a:r>
            <a:r>
              <a:rPr lang="en-US" altLang="zh-CN" sz="1800" b="0" i="0" u="none" strike="noStrike" baseline="0" dirty="0" smtClean="0">
                <a:latin typeface="NimbusRomNo9L-Regu"/>
              </a:rPr>
              <a:t>T17 (A </a:t>
            </a:r>
            <a:r>
              <a:rPr lang="en-US" sz="1200" b="0" i="0" u="none" strike="noStrike" kern="1200" baseline="0" dirty="0" smtClean="0">
                <a:solidFill>
                  <a:schemeClr val="tx1"/>
                </a:solidFill>
                <a:latin typeface="+mn-lt"/>
                <a:ea typeface="+mn-ea"/>
                <a:cs typeface="+mn-cs"/>
              </a:rPr>
              <a:t>break between the </a:t>
            </a:r>
            <a:r>
              <a:rPr lang="en-US" sz="1200" b="0" i="0" u="none" strike="noStrike" kern="1200" baseline="0" dirty="0" err="1" smtClean="0">
                <a:solidFill>
                  <a:schemeClr val="tx1"/>
                </a:solidFill>
                <a:latin typeface="+mn-lt"/>
                <a:ea typeface="+mn-ea"/>
                <a:cs typeface="+mn-cs"/>
              </a:rPr>
              <a:t>nanotrack</a:t>
            </a:r>
            <a:r>
              <a:rPr lang="en-US" altLang="zh-CN" sz="1800" b="0" i="0" u="none" strike="noStrike" baseline="0" dirty="0" smtClean="0">
                <a:latin typeface="NimbusRomNo9L-Regu"/>
              </a:rPr>
              <a:t>) </a:t>
            </a:r>
            <a:r>
              <a:rPr lang="en-US" altLang="zh-CN" sz="1800" b="0" i="0" u="none" strike="noStrike" baseline="0" dirty="0">
                <a:latin typeface="NimbusRomNo9L-Regu"/>
              </a:rPr>
              <a:t>is present. In a </a:t>
            </a:r>
            <a:r>
              <a:rPr lang="en-US" altLang="zh-CN" sz="1800" b="0" i="0" u="none" strike="noStrike" baseline="0" dirty="0" smtClean="0">
                <a:latin typeface="NimbusRomNo9L-Regu"/>
              </a:rPr>
              <a:t>similar </a:t>
            </a:r>
            <a:r>
              <a:rPr lang="en-US" altLang="zh-CN" sz="1800" b="0" i="0" u="none" strike="noStrike" baseline="0" dirty="0">
                <a:latin typeface="NimbusRomNo9L-Regu"/>
              </a:rPr>
              <a:t>way, the test pattern 01 can be used to detect </a:t>
            </a:r>
            <a:r>
              <a:rPr lang="en-US" altLang="zh-CN" sz="1800" b="0" i="0" u="none" strike="noStrike" baseline="0" dirty="0" smtClean="0">
                <a:latin typeface="NimbusRomNo9L-Regu"/>
              </a:rPr>
              <a:t>input X1 or output Y </a:t>
            </a:r>
            <a:r>
              <a:rPr lang="en-US" altLang="zh-CN" sz="1800" b="0" i="0" u="none" strike="noStrike" baseline="0" dirty="0">
                <a:latin typeface="NimbusRomNo9L-Regu"/>
              </a:rPr>
              <a:t>stuck-at-1 faults. </a:t>
            </a:r>
            <a:endParaRPr lang="en-US" altLang="zh-CN" sz="1800" b="0" i="0" u="none" strike="noStrike" baseline="0" dirty="0" smtClean="0">
              <a:latin typeface="NimbusRomNo9L-Regu"/>
            </a:endParaRPr>
          </a:p>
          <a:p>
            <a:pPr algn="l"/>
            <a:endParaRPr lang="en-US" altLang="zh-CN" sz="1800" b="0" i="0" u="none" strike="noStrike" baseline="0" dirty="0" smtClean="0">
              <a:latin typeface="NimbusRomNo9L-Regu"/>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i="0" u="none" strike="noStrike" baseline="0" dirty="0" smtClean="0">
                <a:latin typeface="NimbusRomNo9L-Regu"/>
              </a:rPr>
              <a:t>Need to say what are the skyrmion defects T9 and T17.</a:t>
            </a:r>
            <a:endParaRPr lang="en-US" altLang="zh-CN" dirty="0" smtClean="0"/>
          </a:p>
          <a:p>
            <a:pPr algn="l"/>
            <a:endParaRPr lang="en-US" altLang="zh-CN" dirty="0"/>
          </a:p>
          <a:p>
            <a:pPr algn="l"/>
            <a:r>
              <a:rPr lang="en-US" altLang="zh-CN" sz="1800" b="0" i="0" u="none" strike="noStrike" baseline="0" dirty="0">
                <a:latin typeface="NimbusRomNo9L-Regu"/>
              </a:rPr>
              <a:t>Table II </a:t>
            </a:r>
            <a:r>
              <a:rPr lang="en-US" altLang="zh-CN" sz="1800" b="0" i="0" u="none" strike="noStrike" baseline="0" dirty="0" smtClean="0">
                <a:latin typeface="NimbusRomNo9L-Regu"/>
              </a:rPr>
              <a:t>here shows </a:t>
            </a:r>
            <a:r>
              <a:rPr lang="en-US" altLang="zh-CN" sz="1800" b="0" i="0" u="none" strike="noStrike" baseline="0" dirty="0">
                <a:latin typeface="NimbusRomNo9L-Regu"/>
              </a:rPr>
              <a:t>how we converted the skyrmion defects to equivalent stuck-at faults. First, we find the test patterns for the skyrmion-based circuit that will produce faulty results. Then, for those patterns, we list out the stuck-at faults detected in the logic gate of the same function. </a:t>
            </a:r>
            <a:r>
              <a:rPr lang="en-US" altLang="zh-CN" sz="1800" b="0" i="0" u="none" strike="noStrike" baseline="0" dirty="0" smtClean="0">
                <a:latin typeface="NimbusRomNo9L-Regu"/>
              </a:rPr>
              <a:t>In this </a:t>
            </a:r>
            <a:r>
              <a:rPr lang="en-US" altLang="zh-CN" sz="1800" b="0" i="0" u="none" strike="noStrike" baseline="0" dirty="0">
                <a:latin typeface="NimbusRomNo9L-Regu"/>
              </a:rPr>
              <a:t>way the skyrmion-based defects have been converted into a conventional stuck-at fault of CMOS (logic) gates. In the same way, </a:t>
            </a:r>
            <a:r>
              <a:rPr lang="en-US" altLang="zh-CN" sz="1800" b="0" i="0" u="none" strike="noStrike" baseline="0" dirty="0" smtClean="0">
                <a:latin typeface="NimbusRomNo9L-Regu"/>
              </a:rPr>
              <a:t>Table III </a:t>
            </a:r>
            <a:r>
              <a:rPr lang="en-US" altLang="zh-CN" sz="1800" b="0" i="0" u="none" strike="noStrike" baseline="0" dirty="0">
                <a:latin typeface="NimbusRomNo9L-Regu"/>
              </a:rPr>
              <a:t>was also </a:t>
            </a:r>
            <a:r>
              <a:rPr lang="en-US" altLang="zh-CN" sz="1800" b="0" i="0" u="none" strike="noStrike" baseline="0" dirty="0" smtClean="0">
                <a:latin typeface="NimbusRomNo9L-Regu"/>
              </a:rPr>
              <a:t>obtained for </a:t>
            </a:r>
            <a:r>
              <a:rPr lang="en-US" altLang="zh-CN" sz="1800" b="0" i="0" u="none" strike="noStrike" baseline="0" dirty="0" err="1" smtClean="0">
                <a:latin typeface="NimbusRomNo9L-Regu"/>
              </a:rPr>
              <a:t>inv</a:t>
            </a:r>
            <a:r>
              <a:rPr lang="en-US" altLang="zh-CN" sz="1800" b="0" i="0" u="none" strike="noStrike" baseline="0" dirty="0" smtClean="0">
                <a:latin typeface="NimbusRomNo9L-Regu"/>
              </a:rPr>
              <a:t> and </a:t>
            </a:r>
            <a:r>
              <a:rPr lang="en-US" altLang="zh-CN" sz="1800" b="0" i="0" u="none" strike="noStrike" baseline="0" dirty="0" err="1" smtClean="0">
                <a:latin typeface="NimbusRomNo9L-Regu"/>
              </a:rPr>
              <a:t>fanout</a:t>
            </a:r>
            <a:r>
              <a:rPr lang="en-US" altLang="zh-CN" sz="1800" b="0" i="0" u="none" strike="noStrike" baseline="0" dirty="0" smtClean="0">
                <a:latin typeface="NimbusRomNo9L-Regu"/>
              </a:rPr>
              <a:t>.</a:t>
            </a:r>
            <a:endParaRPr lang="zh-CN" altLang="en-US" dirty="0"/>
          </a:p>
        </p:txBody>
      </p:sp>
      <p:sp>
        <p:nvSpPr>
          <p:cNvPr id="4" name="Slide Number Placeholder 3"/>
          <p:cNvSpPr>
            <a:spLocks noGrp="1"/>
          </p:cNvSpPr>
          <p:nvPr>
            <p:ph type="sldNum" sz="quarter" idx="5"/>
          </p:nvPr>
        </p:nvSpPr>
        <p:spPr/>
        <p:txBody>
          <a:bodyPr/>
          <a:lstStyle/>
          <a:p>
            <a:fld id="{D0AF6B23-388E-4688-B3BD-235BDC32F5A6}" type="slidenum">
              <a:rPr lang="en-US" smtClean="0"/>
              <a:t>14</a:t>
            </a:fld>
            <a:endParaRPr lang="en-US"/>
          </a:p>
        </p:txBody>
      </p:sp>
    </p:spTree>
    <p:extLst>
      <p:ext uri="{BB962C8B-B14F-4D97-AF65-F5344CB8AC3E}">
        <p14:creationId xmlns:p14="http://schemas.microsoft.com/office/powerpoint/2010/main" val="2678961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altLang="zh-CN" sz="1800" b="0" i="0" u="none" strike="noStrike" baseline="0" dirty="0">
                <a:latin typeface="NimbusRomNo9L-Regu"/>
              </a:rPr>
              <a:t>After we </a:t>
            </a:r>
            <a:r>
              <a:rPr lang="en-US" altLang="zh-CN" sz="1800" b="0" i="0" u="none" strike="noStrike" baseline="0" dirty="0" smtClean="0">
                <a:latin typeface="NimbusRomNo9L-Regu"/>
              </a:rPr>
              <a:t>mapped the </a:t>
            </a:r>
            <a:r>
              <a:rPr lang="en-US" altLang="zh-CN" sz="1800" b="0" i="0" u="none" strike="noStrike" baseline="0" dirty="0">
                <a:latin typeface="NimbusRomNo9L-Regu"/>
              </a:rPr>
              <a:t>skyrmion defects </a:t>
            </a:r>
            <a:r>
              <a:rPr lang="en-US" altLang="zh-CN" sz="1800" b="0" i="0" u="none" strike="noStrike" baseline="0" dirty="0" smtClean="0">
                <a:latin typeface="NimbusRomNo9L-Regu"/>
              </a:rPr>
              <a:t>onto </a:t>
            </a:r>
            <a:r>
              <a:rPr lang="en-US" altLang="zh-CN" sz="1800" b="0" i="0" u="none" strike="noStrike" baseline="0" dirty="0">
                <a:latin typeface="NimbusRomNo9L-Regu"/>
              </a:rPr>
              <a:t>equivalent stuck-at </a:t>
            </a:r>
            <a:r>
              <a:rPr lang="en-US" altLang="zh-CN" sz="1800" b="0" i="0" u="none" strike="noStrike" baseline="0" dirty="0" smtClean="0">
                <a:latin typeface="NimbusRomNo9L-Regu"/>
              </a:rPr>
              <a:t>faults, we </a:t>
            </a:r>
            <a:r>
              <a:rPr lang="en-US" altLang="zh-CN" sz="1800" b="0" i="0" u="none" strike="noStrike" baseline="0" dirty="0">
                <a:latin typeface="NimbusRomNo9L-Regu"/>
              </a:rPr>
              <a:t>can </a:t>
            </a:r>
            <a:r>
              <a:rPr lang="en-US" altLang="zh-CN" sz="1800" b="0" i="0" u="none" strike="noStrike" baseline="0" dirty="0" smtClean="0">
                <a:latin typeface="NimbusRomNo9L-Regu"/>
              </a:rPr>
              <a:t>use commercial </a:t>
            </a:r>
            <a:r>
              <a:rPr lang="en-US" altLang="zh-CN" sz="1800" b="0" i="0" u="none" strike="noStrike" baseline="0" dirty="0">
                <a:latin typeface="NimbusRomNo9L-Regu"/>
              </a:rPr>
              <a:t>EDA tools to </a:t>
            </a:r>
            <a:r>
              <a:rPr lang="en-US" altLang="zh-CN" sz="1800" b="0" i="0" u="none" strike="noStrike" baseline="0" dirty="0" smtClean="0">
                <a:latin typeface="NimbusRomNo9L-Regu"/>
              </a:rPr>
              <a:t>generate </a:t>
            </a:r>
            <a:r>
              <a:rPr lang="en-US" altLang="zh-CN" sz="1800" b="0" i="0" u="none" strike="noStrike" baseline="0" dirty="0">
                <a:latin typeface="NimbusRomNo9L-Regu"/>
              </a:rPr>
              <a:t>traditional CMOS </a:t>
            </a:r>
            <a:r>
              <a:rPr lang="en-US" altLang="zh-CN" sz="1800" b="0" i="0" u="none" strike="noStrike" baseline="0" dirty="0" smtClean="0">
                <a:latin typeface="NimbusRomNo9L-Regu"/>
              </a:rPr>
              <a:t>circuits from </a:t>
            </a:r>
            <a:r>
              <a:rPr lang="en-US" altLang="zh-CN" sz="1800" b="0" i="0" u="none" strike="noStrike" baseline="0" dirty="0" err="1">
                <a:latin typeface="NimbusRomNo9L-Regu"/>
              </a:rPr>
              <a:t>skyrmion</a:t>
            </a:r>
            <a:r>
              <a:rPr lang="en-US" altLang="zh-CN" sz="1800" b="0" i="0" u="none" strike="noStrike" baseline="0" dirty="0">
                <a:latin typeface="NimbusRomNo9L-Regu"/>
              </a:rPr>
              <a:t> </a:t>
            </a:r>
            <a:r>
              <a:rPr lang="en-US" altLang="zh-CN" sz="1800" b="0" i="0" u="none" strike="noStrike" baseline="0" dirty="0" smtClean="0">
                <a:latin typeface="NimbusRomNo9L-Regu"/>
              </a:rPr>
              <a:t>circuits </a:t>
            </a:r>
            <a:r>
              <a:rPr lang="en-US" altLang="zh-CN" sz="1800" b="0" i="0" u="none" strike="noStrike" baseline="0" dirty="0">
                <a:latin typeface="NimbusRomNo9L-Regu"/>
              </a:rPr>
              <a:t>and </a:t>
            </a:r>
            <a:r>
              <a:rPr lang="en-US" altLang="zh-CN" sz="1800" b="0" i="0" u="none" strike="noStrike" baseline="0" dirty="0" smtClean="0">
                <a:latin typeface="NimbusRomNo9L-Regu"/>
              </a:rPr>
              <a:t>then generate test patterns</a:t>
            </a:r>
            <a:r>
              <a:rPr lang="en-US" altLang="zh-CN" sz="1800" b="0" i="0" u="none" strike="noStrike" baseline="0" dirty="0">
                <a:latin typeface="NimbusRomNo9L-Regu"/>
              </a:rPr>
              <a:t>. To evaluate the effectiveness of the proposed test generation process, we use Synopsys tools, e.g., Design Compiler for synthesis, and </a:t>
            </a:r>
            <a:r>
              <a:rPr lang="en-US" altLang="zh-CN" sz="1800" b="0" i="0" u="none" strike="noStrike" baseline="0" dirty="0" err="1">
                <a:latin typeface="NimbusRomNo9L-Regu"/>
              </a:rPr>
              <a:t>TestMAX</a:t>
            </a:r>
            <a:r>
              <a:rPr lang="en-US" altLang="zh-CN" sz="1800" b="0" i="0" u="none" strike="noStrike" baseline="0" dirty="0">
                <a:latin typeface="NimbusRomNo9L-Regu"/>
              </a:rPr>
              <a:t> ATPG for test pattern generation. </a:t>
            </a:r>
            <a:r>
              <a:rPr lang="en-US" altLang="zh-CN" dirty="0">
                <a:latin typeface="Arial" panose="020B0604020202020204" pitchFamily="34" charset="0"/>
                <a:cs typeface="Arial" panose="020B0604020202020204" pitchFamily="34" charset="0"/>
              </a:rPr>
              <a:t>We used Synopsys 32nm SAED32 EDK Generic Library on ISCAS’85 benchmark circuits.  We wrote a </a:t>
            </a:r>
            <a:r>
              <a:rPr lang="en-US" altLang="zh-CN" dirty="0" err="1">
                <a:latin typeface="Arial" panose="020B0604020202020204" pitchFamily="34" charset="0"/>
                <a:cs typeface="Arial" panose="020B0604020202020204" pitchFamily="34" charset="0"/>
              </a:rPr>
              <a:t>Tcl</a:t>
            </a:r>
            <a:r>
              <a:rPr lang="en-US" altLang="zh-CN" dirty="0">
                <a:latin typeface="Arial" panose="020B0604020202020204" pitchFamily="34" charset="0"/>
                <a:cs typeface="Arial" panose="020B0604020202020204" pitchFamily="34" charset="0"/>
              </a:rPr>
              <a:t> script to control the EDA tool to generate test patterns for </a:t>
            </a:r>
            <a:r>
              <a:rPr lang="en-US" altLang="zh-CN" dirty="0" smtClean="0">
                <a:latin typeface="Arial" panose="020B0604020202020204" pitchFamily="34" charset="0"/>
                <a:cs typeface="Arial" panose="020B0604020202020204" pitchFamily="34" charset="0"/>
              </a:rPr>
              <a:t>both the </a:t>
            </a:r>
            <a:r>
              <a:rPr lang="en-US" altLang="zh-CN" dirty="0">
                <a:latin typeface="Arial" panose="020B0604020202020204" pitchFamily="34" charset="0"/>
                <a:cs typeface="Arial" panose="020B0604020202020204" pitchFamily="34" charset="0"/>
              </a:rPr>
              <a:t>conventional CMOS circuit and skyrmion-based logic circuit.</a:t>
            </a:r>
          </a:p>
          <a:p>
            <a:pPr algn="l"/>
            <a:endParaRPr lang="zh-CN" altLang="en-US" dirty="0"/>
          </a:p>
        </p:txBody>
      </p:sp>
      <p:sp>
        <p:nvSpPr>
          <p:cNvPr id="4" name="Slide Number Placeholder 3"/>
          <p:cNvSpPr>
            <a:spLocks noGrp="1"/>
          </p:cNvSpPr>
          <p:nvPr>
            <p:ph type="sldNum" sz="quarter" idx="5"/>
          </p:nvPr>
        </p:nvSpPr>
        <p:spPr/>
        <p:txBody>
          <a:bodyPr/>
          <a:lstStyle/>
          <a:p>
            <a:fld id="{D0AF6B23-388E-4688-B3BD-235BDC32F5A6}" type="slidenum">
              <a:rPr lang="en-US" smtClean="0"/>
              <a:t>15</a:t>
            </a:fld>
            <a:endParaRPr lang="en-US"/>
          </a:p>
        </p:txBody>
      </p:sp>
    </p:spTree>
    <p:extLst>
      <p:ext uri="{BB962C8B-B14F-4D97-AF65-F5344CB8AC3E}">
        <p14:creationId xmlns:p14="http://schemas.microsoft.com/office/powerpoint/2010/main" val="2737989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sz="1800" b="0" i="0" u="none" strike="noStrike" baseline="0" dirty="0">
                <a:latin typeface="NimbusRomNo9L-Regu"/>
              </a:rPr>
              <a:t>Table IV shows the results, such as collapsed </a:t>
            </a:r>
            <a:r>
              <a:rPr lang="en-US" altLang="zh-CN" sz="1800" b="0" i="0" u="none" strike="noStrike" baseline="0" dirty="0" smtClean="0">
                <a:latin typeface="NimbusRomNo9L-Regu"/>
              </a:rPr>
              <a:t>stuck-at fault </a:t>
            </a:r>
            <a:r>
              <a:rPr lang="en-US" altLang="zh-CN" sz="1800" b="0" i="0" u="none" strike="noStrike" baseline="0" dirty="0">
                <a:latin typeface="NimbusRomNo9L-Regu"/>
              </a:rPr>
              <a:t>count, test pattern count and fault coverage, for skyrmion logic circuits and compare them with traditional CMOS circuits. The first column of this table indicates the benchmark circuit name. The second and third columns show the pattern </a:t>
            </a:r>
            <a:r>
              <a:rPr lang="en-US" altLang="zh-CN" sz="1800" b="0" i="0" u="none" strike="noStrike" baseline="0" dirty="0" smtClean="0">
                <a:latin typeface="NimbusRomNo9L-Regu"/>
              </a:rPr>
              <a:t>counts </a:t>
            </a:r>
            <a:r>
              <a:rPr lang="en-US" altLang="zh-CN" sz="1800" b="0" i="0" u="none" strike="noStrike" baseline="0" dirty="0">
                <a:latin typeface="NimbusRomNo9L-Regu"/>
              </a:rPr>
              <a:t>for both conventional CMOS and skyrmion logic circuits. The fourth and fifth columns show the fault </a:t>
            </a:r>
            <a:r>
              <a:rPr lang="en-US" altLang="zh-CN" sz="1800" b="0" i="0" u="none" strike="noStrike" baseline="0" dirty="0" smtClean="0">
                <a:latin typeface="NimbusRomNo9L-Regu"/>
              </a:rPr>
              <a:t>coverages </a:t>
            </a:r>
            <a:r>
              <a:rPr lang="en-US" altLang="zh-CN" sz="1800" b="0" i="0" u="none" strike="noStrike" baseline="0" dirty="0">
                <a:latin typeface="NimbusRomNo9L-Regu"/>
              </a:rPr>
              <a:t>for the same circuit pair. It can be concluded that our pattern generation method for skyrmion logic circuits has reduced the number of test patterns, and increased fault coverage compared to the traditional CMOS circuits due to smaller number of stuck-at-1 faults in the netlist</a:t>
            </a:r>
            <a:r>
              <a:rPr lang="en-US" altLang="zh-CN" sz="1800" b="0" i="0" u="none" strike="noStrike" baseline="0" dirty="0" smtClean="0">
                <a:latin typeface="NimbusRomNo9L-Regu"/>
              </a:rPr>
              <a:t>. But this is not the complete story. Please note that the result here shows only those faults that could be mapped onto stuck-at faults. There are other faults (technology dependent) that are part of our ongoing research.</a:t>
            </a:r>
          </a:p>
          <a:p>
            <a:pPr algn="l"/>
            <a:endParaRPr lang="en-US" altLang="zh-CN" sz="1800" b="0" i="0" u="none" strike="noStrike" baseline="0" dirty="0" smtClean="0">
              <a:latin typeface="NimbusRomNo9L-Regu"/>
            </a:endParaRPr>
          </a:p>
          <a:p>
            <a:pPr algn="l"/>
            <a:r>
              <a:rPr lang="en-US" altLang="zh-CN" sz="1800" b="1" i="0" u="none" strike="noStrike" baseline="0" dirty="0" smtClean="0">
                <a:latin typeface="NimbusRomNo9L-Regu"/>
              </a:rPr>
              <a:t>Need to say that the result here shows only those faults that could be mapped onto stuck-at faults. There are other faults (technology dependent) that are part of our ongoing research.</a:t>
            </a:r>
            <a:endParaRPr lang="en-US" altLang="zh-CN" b="1" dirty="0"/>
          </a:p>
        </p:txBody>
      </p:sp>
      <p:sp>
        <p:nvSpPr>
          <p:cNvPr id="4" name="Slide Number Placeholder 3"/>
          <p:cNvSpPr>
            <a:spLocks noGrp="1"/>
          </p:cNvSpPr>
          <p:nvPr>
            <p:ph type="sldNum" sz="quarter" idx="5"/>
          </p:nvPr>
        </p:nvSpPr>
        <p:spPr/>
        <p:txBody>
          <a:bodyPr/>
          <a:lstStyle/>
          <a:p>
            <a:fld id="{D0AF6B23-388E-4688-B3BD-235BDC32F5A6}" type="slidenum">
              <a:rPr lang="en-US" smtClean="0"/>
              <a:t>16</a:t>
            </a:fld>
            <a:endParaRPr lang="en-US"/>
          </a:p>
        </p:txBody>
      </p:sp>
    </p:spTree>
    <p:extLst>
      <p:ext uri="{BB962C8B-B14F-4D97-AF65-F5344CB8AC3E}">
        <p14:creationId xmlns:p14="http://schemas.microsoft.com/office/powerpoint/2010/main" val="855601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pPr>
            <a:r>
              <a:rPr lang="en-US" altLang="zh-CN" dirty="0">
                <a:latin typeface="Arial" panose="020B0604020202020204" pitchFamily="34" charset="0"/>
                <a:cs typeface="Arial" panose="020B0604020202020204" pitchFamily="34" charset="0"/>
              </a:rPr>
              <a:t>Read slides.</a:t>
            </a:r>
          </a:p>
        </p:txBody>
      </p:sp>
      <p:sp>
        <p:nvSpPr>
          <p:cNvPr id="4" name="Slide Number Placeholder 3"/>
          <p:cNvSpPr>
            <a:spLocks noGrp="1"/>
          </p:cNvSpPr>
          <p:nvPr>
            <p:ph type="sldNum" sz="quarter" idx="5"/>
          </p:nvPr>
        </p:nvSpPr>
        <p:spPr/>
        <p:txBody>
          <a:bodyPr/>
          <a:lstStyle/>
          <a:p>
            <a:fld id="{D0AF6B23-388E-4688-B3BD-235BDC32F5A6}" type="slidenum">
              <a:rPr lang="en-US" smtClean="0"/>
              <a:t>17</a:t>
            </a:fld>
            <a:endParaRPr lang="en-US"/>
          </a:p>
        </p:txBody>
      </p:sp>
    </p:spTree>
    <p:extLst>
      <p:ext uri="{BB962C8B-B14F-4D97-AF65-F5344CB8AC3E}">
        <p14:creationId xmlns:p14="http://schemas.microsoft.com/office/powerpoint/2010/main" val="1447747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dirty="0"/>
              <a:t>In the end, I want to briefly describe my future research direction. +(Read slide)</a:t>
            </a:r>
            <a:endParaRPr lang="zh-CN" altLang="en-US" dirty="0"/>
          </a:p>
        </p:txBody>
      </p:sp>
      <p:sp>
        <p:nvSpPr>
          <p:cNvPr id="4" name="Slide Number Placeholder 3"/>
          <p:cNvSpPr>
            <a:spLocks noGrp="1"/>
          </p:cNvSpPr>
          <p:nvPr>
            <p:ph type="sldNum" sz="quarter" idx="5"/>
          </p:nvPr>
        </p:nvSpPr>
        <p:spPr/>
        <p:txBody>
          <a:bodyPr/>
          <a:lstStyle/>
          <a:p>
            <a:fld id="{D0AF6B23-388E-4688-B3BD-235BDC32F5A6}" type="slidenum">
              <a:rPr lang="en-US" smtClean="0"/>
              <a:t>18</a:t>
            </a:fld>
            <a:endParaRPr lang="en-US"/>
          </a:p>
        </p:txBody>
      </p:sp>
    </p:spTree>
    <p:extLst>
      <p:ext uri="{BB962C8B-B14F-4D97-AF65-F5344CB8AC3E}">
        <p14:creationId xmlns:p14="http://schemas.microsoft.com/office/powerpoint/2010/main" val="1757643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 will stop here. thank you very much for attending my talk. </a:t>
            </a:r>
            <a:r>
              <a:rPr lang="en-US" altLang="zh-CN" sz="1200" kern="1200" dirty="0">
                <a:solidFill>
                  <a:schemeClr val="tx1"/>
                </a:solidFill>
                <a:latin typeface="+mn-lt"/>
                <a:ea typeface="+mn-ea"/>
                <a:cs typeface="+mn-cs"/>
              </a:rPr>
              <a:t>Please feel free to contact me if you have any questions or concerns. </a:t>
            </a:r>
            <a:r>
              <a:rPr lang="en-US" altLang="zh-CN" dirty="0"/>
              <a:t>Thank you very much and have a good day. </a:t>
            </a:r>
            <a:endParaRPr lang="zh-CN" altLang="en-US" dirty="0"/>
          </a:p>
        </p:txBody>
      </p:sp>
      <p:sp>
        <p:nvSpPr>
          <p:cNvPr id="4" name="Slide Number Placeholder 3"/>
          <p:cNvSpPr>
            <a:spLocks noGrp="1"/>
          </p:cNvSpPr>
          <p:nvPr>
            <p:ph type="sldNum" sz="quarter" idx="5"/>
          </p:nvPr>
        </p:nvSpPr>
        <p:spPr/>
        <p:txBody>
          <a:bodyPr/>
          <a:lstStyle/>
          <a:p>
            <a:fld id="{D0AF6B23-388E-4688-B3BD-235BDC32F5A6}" type="slidenum">
              <a:rPr lang="en-US" smtClean="0"/>
              <a:t>19</a:t>
            </a:fld>
            <a:endParaRPr lang="en-US"/>
          </a:p>
        </p:txBody>
      </p:sp>
    </p:spTree>
    <p:extLst>
      <p:ext uri="{BB962C8B-B14F-4D97-AF65-F5344CB8AC3E}">
        <p14:creationId xmlns:p14="http://schemas.microsoft.com/office/powerpoint/2010/main" val="403392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I will start this presentation with the a brief overview of emerging technologies. Then, I will describe the contribution of this paper.  I will explain the background of </a:t>
            </a:r>
            <a:r>
              <a:rPr lang="en-US" altLang="zh-CN" dirty="0" err="1" smtClean="0"/>
              <a:t>Skyrmion</a:t>
            </a:r>
            <a:r>
              <a:rPr lang="en-US" altLang="zh-CN" dirty="0" smtClean="0"/>
              <a:t>-based logic circuit,-</a:t>
            </a:r>
            <a:r>
              <a:rPr lang="en-US" altLang="zh-CN" dirty="0" err="1" smtClean="0"/>
              <a:t>skyrmion</a:t>
            </a:r>
            <a:r>
              <a:rPr lang="en-US" altLang="zh-CN" dirty="0" smtClean="0"/>
              <a:t> motion in </a:t>
            </a:r>
            <a:r>
              <a:rPr lang="en-US" altLang="zh-CN" dirty="0" err="1" smtClean="0"/>
              <a:t>nanotrack</a:t>
            </a:r>
            <a:r>
              <a:rPr lang="en-US" altLang="zh-CN" dirty="0" smtClean="0"/>
              <a:t>, and the structure of </a:t>
            </a:r>
            <a:r>
              <a:rPr lang="en-US" altLang="zh-CN" dirty="0" err="1" smtClean="0"/>
              <a:t>Skyrmion</a:t>
            </a:r>
            <a:r>
              <a:rPr lang="en-US" altLang="zh-CN" dirty="0" smtClean="0"/>
              <a:t> logic gates. Then, I will propose a methodology for defect characterization, fault modeling and test pattern generation. I will also discussion simulation results. Finally, I will  conclude my talk and in the end we I will talk about the future direction of this research.</a:t>
            </a:r>
            <a:endParaRPr lang="zh-CN" altLang="en-US" dirty="0"/>
          </a:p>
        </p:txBody>
      </p:sp>
      <p:sp>
        <p:nvSpPr>
          <p:cNvPr id="4" name="Slide Number Placeholder 3"/>
          <p:cNvSpPr>
            <a:spLocks noGrp="1"/>
          </p:cNvSpPr>
          <p:nvPr>
            <p:ph type="sldNum" sz="quarter" idx="5"/>
          </p:nvPr>
        </p:nvSpPr>
        <p:spPr/>
        <p:txBody>
          <a:bodyPr/>
          <a:lstStyle/>
          <a:p>
            <a:fld id="{D0AF6B23-388E-4688-B3BD-235BDC32F5A6}" type="slidenum">
              <a:rPr lang="en-US" smtClean="0"/>
              <a:t>2</a:t>
            </a:fld>
            <a:endParaRPr lang="en-US"/>
          </a:p>
        </p:txBody>
      </p:sp>
    </p:spTree>
    <p:extLst>
      <p:ext uri="{BB962C8B-B14F-4D97-AF65-F5344CB8AC3E}">
        <p14:creationId xmlns:p14="http://schemas.microsoft.com/office/powerpoint/2010/main" val="605592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baseline="0" dirty="0" smtClean="0">
                <a:latin typeface="NimbusRomNo9L-Regu"/>
              </a:rPr>
              <a:t>With rapid scaling, CMOS devices are approaching the limit of quantum-mechanical boundaries. Among other things, this has resulted in increased process variation and static power dissipation. Fortunately, spintronic devices offer a feasible choice for post-Moore devices, given the recent advances in their design and fabrication process. Magnetic </a:t>
            </a:r>
            <a:r>
              <a:rPr lang="en-US" altLang="zh-CN" sz="1800" b="0" i="0" u="none" strike="noStrike" baseline="0" dirty="0" err="1" smtClean="0">
                <a:latin typeface="NimbusRomNo9L-Regu"/>
              </a:rPr>
              <a:t>skyrmion</a:t>
            </a:r>
            <a:r>
              <a:rPr lang="en-US" altLang="zh-CN" sz="1800" b="0" i="0" u="none" strike="noStrike" baseline="0" dirty="0" smtClean="0">
                <a:latin typeface="NimbusRomNo9L-Regu"/>
              </a:rPr>
              <a:t> is an emerging digital technology with ultra-high integration density and ultra-low energy. Magnetic </a:t>
            </a:r>
            <a:r>
              <a:rPr lang="en-US" altLang="zh-CN" sz="1800" b="0" i="0" u="none" strike="noStrike" baseline="0" dirty="0" err="1" smtClean="0">
                <a:latin typeface="NimbusRomNo9L-Regu"/>
              </a:rPr>
              <a:t>skyrmion</a:t>
            </a:r>
            <a:r>
              <a:rPr lang="en-US" altLang="zh-CN" sz="1800" b="0" i="0" u="none" strike="noStrike" baseline="0" dirty="0" smtClean="0">
                <a:latin typeface="NimbusRomNo9L-Regu"/>
              </a:rPr>
              <a:t> is promising for building next-generation magnetic memories and spintronic logic devices due to their stability, small size and the extremely low currents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b="0" i="0" u="none" strike="noStrike" baseline="0" dirty="0" smtClean="0">
              <a:latin typeface="NimbusRomNo9L-Regu"/>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baseline="0" dirty="0" err="1" smtClean="0">
                <a:latin typeface="NimbusRomNo9L-Regu"/>
              </a:rPr>
              <a:t>Skyrmion</a:t>
            </a:r>
            <a:r>
              <a:rPr lang="en-US" altLang="zh-CN" sz="1800" b="0" i="0" u="none" strike="noStrike" baseline="0" dirty="0" smtClean="0">
                <a:latin typeface="NimbusRomNo9L-Regu"/>
              </a:rPr>
              <a:t>, so named after its British inventor, is a localized magnetic field that acts like a particle, and can be moved through a specially constructed metallic channel under the influence of electric current.</a:t>
            </a:r>
          </a:p>
          <a:p>
            <a:pPr algn="l"/>
            <a:endParaRPr lang="zh-CN" altLang="en-US" dirty="0"/>
          </a:p>
        </p:txBody>
      </p:sp>
      <p:sp>
        <p:nvSpPr>
          <p:cNvPr id="4" name="Slide Number Placeholder 3"/>
          <p:cNvSpPr>
            <a:spLocks noGrp="1"/>
          </p:cNvSpPr>
          <p:nvPr>
            <p:ph type="sldNum" sz="quarter" idx="5"/>
          </p:nvPr>
        </p:nvSpPr>
        <p:spPr/>
        <p:txBody>
          <a:bodyPr/>
          <a:lstStyle/>
          <a:p>
            <a:fld id="{D0AF6B23-388E-4688-B3BD-235BDC32F5A6}" type="slidenum">
              <a:rPr lang="en-US" smtClean="0"/>
              <a:t>3</a:t>
            </a:fld>
            <a:endParaRPr lang="en-US"/>
          </a:p>
        </p:txBody>
      </p:sp>
    </p:spTree>
    <p:extLst>
      <p:ext uri="{BB962C8B-B14F-4D97-AF65-F5344CB8AC3E}">
        <p14:creationId xmlns:p14="http://schemas.microsoft.com/office/powerpoint/2010/main" val="63993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sz="1800" b="0" i="0" u="none" strike="noStrike" baseline="0" dirty="0">
                <a:latin typeface="NimbusRomNo9L-Regu"/>
              </a:rPr>
              <a:t>Those are the contributions of our paper: (read </a:t>
            </a:r>
            <a:r>
              <a:rPr lang="en-US" altLang="zh-CN" sz="1800" b="0" i="0" u="none" strike="noStrike" baseline="0" dirty="0" smtClean="0">
                <a:latin typeface="NimbusRomNo9L-Regu"/>
              </a:rPr>
              <a:t>slide).</a:t>
            </a:r>
            <a:endParaRPr lang="zh-CN" altLang="en-US" dirty="0"/>
          </a:p>
        </p:txBody>
      </p:sp>
      <p:sp>
        <p:nvSpPr>
          <p:cNvPr id="4" name="Slide Number Placeholder 3"/>
          <p:cNvSpPr>
            <a:spLocks noGrp="1"/>
          </p:cNvSpPr>
          <p:nvPr>
            <p:ph type="sldNum" sz="quarter" idx="5"/>
          </p:nvPr>
        </p:nvSpPr>
        <p:spPr/>
        <p:txBody>
          <a:bodyPr/>
          <a:lstStyle/>
          <a:p>
            <a:fld id="{D0AF6B23-388E-4688-B3BD-235BDC32F5A6}" type="slidenum">
              <a:rPr lang="en-US" smtClean="0"/>
              <a:t>4</a:t>
            </a:fld>
            <a:endParaRPr lang="en-US"/>
          </a:p>
        </p:txBody>
      </p:sp>
    </p:spTree>
    <p:extLst>
      <p:ext uri="{BB962C8B-B14F-4D97-AF65-F5344CB8AC3E}">
        <p14:creationId xmlns:p14="http://schemas.microsoft.com/office/powerpoint/2010/main" val="2075023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What is </a:t>
            </a:r>
            <a:r>
              <a:rPr lang="en-US" altLang="zh-CN" sz="1200" dirty="0">
                <a:latin typeface="Arial" panose="020B0604020202020204" pitchFamily="34" charset="0"/>
                <a:cs typeface="Arial" panose="020B0604020202020204" pitchFamily="34" charset="0"/>
              </a:rPr>
              <a:t>Skyrmion.? Skyrmion is a stable magnetic field that acts like a </a:t>
            </a:r>
            <a:r>
              <a:rPr lang="en-US" altLang="zh-CN" sz="1200" dirty="0" smtClean="0">
                <a:latin typeface="Arial" panose="020B0604020202020204" pitchFamily="34" charset="0"/>
                <a:cs typeface="Arial" panose="020B0604020202020204" pitchFamily="34" charset="0"/>
              </a:rPr>
              <a:t>particle, we refer to as </a:t>
            </a:r>
            <a:r>
              <a:rPr lang="en-US" altLang="zh-CN" sz="1200" b="1" dirty="0" err="1" smtClean="0">
                <a:latin typeface="Arial" panose="020B0604020202020204" pitchFamily="34" charset="0"/>
                <a:cs typeface="Arial" panose="020B0604020202020204" pitchFamily="34" charset="0"/>
              </a:rPr>
              <a:t>pseudoparticle</a:t>
            </a:r>
            <a:r>
              <a:rPr lang="en-US" altLang="zh-CN" sz="1200" dirty="0">
                <a:latin typeface="Arial" panose="020B0604020202020204" pitchFamily="34" charset="0"/>
                <a:cs typeface="Arial" panose="020B0604020202020204" pitchFamily="34" charset="0"/>
              </a:rPr>
              <a:t>. Skyrmion is created by transverse current injection in a ferromagnetic thin film through the magnetic tunnel junction (MTJ). </a:t>
            </a:r>
            <a:r>
              <a:rPr lang="en-US" altLang="zh-CN" sz="1200" dirty="0" smtClean="0">
                <a:latin typeface="Arial" panose="020B0604020202020204" pitchFamily="34" charset="0"/>
                <a:cs typeface="Arial" panose="020B0604020202020204" pitchFamily="34" charset="0"/>
              </a:rPr>
              <a:t>Once created the </a:t>
            </a:r>
            <a:r>
              <a:rPr lang="en-US" altLang="zh-CN" sz="1200" dirty="0" err="1" smtClean="0">
                <a:latin typeface="Arial" panose="020B0604020202020204" pitchFamily="34" charset="0"/>
                <a:cs typeface="Arial" panose="020B0604020202020204" pitchFamily="34" charset="0"/>
              </a:rPr>
              <a:t>skyrmion</a:t>
            </a:r>
            <a:r>
              <a:rPr lang="en-US" altLang="zh-CN" sz="1200" dirty="0" smtClean="0">
                <a:latin typeface="Arial" panose="020B0604020202020204" pitchFamily="34" charset="0"/>
                <a:cs typeface="Arial" panose="020B0604020202020204" pitchFamily="34" charset="0"/>
              </a:rPr>
              <a:t> remains stable until</a:t>
            </a:r>
            <a:r>
              <a:rPr lang="en-US" altLang="zh-CN" sz="1200" baseline="0" dirty="0" smtClean="0">
                <a:latin typeface="Arial" panose="020B0604020202020204" pitchFamily="34" charset="0"/>
                <a:cs typeface="Arial" panose="020B0604020202020204" pitchFamily="34" charset="0"/>
              </a:rPr>
              <a:t> it is intentionally removed by an </a:t>
            </a:r>
            <a:r>
              <a:rPr lang="en-US" altLang="zh-CN" sz="1200" baseline="0" dirty="0" err="1" smtClean="0">
                <a:latin typeface="Arial" panose="020B0604020202020204" pitchFamily="34" charset="0"/>
                <a:cs typeface="Arial" panose="020B0604020202020204" pitchFamily="34" charset="0"/>
              </a:rPr>
              <a:t>annhilation</a:t>
            </a:r>
            <a:r>
              <a:rPr lang="en-US" altLang="zh-CN" sz="1200" baseline="0" dirty="0" smtClean="0">
                <a:latin typeface="Arial" panose="020B0604020202020204" pitchFamily="34" charset="0"/>
                <a:cs typeface="Arial" panose="020B0604020202020204" pitchFamily="34" charset="0"/>
              </a:rPr>
              <a:t> procedure. </a:t>
            </a:r>
            <a:r>
              <a:rPr lang="en-US" altLang="zh-CN" sz="1200" dirty="0" smtClean="0">
                <a:latin typeface="Arial" panose="020B0604020202020204" pitchFamily="34" charset="0"/>
                <a:cs typeface="Arial" panose="020B0604020202020204" pitchFamily="34" charset="0"/>
              </a:rPr>
              <a:t>The </a:t>
            </a:r>
            <a:r>
              <a:rPr lang="en-US" altLang="zh-CN" sz="1200" dirty="0">
                <a:latin typeface="Arial" panose="020B0604020202020204" pitchFamily="34" charset="0"/>
                <a:cs typeface="Arial" panose="020B0604020202020204" pitchFamily="34" charset="0"/>
              </a:rPr>
              <a:t>presence of a </a:t>
            </a:r>
            <a:r>
              <a:rPr lang="en-US" altLang="zh-CN" sz="1200" dirty="0" err="1">
                <a:latin typeface="Arial" panose="020B0604020202020204" pitchFamily="34" charset="0"/>
                <a:cs typeface="Arial" panose="020B0604020202020204" pitchFamily="34" charset="0"/>
              </a:rPr>
              <a:t>skyrmion</a:t>
            </a:r>
            <a:r>
              <a:rPr lang="en-US" altLang="zh-CN" sz="1200" dirty="0">
                <a:latin typeface="Arial" panose="020B0604020202020204" pitchFamily="34" charset="0"/>
                <a:cs typeface="Arial" panose="020B0604020202020204" pitchFamily="34" charset="0"/>
              </a:rPr>
              <a:t> </a:t>
            </a:r>
            <a:r>
              <a:rPr lang="en-US" altLang="zh-CN" sz="1200" dirty="0" smtClean="0">
                <a:latin typeface="Arial" panose="020B0604020202020204" pitchFamily="34" charset="0"/>
                <a:cs typeface="Arial" panose="020B0604020202020204" pitchFamily="34" charset="0"/>
              </a:rPr>
              <a:t>indicates </a:t>
            </a:r>
            <a:r>
              <a:rPr lang="en-US" altLang="zh-CN" sz="1200" dirty="0">
                <a:latin typeface="Arial" panose="020B0604020202020204" pitchFamily="34" charset="0"/>
                <a:cs typeface="Arial" panose="020B0604020202020204" pitchFamily="34" charset="0"/>
              </a:rPr>
              <a:t>a </a:t>
            </a:r>
            <a:r>
              <a:rPr lang="en-US" altLang="zh-CN" sz="1200" dirty="0" smtClean="0">
                <a:latin typeface="Arial" panose="020B0604020202020204" pitchFamily="34" charset="0"/>
                <a:cs typeface="Arial" panose="020B0604020202020204" pitchFamily="34" charset="0"/>
              </a:rPr>
              <a:t>logic-high or </a:t>
            </a:r>
            <a:r>
              <a:rPr lang="en-US" altLang="zh-CN" sz="1200" b="1" dirty="0" smtClean="0">
                <a:latin typeface="Arial" panose="020B0604020202020204" pitchFamily="34" charset="0"/>
                <a:cs typeface="Arial" panose="020B0604020202020204" pitchFamily="34" charset="0"/>
              </a:rPr>
              <a:t>1</a:t>
            </a:r>
            <a:r>
              <a:rPr lang="en-US" altLang="zh-CN" sz="1200" dirty="0" smtClean="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in skyrmion-based circuit and </a:t>
            </a:r>
            <a:r>
              <a:rPr lang="en-US" altLang="zh-CN" sz="1200" dirty="0" smtClean="0">
                <a:latin typeface="Arial" panose="020B0604020202020204" pitchFamily="34" charset="0"/>
                <a:cs typeface="Arial" panose="020B0604020202020204" pitchFamily="34" charset="0"/>
              </a:rPr>
              <a:t>the </a:t>
            </a:r>
            <a:r>
              <a:rPr lang="en-US" altLang="zh-CN" sz="1200" dirty="0">
                <a:latin typeface="Arial" panose="020B0604020202020204" pitchFamily="34" charset="0"/>
                <a:cs typeface="Arial" panose="020B0604020202020204" pitchFamily="34" charset="0"/>
              </a:rPr>
              <a:t>absence of skyrmion means </a:t>
            </a:r>
            <a:r>
              <a:rPr lang="en-US" altLang="zh-CN" sz="1200" dirty="0" smtClean="0">
                <a:latin typeface="Arial" panose="020B0604020202020204" pitchFamily="34" charset="0"/>
                <a:cs typeface="Arial" panose="020B0604020202020204" pitchFamily="34" charset="0"/>
              </a:rPr>
              <a:t>logic-low or </a:t>
            </a:r>
            <a:r>
              <a:rPr lang="en-US" altLang="zh-CN" sz="1200" b="1" dirty="0" smtClean="0">
                <a:latin typeface="Arial" panose="020B0604020202020204" pitchFamily="34" charset="0"/>
                <a:cs typeface="Arial" panose="020B0604020202020204" pitchFamily="34" charset="0"/>
              </a:rPr>
              <a:t>0</a:t>
            </a:r>
            <a:r>
              <a:rPr lang="en-US" altLang="zh-CN" sz="1200" dirty="0" smtClean="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Patterns on ferromagnetic and metal films form interconnects, called nanotracks, through which drive </a:t>
            </a:r>
            <a:r>
              <a:rPr lang="en-US" altLang="zh-CN" sz="1200" dirty="0" smtClean="0">
                <a:latin typeface="Arial" panose="020B0604020202020204" pitchFamily="34" charset="0"/>
                <a:cs typeface="Arial" panose="020B0604020202020204" pitchFamily="34" charset="0"/>
              </a:rPr>
              <a:t>currents </a:t>
            </a:r>
            <a:r>
              <a:rPr lang="en-US" altLang="zh-CN" sz="1200" dirty="0">
                <a:latin typeface="Arial" panose="020B0604020202020204" pitchFamily="34" charset="0"/>
                <a:cs typeface="Arial" panose="020B0604020202020204" pitchFamily="34" charset="0"/>
              </a:rPr>
              <a:t>move </a:t>
            </a:r>
            <a:r>
              <a:rPr lang="en-US" altLang="zh-CN" sz="1200" dirty="0" err="1">
                <a:latin typeface="Arial" panose="020B0604020202020204" pitchFamily="34" charset="0"/>
                <a:cs typeface="Arial" panose="020B0604020202020204" pitchFamily="34" charset="0"/>
              </a:rPr>
              <a:t>skyrmions</a:t>
            </a:r>
            <a:r>
              <a:rPr lang="en-US" altLang="zh-CN" sz="120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Arial" panose="020B0604020202020204" pitchFamily="34" charset="0"/>
              <a:cs typeface="Arial" panose="020B0604020202020204" pitchFamily="34" charset="0"/>
            </a:endParaRPr>
          </a:p>
          <a:p>
            <a:pPr algn="l"/>
            <a:endParaRPr lang="zh-CN" altLang="en-US" dirty="0"/>
          </a:p>
        </p:txBody>
      </p:sp>
      <p:sp>
        <p:nvSpPr>
          <p:cNvPr id="4" name="Slide Number Placeholder 3"/>
          <p:cNvSpPr>
            <a:spLocks noGrp="1"/>
          </p:cNvSpPr>
          <p:nvPr>
            <p:ph type="sldNum" sz="quarter" idx="5"/>
          </p:nvPr>
        </p:nvSpPr>
        <p:spPr/>
        <p:txBody>
          <a:bodyPr/>
          <a:lstStyle/>
          <a:p>
            <a:fld id="{D0AF6B23-388E-4688-B3BD-235BDC32F5A6}" type="slidenum">
              <a:rPr lang="en-US" smtClean="0"/>
              <a:t>5</a:t>
            </a:fld>
            <a:endParaRPr lang="en-US"/>
          </a:p>
        </p:txBody>
      </p:sp>
    </p:spTree>
    <p:extLst>
      <p:ext uri="{BB962C8B-B14F-4D97-AF65-F5344CB8AC3E}">
        <p14:creationId xmlns:p14="http://schemas.microsoft.com/office/powerpoint/2010/main" val="2756156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sz="1200" dirty="0">
                <a:latin typeface="Arial" panose="020B0604020202020204" pitchFamily="34" charset="0"/>
                <a:cs typeface="Arial" panose="020B0604020202020204" pitchFamily="34" charset="0"/>
              </a:rPr>
              <a:t>Skyrmion nanotrack structure consists of three parts: </a:t>
            </a:r>
            <a:r>
              <a:rPr lang="en-US" altLang="zh-CN" sz="1800" b="0" i="0" u="none" strike="noStrike" baseline="0" dirty="0" smtClean="0">
                <a:latin typeface="NimbusRomNo9L-Regu"/>
                <a:cs typeface="+mn-cs"/>
              </a:rPr>
              <a:t>The f</a:t>
            </a:r>
            <a:r>
              <a:rPr lang="en-US" altLang="zh-CN" sz="1800" b="0" i="0" u="none" strike="noStrike" baseline="0" dirty="0" smtClean="0">
                <a:latin typeface="NimbusRomNo9L-Regu"/>
              </a:rPr>
              <a:t>igure shows </a:t>
            </a:r>
            <a:r>
              <a:rPr lang="en-US" altLang="zh-CN" sz="1800" b="0" i="0" u="none" strike="noStrike" baseline="0" dirty="0">
                <a:latin typeface="NimbusRomNo9L-Regu"/>
              </a:rPr>
              <a:t>3D cross sectional view of a nanotrack consisting of a </a:t>
            </a:r>
            <a:r>
              <a:rPr lang="en-US" altLang="zh-CN" sz="1800" b="0" i="0" u="none" strike="noStrike" baseline="0" dirty="0" smtClean="0">
                <a:latin typeface="NimbusRomNo9L-Regu"/>
              </a:rPr>
              <a:t>ferromagnetic or FM </a:t>
            </a:r>
            <a:r>
              <a:rPr lang="en-US" altLang="zh-CN" sz="1800" b="0" i="0" u="none" strike="noStrike" baseline="0" dirty="0">
                <a:latin typeface="NimbusRomNo9L-Regu"/>
              </a:rPr>
              <a:t>layer </a:t>
            </a:r>
            <a:r>
              <a:rPr lang="en-US" altLang="zh-CN" sz="1800" b="0" i="0" u="none" strike="noStrike" baseline="0" dirty="0" smtClean="0">
                <a:latin typeface="NimbusRomNo9L-Regu"/>
              </a:rPr>
              <a:t>shown in </a:t>
            </a:r>
            <a:r>
              <a:rPr lang="en-US" altLang="zh-CN" sz="1800" b="1" i="0" u="none" strike="noStrike" baseline="0" dirty="0" smtClean="0">
                <a:latin typeface="NimbusRomNo9L-Regu"/>
              </a:rPr>
              <a:t>gray</a:t>
            </a:r>
            <a:r>
              <a:rPr lang="en-US" altLang="zh-CN" sz="1800" b="0" i="0" u="none" strike="noStrike" baseline="0" dirty="0" smtClean="0">
                <a:latin typeface="NimbusRomNo9L-Regu"/>
              </a:rPr>
              <a:t>, </a:t>
            </a:r>
            <a:r>
              <a:rPr lang="en-US" altLang="zh-CN" sz="1800" b="0" i="0" u="none" strike="noStrike" baseline="0" dirty="0">
                <a:latin typeface="NimbusRomNo9L-Regu"/>
              </a:rPr>
              <a:t>a </a:t>
            </a:r>
            <a:r>
              <a:rPr lang="en-US" altLang="zh-CN" sz="1800" b="0" i="0" u="none" strike="noStrike" baseline="0" dirty="0" smtClean="0">
                <a:latin typeface="NimbusRomNo9L-Regu"/>
              </a:rPr>
              <a:t>heavy-metal or HM </a:t>
            </a:r>
            <a:r>
              <a:rPr lang="en-US" altLang="zh-CN" sz="1800" b="0" i="0" u="none" strike="noStrike" baseline="0" dirty="0">
                <a:latin typeface="NimbusRomNo9L-Regu"/>
              </a:rPr>
              <a:t>layer </a:t>
            </a:r>
            <a:r>
              <a:rPr lang="en-US" altLang="zh-CN" sz="1800" b="0" i="0" u="none" strike="noStrike" baseline="0" dirty="0" smtClean="0">
                <a:latin typeface="NimbusRomNo9L-Regu"/>
              </a:rPr>
              <a:t>shown in </a:t>
            </a:r>
            <a:r>
              <a:rPr lang="en-US" altLang="zh-CN" sz="1800" b="1" i="0" u="none" strike="noStrike" baseline="0" dirty="0" smtClean="0">
                <a:latin typeface="NimbusRomNo9L-Regu"/>
              </a:rPr>
              <a:t>green</a:t>
            </a:r>
            <a:r>
              <a:rPr lang="en-US" altLang="zh-CN" sz="1800" b="0" i="0" u="none" strike="noStrike" baseline="0" dirty="0" smtClean="0">
                <a:latin typeface="NimbusRomNo9L-Regu"/>
              </a:rPr>
              <a:t>.</a:t>
            </a:r>
            <a:r>
              <a:rPr lang="en-US" altLang="zh-CN" sz="1200" dirty="0" smtClean="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and </a:t>
            </a:r>
            <a:r>
              <a:rPr lang="en-US" altLang="zh-CN" sz="1200" dirty="0" smtClean="0">
                <a:latin typeface="Arial" panose="020B0604020202020204" pitchFamily="34" charset="0"/>
                <a:cs typeface="Arial" panose="020B0604020202020204" pitchFamily="34" charset="0"/>
              </a:rPr>
              <a:t>a base layer</a:t>
            </a:r>
            <a:r>
              <a:rPr lang="en-US" altLang="zh-CN" sz="1200" baseline="0" dirty="0" smtClean="0">
                <a:latin typeface="Arial" panose="020B0604020202020204" pitchFamily="34" charset="0"/>
                <a:cs typeface="Arial" panose="020B0604020202020204" pitchFamily="34" charset="0"/>
              </a:rPr>
              <a:t> shown in b</a:t>
            </a:r>
            <a:r>
              <a:rPr lang="en-US" altLang="zh-CN" sz="1200" dirty="0" smtClean="0">
                <a:latin typeface="Arial" panose="020B0604020202020204" pitchFamily="34" charset="0"/>
                <a:cs typeface="Arial" panose="020B0604020202020204" pitchFamily="34" charset="0"/>
              </a:rPr>
              <a:t>rown. </a:t>
            </a:r>
            <a:r>
              <a:rPr lang="en-US" altLang="zh-CN" sz="1200" dirty="0">
                <a:latin typeface="Arial" panose="020B0604020202020204" pitchFamily="34" charset="0"/>
                <a:cs typeface="Arial" panose="020B0604020202020204" pitchFamily="34" charset="0"/>
              </a:rPr>
              <a:t>The </a:t>
            </a:r>
            <a:r>
              <a:rPr lang="en-US" altLang="zh-CN" sz="1200" dirty="0" err="1">
                <a:latin typeface="Arial" panose="020B0604020202020204" pitchFamily="34" charset="0"/>
                <a:cs typeface="Arial" panose="020B0604020202020204" pitchFamily="34" charset="0"/>
              </a:rPr>
              <a:t>skyrmion</a:t>
            </a:r>
            <a:r>
              <a:rPr lang="en-US" altLang="zh-CN" sz="1200" dirty="0">
                <a:latin typeface="Arial" panose="020B0604020202020204" pitchFamily="34" charset="0"/>
                <a:cs typeface="Arial" panose="020B0604020202020204" pitchFamily="34" charset="0"/>
              </a:rPr>
              <a:t> </a:t>
            </a:r>
            <a:r>
              <a:rPr lang="en-US" altLang="zh-CN" sz="1200" dirty="0" smtClean="0">
                <a:latin typeface="Arial" panose="020B0604020202020204" pitchFamily="34" charset="0"/>
                <a:cs typeface="Arial" panose="020B0604020202020204" pitchFamily="34" charset="0"/>
              </a:rPr>
              <a:t>exists </a:t>
            </a:r>
            <a:r>
              <a:rPr lang="en-US" altLang="zh-CN" sz="1200" dirty="0">
                <a:latin typeface="Arial" panose="020B0604020202020204" pitchFamily="34" charset="0"/>
                <a:cs typeface="Arial" panose="020B0604020202020204" pitchFamily="34" charset="0"/>
              </a:rPr>
              <a:t>in the </a:t>
            </a:r>
            <a:r>
              <a:rPr lang="en-US" altLang="zh-CN" sz="1200" dirty="0" smtClean="0">
                <a:latin typeface="Arial" panose="020B0604020202020204" pitchFamily="34" charset="0"/>
                <a:cs typeface="Arial" panose="020B0604020202020204" pitchFamily="34" charset="0"/>
              </a:rPr>
              <a:t>gray FM layer </a:t>
            </a:r>
            <a:r>
              <a:rPr lang="en-US" altLang="zh-CN" sz="1200" dirty="0">
                <a:latin typeface="Arial" panose="020B0604020202020204" pitchFamily="34" charset="0"/>
                <a:cs typeface="Arial" panose="020B0604020202020204" pitchFamily="34" charset="0"/>
              </a:rPr>
              <a:t>at the interface with the </a:t>
            </a:r>
            <a:r>
              <a:rPr lang="en-US" altLang="zh-CN" sz="1200" dirty="0" smtClean="0">
                <a:latin typeface="Arial" panose="020B0604020202020204" pitchFamily="34" charset="0"/>
                <a:cs typeface="Arial" panose="020B0604020202020204" pitchFamily="34" charset="0"/>
              </a:rPr>
              <a:t>green HM layer. It is moved </a:t>
            </a:r>
            <a:r>
              <a:rPr lang="en-US" altLang="zh-CN" sz="1200" dirty="0">
                <a:latin typeface="Arial" panose="020B0604020202020204" pitchFamily="34" charset="0"/>
                <a:cs typeface="Arial" panose="020B0604020202020204" pitchFamily="34" charset="0"/>
              </a:rPr>
              <a:t>by a continuous electric current </a:t>
            </a:r>
            <a:r>
              <a:rPr lang="en-US" altLang="zh-CN" sz="1200" dirty="0" smtClean="0">
                <a:latin typeface="Arial" panose="020B0604020202020204" pitchFamily="34" charset="0"/>
                <a:cs typeface="Arial" panose="020B0604020202020204" pitchFamily="34" charset="0"/>
              </a:rPr>
              <a:t>in </a:t>
            </a:r>
            <a:r>
              <a:rPr lang="en-US" altLang="zh-CN" sz="1200" dirty="0">
                <a:latin typeface="Arial" panose="020B0604020202020204" pitchFamily="34" charset="0"/>
                <a:cs typeface="Arial" panose="020B0604020202020204" pitchFamily="34" charset="0"/>
              </a:rPr>
              <a:t>+y detection. </a:t>
            </a:r>
            <a:r>
              <a:rPr lang="en-US" altLang="zh-CN" sz="1200" dirty="0" smtClean="0">
                <a:latin typeface="Arial" panose="020B0604020202020204" pitchFamily="34" charset="0"/>
                <a:cs typeface="Arial" panose="020B0604020202020204" pitchFamily="34" charset="0"/>
              </a:rPr>
              <a:t>F_SH </a:t>
            </a:r>
            <a:r>
              <a:rPr lang="en-US" altLang="zh-CN" sz="1200" dirty="0">
                <a:latin typeface="Arial" panose="020B0604020202020204" pitchFamily="34" charset="0"/>
                <a:cs typeface="Arial" panose="020B0604020202020204" pitchFamily="34" charset="0"/>
              </a:rPr>
              <a:t>stands for </a:t>
            </a:r>
            <a:r>
              <a:rPr lang="en-US" altLang="zh-CN" sz="1800" b="0" i="0" u="none" strike="noStrike" baseline="0" dirty="0">
                <a:latin typeface="NimbusRomNo9L-Regu"/>
              </a:rPr>
              <a:t>the driving force generated by the spin-orbit torque and </a:t>
            </a:r>
            <a:r>
              <a:rPr lang="en-US" altLang="zh-CN" sz="1200" dirty="0" err="1" smtClean="0">
                <a:latin typeface="Arial" panose="020B0604020202020204" pitchFamily="34" charset="0"/>
                <a:cs typeface="Arial" panose="020B0604020202020204" pitchFamily="34" charset="0"/>
              </a:rPr>
              <a:t>F_SkH</a:t>
            </a:r>
            <a:r>
              <a:rPr lang="en-US" altLang="zh-CN" sz="1200" dirty="0" smtClean="0">
                <a:latin typeface="Arial" panose="020B0604020202020204" pitchFamily="34" charset="0"/>
                <a:cs typeface="Arial" panose="020B0604020202020204" pitchFamily="34" charset="0"/>
              </a:rPr>
              <a:t> </a:t>
            </a:r>
            <a:r>
              <a:rPr lang="en-US" altLang="zh-CN" sz="1800" b="0" i="0" u="none" strike="noStrike" baseline="0" dirty="0">
                <a:latin typeface="NimbusRomNo9L-Regu"/>
              </a:rPr>
              <a:t>represents the </a:t>
            </a:r>
            <a:r>
              <a:rPr lang="en-US" altLang="zh-CN" sz="1800" b="0" i="0" u="none" strike="noStrike" baseline="0" dirty="0" smtClean="0">
                <a:latin typeface="NimbusRomNo9L-Regu"/>
              </a:rPr>
              <a:t>force </a:t>
            </a:r>
            <a:r>
              <a:rPr lang="en-US" altLang="zh-CN" sz="1200" b="0" i="0" u="none" strike="noStrike" baseline="0" dirty="0" smtClean="0">
                <a:latin typeface="Arial" panose="020B0604020202020204" pitchFamily="34" charset="0"/>
                <a:cs typeface="Arial" panose="020B0604020202020204" pitchFamily="34" charset="0"/>
              </a:rPr>
              <a:t>generated</a:t>
            </a:r>
            <a:r>
              <a:rPr lang="en-US" altLang="zh-CN" sz="1200" dirty="0" smtClean="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by </a:t>
            </a:r>
            <a:r>
              <a:rPr lang="en-US" altLang="zh-CN" sz="1200" dirty="0" smtClean="0">
                <a:latin typeface="Arial" panose="020B0604020202020204" pitchFamily="34" charset="0"/>
                <a:cs typeface="Arial" panose="020B0604020202020204" pitchFamily="34" charset="0"/>
              </a:rPr>
              <a:t>the </a:t>
            </a:r>
            <a:r>
              <a:rPr lang="en-US" altLang="zh-CN" sz="1200" dirty="0">
                <a:latin typeface="Arial" panose="020B0604020202020204" pitchFamily="34" charset="0"/>
                <a:cs typeface="Arial" panose="020B0604020202020204" pitchFamily="34" charset="0"/>
              </a:rPr>
              <a:t>skyrmion Hall effect. The side wall wrapping structure eliminates </a:t>
            </a:r>
            <a:r>
              <a:rPr lang="en-US" altLang="zh-CN" sz="1200" dirty="0" smtClean="0">
                <a:latin typeface="Arial" panose="020B0604020202020204" pitchFamily="34" charset="0"/>
                <a:cs typeface="Arial" panose="020B0604020202020204" pitchFamily="34" charset="0"/>
              </a:rPr>
              <a:t>any possible transverse </a:t>
            </a:r>
            <a:r>
              <a:rPr lang="en-US" altLang="zh-CN" sz="1200" dirty="0">
                <a:latin typeface="Arial" panose="020B0604020202020204" pitchFamily="34" charset="0"/>
                <a:cs typeface="Arial" panose="020B0604020202020204" pitchFamily="34" charset="0"/>
              </a:rPr>
              <a:t>motion of the skyrmion caused by the skyrmion Hall effect, allowing only linear </a:t>
            </a:r>
            <a:r>
              <a:rPr lang="en-US" altLang="zh-CN" sz="1200" dirty="0" smtClean="0">
                <a:latin typeface="Arial" panose="020B0604020202020204" pitchFamily="34" charset="0"/>
                <a:cs typeface="Arial" panose="020B0604020202020204" pitchFamily="34" charset="0"/>
              </a:rPr>
              <a:t>motion</a:t>
            </a:r>
            <a:r>
              <a:rPr lang="en-US" altLang="zh-CN" sz="1200" baseline="0" dirty="0" smtClean="0">
                <a:latin typeface="Arial" panose="020B0604020202020204" pitchFamily="34" charset="0"/>
                <a:cs typeface="Arial" panose="020B0604020202020204" pitchFamily="34" charset="0"/>
              </a:rPr>
              <a:t> along the y-axis.</a:t>
            </a:r>
            <a:endParaRPr lang="en-US" altLang="zh-CN" sz="1200" dirty="0">
              <a:latin typeface="Arial" panose="020B0604020202020204" pitchFamily="34" charset="0"/>
              <a:cs typeface="Arial" panose="020B0604020202020204" pitchFamily="34" charset="0"/>
            </a:endParaRPr>
          </a:p>
          <a:p>
            <a:pPr algn="l"/>
            <a:endParaRPr lang="zh-CN" altLang="en-US" dirty="0"/>
          </a:p>
        </p:txBody>
      </p:sp>
      <p:sp>
        <p:nvSpPr>
          <p:cNvPr id="4" name="Slide Number Placeholder 3"/>
          <p:cNvSpPr>
            <a:spLocks noGrp="1"/>
          </p:cNvSpPr>
          <p:nvPr>
            <p:ph type="sldNum" sz="quarter" idx="5"/>
          </p:nvPr>
        </p:nvSpPr>
        <p:spPr/>
        <p:txBody>
          <a:bodyPr/>
          <a:lstStyle/>
          <a:p>
            <a:fld id="{D0AF6B23-388E-4688-B3BD-235BDC32F5A6}" type="slidenum">
              <a:rPr lang="en-US" smtClean="0"/>
              <a:t>6</a:t>
            </a:fld>
            <a:endParaRPr lang="en-US"/>
          </a:p>
        </p:txBody>
      </p:sp>
    </p:spTree>
    <p:extLst>
      <p:ext uri="{BB962C8B-B14F-4D97-AF65-F5344CB8AC3E}">
        <p14:creationId xmlns:p14="http://schemas.microsoft.com/office/powerpoint/2010/main" val="3016483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sz="1800" b="0" i="0" u="none" strike="noStrike" baseline="0" dirty="0">
                <a:latin typeface="NimbusRomNo9L-Regu"/>
              </a:rPr>
              <a:t>We have adopted Skyrmion Logic Gates </a:t>
            </a:r>
            <a:r>
              <a:rPr lang="en-US" altLang="zh-CN" sz="1800" b="0" i="0" u="none" strike="noStrike" baseline="0" dirty="0" smtClean="0">
                <a:latin typeface="NimbusRomNo9L-Regu"/>
              </a:rPr>
              <a:t>originally developed at the </a:t>
            </a:r>
            <a:r>
              <a:rPr lang="en-US" altLang="zh-CN" sz="1800" b="0" i="0" u="none" strike="noStrike" baseline="0" dirty="0">
                <a:latin typeface="NimbusRomNo9L-Regu"/>
              </a:rPr>
              <a:t>U</a:t>
            </a:r>
            <a:r>
              <a:rPr lang="en-US" altLang="zh-CN" sz="1800" b="0" i="0" u="none" strike="noStrike" baseline="0" dirty="0" smtClean="0">
                <a:latin typeface="NimbusRomNo9L-Regu"/>
              </a:rPr>
              <a:t>niversity </a:t>
            </a:r>
            <a:r>
              <a:rPr lang="en-US" altLang="zh-CN" sz="1800" b="0" i="0" u="none" strike="noStrike" baseline="0" dirty="0">
                <a:latin typeface="NimbusRomNo9L-Regu"/>
              </a:rPr>
              <a:t>of T</a:t>
            </a:r>
            <a:r>
              <a:rPr lang="en-US" altLang="zh-CN" sz="1800" b="0" i="0" u="none" strike="noStrike" baseline="0" dirty="0" smtClean="0">
                <a:latin typeface="NimbusRomNo9L-Regu"/>
              </a:rPr>
              <a:t>exas </a:t>
            </a:r>
            <a:r>
              <a:rPr lang="en-US" altLang="zh-CN" sz="1800" b="0" i="0" u="none" strike="noStrike" baseline="0" dirty="0">
                <a:latin typeface="NimbusRomNo9L-Regu"/>
              </a:rPr>
              <a:t>at Dallas </a:t>
            </a:r>
            <a:r>
              <a:rPr lang="en-US" altLang="zh-CN" sz="1800" b="0" i="0" u="none" strike="noStrike" baseline="0" dirty="0" smtClean="0">
                <a:latin typeface="NimbusRomNo9L-Regu"/>
              </a:rPr>
              <a:t>by Dr. Friedman </a:t>
            </a:r>
            <a:r>
              <a:rPr lang="en-US" altLang="zh-CN" sz="1800" b="0" i="0" u="none" strike="noStrike" baseline="0" dirty="0">
                <a:latin typeface="NimbusRomNo9L-Regu"/>
              </a:rPr>
              <a:t>by modifying them as non-reversible logic gates.  +   </a:t>
            </a:r>
            <a:r>
              <a:rPr lang="en-US" altLang="zh-CN" sz="1800" dirty="0">
                <a:latin typeface="Arial" panose="020B0604020202020204" pitchFamily="34" charset="0"/>
                <a:cs typeface="Arial" panose="020B0604020202020204" pitchFamily="34" charset="0"/>
              </a:rPr>
              <a:t>A traditional skyrmion gate combines phenomena such as spin Hall effect, skyrmion Hall effect, skyrmion-skyrmion repulsion and skyrmion curb repulsion. The green part is the nanotrack of skyrmion, </a:t>
            </a:r>
            <a:r>
              <a:rPr lang="en-US" altLang="zh-CN" sz="1800" b="0" i="0" u="none" strike="noStrike" baseline="0" dirty="0">
                <a:latin typeface="NimbusRomNo9L-Regu"/>
              </a:rPr>
              <a:t>The blue triangle on the inputs side is the clock notch to </a:t>
            </a:r>
            <a:r>
              <a:rPr lang="en-US" altLang="zh-CN" sz="2800" dirty="0" smtClean="0"/>
              <a:t>synchronize </a:t>
            </a:r>
            <a:r>
              <a:rPr lang="en-US" altLang="zh-CN" sz="2800" dirty="0"/>
              <a:t>the computing system. </a:t>
            </a:r>
            <a:r>
              <a:rPr lang="en-US" altLang="zh-CN" sz="1800" b="0" i="0" u="none" strike="noStrike" baseline="0" dirty="0">
                <a:latin typeface="NimbusRomNo9L-Regu"/>
              </a:rPr>
              <a:t>A red triangle is added at the end of a nanotrack so that any additional </a:t>
            </a:r>
            <a:r>
              <a:rPr lang="en-US" altLang="zh-CN" sz="1800" b="0" i="0" u="none" strike="noStrike" baseline="0" dirty="0" err="1">
                <a:latin typeface="NimbusRomNo9L-Regu"/>
              </a:rPr>
              <a:t>skyrmions</a:t>
            </a:r>
            <a:r>
              <a:rPr lang="en-US" altLang="zh-CN" sz="1800" b="0" i="0" u="none" strike="noStrike" baseline="0" dirty="0">
                <a:latin typeface="NimbusRomNo9L-Regu"/>
              </a:rPr>
              <a:t> </a:t>
            </a:r>
            <a:r>
              <a:rPr lang="en-US" altLang="zh-CN" sz="1800" b="0" i="0" u="none" strike="noStrike" baseline="0" dirty="0" smtClean="0">
                <a:latin typeface="NimbusRomNo9L-Regu"/>
              </a:rPr>
              <a:t>are </a:t>
            </a:r>
            <a:r>
              <a:rPr lang="en-US" altLang="zh-CN" sz="1800" b="0" i="0" u="none" strike="noStrike" baseline="0" dirty="0">
                <a:latin typeface="NimbusRomNo9L-Regu"/>
              </a:rPr>
              <a:t>destroyed to preserve the proper logic operation which is primarily dependent on skyrmion-skyrmion interactions. </a:t>
            </a:r>
            <a:r>
              <a:rPr lang="en-US" altLang="zh-CN" sz="1800" b="0" i="0" u="none" strike="noStrike" baseline="0" dirty="0" smtClean="0">
                <a:latin typeface="NimbusRomNo9L-Regu"/>
              </a:rPr>
              <a:t>Please note that t</a:t>
            </a:r>
            <a:r>
              <a:rPr lang="en-US" altLang="zh-CN" sz="1200" b="0" i="0" u="none" strike="noStrike" baseline="0" dirty="0" smtClean="0">
                <a:solidFill>
                  <a:srgbClr val="FF0000"/>
                </a:solidFill>
                <a:latin typeface="Arial" panose="020B0604020202020204" pitchFamily="34" charset="0"/>
                <a:cs typeface="Arial" panose="020B0604020202020204" pitchFamily="34" charset="0"/>
              </a:rPr>
              <a:t>he </a:t>
            </a:r>
            <a:r>
              <a:rPr lang="en-US" altLang="zh-CN" sz="1200" b="0" i="0" u="none" strike="noStrike" baseline="0" dirty="0">
                <a:solidFill>
                  <a:srgbClr val="FF0000"/>
                </a:solidFill>
                <a:latin typeface="Arial" panose="020B0604020202020204" pitchFamily="34" charset="0"/>
                <a:cs typeface="Arial" panose="020B0604020202020204" pitchFamily="34" charset="0"/>
              </a:rPr>
              <a:t>skyrmion behaves as a pseudo particle, so the skyrmion circuit additionally needs a special fanout element </a:t>
            </a:r>
            <a:r>
              <a:rPr lang="en-US" altLang="zh-CN" sz="1200" b="0" i="0" u="none" strike="noStrike" baseline="0" dirty="0" smtClean="0">
                <a:solidFill>
                  <a:srgbClr val="FF0000"/>
                </a:solidFill>
                <a:latin typeface="Arial" panose="020B0604020202020204" pitchFamily="34" charset="0"/>
                <a:cs typeface="Arial" panose="020B0604020202020204" pitchFamily="34" charset="0"/>
              </a:rPr>
              <a:t>to generate multiple </a:t>
            </a:r>
            <a:r>
              <a:rPr lang="en-US" altLang="zh-CN" sz="1200" b="0" i="0" u="none" strike="noStrike" baseline="0" dirty="0" err="1" smtClean="0">
                <a:solidFill>
                  <a:srgbClr val="FF0000"/>
                </a:solidFill>
                <a:latin typeface="Arial" panose="020B0604020202020204" pitchFamily="34" charset="0"/>
                <a:cs typeface="Arial" panose="020B0604020202020204" pitchFamily="34" charset="0"/>
              </a:rPr>
              <a:t>skyrmions</a:t>
            </a:r>
            <a:r>
              <a:rPr lang="en-US" altLang="zh-CN" sz="1200" b="0" i="0" u="none" strike="noStrike" baseline="0" dirty="0" smtClean="0">
                <a:solidFill>
                  <a:srgbClr val="FF0000"/>
                </a:solidFill>
                <a:latin typeface="Arial" panose="020B0604020202020204" pitchFamily="34" charset="0"/>
                <a:cs typeface="Arial" panose="020B0604020202020204" pitchFamily="34" charset="0"/>
              </a:rPr>
              <a:t> for </a:t>
            </a:r>
            <a:r>
              <a:rPr lang="en-US" altLang="zh-CN" sz="1200" b="0" i="0" u="none" strike="noStrike" baseline="0" dirty="0" err="1" smtClean="0">
                <a:solidFill>
                  <a:srgbClr val="FF0000"/>
                </a:solidFill>
                <a:latin typeface="Arial" panose="020B0604020202020204" pitchFamily="34" charset="0"/>
                <a:cs typeface="Arial" panose="020B0604020202020204" pitchFamily="34" charset="0"/>
              </a:rPr>
              <a:t>fanout</a:t>
            </a:r>
            <a:r>
              <a:rPr lang="en-US" altLang="zh-CN" sz="1200" b="0" i="0" u="none" strike="noStrike" baseline="0" dirty="0" smtClean="0">
                <a:solidFill>
                  <a:srgbClr val="FF0000"/>
                </a:solidFill>
                <a:latin typeface="Arial" panose="020B0604020202020204" pitchFamily="34" charset="0"/>
                <a:cs typeface="Arial" panose="020B0604020202020204" pitchFamily="34" charset="0"/>
              </a:rPr>
              <a:t> branches. </a:t>
            </a:r>
            <a:endParaRPr lang="zh-CN" altLang="en-US" dirty="0"/>
          </a:p>
        </p:txBody>
      </p:sp>
      <p:sp>
        <p:nvSpPr>
          <p:cNvPr id="4" name="Slide Number Placeholder 3"/>
          <p:cNvSpPr>
            <a:spLocks noGrp="1"/>
          </p:cNvSpPr>
          <p:nvPr>
            <p:ph type="sldNum" sz="quarter" idx="5"/>
          </p:nvPr>
        </p:nvSpPr>
        <p:spPr/>
        <p:txBody>
          <a:bodyPr/>
          <a:lstStyle/>
          <a:p>
            <a:fld id="{D0AF6B23-388E-4688-B3BD-235BDC32F5A6}" type="slidenum">
              <a:rPr lang="en-US" smtClean="0"/>
              <a:t>7</a:t>
            </a:fld>
            <a:endParaRPr lang="en-US"/>
          </a:p>
        </p:txBody>
      </p:sp>
    </p:spTree>
    <p:extLst>
      <p:ext uri="{BB962C8B-B14F-4D97-AF65-F5344CB8AC3E}">
        <p14:creationId xmlns:p14="http://schemas.microsoft.com/office/powerpoint/2010/main" val="3809355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tLang="zh-CN" sz="1800" b="0" i="0" u="none" strike="noStrike" baseline="0" dirty="0" smtClean="0">
                <a:latin typeface="NimbusRomNo9L-Regu"/>
              </a:rPr>
              <a:t>This slide </a:t>
            </a:r>
            <a:r>
              <a:rPr lang="en-US" altLang="zh-CN" sz="1800" b="0" i="0" u="none" strike="noStrike" baseline="0" dirty="0">
                <a:latin typeface="NimbusRomNo9L-Regu"/>
              </a:rPr>
              <a:t>shows </a:t>
            </a:r>
            <a:r>
              <a:rPr lang="en-US" altLang="zh-CN" sz="1800" b="0" i="0" u="none" strike="noStrike" baseline="0" dirty="0" smtClean="0">
                <a:latin typeface="NimbusRomNo9L-Regu"/>
              </a:rPr>
              <a:t>how to convert Gate-level schematic to Skyrmion circuit. This circuit is </a:t>
            </a:r>
            <a:r>
              <a:rPr lang="en-US" altLang="zh-CN" sz="1800" b="0" i="0" u="none" strike="noStrike" baseline="0" dirty="0">
                <a:latin typeface="NimbusRomNo9L-Regu"/>
              </a:rPr>
              <a:t>a half adder skyrmion circuit using AND, OR and fanout gates. </a:t>
            </a:r>
            <a:endParaRPr lang="en-US" altLang="zh-CN" sz="1800" b="0" i="0" u="none" strike="noStrike" baseline="0" dirty="0" smtClean="0">
              <a:latin typeface="NimbusRomNo9L-Regu"/>
            </a:endParaRPr>
          </a:p>
          <a:p>
            <a:pPr rtl="0"/>
            <a:r>
              <a:rPr lang="en-US" altLang="zh-CN" dirty="0" smtClean="0">
                <a:latin typeface="Arial" panose="020B0604020202020204" pitchFamily="34" charset="0"/>
                <a:cs typeface="Arial" panose="020B0604020202020204" pitchFamily="34" charset="0"/>
              </a:rPr>
              <a:t>Please </a:t>
            </a:r>
            <a:r>
              <a:rPr lang="en-US" altLang="zh-CN" dirty="0">
                <a:latin typeface="Arial" panose="020B0604020202020204" pitchFamily="34" charset="0"/>
                <a:cs typeface="Arial" panose="020B0604020202020204" pitchFamily="34" charset="0"/>
              </a:rPr>
              <a:t>note that </a:t>
            </a:r>
            <a:r>
              <a:rPr lang="en-US" altLang="zh-CN" sz="1200" b="0" i="0" u="none" strike="noStrike" baseline="0" dirty="0">
                <a:solidFill>
                  <a:srgbClr val="FF0000"/>
                </a:solidFill>
                <a:latin typeface="Arial" panose="020B0604020202020204" pitchFamily="34" charset="0"/>
                <a:cs typeface="Arial" panose="020B0604020202020204" pitchFamily="34" charset="0"/>
              </a:rPr>
              <a:t>: The </a:t>
            </a:r>
            <a:r>
              <a:rPr lang="en-US" altLang="zh-CN" sz="1200" b="0" i="0" u="none" strike="noStrike" baseline="0" dirty="0" smtClean="0">
                <a:solidFill>
                  <a:srgbClr val="FF0000"/>
                </a:solidFill>
                <a:latin typeface="Arial" panose="020B0604020202020204" pitchFamily="34" charset="0"/>
                <a:cs typeface="Arial" panose="020B0604020202020204" pitchFamily="34" charset="0"/>
              </a:rPr>
              <a:t>skyrmion </a:t>
            </a:r>
            <a:r>
              <a:rPr lang="en-US" altLang="zh-CN" sz="1200" b="0" i="0" u="none" strike="noStrike" baseline="0" dirty="0">
                <a:solidFill>
                  <a:srgbClr val="FF0000"/>
                </a:solidFill>
                <a:latin typeface="Arial" panose="020B0604020202020204" pitchFamily="34" charset="0"/>
                <a:cs typeface="Arial" panose="020B0604020202020204" pitchFamily="34" charset="0"/>
              </a:rPr>
              <a:t>circuit is a pipeline system. The correct result will </a:t>
            </a:r>
            <a:r>
              <a:rPr lang="en-US" altLang="zh-CN" sz="1200" b="0" i="0" u="none" strike="noStrike" baseline="0" dirty="0" smtClean="0">
                <a:solidFill>
                  <a:srgbClr val="FF0000"/>
                </a:solidFill>
                <a:latin typeface="Arial" panose="020B0604020202020204" pitchFamily="34" charset="0"/>
                <a:cs typeface="Arial" panose="020B0604020202020204" pitchFamily="34" charset="0"/>
              </a:rPr>
              <a:t>be </a:t>
            </a:r>
            <a:r>
              <a:rPr lang="en-US" altLang="zh-CN" b="0" dirty="0" smtClean="0">
                <a:solidFill>
                  <a:srgbClr val="000000"/>
                </a:solidFill>
                <a:effectLst/>
                <a:latin typeface="Google Sans"/>
              </a:rPr>
              <a:t>generated</a:t>
            </a:r>
            <a:r>
              <a:rPr lang="en-US" altLang="zh-CN" b="0" i="0" dirty="0" smtClean="0">
                <a:effectLst/>
                <a:latin typeface="Roboto"/>
              </a:rPr>
              <a:t> </a:t>
            </a:r>
            <a:r>
              <a:rPr lang="en-US" altLang="zh-CN" sz="1200" b="0" i="0" u="none" strike="noStrike" baseline="0" dirty="0">
                <a:solidFill>
                  <a:srgbClr val="FF0000"/>
                </a:solidFill>
                <a:latin typeface="Arial" panose="020B0604020202020204" pitchFamily="34" charset="0"/>
                <a:cs typeface="Arial" panose="020B0604020202020204" pitchFamily="34" charset="0"/>
              </a:rPr>
              <a:t>after five cycles, and an output will be generated in each subsequent cycle</a:t>
            </a:r>
            <a:r>
              <a:rPr lang="en-US" altLang="zh-CN" sz="1200" b="0" i="0" u="none" strike="noStrike" baseline="0" smtClean="0">
                <a:solidFill>
                  <a:srgbClr val="FF0000"/>
                </a:solidFill>
                <a:latin typeface="Arial" panose="020B0604020202020204" pitchFamily="34" charset="0"/>
                <a:cs typeface="Arial" panose="020B0604020202020204" pitchFamily="34" charset="0"/>
              </a:rPr>
              <a:t>. </a:t>
            </a:r>
            <a:endParaRPr lang="en-US" altLang="zh-CN" sz="1200" b="0" i="0" u="none" strike="noStrike" baseline="0" smtClean="0">
              <a:solidFill>
                <a:srgbClr val="FF0000"/>
              </a:solidFill>
              <a:latin typeface="Arial" panose="020B0604020202020204" pitchFamily="34" charset="0"/>
              <a:cs typeface="Arial" panose="020B0604020202020204" pitchFamily="34" charset="0"/>
            </a:endParaRPr>
          </a:p>
          <a:p>
            <a:pPr rtl="0"/>
            <a:r>
              <a:rPr lang="en-US" altLang="zh-CN" sz="1200" b="0" i="0" u="none" strike="noStrike" baseline="0" smtClean="0">
                <a:solidFill>
                  <a:srgbClr val="FF0000"/>
                </a:solidFill>
                <a:latin typeface="Arial" panose="020B0604020202020204" pitchFamily="34" charset="0"/>
                <a:cs typeface="Arial" panose="020B0604020202020204" pitchFamily="34" charset="0"/>
              </a:rPr>
              <a:t>Three </a:t>
            </a:r>
            <a:r>
              <a:rPr lang="en-US" altLang="zh-CN" sz="1200" b="0" i="0" u="none" strike="noStrike" baseline="0" dirty="0" smtClean="0">
                <a:solidFill>
                  <a:srgbClr val="FF0000"/>
                </a:solidFill>
                <a:latin typeface="Arial" panose="020B0604020202020204" pitchFamily="34" charset="0"/>
                <a:cs typeface="Arial" panose="020B0604020202020204" pitchFamily="34" charset="0"/>
              </a:rPr>
              <a:t>groups of input patterns 11, 01, 10 are applied in three cycles in order.</a:t>
            </a:r>
          </a:p>
          <a:p>
            <a:pPr rtl="0"/>
            <a:endParaRPr lang="en-US" altLang="zh-CN" sz="1200" b="0" i="0" u="none" strike="noStrike" baseline="0" dirty="0" smtClean="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AF6B23-388E-4688-B3BD-235BDC32F5A6}" type="slidenum">
              <a:rPr lang="en-US" smtClean="0"/>
              <a:t>8</a:t>
            </a:fld>
            <a:endParaRPr lang="en-US"/>
          </a:p>
        </p:txBody>
      </p:sp>
    </p:spTree>
    <p:extLst>
      <p:ext uri="{BB962C8B-B14F-4D97-AF65-F5344CB8AC3E}">
        <p14:creationId xmlns:p14="http://schemas.microsoft.com/office/powerpoint/2010/main" val="3794615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Due to the process and environmental variations during manufacturing process, defects will appear in the circuit. </a:t>
            </a:r>
          </a:p>
          <a:p>
            <a:r>
              <a:rPr lang="en-US" altLang="zh-CN" sz="1200" dirty="0">
                <a:latin typeface="Arial" panose="020B0604020202020204" pitchFamily="34" charset="0"/>
                <a:cs typeface="Arial" panose="020B0604020202020204" pitchFamily="34" charset="0"/>
              </a:rPr>
              <a:t>The design and manufacture </a:t>
            </a:r>
            <a:r>
              <a:rPr lang="en-US" altLang="zh-CN" sz="1200" dirty="0" smtClean="0">
                <a:latin typeface="Arial" panose="020B0604020202020204" pitchFamily="34" charset="0"/>
                <a:cs typeface="Arial" panose="020B0604020202020204" pitchFamily="34" charset="0"/>
              </a:rPr>
              <a:t>of a </a:t>
            </a:r>
            <a:r>
              <a:rPr lang="en-US" altLang="zh-CN" sz="1200" dirty="0">
                <a:latin typeface="Arial" panose="020B0604020202020204" pitchFamily="34" charset="0"/>
                <a:cs typeface="Arial" panose="020B0604020202020204" pitchFamily="34" charset="0"/>
              </a:rPr>
              <a:t>skyrmion circuit are completely different from traditional CMOS </a:t>
            </a:r>
            <a:r>
              <a:rPr lang="en-US" altLang="zh-CN" sz="1200" dirty="0" smtClean="0">
                <a:latin typeface="Arial" panose="020B0604020202020204" pitchFamily="34" charset="0"/>
                <a:cs typeface="Arial" panose="020B0604020202020204" pitchFamily="34" charset="0"/>
              </a:rPr>
              <a:t>circuits. </a:t>
            </a:r>
            <a:r>
              <a:rPr lang="en-US" altLang="zh-CN" sz="1200" dirty="0">
                <a:latin typeface="Arial" panose="020B0604020202020204" pitchFamily="34" charset="0"/>
                <a:cs typeface="Arial" panose="020B0604020202020204" pitchFamily="34" charset="0"/>
              </a:rPr>
              <a:t>D</a:t>
            </a:r>
            <a:r>
              <a:rPr lang="en-US" altLang="zh-CN" sz="1200" dirty="0" smtClean="0">
                <a:latin typeface="Arial" panose="020B0604020202020204" pitchFamily="34" charset="0"/>
                <a:cs typeface="Arial" panose="020B0604020202020204" pitchFamily="34" charset="0"/>
              </a:rPr>
              <a:t>efects </a:t>
            </a:r>
            <a:r>
              <a:rPr lang="en-US" altLang="zh-CN" sz="1200" dirty="0">
                <a:latin typeface="Arial" panose="020B0604020202020204" pitchFamily="34" charset="0"/>
                <a:cs typeface="Arial" panose="020B0604020202020204" pitchFamily="34" charset="0"/>
              </a:rPr>
              <a:t>in </a:t>
            </a:r>
            <a:r>
              <a:rPr lang="en-US" altLang="zh-CN" sz="1200" dirty="0" smtClean="0">
                <a:latin typeface="Arial" panose="020B0604020202020204" pitchFamily="34" charset="0"/>
                <a:cs typeface="Arial" panose="020B0604020202020204" pitchFamily="34" charset="0"/>
              </a:rPr>
              <a:t>the </a:t>
            </a:r>
            <a:r>
              <a:rPr lang="en-US" altLang="zh-CN" sz="1200" dirty="0" err="1" smtClean="0">
                <a:latin typeface="Arial" panose="020B0604020202020204" pitchFamily="34" charset="0"/>
                <a:cs typeface="Arial" panose="020B0604020202020204" pitchFamily="34" charset="0"/>
              </a:rPr>
              <a:t>skyrmion</a:t>
            </a:r>
            <a:r>
              <a:rPr lang="en-US" altLang="zh-CN" sz="1200" dirty="0" smtClean="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circuit are also different from traditional CMOS circuits.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Arial" panose="020B0604020202020204" pitchFamily="34" charset="0"/>
                <a:cs typeface="Arial" panose="020B0604020202020204" pitchFamily="34" charset="0"/>
              </a:rPr>
              <a:t>We </a:t>
            </a:r>
            <a:r>
              <a:rPr lang="en-US" altLang="zh-CN" sz="1200" dirty="0">
                <a:latin typeface="Arial" panose="020B0604020202020204" pitchFamily="34" charset="0"/>
                <a:cs typeface="Arial" panose="020B0604020202020204" pitchFamily="34" charset="0"/>
              </a:rPr>
              <a:t>describe these defects under two separate categories, technology-independent and technology-dependent defects</a:t>
            </a:r>
            <a:r>
              <a:rPr lang="en-US" altLang="zh-CN" sz="1200" dirty="0" smtClean="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latin typeface="Arial" panose="020B0604020202020204" pitchFamily="34" charset="0"/>
              <a:cs typeface="Arial" panose="020B0604020202020204" pitchFamily="34" charset="0"/>
            </a:endParaRPr>
          </a:p>
          <a:p>
            <a:pPr algn="l"/>
            <a:endParaRPr lang="zh-CN" altLang="en-US" dirty="0"/>
          </a:p>
        </p:txBody>
      </p:sp>
      <p:sp>
        <p:nvSpPr>
          <p:cNvPr id="4" name="Slide Number Placeholder 3"/>
          <p:cNvSpPr>
            <a:spLocks noGrp="1"/>
          </p:cNvSpPr>
          <p:nvPr>
            <p:ph type="sldNum" sz="quarter" idx="5"/>
          </p:nvPr>
        </p:nvSpPr>
        <p:spPr/>
        <p:txBody>
          <a:bodyPr/>
          <a:lstStyle/>
          <a:p>
            <a:fld id="{D0AF6B23-388E-4688-B3BD-235BDC32F5A6}" type="slidenum">
              <a:rPr lang="en-US" smtClean="0"/>
              <a:t>9</a:t>
            </a:fld>
            <a:endParaRPr lang="en-US"/>
          </a:p>
        </p:txBody>
      </p:sp>
    </p:spTree>
    <p:extLst>
      <p:ext uri="{BB962C8B-B14F-4D97-AF65-F5344CB8AC3E}">
        <p14:creationId xmlns:p14="http://schemas.microsoft.com/office/powerpoint/2010/main" val="394652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419728-135E-4B49-9F11-DC6A9251ABBA}" type="datetime1">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9EAA2-BA9D-4D56-8F22-9DA167E0DA2D}" type="slidenum">
              <a:rPr lang="en-US" smtClean="0"/>
              <a:t>‹#›</a:t>
            </a:fld>
            <a:endParaRPr lang="en-US"/>
          </a:p>
        </p:txBody>
      </p:sp>
    </p:spTree>
    <p:extLst>
      <p:ext uri="{BB962C8B-B14F-4D97-AF65-F5344CB8AC3E}">
        <p14:creationId xmlns:p14="http://schemas.microsoft.com/office/powerpoint/2010/main" val="1589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91744-813F-4404-B08B-EA49AFF5AB5F}" type="datetime1">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9EAA2-BA9D-4D56-8F22-9DA167E0DA2D}" type="slidenum">
              <a:rPr lang="en-US" smtClean="0"/>
              <a:t>‹#›</a:t>
            </a:fld>
            <a:endParaRPr lang="en-US"/>
          </a:p>
        </p:txBody>
      </p:sp>
    </p:spTree>
    <p:extLst>
      <p:ext uri="{BB962C8B-B14F-4D97-AF65-F5344CB8AC3E}">
        <p14:creationId xmlns:p14="http://schemas.microsoft.com/office/powerpoint/2010/main" val="3814509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4FEC10-F745-4B95-A24A-03439036086C}" type="datetime1">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9EAA2-BA9D-4D56-8F22-9DA167E0DA2D}" type="slidenum">
              <a:rPr lang="en-US" smtClean="0"/>
              <a:t>‹#›</a:t>
            </a:fld>
            <a:endParaRPr lang="en-US"/>
          </a:p>
        </p:txBody>
      </p:sp>
    </p:spTree>
    <p:extLst>
      <p:ext uri="{BB962C8B-B14F-4D97-AF65-F5344CB8AC3E}">
        <p14:creationId xmlns:p14="http://schemas.microsoft.com/office/powerpoint/2010/main" val="2323776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949440-F3C1-4927-B899-E0728233AE20}" type="datetime1">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9EAA2-BA9D-4D56-8F22-9DA167E0DA2D}" type="slidenum">
              <a:rPr lang="en-US" smtClean="0"/>
              <a:t>‹#›</a:t>
            </a:fld>
            <a:endParaRPr lang="en-US"/>
          </a:p>
        </p:txBody>
      </p:sp>
    </p:spTree>
    <p:extLst>
      <p:ext uri="{BB962C8B-B14F-4D97-AF65-F5344CB8AC3E}">
        <p14:creationId xmlns:p14="http://schemas.microsoft.com/office/powerpoint/2010/main" val="2915738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C8D870-2E11-4D01-AADA-B0DC0C1AE7C4}" type="datetime1">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9EAA2-BA9D-4D56-8F22-9DA167E0DA2D}" type="slidenum">
              <a:rPr lang="en-US" smtClean="0"/>
              <a:t>‹#›</a:t>
            </a:fld>
            <a:endParaRPr lang="en-US"/>
          </a:p>
        </p:txBody>
      </p:sp>
    </p:spTree>
    <p:extLst>
      <p:ext uri="{BB962C8B-B14F-4D97-AF65-F5344CB8AC3E}">
        <p14:creationId xmlns:p14="http://schemas.microsoft.com/office/powerpoint/2010/main" val="343048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A98492-918A-4A15-83C9-3A93C2FC98A7}" type="datetime1">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9EAA2-BA9D-4D56-8F22-9DA167E0DA2D}" type="slidenum">
              <a:rPr lang="en-US" smtClean="0"/>
              <a:t>‹#›</a:t>
            </a:fld>
            <a:endParaRPr lang="en-US"/>
          </a:p>
        </p:txBody>
      </p:sp>
    </p:spTree>
    <p:extLst>
      <p:ext uri="{BB962C8B-B14F-4D97-AF65-F5344CB8AC3E}">
        <p14:creationId xmlns:p14="http://schemas.microsoft.com/office/powerpoint/2010/main" val="390603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F616AB-0181-4600-B76C-0988D1A83482}" type="datetime1">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E9EAA2-BA9D-4D56-8F22-9DA167E0DA2D}" type="slidenum">
              <a:rPr lang="en-US" smtClean="0"/>
              <a:t>‹#›</a:t>
            </a:fld>
            <a:endParaRPr lang="en-US"/>
          </a:p>
        </p:txBody>
      </p:sp>
    </p:spTree>
    <p:extLst>
      <p:ext uri="{BB962C8B-B14F-4D97-AF65-F5344CB8AC3E}">
        <p14:creationId xmlns:p14="http://schemas.microsoft.com/office/powerpoint/2010/main" val="210348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F1BFAE-A40B-444D-8B1E-9BAEFF76A7F0}" type="datetime1">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E9EAA2-BA9D-4D56-8F22-9DA167E0DA2D}" type="slidenum">
              <a:rPr lang="en-US" smtClean="0"/>
              <a:t>‹#›</a:t>
            </a:fld>
            <a:endParaRPr lang="en-US"/>
          </a:p>
        </p:txBody>
      </p:sp>
    </p:spTree>
    <p:extLst>
      <p:ext uri="{BB962C8B-B14F-4D97-AF65-F5344CB8AC3E}">
        <p14:creationId xmlns:p14="http://schemas.microsoft.com/office/powerpoint/2010/main" val="71625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51486-3242-47FA-A554-E31E10A06921}" type="datetime1">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E9EAA2-BA9D-4D56-8F22-9DA167E0DA2D}" type="slidenum">
              <a:rPr lang="en-US" smtClean="0"/>
              <a:t>‹#›</a:t>
            </a:fld>
            <a:endParaRPr lang="en-US"/>
          </a:p>
        </p:txBody>
      </p:sp>
    </p:spTree>
    <p:extLst>
      <p:ext uri="{BB962C8B-B14F-4D97-AF65-F5344CB8AC3E}">
        <p14:creationId xmlns:p14="http://schemas.microsoft.com/office/powerpoint/2010/main" val="4144628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690656-2F49-4AA6-9DC7-E9B82DEFAB4F}" type="datetime1">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9EAA2-BA9D-4D56-8F22-9DA167E0DA2D}" type="slidenum">
              <a:rPr lang="en-US" smtClean="0"/>
              <a:t>‹#›</a:t>
            </a:fld>
            <a:endParaRPr lang="en-US"/>
          </a:p>
        </p:txBody>
      </p:sp>
    </p:spTree>
    <p:extLst>
      <p:ext uri="{BB962C8B-B14F-4D97-AF65-F5344CB8AC3E}">
        <p14:creationId xmlns:p14="http://schemas.microsoft.com/office/powerpoint/2010/main" val="170354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6FBC0F-40C8-4F43-891C-37FD3D5712DA}" type="datetime1">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9EAA2-BA9D-4D56-8F22-9DA167E0DA2D}" type="slidenum">
              <a:rPr lang="en-US" smtClean="0"/>
              <a:t>‹#›</a:t>
            </a:fld>
            <a:endParaRPr lang="en-US"/>
          </a:p>
        </p:txBody>
      </p:sp>
    </p:spTree>
    <p:extLst>
      <p:ext uri="{BB962C8B-B14F-4D97-AF65-F5344CB8AC3E}">
        <p14:creationId xmlns:p14="http://schemas.microsoft.com/office/powerpoint/2010/main" val="141861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F730D-83D1-41A0-A813-129EE63675F9}" type="datetime1">
              <a:rPr lang="en-US" smtClean="0"/>
              <a:t>4/12/2021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9EAA2-BA9D-4D56-8F22-9DA167E0DA2D}" type="slidenum">
              <a:rPr lang="en-US" smtClean="0"/>
              <a:t>‹#›</a:t>
            </a:fld>
            <a:endParaRPr lang="en-US"/>
          </a:p>
        </p:txBody>
      </p:sp>
    </p:spTree>
    <p:extLst>
      <p:ext uri="{BB962C8B-B14F-4D97-AF65-F5344CB8AC3E}">
        <p14:creationId xmlns:p14="http://schemas.microsoft.com/office/powerpoint/2010/main" val="347441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ziqi.zhou@auburn.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85825" y="2262789"/>
            <a:ext cx="10420350" cy="1310144"/>
          </a:xfrm>
        </p:spPr>
        <p:txBody>
          <a:bodyPr>
            <a:noAutofit/>
          </a:bodyPr>
          <a:lstStyle/>
          <a:p>
            <a:r>
              <a:rPr lang="en-US" sz="3600" dirty="0">
                <a:latin typeface="Arial" panose="020B0604020202020204" pitchFamily="34" charset="0"/>
                <a:cs typeface="Arial" panose="020B0604020202020204" pitchFamily="34" charset="0"/>
              </a:rPr>
              <a:t>Defect Characterization and Testing of</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Skyrmion-Based Logic Circuits</a:t>
            </a:r>
          </a:p>
        </p:txBody>
      </p:sp>
      <p:sp>
        <p:nvSpPr>
          <p:cNvPr id="3" name="Subtitle 2"/>
          <p:cNvSpPr>
            <a:spLocks noGrp="1"/>
          </p:cNvSpPr>
          <p:nvPr>
            <p:ph type="subTitle" idx="1"/>
          </p:nvPr>
        </p:nvSpPr>
        <p:spPr>
          <a:xfrm>
            <a:off x="2462381" y="4244391"/>
            <a:ext cx="7267237" cy="1486253"/>
          </a:xfrm>
        </p:spPr>
        <p:txBody>
          <a:bodyPr>
            <a:normAutofit fontScale="92500" lnSpcReduction="10000"/>
          </a:bodyPr>
          <a:lstStyle/>
          <a:p>
            <a:r>
              <a:rPr lang="en-US" dirty="0"/>
              <a:t>      </a:t>
            </a:r>
          </a:p>
          <a:p>
            <a:r>
              <a:rPr lang="en-US" altLang="zh-CN" sz="2000" dirty="0">
                <a:latin typeface="Arial" panose="020B0604020202020204" pitchFamily="34" charset="0"/>
                <a:cs typeface="Arial" panose="020B0604020202020204" pitchFamily="34" charset="0"/>
              </a:rPr>
              <a:t>Ziqi Zhou, Ujjwal Guin, Peng Li, and </a:t>
            </a:r>
            <a:r>
              <a:rPr lang="en-US" altLang="zh-CN" sz="2000" dirty="0" err="1">
                <a:latin typeface="Arial" panose="020B0604020202020204" pitchFamily="34" charset="0"/>
                <a:cs typeface="Arial" panose="020B0604020202020204" pitchFamily="34" charset="0"/>
              </a:rPr>
              <a:t>Vishwani</a:t>
            </a:r>
            <a:r>
              <a:rPr lang="en-US" altLang="zh-CN" sz="2000" dirty="0">
                <a:latin typeface="Arial" panose="020B0604020202020204" pitchFamily="34" charset="0"/>
                <a:cs typeface="Arial" panose="020B0604020202020204" pitchFamily="34" charset="0"/>
              </a:rPr>
              <a:t> D. Agrawal</a:t>
            </a:r>
          </a:p>
          <a:p>
            <a:r>
              <a:rPr lang="en-US" sz="2000" dirty="0">
                <a:latin typeface="Arial" panose="020B0604020202020204" pitchFamily="34" charset="0"/>
                <a:cs typeface="Arial" panose="020B0604020202020204" pitchFamily="34" charset="0"/>
              </a:rPr>
              <a:t>Dept. of Electrical and Computer Engineering</a:t>
            </a:r>
          </a:p>
          <a:p>
            <a:r>
              <a:rPr lang="en-US" sz="2000" dirty="0">
                <a:latin typeface="Arial" panose="020B0604020202020204" pitchFamily="34" charset="0"/>
                <a:cs typeface="Arial" panose="020B0604020202020204" pitchFamily="34" charset="0"/>
              </a:rPr>
              <a:t> Auburn University, AL, USA</a:t>
            </a:r>
          </a:p>
        </p:txBody>
      </p:sp>
      <p:sp>
        <p:nvSpPr>
          <p:cNvPr id="4" name="Rectangle 3"/>
          <p:cNvSpPr/>
          <p:nvPr/>
        </p:nvSpPr>
        <p:spPr>
          <a:xfrm>
            <a:off x="2266950" y="540882"/>
            <a:ext cx="7658100" cy="584775"/>
          </a:xfrm>
          <a:prstGeom prst="rect">
            <a:avLst/>
          </a:prstGeom>
        </p:spPr>
        <p:txBody>
          <a:bodyPr wrap="square">
            <a:spAutoFit/>
          </a:bodyPr>
          <a:lstStyle/>
          <a:p>
            <a:pPr algn="ctr"/>
            <a:r>
              <a:rPr lang="nl-NL" sz="3200" b="1" i="0" dirty="0">
                <a:solidFill>
                  <a:srgbClr val="333333"/>
                </a:solidFill>
                <a:effectLst/>
                <a:latin typeface="Arial" panose="020B0604020202020204" pitchFamily="34" charset="0"/>
                <a:cs typeface="Arial" panose="020B0604020202020204" pitchFamily="34" charset="0"/>
              </a:rPr>
              <a:t>IEEE VLSI Test Symposium 2021</a:t>
            </a:r>
            <a:endParaRPr lang="en-US" sz="3200" b="0" i="0" dirty="0">
              <a:solidFill>
                <a:srgbClr val="333333"/>
              </a:solidFill>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9497218" y="308336"/>
            <a:ext cx="2694782" cy="923925"/>
          </a:xfrm>
          <a:prstGeom prst="rect">
            <a:avLst/>
          </a:prstGeom>
        </p:spPr>
      </p:pic>
      <p:pic>
        <p:nvPicPr>
          <p:cNvPr id="13" name="Picture 8" descr="ｽﾗｲﾄﾞ ﾀｲﾄﾙなし - PDF Free Download">
            <a:extLst>
              <a:ext uri="{FF2B5EF4-FFF2-40B4-BE49-F238E27FC236}">
                <a16:creationId xmlns:a16="http://schemas.microsoft.com/office/drawing/2014/main" id="{0E6E3270-DB8A-43A8-BD5A-9435C28CD00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641" y="246240"/>
            <a:ext cx="1297301" cy="117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850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CF8E9A-0428-4615-82CC-D68BDD9054C0}"/>
              </a:ext>
            </a:extLst>
          </p:cNvPr>
          <p:cNvPicPr>
            <a:picLocks noChangeAspect="1"/>
          </p:cNvPicPr>
          <p:nvPr/>
        </p:nvPicPr>
        <p:blipFill>
          <a:blip r:embed="rId3"/>
          <a:stretch>
            <a:fillRect/>
          </a:stretch>
        </p:blipFill>
        <p:spPr>
          <a:xfrm>
            <a:off x="6461090" y="2040118"/>
            <a:ext cx="5576836" cy="1738124"/>
          </a:xfrm>
          <a:prstGeom prst="rect">
            <a:avLst/>
          </a:prstGeom>
        </p:spPr>
      </p:pic>
      <p:sp>
        <p:nvSpPr>
          <p:cNvPr id="2" name="Title 1"/>
          <p:cNvSpPr>
            <a:spLocks noGrp="1"/>
          </p:cNvSpPr>
          <p:nvPr>
            <p:ph type="title"/>
          </p:nvPr>
        </p:nvSpPr>
        <p:spPr>
          <a:xfrm>
            <a:off x="1820333" y="24747"/>
            <a:ext cx="9399616" cy="1325563"/>
          </a:xfrm>
        </p:spPr>
        <p:txBody>
          <a:bodyPr>
            <a:normAutofit/>
          </a:bodyPr>
          <a:lstStyle/>
          <a:p>
            <a:r>
              <a:rPr lang="en-US" sz="3600" dirty="0">
                <a:latin typeface="Arial" panose="020B0604020202020204" pitchFamily="34" charset="0"/>
                <a:cs typeface="Arial" panose="020B0604020202020204" pitchFamily="34" charset="0"/>
              </a:rPr>
              <a:t>Defect Characterization </a:t>
            </a:r>
            <a:r>
              <a:rPr lang="en-US" sz="3600" dirty="0" smtClean="0">
                <a:latin typeface="Arial" panose="020B0604020202020204" pitchFamily="34" charset="0"/>
                <a:cs typeface="Arial" panose="020B0604020202020204" pitchFamily="34" charset="0"/>
              </a:rPr>
              <a:t>(Continued)</a:t>
            </a:r>
            <a:endParaRPr lang="en-US" sz="3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35E9EAA2-BA9D-4D56-8F22-9DA167E0DA2D}" type="slidenum">
              <a:rPr lang="en-US" smtClean="0"/>
              <a:t>10</a:t>
            </a:fld>
            <a:endParaRPr lang="en-US"/>
          </a:p>
        </p:txBody>
      </p:sp>
      <p:cxnSp>
        <p:nvCxnSpPr>
          <p:cNvPr id="8" name="Straight Connector 7">
            <a:extLst>
              <a:ext uri="{FF2B5EF4-FFF2-40B4-BE49-F238E27FC236}">
                <a16:creationId xmlns:a16="http://schemas.microsoft.com/office/drawing/2014/main" id="{49E50736-D3CA-4002-8552-F51BF005D961}"/>
              </a:ext>
            </a:extLst>
          </p:cNvPr>
          <p:cNvCxnSpPr/>
          <p:nvPr/>
        </p:nvCxnSpPr>
        <p:spPr>
          <a:xfrm>
            <a:off x="1668478" y="1094857"/>
            <a:ext cx="9337813"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8" descr="ｽﾗｲﾄﾞ ﾀｲﾄﾙなし - PDF Free Download">
            <a:extLst>
              <a:ext uri="{FF2B5EF4-FFF2-40B4-BE49-F238E27FC236}">
                <a16:creationId xmlns:a16="http://schemas.microsoft.com/office/drawing/2014/main" id="{AF9DFF62-F721-45D9-9125-B13EC9EBA93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280" y="146093"/>
            <a:ext cx="1196540" cy="1082869"/>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2">
            <a:extLst>
              <a:ext uri="{FF2B5EF4-FFF2-40B4-BE49-F238E27FC236}">
                <a16:creationId xmlns:a16="http://schemas.microsoft.com/office/drawing/2014/main" id="{E5FFA739-8440-4C74-9168-3B39811557CC}"/>
              </a:ext>
            </a:extLst>
          </p:cNvPr>
          <p:cNvSpPr txBox="1">
            <a:spLocks/>
          </p:cNvSpPr>
          <p:nvPr/>
        </p:nvSpPr>
        <p:spPr>
          <a:xfrm>
            <a:off x="493707" y="1694088"/>
            <a:ext cx="60951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altLang="zh-CN" sz="3200" dirty="0">
                <a:latin typeface="Arial" panose="020B0604020202020204" pitchFamily="34" charset="0"/>
                <a:cs typeface="Arial" panose="020B0604020202020204" pitchFamily="34" charset="0"/>
              </a:rPr>
              <a:t>Technology-Independent Faults.</a:t>
            </a:r>
          </a:p>
          <a:p>
            <a:pPr>
              <a:lnSpc>
                <a:spcPct val="120000"/>
              </a:lnSpc>
            </a:pPr>
            <a:r>
              <a:rPr lang="en-US" altLang="zh-CN" sz="2400" dirty="0">
                <a:latin typeface="Arial" panose="020B0604020202020204" pitchFamily="34" charset="0"/>
                <a:cs typeface="Arial" panose="020B0604020202020204" pitchFamily="34" charset="0"/>
              </a:rPr>
              <a:t>Models of defects that are irrelevant to the skyrmion gate technology </a:t>
            </a:r>
          </a:p>
          <a:p>
            <a:pPr>
              <a:lnSpc>
                <a:spcPct val="120000"/>
              </a:lnSpc>
            </a:pPr>
            <a:r>
              <a:rPr lang="en-US" altLang="zh-CN" sz="2400" dirty="0">
                <a:latin typeface="Arial" panose="020B0604020202020204" pitchFamily="34" charset="0"/>
                <a:cs typeface="Arial" panose="020B0604020202020204" pitchFamily="34" charset="0"/>
              </a:rPr>
              <a:t>Will not be affected by the gate design changes.</a:t>
            </a:r>
          </a:p>
          <a:p>
            <a:pPr>
              <a:lnSpc>
                <a:spcPct val="120000"/>
              </a:lnSpc>
            </a:pPr>
            <a:r>
              <a:rPr lang="en-US" altLang="zh-CN" sz="2400" dirty="0">
                <a:latin typeface="Arial" panose="020B0604020202020204" pitchFamily="34" charset="0"/>
                <a:cs typeface="Arial" panose="020B0604020202020204" pitchFamily="34" charset="0"/>
              </a:rPr>
              <a:t>Include material void, crack in a nanotrack, and bridging between the two nanotracks</a:t>
            </a:r>
          </a:p>
          <a:p>
            <a:endParaRPr lang="en-US" altLang="zh-CN" sz="2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6FE695E-7062-4E7E-8D2C-4753AB89641E}"/>
              </a:ext>
            </a:extLst>
          </p:cNvPr>
          <p:cNvSpPr txBox="1"/>
          <p:nvPr/>
        </p:nvSpPr>
        <p:spPr>
          <a:xfrm>
            <a:off x="7029326" y="3778242"/>
            <a:ext cx="4807632" cy="1200329"/>
          </a:xfrm>
          <a:prstGeom prst="rect">
            <a:avLst/>
          </a:prstGeom>
          <a:noFill/>
        </p:spPr>
        <p:txBody>
          <a:bodyPr wrap="square">
            <a:spAutoFit/>
          </a:bodyPr>
          <a:lstStyle/>
          <a:p>
            <a:r>
              <a:rPr lang="en-US" altLang="zh-CN" sz="1800" b="0" i="0" u="none" strike="noStrike" baseline="0" dirty="0">
                <a:latin typeface="Arial" panose="020B0604020202020204" pitchFamily="34" charset="0"/>
                <a:cs typeface="Arial" panose="020B0604020202020204" pitchFamily="34" charset="0"/>
              </a:rPr>
              <a:t>Figure </a:t>
            </a:r>
            <a:r>
              <a:rPr lang="en-US" altLang="zh-CN" sz="1800" b="0" i="0" u="none" strike="noStrike" baseline="0" dirty="0" smtClean="0">
                <a:latin typeface="Arial" panose="020B0604020202020204" pitchFamily="34" charset="0"/>
                <a:cs typeface="Arial" panose="020B0604020202020204" pitchFamily="34" charset="0"/>
              </a:rPr>
              <a:t>4: </a:t>
            </a:r>
            <a:r>
              <a:rPr lang="en-US" altLang="zh-CN" sz="1800" b="0" i="0" u="none" strike="noStrike" baseline="0" dirty="0">
                <a:latin typeface="Arial" panose="020B0604020202020204" pitchFamily="34" charset="0"/>
                <a:cs typeface="Arial" panose="020B0604020202020204" pitchFamily="34" charset="0"/>
              </a:rPr>
              <a:t>Simulation of technology independent </a:t>
            </a:r>
            <a:r>
              <a:rPr lang="en-US" altLang="zh-CN" sz="1800" b="0" i="0" u="none" strike="noStrike" baseline="0" dirty="0" smtClean="0">
                <a:latin typeface="Arial" panose="020B0604020202020204" pitchFamily="34" charset="0"/>
                <a:cs typeface="Arial" panose="020B0604020202020204" pitchFamily="34" charset="0"/>
              </a:rPr>
              <a:t>faults </a:t>
            </a:r>
            <a:r>
              <a:rPr lang="en-US" altLang="zh-CN" sz="1800" b="0" i="0" u="none" strike="noStrike" baseline="0" dirty="0">
                <a:latin typeface="Arial" panose="020B0604020202020204" pitchFamily="34" charset="0"/>
                <a:cs typeface="Arial" panose="020B0604020202020204" pitchFamily="34" charset="0"/>
              </a:rPr>
              <a:t>- (a)-(d): Defects causing stuck-at-0 fault, and (e)-(f): Defects resulting in a bridging fault.</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506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0" y="1620486"/>
            <a:ext cx="5826270" cy="2584463"/>
          </a:xfrm>
          <a:prstGeom prst="rect">
            <a:avLst/>
          </a:prstGeom>
        </p:spPr>
      </p:pic>
      <p:sp>
        <p:nvSpPr>
          <p:cNvPr id="2" name="Title 1"/>
          <p:cNvSpPr>
            <a:spLocks noGrp="1"/>
          </p:cNvSpPr>
          <p:nvPr>
            <p:ph type="title"/>
          </p:nvPr>
        </p:nvSpPr>
        <p:spPr>
          <a:xfrm>
            <a:off x="1820333" y="24747"/>
            <a:ext cx="9399616" cy="1325563"/>
          </a:xfrm>
        </p:spPr>
        <p:txBody>
          <a:bodyPr>
            <a:normAutofit/>
          </a:bodyPr>
          <a:lstStyle/>
          <a:p>
            <a:r>
              <a:rPr lang="en-US" sz="3200" dirty="0">
                <a:latin typeface="Arial" panose="020B0604020202020204" pitchFamily="34" charset="0"/>
                <a:cs typeface="Arial" panose="020B0604020202020204" pitchFamily="34" charset="0"/>
              </a:rPr>
              <a:t>Defect Characterization – </a:t>
            </a:r>
            <a:r>
              <a:rPr lang="en-US" sz="3200" dirty="0" smtClean="0">
                <a:latin typeface="Arial" panose="020B0604020202020204" pitchFamily="34" charset="0"/>
                <a:cs typeface="Arial" panose="020B0604020202020204" pitchFamily="34" charset="0"/>
              </a:rPr>
              <a:t>AND gate example.</a:t>
            </a:r>
            <a:endParaRPr lang="en-US" sz="32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35E9EAA2-BA9D-4D56-8F22-9DA167E0DA2D}" type="slidenum">
              <a:rPr lang="en-US" smtClean="0"/>
              <a:t>11</a:t>
            </a:fld>
            <a:endParaRPr lang="en-US"/>
          </a:p>
        </p:txBody>
      </p:sp>
      <p:cxnSp>
        <p:nvCxnSpPr>
          <p:cNvPr id="8" name="Straight Connector 7">
            <a:extLst>
              <a:ext uri="{FF2B5EF4-FFF2-40B4-BE49-F238E27FC236}">
                <a16:creationId xmlns:a16="http://schemas.microsoft.com/office/drawing/2014/main" id="{49E50736-D3CA-4002-8552-F51BF005D961}"/>
              </a:ext>
            </a:extLst>
          </p:cNvPr>
          <p:cNvCxnSpPr/>
          <p:nvPr/>
        </p:nvCxnSpPr>
        <p:spPr>
          <a:xfrm>
            <a:off x="1668478" y="1094857"/>
            <a:ext cx="9337813"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8" descr="ｽﾗｲﾄﾞ ﾀｲﾄﾙなし - PDF Free Download">
            <a:extLst>
              <a:ext uri="{FF2B5EF4-FFF2-40B4-BE49-F238E27FC236}">
                <a16:creationId xmlns:a16="http://schemas.microsoft.com/office/drawing/2014/main" id="{AF9DFF62-F721-45D9-9125-B13EC9EBA93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280" y="146093"/>
            <a:ext cx="1196540" cy="1082869"/>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2">
            <a:extLst>
              <a:ext uri="{FF2B5EF4-FFF2-40B4-BE49-F238E27FC236}">
                <a16:creationId xmlns:a16="http://schemas.microsoft.com/office/drawing/2014/main" id="{E5FFA739-8440-4C74-9168-3B39811557CC}"/>
              </a:ext>
            </a:extLst>
          </p:cNvPr>
          <p:cNvSpPr txBox="1">
            <a:spLocks/>
          </p:cNvSpPr>
          <p:nvPr/>
        </p:nvSpPr>
        <p:spPr>
          <a:xfrm>
            <a:off x="493707" y="1228963"/>
            <a:ext cx="5602293" cy="549251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altLang="zh-CN" dirty="0">
                <a:latin typeface="Arial" panose="020B0604020202020204" pitchFamily="34" charset="0"/>
                <a:cs typeface="Arial" panose="020B0604020202020204" pitchFamily="34" charset="0"/>
              </a:rPr>
              <a:t>Technology-Dependent </a:t>
            </a:r>
            <a:r>
              <a:rPr lang="en-US" altLang="zh-CN" dirty="0" smtClean="0">
                <a:latin typeface="Arial" panose="020B0604020202020204" pitchFamily="34" charset="0"/>
                <a:cs typeface="Arial" panose="020B0604020202020204" pitchFamily="34" charset="0"/>
              </a:rPr>
              <a:t>Faults in AND gate:</a:t>
            </a:r>
            <a:endParaRPr lang="en-US" altLang="zh-CN" sz="9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a:t>
            </a:r>
            <a:r>
              <a:rPr lang="en-US" sz="2400" baseline="-25000" dirty="0" smtClean="0">
                <a:latin typeface="Arial" panose="020B0604020202020204" pitchFamily="34" charset="0"/>
                <a:cs typeface="Arial" panose="020B0604020202020204" pitchFamily="34" charset="0"/>
              </a:rPr>
              <a:t>1</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through T</a:t>
            </a:r>
            <a:r>
              <a:rPr lang="en-US" sz="2400" baseline="-25000" dirty="0">
                <a:latin typeface="Arial" panose="020B0604020202020204" pitchFamily="34" charset="0"/>
                <a:cs typeface="Arial" panose="020B0604020202020204" pitchFamily="34" charset="0"/>
              </a:rPr>
              <a:t>4</a:t>
            </a:r>
            <a:r>
              <a:rPr lang="en-US" sz="2400" dirty="0">
                <a:latin typeface="Arial" panose="020B0604020202020204" pitchFamily="34" charset="0"/>
                <a:cs typeface="Arial" panose="020B0604020202020204" pitchFamily="34" charset="0"/>
              </a:rPr>
              <a:t> represent </a:t>
            </a:r>
            <a:r>
              <a:rPr lang="en-US" sz="2400" dirty="0" smtClean="0">
                <a:latin typeface="Arial" panose="020B0604020202020204" pitchFamily="34" charset="0"/>
                <a:cs typeface="Arial" panose="020B0604020202020204" pitchFamily="34" charset="0"/>
              </a:rPr>
              <a:t>a break in </a:t>
            </a:r>
            <a:r>
              <a:rPr lang="en-US" sz="2400" dirty="0">
                <a:latin typeface="Arial" panose="020B0604020202020204" pitchFamily="34" charset="0"/>
                <a:cs typeface="Arial" panose="020B0604020202020204" pitchFamily="34" charset="0"/>
              </a:rPr>
              <a:t>X</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X</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Y or the dummy channel</a:t>
            </a:r>
            <a:r>
              <a:rPr lang="en-US" altLang="zh-CN"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respectively;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a:t>
            </a:r>
            <a:r>
              <a:rPr lang="en-US" sz="2400" baseline="-25000" dirty="0" smtClean="0">
                <a:latin typeface="Arial" panose="020B0604020202020204" pitchFamily="34" charset="0"/>
                <a:cs typeface="Arial" panose="020B0604020202020204" pitchFamily="34" charset="0"/>
              </a:rPr>
              <a:t>6</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through T</a:t>
            </a:r>
            <a:r>
              <a:rPr lang="en-US" sz="2400" baseline="-25000" dirty="0">
                <a:latin typeface="Arial" panose="020B0604020202020204" pitchFamily="34" charset="0"/>
                <a:cs typeface="Arial" panose="020B0604020202020204" pitchFamily="34" charset="0"/>
              </a:rPr>
              <a:t>9</a:t>
            </a:r>
            <a:r>
              <a:rPr lang="en-US" sz="2400" dirty="0">
                <a:latin typeface="Arial" panose="020B0604020202020204" pitchFamily="34" charset="0"/>
                <a:cs typeface="Arial" panose="020B0604020202020204" pitchFamily="34" charset="0"/>
              </a:rPr>
              <a:t> a</a:t>
            </a:r>
            <a:r>
              <a:rPr lang="en-US" sz="2400" dirty="0" smtClean="0">
                <a:latin typeface="Arial" panose="020B0604020202020204" pitchFamily="34" charset="0"/>
                <a:cs typeface="Arial" panose="020B0604020202020204" pitchFamily="34" charset="0"/>
              </a:rPr>
              <a:t> void </a:t>
            </a:r>
            <a:r>
              <a:rPr lang="en-US" sz="2400" dirty="0">
                <a:latin typeface="Arial" panose="020B0604020202020204" pitchFamily="34" charset="0"/>
                <a:cs typeface="Arial" panose="020B0604020202020204" pitchFamily="34" charset="0"/>
              </a:rPr>
              <a:t>located </a:t>
            </a:r>
            <a:r>
              <a:rPr lang="en-US" sz="2400" dirty="0" smtClean="0">
                <a:latin typeface="Arial" panose="020B0604020202020204" pitchFamily="34" charset="0"/>
                <a:cs typeface="Arial" panose="020B0604020202020204" pitchFamily="34" charset="0"/>
              </a:rPr>
              <a:t>in track </a:t>
            </a:r>
            <a:r>
              <a:rPr lang="en-US" sz="2400" dirty="0">
                <a:latin typeface="Arial" panose="020B0604020202020204" pitchFamily="34" charset="0"/>
                <a:cs typeface="Arial" panose="020B0604020202020204" pitchFamily="34" charset="0"/>
              </a:rPr>
              <a:t>X</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X</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Y or the dummy channel</a:t>
            </a:r>
            <a:r>
              <a:rPr lang="en-US" altLang="zh-CN"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respectively;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a:t>
            </a:r>
            <a:r>
              <a:rPr lang="en-US" sz="2400" baseline="-25000" dirty="0" smtClean="0">
                <a:latin typeface="Arial" panose="020B0604020202020204" pitchFamily="34" charset="0"/>
                <a:cs typeface="Arial" panose="020B0604020202020204" pitchFamily="34" charset="0"/>
              </a:rPr>
              <a:t>11</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a:t>
            </a:r>
            <a:r>
              <a:rPr lang="en-US" sz="2400" dirty="0" smtClean="0">
                <a:latin typeface="Arial" panose="020B0604020202020204" pitchFamily="34" charset="0"/>
                <a:cs typeface="Arial" panose="020B0604020202020204" pitchFamily="34" charset="0"/>
              </a:rPr>
              <a:t>absence </a:t>
            </a:r>
            <a:r>
              <a:rPr lang="en-US" sz="2400" dirty="0">
                <a:latin typeface="Arial" panose="020B0604020202020204" pitchFamily="34" charset="0"/>
                <a:cs typeface="Arial" panose="020B0604020202020204" pitchFamily="34" charset="0"/>
              </a:rPr>
              <a:t>of annihilation notch;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a:t>
            </a:r>
            <a:r>
              <a:rPr lang="en-US" sz="2400" baseline="-25000" dirty="0" smtClean="0">
                <a:latin typeface="Arial" panose="020B0604020202020204" pitchFamily="34" charset="0"/>
                <a:cs typeface="Arial" panose="020B0604020202020204" pitchFamily="34" charset="0"/>
              </a:rPr>
              <a:t>14</a:t>
            </a:r>
            <a:r>
              <a:rPr lang="en-US" sz="2400" dirty="0" smtClean="0">
                <a:latin typeface="Arial" panose="020B0604020202020204" pitchFamily="34" charset="0"/>
                <a:cs typeface="Arial" panose="020B0604020202020204" pitchFamily="34" charset="0"/>
              </a:rPr>
              <a:t>, T</a:t>
            </a:r>
            <a:r>
              <a:rPr lang="en-US" sz="2400" baseline="-25000" dirty="0" smtClean="0">
                <a:latin typeface="Arial" panose="020B0604020202020204" pitchFamily="34" charset="0"/>
                <a:cs typeface="Arial" panose="020B0604020202020204" pitchFamily="34" charset="0"/>
              </a:rPr>
              <a:t>15</a:t>
            </a:r>
            <a:r>
              <a:rPr lang="en-US" sz="2400" dirty="0" smtClean="0">
                <a:latin typeface="Arial" panose="020B0604020202020204" pitchFamily="34" charset="0"/>
                <a:cs typeface="Arial" panose="020B0604020202020204" pitchFamily="34" charset="0"/>
              </a:rPr>
              <a:t> is an absent clock notch at X</a:t>
            </a:r>
            <a:r>
              <a:rPr lang="en-US" sz="2400" baseline="-25000" dirty="0" smtClean="0">
                <a:latin typeface="Arial" panose="020B0604020202020204" pitchFamily="34" charset="0"/>
                <a:cs typeface="Arial" panose="020B0604020202020204" pitchFamily="34" charset="0"/>
              </a:rPr>
              <a:t>1</a:t>
            </a:r>
            <a:r>
              <a:rPr lang="en-US" sz="2400" dirty="0" smtClean="0">
                <a:latin typeface="Arial" panose="020B0604020202020204" pitchFamily="34" charset="0"/>
                <a:cs typeface="Arial" panose="020B0604020202020204" pitchFamily="34" charset="0"/>
              </a:rPr>
              <a:t> or X</a:t>
            </a:r>
            <a:r>
              <a:rPr lang="en-US" sz="2400" baseline="-25000" dirty="0" smtClean="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respectively;</a:t>
            </a:r>
          </a:p>
          <a:p>
            <a:r>
              <a:rPr lang="en-US" sz="2400" dirty="0" smtClean="0">
                <a:latin typeface="Arial" panose="020B0604020202020204" pitchFamily="34" charset="0"/>
                <a:cs typeface="Arial" panose="020B0604020202020204" pitchFamily="34" charset="0"/>
              </a:rPr>
              <a:t>T</a:t>
            </a:r>
            <a:r>
              <a:rPr lang="en-US" sz="2400" baseline="-25000" dirty="0" smtClean="0">
                <a:latin typeface="Arial" panose="020B0604020202020204" pitchFamily="34" charset="0"/>
                <a:cs typeface="Arial" panose="020B0604020202020204" pitchFamily="34" charset="0"/>
              </a:rPr>
              <a:t>16</a:t>
            </a:r>
            <a:r>
              <a:rPr lang="en-US" sz="2400" dirty="0">
                <a:latin typeface="Arial" panose="020B0604020202020204" pitchFamily="34" charset="0"/>
                <a:cs typeface="Arial" panose="020B0604020202020204" pitchFamily="34" charset="0"/>
              </a:rPr>
              <a:t> denotes as </a:t>
            </a:r>
            <a:r>
              <a:rPr lang="en-US" sz="2400" dirty="0" smtClean="0">
                <a:latin typeface="Arial" panose="020B0604020202020204" pitchFamily="34" charset="0"/>
                <a:cs typeface="Arial" panose="020B0604020202020204" pitchFamily="34" charset="0"/>
              </a:rPr>
              <a:t>a bridge between </a:t>
            </a:r>
            <a:r>
              <a:rPr lang="en-US" sz="2400" dirty="0">
                <a:latin typeface="Arial" panose="020B0604020202020204" pitchFamily="34" charset="0"/>
                <a:cs typeface="Arial" panose="020B0604020202020204" pitchFamily="34" charset="0"/>
              </a:rPr>
              <a:t>the two input tracks of </a:t>
            </a:r>
            <a:r>
              <a:rPr lang="en-US" sz="2400" dirty="0" smtClean="0">
                <a:latin typeface="Arial" panose="020B0604020202020204" pitchFamily="34" charset="0"/>
                <a:cs typeface="Arial" panose="020B0604020202020204" pitchFamily="34" charset="0"/>
              </a:rPr>
              <a:t>a gate;</a:t>
            </a:r>
          </a:p>
          <a:p>
            <a:r>
              <a:rPr lang="en-US" sz="2400" dirty="0">
                <a:latin typeface="Arial" panose="020B0604020202020204" pitchFamily="34" charset="0"/>
                <a:cs typeface="Arial" panose="020B0604020202020204" pitchFamily="34" charset="0"/>
              </a:rPr>
              <a:t>T</a:t>
            </a:r>
            <a:r>
              <a:rPr lang="en-US" sz="2400" baseline="-25000" dirty="0">
                <a:latin typeface="Arial" panose="020B0604020202020204" pitchFamily="34" charset="0"/>
                <a:cs typeface="Arial" panose="020B0604020202020204" pitchFamily="34" charset="0"/>
              </a:rPr>
              <a:t>17</a:t>
            </a:r>
            <a:r>
              <a:rPr lang="en-US" sz="2400" dirty="0">
                <a:latin typeface="Arial" panose="020B0604020202020204" pitchFamily="34" charset="0"/>
                <a:cs typeface="Arial" panose="020B0604020202020204" pitchFamily="34" charset="0"/>
              </a:rPr>
              <a:t> denotes as a break in two input </a:t>
            </a:r>
            <a:r>
              <a:rPr lang="en-US" sz="2400" dirty="0" err="1" smtClean="0">
                <a:latin typeface="Arial" panose="020B0604020202020204" pitchFamily="34" charset="0"/>
                <a:cs typeface="Arial" panose="020B0604020202020204" pitchFamily="34" charset="0"/>
              </a:rPr>
              <a:t>nanotracks</a:t>
            </a:r>
            <a:r>
              <a:rPr lang="en-US" sz="2400" dirty="0" smtClean="0">
                <a:latin typeface="Arial" panose="020B0604020202020204" pitchFamily="34" charset="0"/>
                <a:cs typeface="Arial" panose="020B0604020202020204" pitchFamily="34" charset="0"/>
              </a:rPr>
              <a:t>.</a:t>
            </a:r>
            <a:endParaRPr lang="en-US" altLang="zh-CN" sz="2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6FE695E-7062-4E7E-8D2C-4753AB89641E}"/>
              </a:ext>
            </a:extLst>
          </p:cNvPr>
          <p:cNvSpPr txBox="1"/>
          <p:nvPr/>
        </p:nvSpPr>
        <p:spPr>
          <a:xfrm>
            <a:off x="6399258" y="4290459"/>
            <a:ext cx="5523012" cy="369332"/>
          </a:xfrm>
          <a:prstGeom prst="rect">
            <a:avLst/>
          </a:prstGeom>
          <a:noFill/>
        </p:spPr>
        <p:txBody>
          <a:bodyPr wrap="square">
            <a:spAutoFit/>
          </a:bodyPr>
          <a:lstStyle/>
          <a:p>
            <a:r>
              <a:rPr lang="en-US" altLang="zh-CN" sz="1800" b="0" i="0" u="none" strike="noStrike" baseline="0" dirty="0">
                <a:latin typeface="Arial" panose="020B0604020202020204" pitchFamily="34" charset="0"/>
                <a:cs typeface="Arial" panose="020B0604020202020204" pitchFamily="34" charset="0"/>
              </a:rPr>
              <a:t>Figure </a:t>
            </a:r>
            <a:r>
              <a:rPr lang="en-US" altLang="zh-CN" sz="1800" b="0" i="0" u="none" strike="noStrike" baseline="0" dirty="0" smtClean="0">
                <a:latin typeface="Arial" panose="020B0604020202020204" pitchFamily="34" charset="0"/>
                <a:cs typeface="Arial" panose="020B0604020202020204" pitchFamily="34" charset="0"/>
              </a:rPr>
              <a:t>5: </a:t>
            </a:r>
            <a:r>
              <a:rPr lang="en-US" altLang="zh-CN" sz="1800" b="0" i="0" u="none" strike="noStrike" baseline="0" dirty="0">
                <a:latin typeface="Arial" panose="020B0604020202020204" pitchFamily="34" charset="0"/>
                <a:cs typeface="Arial" panose="020B0604020202020204" pitchFamily="34" charset="0"/>
              </a:rPr>
              <a:t>Technology-dependent </a:t>
            </a:r>
            <a:r>
              <a:rPr lang="en-US" altLang="zh-CN" sz="1800" b="0" i="0" u="none" strike="noStrike" baseline="0" dirty="0" smtClean="0">
                <a:latin typeface="Arial" panose="020B0604020202020204" pitchFamily="34" charset="0"/>
                <a:cs typeface="Arial" panose="020B0604020202020204" pitchFamily="34" charset="0"/>
              </a:rPr>
              <a:t>faults </a:t>
            </a:r>
            <a:r>
              <a:rPr lang="en-US" altLang="zh-CN" sz="1800" b="0" i="0" u="none" strike="noStrike" baseline="0" dirty="0">
                <a:latin typeface="Arial" panose="020B0604020202020204" pitchFamily="34" charset="0"/>
                <a:cs typeface="Arial" panose="020B0604020202020204" pitchFamily="34" charset="0"/>
              </a:rPr>
              <a:t>in AND </a:t>
            </a:r>
            <a:r>
              <a:rPr lang="en-US" altLang="zh-CN" sz="1800" b="0" i="0" u="none" strike="noStrike" baseline="0" dirty="0" smtClean="0">
                <a:latin typeface="Arial" panose="020B0604020202020204" pitchFamily="34" charset="0"/>
                <a:cs typeface="Arial" panose="020B0604020202020204" pitchFamily="34" charset="0"/>
              </a:rPr>
              <a:t>gate.</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356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33" y="24747"/>
            <a:ext cx="9399616" cy="1325563"/>
          </a:xfrm>
        </p:spPr>
        <p:txBody>
          <a:bodyPr>
            <a:normAutofit/>
          </a:bodyPr>
          <a:lstStyle/>
          <a:p>
            <a:r>
              <a:rPr lang="en-US" altLang="zh-CN" sz="3600" dirty="0">
                <a:latin typeface="Arial" panose="020B0604020202020204" pitchFamily="34" charset="0"/>
                <a:cs typeface="Arial" panose="020B0604020202020204" pitchFamily="34" charset="0"/>
              </a:rPr>
              <a:t>F</a:t>
            </a:r>
            <a:r>
              <a:rPr lang="en-US" sz="3600" dirty="0">
                <a:latin typeface="Arial" panose="020B0604020202020204" pitchFamily="34" charset="0"/>
                <a:cs typeface="Arial" panose="020B0604020202020204" pitchFamily="34" charset="0"/>
              </a:rPr>
              <a:t>ault Modeling procedure</a:t>
            </a:r>
          </a:p>
        </p:txBody>
      </p:sp>
      <p:sp>
        <p:nvSpPr>
          <p:cNvPr id="5" name="Slide Number Placeholder 4"/>
          <p:cNvSpPr>
            <a:spLocks noGrp="1"/>
          </p:cNvSpPr>
          <p:nvPr>
            <p:ph type="sldNum" sz="quarter" idx="12"/>
          </p:nvPr>
        </p:nvSpPr>
        <p:spPr/>
        <p:txBody>
          <a:bodyPr/>
          <a:lstStyle/>
          <a:p>
            <a:fld id="{35E9EAA2-BA9D-4D56-8F22-9DA167E0DA2D}" type="slidenum">
              <a:rPr lang="en-US" smtClean="0"/>
              <a:t>12</a:t>
            </a:fld>
            <a:endParaRPr lang="en-US"/>
          </a:p>
        </p:txBody>
      </p:sp>
      <p:cxnSp>
        <p:nvCxnSpPr>
          <p:cNvPr id="8" name="Straight Connector 7">
            <a:extLst>
              <a:ext uri="{FF2B5EF4-FFF2-40B4-BE49-F238E27FC236}">
                <a16:creationId xmlns:a16="http://schemas.microsoft.com/office/drawing/2014/main" id="{49E50736-D3CA-4002-8552-F51BF005D961}"/>
              </a:ext>
            </a:extLst>
          </p:cNvPr>
          <p:cNvCxnSpPr/>
          <p:nvPr/>
        </p:nvCxnSpPr>
        <p:spPr>
          <a:xfrm>
            <a:off x="1668478" y="1094857"/>
            <a:ext cx="9337813"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8" descr="ｽﾗｲﾄﾞ ﾀｲﾄﾙなし - PDF Free Download">
            <a:extLst>
              <a:ext uri="{FF2B5EF4-FFF2-40B4-BE49-F238E27FC236}">
                <a16:creationId xmlns:a16="http://schemas.microsoft.com/office/drawing/2014/main" id="{AF9DFF62-F721-45D9-9125-B13EC9EBA93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280" y="146093"/>
            <a:ext cx="1196540" cy="1082869"/>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2">
            <a:extLst>
              <a:ext uri="{FF2B5EF4-FFF2-40B4-BE49-F238E27FC236}">
                <a16:creationId xmlns:a16="http://schemas.microsoft.com/office/drawing/2014/main" id="{E5FFA739-8440-4C74-9168-3B39811557CC}"/>
              </a:ext>
            </a:extLst>
          </p:cNvPr>
          <p:cNvSpPr txBox="1">
            <a:spLocks/>
          </p:cNvSpPr>
          <p:nvPr/>
        </p:nvSpPr>
        <p:spPr>
          <a:xfrm>
            <a:off x="838200" y="1684038"/>
            <a:ext cx="10094407" cy="4672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3200" dirty="0" smtClean="0">
                <a:latin typeface="Arial" panose="020B0604020202020204" pitchFamily="34" charset="0"/>
                <a:cs typeface="Arial" panose="020B0604020202020204" pitchFamily="34" charset="0"/>
              </a:rPr>
              <a:t>Exhaustive simulation of faulty gates.</a:t>
            </a:r>
          </a:p>
          <a:p>
            <a:pPr>
              <a:lnSpc>
                <a:spcPct val="120000"/>
              </a:lnSpc>
            </a:pPr>
            <a:r>
              <a:rPr lang="en-US" altLang="zh-CN" sz="3200" dirty="0">
                <a:latin typeface="Arial" panose="020B0604020202020204" pitchFamily="34" charset="0"/>
                <a:cs typeface="Arial" panose="020B0604020202020204" pitchFamily="34" charset="0"/>
              </a:rPr>
              <a:t>Comparison </a:t>
            </a:r>
            <a:r>
              <a:rPr lang="en-US" altLang="zh-CN" sz="3200" dirty="0" smtClean="0">
                <a:latin typeface="Arial" panose="020B0604020202020204" pitchFamily="34" charset="0"/>
                <a:cs typeface="Arial" panose="020B0604020202020204" pitchFamily="34" charset="0"/>
              </a:rPr>
              <a:t>with faults logic gates:</a:t>
            </a:r>
          </a:p>
          <a:p>
            <a:pPr lvl="1">
              <a:lnSpc>
                <a:spcPct val="120000"/>
              </a:lnSpc>
            </a:pPr>
            <a:r>
              <a:rPr lang="en-US" altLang="zh-CN" sz="2800" dirty="0" smtClean="0">
                <a:latin typeface="Arial" panose="020B0604020202020204" pitchFamily="34" charset="0"/>
                <a:cs typeface="Arial" panose="020B0604020202020204" pitchFamily="34" charset="0"/>
              </a:rPr>
              <a:t>Identify skyrmion gate defects as equivalent logic stuck at faults.</a:t>
            </a:r>
          </a:p>
          <a:p>
            <a:pPr lvl="1">
              <a:lnSpc>
                <a:spcPct val="120000"/>
              </a:lnSpc>
            </a:pPr>
            <a:r>
              <a:rPr lang="en-US" altLang="zh-CN" sz="2800" dirty="0" smtClean="0">
                <a:latin typeface="Arial" panose="020B0604020202020204" pitchFamily="34" charset="0"/>
                <a:cs typeface="Arial" panose="020B0604020202020204" pitchFamily="34" charset="0"/>
              </a:rPr>
              <a:t>Identify skyrmion gate defects as non-equivalent </a:t>
            </a:r>
            <a:r>
              <a:rPr lang="en-US" altLang="zh-CN" sz="2800" dirty="0">
                <a:latin typeface="Arial" panose="020B0604020202020204" pitchFamily="34" charset="0"/>
                <a:cs typeface="Arial" panose="020B0604020202020204" pitchFamily="34" charset="0"/>
              </a:rPr>
              <a:t>logic </a:t>
            </a:r>
            <a:r>
              <a:rPr lang="en-US" altLang="zh-CN" sz="2800" dirty="0" smtClean="0">
                <a:latin typeface="Arial" panose="020B0604020202020204" pitchFamily="34" charset="0"/>
                <a:cs typeface="Arial" panose="020B0604020202020204" pitchFamily="34" charset="0"/>
              </a:rPr>
              <a:t>stuck </a:t>
            </a:r>
            <a:r>
              <a:rPr lang="en-US" altLang="zh-CN" sz="2800" dirty="0">
                <a:latin typeface="Arial" panose="020B0604020202020204" pitchFamily="34" charset="0"/>
                <a:cs typeface="Arial" panose="020B0604020202020204" pitchFamily="34" charset="0"/>
              </a:rPr>
              <a:t>at </a:t>
            </a:r>
            <a:r>
              <a:rPr lang="en-US" altLang="zh-CN" sz="2800" dirty="0" smtClean="0">
                <a:latin typeface="Arial" panose="020B0604020202020204" pitchFamily="34" charset="0"/>
                <a:cs typeface="Arial" panose="020B0604020202020204" pitchFamily="34" charset="0"/>
              </a:rPr>
              <a:t>faults.</a:t>
            </a:r>
          </a:p>
          <a:p>
            <a:pPr lvl="1">
              <a:lnSpc>
                <a:spcPct val="120000"/>
              </a:lnSpc>
            </a:pPr>
            <a:r>
              <a:rPr lang="en-US" altLang="zh-CN" sz="2800" dirty="0">
                <a:latin typeface="Arial" panose="020B0604020202020204" pitchFamily="34" charset="0"/>
                <a:cs typeface="Arial" panose="020B0604020202020204" pitchFamily="34" charset="0"/>
              </a:rPr>
              <a:t>Identify </a:t>
            </a:r>
            <a:r>
              <a:rPr lang="en-US" altLang="zh-CN" sz="2800" dirty="0" smtClean="0">
                <a:latin typeface="Arial" panose="020B0604020202020204" pitchFamily="34" charset="0"/>
                <a:cs typeface="Arial" panose="020B0604020202020204" pitchFamily="34" charset="0"/>
              </a:rPr>
              <a:t>skyrmion gate defects as no-fault.</a:t>
            </a:r>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540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33" y="24747"/>
            <a:ext cx="9399616" cy="1325563"/>
          </a:xfrm>
        </p:spPr>
        <p:txBody>
          <a:bodyPr>
            <a:normAutofit/>
          </a:bodyPr>
          <a:lstStyle/>
          <a:p>
            <a:r>
              <a:rPr lang="en-US" altLang="zh-CN" sz="3600" dirty="0">
                <a:latin typeface="Arial" panose="020B0604020202020204" pitchFamily="34" charset="0"/>
                <a:cs typeface="Arial" panose="020B0604020202020204" pitchFamily="34" charset="0"/>
              </a:rPr>
              <a:t>F</a:t>
            </a:r>
            <a:r>
              <a:rPr lang="en-US" sz="3600" dirty="0">
                <a:latin typeface="Arial" panose="020B0604020202020204" pitchFamily="34" charset="0"/>
                <a:cs typeface="Arial" panose="020B0604020202020204" pitchFamily="34" charset="0"/>
              </a:rPr>
              <a:t>ault </a:t>
            </a:r>
            <a:r>
              <a:rPr lang="en-US" sz="3600" dirty="0" smtClean="0">
                <a:latin typeface="Arial" panose="020B0604020202020204" pitchFamily="34" charset="0"/>
                <a:cs typeface="Arial" panose="020B0604020202020204" pitchFamily="34" charset="0"/>
              </a:rPr>
              <a:t>Modeling</a:t>
            </a:r>
            <a:endParaRPr lang="en-US" sz="3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35E9EAA2-BA9D-4D56-8F22-9DA167E0DA2D}" type="slidenum">
              <a:rPr lang="en-US" smtClean="0"/>
              <a:t>13</a:t>
            </a:fld>
            <a:endParaRPr lang="en-US"/>
          </a:p>
        </p:txBody>
      </p:sp>
      <p:cxnSp>
        <p:nvCxnSpPr>
          <p:cNvPr id="8" name="Straight Connector 7">
            <a:extLst>
              <a:ext uri="{FF2B5EF4-FFF2-40B4-BE49-F238E27FC236}">
                <a16:creationId xmlns:a16="http://schemas.microsoft.com/office/drawing/2014/main" id="{49E50736-D3CA-4002-8552-F51BF005D961}"/>
              </a:ext>
            </a:extLst>
          </p:cNvPr>
          <p:cNvCxnSpPr/>
          <p:nvPr/>
        </p:nvCxnSpPr>
        <p:spPr>
          <a:xfrm>
            <a:off x="1668478" y="1094857"/>
            <a:ext cx="9337813"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8" descr="ｽﾗｲﾄﾞ ﾀｲﾄﾙなし - PDF Free Download">
            <a:extLst>
              <a:ext uri="{FF2B5EF4-FFF2-40B4-BE49-F238E27FC236}">
                <a16:creationId xmlns:a16="http://schemas.microsoft.com/office/drawing/2014/main" id="{AF9DFF62-F721-45D9-9125-B13EC9EBA93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280" y="146093"/>
            <a:ext cx="1196540" cy="10828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E7FF156-00F8-4D0B-9CFA-46844E1C9F69}"/>
              </a:ext>
            </a:extLst>
          </p:cNvPr>
          <p:cNvPicPr>
            <a:picLocks noChangeAspect="1"/>
          </p:cNvPicPr>
          <p:nvPr/>
        </p:nvPicPr>
        <p:blipFill>
          <a:blip r:embed="rId4"/>
          <a:stretch>
            <a:fillRect/>
          </a:stretch>
        </p:blipFill>
        <p:spPr>
          <a:xfrm>
            <a:off x="724717" y="1816336"/>
            <a:ext cx="10742566" cy="3326451"/>
          </a:xfrm>
          <a:prstGeom prst="rect">
            <a:avLst/>
          </a:prstGeom>
        </p:spPr>
      </p:pic>
      <p:sp>
        <p:nvSpPr>
          <p:cNvPr id="9" name="TextBox 8">
            <a:extLst>
              <a:ext uri="{FF2B5EF4-FFF2-40B4-BE49-F238E27FC236}">
                <a16:creationId xmlns:a16="http://schemas.microsoft.com/office/drawing/2014/main" id="{3E27C067-FB84-49D5-83C7-81B723D12F47}"/>
              </a:ext>
            </a:extLst>
          </p:cNvPr>
          <p:cNvSpPr txBox="1"/>
          <p:nvPr/>
        </p:nvSpPr>
        <p:spPr>
          <a:xfrm>
            <a:off x="532561" y="5239923"/>
            <a:ext cx="9566607" cy="523220"/>
          </a:xfrm>
          <a:prstGeom prst="rect">
            <a:avLst/>
          </a:prstGeom>
          <a:noFill/>
        </p:spPr>
        <p:txBody>
          <a:bodyPr wrap="square">
            <a:spAutoFit/>
          </a:bodyPr>
          <a:lstStyle/>
          <a:p>
            <a:r>
              <a:rPr lang="en-US" altLang="zh-CN" sz="1400" b="0" i="0" u="none" strike="noStrike" baseline="0" dirty="0">
                <a:latin typeface="Arial" panose="020B0604020202020204" pitchFamily="34" charset="0"/>
                <a:cs typeface="Arial" panose="020B0604020202020204" pitchFamily="34" charset="0"/>
              </a:rPr>
              <a:t>The </a:t>
            </a:r>
            <a:r>
              <a:rPr lang="en-US" altLang="zh-CN" sz="1400" b="0" i="0" u="none" strike="noStrike" baseline="0" dirty="0" smtClean="0">
                <a:latin typeface="Arial" panose="020B0604020202020204" pitchFamily="34" charset="0"/>
                <a:cs typeface="Arial" panose="020B0604020202020204" pitchFamily="34" charset="0"/>
              </a:rPr>
              <a:t>asterisk (*) marks </a:t>
            </a:r>
            <a:r>
              <a:rPr lang="en-US" altLang="zh-CN" sz="1400" b="0" i="0" u="none" strike="noStrike" baseline="0" dirty="0">
                <a:latin typeface="Arial" panose="020B0604020202020204" pitchFamily="34" charset="0"/>
                <a:cs typeface="Arial" panose="020B0604020202020204" pitchFamily="34" charset="0"/>
              </a:rPr>
              <a:t>the defects that will produce faulty response with a pair of input patterns rather than a single one. Also,  (-) denotes the absence of </a:t>
            </a:r>
            <a:r>
              <a:rPr lang="en-US" altLang="zh-CN" sz="1400" b="0" i="0" u="none" strike="noStrike" baseline="0" dirty="0" smtClean="0">
                <a:latin typeface="Arial" panose="020B0604020202020204" pitchFamily="34" charset="0"/>
                <a:cs typeface="Arial" panose="020B0604020202020204" pitchFamily="34" charset="0"/>
              </a:rPr>
              <a:t>any faulty response from the </a:t>
            </a:r>
            <a:r>
              <a:rPr lang="en-US" altLang="zh-CN" sz="1400" b="0" i="0" u="none" strike="noStrike" baseline="0" dirty="0">
                <a:latin typeface="Arial" panose="020B0604020202020204" pitchFamily="34" charset="0"/>
                <a:cs typeface="Arial" panose="020B0604020202020204" pitchFamily="34" charset="0"/>
              </a:rPr>
              <a:t>gate.</a:t>
            </a:r>
            <a:endParaRPr lang="zh-CN" altLang="en-US"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B483DB8-1A3E-4EA8-B741-CC7901386583}"/>
              </a:ext>
            </a:extLst>
          </p:cNvPr>
          <p:cNvSpPr txBox="1"/>
          <p:nvPr/>
        </p:nvSpPr>
        <p:spPr>
          <a:xfrm>
            <a:off x="2948859" y="1371098"/>
            <a:ext cx="6848285" cy="369332"/>
          </a:xfrm>
          <a:prstGeom prst="rect">
            <a:avLst/>
          </a:prstGeom>
          <a:noFill/>
        </p:spPr>
        <p:txBody>
          <a:bodyPr wrap="square">
            <a:spAutoFit/>
          </a:bodyPr>
          <a:lstStyle/>
          <a:p>
            <a:r>
              <a:rPr lang="en-US" altLang="zh-CN" sz="1800" b="0" i="0" u="none" strike="noStrike" baseline="0" dirty="0">
                <a:latin typeface="Arial" panose="020B0604020202020204" pitchFamily="34" charset="0"/>
                <a:cs typeface="Arial" panose="020B0604020202020204" pitchFamily="34" charset="0"/>
              </a:rPr>
              <a:t>Table I: </a:t>
            </a:r>
            <a:r>
              <a:rPr lang="en-US" altLang="zh-CN" dirty="0" smtClean="0">
                <a:latin typeface="Arial" panose="020B0604020202020204" pitchFamily="34" charset="0"/>
                <a:cs typeface="Arial" panose="020B0604020202020204" pitchFamily="34" charset="0"/>
              </a:rPr>
              <a:t>Exhaustive simulation of skyrmion gates</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29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33" y="24747"/>
            <a:ext cx="9399616" cy="1325563"/>
          </a:xfrm>
        </p:spPr>
        <p:txBody>
          <a:bodyPr>
            <a:normAutofit/>
          </a:bodyPr>
          <a:lstStyle/>
          <a:p>
            <a:r>
              <a:rPr lang="en-US" altLang="zh-CN" sz="3600" dirty="0">
                <a:latin typeface="Arial" panose="020B0604020202020204" pitchFamily="34" charset="0"/>
                <a:cs typeface="Arial" panose="020B0604020202020204" pitchFamily="34" charset="0"/>
              </a:rPr>
              <a:t>F</a:t>
            </a:r>
            <a:r>
              <a:rPr lang="en-US" sz="3600" dirty="0">
                <a:latin typeface="Arial" panose="020B0604020202020204" pitchFamily="34" charset="0"/>
                <a:cs typeface="Arial" panose="020B0604020202020204" pitchFamily="34" charset="0"/>
              </a:rPr>
              <a:t>ault </a:t>
            </a:r>
            <a:r>
              <a:rPr lang="en-US" sz="3600" dirty="0" smtClean="0">
                <a:latin typeface="Arial" panose="020B0604020202020204" pitchFamily="34" charset="0"/>
                <a:cs typeface="Arial" panose="020B0604020202020204" pitchFamily="34" charset="0"/>
              </a:rPr>
              <a:t>Modeling- Cont.</a:t>
            </a:r>
            <a:endParaRPr lang="en-US" sz="3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35E9EAA2-BA9D-4D56-8F22-9DA167E0DA2D}" type="slidenum">
              <a:rPr lang="en-US" smtClean="0"/>
              <a:t>14</a:t>
            </a:fld>
            <a:endParaRPr lang="en-US"/>
          </a:p>
        </p:txBody>
      </p:sp>
      <p:cxnSp>
        <p:nvCxnSpPr>
          <p:cNvPr id="8" name="Straight Connector 7">
            <a:extLst>
              <a:ext uri="{FF2B5EF4-FFF2-40B4-BE49-F238E27FC236}">
                <a16:creationId xmlns:a16="http://schemas.microsoft.com/office/drawing/2014/main" id="{49E50736-D3CA-4002-8552-F51BF005D961}"/>
              </a:ext>
            </a:extLst>
          </p:cNvPr>
          <p:cNvCxnSpPr/>
          <p:nvPr/>
        </p:nvCxnSpPr>
        <p:spPr>
          <a:xfrm>
            <a:off x="1668478" y="1094857"/>
            <a:ext cx="9337813"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8" descr="ｽﾗｲﾄﾞ ﾀｲﾄﾙなし - PDF Free Download">
            <a:extLst>
              <a:ext uri="{FF2B5EF4-FFF2-40B4-BE49-F238E27FC236}">
                <a16:creationId xmlns:a16="http://schemas.microsoft.com/office/drawing/2014/main" id="{AF9DFF62-F721-45D9-9125-B13EC9EBA93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280" y="146093"/>
            <a:ext cx="1196540" cy="10828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B483DB8-1A3E-4EA8-B741-CC7901386583}"/>
              </a:ext>
            </a:extLst>
          </p:cNvPr>
          <p:cNvSpPr txBox="1"/>
          <p:nvPr/>
        </p:nvSpPr>
        <p:spPr>
          <a:xfrm>
            <a:off x="2851062" y="1294830"/>
            <a:ext cx="6182203" cy="369332"/>
          </a:xfrm>
          <a:prstGeom prst="rect">
            <a:avLst/>
          </a:prstGeom>
          <a:noFill/>
        </p:spPr>
        <p:txBody>
          <a:bodyPr wrap="square">
            <a:spAutoFit/>
          </a:bodyPr>
          <a:lstStyle/>
          <a:p>
            <a:r>
              <a:rPr lang="en-US" altLang="zh-CN" sz="1800" b="1" i="0" u="none" strike="noStrike" baseline="0" dirty="0">
                <a:latin typeface="Arial" panose="020B0604020202020204" pitchFamily="34" charset="0"/>
                <a:cs typeface="Arial" panose="020B0604020202020204" pitchFamily="34" charset="0"/>
              </a:rPr>
              <a:t>Table II: Stuck-at fault detection in AND/OR logic gate</a:t>
            </a:r>
            <a:endParaRPr lang="zh-CN" altLang="en-US"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73767F1-046B-405C-9908-0AB12A59B6F2}"/>
              </a:ext>
            </a:extLst>
          </p:cNvPr>
          <p:cNvPicPr>
            <a:picLocks noChangeAspect="1"/>
          </p:cNvPicPr>
          <p:nvPr/>
        </p:nvPicPr>
        <p:blipFill>
          <a:blip r:embed="rId4"/>
          <a:stretch>
            <a:fillRect/>
          </a:stretch>
        </p:blipFill>
        <p:spPr>
          <a:xfrm>
            <a:off x="2304655" y="1734948"/>
            <a:ext cx="7220958" cy="2286319"/>
          </a:xfrm>
          <a:prstGeom prst="rect">
            <a:avLst/>
          </a:prstGeom>
        </p:spPr>
      </p:pic>
      <p:sp>
        <p:nvSpPr>
          <p:cNvPr id="11" name="TextBox 10">
            <a:extLst>
              <a:ext uri="{FF2B5EF4-FFF2-40B4-BE49-F238E27FC236}">
                <a16:creationId xmlns:a16="http://schemas.microsoft.com/office/drawing/2014/main" id="{38BEC9D5-50C8-4245-AC99-E9700E7F94EE}"/>
              </a:ext>
            </a:extLst>
          </p:cNvPr>
          <p:cNvSpPr txBox="1"/>
          <p:nvPr/>
        </p:nvSpPr>
        <p:spPr>
          <a:xfrm>
            <a:off x="2455494" y="4104685"/>
            <a:ext cx="6793341" cy="369332"/>
          </a:xfrm>
          <a:prstGeom prst="rect">
            <a:avLst/>
          </a:prstGeom>
          <a:noFill/>
        </p:spPr>
        <p:txBody>
          <a:bodyPr wrap="square">
            <a:spAutoFit/>
          </a:bodyPr>
          <a:lstStyle/>
          <a:p>
            <a:r>
              <a:rPr lang="en-US" altLang="zh-CN" sz="1800" b="1" i="0" u="none" strike="noStrike" baseline="0" dirty="0">
                <a:latin typeface="Arial" panose="020B0604020202020204" pitchFamily="34" charset="0"/>
                <a:cs typeface="Arial" panose="020B0604020202020204" pitchFamily="34" charset="0"/>
              </a:rPr>
              <a:t>Table III: Stuck-at fault detection in inverter/fanout logic gate</a:t>
            </a:r>
            <a:endParaRPr lang="zh-CN" altLang="en-US"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E1A78966-2E15-4487-8B9C-EE3CC8D13DE7}"/>
              </a:ext>
            </a:extLst>
          </p:cNvPr>
          <p:cNvPicPr>
            <a:picLocks noChangeAspect="1"/>
          </p:cNvPicPr>
          <p:nvPr/>
        </p:nvPicPr>
        <p:blipFill>
          <a:blip r:embed="rId5"/>
          <a:stretch>
            <a:fillRect/>
          </a:stretch>
        </p:blipFill>
        <p:spPr>
          <a:xfrm>
            <a:off x="2304655" y="4557435"/>
            <a:ext cx="7211431" cy="1981477"/>
          </a:xfrm>
          <a:prstGeom prst="rect">
            <a:avLst/>
          </a:prstGeom>
        </p:spPr>
      </p:pic>
    </p:spTree>
    <p:extLst>
      <p:ext uri="{BB962C8B-B14F-4D97-AF65-F5344CB8AC3E}">
        <p14:creationId xmlns:p14="http://schemas.microsoft.com/office/powerpoint/2010/main" val="2954653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33" y="24747"/>
            <a:ext cx="9399616" cy="1325563"/>
          </a:xfrm>
        </p:spPr>
        <p:txBody>
          <a:bodyPr>
            <a:normAutofit/>
          </a:bodyPr>
          <a:lstStyle/>
          <a:p>
            <a:r>
              <a:rPr lang="en-US" altLang="zh-CN" sz="3600" dirty="0">
                <a:latin typeface="Arial" panose="020B0604020202020204" pitchFamily="34" charset="0"/>
                <a:cs typeface="Arial" panose="020B0604020202020204" pitchFamily="34" charset="0"/>
              </a:rPr>
              <a:t>Results and Discussion</a:t>
            </a:r>
            <a:endParaRPr lang="en-US" sz="3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35E9EAA2-BA9D-4D56-8F22-9DA167E0DA2D}" type="slidenum">
              <a:rPr lang="en-US" smtClean="0"/>
              <a:t>15</a:t>
            </a:fld>
            <a:endParaRPr lang="en-US"/>
          </a:p>
        </p:txBody>
      </p:sp>
      <p:cxnSp>
        <p:nvCxnSpPr>
          <p:cNvPr id="8" name="Straight Connector 7">
            <a:extLst>
              <a:ext uri="{FF2B5EF4-FFF2-40B4-BE49-F238E27FC236}">
                <a16:creationId xmlns:a16="http://schemas.microsoft.com/office/drawing/2014/main" id="{49E50736-D3CA-4002-8552-F51BF005D961}"/>
              </a:ext>
            </a:extLst>
          </p:cNvPr>
          <p:cNvCxnSpPr/>
          <p:nvPr/>
        </p:nvCxnSpPr>
        <p:spPr>
          <a:xfrm>
            <a:off x="1668478" y="1094857"/>
            <a:ext cx="9337813"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8" descr="ｽﾗｲﾄﾞ ﾀｲﾄﾙなし - PDF Free Download">
            <a:extLst>
              <a:ext uri="{FF2B5EF4-FFF2-40B4-BE49-F238E27FC236}">
                <a16:creationId xmlns:a16="http://schemas.microsoft.com/office/drawing/2014/main" id="{AF9DFF62-F721-45D9-9125-B13EC9EBA93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280" y="146093"/>
            <a:ext cx="1196540" cy="1082869"/>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2">
            <a:extLst>
              <a:ext uri="{FF2B5EF4-FFF2-40B4-BE49-F238E27FC236}">
                <a16:creationId xmlns:a16="http://schemas.microsoft.com/office/drawing/2014/main" id="{E5FFA739-8440-4C74-9168-3B39811557CC}"/>
              </a:ext>
            </a:extLst>
          </p:cNvPr>
          <p:cNvSpPr txBox="1">
            <a:spLocks/>
          </p:cNvSpPr>
          <p:nvPr/>
        </p:nvSpPr>
        <p:spPr>
          <a:xfrm>
            <a:off x="838200" y="1684038"/>
            <a:ext cx="10094407" cy="4672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dirty="0">
                <a:latin typeface="Arial" panose="020B0604020202020204" pitchFamily="34" charset="0"/>
                <a:cs typeface="Arial" panose="020B0604020202020204" pitchFamily="34" charset="0"/>
              </a:rPr>
              <a:t>To evaluate the effectiveness of the proposed test generation process, we use Synopsys tools.</a:t>
            </a:r>
          </a:p>
          <a:p>
            <a:pPr>
              <a:lnSpc>
                <a:spcPct val="120000"/>
              </a:lnSpc>
            </a:pPr>
            <a:r>
              <a:rPr lang="en-US" altLang="zh-CN" dirty="0">
                <a:latin typeface="Arial" panose="020B0604020202020204" pitchFamily="34" charset="0"/>
                <a:cs typeface="Arial" panose="020B0604020202020204" pitchFamily="34" charset="0"/>
              </a:rPr>
              <a:t>We used Synopsys 32nm SAED32 EDK Generic Library </a:t>
            </a:r>
            <a:r>
              <a:rPr lang="en-US" altLang="zh-CN" dirty="0" smtClean="0">
                <a:latin typeface="Arial" panose="020B0604020202020204" pitchFamily="34" charset="0"/>
                <a:cs typeface="Arial" panose="020B0604020202020204" pitchFamily="34" charset="0"/>
              </a:rPr>
              <a:t>and </a:t>
            </a:r>
            <a:r>
              <a:rPr lang="en-US" altLang="zh-CN" dirty="0">
                <a:latin typeface="Arial" panose="020B0604020202020204" pitchFamily="34" charset="0"/>
                <a:cs typeface="Arial" panose="020B0604020202020204" pitchFamily="34" charset="0"/>
              </a:rPr>
              <a:t>ISCAS’85 benchmark circuits. </a:t>
            </a:r>
          </a:p>
          <a:p>
            <a:pPr>
              <a:lnSpc>
                <a:spcPct val="120000"/>
              </a:lnSpc>
            </a:pPr>
            <a:r>
              <a:rPr lang="en-US" altLang="zh-CN" dirty="0">
                <a:latin typeface="Arial" panose="020B0604020202020204" pitchFamily="34" charset="0"/>
                <a:cs typeface="Arial" panose="020B0604020202020204" pitchFamily="34" charset="0"/>
              </a:rPr>
              <a:t>We wrote a </a:t>
            </a:r>
            <a:r>
              <a:rPr lang="en-US" altLang="zh-CN" dirty="0" err="1">
                <a:latin typeface="Arial" panose="020B0604020202020204" pitchFamily="34" charset="0"/>
                <a:cs typeface="Arial" panose="020B0604020202020204" pitchFamily="34" charset="0"/>
              </a:rPr>
              <a:t>Tcl</a:t>
            </a:r>
            <a:r>
              <a:rPr lang="en-US" altLang="zh-CN" dirty="0">
                <a:latin typeface="Arial" panose="020B0604020202020204" pitchFamily="34" charset="0"/>
                <a:cs typeface="Arial" panose="020B0604020202020204" pitchFamily="34" charset="0"/>
              </a:rPr>
              <a:t> script to control the EDA tool to generate test patterns for both conventional CMOS circuit and skyrmion-based logic circuit.</a:t>
            </a:r>
          </a:p>
          <a:p>
            <a:endParaRPr lang="en-US" altLang="zh-C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082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33" y="24747"/>
            <a:ext cx="9399616" cy="1325563"/>
          </a:xfrm>
        </p:spPr>
        <p:txBody>
          <a:bodyPr>
            <a:normAutofit/>
          </a:bodyPr>
          <a:lstStyle/>
          <a:p>
            <a:r>
              <a:rPr lang="en-US" sz="3600" dirty="0">
                <a:latin typeface="Arial" panose="020B0604020202020204" pitchFamily="34" charset="0"/>
                <a:cs typeface="Arial" panose="020B0604020202020204" pitchFamily="34" charset="0"/>
              </a:rPr>
              <a:t>Results and Discussion-Cont.</a:t>
            </a:r>
          </a:p>
        </p:txBody>
      </p:sp>
      <p:sp>
        <p:nvSpPr>
          <p:cNvPr id="5" name="Slide Number Placeholder 4"/>
          <p:cNvSpPr>
            <a:spLocks noGrp="1"/>
          </p:cNvSpPr>
          <p:nvPr>
            <p:ph type="sldNum" sz="quarter" idx="12"/>
          </p:nvPr>
        </p:nvSpPr>
        <p:spPr/>
        <p:txBody>
          <a:bodyPr/>
          <a:lstStyle/>
          <a:p>
            <a:fld id="{35E9EAA2-BA9D-4D56-8F22-9DA167E0DA2D}" type="slidenum">
              <a:rPr lang="en-US" smtClean="0"/>
              <a:t>16</a:t>
            </a:fld>
            <a:endParaRPr lang="en-US"/>
          </a:p>
        </p:txBody>
      </p:sp>
      <p:cxnSp>
        <p:nvCxnSpPr>
          <p:cNvPr id="8" name="Straight Connector 7">
            <a:extLst>
              <a:ext uri="{FF2B5EF4-FFF2-40B4-BE49-F238E27FC236}">
                <a16:creationId xmlns:a16="http://schemas.microsoft.com/office/drawing/2014/main" id="{49E50736-D3CA-4002-8552-F51BF005D961}"/>
              </a:ext>
            </a:extLst>
          </p:cNvPr>
          <p:cNvCxnSpPr/>
          <p:nvPr/>
        </p:nvCxnSpPr>
        <p:spPr>
          <a:xfrm>
            <a:off x="1668478" y="1094857"/>
            <a:ext cx="9337813"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8" descr="ｽﾗｲﾄﾞ ﾀｲﾄﾙなし - PDF Free Download">
            <a:extLst>
              <a:ext uri="{FF2B5EF4-FFF2-40B4-BE49-F238E27FC236}">
                <a16:creationId xmlns:a16="http://schemas.microsoft.com/office/drawing/2014/main" id="{AF9DFF62-F721-45D9-9125-B13EC9EBA93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280" y="146093"/>
            <a:ext cx="1196540" cy="108286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18A50F8-B4B8-45F7-BFA9-9097FD151A03}"/>
              </a:ext>
            </a:extLst>
          </p:cNvPr>
          <p:cNvSpPr txBox="1"/>
          <p:nvPr/>
        </p:nvSpPr>
        <p:spPr>
          <a:xfrm>
            <a:off x="2133549" y="1398495"/>
            <a:ext cx="7924902"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Table IV: Testing stuck-at faults in CMOS and Skyrmion circuits.</a:t>
            </a:r>
            <a:endParaRPr lang="en-US" sz="18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13A33F3-829A-4744-8AA2-3BE3D2ED99A3}"/>
              </a:ext>
            </a:extLst>
          </p:cNvPr>
          <p:cNvPicPr>
            <a:picLocks noChangeAspect="1"/>
          </p:cNvPicPr>
          <p:nvPr/>
        </p:nvPicPr>
        <p:blipFill>
          <a:blip r:embed="rId4"/>
          <a:stretch>
            <a:fillRect/>
          </a:stretch>
        </p:blipFill>
        <p:spPr>
          <a:xfrm>
            <a:off x="2237272" y="2023279"/>
            <a:ext cx="7717456" cy="3232009"/>
          </a:xfrm>
          <a:prstGeom prst="rect">
            <a:avLst/>
          </a:prstGeom>
        </p:spPr>
      </p:pic>
    </p:spTree>
    <p:extLst>
      <p:ext uri="{BB962C8B-B14F-4D97-AF65-F5344CB8AC3E}">
        <p14:creationId xmlns:p14="http://schemas.microsoft.com/office/powerpoint/2010/main" val="2621938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33" y="24747"/>
            <a:ext cx="9399616" cy="1325563"/>
          </a:xfrm>
        </p:spPr>
        <p:txBody>
          <a:bodyPr>
            <a:normAutofit/>
          </a:bodyPr>
          <a:lstStyle/>
          <a:p>
            <a:r>
              <a:rPr lang="en-US" sz="3600" dirty="0">
                <a:latin typeface="Arial" panose="020B0604020202020204" pitchFamily="34" charset="0"/>
                <a:cs typeface="Arial" panose="020B0604020202020204" pitchFamily="34" charset="0"/>
              </a:rPr>
              <a:t>Conclusion</a:t>
            </a:r>
          </a:p>
        </p:txBody>
      </p:sp>
      <p:sp>
        <p:nvSpPr>
          <p:cNvPr id="5" name="Slide Number Placeholder 4"/>
          <p:cNvSpPr>
            <a:spLocks noGrp="1"/>
          </p:cNvSpPr>
          <p:nvPr>
            <p:ph type="sldNum" sz="quarter" idx="12"/>
          </p:nvPr>
        </p:nvSpPr>
        <p:spPr/>
        <p:txBody>
          <a:bodyPr/>
          <a:lstStyle/>
          <a:p>
            <a:fld id="{35E9EAA2-BA9D-4D56-8F22-9DA167E0DA2D}" type="slidenum">
              <a:rPr lang="en-US" smtClean="0"/>
              <a:t>17</a:t>
            </a:fld>
            <a:endParaRPr lang="en-US"/>
          </a:p>
        </p:txBody>
      </p:sp>
      <p:cxnSp>
        <p:nvCxnSpPr>
          <p:cNvPr id="8" name="Straight Connector 7">
            <a:extLst>
              <a:ext uri="{FF2B5EF4-FFF2-40B4-BE49-F238E27FC236}">
                <a16:creationId xmlns:a16="http://schemas.microsoft.com/office/drawing/2014/main" id="{49E50736-D3CA-4002-8552-F51BF005D961}"/>
              </a:ext>
            </a:extLst>
          </p:cNvPr>
          <p:cNvCxnSpPr/>
          <p:nvPr/>
        </p:nvCxnSpPr>
        <p:spPr>
          <a:xfrm>
            <a:off x="1668478" y="1094857"/>
            <a:ext cx="9337813"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8" descr="ｽﾗｲﾄﾞ ﾀｲﾄﾙなし - PDF Free Download">
            <a:extLst>
              <a:ext uri="{FF2B5EF4-FFF2-40B4-BE49-F238E27FC236}">
                <a16:creationId xmlns:a16="http://schemas.microsoft.com/office/drawing/2014/main" id="{AF9DFF62-F721-45D9-9125-B13EC9EBA93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280" y="146093"/>
            <a:ext cx="1196540" cy="1082869"/>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69D68023-3E76-4ACC-B6F9-23620063B6FA}"/>
              </a:ext>
            </a:extLst>
          </p:cNvPr>
          <p:cNvSpPr>
            <a:spLocks noGrp="1"/>
          </p:cNvSpPr>
          <p:nvPr>
            <p:ph sz="quarter" idx="1"/>
          </p:nvPr>
        </p:nvSpPr>
        <p:spPr>
          <a:xfrm>
            <a:off x="1454820" y="1326650"/>
            <a:ext cx="9765128" cy="5033905"/>
          </a:xfrm>
        </p:spPr>
        <p:txBody>
          <a:bodyPr>
            <a:normAutofit/>
          </a:bodyPr>
          <a:lstStyle/>
          <a:p>
            <a:pPr fontAlgn="auto">
              <a:lnSpc>
                <a:spcPct val="100000"/>
              </a:lnSpc>
              <a:spcAft>
                <a:spcPts val="0"/>
              </a:spcAft>
            </a:pPr>
            <a:r>
              <a:rPr lang="en-US" altLang="zh-CN" sz="2400" dirty="0">
                <a:latin typeface="Arial" panose="020B0604020202020204" pitchFamily="34" charset="0"/>
                <a:cs typeface="Arial" panose="020B0604020202020204" pitchFamily="34" charset="0"/>
              </a:rPr>
              <a:t>We considered defect scenarios for skyrmion based digital circuits and describe these defects under two separate categories, technology-independent and technology dependent defects.</a:t>
            </a:r>
          </a:p>
          <a:p>
            <a:pPr fontAlgn="auto">
              <a:lnSpc>
                <a:spcPct val="100000"/>
              </a:lnSpc>
              <a:spcAft>
                <a:spcPts val="0"/>
              </a:spcAft>
            </a:pPr>
            <a:r>
              <a:rPr lang="en-US" altLang="zh-CN" sz="2400" dirty="0">
                <a:latin typeface="Arial" panose="020B0604020202020204" pitchFamily="34" charset="0"/>
                <a:cs typeface="Arial" panose="020B0604020202020204" pitchFamily="34" charset="0"/>
              </a:rPr>
              <a:t>We believe we are the first to characterize such defects using magnetic simulation.</a:t>
            </a:r>
          </a:p>
          <a:p>
            <a:pPr fontAlgn="auto">
              <a:lnSpc>
                <a:spcPct val="100000"/>
              </a:lnSpc>
              <a:spcAft>
                <a:spcPts val="0"/>
              </a:spcAft>
            </a:pPr>
            <a:r>
              <a:rPr lang="en-US" altLang="zh-CN" sz="2400" dirty="0">
                <a:latin typeface="Arial" panose="020B0604020202020204" pitchFamily="34" charset="0"/>
                <a:cs typeface="Arial" panose="020B0604020202020204" pitchFamily="34" charset="0"/>
              </a:rPr>
              <a:t>We also find for those defects the representative </a:t>
            </a:r>
            <a:r>
              <a:rPr lang="en-US" altLang="zh-CN" sz="2400" dirty="0" smtClean="0">
                <a:latin typeface="Arial" panose="020B0604020202020204" pitchFamily="34" charset="0"/>
                <a:cs typeface="Arial" panose="020B0604020202020204" pitchFamily="34" charset="0"/>
              </a:rPr>
              <a:t>fault </a:t>
            </a:r>
            <a:r>
              <a:rPr lang="en-US" altLang="zh-CN" sz="2400" dirty="0">
                <a:latin typeface="Arial" panose="020B0604020202020204" pitchFamily="34" charset="0"/>
                <a:cs typeface="Arial" panose="020B0604020202020204" pitchFamily="34" charset="0"/>
              </a:rPr>
              <a:t>models.</a:t>
            </a:r>
          </a:p>
          <a:p>
            <a:pPr fontAlgn="auto">
              <a:lnSpc>
                <a:spcPct val="100000"/>
              </a:lnSpc>
              <a:spcAft>
                <a:spcPts val="0"/>
              </a:spcAft>
            </a:pPr>
            <a:r>
              <a:rPr lang="en-US" altLang="zh-CN" sz="2400" dirty="0">
                <a:latin typeface="Arial" panose="020B0604020202020204" pitchFamily="34" charset="0"/>
                <a:cs typeface="Arial" panose="020B0604020202020204" pitchFamily="34" charset="0"/>
              </a:rPr>
              <a:t>We devised a test pattern generation procedure for skyrmion-based circuits. </a:t>
            </a:r>
          </a:p>
          <a:p>
            <a:pPr fontAlgn="auto">
              <a:lnSpc>
                <a:spcPct val="100000"/>
              </a:lnSpc>
              <a:spcAft>
                <a:spcPts val="0"/>
              </a:spcAft>
            </a:pPr>
            <a:r>
              <a:rPr lang="en-US" altLang="zh-CN" sz="2400" dirty="0">
                <a:latin typeface="Arial" panose="020B0604020202020204" pitchFamily="34" charset="0"/>
                <a:cs typeface="Arial" panose="020B0604020202020204" pitchFamily="34" charset="0"/>
              </a:rPr>
              <a:t>We used traditional ATPG approaches in the existing CAD tools to generate test patterns.</a:t>
            </a:r>
          </a:p>
        </p:txBody>
      </p:sp>
    </p:spTree>
    <p:extLst>
      <p:ext uri="{BB962C8B-B14F-4D97-AF65-F5344CB8AC3E}">
        <p14:creationId xmlns:p14="http://schemas.microsoft.com/office/powerpoint/2010/main" val="1807116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33" y="24747"/>
            <a:ext cx="9399616" cy="1325563"/>
          </a:xfrm>
        </p:spPr>
        <p:txBody>
          <a:bodyPr>
            <a:normAutofit/>
          </a:bodyPr>
          <a:lstStyle/>
          <a:p>
            <a:r>
              <a:rPr lang="en-US" sz="3600" dirty="0">
                <a:latin typeface="Arial" panose="020B0604020202020204" pitchFamily="34" charset="0"/>
                <a:cs typeface="Arial" panose="020B0604020202020204" pitchFamily="34" charset="0"/>
              </a:rPr>
              <a:t>Future Work</a:t>
            </a:r>
          </a:p>
        </p:txBody>
      </p:sp>
      <p:sp>
        <p:nvSpPr>
          <p:cNvPr id="5" name="Slide Number Placeholder 4"/>
          <p:cNvSpPr>
            <a:spLocks noGrp="1"/>
          </p:cNvSpPr>
          <p:nvPr>
            <p:ph type="sldNum" sz="quarter" idx="12"/>
          </p:nvPr>
        </p:nvSpPr>
        <p:spPr/>
        <p:txBody>
          <a:bodyPr/>
          <a:lstStyle/>
          <a:p>
            <a:fld id="{35E9EAA2-BA9D-4D56-8F22-9DA167E0DA2D}" type="slidenum">
              <a:rPr lang="en-US" smtClean="0"/>
              <a:t>18</a:t>
            </a:fld>
            <a:endParaRPr lang="en-US" dirty="0"/>
          </a:p>
        </p:txBody>
      </p:sp>
      <p:cxnSp>
        <p:nvCxnSpPr>
          <p:cNvPr id="8" name="Straight Connector 7">
            <a:extLst>
              <a:ext uri="{FF2B5EF4-FFF2-40B4-BE49-F238E27FC236}">
                <a16:creationId xmlns:a16="http://schemas.microsoft.com/office/drawing/2014/main" id="{49E50736-D3CA-4002-8552-F51BF005D961}"/>
              </a:ext>
            </a:extLst>
          </p:cNvPr>
          <p:cNvCxnSpPr/>
          <p:nvPr/>
        </p:nvCxnSpPr>
        <p:spPr>
          <a:xfrm>
            <a:off x="1668478" y="1094857"/>
            <a:ext cx="9337813"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8" descr="ｽﾗｲﾄﾞ ﾀｲﾄﾙなし - PDF Free Download">
            <a:extLst>
              <a:ext uri="{FF2B5EF4-FFF2-40B4-BE49-F238E27FC236}">
                <a16:creationId xmlns:a16="http://schemas.microsoft.com/office/drawing/2014/main" id="{AF9DFF62-F721-45D9-9125-B13EC9EBA93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280" y="146093"/>
            <a:ext cx="1196540" cy="1082869"/>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2">
            <a:extLst>
              <a:ext uri="{FF2B5EF4-FFF2-40B4-BE49-F238E27FC236}">
                <a16:creationId xmlns:a16="http://schemas.microsoft.com/office/drawing/2014/main" id="{E5FFA739-8440-4C74-9168-3B39811557CC}"/>
              </a:ext>
            </a:extLst>
          </p:cNvPr>
          <p:cNvSpPr txBox="1">
            <a:spLocks/>
          </p:cNvSpPr>
          <p:nvPr/>
        </p:nvSpPr>
        <p:spPr>
          <a:xfrm>
            <a:off x="838200" y="1684038"/>
            <a:ext cx="10381749" cy="45509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dirty="0">
                <a:latin typeface="Arial" panose="020B0604020202020204" pitchFamily="34" charset="0"/>
                <a:cs typeface="Arial" panose="020B0604020202020204" pitchFamily="34" charset="0"/>
              </a:rPr>
              <a:t>Designing more complex gates such as NAND, NOR, XOR, 3-input AND, OR and AND-OR-Invert (AOI</a:t>
            </a:r>
            <a:r>
              <a:rPr lang="en-US" altLang="zh-CN" dirty="0" smtClean="0">
                <a:latin typeface="Arial" panose="020B0604020202020204" pitchFamily="34" charset="0"/>
                <a:cs typeface="Arial" panose="020B0604020202020204" pitchFamily="34" charset="0"/>
              </a:rPr>
              <a:t>) gates.</a:t>
            </a:r>
            <a:endParaRPr lang="en-US" altLang="zh-CN" dirty="0">
              <a:latin typeface="Arial" panose="020B0604020202020204" pitchFamily="34" charset="0"/>
              <a:cs typeface="Arial" panose="020B0604020202020204" pitchFamily="34" charset="0"/>
            </a:endParaRPr>
          </a:p>
          <a:p>
            <a:pPr>
              <a:lnSpc>
                <a:spcPct val="100000"/>
              </a:lnSpc>
            </a:pPr>
            <a:r>
              <a:rPr lang="en-US" altLang="zh-CN" dirty="0">
                <a:latin typeface="Arial" panose="020B0604020202020204" pitchFamily="34" charset="0"/>
                <a:cs typeface="Arial" panose="020B0604020202020204" pitchFamily="34" charset="0"/>
              </a:rPr>
              <a:t>Study how to use </a:t>
            </a:r>
            <a:r>
              <a:rPr lang="en-US" altLang="zh-CN" dirty="0" err="1" smtClean="0">
                <a:latin typeface="Arial" panose="020B0604020202020204" pitchFamily="34" charset="0"/>
                <a:cs typeface="Arial" panose="020B0604020202020204" pitchFamily="34" charset="0"/>
              </a:rPr>
              <a:t>skyrmion</a:t>
            </a:r>
            <a:r>
              <a:rPr lang="en-US" altLang="zh-CN" dirty="0" smtClean="0">
                <a:latin typeface="Arial" panose="020B0604020202020204" pitchFamily="34" charset="0"/>
                <a:cs typeface="Arial" panose="020B0604020202020204" pitchFamily="34" charset="0"/>
              </a:rPr>
              <a:t>-based </a:t>
            </a:r>
            <a:r>
              <a:rPr lang="en-US" altLang="zh-CN" dirty="0">
                <a:latin typeface="Arial" panose="020B0604020202020204" pitchFamily="34" charset="0"/>
                <a:cs typeface="Arial" panose="020B0604020202020204" pitchFamily="34" charset="0"/>
              </a:rPr>
              <a:t>circuit to design sequential circuit.</a:t>
            </a:r>
          </a:p>
          <a:p>
            <a:pPr>
              <a:lnSpc>
                <a:spcPct val="100000"/>
              </a:lnSpc>
            </a:pPr>
            <a:r>
              <a:rPr lang="en-US" altLang="zh-CN" dirty="0">
                <a:latin typeface="Arial" panose="020B0604020202020204" pitchFamily="34" charset="0"/>
                <a:cs typeface="Arial" panose="020B0604020202020204" pitchFamily="34" charset="0"/>
              </a:rPr>
              <a:t>Develop a new detection </a:t>
            </a:r>
            <a:r>
              <a:rPr lang="en-US" altLang="zh-CN" dirty="0" smtClean="0">
                <a:latin typeface="Arial" panose="020B0604020202020204" pitchFamily="34" charset="0"/>
                <a:cs typeface="Arial" panose="020B0604020202020204" pitchFamily="34" charset="0"/>
              </a:rPr>
              <a:t>methods </a:t>
            </a:r>
            <a:r>
              <a:rPr lang="en-US" altLang="zh-CN" dirty="0">
                <a:latin typeface="Arial" panose="020B0604020202020204" pitchFamily="34" charset="0"/>
                <a:cs typeface="Arial" panose="020B0604020202020204" pitchFamily="34" charset="0"/>
              </a:rPr>
              <a:t>to test the remaining defects in the skyrmion–based circuit.</a:t>
            </a:r>
          </a:p>
          <a:p>
            <a:pPr>
              <a:lnSpc>
                <a:spcPct val="100000"/>
              </a:lnSpc>
            </a:pPr>
            <a:r>
              <a:rPr lang="en-US" altLang="zh-CN" dirty="0">
                <a:latin typeface="Arial" panose="020B0604020202020204" pitchFamily="34" charset="0"/>
                <a:cs typeface="Arial" panose="020B0604020202020204" pitchFamily="34" charset="0"/>
              </a:rPr>
              <a:t>Analyze the </a:t>
            </a:r>
            <a:r>
              <a:rPr lang="en-US" altLang="zh-CN" dirty="0" smtClean="0">
                <a:latin typeface="Arial" panose="020B0604020202020204" pitchFamily="34" charset="0"/>
                <a:cs typeface="Arial" panose="020B0604020202020204" pitchFamily="34" charset="0"/>
              </a:rPr>
              <a:t>defects that </a:t>
            </a:r>
            <a:r>
              <a:rPr lang="en-US" altLang="zh-CN" dirty="0">
                <a:latin typeface="Arial" panose="020B0604020202020204" pitchFamily="34" charset="0"/>
                <a:cs typeface="Arial" panose="020B0604020202020204" pitchFamily="34" charset="0"/>
              </a:rPr>
              <a:t>may exist in other parts of the on </a:t>
            </a:r>
            <a:r>
              <a:rPr lang="en-US" altLang="zh-CN" dirty="0" err="1">
                <a:latin typeface="Arial" panose="020B0604020202020204" pitchFamily="34" charset="0"/>
                <a:cs typeface="Arial" panose="020B0604020202020204" pitchFamily="34" charset="0"/>
              </a:rPr>
              <a:t>skyrmion</a:t>
            </a:r>
            <a:r>
              <a:rPr lang="en-US" altLang="zh-CN" dirty="0">
                <a:latin typeface="Arial" panose="020B0604020202020204" pitchFamily="34" charset="0"/>
                <a:cs typeface="Arial" panose="020B0604020202020204" pitchFamily="34" charset="0"/>
              </a:rPr>
              <a:t>-based </a:t>
            </a:r>
            <a:r>
              <a:rPr lang="en-US" altLang="zh-CN" dirty="0" smtClean="0">
                <a:latin typeface="Arial" panose="020B0604020202020204" pitchFamily="34" charset="0"/>
                <a:cs typeface="Arial" panose="020B0604020202020204" pitchFamily="34" charset="0"/>
              </a:rPr>
              <a:t>circuit (</a:t>
            </a:r>
            <a:r>
              <a:rPr lang="en-US" altLang="zh-CN" dirty="0">
                <a:latin typeface="Arial" panose="020B0604020202020204" pitchFamily="34" charset="0"/>
                <a:cs typeface="Arial" panose="020B0604020202020204" pitchFamily="34" charset="0"/>
              </a:rPr>
              <a:t>s</a:t>
            </a:r>
            <a:r>
              <a:rPr lang="en-US" altLang="zh-CN" dirty="0" smtClean="0">
                <a:latin typeface="Arial" panose="020B0604020202020204" pitchFamily="34" charset="0"/>
                <a:cs typeface="Arial" panose="020B0604020202020204" pitchFamily="34" charset="0"/>
              </a:rPr>
              <a:t>uch </a:t>
            </a:r>
            <a:r>
              <a:rPr lang="en-US" altLang="zh-CN" dirty="0">
                <a:latin typeface="Arial" panose="020B0604020202020204" pitchFamily="34" charset="0"/>
                <a:cs typeface="Arial" panose="020B0604020202020204" pitchFamily="34" charset="0"/>
              </a:rPr>
              <a:t>as MTJ</a:t>
            </a:r>
            <a:r>
              <a:rPr lang="en-US" altLang="zh-CN" dirty="0" smtClean="0">
                <a:latin typeface="Arial" panose="020B0604020202020204" pitchFamily="34" charset="0"/>
                <a:cs typeface="Arial" panose="020B0604020202020204" pitchFamily="34" charset="0"/>
              </a:rPr>
              <a:t>).</a:t>
            </a:r>
            <a:endParaRPr lang="en-US" altLang="zh-C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1920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8E7C13B-30E8-41B9-94A9-96130C5DC283}"/>
              </a:ext>
            </a:extLst>
          </p:cNvPr>
          <p:cNvSpPr txBox="1">
            <a:spLocks/>
          </p:cNvSpPr>
          <p:nvPr/>
        </p:nvSpPr>
        <p:spPr>
          <a:xfrm>
            <a:off x="2120557" y="877546"/>
            <a:ext cx="7578351" cy="3430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a:p>
            <a:pPr marL="0" indent="0" algn="ctr">
              <a:buFont typeface="Arial" panose="020B0604020202020204" pitchFamily="34" charset="0"/>
              <a:buNone/>
            </a:pPr>
            <a:r>
              <a:rPr lang="en-US" dirty="0"/>
              <a:t>Thank you!</a:t>
            </a:r>
          </a:p>
          <a:p>
            <a:pPr marL="0" indent="0" algn="ctr">
              <a:buFont typeface="Arial" panose="020B0604020202020204" pitchFamily="34" charset="0"/>
              <a:buNone/>
            </a:pPr>
            <a:endParaRPr lang="en-US" dirty="0"/>
          </a:p>
          <a:p>
            <a:pPr marL="0" indent="0" algn="ctr">
              <a:buFont typeface="Arial" panose="020B0604020202020204" pitchFamily="34" charset="0"/>
              <a:buNone/>
            </a:pPr>
            <a:r>
              <a:rPr lang="en-US" dirty="0"/>
              <a:t>Any Questions? </a:t>
            </a:r>
          </a:p>
        </p:txBody>
      </p:sp>
      <p:pic>
        <p:nvPicPr>
          <p:cNvPr id="10" name="Picture 7" descr="http://www.sacfla.org/question2-724662.jpg">
            <a:extLst>
              <a:ext uri="{FF2B5EF4-FFF2-40B4-BE49-F238E27FC236}">
                <a16:creationId xmlns:a16="http://schemas.microsoft.com/office/drawing/2014/main" id="{6D939D4D-E486-4394-A0A1-8960AB1CA1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557" y="359211"/>
            <a:ext cx="1752600" cy="219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14">
            <a:extLst>
              <a:ext uri="{FF2B5EF4-FFF2-40B4-BE49-F238E27FC236}">
                <a16:creationId xmlns:a16="http://schemas.microsoft.com/office/drawing/2014/main" id="{2F551EA3-5147-4D91-90F3-996B4D2E6F53}"/>
              </a:ext>
            </a:extLst>
          </p:cNvPr>
          <p:cNvSpPr txBox="1"/>
          <p:nvPr/>
        </p:nvSpPr>
        <p:spPr>
          <a:xfrm>
            <a:off x="2861732" y="3429000"/>
            <a:ext cx="6096000" cy="1815882"/>
          </a:xfrm>
          <a:prstGeom prst="rect">
            <a:avLst/>
          </a:prstGeom>
          <a:noFill/>
        </p:spPr>
        <p:txBody>
          <a:bodyPr wrap="square">
            <a:spAutoFit/>
          </a:bodyPr>
          <a:lstStyle/>
          <a:p>
            <a:pPr marL="0" indent="0">
              <a:buNone/>
            </a:pPr>
            <a:r>
              <a:rPr lang="en-IN" altLang="zh-CN" sz="2000" dirty="0">
                <a:latin typeface="Arial" panose="020B0604020202020204" pitchFamily="34" charset="0"/>
                <a:cs typeface="Arial" panose="020B0604020202020204" pitchFamily="34" charset="0"/>
              </a:rPr>
              <a:t>Contact:</a:t>
            </a:r>
            <a:endParaRPr lang="en-IN" altLang="zh-CN" sz="2000" dirty="0">
              <a:solidFill>
                <a:srgbClr val="FFFF00"/>
              </a:solidFill>
              <a:latin typeface="Arial" panose="020B0604020202020204" pitchFamily="34" charset="0"/>
              <a:cs typeface="Arial" panose="020B0604020202020204" pitchFamily="34" charset="0"/>
            </a:endParaRPr>
          </a:p>
          <a:p>
            <a:pPr marL="0" indent="0">
              <a:buNone/>
            </a:pPr>
            <a:r>
              <a:rPr lang="en-IN" altLang="zh-CN" sz="2000" dirty="0">
                <a:solidFill>
                  <a:schemeClr val="tx1"/>
                </a:solidFill>
                <a:latin typeface="Arial" panose="020B0604020202020204" pitchFamily="34" charset="0"/>
                <a:cs typeface="Arial" panose="020B0604020202020204" pitchFamily="34" charset="0"/>
              </a:rPr>
              <a:t>Ziqi  Zhou</a:t>
            </a:r>
          </a:p>
          <a:p>
            <a:pPr marL="0" indent="0">
              <a:buNone/>
            </a:pPr>
            <a:r>
              <a:rPr lang="en-US" altLang="zh-CN" sz="1800" dirty="0">
                <a:solidFill>
                  <a:schemeClr val="tx1"/>
                </a:solidFill>
                <a:latin typeface="Arial" panose="020B0604020202020204" pitchFamily="34" charset="0"/>
                <a:cs typeface="Arial" panose="020B0604020202020204" pitchFamily="34" charset="0"/>
              </a:rPr>
              <a:t>Department of Electrical and Computer Engineering, Auburn University</a:t>
            </a:r>
          </a:p>
          <a:p>
            <a:r>
              <a:rPr lang="en-IN" altLang="zh-CN" sz="1800" dirty="0">
                <a:solidFill>
                  <a:schemeClr val="tx1"/>
                </a:solidFill>
                <a:latin typeface="Arial" panose="020B0604020202020204" pitchFamily="34" charset="0"/>
                <a:cs typeface="Arial" panose="020B0604020202020204" pitchFamily="34" charset="0"/>
              </a:rPr>
              <a:t>Email: </a:t>
            </a:r>
            <a:r>
              <a:rPr lang="en-IN" altLang="zh-CN" sz="1800" dirty="0">
                <a:latin typeface="Arial" panose="020B0604020202020204" pitchFamily="34" charset="0"/>
                <a:cs typeface="Arial" panose="020B0604020202020204" pitchFamily="34" charset="0"/>
                <a:hlinkClick r:id="rId4"/>
              </a:rPr>
              <a:t>ziqi.zhou@auburn.edu</a:t>
            </a:r>
            <a:endParaRPr lang="en-IN" altLang="zh-CN" sz="1800" dirty="0">
              <a:latin typeface="Arial" panose="020B0604020202020204" pitchFamily="34" charset="0"/>
              <a:cs typeface="Arial" panose="020B0604020202020204" pitchFamily="34" charset="0"/>
            </a:endParaRPr>
          </a:p>
          <a:p>
            <a:pPr marL="0" indent="0">
              <a:buNone/>
            </a:pPr>
            <a:endParaRPr lang="en-IN" altLang="zh-CN" sz="1800" dirty="0">
              <a:solidFill>
                <a:srgbClr val="FFFF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BC46E86-B3FD-4B89-B4D3-4146A68A9C05}"/>
              </a:ext>
            </a:extLst>
          </p:cNvPr>
          <p:cNvSpPr txBox="1"/>
          <p:nvPr/>
        </p:nvSpPr>
        <p:spPr>
          <a:xfrm>
            <a:off x="2946399" y="5657288"/>
            <a:ext cx="5926666" cy="646331"/>
          </a:xfrm>
          <a:prstGeom prst="rect">
            <a:avLst/>
          </a:prstGeom>
          <a:noFill/>
        </p:spPr>
        <p:txBody>
          <a:bodyPr wrap="square">
            <a:spAutoFit/>
          </a:bodyPr>
          <a:lstStyle/>
          <a:p>
            <a:pPr marL="0" indent="0">
              <a:buNone/>
            </a:pPr>
            <a:r>
              <a:rPr lang="en-US" altLang="zh-CN" dirty="0">
                <a:latin typeface="Arial" panose="020B0604020202020204" pitchFamily="34" charset="0"/>
                <a:cs typeface="Arial" panose="020B0604020202020204" pitchFamily="34" charset="0"/>
              </a:rPr>
              <a:t>This presentation and recording belong to the authors. No distribution is allowed without the authors’ permission.</a:t>
            </a:r>
            <a:endParaRPr lang="en-IN" altLang="zh-CN" dirty="0">
              <a:latin typeface="Arial" panose="020B0604020202020204" pitchFamily="34" charset="0"/>
              <a:cs typeface="Arial" panose="020B0604020202020204" pitchFamily="34" charset="0"/>
            </a:endParaRPr>
          </a:p>
        </p:txBody>
      </p:sp>
      <p:sp>
        <p:nvSpPr>
          <p:cNvPr id="17" name="Slide Number Placeholder 4">
            <a:extLst>
              <a:ext uri="{FF2B5EF4-FFF2-40B4-BE49-F238E27FC236}">
                <a16:creationId xmlns:a16="http://schemas.microsoft.com/office/drawing/2014/main" id="{4D4DF252-3AEC-4F43-A5CD-FCCD70F7DBF7}"/>
              </a:ext>
            </a:extLst>
          </p:cNvPr>
          <p:cNvSpPr>
            <a:spLocks noGrp="1"/>
          </p:cNvSpPr>
          <p:nvPr>
            <p:ph type="sldNum" sz="quarter" idx="12"/>
          </p:nvPr>
        </p:nvSpPr>
        <p:spPr>
          <a:xfrm>
            <a:off x="8610600" y="6356350"/>
            <a:ext cx="2743200" cy="365125"/>
          </a:xfrm>
        </p:spPr>
        <p:txBody>
          <a:bodyPr/>
          <a:lstStyle/>
          <a:p>
            <a:fld id="{35E9EAA2-BA9D-4D56-8F22-9DA167E0DA2D}" type="slidenum">
              <a:rPr lang="en-US" smtClean="0"/>
              <a:t>19</a:t>
            </a:fld>
            <a:endParaRPr lang="en-US" dirty="0"/>
          </a:p>
        </p:txBody>
      </p:sp>
    </p:spTree>
    <p:extLst>
      <p:ext uri="{BB962C8B-B14F-4D97-AF65-F5344CB8AC3E}">
        <p14:creationId xmlns:p14="http://schemas.microsoft.com/office/powerpoint/2010/main" val="419096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68477" y="55380"/>
            <a:ext cx="9242315" cy="1082869"/>
          </a:xfrm>
        </p:spPr>
        <p:txBody>
          <a:bodyPr>
            <a:normAutofit/>
          </a:bodyPr>
          <a:lstStyle/>
          <a:p>
            <a:r>
              <a:rPr lang="en-US" altLang="zh-CN" sz="3600" dirty="0">
                <a:latin typeface="Arial" panose="020B0604020202020204" pitchFamily="34" charset="0"/>
                <a:cs typeface="Arial" panose="020B0604020202020204" pitchFamily="34" charset="0"/>
              </a:rPr>
              <a:t>Outline</a:t>
            </a:r>
            <a:endParaRPr lang="en-US" sz="3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35E9EAA2-BA9D-4D56-8F22-9DA167E0DA2D}" type="slidenum">
              <a:rPr lang="en-US" smtClean="0"/>
              <a:t>2</a:t>
            </a:fld>
            <a:endParaRPr lang="en-US"/>
          </a:p>
        </p:txBody>
      </p:sp>
      <p:sp>
        <p:nvSpPr>
          <p:cNvPr id="13" name="Content Placeholder 12">
            <a:extLst>
              <a:ext uri="{FF2B5EF4-FFF2-40B4-BE49-F238E27FC236}">
                <a16:creationId xmlns:a16="http://schemas.microsoft.com/office/drawing/2014/main" id="{43382B8A-5A16-4E89-BDDD-43821BDD6B40}"/>
              </a:ext>
            </a:extLst>
          </p:cNvPr>
          <p:cNvSpPr>
            <a:spLocks noGrp="1"/>
          </p:cNvSpPr>
          <p:nvPr>
            <p:ph idx="1"/>
          </p:nvPr>
        </p:nvSpPr>
        <p:spPr>
          <a:xfrm>
            <a:off x="838200" y="1323752"/>
            <a:ext cx="10515600" cy="5166697"/>
          </a:xfrm>
        </p:spPr>
        <p:txBody>
          <a:bodyPr>
            <a:normAutofit fontScale="70000" lnSpcReduction="20000"/>
          </a:bodyPr>
          <a:lstStyle/>
          <a:p>
            <a:pPr>
              <a:lnSpc>
                <a:spcPct val="120000"/>
              </a:lnSpc>
              <a:buSzPct val="100000"/>
            </a:pPr>
            <a:r>
              <a:rPr lang="en-US" altLang="zh-CN" sz="3200" dirty="0">
                <a:latin typeface="Arial" panose="020B0604020202020204" pitchFamily="34" charset="0"/>
                <a:cs typeface="Arial" panose="020B0604020202020204" pitchFamily="34" charset="0"/>
              </a:rPr>
              <a:t> Overview</a:t>
            </a:r>
          </a:p>
          <a:p>
            <a:pPr>
              <a:lnSpc>
                <a:spcPct val="120000"/>
              </a:lnSpc>
              <a:buSzPct val="100000"/>
            </a:pPr>
            <a:r>
              <a:rPr lang="en-US" altLang="zh-CN" sz="3200" dirty="0">
                <a:latin typeface="Arial" panose="020B0604020202020204" pitchFamily="34" charset="0"/>
                <a:cs typeface="Arial" panose="020B0604020202020204" pitchFamily="34" charset="0"/>
              </a:rPr>
              <a:t> Contributions</a:t>
            </a:r>
          </a:p>
          <a:p>
            <a:pPr>
              <a:lnSpc>
                <a:spcPct val="120000"/>
              </a:lnSpc>
              <a:buSzPct val="100000"/>
            </a:pPr>
            <a:r>
              <a:rPr lang="en-US" altLang="zh-CN" sz="3200" dirty="0">
                <a:latin typeface="Arial" panose="020B0604020202020204" pitchFamily="34" charset="0"/>
                <a:cs typeface="Arial" panose="020B0604020202020204" pitchFamily="34" charset="0"/>
              </a:rPr>
              <a:t> Skyrmion-based logic circuit</a:t>
            </a:r>
          </a:p>
          <a:p>
            <a:pPr lvl="1">
              <a:lnSpc>
                <a:spcPct val="120000"/>
              </a:lnSpc>
              <a:buSzPct val="100000"/>
              <a:buFont typeface="Wingdings" panose="05000000000000000000" pitchFamily="2" charset="2"/>
              <a:buChar char="§"/>
            </a:pPr>
            <a:r>
              <a:rPr lang="en-US" altLang="zh-CN" sz="3000" dirty="0">
                <a:latin typeface="Arial" panose="020B0604020202020204" pitchFamily="34" charset="0"/>
                <a:cs typeface="Arial" panose="020B0604020202020204" pitchFamily="34" charset="0"/>
              </a:rPr>
              <a:t>Skyrmion motion </a:t>
            </a:r>
            <a:r>
              <a:rPr lang="en-US" altLang="zh-CN" sz="3000" dirty="0" smtClean="0">
                <a:latin typeface="Arial" panose="020B0604020202020204" pitchFamily="34" charset="0"/>
                <a:cs typeface="Arial" panose="020B0604020202020204" pitchFamily="34" charset="0"/>
              </a:rPr>
              <a:t>in </a:t>
            </a:r>
            <a:r>
              <a:rPr lang="en-US" altLang="zh-CN" sz="3000" dirty="0">
                <a:latin typeface="Arial" panose="020B0604020202020204" pitchFamily="34" charset="0"/>
                <a:cs typeface="Arial" panose="020B0604020202020204" pitchFamily="34" charset="0"/>
              </a:rPr>
              <a:t>nanotrack</a:t>
            </a:r>
          </a:p>
          <a:p>
            <a:pPr lvl="1">
              <a:lnSpc>
                <a:spcPct val="120000"/>
              </a:lnSpc>
              <a:buSzPct val="100000"/>
              <a:buFont typeface="Wingdings" panose="05000000000000000000" pitchFamily="2" charset="2"/>
              <a:buChar char="§"/>
            </a:pPr>
            <a:r>
              <a:rPr lang="en-US" altLang="zh-CN" sz="3000" dirty="0">
                <a:latin typeface="Arial" panose="020B0604020202020204" pitchFamily="34" charset="0"/>
                <a:cs typeface="Arial" panose="020B0604020202020204" pitchFamily="34" charset="0"/>
              </a:rPr>
              <a:t>Skyrmion logic gates</a:t>
            </a:r>
          </a:p>
          <a:p>
            <a:pPr>
              <a:lnSpc>
                <a:spcPct val="120000"/>
              </a:lnSpc>
              <a:buSzPct val="100000"/>
            </a:pPr>
            <a:r>
              <a:rPr lang="en-US" altLang="zh-CN" sz="3200" dirty="0">
                <a:latin typeface="Arial" panose="020B0604020202020204" pitchFamily="34" charset="0"/>
                <a:cs typeface="Arial" panose="020B0604020202020204" pitchFamily="34" charset="0"/>
              </a:rPr>
              <a:t> </a:t>
            </a:r>
            <a:r>
              <a:rPr lang="en-US" altLang="zh-CN" sz="3200" dirty="0" smtClean="0">
                <a:latin typeface="Arial" panose="020B0604020202020204" pitchFamily="34" charset="0"/>
                <a:cs typeface="Arial" panose="020B0604020202020204" pitchFamily="34" charset="0"/>
              </a:rPr>
              <a:t>The proposed </a:t>
            </a:r>
            <a:r>
              <a:rPr lang="en-US" altLang="zh-CN" sz="3200" dirty="0">
                <a:latin typeface="Arial" panose="020B0604020202020204" pitchFamily="34" charset="0"/>
                <a:cs typeface="Arial" panose="020B0604020202020204" pitchFamily="34" charset="0"/>
              </a:rPr>
              <a:t>solution</a:t>
            </a:r>
          </a:p>
          <a:p>
            <a:pPr lvl="1">
              <a:lnSpc>
                <a:spcPct val="120000"/>
              </a:lnSpc>
              <a:buSzPct val="100000"/>
              <a:buFont typeface="Wingdings" panose="05000000000000000000" pitchFamily="2" charset="2"/>
              <a:buChar char="§"/>
            </a:pPr>
            <a:r>
              <a:rPr lang="en-US" altLang="zh-CN" sz="3200" dirty="0">
                <a:latin typeface="Arial" panose="020B0604020202020204" pitchFamily="34" charset="0"/>
                <a:cs typeface="Arial" panose="020B0604020202020204" pitchFamily="34" charset="0"/>
              </a:rPr>
              <a:t>Defect characterization</a:t>
            </a:r>
          </a:p>
          <a:p>
            <a:pPr lvl="1">
              <a:lnSpc>
                <a:spcPct val="120000"/>
              </a:lnSpc>
              <a:buSzPct val="100000"/>
              <a:buFont typeface="Wingdings" panose="05000000000000000000" pitchFamily="2" charset="2"/>
              <a:buChar char="§"/>
            </a:pPr>
            <a:r>
              <a:rPr lang="en-US" altLang="zh-CN" sz="3200" dirty="0">
                <a:latin typeface="Arial" panose="020B0604020202020204" pitchFamily="34" charset="0"/>
                <a:cs typeface="Arial" panose="020B0604020202020204" pitchFamily="34" charset="0"/>
              </a:rPr>
              <a:t>Fault modeling</a:t>
            </a:r>
          </a:p>
          <a:p>
            <a:pPr>
              <a:lnSpc>
                <a:spcPct val="120000"/>
              </a:lnSpc>
              <a:buSzPct val="100000"/>
            </a:pPr>
            <a:r>
              <a:rPr lang="en-US" altLang="zh-CN" sz="3200" dirty="0">
                <a:latin typeface="Arial" panose="020B0604020202020204" pitchFamily="34" charset="0"/>
                <a:cs typeface="Arial" panose="020B0604020202020204" pitchFamily="34" charset="0"/>
              </a:rPr>
              <a:t> Results and discussion</a:t>
            </a:r>
          </a:p>
          <a:p>
            <a:pPr>
              <a:lnSpc>
                <a:spcPct val="120000"/>
              </a:lnSpc>
              <a:buSzPct val="100000"/>
            </a:pPr>
            <a:r>
              <a:rPr lang="en-US" altLang="zh-CN" sz="3200" dirty="0">
                <a:latin typeface="Arial" panose="020B0604020202020204" pitchFamily="34" charset="0"/>
                <a:cs typeface="Arial" panose="020B0604020202020204" pitchFamily="34" charset="0"/>
              </a:rPr>
              <a:t> Conclusion</a:t>
            </a:r>
          </a:p>
          <a:p>
            <a:pPr>
              <a:lnSpc>
                <a:spcPct val="120000"/>
              </a:lnSpc>
              <a:buSzPct val="100000"/>
            </a:pPr>
            <a:r>
              <a:rPr lang="en-US" altLang="zh-CN" sz="3200" dirty="0">
                <a:latin typeface="Arial" panose="020B0604020202020204" pitchFamily="34" charset="0"/>
                <a:cs typeface="Arial" panose="020B0604020202020204" pitchFamily="34" charset="0"/>
              </a:rPr>
              <a:t> Future w</a:t>
            </a:r>
            <a:r>
              <a:rPr lang="en-US" altLang="zh-CN" sz="3200" dirty="0" smtClean="0">
                <a:latin typeface="Arial" panose="020B0604020202020204" pitchFamily="34" charset="0"/>
                <a:cs typeface="Arial" panose="020B0604020202020204" pitchFamily="34" charset="0"/>
              </a:rPr>
              <a:t>ork</a:t>
            </a:r>
            <a:endParaRPr lang="en-US" altLang="zh-CN" sz="3200"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F0DDC8A3-59E3-4DA1-8564-C8D6A7E9C95C}"/>
              </a:ext>
            </a:extLst>
          </p:cNvPr>
          <p:cNvCxnSpPr/>
          <p:nvPr/>
        </p:nvCxnSpPr>
        <p:spPr>
          <a:xfrm>
            <a:off x="1668478" y="1094857"/>
            <a:ext cx="9337813"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8" descr="ｽﾗｲﾄﾞ ﾀｲﾄﾙなし - PDF Free Download">
            <a:extLst>
              <a:ext uri="{FF2B5EF4-FFF2-40B4-BE49-F238E27FC236}">
                <a16:creationId xmlns:a16="http://schemas.microsoft.com/office/drawing/2014/main" id="{B61E3938-6416-4EAE-AFFE-49EF6DF2B05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280" y="146093"/>
            <a:ext cx="1196540" cy="108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455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33" y="24747"/>
            <a:ext cx="9399616" cy="1325563"/>
          </a:xfrm>
        </p:spPr>
        <p:txBody>
          <a:bodyPr>
            <a:normAutofit/>
          </a:bodyPr>
          <a:lstStyle/>
          <a:p>
            <a:r>
              <a:rPr lang="en-US" sz="3600" dirty="0">
                <a:latin typeface="Arial" panose="020B0604020202020204" pitchFamily="34" charset="0"/>
                <a:cs typeface="Arial" panose="020B0604020202020204" pitchFamily="34" charset="0"/>
              </a:rPr>
              <a:t>Overview</a:t>
            </a:r>
          </a:p>
        </p:txBody>
      </p:sp>
      <p:sp>
        <p:nvSpPr>
          <p:cNvPr id="5" name="Slide Number Placeholder 4"/>
          <p:cNvSpPr>
            <a:spLocks noGrp="1"/>
          </p:cNvSpPr>
          <p:nvPr>
            <p:ph type="sldNum" sz="quarter" idx="12"/>
          </p:nvPr>
        </p:nvSpPr>
        <p:spPr/>
        <p:txBody>
          <a:bodyPr/>
          <a:lstStyle/>
          <a:p>
            <a:fld id="{35E9EAA2-BA9D-4D56-8F22-9DA167E0DA2D}" type="slidenum">
              <a:rPr lang="en-US" smtClean="0"/>
              <a:t>3</a:t>
            </a:fld>
            <a:endParaRPr lang="en-US"/>
          </a:p>
        </p:txBody>
      </p:sp>
      <p:cxnSp>
        <p:nvCxnSpPr>
          <p:cNvPr id="8" name="Straight Connector 7">
            <a:extLst>
              <a:ext uri="{FF2B5EF4-FFF2-40B4-BE49-F238E27FC236}">
                <a16:creationId xmlns:a16="http://schemas.microsoft.com/office/drawing/2014/main" id="{49E50736-D3CA-4002-8552-F51BF005D961}"/>
              </a:ext>
            </a:extLst>
          </p:cNvPr>
          <p:cNvCxnSpPr/>
          <p:nvPr/>
        </p:nvCxnSpPr>
        <p:spPr>
          <a:xfrm>
            <a:off x="1668478" y="1094857"/>
            <a:ext cx="9337813"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8" descr="ｽﾗｲﾄﾞ ﾀｲﾄﾙなし - PDF Free Download">
            <a:extLst>
              <a:ext uri="{FF2B5EF4-FFF2-40B4-BE49-F238E27FC236}">
                <a16:creationId xmlns:a16="http://schemas.microsoft.com/office/drawing/2014/main" id="{AF9DFF62-F721-45D9-9125-B13EC9EBA93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280" y="146093"/>
            <a:ext cx="1196540" cy="1082869"/>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2">
            <a:extLst>
              <a:ext uri="{FF2B5EF4-FFF2-40B4-BE49-F238E27FC236}">
                <a16:creationId xmlns:a16="http://schemas.microsoft.com/office/drawing/2014/main" id="{E5FFA739-8440-4C74-9168-3B39811557CC}"/>
              </a:ext>
            </a:extLst>
          </p:cNvPr>
          <p:cNvSpPr txBox="1">
            <a:spLocks/>
          </p:cNvSpPr>
          <p:nvPr/>
        </p:nvSpPr>
        <p:spPr>
          <a:xfrm>
            <a:off x="838200" y="1456662"/>
            <a:ext cx="10381749" cy="45787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dirty="0">
                <a:latin typeface="Arial" panose="020B0604020202020204" pitchFamily="34" charset="0"/>
                <a:cs typeface="Arial" panose="020B0604020202020204" pitchFamily="34" charset="0"/>
              </a:rPr>
              <a:t>With rapid scaling, CMOS devices are </a:t>
            </a:r>
            <a:r>
              <a:rPr lang="en-US" altLang="zh-CN" dirty="0" smtClean="0">
                <a:latin typeface="Arial" panose="020B0604020202020204" pitchFamily="34" charset="0"/>
                <a:cs typeface="Arial" panose="020B0604020202020204" pitchFamily="34" charset="0"/>
              </a:rPr>
              <a:t>approaching the </a:t>
            </a:r>
            <a:r>
              <a:rPr lang="en-US" altLang="zh-CN" dirty="0">
                <a:latin typeface="Arial" panose="020B0604020202020204" pitchFamily="34" charset="0"/>
                <a:cs typeface="Arial" panose="020B0604020202020204" pitchFamily="34" charset="0"/>
              </a:rPr>
              <a:t>quantum-mechanical </a:t>
            </a:r>
            <a:r>
              <a:rPr lang="en-US" altLang="zh-CN" dirty="0" smtClean="0">
                <a:latin typeface="Arial" panose="020B0604020202020204" pitchFamily="34" charset="0"/>
                <a:cs typeface="Arial" panose="020B0604020202020204" pitchFamily="34" charset="0"/>
              </a:rPr>
              <a:t>limits</a:t>
            </a:r>
            <a:r>
              <a:rPr lang="en-US" altLang="zh-CN" dirty="0">
                <a:latin typeface="Arial" panose="020B0604020202020204" pitchFamily="34" charset="0"/>
                <a:cs typeface="Arial" panose="020B0604020202020204" pitchFamily="34" charset="0"/>
              </a:rPr>
              <a:t>.</a:t>
            </a:r>
          </a:p>
          <a:p>
            <a:pPr>
              <a:lnSpc>
                <a:spcPct val="100000"/>
              </a:lnSpc>
            </a:pPr>
            <a:r>
              <a:rPr lang="en-US" altLang="zh-CN" dirty="0">
                <a:latin typeface="Arial" panose="020B0604020202020204" pitchFamily="34" charset="0"/>
                <a:cs typeface="Arial" panose="020B0604020202020204" pitchFamily="34" charset="0"/>
              </a:rPr>
              <a:t>Magnetic skyrmion is an emerging digital technology with ultra-high integration density and ultra-low energy.</a:t>
            </a:r>
          </a:p>
          <a:p>
            <a:pPr>
              <a:lnSpc>
                <a:spcPct val="100000"/>
              </a:lnSpc>
            </a:pPr>
            <a:r>
              <a:rPr lang="en-US" altLang="zh-CN" dirty="0">
                <a:latin typeface="Arial" panose="020B0604020202020204" pitchFamily="34" charset="0"/>
                <a:cs typeface="Arial" panose="020B0604020202020204" pitchFamily="34" charset="0"/>
              </a:rPr>
              <a:t>Magnetic skyrmion is promising for building next-generation spintronic </a:t>
            </a:r>
            <a:r>
              <a:rPr lang="en-US" altLang="zh-CN" dirty="0" smtClean="0">
                <a:latin typeface="Arial" panose="020B0604020202020204" pitchFamily="34" charset="0"/>
                <a:cs typeface="Arial" panose="020B0604020202020204" pitchFamily="34" charset="0"/>
              </a:rPr>
              <a:t>logic devices </a:t>
            </a:r>
            <a:r>
              <a:rPr lang="en-US" altLang="zh-CN" dirty="0">
                <a:latin typeface="Arial" panose="020B0604020202020204" pitchFamily="34" charset="0"/>
                <a:cs typeface="Arial" panose="020B0604020202020204" pitchFamily="34" charset="0"/>
              </a:rPr>
              <a:t>and magnetic memories due to their stability, small </a:t>
            </a:r>
            <a:r>
              <a:rPr lang="en-US" altLang="zh-CN" dirty="0" smtClean="0">
                <a:latin typeface="Arial" panose="020B0604020202020204" pitchFamily="34" charset="0"/>
                <a:cs typeface="Arial" panose="020B0604020202020204" pitchFamily="34" charset="0"/>
              </a:rPr>
              <a:t>size, and </a:t>
            </a:r>
            <a:r>
              <a:rPr lang="en-US" altLang="zh-CN" dirty="0">
                <a:latin typeface="Arial" panose="020B0604020202020204" pitchFamily="34" charset="0"/>
                <a:cs typeface="Arial" panose="020B0604020202020204" pitchFamily="34" charset="0"/>
              </a:rPr>
              <a:t>extremely low operational currents.</a:t>
            </a:r>
          </a:p>
        </p:txBody>
      </p:sp>
    </p:spTree>
    <p:extLst>
      <p:ext uri="{BB962C8B-B14F-4D97-AF65-F5344CB8AC3E}">
        <p14:creationId xmlns:p14="http://schemas.microsoft.com/office/powerpoint/2010/main" val="3982071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0333" y="24747"/>
            <a:ext cx="9399616" cy="1325563"/>
          </a:xfrm>
        </p:spPr>
        <p:txBody>
          <a:bodyPr>
            <a:normAutofit/>
          </a:bodyPr>
          <a:lstStyle/>
          <a:p>
            <a:r>
              <a:rPr lang="en-US" sz="3600" dirty="0">
                <a:latin typeface="Arial" panose="020B0604020202020204" pitchFamily="34" charset="0"/>
                <a:cs typeface="Arial" panose="020B0604020202020204" pitchFamily="34" charset="0"/>
              </a:rPr>
              <a:t>Contributions</a:t>
            </a:r>
          </a:p>
        </p:txBody>
      </p:sp>
      <p:sp>
        <p:nvSpPr>
          <p:cNvPr id="5" name="Slide Number Placeholder 4"/>
          <p:cNvSpPr>
            <a:spLocks noGrp="1"/>
          </p:cNvSpPr>
          <p:nvPr>
            <p:ph type="sldNum" sz="quarter" idx="12"/>
          </p:nvPr>
        </p:nvSpPr>
        <p:spPr/>
        <p:txBody>
          <a:bodyPr/>
          <a:lstStyle/>
          <a:p>
            <a:fld id="{35E9EAA2-BA9D-4D56-8F22-9DA167E0DA2D}" type="slidenum">
              <a:rPr lang="en-US" smtClean="0"/>
              <a:t>4</a:t>
            </a:fld>
            <a:endParaRPr lang="en-US"/>
          </a:p>
        </p:txBody>
      </p:sp>
      <p:cxnSp>
        <p:nvCxnSpPr>
          <p:cNvPr id="8" name="Straight Connector 7">
            <a:extLst>
              <a:ext uri="{FF2B5EF4-FFF2-40B4-BE49-F238E27FC236}">
                <a16:creationId xmlns:a16="http://schemas.microsoft.com/office/drawing/2014/main" id="{49E50736-D3CA-4002-8552-F51BF005D961}"/>
              </a:ext>
            </a:extLst>
          </p:cNvPr>
          <p:cNvCxnSpPr/>
          <p:nvPr/>
        </p:nvCxnSpPr>
        <p:spPr>
          <a:xfrm>
            <a:off x="1668478" y="1094857"/>
            <a:ext cx="9337813"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8" descr="ｽﾗｲﾄﾞ ﾀｲﾄﾙなし - PDF Free Download">
            <a:extLst>
              <a:ext uri="{FF2B5EF4-FFF2-40B4-BE49-F238E27FC236}">
                <a16:creationId xmlns:a16="http://schemas.microsoft.com/office/drawing/2014/main" id="{AF9DFF62-F721-45D9-9125-B13EC9EBA93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280" y="146093"/>
            <a:ext cx="1196540" cy="1082869"/>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2">
            <a:extLst>
              <a:ext uri="{FF2B5EF4-FFF2-40B4-BE49-F238E27FC236}">
                <a16:creationId xmlns:a16="http://schemas.microsoft.com/office/drawing/2014/main" id="{E5FFA739-8440-4C74-9168-3B39811557CC}"/>
              </a:ext>
            </a:extLst>
          </p:cNvPr>
          <p:cNvSpPr txBox="1">
            <a:spLocks/>
          </p:cNvSpPr>
          <p:nvPr/>
        </p:nvSpPr>
        <p:spPr>
          <a:xfrm>
            <a:off x="838200" y="168403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dirty="0">
                <a:latin typeface="Arial" panose="020B0604020202020204" pitchFamily="34" charset="0"/>
                <a:cs typeface="Arial" panose="020B0604020202020204" pitchFamily="34" charset="0"/>
              </a:rPr>
              <a:t>We </a:t>
            </a:r>
            <a:r>
              <a:rPr lang="en-US" altLang="zh-CN" dirty="0" smtClean="0">
                <a:latin typeface="Arial" panose="020B0604020202020204" pitchFamily="34" charset="0"/>
                <a:cs typeface="Arial" panose="020B0604020202020204" pitchFamily="34" charset="0"/>
              </a:rPr>
              <a:t>characterize </a:t>
            </a:r>
            <a:r>
              <a:rPr lang="en-US" altLang="zh-CN" dirty="0">
                <a:latin typeface="Arial" panose="020B0604020202020204" pitchFamily="34" charset="0"/>
                <a:cs typeface="Arial" panose="020B0604020202020204" pitchFamily="34" charset="0"/>
              </a:rPr>
              <a:t>the defects in </a:t>
            </a:r>
            <a:r>
              <a:rPr lang="en-US" altLang="zh-CN" dirty="0" err="1" smtClean="0">
                <a:latin typeface="Arial" panose="020B0604020202020204" pitchFamily="34" charset="0"/>
                <a:cs typeface="Arial" panose="020B0604020202020204" pitchFamily="34" charset="0"/>
              </a:rPr>
              <a:t>skyrmion</a:t>
            </a:r>
            <a:r>
              <a:rPr lang="en-US" altLang="zh-CN" dirty="0" smtClean="0">
                <a:latin typeface="Arial" panose="020B0604020202020204" pitchFamily="34" charset="0"/>
                <a:cs typeface="Arial" panose="020B0604020202020204" pitchFamily="34" charset="0"/>
              </a:rPr>
              <a:t>-based </a:t>
            </a:r>
            <a:r>
              <a:rPr lang="en-US" altLang="zh-CN" dirty="0">
                <a:latin typeface="Arial" panose="020B0604020202020204" pitchFamily="34" charset="0"/>
                <a:cs typeface="Arial" panose="020B0604020202020204" pitchFamily="34" charset="0"/>
              </a:rPr>
              <a:t>l</a:t>
            </a:r>
            <a:r>
              <a:rPr lang="en-US" altLang="zh-CN" dirty="0" smtClean="0">
                <a:latin typeface="Arial" panose="020B0604020202020204" pitchFamily="34" charset="0"/>
                <a:cs typeface="Arial" panose="020B0604020202020204" pitchFamily="34" charset="0"/>
              </a:rPr>
              <a:t>ogic </a:t>
            </a:r>
            <a:r>
              <a:rPr lang="en-US" altLang="zh-CN" dirty="0">
                <a:latin typeface="Arial" panose="020B0604020202020204" pitchFamily="34" charset="0"/>
                <a:cs typeface="Arial" panose="020B0604020202020204" pitchFamily="34" charset="0"/>
              </a:rPr>
              <a:t>c</a:t>
            </a:r>
            <a:r>
              <a:rPr lang="en-US" altLang="zh-CN" dirty="0" smtClean="0">
                <a:latin typeface="Arial" panose="020B0604020202020204" pitchFamily="34" charset="0"/>
                <a:cs typeface="Arial" panose="020B0604020202020204" pitchFamily="34" charset="0"/>
              </a:rPr>
              <a:t>ircuits</a:t>
            </a:r>
            <a:r>
              <a:rPr lang="en-US" altLang="zh-CN" dirty="0">
                <a:latin typeface="Arial" panose="020B0604020202020204" pitchFamily="34" charset="0"/>
                <a:cs typeface="Arial" panose="020B0604020202020204" pitchFamily="34" charset="0"/>
              </a:rPr>
              <a:t>.</a:t>
            </a:r>
          </a:p>
          <a:p>
            <a:pPr>
              <a:lnSpc>
                <a:spcPct val="100000"/>
              </a:lnSpc>
            </a:pPr>
            <a:r>
              <a:rPr lang="en-US" altLang="zh-CN" dirty="0">
                <a:latin typeface="Arial" panose="020B0604020202020204" pitchFamily="34" charset="0"/>
                <a:cs typeface="Arial" panose="020B0604020202020204" pitchFamily="34" charset="0"/>
              </a:rPr>
              <a:t>We </a:t>
            </a:r>
            <a:r>
              <a:rPr lang="en-US" altLang="zh-CN" dirty="0" smtClean="0">
                <a:latin typeface="Arial" panose="020B0604020202020204" pitchFamily="34" charset="0"/>
                <a:cs typeface="Arial" panose="020B0604020202020204" pitchFamily="34" charset="0"/>
              </a:rPr>
              <a:t>will use the well-accepted </a:t>
            </a:r>
            <a:r>
              <a:rPr lang="en-US" altLang="zh-CN" dirty="0">
                <a:latin typeface="Arial" panose="020B0604020202020204" pitchFamily="34" charset="0"/>
                <a:cs typeface="Arial" panose="020B0604020202020204" pitchFamily="34" charset="0"/>
              </a:rPr>
              <a:t>stuck-at fault </a:t>
            </a:r>
            <a:r>
              <a:rPr lang="en-US" altLang="zh-CN" dirty="0" smtClean="0">
                <a:latin typeface="Arial" panose="020B0604020202020204" pitchFamily="34" charset="0"/>
                <a:cs typeface="Arial" panose="020B0604020202020204" pitchFamily="34" charset="0"/>
              </a:rPr>
              <a:t>model in a </a:t>
            </a:r>
            <a:r>
              <a:rPr lang="en-US" altLang="zh-CN" dirty="0">
                <a:latin typeface="Arial" panose="020B0604020202020204" pitchFamily="34" charset="0"/>
                <a:cs typeface="Arial" panose="020B0604020202020204" pitchFamily="34" charset="0"/>
              </a:rPr>
              <a:t>CMOS-based </a:t>
            </a:r>
            <a:r>
              <a:rPr lang="en-US" altLang="zh-CN" dirty="0" smtClean="0">
                <a:latin typeface="Arial" panose="020B0604020202020204" pitchFamily="34" charset="0"/>
                <a:cs typeface="Arial" panose="020B0604020202020204" pitchFamily="34" charset="0"/>
              </a:rPr>
              <a:t>design </a:t>
            </a:r>
            <a:r>
              <a:rPr lang="en-US" altLang="zh-CN" dirty="0">
                <a:latin typeface="Arial" panose="020B0604020202020204" pitchFamily="34" charset="0"/>
                <a:cs typeface="Arial" panose="020B0604020202020204" pitchFamily="34" charset="0"/>
              </a:rPr>
              <a:t>to model defects </a:t>
            </a:r>
            <a:r>
              <a:rPr lang="en-US" altLang="zh-CN" dirty="0" smtClean="0">
                <a:latin typeface="Arial" panose="020B0604020202020204" pitchFamily="34" charset="0"/>
                <a:cs typeface="Arial" panose="020B0604020202020204" pitchFamily="34" charset="0"/>
              </a:rPr>
              <a:t>of </a:t>
            </a:r>
            <a:r>
              <a:rPr lang="en-US" altLang="zh-CN" dirty="0" err="1">
                <a:latin typeface="Arial" panose="020B0604020202020204" pitchFamily="34" charset="0"/>
                <a:cs typeface="Arial" panose="020B0604020202020204" pitchFamily="34" charset="0"/>
              </a:rPr>
              <a:t>skyrmion</a:t>
            </a:r>
            <a:r>
              <a:rPr lang="en-US" altLang="zh-CN" dirty="0">
                <a:latin typeface="Arial" panose="020B0604020202020204" pitchFamily="34" charset="0"/>
                <a:cs typeface="Arial" panose="020B0604020202020204" pitchFamily="34" charset="0"/>
              </a:rPr>
              <a:t>-based </a:t>
            </a:r>
            <a:r>
              <a:rPr lang="en-US" altLang="zh-CN" dirty="0" smtClean="0">
                <a:latin typeface="Arial" panose="020B0604020202020204" pitchFamily="34" charset="0"/>
                <a:cs typeface="Arial" panose="020B0604020202020204" pitchFamily="34" charset="0"/>
              </a:rPr>
              <a:t>design.</a:t>
            </a:r>
            <a:endParaRPr lang="en-US" altLang="zh-CN" dirty="0">
              <a:latin typeface="Arial" panose="020B0604020202020204" pitchFamily="34" charset="0"/>
              <a:cs typeface="Arial" panose="020B0604020202020204" pitchFamily="34" charset="0"/>
            </a:endParaRPr>
          </a:p>
          <a:p>
            <a:pPr>
              <a:lnSpc>
                <a:spcPct val="100000"/>
              </a:lnSpc>
            </a:pPr>
            <a:r>
              <a:rPr lang="en-US" altLang="zh-CN" dirty="0">
                <a:latin typeface="Arial" panose="020B0604020202020204" pitchFamily="34" charset="0"/>
                <a:cs typeface="Arial" panose="020B0604020202020204" pitchFamily="34" charset="0"/>
              </a:rPr>
              <a:t>We propose an approach for generating patterns to test a skyrmion-based circuit by a conventional ATPG tool.</a:t>
            </a:r>
          </a:p>
        </p:txBody>
      </p:sp>
    </p:spTree>
    <p:extLst>
      <p:ext uri="{BB962C8B-B14F-4D97-AF65-F5344CB8AC3E}">
        <p14:creationId xmlns:p14="http://schemas.microsoft.com/office/powerpoint/2010/main" val="1111475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33" y="24747"/>
            <a:ext cx="9399616" cy="1325563"/>
          </a:xfrm>
        </p:spPr>
        <p:txBody>
          <a:bodyPr>
            <a:normAutofit/>
          </a:bodyPr>
          <a:lstStyle/>
          <a:p>
            <a:r>
              <a:rPr lang="en-US" sz="3600" dirty="0">
                <a:latin typeface="Arial" panose="020B0604020202020204" pitchFamily="34" charset="0"/>
                <a:cs typeface="Arial" panose="020B0604020202020204" pitchFamily="34" charset="0"/>
              </a:rPr>
              <a:t>Skyrmion Motion in the Nanotrack</a:t>
            </a:r>
          </a:p>
        </p:txBody>
      </p:sp>
      <p:sp>
        <p:nvSpPr>
          <p:cNvPr id="5" name="Slide Number Placeholder 4"/>
          <p:cNvSpPr>
            <a:spLocks noGrp="1"/>
          </p:cNvSpPr>
          <p:nvPr>
            <p:ph type="sldNum" sz="quarter" idx="12"/>
          </p:nvPr>
        </p:nvSpPr>
        <p:spPr/>
        <p:txBody>
          <a:bodyPr/>
          <a:lstStyle/>
          <a:p>
            <a:fld id="{35E9EAA2-BA9D-4D56-8F22-9DA167E0DA2D}" type="slidenum">
              <a:rPr lang="en-US" smtClean="0"/>
              <a:t>5</a:t>
            </a:fld>
            <a:endParaRPr lang="en-US"/>
          </a:p>
        </p:txBody>
      </p:sp>
      <p:cxnSp>
        <p:nvCxnSpPr>
          <p:cNvPr id="8" name="Straight Connector 7">
            <a:extLst>
              <a:ext uri="{FF2B5EF4-FFF2-40B4-BE49-F238E27FC236}">
                <a16:creationId xmlns:a16="http://schemas.microsoft.com/office/drawing/2014/main" id="{49E50736-D3CA-4002-8552-F51BF005D961}"/>
              </a:ext>
            </a:extLst>
          </p:cNvPr>
          <p:cNvCxnSpPr/>
          <p:nvPr/>
        </p:nvCxnSpPr>
        <p:spPr>
          <a:xfrm>
            <a:off x="1668478" y="1094857"/>
            <a:ext cx="9337813"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8" descr="ｽﾗｲﾄﾞ ﾀｲﾄﾙなし - PDF Free Download">
            <a:extLst>
              <a:ext uri="{FF2B5EF4-FFF2-40B4-BE49-F238E27FC236}">
                <a16:creationId xmlns:a16="http://schemas.microsoft.com/office/drawing/2014/main" id="{AF9DFF62-F721-45D9-9125-B13EC9EBA93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280" y="146093"/>
            <a:ext cx="1196540" cy="1082869"/>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2">
            <a:extLst>
              <a:ext uri="{FF2B5EF4-FFF2-40B4-BE49-F238E27FC236}">
                <a16:creationId xmlns:a16="http://schemas.microsoft.com/office/drawing/2014/main" id="{E5FFA739-8440-4C74-9168-3B39811557CC}"/>
              </a:ext>
            </a:extLst>
          </p:cNvPr>
          <p:cNvSpPr txBox="1">
            <a:spLocks/>
          </p:cNvSpPr>
          <p:nvPr/>
        </p:nvSpPr>
        <p:spPr>
          <a:xfrm>
            <a:off x="838200" y="1684039"/>
            <a:ext cx="1038174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dirty="0">
                <a:latin typeface="Arial" panose="020B0604020202020204" pitchFamily="34" charset="0"/>
                <a:cs typeface="Arial" panose="020B0604020202020204" pitchFamily="34" charset="0"/>
              </a:rPr>
              <a:t>Skyrmion is a stable magnetic field that acts like a </a:t>
            </a:r>
            <a:r>
              <a:rPr lang="en-US" altLang="zh-CN" dirty="0" smtClean="0">
                <a:latin typeface="Arial" panose="020B0604020202020204" pitchFamily="34" charset="0"/>
                <a:cs typeface="Arial" panose="020B0604020202020204" pitchFamily="34" charset="0"/>
              </a:rPr>
              <a:t>particle, we refer to as </a:t>
            </a:r>
            <a:r>
              <a:rPr lang="en-US" altLang="zh-CN" i="1" dirty="0" err="1" smtClean="0">
                <a:latin typeface="Arial" panose="020B0604020202020204" pitchFamily="34" charset="0"/>
                <a:cs typeface="Arial" panose="020B0604020202020204" pitchFamily="34" charset="0"/>
              </a:rPr>
              <a:t>pseudoparticle</a:t>
            </a:r>
            <a:r>
              <a:rPr lang="en-US" altLang="zh-CN" dirty="0">
                <a:latin typeface="Arial" panose="020B0604020202020204" pitchFamily="34" charset="0"/>
                <a:cs typeface="Arial" panose="020B0604020202020204" pitchFamily="34" charset="0"/>
              </a:rPr>
              <a:t>.</a:t>
            </a:r>
          </a:p>
          <a:p>
            <a:pPr>
              <a:lnSpc>
                <a:spcPct val="100000"/>
              </a:lnSpc>
            </a:pPr>
            <a:r>
              <a:rPr lang="en-US" altLang="zh-CN" dirty="0">
                <a:latin typeface="Arial" panose="020B0604020202020204" pitchFamily="34" charset="0"/>
                <a:cs typeface="Arial" panose="020B0604020202020204" pitchFamily="34" charset="0"/>
              </a:rPr>
              <a:t>Skyrmion is created by transverse current injection in a ferromagnetic thin film </a:t>
            </a:r>
            <a:r>
              <a:rPr lang="en-US" altLang="zh-CN" dirty="0" smtClean="0">
                <a:latin typeface="Arial" panose="020B0604020202020204" pitchFamily="34" charset="0"/>
                <a:cs typeface="Arial" panose="020B0604020202020204" pitchFamily="34" charset="0"/>
              </a:rPr>
              <a:t>through </a:t>
            </a:r>
            <a:r>
              <a:rPr lang="en-US" altLang="zh-CN" dirty="0">
                <a:latin typeface="Arial" panose="020B0604020202020204" pitchFamily="34" charset="0"/>
                <a:cs typeface="Arial" panose="020B0604020202020204" pitchFamily="34" charset="0"/>
              </a:rPr>
              <a:t>magnetic tunnel junction (MTJ).</a:t>
            </a:r>
          </a:p>
          <a:p>
            <a:pPr>
              <a:lnSpc>
                <a:spcPct val="100000"/>
              </a:lnSpc>
            </a:pPr>
            <a:r>
              <a:rPr lang="en-US" altLang="zh-CN" dirty="0">
                <a:latin typeface="Arial" panose="020B0604020202020204" pitchFamily="34" charset="0"/>
                <a:cs typeface="Arial" panose="020B0604020202020204" pitchFamily="34" charset="0"/>
              </a:rPr>
              <a:t>The state of a logic signal is represented by the presence (logic-1) or absence (logic-0) of a single skyrmion.</a:t>
            </a:r>
          </a:p>
          <a:p>
            <a:endParaRPr lang="en-US" altLang="zh-C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274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574C42-E8A1-4282-B135-C8E84828E96B}"/>
              </a:ext>
            </a:extLst>
          </p:cNvPr>
          <p:cNvPicPr>
            <a:picLocks noChangeAspect="1"/>
          </p:cNvPicPr>
          <p:nvPr/>
        </p:nvPicPr>
        <p:blipFill>
          <a:blip r:embed="rId3"/>
          <a:stretch>
            <a:fillRect/>
          </a:stretch>
        </p:blipFill>
        <p:spPr>
          <a:xfrm>
            <a:off x="7760102" y="1549935"/>
            <a:ext cx="4263321" cy="2556594"/>
          </a:xfrm>
          <a:prstGeom prst="rect">
            <a:avLst/>
          </a:prstGeom>
        </p:spPr>
      </p:pic>
      <p:sp>
        <p:nvSpPr>
          <p:cNvPr id="2" name="Title 1"/>
          <p:cNvSpPr>
            <a:spLocks noGrp="1"/>
          </p:cNvSpPr>
          <p:nvPr>
            <p:ph type="title"/>
          </p:nvPr>
        </p:nvSpPr>
        <p:spPr>
          <a:xfrm>
            <a:off x="1820333" y="24747"/>
            <a:ext cx="9399616" cy="1325563"/>
          </a:xfrm>
        </p:spPr>
        <p:txBody>
          <a:bodyPr>
            <a:normAutofit/>
          </a:bodyPr>
          <a:lstStyle/>
          <a:p>
            <a:r>
              <a:rPr lang="en-US" sz="3600" dirty="0">
                <a:latin typeface="Arial" panose="020B0604020202020204" pitchFamily="34" charset="0"/>
                <a:cs typeface="Arial" panose="020B0604020202020204" pitchFamily="34" charset="0"/>
              </a:rPr>
              <a:t>Skyrmion Motion in </a:t>
            </a:r>
            <a:r>
              <a:rPr lang="en-US" sz="3600" dirty="0" err="1" smtClean="0">
                <a:latin typeface="Arial" panose="020B0604020202020204" pitchFamily="34" charset="0"/>
                <a:cs typeface="Arial" panose="020B0604020202020204" pitchFamily="34" charset="0"/>
              </a:rPr>
              <a:t>Nanotrack</a:t>
            </a:r>
            <a:r>
              <a:rPr lang="en-US" sz="3600" dirty="0" smtClean="0">
                <a:latin typeface="Arial" panose="020B0604020202020204" pitchFamily="34" charset="0"/>
                <a:cs typeface="Arial" panose="020B0604020202020204" pitchFamily="34" charset="0"/>
              </a:rPr>
              <a:t> (Continued)</a:t>
            </a:r>
            <a:endParaRPr lang="en-US" sz="3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35E9EAA2-BA9D-4D56-8F22-9DA167E0DA2D}" type="slidenum">
              <a:rPr lang="en-US" smtClean="0"/>
              <a:t>6</a:t>
            </a:fld>
            <a:endParaRPr lang="en-US"/>
          </a:p>
        </p:txBody>
      </p:sp>
      <p:cxnSp>
        <p:nvCxnSpPr>
          <p:cNvPr id="8" name="Straight Connector 7">
            <a:extLst>
              <a:ext uri="{FF2B5EF4-FFF2-40B4-BE49-F238E27FC236}">
                <a16:creationId xmlns:a16="http://schemas.microsoft.com/office/drawing/2014/main" id="{49E50736-D3CA-4002-8552-F51BF005D961}"/>
              </a:ext>
            </a:extLst>
          </p:cNvPr>
          <p:cNvCxnSpPr/>
          <p:nvPr/>
        </p:nvCxnSpPr>
        <p:spPr>
          <a:xfrm>
            <a:off x="1668478" y="1094857"/>
            <a:ext cx="9337813"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8" descr="ｽﾗｲﾄﾞ ﾀｲﾄﾙなし - PDF Free Download">
            <a:extLst>
              <a:ext uri="{FF2B5EF4-FFF2-40B4-BE49-F238E27FC236}">
                <a16:creationId xmlns:a16="http://schemas.microsoft.com/office/drawing/2014/main" id="{AF9DFF62-F721-45D9-9125-B13EC9EBA93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280" y="146093"/>
            <a:ext cx="1196540" cy="1082869"/>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2">
            <a:extLst>
              <a:ext uri="{FF2B5EF4-FFF2-40B4-BE49-F238E27FC236}">
                <a16:creationId xmlns:a16="http://schemas.microsoft.com/office/drawing/2014/main" id="{E5FFA739-8440-4C74-9168-3B39811557CC}"/>
              </a:ext>
            </a:extLst>
          </p:cNvPr>
          <p:cNvSpPr txBox="1">
            <a:spLocks/>
          </p:cNvSpPr>
          <p:nvPr/>
        </p:nvSpPr>
        <p:spPr>
          <a:xfrm>
            <a:off x="559621" y="1549935"/>
            <a:ext cx="7200481" cy="4918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dirty="0">
                <a:latin typeface="Arial" panose="020B0604020202020204" pitchFamily="34" charset="0"/>
                <a:cs typeface="Arial" panose="020B0604020202020204" pitchFamily="34" charset="0"/>
              </a:rPr>
              <a:t>Skyrmion nanotrack structure consists of three parts: a ferromagnetic (FM) layer, a heavy metal (HM) layer and </a:t>
            </a:r>
            <a:r>
              <a:rPr lang="en-US" altLang="zh-CN" dirty="0" smtClean="0">
                <a:latin typeface="Arial" panose="020B0604020202020204" pitchFamily="34" charset="0"/>
                <a:cs typeface="Arial" panose="020B0604020202020204" pitchFamily="34" charset="0"/>
              </a:rPr>
              <a:t>the base.</a:t>
            </a:r>
            <a:endParaRPr lang="en-US" altLang="zh-CN" dirty="0">
              <a:latin typeface="Arial" panose="020B0604020202020204" pitchFamily="34" charset="0"/>
              <a:cs typeface="Arial" panose="020B0604020202020204" pitchFamily="34" charset="0"/>
            </a:endParaRPr>
          </a:p>
          <a:p>
            <a:pPr>
              <a:lnSpc>
                <a:spcPct val="100000"/>
              </a:lnSpc>
            </a:pPr>
            <a:endParaRPr lang="en-US" altLang="zh-CN" dirty="0">
              <a:latin typeface="Arial" panose="020B0604020202020204" pitchFamily="34" charset="0"/>
              <a:cs typeface="Arial" panose="020B0604020202020204" pitchFamily="34" charset="0"/>
            </a:endParaRPr>
          </a:p>
          <a:p>
            <a:pPr>
              <a:lnSpc>
                <a:spcPct val="100000"/>
              </a:lnSpc>
            </a:pPr>
            <a:r>
              <a:rPr lang="en-US" altLang="zh-CN" dirty="0">
                <a:latin typeface="Arial" panose="020B0604020202020204" pitchFamily="34" charset="0"/>
                <a:cs typeface="Arial" panose="020B0604020202020204" pitchFamily="34" charset="0"/>
              </a:rPr>
              <a:t>The skyrmion lies in the ferromagnetic layer at the interface with the heavy metal.</a:t>
            </a:r>
          </a:p>
          <a:p>
            <a:pPr>
              <a:lnSpc>
                <a:spcPct val="100000"/>
              </a:lnSpc>
            </a:pPr>
            <a:endParaRPr lang="en-US" altLang="zh-CN" dirty="0">
              <a:latin typeface="Arial" panose="020B0604020202020204" pitchFamily="34" charset="0"/>
              <a:cs typeface="Arial" panose="020B0604020202020204" pitchFamily="34" charset="0"/>
            </a:endParaRPr>
          </a:p>
          <a:p>
            <a:pPr>
              <a:lnSpc>
                <a:spcPct val="100000"/>
              </a:lnSpc>
            </a:pPr>
            <a:r>
              <a:rPr lang="en-US" altLang="zh-CN" dirty="0" err="1">
                <a:latin typeface="Arial" panose="020B0604020202020204" pitchFamily="34" charset="0"/>
                <a:cs typeface="Arial" panose="020B0604020202020204" pitchFamily="34" charset="0"/>
              </a:rPr>
              <a:t>Skyrmion</a:t>
            </a:r>
            <a:r>
              <a:rPr lang="en-US" altLang="zh-CN" dirty="0">
                <a:latin typeface="Arial" panose="020B0604020202020204" pitchFamily="34" charset="0"/>
                <a:cs typeface="Arial" panose="020B0604020202020204" pitchFamily="34" charset="0"/>
              </a:rPr>
              <a:t> is driven by a continuous electric current </a:t>
            </a: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+y </a:t>
            </a:r>
            <a:r>
              <a:rPr lang="en-US" altLang="zh-CN" dirty="0" smtClean="0">
                <a:latin typeface="Arial" panose="020B0604020202020204" pitchFamily="34" charset="0"/>
                <a:cs typeface="Arial" panose="020B0604020202020204" pitchFamily="34" charset="0"/>
              </a:rPr>
              <a:t>direction, which is also the direction of the </a:t>
            </a:r>
            <a:r>
              <a:rPr lang="en-US" altLang="zh-CN" dirty="0" err="1" smtClean="0">
                <a:latin typeface="Arial" panose="020B0604020202020204" pitchFamily="34" charset="0"/>
                <a:cs typeface="Arial" panose="020B0604020202020204" pitchFamily="34" charset="0"/>
              </a:rPr>
              <a:t>skyrmion</a:t>
            </a:r>
            <a:r>
              <a:rPr lang="en-US" altLang="zh-CN" dirty="0" smtClean="0">
                <a:latin typeface="Arial" panose="020B0604020202020204" pitchFamily="34" charset="0"/>
                <a:cs typeface="Arial" panose="020B0604020202020204" pitchFamily="34" charset="0"/>
              </a:rPr>
              <a:t> motion.</a:t>
            </a:r>
            <a:endParaRPr lang="en-US" altLang="zh-CN" dirty="0">
              <a:latin typeface="Arial" panose="020B0604020202020204" pitchFamily="34" charset="0"/>
              <a:cs typeface="Arial" panose="020B0604020202020204" pitchFamily="34" charset="0"/>
            </a:endParaRPr>
          </a:p>
          <a:p>
            <a:pPr>
              <a:lnSpc>
                <a:spcPct val="120000"/>
              </a:lnSpc>
            </a:pPr>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25C5471-E836-486C-B339-91DFF313B233}"/>
              </a:ext>
            </a:extLst>
          </p:cNvPr>
          <p:cNvSpPr txBox="1"/>
          <p:nvPr/>
        </p:nvSpPr>
        <p:spPr>
          <a:xfrm>
            <a:off x="8194427" y="4412758"/>
            <a:ext cx="3159373" cy="646331"/>
          </a:xfrm>
          <a:prstGeom prst="rect">
            <a:avLst/>
          </a:prstGeom>
          <a:noFill/>
        </p:spPr>
        <p:txBody>
          <a:bodyPr wrap="square">
            <a:spAutoFit/>
          </a:bodyPr>
          <a:lstStyle/>
          <a:p>
            <a:r>
              <a:rPr lang="en-US" altLang="zh-CN" sz="1800" b="0" i="0" u="none" strike="noStrike" baseline="0" dirty="0" smtClean="0">
                <a:latin typeface="Arial" panose="020B0604020202020204" pitchFamily="34" charset="0"/>
                <a:cs typeface="Arial" panose="020B0604020202020204" pitchFamily="34" charset="0"/>
              </a:rPr>
              <a:t>Figure 1: </a:t>
            </a:r>
            <a:r>
              <a:rPr lang="en-US" altLang="zh-CN" sz="1800" b="0" i="0" u="none" strike="noStrike" baseline="0" dirty="0" err="1" smtClean="0">
                <a:latin typeface="Arial" panose="020B0604020202020204" pitchFamily="34" charset="0"/>
                <a:cs typeface="Arial" panose="020B0604020202020204" pitchFamily="34" charset="0"/>
              </a:rPr>
              <a:t>Nanotrack</a:t>
            </a:r>
            <a:r>
              <a:rPr lang="en-US" altLang="zh-CN" sz="1800" b="0" i="0" u="none" strike="noStrike" baseline="0" dirty="0" smtClean="0">
                <a:latin typeface="Arial" panose="020B0604020202020204" pitchFamily="34" charset="0"/>
                <a:cs typeface="Arial" panose="020B0604020202020204" pitchFamily="34" charset="0"/>
              </a:rPr>
              <a:t> </a:t>
            </a:r>
            <a:r>
              <a:rPr lang="en-US" altLang="zh-CN" sz="1800" b="0" i="0" u="none" strike="noStrike" baseline="0" dirty="0">
                <a:latin typeface="Arial" panose="020B0604020202020204" pitchFamily="34" charset="0"/>
                <a:cs typeface="Arial" panose="020B0604020202020204" pitchFamily="34" charset="0"/>
              </a:rPr>
              <a:t>structure for skyrmion movement</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682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33" y="24747"/>
            <a:ext cx="9399616" cy="1325563"/>
          </a:xfrm>
        </p:spPr>
        <p:txBody>
          <a:bodyPr>
            <a:normAutofit/>
          </a:bodyPr>
          <a:lstStyle/>
          <a:p>
            <a:r>
              <a:rPr lang="en-US" sz="3600" dirty="0">
                <a:latin typeface="Arial" panose="020B0604020202020204" pitchFamily="34" charset="0"/>
                <a:cs typeface="Arial" panose="020B0604020202020204" pitchFamily="34" charset="0"/>
              </a:rPr>
              <a:t>Skyrmion Logic Gates</a:t>
            </a:r>
          </a:p>
        </p:txBody>
      </p:sp>
      <p:sp>
        <p:nvSpPr>
          <p:cNvPr id="5" name="Slide Number Placeholder 4"/>
          <p:cNvSpPr>
            <a:spLocks noGrp="1"/>
          </p:cNvSpPr>
          <p:nvPr>
            <p:ph type="sldNum" sz="quarter" idx="12"/>
          </p:nvPr>
        </p:nvSpPr>
        <p:spPr/>
        <p:txBody>
          <a:bodyPr/>
          <a:lstStyle/>
          <a:p>
            <a:fld id="{35E9EAA2-BA9D-4D56-8F22-9DA167E0DA2D}" type="slidenum">
              <a:rPr lang="en-US" smtClean="0"/>
              <a:t>7</a:t>
            </a:fld>
            <a:endParaRPr lang="en-US"/>
          </a:p>
        </p:txBody>
      </p:sp>
      <p:cxnSp>
        <p:nvCxnSpPr>
          <p:cNvPr id="8" name="Straight Connector 7">
            <a:extLst>
              <a:ext uri="{FF2B5EF4-FFF2-40B4-BE49-F238E27FC236}">
                <a16:creationId xmlns:a16="http://schemas.microsoft.com/office/drawing/2014/main" id="{49E50736-D3CA-4002-8552-F51BF005D961}"/>
              </a:ext>
            </a:extLst>
          </p:cNvPr>
          <p:cNvCxnSpPr/>
          <p:nvPr/>
        </p:nvCxnSpPr>
        <p:spPr>
          <a:xfrm>
            <a:off x="1668478" y="1094857"/>
            <a:ext cx="9337813"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8" descr="ｽﾗｲﾄﾞ ﾀｲﾄﾙなし - PDF Free Download">
            <a:extLst>
              <a:ext uri="{FF2B5EF4-FFF2-40B4-BE49-F238E27FC236}">
                <a16:creationId xmlns:a16="http://schemas.microsoft.com/office/drawing/2014/main" id="{AF9DFF62-F721-45D9-9125-B13EC9EBA93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280" y="146093"/>
            <a:ext cx="1196540" cy="1082869"/>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2">
            <a:extLst>
              <a:ext uri="{FF2B5EF4-FFF2-40B4-BE49-F238E27FC236}">
                <a16:creationId xmlns:a16="http://schemas.microsoft.com/office/drawing/2014/main" id="{E5FFA739-8440-4C74-9168-3B39811557CC}"/>
              </a:ext>
            </a:extLst>
          </p:cNvPr>
          <p:cNvSpPr txBox="1">
            <a:spLocks/>
          </p:cNvSpPr>
          <p:nvPr/>
        </p:nvSpPr>
        <p:spPr>
          <a:xfrm>
            <a:off x="856550" y="1479292"/>
            <a:ext cx="6095163"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altLang="zh-CN" sz="3000" dirty="0">
                <a:latin typeface="Arial" panose="020B0604020202020204" pitchFamily="34" charset="0"/>
                <a:cs typeface="Arial" panose="020B0604020202020204" pitchFamily="34" charset="0"/>
              </a:rPr>
              <a:t>A traditional skyrmion gate combines phenomena such as spin Hall effect, skyrmion Hall effect, skyrmion-skyrmion repulsion and skyrmion curb repulsion.</a:t>
            </a:r>
          </a:p>
          <a:p>
            <a:pPr>
              <a:lnSpc>
                <a:spcPct val="110000"/>
              </a:lnSpc>
            </a:pPr>
            <a:endParaRPr lang="en-US" altLang="zh-CN" sz="3000" dirty="0">
              <a:latin typeface="Arial" panose="020B0604020202020204" pitchFamily="34" charset="0"/>
              <a:cs typeface="Arial" panose="020B0604020202020204" pitchFamily="34" charset="0"/>
            </a:endParaRPr>
          </a:p>
          <a:p>
            <a:pPr>
              <a:lnSpc>
                <a:spcPct val="110000"/>
              </a:lnSpc>
            </a:pPr>
            <a:r>
              <a:rPr lang="en-US" altLang="zh-CN" sz="3000" dirty="0">
                <a:latin typeface="Arial" panose="020B0604020202020204" pitchFamily="34" charset="0"/>
                <a:cs typeface="Arial" panose="020B0604020202020204" pitchFamily="34" charset="0"/>
              </a:rPr>
              <a:t>The green part is the nanotrack of skyrmion, </a:t>
            </a:r>
            <a:r>
              <a:rPr lang="en-US" altLang="zh-CN" sz="3000" dirty="0" smtClean="0">
                <a:latin typeface="Arial" panose="020B0604020202020204" pitchFamily="34" charset="0"/>
                <a:cs typeface="Arial" panose="020B0604020202020204" pitchFamily="34" charset="0"/>
              </a:rPr>
              <a:t>small blue </a:t>
            </a:r>
            <a:r>
              <a:rPr lang="en-US" altLang="zh-CN" sz="3000" dirty="0">
                <a:latin typeface="Arial" panose="020B0604020202020204" pitchFamily="34" charset="0"/>
                <a:cs typeface="Arial" panose="020B0604020202020204" pitchFamily="34" charset="0"/>
              </a:rPr>
              <a:t>triangle is clock notch and red triangle </a:t>
            </a:r>
            <a:r>
              <a:rPr lang="en-US" altLang="zh-CN" sz="3000" dirty="0" smtClean="0">
                <a:latin typeface="Arial" panose="020B0604020202020204" pitchFamily="34" charset="0"/>
                <a:cs typeface="Arial" panose="020B0604020202020204" pitchFamily="34" charset="0"/>
              </a:rPr>
              <a:t>is </a:t>
            </a:r>
            <a:r>
              <a:rPr lang="en-US" altLang="zh-CN" sz="3000" dirty="0">
                <a:latin typeface="Arial" panose="020B0604020202020204" pitchFamily="34" charset="0"/>
                <a:cs typeface="Arial" panose="020B0604020202020204" pitchFamily="34" charset="0"/>
              </a:rPr>
              <a:t>annihilation notch.</a:t>
            </a:r>
          </a:p>
          <a:p>
            <a:endParaRPr lang="en-US" altLang="zh-CN" sz="3200" dirty="0">
              <a:latin typeface="Arial" panose="020B0604020202020204" pitchFamily="34" charset="0"/>
              <a:cs typeface="Arial" panose="020B0604020202020204" pitchFamily="34" charset="0"/>
            </a:endParaRPr>
          </a:p>
          <a:p>
            <a:endParaRPr lang="en-US" altLang="zh-CN" sz="32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3D61135-41BE-45B2-A603-473B06971FC3}"/>
              </a:ext>
            </a:extLst>
          </p:cNvPr>
          <p:cNvPicPr>
            <a:picLocks noChangeAspect="1"/>
          </p:cNvPicPr>
          <p:nvPr/>
        </p:nvPicPr>
        <p:blipFill>
          <a:blip r:embed="rId4"/>
          <a:stretch>
            <a:fillRect/>
          </a:stretch>
        </p:blipFill>
        <p:spPr>
          <a:xfrm>
            <a:off x="6832879" y="1479292"/>
            <a:ext cx="4812511" cy="2576462"/>
          </a:xfrm>
          <a:prstGeom prst="rect">
            <a:avLst/>
          </a:prstGeom>
        </p:spPr>
      </p:pic>
      <p:sp>
        <p:nvSpPr>
          <p:cNvPr id="11" name="TextBox 10">
            <a:extLst>
              <a:ext uri="{FF2B5EF4-FFF2-40B4-BE49-F238E27FC236}">
                <a16:creationId xmlns:a16="http://schemas.microsoft.com/office/drawing/2014/main" id="{B6FE695E-7062-4E7E-8D2C-4753AB89641E}"/>
              </a:ext>
            </a:extLst>
          </p:cNvPr>
          <p:cNvSpPr txBox="1"/>
          <p:nvPr/>
        </p:nvSpPr>
        <p:spPr>
          <a:xfrm>
            <a:off x="7626699" y="4282722"/>
            <a:ext cx="3818372" cy="923330"/>
          </a:xfrm>
          <a:prstGeom prst="rect">
            <a:avLst/>
          </a:prstGeom>
          <a:noFill/>
        </p:spPr>
        <p:txBody>
          <a:bodyPr wrap="square">
            <a:spAutoFit/>
          </a:bodyPr>
          <a:lstStyle/>
          <a:p>
            <a:r>
              <a:rPr lang="en-US" altLang="zh-CN" sz="1800" b="0" i="0" u="none" strike="noStrike" baseline="0" dirty="0">
                <a:latin typeface="Arial" panose="020B0604020202020204" pitchFamily="34" charset="0"/>
                <a:cs typeface="Arial" panose="020B0604020202020204" pitchFamily="34" charset="0"/>
              </a:rPr>
              <a:t>Figure 2: Structure of skyrmion gates. (a) AND gate (b) OR gate (c) Inverter, and (d) Fanout.</a:t>
            </a:r>
            <a:endParaRPr lang="zh-CN" alt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ABA2389-B732-4533-AFEE-6FE3B749280F}"/>
              </a:ext>
            </a:extLst>
          </p:cNvPr>
          <p:cNvSpPr txBox="1"/>
          <p:nvPr/>
        </p:nvSpPr>
        <p:spPr>
          <a:xfrm>
            <a:off x="992185" y="5788577"/>
            <a:ext cx="9933550" cy="646331"/>
          </a:xfrm>
          <a:prstGeom prst="rect">
            <a:avLst/>
          </a:prstGeom>
          <a:noFill/>
        </p:spPr>
        <p:txBody>
          <a:bodyPr wrap="square">
            <a:spAutoFit/>
          </a:bodyPr>
          <a:lstStyle/>
          <a:p>
            <a:r>
              <a:rPr lang="en-US" altLang="zh-CN" sz="1800" b="1" i="0" u="none" strike="noStrike" baseline="0" dirty="0">
                <a:solidFill>
                  <a:srgbClr val="FF0000"/>
                </a:solidFill>
                <a:latin typeface="Arial" panose="020B0604020202020204" pitchFamily="34" charset="0"/>
                <a:cs typeface="Arial" panose="020B0604020202020204" pitchFamily="34" charset="0"/>
              </a:rPr>
              <a:t>Note: The skyrmion behaves as a </a:t>
            </a:r>
            <a:r>
              <a:rPr lang="en-US" altLang="zh-CN" sz="1800" b="1" i="0" u="none" strike="noStrike" baseline="0" dirty="0" smtClean="0">
                <a:solidFill>
                  <a:srgbClr val="FF0000"/>
                </a:solidFill>
                <a:latin typeface="Arial" panose="020B0604020202020204" pitchFamily="34" charset="0"/>
                <a:cs typeface="Arial" panose="020B0604020202020204" pitchFamily="34" charset="0"/>
              </a:rPr>
              <a:t>single </a:t>
            </a:r>
            <a:r>
              <a:rPr lang="en-US" altLang="zh-CN" sz="1800" b="1" i="0" u="none" strike="noStrike" baseline="0" dirty="0" err="1" smtClean="0">
                <a:solidFill>
                  <a:srgbClr val="FF0000"/>
                </a:solidFill>
                <a:latin typeface="Arial" panose="020B0604020202020204" pitchFamily="34" charset="0"/>
                <a:cs typeface="Arial" panose="020B0604020202020204" pitchFamily="34" charset="0"/>
              </a:rPr>
              <a:t>pseudoparticle</a:t>
            </a:r>
            <a:r>
              <a:rPr lang="en-US" altLang="zh-CN" sz="1800" b="1" i="0" u="none" strike="noStrike" baseline="0" dirty="0">
                <a:solidFill>
                  <a:srgbClr val="FF0000"/>
                </a:solidFill>
                <a:latin typeface="Arial" panose="020B0604020202020204" pitchFamily="34" charset="0"/>
                <a:cs typeface="Arial" panose="020B0604020202020204" pitchFamily="34" charset="0"/>
              </a:rPr>
              <a:t>, so </a:t>
            </a:r>
            <a:r>
              <a:rPr lang="en-US" altLang="zh-CN" b="1" dirty="0">
                <a:solidFill>
                  <a:srgbClr val="FF0000"/>
                </a:solidFill>
                <a:latin typeface="Arial" panose="020B0604020202020204" pitchFamily="34" charset="0"/>
                <a:cs typeface="Arial" panose="020B0604020202020204" pitchFamily="34" charset="0"/>
              </a:rPr>
              <a:t>a</a:t>
            </a:r>
            <a:r>
              <a:rPr lang="en-US" altLang="zh-CN" sz="1800" b="1" i="0" u="none" strike="noStrike" baseline="0" dirty="0" smtClean="0">
                <a:solidFill>
                  <a:srgbClr val="FF0000"/>
                </a:solidFill>
                <a:latin typeface="Arial" panose="020B0604020202020204" pitchFamily="34" charset="0"/>
                <a:cs typeface="Arial" panose="020B0604020202020204" pitchFamily="34" charset="0"/>
              </a:rPr>
              <a:t> </a:t>
            </a:r>
            <a:r>
              <a:rPr lang="en-US" altLang="zh-CN" b="1" dirty="0" smtClean="0">
                <a:solidFill>
                  <a:srgbClr val="FF0000"/>
                </a:solidFill>
                <a:latin typeface="Arial" panose="020B0604020202020204" pitchFamily="34" charset="0"/>
                <a:cs typeface="Arial" panose="020B0604020202020204" pitchFamily="34" charset="0"/>
              </a:rPr>
              <a:t>logic</a:t>
            </a:r>
            <a:r>
              <a:rPr lang="en-US" altLang="zh-CN" sz="1800" b="1" i="0" u="none" strike="noStrike" baseline="0" dirty="0" smtClean="0">
                <a:solidFill>
                  <a:srgbClr val="FF0000"/>
                </a:solidFill>
                <a:latin typeface="Arial" panose="020B0604020202020204" pitchFamily="34" charset="0"/>
                <a:cs typeface="Arial" panose="020B0604020202020204" pitchFamily="34" charset="0"/>
              </a:rPr>
              <a:t> </a:t>
            </a:r>
            <a:r>
              <a:rPr lang="en-US" altLang="zh-CN" sz="1800" b="1" i="0" u="none" strike="noStrike" baseline="0" dirty="0">
                <a:solidFill>
                  <a:srgbClr val="FF0000"/>
                </a:solidFill>
                <a:latin typeface="Arial" panose="020B0604020202020204" pitchFamily="34" charset="0"/>
                <a:cs typeface="Arial" panose="020B0604020202020204" pitchFamily="34" charset="0"/>
              </a:rPr>
              <a:t>circuit additionally needs a special fanout element to </a:t>
            </a:r>
            <a:r>
              <a:rPr lang="en-US" altLang="zh-CN" sz="1800" b="1" i="0" u="none" strike="noStrike" baseline="0" dirty="0" smtClean="0">
                <a:solidFill>
                  <a:srgbClr val="FF0000"/>
                </a:solidFill>
                <a:latin typeface="Arial" panose="020B0604020202020204" pitchFamily="34" charset="0"/>
                <a:cs typeface="Arial" panose="020B0604020202020204" pitchFamily="34" charset="0"/>
              </a:rPr>
              <a:t>generate multiple</a:t>
            </a:r>
            <a:r>
              <a:rPr lang="en-US" altLang="zh-CN" sz="1800" b="1" i="0" u="none" strike="noStrike" dirty="0" smtClean="0">
                <a:solidFill>
                  <a:srgbClr val="FF0000"/>
                </a:solidFill>
                <a:latin typeface="Arial" panose="020B0604020202020204" pitchFamily="34" charset="0"/>
                <a:cs typeface="Arial" panose="020B0604020202020204" pitchFamily="34" charset="0"/>
              </a:rPr>
              <a:t> </a:t>
            </a:r>
            <a:r>
              <a:rPr lang="en-US" altLang="zh-CN" sz="1800" b="1" i="0" u="none" strike="noStrike" dirty="0" err="1" smtClean="0">
                <a:solidFill>
                  <a:srgbClr val="FF0000"/>
                </a:solidFill>
                <a:latin typeface="Arial" panose="020B0604020202020204" pitchFamily="34" charset="0"/>
                <a:cs typeface="Arial" panose="020B0604020202020204" pitchFamily="34" charset="0"/>
              </a:rPr>
              <a:t>skyrmions</a:t>
            </a:r>
            <a:r>
              <a:rPr lang="en-US" altLang="zh-CN" b="1" dirty="0">
                <a:solidFill>
                  <a:srgbClr val="FF0000"/>
                </a:solidFill>
                <a:latin typeface="Arial" panose="020B0604020202020204" pitchFamily="34" charset="0"/>
                <a:cs typeface="Arial" panose="020B0604020202020204" pitchFamily="34" charset="0"/>
              </a:rPr>
              <a:t> </a:t>
            </a:r>
            <a:r>
              <a:rPr lang="en-US" altLang="zh-CN" b="1" dirty="0" smtClean="0">
                <a:solidFill>
                  <a:srgbClr val="FF0000"/>
                </a:solidFill>
                <a:latin typeface="Arial" panose="020B0604020202020204" pitchFamily="34" charset="0"/>
                <a:cs typeface="Arial" panose="020B0604020202020204" pitchFamily="34" charset="0"/>
              </a:rPr>
              <a:t>for </a:t>
            </a:r>
            <a:r>
              <a:rPr lang="en-US" altLang="zh-CN" b="1" dirty="0" err="1" smtClean="0">
                <a:solidFill>
                  <a:srgbClr val="FF0000"/>
                </a:solidFill>
                <a:latin typeface="Arial" panose="020B0604020202020204" pitchFamily="34" charset="0"/>
                <a:cs typeface="Arial" panose="020B0604020202020204" pitchFamily="34" charset="0"/>
              </a:rPr>
              <a:t>fanout</a:t>
            </a:r>
            <a:r>
              <a:rPr lang="en-US" altLang="zh-CN" b="1" dirty="0" smtClean="0">
                <a:solidFill>
                  <a:srgbClr val="FF0000"/>
                </a:solidFill>
                <a:latin typeface="Arial" panose="020B0604020202020204" pitchFamily="34" charset="0"/>
                <a:cs typeface="Arial" panose="020B0604020202020204" pitchFamily="34" charset="0"/>
              </a:rPr>
              <a:t> branches.</a:t>
            </a:r>
            <a:endParaRPr lang="zh-CN" alt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3014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33" y="24747"/>
            <a:ext cx="9399616" cy="1325563"/>
          </a:xfrm>
        </p:spPr>
        <p:txBody>
          <a:bodyPr>
            <a:normAutofit/>
          </a:bodyPr>
          <a:lstStyle/>
          <a:p>
            <a:r>
              <a:rPr lang="en-US" sz="3600" dirty="0">
                <a:latin typeface="Arial" panose="020B0604020202020204" pitchFamily="34" charset="0"/>
                <a:cs typeface="Arial" panose="020B0604020202020204" pitchFamily="34" charset="0"/>
              </a:rPr>
              <a:t>Skyrmion Logic </a:t>
            </a:r>
            <a:r>
              <a:rPr lang="en-US" sz="3600" dirty="0" smtClean="0">
                <a:latin typeface="Arial" panose="020B0604020202020204" pitchFamily="34" charset="0"/>
                <a:cs typeface="Arial" panose="020B0604020202020204" pitchFamily="34" charset="0"/>
              </a:rPr>
              <a:t>Circuit</a:t>
            </a:r>
            <a:endParaRPr lang="en-US" sz="3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35E9EAA2-BA9D-4D56-8F22-9DA167E0DA2D}" type="slidenum">
              <a:rPr lang="en-US" smtClean="0"/>
              <a:t>8</a:t>
            </a:fld>
            <a:endParaRPr lang="en-US"/>
          </a:p>
        </p:txBody>
      </p:sp>
      <p:cxnSp>
        <p:nvCxnSpPr>
          <p:cNvPr id="8" name="Straight Connector 7">
            <a:extLst>
              <a:ext uri="{FF2B5EF4-FFF2-40B4-BE49-F238E27FC236}">
                <a16:creationId xmlns:a16="http://schemas.microsoft.com/office/drawing/2014/main" id="{49E50736-D3CA-4002-8552-F51BF005D961}"/>
              </a:ext>
            </a:extLst>
          </p:cNvPr>
          <p:cNvCxnSpPr/>
          <p:nvPr/>
        </p:nvCxnSpPr>
        <p:spPr>
          <a:xfrm>
            <a:off x="1668478" y="1094857"/>
            <a:ext cx="9337813"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8" descr="ｽﾗｲﾄﾞ ﾀｲﾄﾙなし - PDF Free Download">
            <a:extLst>
              <a:ext uri="{FF2B5EF4-FFF2-40B4-BE49-F238E27FC236}">
                <a16:creationId xmlns:a16="http://schemas.microsoft.com/office/drawing/2014/main" id="{AF9DFF62-F721-45D9-9125-B13EC9EBA93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280" y="146093"/>
            <a:ext cx="1196540" cy="108286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18A50F8-B4B8-45F7-BFA9-9097FD151A03}"/>
              </a:ext>
            </a:extLst>
          </p:cNvPr>
          <p:cNvSpPr txBox="1"/>
          <p:nvPr/>
        </p:nvSpPr>
        <p:spPr>
          <a:xfrm>
            <a:off x="2796877" y="1350310"/>
            <a:ext cx="6598246"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Figure </a:t>
            </a:r>
            <a:r>
              <a:rPr lang="en-US" b="1" dirty="0" smtClean="0">
                <a:latin typeface="Arial" panose="020B0604020202020204" pitchFamily="34" charset="0"/>
                <a:cs typeface="Arial" panose="020B0604020202020204" pitchFamily="34" charset="0"/>
              </a:rPr>
              <a:t>3: </a:t>
            </a:r>
            <a:r>
              <a:rPr lang="en-US" b="1" dirty="0">
                <a:latin typeface="Arial" panose="020B0604020202020204" pitchFamily="34" charset="0"/>
                <a:cs typeface="Arial" panose="020B0604020202020204" pitchFamily="34" charset="0"/>
              </a:rPr>
              <a:t>Skyrmion circuit design </a:t>
            </a:r>
            <a:r>
              <a:rPr lang="en-US" b="1" dirty="0" smtClean="0">
                <a:latin typeface="Arial" panose="020B0604020202020204" pitchFamily="34" charset="0"/>
                <a:cs typeface="Arial" panose="020B0604020202020204" pitchFamily="34" charset="0"/>
              </a:rPr>
              <a:t>of </a:t>
            </a:r>
            <a:r>
              <a:rPr lang="en-US" b="1" dirty="0">
                <a:latin typeface="Arial" panose="020B0604020202020204" pitchFamily="34" charset="0"/>
                <a:cs typeface="Arial" panose="020B0604020202020204" pitchFamily="34" charset="0"/>
              </a:rPr>
              <a:t>a half adder.</a:t>
            </a:r>
            <a:endParaRPr lang="en-US" sz="18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8336CFA-CB98-4BE0-A725-99D91EC2ABCD}"/>
              </a:ext>
            </a:extLst>
          </p:cNvPr>
          <p:cNvPicPr>
            <a:picLocks noChangeAspect="1"/>
          </p:cNvPicPr>
          <p:nvPr/>
        </p:nvPicPr>
        <p:blipFill>
          <a:blip r:embed="rId4"/>
          <a:stretch>
            <a:fillRect/>
          </a:stretch>
        </p:blipFill>
        <p:spPr>
          <a:xfrm>
            <a:off x="2361904" y="1679302"/>
            <a:ext cx="7950960" cy="4119946"/>
          </a:xfrm>
          <a:prstGeom prst="rect">
            <a:avLst/>
          </a:prstGeom>
        </p:spPr>
      </p:pic>
      <p:sp>
        <p:nvSpPr>
          <p:cNvPr id="13" name="TextBox 12">
            <a:extLst>
              <a:ext uri="{FF2B5EF4-FFF2-40B4-BE49-F238E27FC236}">
                <a16:creationId xmlns:a16="http://schemas.microsoft.com/office/drawing/2014/main" id="{87C34F70-2C57-497A-BBE0-F59885F1EB16}"/>
              </a:ext>
            </a:extLst>
          </p:cNvPr>
          <p:cNvSpPr txBox="1"/>
          <p:nvPr/>
        </p:nvSpPr>
        <p:spPr>
          <a:xfrm>
            <a:off x="2897104" y="5987018"/>
            <a:ext cx="6880560" cy="369332"/>
          </a:xfrm>
          <a:prstGeom prst="rect">
            <a:avLst/>
          </a:prstGeom>
          <a:noFill/>
        </p:spPr>
        <p:txBody>
          <a:bodyPr wrap="square">
            <a:spAutoFit/>
          </a:bodyPr>
          <a:lstStyle/>
          <a:p>
            <a:r>
              <a:rPr lang="en-US" altLang="zh-CN" sz="1800" b="1" i="0" u="none" strike="noStrike" baseline="0" dirty="0">
                <a:solidFill>
                  <a:srgbClr val="FF0000"/>
                </a:solidFill>
                <a:latin typeface="Arial" panose="020B0604020202020204" pitchFamily="34" charset="0"/>
                <a:cs typeface="Arial" panose="020B0604020202020204" pitchFamily="34" charset="0"/>
              </a:rPr>
              <a:t>Note: The design of our skyrmion circuit is a pipeline system.   </a:t>
            </a:r>
            <a:endParaRPr lang="zh-CN" alt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368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33" y="24747"/>
            <a:ext cx="9399616" cy="1325563"/>
          </a:xfrm>
        </p:spPr>
        <p:txBody>
          <a:bodyPr>
            <a:normAutofit/>
          </a:bodyPr>
          <a:lstStyle/>
          <a:p>
            <a:r>
              <a:rPr lang="en-US" sz="3600" dirty="0">
                <a:latin typeface="Arial" panose="020B0604020202020204" pitchFamily="34" charset="0"/>
                <a:cs typeface="Arial" panose="020B0604020202020204" pitchFamily="34" charset="0"/>
              </a:rPr>
              <a:t>Defect Characterization</a:t>
            </a:r>
          </a:p>
        </p:txBody>
      </p:sp>
      <p:sp>
        <p:nvSpPr>
          <p:cNvPr id="5" name="Slide Number Placeholder 4"/>
          <p:cNvSpPr>
            <a:spLocks noGrp="1"/>
          </p:cNvSpPr>
          <p:nvPr>
            <p:ph type="sldNum" sz="quarter" idx="12"/>
          </p:nvPr>
        </p:nvSpPr>
        <p:spPr/>
        <p:txBody>
          <a:bodyPr/>
          <a:lstStyle/>
          <a:p>
            <a:fld id="{35E9EAA2-BA9D-4D56-8F22-9DA167E0DA2D}" type="slidenum">
              <a:rPr lang="en-US" smtClean="0"/>
              <a:t>9</a:t>
            </a:fld>
            <a:endParaRPr lang="en-US"/>
          </a:p>
        </p:txBody>
      </p:sp>
      <p:cxnSp>
        <p:nvCxnSpPr>
          <p:cNvPr id="8" name="Straight Connector 7">
            <a:extLst>
              <a:ext uri="{FF2B5EF4-FFF2-40B4-BE49-F238E27FC236}">
                <a16:creationId xmlns:a16="http://schemas.microsoft.com/office/drawing/2014/main" id="{49E50736-D3CA-4002-8552-F51BF005D961}"/>
              </a:ext>
            </a:extLst>
          </p:cNvPr>
          <p:cNvCxnSpPr/>
          <p:nvPr/>
        </p:nvCxnSpPr>
        <p:spPr>
          <a:xfrm>
            <a:off x="1668478" y="1094857"/>
            <a:ext cx="9337813"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8" descr="ｽﾗｲﾄﾞ ﾀｲﾄﾙなし - PDF Free Download">
            <a:extLst>
              <a:ext uri="{FF2B5EF4-FFF2-40B4-BE49-F238E27FC236}">
                <a16:creationId xmlns:a16="http://schemas.microsoft.com/office/drawing/2014/main" id="{AF9DFF62-F721-45D9-9125-B13EC9EBA93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280" y="146093"/>
            <a:ext cx="1196540" cy="1082869"/>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2">
            <a:extLst>
              <a:ext uri="{FF2B5EF4-FFF2-40B4-BE49-F238E27FC236}">
                <a16:creationId xmlns:a16="http://schemas.microsoft.com/office/drawing/2014/main" id="{E5FFA739-8440-4C74-9168-3B39811557CC}"/>
              </a:ext>
            </a:extLst>
          </p:cNvPr>
          <p:cNvSpPr txBox="1">
            <a:spLocks/>
          </p:cNvSpPr>
          <p:nvPr/>
        </p:nvSpPr>
        <p:spPr>
          <a:xfrm>
            <a:off x="838200" y="1350310"/>
            <a:ext cx="10094407" cy="5006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altLang="zh-CN" dirty="0">
                <a:latin typeface="Arial" panose="020B0604020202020204" pitchFamily="34" charset="0"/>
                <a:cs typeface="Arial" panose="020B0604020202020204" pitchFamily="34" charset="0"/>
              </a:rPr>
              <a:t>Due to the process and environmental variations, </a:t>
            </a:r>
            <a:r>
              <a:rPr lang="en-US" altLang="zh-CN" dirty="0" smtClean="0">
                <a:latin typeface="Arial" panose="020B0604020202020204" pitchFamily="34" charset="0"/>
                <a:cs typeface="Arial" panose="020B0604020202020204" pitchFamily="34" charset="0"/>
              </a:rPr>
              <a:t>defects </a:t>
            </a:r>
            <a:r>
              <a:rPr lang="en-US" altLang="zh-CN" dirty="0">
                <a:latin typeface="Arial" panose="020B0604020202020204" pitchFamily="34" charset="0"/>
                <a:cs typeface="Arial" panose="020B0604020202020204" pitchFamily="34" charset="0"/>
              </a:rPr>
              <a:t>will appear in a</a:t>
            </a:r>
            <a:r>
              <a:rPr lang="en-US" altLang="zh-CN" dirty="0" smtClean="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skyrmion-based circuit.</a:t>
            </a:r>
          </a:p>
          <a:p>
            <a:pPr>
              <a:lnSpc>
                <a:spcPct val="110000"/>
              </a:lnSpc>
            </a:pPr>
            <a:r>
              <a:rPr lang="en-US" altLang="zh-CN" dirty="0">
                <a:latin typeface="Arial" panose="020B0604020202020204" pitchFamily="34" charset="0"/>
                <a:cs typeface="Arial" panose="020B0604020202020204" pitchFamily="34" charset="0"/>
              </a:rPr>
              <a:t>The design and manufacture of skyrmion circuit are different from traditional CMOS circuits, the defects in skyrmion circuit are also different. </a:t>
            </a:r>
          </a:p>
          <a:p>
            <a:pPr>
              <a:lnSpc>
                <a:spcPct val="110000"/>
              </a:lnSpc>
            </a:pPr>
            <a:r>
              <a:rPr lang="en-US" altLang="zh-CN" dirty="0" smtClean="0">
                <a:latin typeface="Arial" panose="020B0604020202020204" pitchFamily="34" charset="0"/>
                <a:cs typeface="Arial" panose="020B0604020202020204" pitchFamily="34" charset="0"/>
              </a:rPr>
              <a:t>We </a:t>
            </a:r>
            <a:r>
              <a:rPr lang="en-US" altLang="zh-CN" dirty="0">
                <a:latin typeface="Arial" panose="020B0604020202020204" pitchFamily="34" charset="0"/>
                <a:cs typeface="Arial" panose="020B0604020202020204" pitchFamily="34" charset="0"/>
              </a:rPr>
              <a:t>describe </a:t>
            </a:r>
            <a:r>
              <a:rPr lang="en-US" altLang="zh-CN" dirty="0" smtClean="0">
                <a:latin typeface="Arial" panose="020B0604020202020204" pitchFamily="34" charset="0"/>
                <a:cs typeface="Arial" panose="020B0604020202020204" pitchFamily="34" charset="0"/>
              </a:rPr>
              <a:t>the </a:t>
            </a:r>
            <a:r>
              <a:rPr lang="en-US" altLang="zh-CN" dirty="0">
                <a:latin typeface="Arial" panose="020B0604020202020204" pitchFamily="34" charset="0"/>
                <a:cs typeface="Arial" panose="020B0604020202020204" pitchFamily="34" charset="0"/>
              </a:rPr>
              <a:t>defects under two separate categories, technology-independent and technology-dependent defects.</a:t>
            </a:r>
            <a:endParaRPr lang="en-US" altLang="zh-C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7282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2919</TotalTime>
  <Words>3183</Words>
  <Application>Microsoft Office PowerPoint</Application>
  <PresentationFormat>Widescreen</PresentationFormat>
  <Paragraphs>185</Paragraphs>
  <Slides>19</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CMMI10</vt:lpstr>
      <vt:lpstr>CMR7</vt:lpstr>
      <vt:lpstr>等线</vt:lpstr>
      <vt:lpstr>等线 Light</vt:lpstr>
      <vt:lpstr>Google Sans</vt:lpstr>
      <vt:lpstr>NimbusRomNo9L-Regu</vt:lpstr>
      <vt:lpstr>NimbusRomNo9L-ReguItal</vt:lpstr>
      <vt:lpstr>Roboto</vt:lpstr>
      <vt:lpstr>Arial</vt:lpstr>
      <vt:lpstr>Calibri</vt:lpstr>
      <vt:lpstr>Calibri Light</vt:lpstr>
      <vt:lpstr>Wingdings</vt:lpstr>
      <vt:lpstr>Office Theme</vt:lpstr>
      <vt:lpstr>Defect Characterization and Testing of Skyrmion-Based Logic Circuits</vt:lpstr>
      <vt:lpstr>Outline</vt:lpstr>
      <vt:lpstr>Overview</vt:lpstr>
      <vt:lpstr>Contributions</vt:lpstr>
      <vt:lpstr>Skyrmion Motion in the Nanotrack</vt:lpstr>
      <vt:lpstr>Skyrmion Motion in Nanotrack (Continued)</vt:lpstr>
      <vt:lpstr>Skyrmion Logic Gates</vt:lpstr>
      <vt:lpstr>Skyrmion Logic Circuit</vt:lpstr>
      <vt:lpstr>Defect Characterization</vt:lpstr>
      <vt:lpstr>Defect Characterization (Continued)</vt:lpstr>
      <vt:lpstr>Defect Characterization – AND gate example.</vt:lpstr>
      <vt:lpstr>Fault Modeling procedure</vt:lpstr>
      <vt:lpstr>Fault Modeling</vt:lpstr>
      <vt:lpstr>Fault Modeling- Cont.</vt:lpstr>
      <vt:lpstr>Results and Discussion</vt:lpstr>
      <vt:lpstr>Results and Discussion-Cont.</vt:lpstr>
      <vt:lpstr>Conclusion</vt:lpstr>
      <vt:lpstr>Future Work</vt:lpstr>
      <vt:lpstr>PowerPoint Presentation</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End-to-End Traceability of ICs in Component Supply Chain for Fighting Against Recycling</dc:title>
  <dc:creator>Yuqiao Zhang</dc:creator>
  <cp:lastModifiedBy>Ziqi Zhou</cp:lastModifiedBy>
  <cp:revision>215</cp:revision>
  <dcterms:created xsi:type="dcterms:W3CDTF">2020-10-20T16:04:37Z</dcterms:created>
  <dcterms:modified xsi:type="dcterms:W3CDTF">2021-04-12T19:25:15Z</dcterms:modified>
</cp:coreProperties>
</file>