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335" r:id="rId3"/>
    <p:sldId id="336" r:id="rId4"/>
    <p:sldId id="356" r:id="rId5"/>
    <p:sldId id="338" r:id="rId6"/>
    <p:sldId id="339" r:id="rId7"/>
    <p:sldId id="340" r:id="rId8"/>
    <p:sldId id="341" r:id="rId9"/>
    <p:sldId id="342" r:id="rId10"/>
    <p:sldId id="345" r:id="rId11"/>
    <p:sldId id="343" r:id="rId12"/>
    <p:sldId id="344" r:id="rId13"/>
    <p:sldId id="357" r:id="rId14"/>
    <p:sldId id="350" r:id="rId15"/>
    <p:sldId id="351" r:id="rId16"/>
    <p:sldId id="346" r:id="rId17"/>
    <p:sldId id="347" r:id="rId18"/>
    <p:sldId id="348" r:id="rId19"/>
    <p:sldId id="349" r:id="rId20"/>
    <p:sldId id="352" r:id="rId21"/>
    <p:sldId id="353" r:id="rId22"/>
    <p:sldId id="354" r:id="rId23"/>
    <p:sldId id="355" r:id="rId24"/>
    <p:sldId id="358" r:id="rId25"/>
    <p:sldId id="3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5F784-A2C3-46C7-9DAB-CC0AC6301E18}" v="47" dt="2019-04-26T17:10:58.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8"/>
    <p:restoredTop sz="64717" autoAdjust="0"/>
  </p:normalViewPr>
  <p:slideViewPr>
    <p:cSldViewPr snapToGrid="0">
      <p:cViewPr varScale="1">
        <p:scale>
          <a:sx n="63" d="100"/>
          <a:sy n="63" d="100"/>
        </p:scale>
        <p:origin x="2008" y="56"/>
      </p:cViewPr>
      <p:guideLst/>
    </p:cSldViewPr>
  </p:slideViewPr>
  <p:outlineViewPr>
    <p:cViewPr>
      <p:scale>
        <a:sx n="33" d="100"/>
        <a:sy n="33" d="100"/>
      </p:scale>
      <p:origin x="0" y="-2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tigermailauburn-my.sharepoint.com/personal/skm0049_auburn_edu/Documents/Documents/Presentations/2019-04-XX%20VTS%20Embedded%20Tutorial/Citation%20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igermailauburn-my.sharepoint.com/personal/skm0049_auburn_edu/Documents/Documents/Presentations/2019-04-XX%20VTS%20Embedded%20Tutorial/Citation%20Spread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igermailauburn-my.sharepoint.com/personal/skm0049_auburn_edu/Documents/Documents/Presentations/2019-04-XX%20VTS%20Embedded%20Tutorial/Citation%20Spreadshe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igermailauburn-my.sharepoint.com/personal/skm0049_auburn_edu/Documents/Documents/Presentations/2019-04-XX%20VTS%20Embedded%20Tutorial/Citation%20Spreadshe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igermailauburn-my.sharepoint.com/personal/skm0049_auburn_edu/Documents/Documents/Presentations/2019-04-XX%20VTS%20Embedded%20Tutorial/Citation%20Spread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igermailauburn-my.sharepoint.com/personal/skm0049_auburn_edu/Documents/Documents/Presentations/2019-04-XX%20VTS%20Embedded%20Tutorial/Citation%20Spreadshe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tigermailauburn-my.sharepoint.com/personal/skm0049_auburn_edu/Documents/Documents/Presentations/2019-04-XX%20VTS%20Embedded%20Tutorial/Citation%20Spreadshee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[Citation Spreadsheet.xlsx]Sheet2!PivotTable2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Survey Citations/Year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cat>
            <c:strRef>
              <c:f>Sheet2!$A$4:$A$76</c:f>
              <c:strCache>
                <c:ptCount val="72"/>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strCache>
            </c:strRef>
          </c:cat>
          <c:val>
            <c:numRef>
              <c:f>Sheet2!$B$4:$B$76</c:f>
              <c:numCache>
                <c:formatCode>General</c:formatCode>
                <c:ptCount val="72"/>
                <c:pt idx="0">
                  <c:v>1</c:v>
                </c:pt>
                <c:pt idx="18">
                  <c:v>1</c:v>
                </c:pt>
                <c:pt idx="34">
                  <c:v>2</c:v>
                </c:pt>
                <c:pt idx="35">
                  <c:v>1</c:v>
                </c:pt>
                <c:pt idx="37">
                  <c:v>1</c:v>
                </c:pt>
                <c:pt idx="39">
                  <c:v>1</c:v>
                </c:pt>
                <c:pt idx="40">
                  <c:v>2</c:v>
                </c:pt>
                <c:pt idx="41">
                  <c:v>1</c:v>
                </c:pt>
                <c:pt idx="42">
                  <c:v>2</c:v>
                </c:pt>
                <c:pt idx="43">
                  <c:v>2</c:v>
                </c:pt>
                <c:pt idx="44">
                  <c:v>2</c:v>
                </c:pt>
                <c:pt idx="46">
                  <c:v>6</c:v>
                </c:pt>
                <c:pt idx="47">
                  <c:v>2</c:v>
                </c:pt>
                <c:pt idx="48">
                  <c:v>3</c:v>
                </c:pt>
                <c:pt idx="49">
                  <c:v>3</c:v>
                </c:pt>
                <c:pt idx="50">
                  <c:v>3</c:v>
                </c:pt>
                <c:pt idx="51">
                  <c:v>3</c:v>
                </c:pt>
                <c:pt idx="52">
                  <c:v>4</c:v>
                </c:pt>
                <c:pt idx="53">
                  <c:v>2</c:v>
                </c:pt>
                <c:pt idx="54">
                  <c:v>2</c:v>
                </c:pt>
                <c:pt idx="55">
                  <c:v>5</c:v>
                </c:pt>
                <c:pt idx="56">
                  <c:v>4</c:v>
                </c:pt>
                <c:pt idx="57">
                  <c:v>3</c:v>
                </c:pt>
                <c:pt idx="58">
                  <c:v>6</c:v>
                </c:pt>
                <c:pt idx="59">
                  <c:v>4</c:v>
                </c:pt>
                <c:pt idx="60">
                  <c:v>6</c:v>
                </c:pt>
                <c:pt idx="61">
                  <c:v>3</c:v>
                </c:pt>
                <c:pt idx="62">
                  <c:v>6</c:v>
                </c:pt>
                <c:pt idx="63">
                  <c:v>5</c:v>
                </c:pt>
                <c:pt idx="64">
                  <c:v>9</c:v>
                </c:pt>
                <c:pt idx="65">
                  <c:v>4</c:v>
                </c:pt>
                <c:pt idx="66">
                  <c:v>7</c:v>
                </c:pt>
                <c:pt idx="67">
                  <c:v>8</c:v>
                </c:pt>
                <c:pt idx="68">
                  <c:v>2</c:v>
                </c:pt>
                <c:pt idx="69">
                  <c:v>3</c:v>
                </c:pt>
                <c:pt idx="70">
                  <c:v>12</c:v>
                </c:pt>
                <c:pt idx="71">
                  <c:v>1</c:v>
                </c:pt>
              </c:numCache>
            </c:numRef>
          </c:val>
          <c:extLst>
            <c:ext xmlns:c16="http://schemas.microsoft.com/office/drawing/2014/chart" uri="{C3380CC4-5D6E-409C-BE32-E72D297353CC}">
              <c16:uniqueId val="{00000000-61AD-4BE2-9B85-67759E6DD303}"/>
            </c:ext>
          </c:extLst>
        </c:ser>
        <c:dLbls>
          <c:showLegendKey val="0"/>
          <c:showVal val="0"/>
          <c:showCatName val="0"/>
          <c:showSerName val="0"/>
          <c:showPercent val="0"/>
          <c:showBubbleSize val="0"/>
        </c:dLbls>
        <c:gapWidth val="219"/>
        <c:overlap val="-27"/>
        <c:axId val="560547704"/>
        <c:axId val="560548032"/>
      </c:barChart>
      <c:catAx>
        <c:axId val="56054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548032"/>
        <c:crosses val="autoZero"/>
        <c:auto val="1"/>
        <c:lblAlgn val="ctr"/>
        <c:lblOffset val="100"/>
        <c:noMultiLvlLbl val="0"/>
      </c:catAx>
      <c:valAx>
        <c:axId val="560548032"/>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547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PDF Fault Model </a:t>
            </a:r>
            <a:r>
              <a:rPr lang="en-US" sz="1400" b="0" i="0" u="none" strike="noStrike" baseline="0">
                <a:effectLst/>
              </a:rPr>
              <a:t>References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Sheet2!$P$82</c:f>
              <c:strCache>
                <c:ptCount val="1"/>
                <c:pt idx="0">
                  <c:v>PDF</c:v>
                </c:pt>
              </c:strCache>
            </c:strRef>
          </c:tx>
          <c:spPr>
            <a:solidFill>
              <a:schemeClr val="accent4"/>
            </a:solidFill>
            <a:ln>
              <a:noFill/>
            </a:ln>
            <a:effectLst/>
          </c:spPr>
          <c:invertIfNegative val="0"/>
          <c:cat>
            <c:numRef>
              <c:f>Sheet2!$L$83:$L$116</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Sheet2!$P$83:$P$116</c:f>
              <c:numCache>
                <c:formatCode>General</c:formatCode>
                <c:ptCount val="34"/>
                <c:pt idx="0">
                  <c:v>1</c:v>
                </c:pt>
                <c:pt idx="1">
                  <c:v>0</c:v>
                </c:pt>
                <c:pt idx="2">
                  <c:v>0</c:v>
                </c:pt>
                <c:pt idx="3">
                  <c:v>0</c:v>
                </c:pt>
                <c:pt idx="4">
                  <c:v>1</c:v>
                </c:pt>
                <c:pt idx="5">
                  <c:v>0</c:v>
                </c:pt>
                <c:pt idx="6">
                  <c:v>1</c:v>
                </c:pt>
                <c:pt idx="7">
                  <c:v>0</c:v>
                </c:pt>
                <c:pt idx="8">
                  <c:v>0</c:v>
                </c:pt>
                <c:pt idx="9">
                  <c:v>2</c:v>
                </c:pt>
                <c:pt idx="10">
                  <c:v>0</c:v>
                </c:pt>
                <c:pt idx="11">
                  <c:v>0</c:v>
                </c:pt>
                <c:pt idx="12">
                  <c:v>1</c:v>
                </c:pt>
                <c:pt idx="13">
                  <c:v>1</c:v>
                </c:pt>
                <c:pt idx="14">
                  <c:v>0</c:v>
                </c:pt>
                <c:pt idx="15">
                  <c:v>3</c:v>
                </c:pt>
                <c:pt idx="16">
                  <c:v>0</c:v>
                </c:pt>
                <c:pt idx="17">
                  <c:v>0</c:v>
                </c:pt>
                <c:pt idx="18">
                  <c:v>0</c:v>
                </c:pt>
                <c:pt idx="19">
                  <c:v>0</c:v>
                </c:pt>
                <c:pt idx="20">
                  <c:v>0</c:v>
                </c:pt>
                <c:pt idx="21">
                  <c:v>0</c:v>
                </c:pt>
                <c:pt idx="22">
                  <c:v>1</c:v>
                </c:pt>
                <c:pt idx="23">
                  <c:v>1</c:v>
                </c:pt>
                <c:pt idx="24">
                  <c:v>0</c:v>
                </c:pt>
                <c:pt idx="25">
                  <c:v>0</c:v>
                </c:pt>
                <c:pt idx="26">
                  <c:v>0</c:v>
                </c:pt>
                <c:pt idx="27">
                  <c:v>0</c:v>
                </c:pt>
                <c:pt idx="28">
                  <c:v>1</c:v>
                </c:pt>
                <c:pt idx="29">
                  <c:v>1</c:v>
                </c:pt>
                <c:pt idx="30">
                  <c:v>1</c:v>
                </c:pt>
                <c:pt idx="31">
                  <c:v>0</c:v>
                </c:pt>
                <c:pt idx="32">
                  <c:v>0</c:v>
                </c:pt>
                <c:pt idx="33">
                  <c:v>0</c:v>
                </c:pt>
              </c:numCache>
            </c:numRef>
          </c:val>
          <c:extLst>
            <c:ext xmlns:c16="http://schemas.microsoft.com/office/drawing/2014/chart" uri="{C3380CC4-5D6E-409C-BE32-E72D297353CC}">
              <c16:uniqueId val="{00000000-B937-475A-B7F1-CB525BCFB181}"/>
            </c:ext>
          </c:extLst>
        </c:ser>
        <c:dLbls>
          <c:showLegendKey val="0"/>
          <c:showVal val="0"/>
          <c:showCatName val="0"/>
          <c:showSerName val="0"/>
          <c:showPercent val="0"/>
          <c:showBubbleSize val="0"/>
        </c:dLbls>
        <c:gapWidth val="219"/>
        <c:overlap val="-27"/>
        <c:axId val="554201352"/>
        <c:axId val="554211192"/>
        <c:extLst>
          <c:ext xmlns:c15="http://schemas.microsoft.com/office/drawing/2012/chart" uri="{02D57815-91ED-43cb-92C2-25804820EDAC}">
            <c15:filteredBarSeries>
              <c15:ser>
                <c:idx val="0"/>
                <c:order val="0"/>
                <c:tx>
                  <c:strRef>
                    <c:extLst>
                      <c:ext uri="{02D57815-91ED-43cb-92C2-25804820EDAC}">
                        <c15:formulaRef>
                          <c15:sqref>Sheet2!$M$82</c15:sqref>
                        </c15:formulaRef>
                      </c:ext>
                    </c:extLst>
                    <c:strCache>
                      <c:ptCount val="1"/>
                      <c:pt idx="0">
                        <c:v>Clock</c:v>
                      </c:pt>
                    </c:strCache>
                  </c:strRef>
                </c:tx>
                <c:spPr>
                  <a:solidFill>
                    <a:schemeClr val="accent1"/>
                  </a:solidFill>
                  <a:ln>
                    <a:noFill/>
                  </a:ln>
                  <a:effectLst/>
                </c:spPr>
                <c:invertIfNegative val="0"/>
                <c:cat>
                  <c:numRef>
                    <c:extLst>
                      <c:ex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c:ext uri="{02D57815-91ED-43cb-92C2-25804820EDAC}">
                        <c15:formulaRef>
                          <c15:sqref>Sheet2!$M$83:$M$116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1</c:v>
                      </c:pt>
                    </c:numCache>
                  </c:numRef>
                </c:val>
                <c:extLst>
                  <c:ext xmlns:c16="http://schemas.microsoft.com/office/drawing/2014/chart" uri="{C3380CC4-5D6E-409C-BE32-E72D297353CC}">
                    <c16:uniqueId val="{00000001-B937-475A-B7F1-CB525BCFB18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Sheet2!$N$82</c15:sqref>
                        </c15:formulaRef>
                      </c:ext>
                    </c:extLst>
                    <c:strCache>
                      <c:ptCount val="1"/>
                      <c:pt idx="0">
                        <c:v>GDF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Sheet2!$N$83:$N$116</c15:sqref>
                        </c15:formulaRef>
                      </c:ext>
                    </c:extLst>
                    <c:numCache>
                      <c:formatCode>General</c:formatCode>
                      <c:ptCount val="34"/>
                      <c:pt idx="0">
                        <c:v>0</c:v>
                      </c:pt>
                      <c:pt idx="1">
                        <c:v>0</c:v>
                      </c:pt>
                      <c:pt idx="2">
                        <c:v>0</c:v>
                      </c:pt>
                      <c:pt idx="3">
                        <c:v>1</c:v>
                      </c:pt>
                      <c:pt idx="4">
                        <c:v>0</c:v>
                      </c:pt>
                      <c:pt idx="5">
                        <c:v>1</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2-B937-475A-B7F1-CB525BCFB18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Sheet2!$O$82</c15:sqref>
                        </c15:formulaRef>
                      </c:ext>
                    </c:extLst>
                    <c:strCache>
                      <c:ptCount val="1"/>
                      <c:pt idx="0">
                        <c:v>LDF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Sheet2!$O$83:$O$116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1</c:v>
                      </c:pt>
                      <c:pt idx="11">
                        <c:v>1</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3-B937-475A-B7F1-CB525BCFB18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Sheet2!$Q$82</c15:sqref>
                        </c15:formulaRef>
                      </c:ext>
                    </c:extLst>
                    <c:strCache>
                      <c:ptCount val="1"/>
                      <c:pt idx="0">
                        <c:v>SDD</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Sheet2!$Q$83:$Q$116</c15:sqref>
                        </c15:formulaRef>
                      </c:ext>
                    </c:extLst>
                    <c:numCache>
                      <c:formatCode>General</c:formatCode>
                      <c:ptCount val="3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1</c:v>
                      </c:pt>
                      <c:pt idx="22">
                        <c:v>0</c:v>
                      </c:pt>
                      <c:pt idx="23">
                        <c:v>0</c:v>
                      </c:pt>
                      <c:pt idx="24">
                        <c:v>2</c:v>
                      </c:pt>
                      <c:pt idx="25">
                        <c:v>3</c:v>
                      </c:pt>
                      <c:pt idx="26">
                        <c:v>2</c:v>
                      </c:pt>
                      <c:pt idx="27">
                        <c:v>3</c:v>
                      </c:pt>
                      <c:pt idx="28">
                        <c:v>0</c:v>
                      </c:pt>
                      <c:pt idx="29">
                        <c:v>1</c:v>
                      </c:pt>
                      <c:pt idx="30">
                        <c:v>1</c:v>
                      </c:pt>
                      <c:pt idx="31">
                        <c:v>0</c:v>
                      </c:pt>
                      <c:pt idx="32">
                        <c:v>1</c:v>
                      </c:pt>
                      <c:pt idx="33">
                        <c:v>1</c:v>
                      </c:pt>
                    </c:numCache>
                  </c:numRef>
                </c:val>
                <c:extLst xmlns:c15="http://schemas.microsoft.com/office/drawing/2012/chart">
                  <c:ext xmlns:c16="http://schemas.microsoft.com/office/drawing/2014/chart" uri="{C3380CC4-5D6E-409C-BE32-E72D297353CC}">
                    <c16:uniqueId val="{00000004-B937-475A-B7F1-CB525BCFB18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Sheet2!$R$82</c15:sqref>
                        </c15:formulaRef>
                      </c:ext>
                    </c:extLst>
                    <c:strCache>
                      <c:ptCount val="1"/>
                      <c:pt idx="0">
                        <c:v>SDF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Sheet2!$R$83:$R$116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5-B937-475A-B7F1-CB525BCFB18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Sheet2!$S$82</c15:sqref>
                        </c15:formulaRef>
                      </c:ext>
                    </c:extLst>
                    <c:strCache>
                      <c:ptCount val="1"/>
                      <c:pt idx="0">
                        <c:v>TDF</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Sheet2!$S$83:$S$116</c15:sqref>
                        </c15:formulaRef>
                      </c:ext>
                    </c:extLst>
                    <c:numCache>
                      <c:formatCode>General</c:formatCode>
                      <c:ptCount val="34"/>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1</c:v>
                      </c:pt>
                      <c:pt idx="21">
                        <c:v>2</c:v>
                      </c:pt>
                      <c:pt idx="22">
                        <c:v>1</c:v>
                      </c:pt>
                      <c:pt idx="23">
                        <c:v>1</c:v>
                      </c:pt>
                      <c:pt idx="24">
                        <c:v>1</c:v>
                      </c:pt>
                      <c:pt idx="25">
                        <c:v>0</c:v>
                      </c:pt>
                      <c:pt idx="26">
                        <c:v>0</c:v>
                      </c:pt>
                      <c:pt idx="27">
                        <c:v>0</c:v>
                      </c:pt>
                      <c:pt idx="28">
                        <c:v>0</c:v>
                      </c:pt>
                      <c:pt idx="29">
                        <c:v>0</c:v>
                      </c:pt>
                      <c:pt idx="30">
                        <c:v>0</c:v>
                      </c:pt>
                      <c:pt idx="31">
                        <c:v>0</c:v>
                      </c:pt>
                      <c:pt idx="32">
                        <c:v>2</c:v>
                      </c:pt>
                      <c:pt idx="33">
                        <c:v>0</c:v>
                      </c:pt>
                    </c:numCache>
                  </c:numRef>
                </c:val>
                <c:extLst xmlns:c15="http://schemas.microsoft.com/office/drawing/2012/chart">
                  <c:ext xmlns:c16="http://schemas.microsoft.com/office/drawing/2014/chart" uri="{C3380CC4-5D6E-409C-BE32-E72D297353CC}">
                    <c16:uniqueId val="{00000006-B937-475A-B7F1-CB525BCFB181}"/>
                  </c:ext>
                </c:extLst>
              </c15:ser>
            </c15:filteredBarSeries>
          </c:ext>
        </c:extLst>
      </c:barChart>
      <c:catAx>
        <c:axId val="55420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11192"/>
        <c:crosses val="autoZero"/>
        <c:auto val="1"/>
        <c:lblAlgn val="ctr"/>
        <c:lblOffset val="100"/>
        <c:noMultiLvlLbl val="0"/>
      </c:catAx>
      <c:valAx>
        <c:axId val="5542111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013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TDF Fault Model </a:t>
            </a:r>
            <a:r>
              <a:rPr lang="en-US" sz="1400" b="0" i="0" u="none" strike="noStrike" baseline="0">
                <a:effectLst/>
              </a:rPr>
              <a:t>References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6"/>
          <c:order val="6"/>
          <c:tx>
            <c:strRef>
              <c:f>Sheet2!$S$82</c:f>
              <c:strCache>
                <c:ptCount val="1"/>
                <c:pt idx="0">
                  <c:v>TDF</c:v>
                </c:pt>
              </c:strCache>
              <c:extLst xmlns:c15="http://schemas.microsoft.com/office/drawing/2012/chart"/>
            </c:strRef>
          </c:tx>
          <c:spPr>
            <a:solidFill>
              <a:schemeClr val="accent1">
                <a:lumMod val="60000"/>
              </a:schemeClr>
            </a:solidFill>
            <a:ln>
              <a:noFill/>
            </a:ln>
            <a:effectLst/>
          </c:spPr>
          <c:invertIfNegative val="0"/>
          <c:cat>
            <c:numRef>
              <c:f>Sheet2!$L$83:$L$116</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extLst xmlns:c15="http://schemas.microsoft.com/office/drawing/2012/chart"/>
            </c:numRef>
          </c:cat>
          <c:val>
            <c:numRef>
              <c:f>Sheet2!$S$83:$S$116</c:f>
              <c:numCache>
                <c:formatCode>General</c:formatCode>
                <c:ptCount val="34"/>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1</c:v>
                </c:pt>
                <c:pt idx="21">
                  <c:v>2</c:v>
                </c:pt>
                <c:pt idx="22">
                  <c:v>1</c:v>
                </c:pt>
                <c:pt idx="23">
                  <c:v>1</c:v>
                </c:pt>
                <c:pt idx="24">
                  <c:v>1</c:v>
                </c:pt>
                <c:pt idx="25">
                  <c:v>0</c:v>
                </c:pt>
                <c:pt idx="26">
                  <c:v>0</c:v>
                </c:pt>
                <c:pt idx="27">
                  <c:v>0</c:v>
                </c:pt>
                <c:pt idx="28">
                  <c:v>0</c:v>
                </c:pt>
                <c:pt idx="29">
                  <c:v>0</c:v>
                </c:pt>
                <c:pt idx="30">
                  <c:v>0</c:v>
                </c:pt>
                <c:pt idx="31">
                  <c:v>0</c:v>
                </c:pt>
                <c:pt idx="32">
                  <c:v>2</c:v>
                </c:pt>
                <c:pt idx="33">
                  <c:v>0</c:v>
                </c:pt>
              </c:numCache>
              <c:extLst xmlns:c15="http://schemas.microsoft.com/office/drawing/2012/chart"/>
            </c:numRef>
          </c:val>
          <c:extLst>
            <c:ext xmlns:c16="http://schemas.microsoft.com/office/drawing/2014/chart" uri="{C3380CC4-5D6E-409C-BE32-E72D297353CC}">
              <c16:uniqueId val="{00000000-307B-456C-8E25-B0823636AFDB}"/>
            </c:ext>
          </c:extLst>
        </c:ser>
        <c:dLbls>
          <c:showLegendKey val="0"/>
          <c:showVal val="0"/>
          <c:showCatName val="0"/>
          <c:showSerName val="0"/>
          <c:showPercent val="0"/>
          <c:showBubbleSize val="0"/>
        </c:dLbls>
        <c:gapWidth val="219"/>
        <c:overlap val="-27"/>
        <c:axId val="554201352"/>
        <c:axId val="554211192"/>
        <c:extLst>
          <c:ext xmlns:c15="http://schemas.microsoft.com/office/drawing/2012/chart" uri="{02D57815-91ED-43cb-92C2-25804820EDAC}">
            <c15:filteredBarSeries>
              <c15:ser>
                <c:idx val="0"/>
                <c:order val="0"/>
                <c:tx>
                  <c:strRef>
                    <c:extLst>
                      <c:ext uri="{02D57815-91ED-43cb-92C2-25804820EDAC}">
                        <c15:formulaRef>
                          <c15:sqref>Sheet2!$M$82</c15:sqref>
                        </c15:formulaRef>
                      </c:ext>
                    </c:extLst>
                    <c:strCache>
                      <c:ptCount val="1"/>
                      <c:pt idx="0">
                        <c:v>Clock</c:v>
                      </c:pt>
                    </c:strCache>
                  </c:strRef>
                </c:tx>
                <c:spPr>
                  <a:solidFill>
                    <a:schemeClr val="accent1"/>
                  </a:solidFill>
                  <a:ln>
                    <a:noFill/>
                  </a:ln>
                  <a:effectLst/>
                </c:spPr>
                <c:invertIfNegative val="0"/>
                <c:cat>
                  <c:numRef>
                    <c:extLst>
                      <c:ex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c:ext uri="{02D57815-91ED-43cb-92C2-25804820EDAC}">
                        <c15:formulaRef>
                          <c15:sqref>Sheet2!$M$83:$M$116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1</c:v>
                      </c:pt>
                    </c:numCache>
                  </c:numRef>
                </c:val>
                <c:extLst>
                  <c:ext xmlns:c16="http://schemas.microsoft.com/office/drawing/2014/chart" uri="{C3380CC4-5D6E-409C-BE32-E72D297353CC}">
                    <c16:uniqueId val="{00000001-307B-456C-8E25-B0823636AFD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Sheet2!$N$82</c15:sqref>
                        </c15:formulaRef>
                      </c:ext>
                    </c:extLst>
                    <c:strCache>
                      <c:ptCount val="1"/>
                      <c:pt idx="0">
                        <c:v>GDF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Sheet2!$N$83:$N$116</c15:sqref>
                        </c15:formulaRef>
                      </c:ext>
                    </c:extLst>
                    <c:numCache>
                      <c:formatCode>General</c:formatCode>
                      <c:ptCount val="34"/>
                      <c:pt idx="0">
                        <c:v>0</c:v>
                      </c:pt>
                      <c:pt idx="1">
                        <c:v>0</c:v>
                      </c:pt>
                      <c:pt idx="2">
                        <c:v>0</c:v>
                      </c:pt>
                      <c:pt idx="3">
                        <c:v>1</c:v>
                      </c:pt>
                      <c:pt idx="4">
                        <c:v>0</c:v>
                      </c:pt>
                      <c:pt idx="5">
                        <c:v>1</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2-307B-456C-8E25-B0823636AFD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Sheet2!$O$82</c15:sqref>
                        </c15:formulaRef>
                      </c:ext>
                    </c:extLst>
                    <c:strCache>
                      <c:ptCount val="1"/>
                      <c:pt idx="0">
                        <c:v>LDF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Sheet2!$O$83:$O$116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1</c:v>
                      </c:pt>
                      <c:pt idx="11">
                        <c:v>1</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3-307B-456C-8E25-B0823636AFD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Sheet2!$P$82</c15:sqref>
                        </c15:formulaRef>
                      </c:ext>
                    </c:extLst>
                    <c:strCache>
                      <c:ptCount val="1"/>
                      <c:pt idx="0">
                        <c:v>PDF</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Sheet2!$P$83:$P$116</c15:sqref>
                        </c15:formulaRef>
                      </c:ext>
                    </c:extLst>
                    <c:numCache>
                      <c:formatCode>General</c:formatCode>
                      <c:ptCount val="34"/>
                      <c:pt idx="0">
                        <c:v>1</c:v>
                      </c:pt>
                      <c:pt idx="1">
                        <c:v>0</c:v>
                      </c:pt>
                      <c:pt idx="2">
                        <c:v>0</c:v>
                      </c:pt>
                      <c:pt idx="3">
                        <c:v>0</c:v>
                      </c:pt>
                      <c:pt idx="4">
                        <c:v>1</c:v>
                      </c:pt>
                      <c:pt idx="5">
                        <c:v>0</c:v>
                      </c:pt>
                      <c:pt idx="6">
                        <c:v>1</c:v>
                      </c:pt>
                      <c:pt idx="7">
                        <c:v>0</c:v>
                      </c:pt>
                      <c:pt idx="8">
                        <c:v>0</c:v>
                      </c:pt>
                      <c:pt idx="9">
                        <c:v>2</c:v>
                      </c:pt>
                      <c:pt idx="10">
                        <c:v>0</c:v>
                      </c:pt>
                      <c:pt idx="11">
                        <c:v>0</c:v>
                      </c:pt>
                      <c:pt idx="12">
                        <c:v>1</c:v>
                      </c:pt>
                      <c:pt idx="13">
                        <c:v>1</c:v>
                      </c:pt>
                      <c:pt idx="14">
                        <c:v>0</c:v>
                      </c:pt>
                      <c:pt idx="15">
                        <c:v>3</c:v>
                      </c:pt>
                      <c:pt idx="16">
                        <c:v>0</c:v>
                      </c:pt>
                      <c:pt idx="17">
                        <c:v>0</c:v>
                      </c:pt>
                      <c:pt idx="18">
                        <c:v>0</c:v>
                      </c:pt>
                      <c:pt idx="19">
                        <c:v>0</c:v>
                      </c:pt>
                      <c:pt idx="20">
                        <c:v>0</c:v>
                      </c:pt>
                      <c:pt idx="21">
                        <c:v>0</c:v>
                      </c:pt>
                      <c:pt idx="22">
                        <c:v>1</c:v>
                      </c:pt>
                      <c:pt idx="23">
                        <c:v>1</c:v>
                      </c:pt>
                      <c:pt idx="24">
                        <c:v>0</c:v>
                      </c:pt>
                      <c:pt idx="25">
                        <c:v>0</c:v>
                      </c:pt>
                      <c:pt idx="26">
                        <c:v>0</c:v>
                      </c:pt>
                      <c:pt idx="27">
                        <c:v>0</c:v>
                      </c:pt>
                      <c:pt idx="28">
                        <c:v>1</c:v>
                      </c:pt>
                      <c:pt idx="29">
                        <c:v>1</c:v>
                      </c:pt>
                      <c:pt idx="30">
                        <c:v>1</c:v>
                      </c:pt>
                      <c:pt idx="31">
                        <c:v>0</c:v>
                      </c:pt>
                      <c:pt idx="32">
                        <c:v>0</c:v>
                      </c:pt>
                      <c:pt idx="33">
                        <c:v>0</c:v>
                      </c:pt>
                    </c:numCache>
                  </c:numRef>
                </c:val>
                <c:extLst xmlns:c15="http://schemas.microsoft.com/office/drawing/2012/chart">
                  <c:ext xmlns:c16="http://schemas.microsoft.com/office/drawing/2014/chart" uri="{C3380CC4-5D6E-409C-BE32-E72D297353CC}">
                    <c16:uniqueId val="{00000004-307B-456C-8E25-B0823636AFD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Sheet2!$Q$82</c15:sqref>
                        </c15:formulaRef>
                      </c:ext>
                    </c:extLst>
                    <c:strCache>
                      <c:ptCount val="1"/>
                      <c:pt idx="0">
                        <c:v>SDD</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Sheet2!$Q$83:$Q$116</c15:sqref>
                        </c15:formulaRef>
                      </c:ext>
                    </c:extLst>
                    <c:numCache>
                      <c:formatCode>General</c:formatCode>
                      <c:ptCount val="3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1</c:v>
                      </c:pt>
                      <c:pt idx="22">
                        <c:v>0</c:v>
                      </c:pt>
                      <c:pt idx="23">
                        <c:v>0</c:v>
                      </c:pt>
                      <c:pt idx="24">
                        <c:v>2</c:v>
                      </c:pt>
                      <c:pt idx="25">
                        <c:v>3</c:v>
                      </c:pt>
                      <c:pt idx="26">
                        <c:v>2</c:v>
                      </c:pt>
                      <c:pt idx="27">
                        <c:v>3</c:v>
                      </c:pt>
                      <c:pt idx="28">
                        <c:v>0</c:v>
                      </c:pt>
                      <c:pt idx="29">
                        <c:v>1</c:v>
                      </c:pt>
                      <c:pt idx="30">
                        <c:v>1</c:v>
                      </c:pt>
                      <c:pt idx="31">
                        <c:v>0</c:v>
                      </c:pt>
                      <c:pt idx="32">
                        <c:v>1</c:v>
                      </c:pt>
                      <c:pt idx="33">
                        <c:v>1</c:v>
                      </c:pt>
                    </c:numCache>
                  </c:numRef>
                </c:val>
                <c:extLst xmlns:c15="http://schemas.microsoft.com/office/drawing/2012/chart">
                  <c:ext xmlns:c16="http://schemas.microsoft.com/office/drawing/2014/chart" uri="{C3380CC4-5D6E-409C-BE32-E72D297353CC}">
                    <c16:uniqueId val="{00000005-307B-456C-8E25-B0823636AFD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Sheet2!$R$82</c15:sqref>
                        </c15:formulaRef>
                      </c:ext>
                    </c:extLst>
                    <c:strCache>
                      <c:ptCount val="1"/>
                      <c:pt idx="0">
                        <c:v>SDF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Sheet2!$R$83:$R$116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6-307B-456C-8E25-B0823636AFDB}"/>
                  </c:ext>
                </c:extLst>
              </c15:ser>
            </c15:filteredBarSeries>
          </c:ext>
        </c:extLst>
      </c:barChart>
      <c:catAx>
        <c:axId val="55420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11192"/>
        <c:crosses val="autoZero"/>
        <c:auto val="1"/>
        <c:lblAlgn val="ctr"/>
        <c:lblOffset val="100"/>
        <c:noMultiLvlLbl val="0"/>
      </c:catAx>
      <c:valAx>
        <c:axId val="5542111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013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SDD </a:t>
            </a:r>
            <a:r>
              <a:rPr lang="en-US" sz="1400" b="0" i="0" u="none" strike="noStrike" baseline="0" dirty="0">
                <a:effectLst/>
              </a:rPr>
              <a:t>References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4"/>
          <c:tx>
            <c:strRef>
              <c:f>Sheet2!$Q$82</c:f>
              <c:strCache>
                <c:ptCount val="1"/>
                <c:pt idx="0">
                  <c:v>SDD</c:v>
                </c:pt>
              </c:strCache>
              <c:extLst xmlns:c15="http://schemas.microsoft.com/office/drawing/2012/chart"/>
            </c:strRef>
          </c:tx>
          <c:spPr>
            <a:solidFill>
              <a:schemeClr val="accent5"/>
            </a:solidFill>
            <a:ln>
              <a:noFill/>
            </a:ln>
            <a:effectLst/>
          </c:spPr>
          <c:invertIfNegative val="0"/>
          <c:cat>
            <c:numRef>
              <c:f>Sheet2!$L$83:$L$116</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extLst xmlns:c15="http://schemas.microsoft.com/office/drawing/2012/chart"/>
            </c:numRef>
          </c:cat>
          <c:val>
            <c:numRef>
              <c:f>Sheet2!$Q$83:$Q$116</c:f>
              <c:numCache>
                <c:formatCode>General</c:formatCode>
                <c:ptCount val="3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1</c:v>
                </c:pt>
                <c:pt idx="22">
                  <c:v>0</c:v>
                </c:pt>
                <c:pt idx="23">
                  <c:v>0</c:v>
                </c:pt>
                <c:pt idx="24">
                  <c:v>2</c:v>
                </c:pt>
                <c:pt idx="25">
                  <c:v>3</c:v>
                </c:pt>
                <c:pt idx="26">
                  <c:v>2</c:v>
                </c:pt>
                <c:pt idx="27">
                  <c:v>3</c:v>
                </c:pt>
                <c:pt idx="28">
                  <c:v>0</c:v>
                </c:pt>
                <c:pt idx="29">
                  <c:v>1</c:v>
                </c:pt>
                <c:pt idx="30">
                  <c:v>1</c:v>
                </c:pt>
                <c:pt idx="31">
                  <c:v>0</c:v>
                </c:pt>
                <c:pt idx="32">
                  <c:v>1</c:v>
                </c:pt>
                <c:pt idx="33">
                  <c:v>1</c:v>
                </c:pt>
              </c:numCache>
              <c:extLst xmlns:c15="http://schemas.microsoft.com/office/drawing/2012/chart"/>
            </c:numRef>
          </c:val>
          <c:extLst>
            <c:ext xmlns:c16="http://schemas.microsoft.com/office/drawing/2014/chart" uri="{C3380CC4-5D6E-409C-BE32-E72D297353CC}">
              <c16:uniqueId val="{00000000-FEB5-49CA-8004-3C5972F52D58}"/>
            </c:ext>
          </c:extLst>
        </c:ser>
        <c:dLbls>
          <c:showLegendKey val="0"/>
          <c:showVal val="0"/>
          <c:showCatName val="0"/>
          <c:showSerName val="0"/>
          <c:showPercent val="0"/>
          <c:showBubbleSize val="0"/>
        </c:dLbls>
        <c:gapWidth val="219"/>
        <c:overlap val="-27"/>
        <c:axId val="554201352"/>
        <c:axId val="554211192"/>
        <c:extLst>
          <c:ext xmlns:c15="http://schemas.microsoft.com/office/drawing/2012/chart" uri="{02D57815-91ED-43cb-92C2-25804820EDAC}">
            <c15:filteredBarSeries>
              <c15:ser>
                <c:idx val="0"/>
                <c:order val="0"/>
                <c:tx>
                  <c:strRef>
                    <c:extLst>
                      <c:ext uri="{02D57815-91ED-43cb-92C2-25804820EDAC}">
                        <c15:formulaRef>
                          <c15:sqref>Sheet2!$M$82</c15:sqref>
                        </c15:formulaRef>
                      </c:ext>
                    </c:extLst>
                    <c:strCache>
                      <c:ptCount val="1"/>
                      <c:pt idx="0">
                        <c:v>Clock</c:v>
                      </c:pt>
                    </c:strCache>
                  </c:strRef>
                </c:tx>
                <c:spPr>
                  <a:solidFill>
                    <a:schemeClr val="accent1"/>
                  </a:solidFill>
                  <a:ln>
                    <a:noFill/>
                  </a:ln>
                  <a:effectLst/>
                </c:spPr>
                <c:invertIfNegative val="0"/>
                <c:cat>
                  <c:numRef>
                    <c:extLst>
                      <c:ex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c:ext uri="{02D57815-91ED-43cb-92C2-25804820EDAC}">
                        <c15:formulaRef>
                          <c15:sqref>Sheet2!$M$83:$M$116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1</c:v>
                      </c:pt>
                    </c:numCache>
                  </c:numRef>
                </c:val>
                <c:extLst>
                  <c:ext xmlns:c16="http://schemas.microsoft.com/office/drawing/2014/chart" uri="{C3380CC4-5D6E-409C-BE32-E72D297353CC}">
                    <c16:uniqueId val="{00000001-FEB5-49CA-8004-3C5972F52D5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Sheet2!$N$82</c15:sqref>
                        </c15:formulaRef>
                      </c:ext>
                    </c:extLst>
                    <c:strCache>
                      <c:ptCount val="1"/>
                      <c:pt idx="0">
                        <c:v>GDF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Sheet2!$N$83:$N$116</c15:sqref>
                        </c15:formulaRef>
                      </c:ext>
                    </c:extLst>
                    <c:numCache>
                      <c:formatCode>General</c:formatCode>
                      <c:ptCount val="34"/>
                      <c:pt idx="0">
                        <c:v>0</c:v>
                      </c:pt>
                      <c:pt idx="1">
                        <c:v>0</c:v>
                      </c:pt>
                      <c:pt idx="2">
                        <c:v>0</c:v>
                      </c:pt>
                      <c:pt idx="3">
                        <c:v>1</c:v>
                      </c:pt>
                      <c:pt idx="4">
                        <c:v>0</c:v>
                      </c:pt>
                      <c:pt idx="5">
                        <c:v>1</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2-FEB5-49CA-8004-3C5972F52D5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Sheet2!$O$82</c15:sqref>
                        </c15:formulaRef>
                      </c:ext>
                    </c:extLst>
                    <c:strCache>
                      <c:ptCount val="1"/>
                      <c:pt idx="0">
                        <c:v>LDF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Sheet2!$O$83:$O$116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1</c:v>
                      </c:pt>
                      <c:pt idx="11">
                        <c:v>1</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3-FEB5-49CA-8004-3C5972F52D5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Sheet2!$P$82</c15:sqref>
                        </c15:formulaRef>
                      </c:ext>
                    </c:extLst>
                    <c:strCache>
                      <c:ptCount val="1"/>
                      <c:pt idx="0">
                        <c:v>PDF</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Sheet2!$P$83:$P$116</c15:sqref>
                        </c15:formulaRef>
                      </c:ext>
                    </c:extLst>
                    <c:numCache>
                      <c:formatCode>General</c:formatCode>
                      <c:ptCount val="34"/>
                      <c:pt idx="0">
                        <c:v>1</c:v>
                      </c:pt>
                      <c:pt idx="1">
                        <c:v>0</c:v>
                      </c:pt>
                      <c:pt idx="2">
                        <c:v>0</c:v>
                      </c:pt>
                      <c:pt idx="3">
                        <c:v>0</c:v>
                      </c:pt>
                      <c:pt idx="4">
                        <c:v>1</c:v>
                      </c:pt>
                      <c:pt idx="5">
                        <c:v>0</c:v>
                      </c:pt>
                      <c:pt idx="6">
                        <c:v>1</c:v>
                      </c:pt>
                      <c:pt idx="7">
                        <c:v>0</c:v>
                      </c:pt>
                      <c:pt idx="8">
                        <c:v>0</c:v>
                      </c:pt>
                      <c:pt idx="9">
                        <c:v>2</c:v>
                      </c:pt>
                      <c:pt idx="10">
                        <c:v>0</c:v>
                      </c:pt>
                      <c:pt idx="11">
                        <c:v>0</c:v>
                      </c:pt>
                      <c:pt idx="12">
                        <c:v>1</c:v>
                      </c:pt>
                      <c:pt idx="13">
                        <c:v>1</c:v>
                      </c:pt>
                      <c:pt idx="14">
                        <c:v>0</c:v>
                      </c:pt>
                      <c:pt idx="15">
                        <c:v>3</c:v>
                      </c:pt>
                      <c:pt idx="16">
                        <c:v>0</c:v>
                      </c:pt>
                      <c:pt idx="17">
                        <c:v>0</c:v>
                      </c:pt>
                      <c:pt idx="18">
                        <c:v>0</c:v>
                      </c:pt>
                      <c:pt idx="19">
                        <c:v>0</c:v>
                      </c:pt>
                      <c:pt idx="20">
                        <c:v>0</c:v>
                      </c:pt>
                      <c:pt idx="21">
                        <c:v>0</c:v>
                      </c:pt>
                      <c:pt idx="22">
                        <c:v>1</c:v>
                      </c:pt>
                      <c:pt idx="23">
                        <c:v>1</c:v>
                      </c:pt>
                      <c:pt idx="24">
                        <c:v>0</c:v>
                      </c:pt>
                      <c:pt idx="25">
                        <c:v>0</c:v>
                      </c:pt>
                      <c:pt idx="26">
                        <c:v>0</c:v>
                      </c:pt>
                      <c:pt idx="27">
                        <c:v>0</c:v>
                      </c:pt>
                      <c:pt idx="28">
                        <c:v>1</c:v>
                      </c:pt>
                      <c:pt idx="29">
                        <c:v>1</c:v>
                      </c:pt>
                      <c:pt idx="30">
                        <c:v>1</c:v>
                      </c:pt>
                      <c:pt idx="31">
                        <c:v>0</c:v>
                      </c:pt>
                      <c:pt idx="32">
                        <c:v>0</c:v>
                      </c:pt>
                      <c:pt idx="33">
                        <c:v>0</c:v>
                      </c:pt>
                    </c:numCache>
                  </c:numRef>
                </c:val>
                <c:extLst xmlns:c15="http://schemas.microsoft.com/office/drawing/2012/chart">
                  <c:ext xmlns:c16="http://schemas.microsoft.com/office/drawing/2014/chart" uri="{C3380CC4-5D6E-409C-BE32-E72D297353CC}">
                    <c16:uniqueId val="{00000004-FEB5-49CA-8004-3C5972F52D5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Sheet2!$R$82</c15:sqref>
                        </c15:formulaRef>
                      </c:ext>
                    </c:extLst>
                    <c:strCache>
                      <c:ptCount val="1"/>
                      <c:pt idx="0">
                        <c:v>SDF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Sheet2!$R$83:$R$116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5-FEB5-49CA-8004-3C5972F52D5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Sheet2!$S$82</c15:sqref>
                        </c15:formulaRef>
                      </c:ext>
                    </c:extLst>
                    <c:strCache>
                      <c:ptCount val="1"/>
                      <c:pt idx="0">
                        <c:v>TDF</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Sheet2!$S$83:$S$116</c15:sqref>
                        </c15:formulaRef>
                      </c:ext>
                    </c:extLst>
                    <c:numCache>
                      <c:formatCode>General</c:formatCode>
                      <c:ptCount val="34"/>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1</c:v>
                      </c:pt>
                      <c:pt idx="21">
                        <c:v>2</c:v>
                      </c:pt>
                      <c:pt idx="22">
                        <c:v>1</c:v>
                      </c:pt>
                      <c:pt idx="23">
                        <c:v>1</c:v>
                      </c:pt>
                      <c:pt idx="24">
                        <c:v>1</c:v>
                      </c:pt>
                      <c:pt idx="25">
                        <c:v>0</c:v>
                      </c:pt>
                      <c:pt idx="26">
                        <c:v>0</c:v>
                      </c:pt>
                      <c:pt idx="27">
                        <c:v>0</c:v>
                      </c:pt>
                      <c:pt idx="28">
                        <c:v>0</c:v>
                      </c:pt>
                      <c:pt idx="29">
                        <c:v>0</c:v>
                      </c:pt>
                      <c:pt idx="30">
                        <c:v>0</c:v>
                      </c:pt>
                      <c:pt idx="31">
                        <c:v>0</c:v>
                      </c:pt>
                      <c:pt idx="32">
                        <c:v>2</c:v>
                      </c:pt>
                      <c:pt idx="33">
                        <c:v>0</c:v>
                      </c:pt>
                    </c:numCache>
                  </c:numRef>
                </c:val>
                <c:extLst xmlns:c15="http://schemas.microsoft.com/office/drawing/2012/chart">
                  <c:ext xmlns:c16="http://schemas.microsoft.com/office/drawing/2014/chart" uri="{C3380CC4-5D6E-409C-BE32-E72D297353CC}">
                    <c16:uniqueId val="{00000006-FEB5-49CA-8004-3C5972F52D58}"/>
                  </c:ext>
                </c:extLst>
              </c15:ser>
            </c15:filteredBarSeries>
          </c:ext>
        </c:extLst>
      </c:barChart>
      <c:catAx>
        <c:axId val="55420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11192"/>
        <c:crosses val="autoZero"/>
        <c:auto val="1"/>
        <c:lblAlgn val="ctr"/>
        <c:lblOffset val="100"/>
        <c:noMultiLvlLbl val="0"/>
      </c:catAx>
      <c:valAx>
        <c:axId val="5542111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013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PDF Fault Model </a:t>
            </a:r>
            <a:r>
              <a:rPr lang="en-US" sz="1400" b="0" i="0" u="none" strike="noStrike" baseline="0">
                <a:effectLst/>
              </a:rPr>
              <a:t>References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Sheet2!$P$82</c:f>
              <c:strCache>
                <c:ptCount val="1"/>
                <c:pt idx="0">
                  <c:v>PDF</c:v>
                </c:pt>
              </c:strCache>
            </c:strRef>
          </c:tx>
          <c:spPr>
            <a:solidFill>
              <a:schemeClr val="accent4"/>
            </a:solidFill>
            <a:ln>
              <a:noFill/>
            </a:ln>
            <a:effectLst/>
          </c:spPr>
          <c:invertIfNegative val="0"/>
          <c:cat>
            <c:numRef>
              <c:f>Sheet2!$L$83:$L$116</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Sheet2!$P$83:$P$116</c:f>
              <c:numCache>
                <c:formatCode>General</c:formatCode>
                <c:ptCount val="34"/>
                <c:pt idx="0">
                  <c:v>1</c:v>
                </c:pt>
                <c:pt idx="1">
                  <c:v>0</c:v>
                </c:pt>
                <c:pt idx="2">
                  <c:v>0</c:v>
                </c:pt>
                <c:pt idx="3">
                  <c:v>0</c:v>
                </c:pt>
                <c:pt idx="4">
                  <c:v>1</c:v>
                </c:pt>
                <c:pt idx="5">
                  <c:v>0</c:v>
                </c:pt>
                <c:pt idx="6">
                  <c:v>1</c:v>
                </c:pt>
                <c:pt idx="7">
                  <c:v>0</c:v>
                </c:pt>
                <c:pt idx="8">
                  <c:v>0</c:v>
                </c:pt>
                <c:pt idx="9">
                  <c:v>2</c:v>
                </c:pt>
                <c:pt idx="10">
                  <c:v>0</c:v>
                </c:pt>
                <c:pt idx="11">
                  <c:v>0</c:v>
                </c:pt>
                <c:pt idx="12">
                  <c:v>1</c:v>
                </c:pt>
                <c:pt idx="13">
                  <c:v>1</c:v>
                </c:pt>
                <c:pt idx="14">
                  <c:v>0</c:v>
                </c:pt>
                <c:pt idx="15">
                  <c:v>3</c:v>
                </c:pt>
                <c:pt idx="16">
                  <c:v>0</c:v>
                </c:pt>
                <c:pt idx="17">
                  <c:v>0</c:v>
                </c:pt>
                <c:pt idx="18">
                  <c:v>0</c:v>
                </c:pt>
                <c:pt idx="19">
                  <c:v>0</c:v>
                </c:pt>
                <c:pt idx="20">
                  <c:v>0</c:v>
                </c:pt>
                <c:pt idx="21">
                  <c:v>0</c:v>
                </c:pt>
                <c:pt idx="22">
                  <c:v>1</c:v>
                </c:pt>
                <c:pt idx="23">
                  <c:v>1</c:v>
                </c:pt>
                <c:pt idx="24">
                  <c:v>0</c:v>
                </c:pt>
                <c:pt idx="25">
                  <c:v>0</c:v>
                </c:pt>
                <c:pt idx="26">
                  <c:v>0</c:v>
                </c:pt>
                <c:pt idx="27">
                  <c:v>0</c:v>
                </c:pt>
                <c:pt idx="28">
                  <c:v>1</c:v>
                </c:pt>
                <c:pt idx="29">
                  <c:v>1</c:v>
                </c:pt>
                <c:pt idx="30">
                  <c:v>1</c:v>
                </c:pt>
                <c:pt idx="31">
                  <c:v>0</c:v>
                </c:pt>
                <c:pt idx="32">
                  <c:v>0</c:v>
                </c:pt>
                <c:pt idx="33">
                  <c:v>0</c:v>
                </c:pt>
              </c:numCache>
            </c:numRef>
          </c:val>
          <c:extLst>
            <c:ext xmlns:c16="http://schemas.microsoft.com/office/drawing/2014/chart" uri="{C3380CC4-5D6E-409C-BE32-E72D297353CC}">
              <c16:uniqueId val="{00000000-E1A7-47A6-BD32-68B34264B30B}"/>
            </c:ext>
          </c:extLst>
        </c:ser>
        <c:dLbls>
          <c:showLegendKey val="0"/>
          <c:showVal val="0"/>
          <c:showCatName val="0"/>
          <c:showSerName val="0"/>
          <c:showPercent val="0"/>
          <c:showBubbleSize val="0"/>
        </c:dLbls>
        <c:gapWidth val="219"/>
        <c:overlap val="-27"/>
        <c:axId val="554201352"/>
        <c:axId val="554211192"/>
        <c:extLst>
          <c:ext xmlns:c15="http://schemas.microsoft.com/office/drawing/2012/chart" uri="{02D57815-91ED-43cb-92C2-25804820EDAC}">
            <c15:filteredBarSeries>
              <c15:ser>
                <c:idx val="0"/>
                <c:order val="0"/>
                <c:tx>
                  <c:strRef>
                    <c:extLst>
                      <c:ext uri="{02D57815-91ED-43cb-92C2-25804820EDAC}">
                        <c15:formulaRef>
                          <c15:sqref>Sheet2!$M$82</c15:sqref>
                        </c15:formulaRef>
                      </c:ext>
                    </c:extLst>
                    <c:strCache>
                      <c:ptCount val="1"/>
                      <c:pt idx="0">
                        <c:v>Clock</c:v>
                      </c:pt>
                    </c:strCache>
                  </c:strRef>
                </c:tx>
                <c:spPr>
                  <a:solidFill>
                    <a:schemeClr val="accent1"/>
                  </a:solidFill>
                  <a:ln>
                    <a:noFill/>
                  </a:ln>
                  <a:effectLst/>
                </c:spPr>
                <c:invertIfNegative val="0"/>
                <c:cat>
                  <c:numRef>
                    <c:extLst>
                      <c:ex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c:ext uri="{02D57815-91ED-43cb-92C2-25804820EDAC}">
                        <c15:formulaRef>
                          <c15:sqref>Sheet2!$M$83:$M$116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1</c:v>
                      </c:pt>
                    </c:numCache>
                  </c:numRef>
                </c:val>
                <c:extLst>
                  <c:ext xmlns:c16="http://schemas.microsoft.com/office/drawing/2014/chart" uri="{C3380CC4-5D6E-409C-BE32-E72D297353CC}">
                    <c16:uniqueId val="{00000001-E1A7-47A6-BD32-68B34264B3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Sheet2!$N$82</c15:sqref>
                        </c15:formulaRef>
                      </c:ext>
                    </c:extLst>
                    <c:strCache>
                      <c:ptCount val="1"/>
                      <c:pt idx="0">
                        <c:v>GDF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Sheet2!$N$83:$N$116</c15:sqref>
                        </c15:formulaRef>
                      </c:ext>
                    </c:extLst>
                    <c:numCache>
                      <c:formatCode>General</c:formatCode>
                      <c:ptCount val="34"/>
                      <c:pt idx="0">
                        <c:v>0</c:v>
                      </c:pt>
                      <c:pt idx="1">
                        <c:v>0</c:v>
                      </c:pt>
                      <c:pt idx="2">
                        <c:v>0</c:v>
                      </c:pt>
                      <c:pt idx="3">
                        <c:v>1</c:v>
                      </c:pt>
                      <c:pt idx="4">
                        <c:v>0</c:v>
                      </c:pt>
                      <c:pt idx="5">
                        <c:v>1</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2-E1A7-47A6-BD32-68B34264B3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Sheet2!$O$82</c15:sqref>
                        </c15:formulaRef>
                      </c:ext>
                    </c:extLst>
                    <c:strCache>
                      <c:ptCount val="1"/>
                      <c:pt idx="0">
                        <c:v>LDF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Sheet2!$O$83:$O$116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1</c:v>
                      </c:pt>
                      <c:pt idx="11">
                        <c:v>1</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3-E1A7-47A6-BD32-68B34264B30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Sheet2!$Q$82</c15:sqref>
                        </c15:formulaRef>
                      </c:ext>
                    </c:extLst>
                    <c:strCache>
                      <c:ptCount val="1"/>
                      <c:pt idx="0">
                        <c:v>SDD</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Sheet2!$Q$83:$Q$116</c15:sqref>
                        </c15:formulaRef>
                      </c:ext>
                    </c:extLst>
                    <c:numCache>
                      <c:formatCode>General</c:formatCode>
                      <c:ptCount val="3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1</c:v>
                      </c:pt>
                      <c:pt idx="22">
                        <c:v>0</c:v>
                      </c:pt>
                      <c:pt idx="23">
                        <c:v>0</c:v>
                      </c:pt>
                      <c:pt idx="24">
                        <c:v>2</c:v>
                      </c:pt>
                      <c:pt idx="25">
                        <c:v>3</c:v>
                      </c:pt>
                      <c:pt idx="26">
                        <c:v>2</c:v>
                      </c:pt>
                      <c:pt idx="27">
                        <c:v>3</c:v>
                      </c:pt>
                      <c:pt idx="28">
                        <c:v>0</c:v>
                      </c:pt>
                      <c:pt idx="29">
                        <c:v>1</c:v>
                      </c:pt>
                      <c:pt idx="30">
                        <c:v>1</c:v>
                      </c:pt>
                      <c:pt idx="31">
                        <c:v>0</c:v>
                      </c:pt>
                      <c:pt idx="32">
                        <c:v>1</c:v>
                      </c:pt>
                      <c:pt idx="33">
                        <c:v>1</c:v>
                      </c:pt>
                    </c:numCache>
                  </c:numRef>
                </c:val>
                <c:extLst xmlns:c15="http://schemas.microsoft.com/office/drawing/2012/chart">
                  <c:ext xmlns:c16="http://schemas.microsoft.com/office/drawing/2014/chart" uri="{C3380CC4-5D6E-409C-BE32-E72D297353CC}">
                    <c16:uniqueId val="{00000004-E1A7-47A6-BD32-68B34264B30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Sheet2!$R$82</c15:sqref>
                        </c15:formulaRef>
                      </c:ext>
                    </c:extLst>
                    <c:strCache>
                      <c:ptCount val="1"/>
                      <c:pt idx="0">
                        <c:v>SDF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Sheet2!$R$83:$R$116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5-E1A7-47A6-BD32-68B34264B30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Sheet2!$S$82</c15:sqref>
                        </c15:formulaRef>
                      </c:ext>
                    </c:extLst>
                    <c:strCache>
                      <c:ptCount val="1"/>
                      <c:pt idx="0">
                        <c:v>TDF</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Sheet2!$S$83:$S$116</c15:sqref>
                        </c15:formulaRef>
                      </c:ext>
                    </c:extLst>
                    <c:numCache>
                      <c:formatCode>General</c:formatCode>
                      <c:ptCount val="34"/>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1</c:v>
                      </c:pt>
                      <c:pt idx="21">
                        <c:v>2</c:v>
                      </c:pt>
                      <c:pt idx="22">
                        <c:v>1</c:v>
                      </c:pt>
                      <c:pt idx="23">
                        <c:v>1</c:v>
                      </c:pt>
                      <c:pt idx="24">
                        <c:v>1</c:v>
                      </c:pt>
                      <c:pt idx="25">
                        <c:v>0</c:v>
                      </c:pt>
                      <c:pt idx="26">
                        <c:v>0</c:v>
                      </c:pt>
                      <c:pt idx="27">
                        <c:v>0</c:v>
                      </c:pt>
                      <c:pt idx="28">
                        <c:v>0</c:v>
                      </c:pt>
                      <c:pt idx="29">
                        <c:v>0</c:v>
                      </c:pt>
                      <c:pt idx="30">
                        <c:v>0</c:v>
                      </c:pt>
                      <c:pt idx="31">
                        <c:v>0</c:v>
                      </c:pt>
                      <c:pt idx="32">
                        <c:v>2</c:v>
                      </c:pt>
                      <c:pt idx="33">
                        <c:v>0</c:v>
                      </c:pt>
                    </c:numCache>
                  </c:numRef>
                </c:val>
                <c:extLst xmlns:c15="http://schemas.microsoft.com/office/drawing/2012/chart">
                  <c:ext xmlns:c16="http://schemas.microsoft.com/office/drawing/2014/chart" uri="{C3380CC4-5D6E-409C-BE32-E72D297353CC}">
                    <c16:uniqueId val="{00000006-E1A7-47A6-BD32-68B34264B30B}"/>
                  </c:ext>
                </c:extLst>
              </c15:ser>
            </c15:filteredBarSeries>
          </c:ext>
        </c:extLst>
      </c:barChart>
      <c:catAx>
        <c:axId val="55420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11192"/>
        <c:crosses val="autoZero"/>
        <c:auto val="1"/>
        <c:lblAlgn val="ctr"/>
        <c:lblOffset val="100"/>
        <c:noMultiLvlLbl val="0"/>
      </c:catAx>
      <c:valAx>
        <c:axId val="5542111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013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TDF Fault Model </a:t>
            </a:r>
            <a:r>
              <a:rPr lang="en-US" sz="1400" b="0" i="0" u="none" strike="noStrike" baseline="0">
                <a:effectLst/>
              </a:rPr>
              <a:t>References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6"/>
          <c:order val="6"/>
          <c:tx>
            <c:strRef>
              <c:f>Sheet2!$S$82</c:f>
              <c:strCache>
                <c:ptCount val="1"/>
                <c:pt idx="0">
                  <c:v>TDF</c:v>
                </c:pt>
              </c:strCache>
              <c:extLst xmlns:c15="http://schemas.microsoft.com/office/drawing/2012/chart"/>
            </c:strRef>
          </c:tx>
          <c:spPr>
            <a:solidFill>
              <a:schemeClr val="accent1">
                <a:lumMod val="60000"/>
              </a:schemeClr>
            </a:solidFill>
            <a:ln>
              <a:noFill/>
            </a:ln>
            <a:effectLst/>
          </c:spPr>
          <c:invertIfNegative val="0"/>
          <c:cat>
            <c:numRef>
              <c:f>Sheet2!$L$83:$L$116</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extLst xmlns:c15="http://schemas.microsoft.com/office/drawing/2012/chart"/>
            </c:numRef>
          </c:cat>
          <c:val>
            <c:numRef>
              <c:f>Sheet2!$S$83:$S$116</c:f>
              <c:numCache>
                <c:formatCode>General</c:formatCode>
                <c:ptCount val="34"/>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1</c:v>
                </c:pt>
                <c:pt idx="21">
                  <c:v>2</c:v>
                </c:pt>
                <c:pt idx="22">
                  <c:v>1</c:v>
                </c:pt>
                <c:pt idx="23">
                  <c:v>1</c:v>
                </c:pt>
                <c:pt idx="24">
                  <c:v>1</c:v>
                </c:pt>
                <c:pt idx="25">
                  <c:v>0</c:v>
                </c:pt>
                <c:pt idx="26">
                  <c:v>0</c:v>
                </c:pt>
                <c:pt idx="27">
                  <c:v>0</c:v>
                </c:pt>
                <c:pt idx="28">
                  <c:v>0</c:v>
                </c:pt>
                <c:pt idx="29">
                  <c:v>0</c:v>
                </c:pt>
                <c:pt idx="30">
                  <c:v>0</c:v>
                </c:pt>
                <c:pt idx="31">
                  <c:v>0</c:v>
                </c:pt>
                <c:pt idx="32">
                  <c:v>2</c:v>
                </c:pt>
                <c:pt idx="33">
                  <c:v>0</c:v>
                </c:pt>
              </c:numCache>
              <c:extLst xmlns:c15="http://schemas.microsoft.com/office/drawing/2012/chart"/>
            </c:numRef>
          </c:val>
          <c:extLst>
            <c:ext xmlns:c16="http://schemas.microsoft.com/office/drawing/2014/chart" uri="{C3380CC4-5D6E-409C-BE32-E72D297353CC}">
              <c16:uniqueId val="{00000000-424D-4FC3-A748-9832B68D4008}"/>
            </c:ext>
          </c:extLst>
        </c:ser>
        <c:dLbls>
          <c:showLegendKey val="0"/>
          <c:showVal val="0"/>
          <c:showCatName val="0"/>
          <c:showSerName val="0"/>
          <c:showPercent val="0"/>
          <c:showBubbleSize val="0"/>
        </c:dLbls>
        <c:gapWidth val="219"/>
        <c:overlap val="-27"/>
        <c:axId val="554201352"/>
        <c:axId val="554211192"/>
        <c:extLst>
          <c:ext xmlns:c15="http://schemas.microsoft.com/office/drawing/2012/chart" uri="{02D57815-91ED-43cb-92C2-25804820EDAC}">
            <c15:filteredBarSeries>
              <c15:ser>
                <c:idx val="0"/>
                <c:order val="0"/>
                <c:tx>
                  <c:strRef>
                    <c:extLst>
                      <c:ext uri="{02D57815-91ED-43cb-92C2-25804820EDAC}">
                        <c15:formulaRef>
                          <c15:sqref>Sheet2!$M$82</c15:sqref>
                        </c15:formulaRef>
                      </c:ext>
                    </c:extLst>
                    <c:strCache>
                      <c:ptCount val="1"/>
                      <c:pt idx="0">
                        <c:v>Clock</c:v>
                      </c:pt>
                    </c:strCache>
                  </c:strRef>
                </c:tx>
                <c:spPr>
                  <a:solidFill>
                    <a:schemeClr val="accent1"/>
                  </a:solidFill>
                  <a:ln>
                    <a:noFill/>
                  </a:ln>
                  <a:effectLst/>
                </c:spPr>
                <c:invertIfNegative val="0"/>
                <c:cat>
                  <c:numRef>
                    <c:extLst>
                      <c:ex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c:ext uri="{02D57815-91ED-43cb-92C2-25804820EDAC}">
                        <c15:formulaRef>
                          <c15:sqref>Sheet2!$M$83:$M$116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1</c:v>
                      </c:pt>
                    </c:numCache>
                  </c:numRef>
                </c:val>
                <c:extLst>
                  <c:ext xmlns:c16="http://schemas.microsoft.com/office/drawing/2014/chart" uri="{C3380CC4-5D6E-409C-BE32-E72D297353CC}">
                    <c16:uniqueId val="{00000001-424D-4FC3-A748-9832B68D400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Sheet2!$N$82</c15:sqref>
                        </c15:formulaRef>
                      </c:ext>
                    </c:extLst>
                    <c:strCache>
                      <c:ptCount val="1"/>
                      <c:pt idx="0">
                        <c:v>GDF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Sheet2!$N$83:$N$116</c15:sqref>
                        </c15:formulaRef>
                      </c:ext>
                    </c:extLst>
                    <c:numCache>
                      <c:formatCode>General</c:formatCode>
                      <c:ptCount val="34"/>
                      <c:pt idx="0">
                        <c:v>0</c:v>
                      </c:pt>
                      <c:pt idx="1">
                        <c:v>0</c:v>
                      </c:pt>
                      <c:pt idx="2">
                        <c:v>0</c:v>
                      </c:pt>
                      <c:pt idx="3">
                        <c:v>1</c:v>
                      </c:pt>
                      <c:pt idx="4">
                        <c:v>0</c:v>
                      </c:pt>
                      <c:pt idx="5">
                        <c:v>1</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2-424D-4FC3-A748-9832B68D400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Sheet2!$O$82</c15:sqref>
                        </c15:formulaRef>
                      </c:ext>
                    </c:extLst>
                    <c:strCache>
                      <c:ptCount val="1"/>
                      <c:pt idx="0">
                        <c:v>LDF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Sheet2!$O$83:$O$116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1</c:v>
                      </c:pt>
                      <c:pt idx="11">
                        <c:v>1</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3-424D-4FC3-A748-9832B68D400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Sheet2!$P$82</c15:sqref>
                        </c15:formulaRef>
                      </c:ext>
                    </c:extLst>
                    <c:strCache>
                      <c:ptCount val="1"/>
                      <c:pt idx="0">
                        <c:v>PDF</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Sheet2!$P$83:$P$116</c15:sqref>
                        </c15:formulaRef>
                      </c:ext>
                    </c:extLst>
                    <c:numCache>
                      <c:formatCode>General</c:formatCode>
                      <c:ptCount val="34"/>
                      <c:pt idx="0">
                        <c:v>1</c:v>
                      </c:pt>
                      <c:pt idx="1">
                        <c:v>0</c:v>
                      </c:pt>
                      <c:pt idx="2">
                        <c:v>0</c:v>
                      </c:pt>
                      <c:pt idx="3">
                        <c:v>0</c:v>
                      </c:pt>
                      <c:pt idx="4">
                        <c:v>1</c:v>
                      </c:pt>
                      <c:pt idx="5">
                        <c:v>0</c:v>
                      </c:pt>
                      <c:pt idx="6">
                        <c:v>1</c:v>
                      </c:pt>
                      <c:pt idx="7">
                        <c:v>0</c:v>
                      </c:pt>
                      <c:pt idx="8">
                        <c:v>0</c:v>
                      </c:pt>
                      <c:pt idx="9">
                        <c:v>2</c:v>
                      </c:pt>
                      <c:pt idx="10">
                        <c:v>0</c:v>
                      </c:pt>
                      <c:pt idx="11">
                        <c:v>0</c:v>
                      </c:pt>
                      <c:pt idx="12">
                        <c:v>1</c:v>
                      </c:pt>
                      <c:pt idx="13">
                        <c:v>1</c:v>
                      </c:pt>
                      <c:pt idx="14">
                        <c:v>0</c:v>
                      </c:pt>
                      <c:pt idx="15">
                        <c:v>3</c:v>
                      </c:pt>
                      <c:pt idx="16">
                        <c:v>0</c:v>
                      </c:pt>
                      <c:pt idx="17">
                        <c:v>0</c:v>
                      </c:pt>
                      <c:pt idx="18">
                        <c:v>0</c:v>
                      </c:pt>
                      <c:pt idx="19">
                        <c:v>0</c:v>
                      </c:pt>
                      <c:pt idx="20">
                        <c:v>0</c:v>
                      </c:pt>
                      <c:pt idx="21">
                        <c:v>0</c:v>
                      </c:pt>
                      <c:pt idx="22">
                        <c:v>1</c:v>
                      </c:pt>
                      <c:pt idx="23">
                        <c:v>1</c:v>
                      </c:pt>
                      <c:pt idx="24">
                        <c:v>0</c:v>
                      </c:pt>
                      <c:pt idx="25">
                        <c:v>0</c:v>
                      </c:pt>
                      <c:pt idx="26">
                        <c:v>0</c:v>
                      </c:pt>
                      <c:pt idx="27">
                        <c:v>0</c:v>
                      </c:pt>
                      <c:pt idx="28">
                        <c:v>1</c:v>
                      </c:pt>
                      <c:pt idx="29">
                        <c:v>1</c:v>
                      </c:pt>
                      <c:pt idx="30">
                        <c:v>1</c:v>
                      </c:pt>
                      <c:pt idx="31">
                        <c:v>0</c:v>
                      </c:pt>
                      <c:pt idx="32">
                        <c:v>0</c:v>
                      </c:pt>
                      <c:pt idx="33">
                        <c:v>0</c:v>
                      </c:pt>
                    </c:numCache>
                  </c:numRef>
                </c:val>
                <c:extLst xmlns:c15="http://schemas.microsoft.com/office/drawing/2012/chart">
                  <c:ext xmlns:c16="http://schemas.microsoft.com/office/drawing/2014/chart" uri="{C3380CC4-5D6E-409C-BE32-E72D297353CC}">
                    <c16:uniqueId val="{00000004-424D-4FC3-A748-9832B68D400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Sheet2!$Q$82</c15:sqref>
                        </c15:formulaRef>
                      </c:ext>
                    </c:extLst>
                    <c:strCache>
                      <c:ptCount val="1"/>
                      <c:pt idx="0">
                        <c:v>SDD</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Sheet2!$Q$83:$Q$116</c15:sqref>
                        </c15:formulaRef>
                      </c:ext>
                    </c:extLst>
                    <c:numCache>
                      <c:formatCode>General</c:formatCode>
                      <c:ptCount val="3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1</c:v>
                      </c:pt>
                      <c:pt idx="22">
                        <c:v>0</c:v>
                      </c:pt>
                      <c:pt idx="23">
                        <c:v>0</c:v>
                      </c:pt>
                      <c:pt idx="24">
                        <c:v>2</c:v>
                      </c:pt>
                      <c:pt idx="25">
                        <c:v>3</c:v>
                      </c:pt>
                      <c:pt idx="26">
                        <c:v>2</c:v>
                      </c:pt>
                      <c:pt idx="27">
                        <c:v>3</c:v>
                      </c:pt>
                      <c:pt idx="28">
                        <c:v>0</c:v>
                      </c:pt>
                      <c:pt idx="29">
                        <c:v>1</c:v>
                      </c:pt>
                      <c:pt idx="30">
                        <c:v>1</c:v>
                      </c:pt>
                      <c:pt idx="31">
                        <c:v>0</c:v>
                      </c:pt>
                      <c:pt idx="32">
                        <c:v>1</c:v>
                      </c:pt>
                      <c:pt idx="33">
                        <c:v>1</c:v>
                      </c:pt>
                    </c:numCache>
                  </c:numRef>
                </c:val>
                <c:extLst xmlns:c15="http://schemas.microsoft.com/office/drawing/2012/chart">
                  <c:ext xmlns:c16="http://schemas.microsoft.com/office/drawing/2014/chart" uri="{C3380CC4-5D6E-409C-BE32-E72D297353CC}">
                    <c16:uniqueId val="{00000005-424D-4FC3-A748-9832B68D400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Sheet2!$R$82</c15:sqref>
                        </c15:formulaRef>
                      </c:ext>
                    </c:extLst>
                    <c:strCache>
                      <c:ptCount val="1"/>
                      <c:pt idx="0">
                        <c:v>SDF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Sheet2!$R$83:$R$116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6-424D-4FC3-A748-9832B68D4008}"/>
                  </c:ext>
                </c:extLst>
              </c15:ser>
            </c15:filteredBarSeries>
          </c:ext>
        </c:extLst>
      </c:barChart>
      <c:catAx>
        <c:axId val="55420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11192"/>
        <c:crosses val="autoZero"/>
        <c:auto val="1"/>
        <c:lblAlgn val="ctr"/>
        <c:lblOffset val="100"/>
        <c:noMultiLvlLbl val="0"/>
      </c:catAx>
      <c:valAx>
        <c:axId val="5542111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013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SDD </a:t>
            </a:r>
            <a:r>
              <a:rPr lang="en-US" sz="1400" b="0" i="0" u="none" strike="noStrike" baseline="0" dirty="0">
                <a:effectLst/>
              </a:rPr>
              <a:t>References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4"/>
          <c:tx>
            <c:strRef>
              <c:f>Sheet2!$Q$82</c:f>
              <c:strCache>
                <c:ptCount val="1"/>
                <c:pt idx="0">
                  <c:v>SDD</c:v>
                </c:pt>
              </c:strCache>
              <c:extLst xmlns:c15="http://schemas.microsoft.com/office/drawing/2012/chart"/>
            </c:strRef>
          </c:tx>
          <c:spPr>
            <a:solidFill>
              <a:schemeClr val="accent5"/>
            </a:solidFill>
            <a:ln>
              <a:noFill/>
            </a:ln>
            <a:effectLst/>
          </c:spPr>
          <c:invertIfNegative val="0"/>
          <c:cat>
            <c:numRef>
              <c:f>Sheet2!$L$83:$L$116</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extLst xmlns:c15="http://schemas.microsoft.com/office/drawing/2012/chart"/>
            </c:numRef>
          </c:cat>
          <c:val>
            <c:numRef>
              <c:f>Sheet2!$Q$83:$Q$116</c:f>
              <c:numCache>
                <c:formatCode>General</c:formatCode>
                <c:ptCount val="3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1</c:v>
                </c:pt>
                <c:pt idx="22">
                  <c:v>0</c:v>
                </c:pt>
                <c:pt idx="23">
                  <c:v>0</c:v>
                </c:pt>
                <c:pt idx="24">
                  <c:v>2</c:v>
                </c:pt>
                <c:pt idx="25">
                  <c:v>3</c:v>
                </c:pt>
                <c:pt idx="26">
                  <c:v>2</c:v>
                </c:pt>
                <c:pt idx="27">
                  <c:v>3</c:v>
                </c:pt>
                <c:pt idx="28">
                  <c:v>0</c:v>
                </c:pt>
                <c:pt idx="29">
                  <c:v>1</c:v>
                </c:pt>
                <c:pt idx="30">
                  <c:v>1</c:v>
                </c:pt>
                <c:pt idx="31">
                  <c:v>0</c:v>
                </c:pt>
                <c:pt idx="32">
                  <c:v>1</c:v>
                </c:pt>
                <c:pt idx="33">
                  <c:v>1</c:v>
                </c:pt>
              </c:numCache>
              <c:extLst xmlns:c15="http://schemas.microsoft.com/office/drawing/2012/chart"/>
            </c:numRef>
          </c:val>
          <c:extLst>
            <c:ext xmlns:c16="http://schemas.microsoft.com/office/drawing/2014/chart" uri="{C3380CC4-5D6E-409C-BE32-E72D297353CC}">
              <c16:uniqueId val="{00000000-C593-A04C-9F22-AB7127D905C1}"/>
            </c:ext>
          </c:extLst>
        </c:ser>
        <c:dLbls>
          <c:showLegendKey val="0"/>
          <c:showVal val="0"/>
          <c:showCatName val="0"/>
          <c:showSerName val="0"/>
          <c:showPercent val="0"/>
          <c:showBubbleSize val="0"/>
        </c:dLbls>
        <c:gapWidth val="219"/>
        <c:overlap val="-27"/>
        <c:axId val="554201352"/>
        <c:axId val="554211192"/>
        <c:extLst>
          <c:ext xmlns:c15="http://schemas.microsoft.com/office/drawing/2012/chart" uri="{02D57815-91ED-43cb-92C2-25804820EDAC}">
            <c15:filteredBarSeries>
              <c15:ser>
                <c:idx val="0"/>
                <c:order val="0"/>
                <c:tx>
                  <c:strRef>
                    <c:extLst>
                      <c:ext uri="{02D57815-91ED-43cb-92C2-25804820EDAC}">
                        <c15:formulaRef>
                          <c15:sqref>Sheet2!$M$82</c15:sqref>
                        </c15:formulaRef>
                      </c:ext>
                    </c:extLst>
                    <c:strCache>
                      <c:ptCount val="1"/>
                      <c:pt idx="0">
                        <c:v>Clock</c:v>
                      </c:pt>
                    </c:strCache>
                  </c:strRef>
                </c:tx>
                <c:spPr>
                  <a:solidFill>
                    <a:schemeClr val="accent1"/>
                  </a:solidFill>
                  <a:ln>
                    <a:noFill/>
                  </a:ln>
                  <a:effectLst/>
                </c:spPr>
                <c:invertIfNegative val="0"/>
                <c:cat>
                  <c:numRef>
                    <c:extLst>
                      <c:ex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c:ext uri="{02D57815-91ED-43cb-92C2-25804820EDAC}">
                        <c15:formulaRef>
                          <c15:sqref>Sheet2!$M$83:$M$116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1</c:v>
                      </c:pt>
                      <c:pt idx="28">
                        <c:v>0</c:v>
                      </c:pt>
                      <c:pt idx="29">
                        <c:v>0</c:v>
                      </c:pt>
                      <c:pt idx="30">
                        <c:v>0</c:v>
                      </c:pt>
                      <c:pt idx="31">
                        <c:v>0</c:v>
                      </c:pt>
                      <c:pt idx="32">
                        <c:v>0</c:v>
                      </c:pt>
                      <c:pt idx="33">
                        <c:v>1</c:v>
                      </c:pt>
                    </c:numCache>
                  </c:numRef>
                </c:val>
                <c:extLst>
                  <c:ext xmlns:c16="http://schemas.microsoft.com/office/drawing/2014/chart" uri="{C3380CC4-5D6E-409C-BE32-E72D297353CC}">
                    <c16:uniqueId val="{00000001-FEB5-49CA-8004-3C5972F52D5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Sheet2!$N$82</c15:sqref>
                        </c15:formulaRef>
                      </c:ext>
                    </c:extLst>
                    <c:strCache>
                      <c:ptCount val="1"/>
                      <c:pt idx="0">
                        <c:v>GDF</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Sheet2!$N$83:$N$116</c15:sqref>
                        </c15:formulaRef>
                      </c:ext>
                    </c:extLst>
                    <c:numCache>
                      <c:formatCode>General</c:formatCode>
                      <c:ptCount val="34"/>
                      <c:pt idx="0">
                        <c:v>0</c:v>
                      </c:pt>
                      <c:pt idx="1">
                        <c:v>0</c:v>
                      </c:pt>
                      <c:pt idx="2">
                        <c:v>0</c:v>
                      </c:pt>
                      <c:pt idx="3">
                        <c:v>1</c:v>
                      </c:pt>
                      <c:pt idx="4">
                        <c:v>0</c:v>
                      </c:pt>
                      <c:pt idx="5">
                        <c:v>1</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2-FEB5-49CA-8004-3C5972F52D5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Sheet2!$O$82</c15:sqref>
                        </c15:formulaRef>
                      </c:ext>
                    </c:extLst>
                    <c:strCache>
                      <c:ptCount val="1"/>
                      <c:pt idx="0">
                        <c:v>LDF</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Sheet2!$O$83:$O$116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1</c:v>
                      </c:pt>
                      <c:pt idx="11">
                        <c:v>1</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3-FEB5-49CA-8004-3C5972F52D5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Sheet2!$P$82</c15:sqref>
                        </c15:formulaRef>
                      </c:ext>
                    </c:extLst>
                    <c:strCache>
                      <c:ptCount val="1"/>
                      <c:pt idx="0">
                        <c:v>PDF</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Sheet2!$P$83:$P$116</c15:sqref>
                        </c15:formulaRef>
                      </c:ext>
                    </c:extLst>
                    <c:numCache>
                      <c:formatCode>General</c:formatCode>
                      <c:ptCount val="34"/>
                      <c:pt idx="0">
                        <c:v>1</c:v>
                      </c:pt>
                      <c:pt idx="1">
                        <c:v>0</c:v>
                      </c:pt>
                      <c:pt idx="2">
                        <c:v>0</c:v>
                      </c:pt>
                      <c:pt idx="3">
                        <c:v>0</c:v>
                      </c:pt>
                      <c:pt idx="4">
                        <c:v>1</c:v>
                      </c:pt>
                      <c:pt idx="5">
                        <c:v>0</c:v>
                      </c:pt>
                      <c:pt idx="6">
                        <c:v>1</c:v>
                      </c:pt>
                      <c:pt idx="7">
                        <c:v>0</c:v>
                      </c:pt>
                      <c:pt idx="8">
                        <c:v>0</c:v>
                      </c:pt>
                      <c:pt idx="9">
                        <c:v>2</c:v>
                      </c:pt>
                      <c:pt idx="10">
                        <c:v>0</c:v>
                      </c:pt>
                      <c:pt idx="11">
                        <c:v>0</c:v>
                      </c:pt>
                      <c:pt idx="12">
                        <c:v>1</c:v>
                      </c:pt>
                      <c:pt idx="13">
                        <c:v>1</c:v>
                      </c:pt>
                      <c:pt idx="14">
                        <c:v>0</c:v>
                      </c:pt>
                      <c:pt idx="15">
                        <c:v>3</c:v>
                      </c:pt>
                      <c:pt idx="16">
                        <c:v>0</c:v>
                      </c:pt>
                      <c:pt idx="17">
                        <c:v>0</c:v>
                      </c:pt>
                      <c:pt idx="18">
                        <c:v>0</c:v>
                      </c:pt>
                      <c:pt idx="19">
                        <c:v>0</c:v>
                      </c:pt>
                      <c:pt idx="20">
                        <c:v>0</c:v>
                      </c:pt>
                      <c:pt idx="21">
                        <c:v>0</c:v>
                      </c:pt>
                      <c:pt idx="22">
                        <c:v>1</c:v>
                      </c:pt>
                      <c:pt idx="23">
                        <c:v>1</c:v>
                      </c:pt>
                      <c:pt idx="24">
                        <c:v>0</c:v>
                      </c:pt>
                      <c:pt idx="25">
                        <c:v>0</c:v>
                      </c:pt>
                      <c:pt idx="26">
                        <c:v>0</c:v>
                      </c:pt>
                      <c:pt idx="27">
                        <c:v>0</c:v>
                      </c:pt>
                      <c:pt idx="28">
                        <c:v>1</c:v>
                      </c:pt>
                      <c:pt idx="29">
                        <c:v>1</c:v>
                      </c:pt>
                      <c:pt idx="30">
                        <c:v>1</c:v>
                      </c:pt>
                      <c:pt idx="31">
                        <c:v>0</c:v>
                      </c:pt>
                      <c:pt idx="32">
                        <c:v>0</c:v>
                      </c:pt>
                      <c:pt idx="33">
                        <c:v>0</c:v>
                      </c:pt>
                    </c:numCache>
                  </c:numRef>
                </c:val>
                <c:extLst xmlns:c15="http://schemas.microsoft.com/office/drawing/2012/chart">
                  <c:ext xmlns:c16="http://schemas.microsoft.com/office/drawing/2014/chart" uri="{C3380CC4-5D6E-409C-BE32-E72D297353CC}">
                    <c16:uniqueId val="{00000004-FEB5-49CA-8004-3C5972F52D5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Sheet2!$R$82</c15:sqref>
                        </c15:formulaRef>
                      </c:ext>
                    </c:extLst>
                    <c:strCache>
                      <c:ptCount val="1"/>
                      <c:pt idx="0">
                        <c:v>SDF</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Sheet2!$R$83:$R$116</c15:sqref>
                        </c15:formulaRef>
                      </c:ext>
                    </c:extLst>
                    <c:numCache>
                      <c:formatCode>General</c:formatCode>
                      <c:ptCount val="34"/>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xmlns:c15="http://schemas.microsoft.com/office/drawing/2012/chart">
                  <c:ext xmlns:c16="http://schemas.microsoft.com/office/drawing/2014/chart" uri="{C3380CC4-5D6E-409C-BE32-E72D297353CC}">
                    <c16:uniqueId val="{00000005-FEB5-49CA-8004-3C5972F52D5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Sheet2!$S$82</c15:sqref>
                        </c15:formulaRef>
                      </c:ext>
                    </c:extLst>
                    <c:strCache>
                      <c:ptCount val="1"/>
                      <c:pt idx="0">
                        <c:v>TDF</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Sheet2!$L$83:$L$116</c15:sqref>
                        </c15:formulaRef>
                      </c:ext>
                    </c:extLst>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extLst xmlns:c15="http://schemas.microsoft.com/office/drawing/2012/chart">
                      <c:ext xmlns:c15="http://schemas.microsoft.com/office/drawing/2012/chart" uri="{02D57815-91ED-43cb-92C2-25804820EDAC}">
                        <c15:formulaRef>
                          <c15:sqref>Sheet2!$S$83:$S$116</c15:sqref>
                        </c15:formulaRef>
                      </c:ext>
                    </c:extLst>
                    <c:numCache>
                      <c:formatCode>General</c:formatCode>
                      <c:ptCount val="34"/>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1</c:v>
                      </c:pt>
                      <c:pt idx="21">
                        <c:v>2</c:v>
                      </c:pt>
                      <c:pt idx="22">
                        <c:v>1</c:v>
                      </c:pt>
                      <c:pt idx="23">
                        <c:v>1</c:v>
                      </c:pt>
                      <c:pt idx="24">
                        <c:v>1</c:v>
                      </c:pt>
                      <c:pt idx="25">
                        <c:v>0</c:v>
                      </c:pt>
                      <c:pt idx="26">
                        <c:v>0</c:v>
                      </c:pt>
                      <c:pt idx="27">
                        <c:v>0</c:v>
                      </c:pt>
                      <c:pt idx="28">
                        <c:v>0</c:v>
                      </c:pt>
                      <c:pt idx="29">
                        <c:v>0</c:v>
                      </c:pt>
                      <c:pt idx="30">
                        <c:v>0</c:v>
                      </c:pt>
                      <c:pt idx="31">
                        <c:v>0</c:v>
                      </c:pt>
                      <c:pt idx="32">
                        <c:v>2</c:v>
                      </c:pt>
                      <c:pt idx="33">
                        <c:v>0</c:v>
                      </c:pt>
                    </c:numCache>
                  </c:numRef>
                </c:val>
                <c:extLst xmlns:c15="http://schemas.microsoft.com/office/drawing/2012/chart">
                  <c:ext xmlns:c16="http://schemas.microsoft.com/office/drawing/2014/chart" uri="{C3380CC4-5D6E-409C-BE32-E72D297353CC}">
                    <c16:uniqueId val="{00000006-FEB5-49CA-8004-3C5972F52D58}"/>
                  </c:ext>
                </c:extLst>
              </c15:ser>
            </c15:filteredBarSeries>
          </c:ext>
        </c:extLst>
      </c:barChart>
      <c:catAx>
        <c:axId val="55420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11192"/>
        <c:crosses val="autoZero"/>
        <c:auto val="1"/>
        <c:lblAlgn val="ctr"/>
        <c:lblOffset val="100"/>
        <c:noMultiLvlLbl val="0"/>
      </c:catAx>
      <c:valAx>
        <c:axId val="5542111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2013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Faster</a:t>
            </a:r>
            <a:r>
              <a:rPr lang="en-US" baseline="0"/>
              <a:t>-than-speed Testing References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Sheet2!$AE$84</c:f>
              <c:strCache>
                <c:ptCount val="1"/>
                <c:pt idx="0">
                  <c:v>FAST</c:v>
                </c:pt>
              </c:strCache>
            </c:strRef>
          </c:tx>
          <c:spPr>
            <a:solidFill>
              <a:schemeClr val="accent1"/>
            </a:solidFill>
            <a:ln>
              <a:noFill/>
            </a:ln>
            <a:effectLst/>
          </c:spPr>
          <c:invertIfNegative val="0"/>
          <c:cat>
            <c:numRef>
              <c:f>Sheet2!$AD$85:$AD$156</c:f>
              <c:numCache>
                <c:formatCode>General</c:formatCode>
                <c:ptCount val="72"/>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numCache>
            </c:numRef>
          </c:cat>
          <c:val>
            <c:numRef>
              <c:f>Sheet2!$AE$85:$AE$156</c:f>
              <c:numCache>
                <c:formatCode>General</c:formatCode>
                <c:ptCount val="72"/>
                <c:pt idx="55">
                  <c:v>1</c:v>
                </c:pt>
                <c:pt idx="56">
                  <c:v>2</c:v>
                </c:pt>
                <c:pt idx="58">
                  <c:v>1</c:v>
                </c:pt>
                <c:pt idx="59">
                  <c:v>1</c:v>
                </c:pt>
                <c:pt idx="60">
                  <c:v>1</c:v>
                </c:pt>
                <c:pt idx="61">
                  <c:v>1</c:v>
                </c:pt>
                <c:pt idx="62">
                  <c:v>3</c:v>
                </c:pt>
                <c:pt idx="65">
                  <c:v>1</c:v>
                </c:pt>
                <c:pt idx="66">
                  <c:v>3</c:v>
                </c:pt>
                <c:pt idx="67">
                  <c:v>1</c:v>
                </c:pt>
              </c:numCache>
            </c:numRef>
          </c:val>
          <c:extLst>
            <c:ext xmlns:c16="http://schemas.microsoft.com/office/drawing/2014/chart" uri="{C3380CC4-5D6E-409C-BE32-E72D297353CC}">
              <c16:uniqueId val="{00000000-8B0E-4D4E-8D11-DF3967CFACD0}"/>
            </c:ext>
          </c:extLst>
        </c:ser>
        <c:dLbls>
          <c:showLegendKey val="0"/>
          <c:showVal val="0"/>
          <c:showCatName val="0"/>
          <c:showSerName val="0"/>
          <c:showPercent val="0"/>
          <c:showBubbleSize val="0"/>
        </c:dLbls>
        <c:gapWidth val="219"/>
        <c:overlap val="-27"/>
        <c:axId val="715541784"/>
        <c:axId val="715541128"/>
      </c:barChart>
      <c:catAx>
        <c:axId val="71554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5541128"/>
        <c:crosses val="autoZero"/>
        <c:auto val="1"/>
        <c:lblAlgn val="ctr"/>
        <c:lblOffset val="100"/>
        <c:noMultiLvlLbl val="0"/>
      </c:catAx>
      <c:valAx>
        <c:axId val="715541128"/>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554178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85A07-BC71-42F1-AF23-58DBF0315785}" type="datetimeFigureOut">
              <a:rPr lang="en-US" smtClean="0"/>
              <a:t>4/26/2019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698AD-FB83-4862-9EC4-AA0CD2D71B3D}" type="slidenum">
              <a:rPr lang="en-US" smtClean="0"/>
              <a:t>‹#›</a:t>
            </a:fld>
            <a:endParaRPr lang="en-US"/>
          </a:p>
        </p:txBody>
      </p:sp>
    </p:spTree>
    <p:extLst>
      <p:ext uri="{BB962C8B-B14F-4D97-AF65-F5344CB8AC3E}">
        <p14:creationId xmlns:p14="http://schemas.microsoft.com/office/powerpoint/2010/main" val="115346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a:t>
            </a:fld>
            <a:endParaRPr lang="en-US"/>
          </a:p>
        </p:txBody>
      </p:sp>
    </p:spTree>
    <p:extLst>
      <p:ext uri="{BB962C8B-B14F-4D97-AF65-F5344CB8AC3E}">
        <p14:creationId xmlns:p14="http://schemas.microsoft.com/office/powerpoint/2010/main" val="401117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10</a:t>
            </a:fld>
            <a:endParaRPr lang="en-US"/>
          </a:p>
        </p:txBody>
      </p:sp>
    </p:spTree>
    <p:extLst>
      <p:ext uri="{BB962C8B-B14F-4D97-AF65-F5344CB8AC3E}">
        <p14:creationId xmlns:p14="http://schemas.microsoft.com/office/powerpoint/2010/main" val="363124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11</a:t>
            </a:fld>
            <a:endParaRPr lang="en-US"/>
          </a:p>
        </p:txBody>
      </p:sp>
    </p:spTree>
    <p:extLst>
      <p:ext uri="{BB962C8B-B14F-4D97-AF65-F5344CB8AC3E}">
        <p14:creationId xmlns:p14="http://schemas.microsoft.com/office/powerpoint/2010/main" val="305596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12</a:t>
            </a:fld>
            <a:endParaRPr lang="en-US"/>
          </a:p>
        </p:txBody>
      </p:sp>
    </p:spTree>
    <p:extLst>
      <p:ext uri="{BB962C8B-B14F-4D97-AF65-F5344CB8AC3E}">
        <p14:creationId xmlns:p14="http://schemas.microsoft.com/office/powerpoint/2010/main" val="938723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13</a:t>
            </a:fld>
            <a:endParaRPr lang="en-US"/>
          </a:p>
        </p:txBody>
      </p:sp>
    </p:spTree>
    <p:extLst>
      <p:ext uri="{BB962C8B-B14F-4D97-AF65-F5344CB8AC3E}">
        <p14:creationId xmlns:p14="http://schemas.microsoft.com/office/powerpoint/2010/main" val="208969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14</a:t>
            </a:fld>
            <a:endParaRPr lang="en-US"/>
          </a:p>
        </p:txBody>
      </p:sp>
    </p:spTree>
    <p:extLst>
      <p:ext uri="{BB962C8B-B14F-4D97-AF65-F5344CB8AC3E}">
        <p14:creationId xmlns:p14="http://schemas.microsoft.com/office/powerpoint/2010/main" val="200522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15</a:t>
            </a:fld>
            <a:endParaRPr lang="en-US"/>
          </a:p>
        </p:txBody>
      </p:sp>
    </p:spTree>
    <p:extLst>
      <p:ext uri="{BB962C8B-B14F-4D97-AF65-F5344CB8AC3E}">
        <p14:creationId xmlns:p14="http://schemas.microsoft.com/office/powerpoint/2010/main" val="204075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16</a:t>
            </a:fld>
            <a:endParaRPr lang="en-US"/>
          </a:p>
        </p:txBody>
      </p:sp>
    </p:spTree>
    <p:extLst>
      <p:ext uri="{BB962C8B-B14F-4D97-AF65-F5344CB8AC3E}">
        <p14:creationId xmlns:p14="http://schemas.microsoft.com/office/powerpoint/2010/main" val="255791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17</a:t>
            </a:fld>
            <a:endParaRPr lang="en-US"/>
          </a:p>
        </p:txBody>
      </p:sp>
    </p:spTree>
    <p:extLst>
      <p:ext uri="{BB962C8B-B14F-4D97-AF65-F5344CB8AC3E}">
        <p14:creationId xmlns:p14="http://schemas.microsoft.com/office/powerpoint/2010/main" val="136040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18</a:t>
            </a:fld>
            <a:endParaRPr lang="en-US"/>
          </a:p>
        </p:txBody>
      </p:sp>
    </p:spTree>
    <p:extLst>
      <p:ext uri="{BB962C8B-B14F-4D97-AF65-F5344CB8AC3E}">
        <p14:creationId xmlns:p14="http://schemas.microsoft.com/office/powerpoint/2010/main" val="501092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19</a:t>
            </a:fld>
            <a:endParaRPr lang="en-US"/>
          </a:p>
        </p:txBody>
      </p:sp>
    </p:spTree>
    <p:extLst>
      <p:ext uri="{BB962C8B-B14F-4D97-AF65-F5344CB8AC3E}">
        <p14:creationId xmlns:p14="http://schemas.microsoft.com/office/powerpoint/2010/main" val="397708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2</a:t>
            </a:fld>
            <a:endParaRPr lang="en-US"/>
          </a:p>
        </p:txBody>
      </p:sp>
    </p:spTree>
    <p:extLst>
      <p:ext uri="{BB962C8B-B14F-4D97-AF65-F5344CB8AC3E}">
        <p14:creationId xmlns:p14="http://schemas.microsoft.com/office/powerpoint/2010/main" val="379544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20</a:t>
            </a:fld>
            <a:endParaRPr lang="en-US"/>
          </a:p>
        </p:txBody>
      </p:sp>
    </p:spTree>
    <p:extLst>
      <p:ext uri="{BB962C8B-B14F-4D97-AF65-F5344CB8AC3E}">
        <p14:creationId xmlns:p14="http://schemas.microsoft.com/office/powerpoint/2010/main" val="232170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21</a:t>
            </a:fld>
            <a:endParaRPr lang="en-US"/>
          </a:p>
        </p:txBody>
      </p:sp>
    </p:spTree>
    <p:extLst>
      <p:ext uri="{BB962C8B-B14F-4D97-AF65-F5344CB8AC3E}">
        <p14:creationId xmlns:p14="http://schemas.microsoft.com/office/powerpoint/2010/main" val="108857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22</a:t>
            </a:fld>
            <a:endParaRPr lang="en-US"/>
          </a:p>
        </p:txBody>
      </p:sp>
    </p:spTree>
    <p:extLst>
      <p:ext uri="{BB962C8B-B14F-4D97-AF65-F5344CB8AC3E}">
        <p14:creationId xmlns:p14="http://schemas.microsoft.com/office/powerpoint/2010/main" val="132914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23</a:t>
            </a:fld>
            <a:endParaRPr lang="en-US"/>
          </a:p>
        </p:txBody>
      </p:sp>
    </p:spTree>
    <p:extLst>
      <p:ext uri="{BB962C8B-B14F-4D97-AF65-F5344CB8AC3E}">
        <p14:creationId xmlns:p14="http://schemas.microsoft.com/office/powerpoint/2010/main" val="282214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3</a:t>
            </a:fld>
            <a:endParaRPr lang="en-US"/>
          </a:p>
        </p:txBody>
      </p:sp>
    </p:spTree>
    <p:extLst>
      <p:ext uri="{BB962C8B-B14F-4D97-AF65-F5344CB8AC3E}">
        <p14:creationId xmlns:p14="http://schemas.microsoft.com/office/powerpoint/2010/main" val="53722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4</a:t>
            </a:fld>
            <a:endParaRPr lang="en-US"/>
          </a:p>
        </p:txBody>
      </p:sp>
    </p:spTree>
    <p:extLst>
      <p:ext uri="{BB962C8B-B14F-4D97-AF65-F5344CB8AC3E}">
        <p14:creationId xmlns:p14="http://schemas.microsoft.com/office/powerpoint/2010/main" val="52993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5</a:t>
            </a:fld>
            <a:endParaRPr lang="en-US"/>
          </a:p>
        </p:txBody>
      </p:sp>
    </p:spTree>
    <p:extLst>
      <p:ext uri="{BB962C8B-B14F-4D97-AF65-F5344CB8AC3E}">
        <p14:creationId xmlns:p14="http://schemas.microsoft.com/office/powerpoint/2010/main" val="415125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6</a:t>
            </a:fld>
            <a:endParaRPr lang="en-US"/>
          </a:p>
        </p:txBody>
      </p:sp>
    </p:spTree>
    <p:extLst>
      <p:ext uri="{BB962C8B-B14F-4D97-AF65-F5344CB8AC3E}">
        <p14:creationId xmlns:p14="http://schemas.microsoft.com/office/powerpoint/2010/main" val="128059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7</a:t>
            </a:fld>
            <a:endParaRPr lang="en-US"/>
          </a:p>
        </p:txBody>
      </p:sp>
    </p:spTree>
    <p:extLst>
      <p:ext uri="{BB962C8B-B14F-4D97-AF65-F5344CB8AC3E}">
        <p14:creationId xmlns:p14="http://schemas.microsoft.com/office/powerpoint/2010/main" val="322154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8</a:t>
            </a:fld>
            <a:endParaRPr lang="en-US"/>
          </a:p>
        </p:txBody>
      </p:sp>
    </p:spTree>
    <p:extLst>
      <p:ext uri="{BB962C8B-B14F-4D97-AF65-F5344CB8AC3E}">
        <p14:creationId xmlns:p14="http://schemas.microsoft.com/office/powerpoint/2010/main" val="117075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698AD-FB83-4862-9EC4-AA0CD2D71B3D}" type="slidenum">
              <a:rPr lang="en-US" smtClean="0"/>
              <a:t>9</a:t>
            </a:fld>
            <a:endParaRPr lang="en-US"/>
          </a:p>
        </p:txBody>
      </p:sp>
    </p:spTree>
    <p:extLst>
      <p:ext uri="{BB962C8B-B14F-4D97-AF65-F5344CB8AC3E}">
        <p14:creationId xmlns:p14="http://schemas.microsoft.com/office/powerpoint/2010/main" val="3762964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1274E"/>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rgbClr val="01274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600"/>
          </a:p>
        </p:txBody>
      </p:sp>
      <p:sp>
        <p:nvSpPr>
          <p:cNvPr id="9" name="Subtitle 8"/>
          <p:cNvSpPr>
            <a:spLocks noGrp="1"/>
          </p:cNvSpPr>
          <p:nvPr>
            <p:ph type="subTitle" idx="1"/>
          </p:nvPr>
        </p:nvSpPr>
        <p:spPr>
          <a:xfrm>
            <a:off x="2363638" y="6055743"/>
            <a:ext cx="6704162" cy="680094"/>
          </a:xfrm>
        </p:spPr>
        <p:txBody>
          <a:bodyPr anchor="ctr">
            <a:normAutofit/>
          </a:bodyPr>
          <a:lstStyle>
            <a:lvl1pPr marL="0" indent="0" algn="l">
              <a:buNone/>
              <a:defRPr sz="24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400">
                <a:solidFill>
                  <a:srgbClr val="FFFFFF"/>
                </a:solidFill>
              </a:defRPr>
            </a:lvl1pPr>
          </a:lstStyle>
          <a:p>
            <a:fld id="{EC76D254-3C36-4352-A705-8802957F4864}" type="datetimeFigureOut">
              <a:rPr lang="en-US" smtClean="0"/>
              <a:t>4/26/2019</a:t>
            </a:fld>
            <a:endParaRPr lang="en-US"/>
          </a:p>
        </p:txBody>
      </p:sp>
      <p:pic>
        <p:nvPicPr>
          <p:cNvPr id="4" name="Picture 3"/>
          <p:cNvPicPr>
            <a:picLocks noChangeAspect="1"/>
          </p:cNvPicPr>
          <p:nvPr/>
        </p:nvPicPr>
        <p:blipFill>
          <a:blip r:embed="rId2" cstate="print"/>
          <a:stretch>
            <a:fillRect/>
          </a:stretch>
        </p:blipFill>
        <p:spPr>
          <a:xfrm>
            <a:off x="7098102" y="228600"/>
            <a:ext cx="1752600" cy="1752600"/>
          </a:xfrm>
          <a:prstGeom prst="rect">
            <a:avLst/>
          </a:prstGeom>
          <a:solidFill>
            <a:schemeClr val="accent1">
              <a:lumMod val="75000"/>
            </a:schemeClr>
          </a:solidFill>
          <a:ln w="41275">
            <a:noFill/>
          </a:ln>
        </p:spPr>
      </p:pic>
      <p:sp>
        <p:nvSpPr>
          <p:cNvPr id="14" name="Title 1"/>
          <p:cNvSpPr>
            <a:spLocks noGrp="1"/>
          </p:cNvSpPr>
          <p:nvPr>
            <p:ph type="ctrTitle" idx="4294967295" hasCustomPrompt="1"/>
          </p:nvPr>
        </p:nvSpPr>
        <p:spPr>
          <a:xfrm>
            <a:off x="381000" y="2209800"/>
            <a:ext cx="8458200" cy="1828800"/>
          </a:xfrm>
        </p:spPr>
        <p:txBody>
          <a:bodyPr>
            <a:normAutofit/>
          </a:bodyPr>
          <a:lstStyle>
            <a:lvl1pPr algn="ctr">
              <a:defRPr/>
            </a:lvl1pPr>
          </a:lstStyle>
          <a:p>
            <a:r>
              <a:rPr kumimoji="0" lang="en-US" dirty="0"/>
              <a:t>Click to edit Master Title Style</a:t>
            </a:r>
          </a:p>
        </p:txBody>
      </p:sp>
    </p:spTree>
    <p:extLst>
      <p:ext uri="{BB962C8B-B14F-4D97-AF65-F5344CB8AC3E}">
        <p14:creationId xmlns:p14="http://schemas.microsoft.com/office/powerpoint/2010/main" val="161243398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
            <a:ext cx="8385048" cy="990600"/>
          </a:xfrm>
        </p:spPr>
        <p:txBody>
          <a:bodyPr/>
          <a:lstStyle/>
          <a:p>
            <a:r>
              <a:rPr kumimoji="0" lang="en-US"/>
              <a:t>Click to edit Master title style</a:t>
            </a:r>
          </a:p>
        </p:txBody>
      </p:sp>
      <p:sp>
        <p:nvSpPr>
          <p:cNvPr id="8" name="Content Placeholder 7"/>
          <p:cNvSpPr>
            <a:spLocks noGrp="1"/>
          </p:cNvSpPr>
          <p:nvPr>
            <p:ph sz="quarter" idx="1"/>
          </p:nvPr>
        </p:nvSpPr>
        <p:spPr>
          <a:xfrm>
            <a:off x="381000" y="1143000"/>
            <a:ext cx="8385048" cy="4953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9667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76200"/>
            <a:ext cx="8305800" cy="990600"/>
          </a:xfrm>
        </p:spPr>
        <p:txBody>
          <a:bodyPr/>
          <a:lstStyle/>
          <a:p>
            <a:r>
              <a:rPr kumimoji="0" lang="en-US"/>
              <a:t>Click to edit Master title style</a:t>
            </a:r>
            <a:endParaRPr kumimoji="0" lang="en-US" dirty="0"/>
          </a:p>
        </p:txBody>
      </p:sp>
      <p:sp>
        <p:nvSpPr>
          <p:cNvPr id="9" name="Content Placeholder 8"/>
          <p:cNvSpPr>
            <a:spLocks noGrp="1"/>
          </p:cNvSpPr>
          <p:nvPr>
            <p:ph sz="quarter" idx="1"/>
          </p:nvPr>
        </p:nvSpPr>
        <p:spPr>
          <a:xfrm>
            <a:off x="457200" y="1219200"/>
            <a:ext cx="4038600" cy="494236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92501" y="1219200"/>
            <a:ext cx="4038600" cy="494236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0736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1066800"/>
          </a:xfrm>
          <a:prstGeom prst="rect">
            <a:avLst/>
          </a:prstGeom>
          <a:solidFill>
            <a:schemeClr val="accent2">
              <a:alpha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09600" y="76200"/>
            <a:ext cx="8153400" cy="990600"/>
          </a:xfrm>
        </p:spPr>
        <p:txBody>
          <a:bodyPr/>
          <a:lstStyle/>
          <a:p>
            <a:r>
              <a:rPr kumimoji="0" lang="en-US"/>
              <a:t>Click to edit Master title style</a:t>
            </a:r>
          </a:p>
        </p:txBody>
      </p:sp>
    </p:spTree>
    <p:extLst>
      <p:ext uri="{BB962C8B-B14F-4D97-AF65-F5344CB8AC3E}">
        <p14:creationId xmlns:p14="http://schemas.microsoft.com/office/powerpoint/2010/main" val="263022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76D254-3C36-4352-A705-8802957F4864}"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1CCDE-A50C-461A-B233-A7C73E35EC44}" type="slidenum">
              <a:rPr lang="en-US" smtClean="0"/>
              <a:t>‹#›</a:t>
            </a:fld>
            <a:endParaRPr lang="en-US"/>
          </a:p>
        </p:txBody>
      </p:sp>
    </p:spTree>
    <p:extLst>
      <p:ext uri="{BB962C8B-B14F-4D97-AF65-F5344CB8AC3E}">
        <p14:creationId xmlns:p14="http://schemas.microsoft.com/office/powerpoint/2010/main" val="2379155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324600"/>
            <a:ext cx="9144000" cy="533400"/>
          </a:xfrm>
          <a:prstGeom prst="rect">
            <a:avLst/>
          </a:prstGeom>
          <a:solidFill>
            <a:srgbClr val="03244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295400"/>
            <a:ext cx="8153400" cy="48310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Slide Number Placeholder 3"/>
          <p:cNvSpPr txBox="1">
            <a:spLocks/>
          </p:cNvSpPr>
          <p:nvPr/>
        </p:nvSpPr>
        <p:spPr>
          <a:xfrm>
            <a:off x="8305800" y="6400548"/>
            <a:ext cx="533400" cy="381000"/>
          </a:xfrm>
          <a:prstGeom prst="rect">
            <a:avLst/>
          </a:prstGeom>
        </p:spPr>
        <p:txBody>
          <a:bodyPr vert="horz" anchor="ctr" anchorCtr="0">
            <a:normAutofit/>
          </a:bodyPr>
          <a:lstStyle>
            <a:defPPr>
              <a:defRPr lang="en-US"/>
            </a:defPPr>
            <a:lvl1pPr marL="0" algn="ctr" defTabSz="914400" rtl="0" eaLnBrk="1" latinLnBrk="0" hangingPunct="1">
              <a:defRPr kumimoji="0"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ED7AB2-EE9F-44DB-8259-3CD82A052FFC}" type="slidenum">
              <a:rPr lang="en-US" b="0" smtClean="0">
                <a:solidFill>
                  <a:schemeClr val="bg1"/>
                </a:solidFill>
              </a:rPr>
              <a:pPr/>
              <a:t>‹#›</a:t>
            </a:fld>
            <a:endParaRPr lang="en-US" b="0" dirty="0">
              <a:solidFill>
                <a:schemeClr val="bg1"/>
              </a:solidFill>
            </a:endParaRPr>
          </a:p>
        </p:txBody>
      </p:sp>
    </p:spTree>
    <p:extLst>
      <p:ext uri="{BB962C8B-B14F-4D97-AF65-F5344CB8AC3E}">
        <p14:creationId xmlns:p14="http://schemas.microsoft.com/office/powerpoint/2010/main" val="3300418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58C1C1-D71F-4F5F-AF1A-C588C93240C8}"/>
              </a:ext>
            </a:extLst>
          </p:cNvPr>
          <p:cNvSpPr>
            <a:spLocks noGrp="1"/>
          </p:cNvSpPr>
          <p:nvPr>
            <p:ph type="subTitle" idx="1"/>
          </p:nvPr>
        </p:nvSpPr>
        <p:spPr/>
        <p:txBody>
          <a:bodyPr>
            <a:normAutofit fontScale="92500" lnSpcReduction="20000"/>
          </a:bodyPr>
          <a:lstStyle/>
          <a:p>
            <a:r>
              <a:rPr lang="en-US" dirty="0"/>
              <a:t>Jubayer Mahmod, Spencer Millican, Ujjwal Guin, and Vishwani Agrawal</a:t>
            </a:r>
          </a:p>
        </p:txBody>
      </p:sp>
      <p:sp>
        <p:nvSpPr>
          <p:cNvPr id="2" name="Title 1">
            <a:extLst>
              <a:ext uri="{FF2B5EF4-FFF2-40B4-BE49-F238E27FC236}">
                <a16:creationId xmlns:a16="http://schemas.microsoft.com/office/drawing/2014/main" id="{ADCA157E-30FE-41FA-824C-8E03AADD5BA3}"/>
              </a:ext>
            </a:extLst>
          </p:cNvPr>
          <p:cNvSpPr>
            <a:spLocks noGrp="1"/>
          </p:cNvSpPr>
          <p:nvPr>
            <p:ph type="ctrTitle" idx="4294967295"/>
          </p:nvPr>
        </p:nvSpPr>
        <p:spPr>
          <a:xfrm>
            <a:off x="609600" y="2933700"/>
            <a:ext cx="8153400" cy="990600"/>
          </a:xfrm>
        </p:spPr>
        <p:txBody>
          <a:bodyPr>
            <a:noAutofit/>
          </a:bodyPr>
          <a:lstStyle/>
          <a:p>
            <a:r>
              <a:rPr lang="en-US" sz="3200" dirty="0"/>
              <a:t>Delay Fault Testing – Present and Future</a:t>
            </a:r>
          </a:p>
        </p:txBody>
      </p:sp>
    </p:spTree>
    <p:extLst>
      <p:ext uri="{BB962C8B-B14F-4D97-AF65-F5344CB8AC3E}">
        <p14:creationId xmlns:p14="http://schemas.microsoft.com/office/powerpoint/2010/main" val="275152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7D03-0A90-413F-9B51-42611F1B4F54}"/>
              </a:ext>
            </a:extLst>
          </p:cNvPr>
          <p:cNvSpPr>
            <a:spLocks noGrp="1"/>
          </p:cNvSpPr>
          <p:nvPr>
            <p:ph type="title"/>
          </p:nvPr>
        </p:nvSpPr>
        <p:spPr/>
        <p:txBody>
          <a:bodyPr>
            <a:noAutofit/>
          </a:bodyPr>
          <a:lstStyle/>
          <a:p>
            <a:r>
              <a:rPr lang="en-US" sz="3200" dirty="0"/>
              <a:t>Small delay defects (SDDs) – The TDF detection problem</a:t>
            </a:r>
          </a:p>
        </p:txBody>
      </p:sp>
      <p:sp>
        <p:nvSpPr>
          <p:cNvPr id="62" name="Rectangle 61">
            <a:extLst>
              <a:ext uri="{FF2B5EF4-FFF2-40B4-BE49-F238E27FC236}">
                <a16:creationId xmlns:a16="http://schemas.microsoft.com/office/drawing/2014/main" id="{9A55AE65-A555-4414-B66E-CC8F61B765F4}"/>
              </a:ext>
            </a:extLst>
          </p:cNvPr>
          <p:cNvSpPr/>
          <p:nvPr/>
        </p:nvSpPr>
        <p:spPr>
          <a:xfrm>
            <a:off x="347134" y="1511829"/>
            <a:ext cx="4652433" cy="3970318"/>
          </a:xfrm>
          <a:prstGeom prst="rect">
            <a:avLst/>
          </a:prstGeom>
        </p:spPr>
        <p:txBody>
          <a:bodyPr wrap="square">
            <a:spAutoFit/>
          </a:bodyPr>
          <a:lstStyle/>
          <a:p>
            <a:r>
              <a:rPr lang="en-US" i="1" dirty="0"/>
              <a:t>A second trend is illustrated in Figure 6, which shows the additional propagation delay for a set of timing-related failures. Although the data it limited, it suggests there are more small delay defects than large delay defects. Figures 5 and 6 suggest that there may be many small delay defects and that faster designs may be more sensitive to these additional (small) delays. This assumes, however, that the additional propagation delays of timing-related defects do not scale as designs get faster. </a:t>
            </a:r>
          </a:p>
          <a:p>
            <a:endParaRPr lang="en-US" i="1" dirty="0"/>
          </a:p>
          <a:p>
            <a:r>
              <a:rPr lang="en-US" dirty="0"/>
              <a:t>P. Nigh &amp; Anne </a:t>
            </a:r>
            <a:r>
              <a:rPr lang="en-US" dirty="0" err="1"/>
              <a:t>Gattiker</a:t>
            </a:r>
            <a:r>
              <a:rPr lang="en-US" dirty="0"/>
              <a:t>, “Test Method Evaluation Experiments &amp; Data”, ITC, 2000.</a:t>
            </a:r>
          </a:p>
        </p:txBody>
      </p:sp>
      <p:pic>
        <p:nvPicPr>
          <p:cNvPr id="63" name="Picture 62">
            <a:extLst>
              <a:ext uri="{FF2B5EF4-FFF2-40B4-BE49-F238E27FC236}">
                <a16:creationId xmlns:a16="http://schemas.microsoft.com/office/drawing/2014/main" id="{3540421A-4E5D-4241-A3CD-78DBCD990695}"/>
              </a:ext>
            </a:extLst>
          </p:cNvPr>
          <p:cNvPicPr>
            <a:picLocks noChangeAspect="1"/>
          </p:cNvPicPr>
          <p:nvPr/>
        </p:nvPicPr>
        <p:blipFill>
          <a:blip r:embed="rId3"/>
          <a:stretch>
            <a:fillRect/>
          </a:stretch>
        </p:blipFill>
        <p:spPr>
          <a:xfrm>
            <a:off x="4940299" y="3588279"/>
            <a:ext cx="3856567" cy="2414946"/>
          </a:xfrm>
          <a:prstGeom prst="rect">
            <a:avLst/>
          </a:prstGeom>
        </p:spPr>
      </p:pic>
      <p:graphicFrame>
        <p:nvGraphicFramePr>
          <p:cNvPr id="3" name="Chart 2">
            <a:extLst>
              <a:ext uri="{FF2B5EF4-FFF2-40B4-BE49-F238E27FC236}">
                <a16:creationId xmlns:a16="http://schemas.microsoft.com/office/drawing/2014/main" id="{EF8F25CD-8DD6-3646-83FE-B6E82E7A4D4D}"/>
              </a:ext>
            </a:extLst>
          </p:cNvPr>
          <p:cNvGraphicFramePr>
            <a:graphicFrameLocks/>
          </p:cNvGraphicFramePr>
          <p:nvPr>
            <p:extLst>
              <p:ext uri="{D42A27DB-BD31-4B8C-83A1-F6EECF244321}">
                <p14:modId xmlns:p14="http://schemas.microsoft.com/office/powerpoint/2010/main" val="546474552"/>
              </p:ext>
            </p:extLst>
          </p:nvPr>
        </p:nvGraphicFramePr>
        <p:xfrm>
          <a:off x="5366807" y="1511829"/>
          <a:ext cx="3003550" cy="2076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963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3863-2010-4C8F-86A8-D576BB0AEA5D}"/>
              </a:ext>
            </a:extLst>
          </p:cNvPr>
          <p:cNvSpPr>
            <a:spLocks noGrp="1"/>
          </p:cNvSpPr>
          <p:nvPr>
            <p:ph type="title"/>
          </p:nvPr>
        </p:nvSpPr>
        <p:spPr/>
        <p:txBody>
          <a:bodyPr/>
          <a:lstStyle/>
          <a:p>
            <a:r>
              <a:rPr lang="en-US" dirty="0"/>
              <a:t>TDF – SDD Detection problem</a:t>
            </a:r>
          </a:p>
        </p:txBody>
      </p:sp>
      <p:cxnSp>
        <p:nvCxnSpPr>
          <p:cNvPr id="4" name="AutoShape 2">
            <a:extLst>
              <a:ext uri="{FF2B5EF4-FFF2-40B4-BE49-F238E27FC236}">
                <a16:creationId xmlns:a16="http://schemas.microsoft.com/office/drawing/2014/main" id="{6D2B37D4-58F4-4430-B4BB-F47727DEDBC7}"/>
              </a:ext>
            </a:extLst>
          </p:cNvPr>
          <p:cNvCxnSpPr>
            <a:cxnSpLocks noChangeShapeType="1"/>
            <a:stCxn id="11" idx="1"/>
          </p:cNvCxnSpPr>
          <p:nvPr/>
        </p:nvCxnSpPr>
        <p:spPr bwMode="auto">
          <a:xfrm>
            <a:off x="5995813" y="4049531"/>
            <a:ext cx="875623" cy="1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Line 3">
            <a:extLst>
              <a:ext uri="{FF2B5EF4-FFF2-40B4-BE49-F238E27FC236}">
                <a16:creationId xmlns:a16="http://schemas.microsoft.com/office/drawing/2014/main" id="{7265124F-A70D-45AB-B53F-7C92311FC865}"/>
              </a:ext>
            </a:extLst>
          </p:cNvPr>
          <p:cNvSpPr>
            <a:spLocks noChangeShapeType="1"/>
          </p:cNvSpPr>
          <p:nvPr/>
        </p:nvSpPr>
        <p:spPr bwMode="auto">
          <a:xfrm flipV="1">
            <a:off x="5027965" y="4338456"/>
            <a:ext cx="4072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78DCC94C-A0AA-41E2-805B-DD4D984C4C6C}"/>
              </a:ext>
            </a:extLst>
          </p:cNvPr>
          <p:cNvSpPr>
            <a:spLocks noChangeShapeType="1"/>
          </p:cNvSpPr>
          <p:nvPr/>
        </p:nvSpPr>
        <p:spPr bwMode="auto">
          <a:xfrm flipV="1">
            <a:off x="4655955" y="4992506"/>
            <a:ext cx="4072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D0B2FB5F-24E6-4DF1-9CE3-AC910C5E2846}"/>
              </a:ext>
            </a:extLst>
          </p:cNvPr>
          <p:cNvCxnSpPr>
            <a:cxnSpLocks noChangeShapeType="1"/>
          </p:cNvCxnSpPr>
          <p:nvPr/>
        </p:nvCxnSpPr>
        <p:spPr bwMode="auto">
          <a:xfrm flipV="1">
            <a:off x="3205220" y="4992506"/>
            <a:ext cx="874586" cy="1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Line 6">
            <a:extLst>
              <a:ext uri="{FF2B5EF4-FFF2-40B4-BE49-F238E27FC236}">
                <a16:creationId xmlns:a16="http://schemas.microsoft.com/office/drawing/2014/main" id="{35F63FE2-B8BE-4EE0-BC8B-2229B371B796}"/>
              </a:ext>
            </a:extLst>
          </p:cNvPr>
          <p:cNvSpPr>
            <a:spLocks noChangeShapeType="1"/>
          </p:cNvSpPr>
          <p:nvPr/>
        </p:nvSpPr>
        <p:spPr bwMode="auto">
          <a:xfrm flipV="1">
            <a:off x="2146183" y="4682943"/>
            <a:ext cx="44661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AutoShape 8">
            <a:extLst>
              <a:ext uri="{FF2B5EF4-FFF2-40B4-BE49-F238E27FC236}">
                <a16:creationId xmlns:a16="http://schemas.microsoft.com/office/drawing/2014/main" id="{0B7731C2-95CC-4D6F-9F3D-16FD3C63FC6B}"/>
              </a:ext>
            </a:extLst>
          </p:cNvPr>
          <p:cNvSpPr>
            <a:spLocks noChangeArrowheads="1"/>
          </p:cNvSpPr>
          <p:nvPr/>
        </p:nvSpPr>
        <p:spPr bwMode="auto">
          <a:xfrm>
            <a:off x="4040429" y="2703331"/>
            <a:ext cx="616562" cy="808037"/>
          </a:xfrm>
          <a:prstGeom prst="flowChartDelay">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a:extLst>
              <a:ext uri="{FF2B5EF4-FFF2-40B4-BE49-F238E27FC236}">
                <a16:creationId xmlns:a16="http://schemas.microsoft.com/office/drawing/2014/main" id="{6BB18AE8-A25A-445C-966F-B0CB2014E917}"/>
              </a:ext>
            </a:extLst>
          </p:cNvPr>
          <p:cNvSpPr>
            <a:spLocks noChangeArrowheads="1"/>
          </p:cNvSpPr>
          <p:nvPr/>
        </p:nvSpPr>
        <p:spPr bwMode="auto">
          <a:xfrm flipH="1">
            <a:off x="2549280" y="4584518"/>
            <a:ext cx="646614" cy="822325"/>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a:extLst>
              <a:ext uri="{FF2B5EF4-FFF2-40B4-BE49-F238E27FC236}">
                <a16:creationId xmlns:a16="http://schemas.microsoft.com/office/drawing/2014/main" id="{1F349B13-41D3-4346-BBA0-9C5C42A3AE9B}"/>
              </a:ext>
            </a:extLst>
          </p:cNvPr>
          <p:cNvSpPr>
            <a:spLocks noChangeArrowheads="1"/>
          </p:cNvSpPr>
          <p:nvPr/>
        </p:nvSpPr>
        <p:spPr bwMode="auto">
          <a:xfrm flipH="1">
            <a:off x="5389613" y="3654243"/>
            <a:ext cx="596874" cy="792163"/>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1">
            <a:extLst>
              <a:ext uri="{FF2B5EF4-FFF2-40B4-BE49-F238E27FC236}">
                <a16:creationId xmlns:a16="http://schemas.microsoft.com/office/drawing/2014/main" id="{72A52ECA-2C23-46B1-8630-0B82D7F9A193}"/>
              </a:ext>
            </a:extLst>
          </p:cNvPr>
          <p:cNvSpPr>
            <a:spLocks noChangeShapeType="1"/>
          </p:cNvSpPr>
          <p:nvPr/>
        </p:nvSpPr>
        <p:spPr bwMode="auto">
          <a:xfrm flipH="1">
            <a:off x="2149291" y="2787468"/>
            <a:ext cx="1889065"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a:extLst>
              <a:ext uri="{FF2B5EF4-FFF2-40B4-BE49-F238E27FC236}">
                <a16:creationId xmlns:a16="http://schemas.microsoft.com/office/drawing/2014/main" id="{01142A83-0552-424A-95DB-3E33E0EEC392}"/>
              </a:ext>
            </a:extLst>
          </p:cNvPr>
          <p:cNvSpPr>
            <a:spLocks noChangeShapeType="1"/>
          </p:cNvSpPr>
          <p:nvPr/>
        </p:nvSpPr>
        <p:spPr bwMode="auto">
          <a:xfrm flipV="1">
            <a:off x="4644557" y="3107349"/>
            <a:ext cx="4072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a:extLst>
              <a:ext uri="{FF2B5EF4-FFF2-40B4-BE49-F238E27FC236}">
                <a16:creationId xmlns:a16="http://schemas.microsoft.com/office/drawing/2014/main" id="{CC20367B-B965-477B-A571-162D2D5077BC}"/>
              </a:ext>
            </a:extLst>
          </p:cNvPr>
          <p:cNvSpPr>
            <a:spLocks noChangeShapeType="1"/>
          </p:cNvSpPr>
          <p:nvPr/>
        </p:nvSpPr>
        <p:spPr bwMode="auto">
          <a:xfrm flipV="1">
            <a:off x="5051799" y="3766956"/>
            <a:ext cx="38340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a:extLst>
              <a:ext uri="{FF2B5EF4-FFF2-40B4-BE49-F238E27FC236}">
                <a16:creationId xmlns:a16="http://schemas.microsoft.com/office/drawing/2014/main" id="{AF40987A-8C1F-4A72-A0F7-F64F97AED5C1}"/>
              </a:ext>
            </a:extLst>
          </p:cNvPr>
          <p:cNvSpPr>
            <a:spLocks noChangeShapeType="1"/>
          </p:cNvSpPr>
          <p:nvPr/>
        </p:nvSpPr>
        <p:spPr bwMode="auto">
          <a:xfrm flipV="1">
            <a:off x="3633187" y="3433581"/>
            <a:ext cx="40517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a:extLst>
              <a:ext uri="{FF2B5EF4-FFF2-40B4-BE49-F238E27FC236}">
                <a16:creationId xmlns:a16="http://schemas.microsoft.com/office/drawing/2014/main" id="{723BC5BE-3DB8-4FA1-98E6-79C89B9C5645}"/>
              </a:ext>
            </a:extLst>
          </p:cNvPr>
          <p:cNvSpPr>
            <a:spLocks noChangeShapeType="1"/>
          </p:cNvSpPr>
          <p:nvPr/>
        </p:nvSpPr>
        <p:spPr bwMode="auto">
          <a:xfrm flipV="1">
            <a:off x="2149291" y="5330643"/>
            <a:ext cx="4362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a:extLst>
              <a:ext uri="{FF2B5EF4-FFF2-40B4-BE49-F238E27FC236}">
                <a16:creationId xmlns:a16="http://schemas.microsoft.com/office/drawing/2014/main" id="{1301AF00-C697-4AA5-BD65-81C03DC234F1}"/>
              </a:ext>
            </a:extLst>
          </p:cNvPr>
          <p:cNvSpPr>
            <a:spLocks noChangeShapeType="1"/>
          </p:cNvSpPr>
          <p:nvPr/>
        </p:nvSpPr>
        <p:spPr bwMode="auto">
          <a:xfrm>
            <a:off x="3640441" y="3425643"/>
            <a:ext cx="0" cy="1570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a:extLst>
              <a:ext uri="{FF2B5EF4-FFF2-40B4-BE49-F238E27FC236}">
                <a16:creationId xmlns:a16="http://schemas.microsoft.com/office/drawing/2014/main" id="{3D19E4F5-ACFD-478B-830A-406C958EE69E}"/>
              </a:ext>
            </a:extLst>
          </p:cNvPr>
          <p:cNvSpPr>
            <a:spLocks noChangeShapeType="1"/>
          </p:cNvSpPr>
          <p:nvPr/>
        </p:nvSpPr>
        <p:spPr bwMode="auto">
          <a:xfrm>
            <a:off x="5055944" y="3095443"/>
            <a:ext cx="1036" cy="6778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a:extLst>
              <a:ext uri="{FF2B5EF4-FFF2-40B4-BE49-F238E27FC236}">
                <a16:creationId xmlns:a16="http://schemas.microsoft.com/office/drawing/2014/main" id="{5CED05DF-99BA-4730-8892-54611B216AD9}"/>
              </a:ext>
            </a:extLst>
          </p:cNvPr>
          <p:cNvSpPr>
            <a:spLocks noChangeShapeType="1"/>
          </p:cNvSpPr>
          <p:nvPr/>
        </p:nvSpPr>
        <p:spPr bwMode="auto">
          <a:xfrm>
            <a:off x="5044545" y="4309881"/>
            <a:ext cx="0" cy="708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Oval 19">
            <a:extLst>
              <a:ext uri="{FF2B5EF4-FFF2-40B4-BE49-F238E27FC236}">
                <a16:creationId xmlns:a16="http://schemas.microsoft.com/office/drawing/2014/main" id="{3E68EF88-9A54-40BA-82CB-11AD17E0F48C}"/>
              </a:ext>
            </a:extLst>
          </p:cNvPr>
          <p:cNvSpPr>
            <a:spLocks noChangeArrowheads="1"/>
          </p:cNvSpPr>
          <p:nvPr/>
        </p:nvSpPr>
        <p:spPr bwMode="auto">
          <a:xfrm>
            <a:off x="3586556" y="4916306"/>
            <a:ext cx="107769"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45">
            <a:extLst>
              <a:ext uri="{FF2B5EF4-FFF2-40B4-BE49-F238E27FC236}">
                <a16:creationId xmlns:a16="http://schemas.microsoft.com/office/drawing/2014/main" id="{E388DC48-DD88-4F11-9CFE-279A47E6CD4F}"/>
              </a:ext>
            </a:extLst>
          </p:cNvPr>
          <p:cNvSpPr txBox="1">
            <a:spLocks noChangeArrowheads="1"/>
          </p:cNvSpPr>
          <p:nvPr/>
        </p:nvSpPr>
        <p:spPr bwMode="auto">
          <a:xfrm>
            <a:off x="2085451" y="2489752"/>
            <a:ext cx="6479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{X,0}</a:t>
            </a:r>
          </a:p>
        </p:txBody>
      </p:sp>
      <p:sp>
        <p:nvSpPr>
          <p:cNvPr id="22" name="Text Box 46">
            <a:extLst>
              <a:ext uri="{FF2B5EF4-FFF2-40B4-BE49-F238E27FC236}">
                <a16:creationId xmlns:a16="http://schemas.microsoft.com/office/drawing/2014/main" id="{A7E0F62E-DA0F-413D-AA71-4F20555F0373}"/>
              </a:ext>
            </a:extLst>
          </p:cNvPr>
          <p:cNvSpPr txBox="1">
            <a:spLocks noChangeArrowheads="1"/>
          </p:cNvSpPr>
          <p:nvPr/>
        </p:nvSpPr>
        <p:spPr bwMode="auto">
          <a:xfrm>
            <a:off x="4747144" y="5029018"/>
            <a:ext cx="798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U</a:t>
            </a:r>
            <a:r>
              <a:rPr lang="en-US" altLang="en-US" b="1" dirty="0"/>
              <a:t>}</a:t>
            </a:r>
          </a:p>
        </p:txBody>
      </p:sp>
      <p:sp>
        <p:nvSpPr>
          <p:cNvPr id="23" name="Text Box 53">
            <a:extLst>
              <a:ext uri="{FF2B5EF4-FFF2-40B4-BE49-F238E27FC236}">
                <a16:creationId xmlns:a16="http://schemas.microsoft.com/office/drawing/2014/main" id="{4CA20908-53AE-4863-806A-BC3BE9681FF9}"/>
              </a:ext>
            </a:extLst>
          </p:cNvPr>
          <p:cNvSpPr txBox="1">
            <a:spLocks noChangeArrowheads="1"/>
          </p:cNvSpPr>
          <p:nvPr/>
        </p:nvSpPr>
        <p:spPr bwMode="auto">
          <a:xfrm>
            <a:off x="3456739" y="5085776"/>
            <a:ext cx="6671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a:t>
            </a:r>
            <a:r>
              <a:rPr lang="en-US" altLang="en-US" b="1" dirty="0">
                <a:solidFill>
                  <a:srgbClr val="FF0000"/>
                </a:solidFill>
              </a:rPr>
              <a:t>D</a:t>
            </a:r>
            <a:r>
              <a:rPr lang="en-US" altLang="en-US" b="1" dirty="0"/>
              <a:t>}</a:t>
            </a:r>
          </a:p>
        </p:txBody>
      </p:sp>
      <p:sp>
        <p:nvSpPr>
          <p:cNvPr id="24" name="Text Box 58">
            <a:extLst>
              <a:ext uri="{FF2B5EF4-FFF2-40B4-BE49-F238E27FC236}">
                <a16:creationId xmlns:a16="http://schemas.microsoft.com/office/drawing/2014/main" id="{260903DC-8F8F-491B-AF71-1DAE69CD2B1E}"/>
              </a:ext>
            </a:extLst>
          </p:cNvPr>
          <p:cNvSpPr txBox="1">
            <a:spLocks noChangeArrowheads="1"/>
          </p:cNvSpPr>
          <p:nvPr/>
        </p:nvSpPr>
        <p:spPr bwMode="auto">
          <a:xfrm>
            <a:off x="3321282" y="3071631"/>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{0,1}</a:t>
            </a:r>
          </a:p>
        </p:txBody>
      </p:sp>
      <p:grpSp>
        <p:nvGrpSpPr>
          <p:cNvPr id="25" name="Group 24">
            <a:extLst>
              <a:ext uri="{FF2B5EF4-FFF2-40B4-BE49-F238E27FC236}">
                <a16:creationId xmlns:a16="http://schemas.microsoft.com/office/drawing/2014/main" id="{689D605D-E2E3-4D94-8B93-CDB476FE4B6E}"/>
              </a:ext>
            </a:extLst>
          </p:cNvPr>
          <p:cNvGrpSpPr>
            <a:grpSpLocks/>
          </p:cNvGrpSpPr>
          <p:nvPr/>
        </p:nvGrpSpPr>
        <p:grpSpPr bwMode="auto">
          <a:xfrm>
            <a:off x="4089132" y="4611506"/>
            <a:ext cx="567859" cy="762000"/>
            <a:chOff x="2673" y="3154"/>
            <a:chExt cx="548" cy="480"/>
          </a:xfrm>
        </p:grpSpPr>
        <p:sp>
          <p:nvSpPr>
            <p:cNvPr id="26" name="AutoShape 64">
              <a:extLst>
                <a:ext uri="{FF2B5EF4-FFF2-40B4-BE49-F238E27FC236}">
                  <a16:creationId xmlns:a16="http://schemas.microsoft.com/office/drawing/2014/main" id="{F0EA9708-AA54-4141-B9CE-87908C38236B}"/>
                </a:ext>
              </a:extLst>
            </p:cNvPr>
            <p:cNvSpPr>
              <a:spLocks noChangeArrowheads="1"/>
            </p:cNvSpPr>
            <p:nvPr/>
          </p:nvSpPr>
          <p:spPr bwMode="auto">
            <a:xfrm rot="5400000">
              <a:off x="2630" y="3197"/>
              <a:ext cx="480" cy="393"/>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Oval 26">
              <a:extLst>
                <a:ext uri="{FF2B5EF4-FFF2-40B4-BE49-F238E27FC236}">
                  <a16:creationId xmlns:a16="http://schemas.microsoft.com/office/drawing/2014/main" id="{C71007F6-5EDE-4CAF-AF70-A0E2D01F8BF9}"/>
                </a:ext>
              </a:extLst>
            </p:cNvPr>
            <p:cNvSpPr>
              <a:spLocks noChangeArrowheads="1"/>
            </p:cNvSpPr>
            <p:nvPr/>
          </p:nvSpPr>
          <p:spPr bwMode="auto">
            <a:xfrm>
              <a:off x="3073" y="3323"/>
              <a:ext cx="1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 name="Text Box 70">
            <a:extLst>
              <a:ext uri="{FF2B5EF4-FFF2-40B4-BE49-F238E27FC236}">
                <a16:creationId xmlns:a16="http://schemas.microsoft.com/office/drawing/2014/main" id="{8227801C-F6C5-4017-9E28-474D0DD89BBF}"/>
              </a:ext>
            </a:extLst>
          </p:cNvPr>
          <p:cNvSpPr txBox="1">
            <a:spLocks noChangeArrowheads="1"/>
          </p:cNvSpPr>
          <p:nvPr/>
        </p:nvSpPr>
        <p:spPr bwMode="auto">
          <a:xfrm>
            <a:off x="1962940" y="4320993"/>
            <a:ext cx="6499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{0,X}</a:t>
            </a:r>
          </a:p>
        </p:txBody>
      </p:sp>
      <p:sp>
        <p:nvSpPr>
          <p:cNvPr id="29" name="Rectangle 24">
            <a:extLst>
              <a:ext uri="{FF2B5EF4-FFF2-40B4-BE49-F238E27FC236}">
                <a16:creationId xmlns:a16="http://schemas.microsoft.com/office/drawing/2014/main" id="{CA10A677-4460-4B38-8C58-820D150EE7D1}"/>
              </a:ext>
            </a:extLst>
          </p:cNvPr>
          <p:cNvSpPr>
            <a:spLocks noChangeArrowheads="1"/>
          </p:cNvSpPr>
          <p:nvPr/>
        </p:nvSpPr>
        <p:spPr bwMode="auto">
          <a:xfrm>
            <a:off x="1974610" y="5390413"/>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{0,1}</a:t>
            </a:r>
          </a:p>
        </p:txBody>
      </p:sp>
      <p:sp>
        <p:nvSpPr>
          <p:cNvPr id="30" name="Text Box 45">
            <a:extLst>
              <a:ext uri="{FF2B5EF4-FFF2-40B4-BE49-F238E27FC236}">
                <a16:creationId xmlns:a16="http://schemas.microsoft.com/office/drawing/2014/main" id="{8CA35FC2-594C-4523-A88F-3AE7F4BE1F8C}"/>
              </a:ext>
            </a:extLst>
          </p:cNvPr>
          <p:cNvSpPr txBox="1">
            <a:spLocks noChangeArrowheads="1"/>
          </p:cNvSpPr>
          <p:nvPr/>
        </p:nvSpPr>
        <p:spPr bwMode="auto">
          <a:xfrm>
            <a:off x="3575816" y="4536254"/>
            <a:ext cx="5947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err="1">
                <a:solidFill>
                  <a:srgbClr val="FF0000"/>
                </a:solidFill>
              </a:rPr>
              <a:t>s.t.r</a:t>
            </a:r>
            <a:r>
              <a:rPr lang="en-US" altLang="en-US" b="1" dirty="0">
                <a:solidFill>
                  <a:srgbClr val="FF0000"/>
                </a:solidFill>
              </a:rPr>
              <a:t>.</a:t>
            </a:r>
            <a:br>
              <a:rPr lang="en-US" altLang="en-US" b="1" dirty="0">
                <a:solidFill>
                  <a:srgbClr val="FF0000"/>
                </a:solidFill>
              </a:rPr>
            </a:br>
            <a:r>
              <a:rPr lang="en-US" altLang="en-US" b="1" dirty="0">
                <a:solidFill>
                  <a:srgbClr val="FF0000"/>
                </a:solidFill>
              </a:rPr>
              <a:t>X</a:t>
            </a:r>
          </a:p>
        </p:txBody>
      </p:sp>
      <p:sp>
        <p:nvSpPr>
          <p:cNvPr id="31" name="Text Box 58">
            <a:extLst>
              <a:ext uri="{FF2B5EF4-FFF2-40B4-BE49-F238E27FC236}">
                <a16:creationId xmlns:a16="http://schemas.microsoft.com/office/drawing/2014/main" id="{77E02F73-9D59-47C5-84A2-63C3FB99CB94}"/>
              </a:ext>
            </a:extLst>
          </p:cNvPr>
          <p:cNvSpPr txBox="1">
            <a:spLocks noChangeArrowheads="1"/>
          </p:cNvSpPr>
          <p:nvPr/>
        </p:nvSpPr>
        <p:spPr bwMode="auto">
          <a:xfrm>
            <a:off x="4655955" y="2741811"/>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{0,0}</a:t>
            </a:r>
          </a:p>
        </p:txBody>
      </p:sp>
      <p:sp>
        <p:nvSpPr>
          <p:cNvPr id="32" name="Text Box 46">
            <a:extLst>
              <a:ext uri="{FF2B5EF4-FFF2-40B4-BE49-F238E27FC236}">
                <a16:creationId xmlns:a16="http://schemas.microsoft.com/office/drawing/2014/main" id="{FB08AD1F-A0CB-4F77-A229-280B62A6DD0F}"/>
              </a:ext>
            </a:extLst>
          </p:cNvPr>
          <p:cNvSpPr txBox="1">
            <a:spLocks noChangeArrowheads="1"/>
          </p:cNvSpPr>
          <p:nvPr/>
        </p:nvSpPr>
        <p:spPr bwMode="auto">
          <a:xfrm>
            <a:off x="6040367" y="4025996"/>
            <a:ext cx="798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U</a:t>
            </a:r>
            <a:r>
              <a:rPr lang="en-US" altLang="en-US" b="1" dirty="0"/>
              <a:t>}</a:t>
            </a:r>
          </a:p>
        </p:txBody>
      </p:sp>
      <p:grpSp>
        <p:nvGrpSpPr>
          <p:cNvPr id="33" name="Group 32">
            <a:extLst>
              <a:ext uri="{FF2B5EF4-FFF2-40B4-BE49-F238E27FC236}">
                <a16:creationId xmlns:a16="http://schemas.microsoft.com/office/drawing/2014/main" id="{5BB9CD9A-3ED1-48C7-B778-913D9382AE85}"/>
              </a:ext>
            </a:extLst>
          </p:cNvPr>
          <p:cNvGrpSpPr/>
          <p:nvPr/>
        </p:nvGrpSpPr>
        <p:grpSpPr>
          <a:xfrm>
            <a:off x="3249269" y="4653791"/>
            <a:ext cx="337287" cy="297378"/>
            <a:chOff x="997063" y="3346796"/>
            <a:chExt cx="337287" cy="297378"/>
          </a:xfrm>
        </p:grpSpPr>
        <p:cxnSp>
          <p:nvCxnSpPr>
            <p:cNvPr id="34" name="Connector: Elbow 33">
              <a:extLst>
                <a:ext uri="{FF2B5EF4-FFF2-40B4-BE49-F238E27FC236}">
                  <a16:creationId xmlns:a16="http://schemas.microsoft.com/office/drawing/2014/main" id="{7642C2C2-E260-4883-A2FB-AE5E2307343E}"/>
                </a:ext>
              </a:extLst>
            </p:cNvPr>
            <p:cNvCxnSpPr>
              <a:cxnSpLocks/>
            </p:cNvCxnSpPr>
            <p:nvPr/>
          </p:nvCxnSpPr>
          <p:spPr>
            <a:xfrm flipV="1">
              <a:off x="997063" y="3346796"/>
              <a:ext cx="337287" cy="297378"/>
            </a:xfrm>
            <a:prstGeom prst="bentConnector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D92C095-971E-47EF-91CD-CCE6E42563EA}"/>
                </a:ext>
              </a:extLst>
            </p:cNvPr>
            <p:cNvSpPr/>
            <p:nvPr/>
          </p:nvSpPr>
          <p:spPr>
            <a:xfrm>
              <a:off x="1165706" y="3346796"/>
              <a:ext cx="58257" cy="297378"/>
            </a:xfrm>
            <a:prstGeom prst="rect">
              <a:avLst/>
            </a:prstGeom>
            <a:pattFill prst="wdUp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6E7F292A-D576-4E0D-A904-7B85E67C7A93}"/>
              </a:ext>
            </a:extLst>
          </p:cNvPr>
          <p:cNvGrpSpPr/>
          <p:nvPr/>
        </p:nvGrpSpPr>
        <p:grpSpPr>
          <a:xfrm>
            <a:off x="4145641" y="2964782"/>
            <a:ext cx="357987" cy="297378"/>
            <a:chOff x="829463" y="3534659"/>
            <a:chExt cx="357987" cy="297378"/>
          </a:xfrm>
        </p:grpSpPr>
        <p:cxnSp>
          <p:nvCxnSpPr>
            <p:cNvPr id="37" name="Connector: Elbow 36">
              <a:extLst>
                <a:ext uri="{FF2B5EF4-FFF2-40B4-BE49-F238E27FC236}">
                  <a16:creationId xmlns:a16="http://schemas.microsoft.com/office/drawing/2014/main" id="{4D80C8A4-B87B-4C8D-9A23-507D66B439C0}"/>
                </a:ext>
              </a:extLst>
            </p:cNvPr>
            <p:cNvCxnSpPr>
              <a:cxnSpLocks/>
            </p:cNvCxnSpPr>
            <p:nvPr/>
          </p:nvCxnSpPr>
          <p:spPr>
            <a:xfrm>
              <a:off x="829463" y="3534659"/>
              <a:ext cx="357987" cy="297378"/>
            </a:xfrm>
            <a:prstGeom prst="bentConnector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2E186B0-B11F-4FA0-BBE3-8DA91D6142CA}"/>
                </a:ext>
              </a:extLst>
            </p:cNvPr>
            <p:cNvSpPr/>
            <p:nvPr/>
          </p:nvSpPr>
          <p:spPr>
            <a:xfrm>
              <a:off x="998106" y="3534659"/>
              <a:ext cx="58257" cy="297378"/>
            </a:xfrm>
            <a:prstGeom prst="rect">
              <a:avLst/>
            </a:prstGeom>
            <a:pattFill prst="wdUp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F00611A6-6790-4E95-AECE-665337524050}"/>
              </a:ext>
            </a:extLst>
          </p:cNvPr>
          <p:cNvGrpSpPr/>
          <p:nvPr/>
        </p:nvGrpSpPr>
        <p:grpSpPr>
          <a:xfrm>
            <a:off x="5518480" y="3900842"/>
            <a:ext cx="357987" cy="297378"/>
            <a:chOff x="829463" y="3534659"/>
            <a:chExt cx="357987" cy="297378"/>
          </a:xfrm>
        </p:grpSpPr>
        <p:cxnSp>
          <p:nvCxnSpPr>
            <p:cNvPr id="40" name="Connector: Elbow 39">
              <a:extLst>
                <a:ext uri="{FF2B5EF4-FFF2-40B4-BE49-F238E27FC236}">
                  <a16:creationId xmlns:a16="http://schemas.microsoft.com/office/drawing/2014/main" id="{E8A5555C-280D-41E7-88FD-B0DD27E3B0D1}"/>
                </a:ext>
              </a:extLst>
            </p:cNvPr>
            <p:cNvCxnSpPr>
              <a:cxnSpLocks/>
            </p:cNvCxnSpPr>
            <p:nvPr/>
          </p:nvCxnSpPr>
          <p:spPr>
            <a:xfrm>
              <a:off x="829463" y="3534659"/>
              <a:ext cx="357987" cy="297378"/>
            </a:xfrm>
            <a:prstGeom prst="bentConnector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C74E98B-A804-42A3-8057-FB3C09E2599E}"/>
                </a:ext>
              </a:extLst>
            </p:cNvPr>
            <p:cNvSpPr/>
            <p:nvPr/>
          </p:nvSpPr>
          <p:spPr>
            <a:xfrm>
              <a:off x="998106" y="3534659"/>
              <a:ext cx="58257" cy="297378"/>
            </a:xfrm>
            <a:prstGeom prst="rect">
              <a:avLst/>
            </a:prstGeom>
            <a:pattFill prst="wdUp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Line 12">
            <a:extLst>
              <a:ext uri="{FF2B5EF4-FFF2-40B4-BE49-F238E27FC236}">
                <a16:creationId xmlns:a16="http://schemas.microsoft.com/office/drawing/2014/main" id="{B9FDC153-D1DA-4225-962D-95B63637C072}"/>
              </a:ext>
            </a:extLst>
          </p:cNvPr>
          <p:cNvSpPr>
            <a:spLocks noChangeShapeType="1"/>
          </p:cNvSpPr>
          <p:nvPr/>
        </p:nvSpPr>
        <p:spPr bwMode="auto">
          <a:xfrm flipV="1">
            <a:off x="5007071" y="3107349"/>
            <a:ext cx="106776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Text Box 45">
            <a:extLst>
              <a:ext uri="{FF2B5EF4-FFF2-40B4-BE49-F238E27FC236}">
                <a16:creationId xmlns:a16="http://schemas.microsoft.com/office/drawing/2014/main" id="{978F3F3B-4FE8-AB40-9DB9-292B33D8150E}"/>
              </a:ext>
            </a:extLst>
          </p:cNvPr>
          <p:cNvSpPr txBox="1">
            <a:spLocks noChangeArrowheads="1"/>
          </p:cNvSpPr>
          <p:nvPr/>
        </p:nvSpPr>
        <p:spPr bwMode="auto">
          <a:xfrm>
            <a:off x="3557600" y="3229539"/>
            <a:ext cx="6591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solidFill>
                  <a:srgbClr val="00B050"/>
                </a:solidFill>
              </a:rPr>
              <a:t>X</a:t>
            </a:r>
            <a:br>
              <a:rPr lang="en-US" altLang="en-US" b="1" dirty="0">
                <a:solidFill>
                  <a:srgbClr val="00B050"/>
                </a:solidFill>
              </a:rPr>
            </a:br>
            <a:r>
              <a:rPr lang="en-US" altLang="en-US" b="1" dirty="0" err="1">
                <a:solidFill>
                  <a:srgbClr val="00B050"/>
                </a:solidFill>
              </a:rPr>
              <a:t>s.t.f</a:t>
            </a:r>
            <a:r>
              <a:rPr lang="en-US" altLang="en-US" b="1" dirty="0">
                <a:solidFill>
                  <a:srgbClr val="00B050"/>
                </a:solidFill>
              </a:rPr>
              <a:t>.</a:t>
            </a:r>
          </a:p>
        </p:txBody>
      </p:sp>
      <p:cxnSp>
        <p:nvCxnSpPr>
          <p:cNvPr id="44" name="Straight Arrow Connector 43">
            <a:extLst>
              <a:ext uri="{FF2B5EF4-FFF2-40B4-BE49-F238E27FC236}">
                <a16:creationId xmlns:a16="http://schemas.microsoft.com/office/drawing/2014/main" id="{52B22CF9-A710-8444-B357-433AA375FA86}"/>
              </a:ext>
            </a:extLst>
          </p:cNvPr>
          <p:cNvCxnSpPr/>
          <p:nvPr/>
        </p:nvCxnSpPr>
        <p:spPr>
          <a:xfrm>
            <a:off x="4859576" y="3256297"/>
            <a:ext cx="885804" cy="29640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7F461D4-4AE7-274D-85E7-B7CCE9290845}"/>
              </a:ext>
            </a:extLst>
          </p:cNvPr>
          <p:cNvCxnSpPr>
            <a:cxnSpLocks/>
          </p:cNvCxnSpPr>
          <p:nvPr/>
        </p:nvCxnSpPr>
        <p:spPr>
          <a:xfrm>
            <a:off x="4851466" y="2633968"/>
            <a:ext cx="893914" cy="630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45">
            <a:extLst>
              <a:ext uri="{FF2B5EF4-FFF2-40B4-BE49-F238E27FC236}">
                <a16:creationId xmlns:a16="http://schemas.microsoft.com/office/drawing/2014/main" id="{B3E18315-17FD-D244-923A-99EF735C4C36}"/>
              </a:ext>
            </a:extLst>
          </p:cNvPr>
          <p:cNvSpPr txBox="1">
            <a:spLocks noChangeArrowheads="1"/>
          </p:cNvSpPr>
          <p:nvPr/>
        </p:nvSpPr>
        <p:spPr bwMode="auto">
          <a:xfrm>
            <a:off x="5653210" y="3328895"/>
            <a:ext cx="1236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dirty="0">
                <a:solidFill>
                  <a:srgbClr val="00B050"/>
                </a:solidFill>
              </a:rPr>
              <a:t>Detected!</a:t>
            </a:r>
          </a:p>
        </p:txBody>
      </p:sp>
      <p:sp>
        <p:nvSpPr>
          <p:cNvPr id="48" name="Text Box 45">
            <a:extLst>
              <a:ext uri="{FF2B5EF4-FFF2-40B4-BE49-F238E27FC236}">
                <a16:creationId xmlns:a16="http://schemas.microsoft.com/office/drawing/2014/main" id="{5F4D6DA6-71AE-1141-88F0-CA4C1DDFA169}"/>
              </a:ext>
            </a:extLst>
          </p:cNvPr>
          <p:cNvSpPr txBox="1">
            <a:spLocks noChangeArrowheads="1"/>
          </p:cNvSpPr>
          <p:nvPr/>
        </p:nvSpPr>
        <p:spPr bwMode="auto">
          <a:xfrm>
            <a:off x="5774000" y="2474999"/>
            <a:ext cx="16850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dirty="0">
                <a:solidFill>
                  <a:srgbClr val="FF0000"/>
                </a:solidFill>
              </a:rPr>
              <a:t>Not detected!</a:t>
            </a:r>
          </a:p>
        </p:txBody>
      </p:sp>
    </p:spTree>
    <p:extLst>
      <p:ext uri="{BB962C8B-B14F-4D97-AF65-F5344CB8AC3E}">
        <p14:creationId xmlns:p14="http://schemas.microsoft.com/office/powerpoint/2010/main" val="389954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AutoShape 5">
            <a:extLst>
              <a:ext uri="{FF2B5EF4-FFF2-40B4-BE49-F238E27FC236}">
                <a16:creationId xmlns:a16="http://schemas.microsoft.com/office/drawing/2014/main" id="{04926D47-97AC-4825-96BC-6A2E9C5A5446}"/>
              </a:ext>
            </a:extLst>
          </p:cNvPr>
          <p:cNvCxnSpPr>
            <a:cxnSpLocks noChangeShapeType="1"/>
          </p:cNvCxnSpPr>
          <p:nvPr/>
        </p:nvCxnSpPr>
        <p:spPr bwMode="auto">
          <a:xfrm>
            <a:off x="2525486" y="3692281"/>
            <a:ext cx="3975463" cy="0"/>
          </a:xfrm>
          <a:prstGeom prst="straightConnector1">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a:extLst>
              <a:ext uri="{FF2B5EF4-FFF2-40B4-BE49-F238E27FC236}">
                <a16:creationId xmlns:a16="http://schemas.microsoft.com/office/drawing/2014/main" id="{4FD91FCB-49B8-46FD-B869-78DE8FA3E5A0}"/>
              </a:ext>
            </a:extLst>
          </p:cNvPr>
          <p:cNvSpPr>
            <a:spLocks noGrp="1"/>
          </p:cNvSpPr>
          <p:nvPr>
            <p:ph type="title"/>
          </p:nvPr>
        </p:nvSpPr>
        <p:spPr/>
        <p:txBody>
          <a:bodyPr>
            <a:normAutofit fontScale="90000"/>
          </a:bodyPr>
          <a:lstStyle/>
          <a:p>
            <a:r>
              <a:rPr lang="en-US" dirty="0"/>
              <a:t>Segment delay fault (SDF) model</a:t>
            </a:r>
          </a:p>
        </p:txBody>
      </p:sp>
      <p:sp>
        <p:nvSpPr>
          <p:cNvPr id="4" name="Isosceles Triangle 3">
            <a:extLst>
              <a:ext uri="{FF2B5EF4-FFF2-40B4-BE49-F238E27FC236}">
                <a16:creationId xmlns:a16="http://schemas.microsoft.com/office/drawing/2014/main" id="{08B276AE-1CE4-4CCF-B817-5D18578862C3}"/>
              </a:ext>
            </a:extLst>
          </p:cNvPr>
          <p:cNvSpPr/>
          <p:nvPr/>
        </p:nvSpPr>
        <p:spPr>
          <a:xfrm rot="5400000">
            <a:off x="843458" y="2822850"/>
            <a:ext cx="2017079" cy="173886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Fan-in Cone</a:t>
            </a:r>
          </a:p>
        </p:txBody>
      </p:sp>
      <p:sp>
        <p:nvSpPr>
          <p:cNvPr id="5" name="Isosceles Triangle 4">
            <a:extLst>
              <a:ext uri="{FF2B5EF4-FFF2-40B4-BE49-F238E27FC236}">
                <a16:creationId xmlns:a16="http://schemas.microsoft.com/office/drawing/2014/main" id="{8D82F8A3-AD42-4F3F-B21A-1A8B1D8A8D36}"/>
              </a:ext>
            </a:extLst>
          </p:cNvPr>
          <p:cNvSpPr/>
          <p:nvPr/>
        </p:nvSpPr>
        <p:spPr>
          <a:xfrm rot="16200000">
            <a:off x="6142623" y="2822849"/>
            <a:ext cx="2017079" cy="173886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Fan-out Cone</a:t>
            </a:r>
          </a:p>
        </p:txBody>
      </p:sp>
      <p:sp>
        <p:nvSpPr>
          <p:cNvPr id="6" name="TextBox 5">
            <a:extLst>
              <a:ext uri="{FF2B5EF4-FFF2-40B4-BE49-F238E27FC236}">
                <a16:creationId xmlns:a16="http://schemas.microsoft.com/office/drawing/2014/main" id="{1A641849-F70A-474E-B8B9-017BB6EB8EE6}"/>
              </a:ext>
            </a:extLst>
          </p:cNvPr>
          <p:cNvSpPr txBox="1"/>
          <p:nvPr/>
        </p:nvSpPr>
        <p:spPr>
          <a:xfrm>
            <a:off x="982567" y="4700819"/>
            <a:ext cx="1879702" cy="369332"/>
          </a:xfrm>
          <a:prstGeom prst="rect">
            <a:avLst/>
          </a:prstGeom>
          <a:noFill/>
        </p:spPr>
        <p:txBody>
          <a:bodyPr wrap="square" rtlCol="0">
            <a:spAutoFit/>
          </a:bodyPr>
          <a:lstStyle/>
          <a:p>
            <a:r>
              <a:rPr lang="en-US" dirty="0"/>
              <a:t>Transition launch</a:t>
            </a:r>
          </a:p>
        </p:txBody>
      </p:sp>
      <p:sp>
        <p:nvSpPr>
          <p:cNvPr id="7" name="TextBox 6">
            <a:extLst>
              <a:ext uri="{FF2B5EF4-FFF2-40B4-BE49-F238E27FC236}">
                <a16:creationId xmlns:a16="http://schemas.microsoft.com/office/drawing/2014/main" id="{9466097B-8497-4EF1-8478-882F9865407F}"/>
              </a:ext>
            </a:extLst>
          </p:cNvPr>
          <p:cNvSpPr txBox="1"/>
          <p:nvPr/>
        </p:nvSpPr>
        <p:spPr>
          <a:xfrm>
            <a:off x="5873931" y="4700819"/>
            <a:ext cx="2146662" cy="369332"/>
          </a:xfrm>
          <a:prstGeom prst="rect">
            <a:avLst/>
          </a:prstGeom>
          <a:noFill/>
        </p:spPr>
        <p:txBody>
          <a:bodyPr wrap="square" rtlCol="0">
            <a:spAutoFit/>
          </a:bodyPr>
          <a:lstStyle/>
          <a:p>
            <a:r>
              <a:rPr lang="en-US" dirty="0"/>
              <a:t>Transition propagate</a:t>
            </a:r>
          </a:p>
        </p:txBody>
      </p:sp>
      <p:cxnSp>
        <p:nvCxnSpPr>
          <p:cNvPr id="13" name="Connector: Elbow 12">
            <a:extLst>
              <a:ext uri="{FF2B5EF4-FFF2-40B4-BE49-F238E27FC236}">
                <a16:creationId xmlns:a16="http://schemas.microsoft.com/office/drawing/2014/main" id="{DC5E7C15-813D-41B9-99B2-DA252C1E5866}"/>
              </a:ext>
            </a:extLst>
          </p:cNvPr>
          <p:cNvCxnSpPr/>
          <p:nvPr/>
        </p:nvCxnSpPr>
        <p:spPr>
          <a:xfrm flipV="1">
            <a:off x="2640501" y="2976951"/>
            <a:ext cx="866503" cy="533400"/>
          </a:xfrm>
          <a:prstGeom prst="bentConnector3">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F7A4F3A5-E182-4E94-8B49-9C3C5AB59654}"/>
              </a:ext>
            </a:extLst>
          </p:cNvPr>
          <p:cNvCxnSpPr>
            <a:cxnSpLocks/>
          </p:cNvCxnSpPr>
          <p:nvPr/>
        </p:nvCxnSpPr>
        <p:spPr>
          <a:xfrm flipV="1">
            <a:off x="5720407" y="2976951"/>
            <a:ext cx="887522" cy="533400"/>
          </a:xfrm>
          <a:prstGeom prst="bentConnector3">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2A4791E-323B-4B67-B93C-CE66DBD2D386}"/>
              </a:ext>
            </a:extLst>
          </p:cNvPr>
          <p:cNvCxnSpPr>
            <a:cxnSpLocks/>
          </p:cNvCxnSpPr>
          <p:nvPr/>
        </p:nvCxnSpPr>
        <p:spPr>
          <a:xfrm>
            <a:off x="4168143" y="2976951"/>
            <a:ext cx="891125" cy="533400"/>
          </a:xfrm>
          <a:prstGeom prst="bentConnector3">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E933C5-81C0-4078-84E0-0C9E8C017C92}"/>
              </a:ext>
            </a:extLst>
          </p:cNvPr>
          <p:cNvCxnSpPr/>
          <p:nvPr/>
        </p:nvCxnSpPr>
        <p:spPr>
          <a:xfrm>
            <a:off x="2686594" y="4271554"/>
            <a:ext cx="3595138" cy="0"/>
          </a:xfrm>
          <a:prstGeom prst="line">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78B93E6-B7DF-4FEF-856C-7ADD2EE2EBC8}"/>
                  </a:ext>
                </a:extLst>
              </p:cNvPr>
              <p:cNvSpPr txBox="1"/>
              <p:nvPr/>
            </p:nvSpPr>
            <p:spPr>
              <a:xfrm>
                <a:off x="2416629" y="3810000"/>
                <a:ext cx="4315097"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𝐿𝑒𝑛𝑔𝑡h</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𝑀𝐴𝑋</m:t>
                              </m:r>
                            </m:sub>
                          </m:sSub>
                        </m:e>
                      </m:d>
                      <m:r>
                        <a:rPr lang="en-US" b="0" i="1" smtClean="0">
                          <a:latin typeface="Cambria Math" panose="02040503050406030204" pitchFamily="18" charset="0"/>
                        </a:rPr>
                        <m:t>={</m:t>
                      </m:r>
                      <m:r>
                        <a:rPr lang="en-US" b="0" i="1" smtClean="0">
                          <a:latin typeface="Cambria Math" panose="02040503050406030204" pitchFamily="18" charset="0"/>
                        </a:rPr>
                        <m:t>𝑇𝐷𝐹</m:t>
                      </m:r>
                      <m:r>
                        <a:rPr lang="en-US" b="0" i="1" smtClean="0">
                          <a:latin typeface="Cambria Math" panose="02040503050406030204" pitchFamily="18" charset="0"/>
                        </a:rPr>
                        <m:t>,</m:t>
                      </m:r>
                      <m:r>
                        <a:rPr lang="en-US" b="0" i="1" smtClean="0">
                          <a:latin typeface="Cambria Math" panose="02040503050406030204" pitchFamily="18" charset="0"/>
                        </a:rPr>
                        <m:t>𝑃𝐷𝐹</m:t>
                      </m:r>
                      <m:r>
                        <a:rPr lang="en-US"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678B93E6-B7DF-4FEF-856C-7ADD2EE2EBC8}"/>
                  </a:ext>
                </a:extLst>
              </p:cNvPr>
              <p:cNvSpPr txBox="1">
                <a:spLocks noRot="1" noChangeAspect="1" noMove="1" noResize="1" noEditPoints="1" noAdjustHandles="1" noChangeArrowheads="1" noChangeShapeType="1" noTextEdit="1"/>
              </p:cNvSpPr>
              <p:nvPr/>
            </p:nvSpPr>
            <p:spPr>
              <a:xfrm>
                <a:off x="2416629" y="3810000"/>
                <a:ext cx="4315097" cy="369332"/>
              </a:xfrm>
              <a:prstGeom prst="rect">
                <a:avLst/>
              </a:prstGeom>
              <a:blipFill>
                <a:blip r:embed="rId3"/>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318760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DD1E9FE1-7494-AB4C-B3BF-4B22A67DAD5F}"/>
              </a:ext>
            </a:extLst>
          </p:cNvPr>
          <p:cNvCxnSpPr>
            <a:cxnSpLocks/>
          </p:cNvCxnSpPr>
          <p:nvPr/>
        </p:nvCxnSpPr>
        <p:spPr>
          <a:xfrm>
            <a:off x="6789420" y="2822159"/>
            <a:ext cx="14401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097F21-50AD-45DA-B022-778A94C3B8F4}"/>
              </a:ext>
            </a:extLst>
          </p:cNvPr>
          <p:cNvSpPr>
            <a:spLocks noGrp="1"/>
          </p:cNvSpPr>
          <p:nvPr>
            <p:ph type="title"/>
          </p:nvPr>
        </p:nvSpPr>
        <p:spPr/>
        <p:txBody>
          <a:bodyPr>
            <a:noAutofit/>
          </a:bodyPr>
          <a:lstStyle/>
          <a:p>
            <a:r>
              <a:rPr lang="en-US" sz="3600" dirty="0"/>
              <a:t>Unspecified transition faults – detecting SDDs with modified TDFs</a:t>
            </a:r>
          </a:p>
        </p:txBody>
      </p:sp>
      <p:cxnSp>
        <p:nvCxnSpPr>
          <p:cNvPr id="4" name="AutoShape 2">
            <a:extLst>
              <a:ext uri="{FF2B5EF4-FFF2-40B4-BE49-F238E27FC236}">
                <a16:creationId xmlns:a16="http://schemas.microsoft.com/office/drawing/2014/main" id="{1E55CB77-5B6F-49F4-B93C-BC4943FA3778}"/>
              </a:ext>
            </a:extLst>
          </p:cNvPr>
          <p:cNvCxnSpPr>
            <a:cxnSpLocks noChangeShapeType="1"/>
            <a:stCxn id="11" idx="1"/>
          </p:cNvCxnSpPr>
          <p:nvPr/>
        </p:nvCxnSpPr>
        <p:spPr bwMode="auto">
          <a:xfrm>
            <a:off x="4837237" y="3659538"/>
            <a:ext cx="875623" cy="1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Line 3">
            <a:extLst>
              <a:ext uri="{FF2B5EF4-FFF2-40B4-BE49-F238E27FC236}">
                <a16:creationId xmlns:a16="http://schemas.microsoft.com/office/drawing/2014/main" id="{F0356C9E-A57D-4C8A-B6A0-709353329A67}"/>
              </a:ext>
            </a:extLst>
          </p:cNvPr>
          <p:cNvSpPr>
            <a:spLocks noChangeShapeType="1"/>
          </p:cNvSpPr>
          <p:nvPr/>
        </p:nvSpPr>
        <p:spPr bwMode="auto">
          <a:xfrm flipV="1">
            <a:off x="3869389" y="3948463"/>
            <a:ext cx="4072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5D823F3-B864-4159-96C0-4757F326EE77}"/>
              </a:ext>
            </a:extLst>
          </p:cNvPr>
          <p:cNvSpPr>
            <a:spLocks noChangeShapeType="1"/>
          </p:cNvSpPr>
          <p:nvPr/>
        </p:nvSpPr>
        <p:spPr bwMode="auto">
          <a:xfrm flipV="1">
            <a:off x="3497379" y="4602513"/>
            <a:ext cx="4072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6C5281DD-FBE2-4D80-915B-F33E8FDE2701}"/>
              </a:ext>
            </a:extLst>
          </p:cNvPr>
          <p:cNvCxnSpPr>
            <a:cxnSpLocks noChangeShapeType="1"/>
          </p:cNvCxnSpPr>
          <p:nvPr/>
        </p:nvCxnSpPr>
        <p:spPr bwMode="auto">
          <a:xfrm flipV="1">
            <a:off x="2046644" y="4602513"/>
            <a:ext cx="874586" cy="1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Line 6">
            <a:extLst>
              <a:ext uri="{FF2B5EF4-FFF2-40B4-BE49-F238E27FC236}">
                <a16:creationId xmlns:a16="http://schemas.microsoft.com/office/drawing/2014/main" id="{4D0A3F56-70D9-463B-A1B0-135608ECE299}"/>
              </a:ext>
            </a:extLst>
          </p:cNvPr>
          <p:cNvSpPr>
            <a:spLocks noChangeShapeType="1"/>
          </p:cNvSpPr>
          <p:nvPr/>
        </p:nvSpPr>
        <p:spPr bwMode="auto">
          <a:xfrm flipV="1">
            <a:off x="987607" y="4292950"/>
            <a:ext cx="44661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AutoShape 8">
            <a:extLst>
              <a:ext uri="{FF2B5EF4-FFF2-40B4-BE49-F238E27FC236}">
                <a16:creationId xmlns:a16="http://schemas.microsoft.com/office/drawing/2014/main" id="{B9C22F05-6D7B-4B70-A68E-DE231D79904C}"/>
              </a:ext>
            </a:extLst>
          </p:cNvPr>
          <p:cNvSpPr>
            <a:spLocks noChangeArrowheads="1"/>
          </p:cNvSpPr>
          <p:nvPr/>
        </p:nvSpPr>
        <p:spPr bwMode="auto">
          <a:xfrm>
            <a:off x="2881853" y="2313338"/>
            <a:ext cx="616562" cy="808037"/>
          </a:xfrm>
          <a:prstGeom prst="flowChartDelay">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a:extLst>
              <a:ext uri="{FF2B5EF4-FFF2-40B4-BE49-F238E27FC236}">
                <a16:creationId xmlns:a16="http://schemas.microsoft.com/office/drawing/2014/main" id="{1D4BDC4B-9C85-424C-AF7B-2A2CD8C9ABAE}"/>
              </a:ext>
            </a:extLst>
          </p:cNvPr>
          <p:cNvSpPr>
            <a:spLocks noChangeArrowheads="1"/>
          </p:cNvSpPr>
          <p:nvPr/>
        </p:nvSpPr>
        <p:spPr bwMode="auto">
          <a:xfrm flipH="1">
            <a:off x="1390704" y="4194525"/>
            <a:ext cx="646614" cy="822325"/>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a:extLst>
              <a:ext uri="{FF2B5EF4-FFF2-40B4-BE49-F238E27FC236}">
                <a16:creationId xmlns:a16="http://schemas.microsoft.com/office/drawing/2014/main" id="{053C07B7-B7B5-444D-AC16-923D8AF0315D}"/>
              </a:ext>
            </a:extLst>
          </p:cNvPr>
          <p:cNvSpPr>
            <a:spLocks noChangeArrowheads="1"/>
          </p:cNvSpPr>
          <p:nvPr/>
        </p:nvSpPr>
        <p:spPr bwMode="auto">
          <a:xfrm flipH="1">
            <a:off x="4231037" y="3264250"/>
            <a:ext cx="596874" cy="792163"/>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1">
            <a:extLst>
              <a:ext uri="{FF2B5EF4-FFF2-40B4-BE49-F238E27FC236}">
                <a16:creationId xmlns:a16="http://schemas.microsoft.com/office/drawing/2014/main" id="{86999391-5737-4774-B386-66952A2A0F0B}"/>
              </a:ext>
            </a:extLst>
          </p:cNvPr>
          <p:cNvSpPr>
            <a:spLocks noChangeShapeType="1"/>
          </p:cNvSpPr>
          <p:nvPr/>
        </p:nvSpPr>
        <p:spPr bwMode="auto">
          <a:xfrm flipH="1">
            <a:off x="990715" y="2397475"/>
            <a:ext cx="1889065"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a:extLst>
              <a:ext uri="{FF2B5EF4-FFF2-40B4-BE49-F238E27FC236}">
                <a16:creationId xmlns:a16="http://schemas.microsoft.com/office/drawing/2014/main" id="{2D3A470D-3A0A-4D35-B2AC-D46202F25987}"/>
              </a:ext>
            </a:extLst>
          </p:cNvPr>
          <p:cNvSpPr>
            <a:spLocks noChangeShapeType="1"/>
          </p:cNvSpPr>
          <p:nvPr/>
        </p:nvSpPr>
        <p:spPr bwMode="auto">
          <a:xfrm flipV="1">
            <a:off x="3485981" y="2717356"/>
            <a:ext cx="4072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a:extLst>
              <a:ext uri="{FF2B5EF4-FFF2-40B4-BE49-F238E27FC236}">
                <a16:creationId xmlns:a16="http://schemas.microsoft.com/office/drawing/2014/main" id="{4DA633BB-91C1-4727-9BA0-37E9B4D5EBF5}"/>
              </a:ext>
            </a:extLst>
          </p:cNvPr>
          <p:cNvSpPr>
            <a:spLocks noChangeShapeType="1"/>
          </p:cNvSpPr>
          <p:nvPr/>
        </p:nvSpPr>
        <p:spPr bwMode="auto">
          <a:xfrm flipV="1">
            <a:off x="3893223" y="3376963"/>
            <a:ext cx="38340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a:extLst>
              <a:ext uri="{FF2B5EF4-FFF2-40B4-BE49-F238E27FC236}">
                <a16:creationId xmlns:a16="http://schemas.microsoft.com/office/drawing/2014/main" id="{5CC7058F-FAC1-437A-9B93-E0BC83164017}"/>
              </a:ext>
            </a:extLst>
          </p:cNvPr>
          <p:cNvSpPr>
            <a:spLocks noChangeShapeType="1"/>
          </p:cNvSpPr>
          <p:nvPr/>
        </p:nvSpPr>
        <p:spPr bwMode="auto">
          <a:xfrm flipV="1">
            <a:off x="2474611" y="3043588"/>
            <a:ext cx="40517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a:extLst>
              <a:ext uri="{FF2B5EF4-FFF2-40B4-BE49-F238E27FC236}">
                <a16:creationId xmlns:a16="http://schemas.microsoft.com/office/drawing/2014/main" id="{8802D826-6D07-4314-8F13-FDBB9AFF8148}"/>
              </a:ext>
            </a:extLst>
          </p:cNvPr>
          <p:cNvSpPr>
            <a:spLocks noChangeShapeType="1"/>
          </p:cNvSpPr>
          <p:nvPr/>
        </p:nvSpPr>
        <p:spPr bwMode="auto">
          <a:xfrm flipV="1">
            <a:off x="990715" y="4940650"/>
            <a:ext cx="4362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a:extLst>
              <a:ext uri="{FF2B5EF4-FFF2-40B4-BE49-F238E27FC236}">
                <a16:creationId xmlns:a16="http://schemas.microsoft.com/office/drawing/2014/main" id="{0D6B3855-611B-44AB-89FF-35FDBABD2D55}"/>
              </a:ext>
            </a:extLst>
          </p:cNvPr>
          <p:cNvSpPr>
            <a:spLocks noChangeShapeType="1"/>
          </p:cNvSpPr>
          <p:nvPr/>
        </p:nvSpPr>
        <p:spPr bwMode="auto">
          <a:xfrm>
            <a:off x="2481865" y="3035650"/>
            <a:ext cx="0" cy="1570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a:extLst>
              <a:ext uri="{FF2B5EF4-FFF2-40B4-BE49-F238E27FC236}">
                <a16:creationId xmlns:a16="http://schemas.microsoft.com/office/drawing/2014/main" id="{89196137-9D4F-407A-A931-2F99C173BD6C}"/>
              </a:ext>
            </a:extLst>
          </p:cNvPr>
          <p:cNvSpPr>
            <a:spLocks noChangeShapeType="1"/>
          </p:cNvSpPr>
          <p:nvPr/>
        </p:nvSpPr>
        <p:spPr bwMode="auto">
          <a:xfrm>
            <a:off x="3897368" y="2705450"/>
            <a:ext cx="1036" cy="6778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a:extLst>
              <a:ext uri="{FF2B5EF4-FFF2-40B4-BE49-F238E27FC236}">
                <a16:creationId xmlns:a16="http://schemas.microsoft.com/office/drawing/2014/main" id="{97205626-1C11-4338-A7BC-73090FAC6B01}"/>
              </a:ext>
            </a:extLst>
          </p:cNvPr>
          <p:cNvSpPr>
            <a:spLocks noChangeShapeType="1"/>
          </p:cNvSpPr>
          <p:nvPr/>
        </p:nvSpPr>
        <p:spPr bwMode="auto">
          <a:xfrm>
            <a:off x="3885969" y="3919888"/>
            <a:ext cx="0" cy="708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Oval 19">
            <a:extLst>
              <a:ext uri="{FF2B5EF4-FFF2-40B4-BE49-F238E27FC236}">
                <a16:creationId xmlns:a16="http://schemas.microsoft.com/office/drawing/2014/main" id="{C2E36ADD-0E42-4443-8BDC-358E0A5FE9C6}"/>
              </a:ext>
            </a:extLst>
          </p:cNvPr>
          <p:cNvSpPr>
            <a:spLocks noChangeArrowheads="1"/>
          </p:cNvSpPr>
          <p:nvPr/>
        </p:nvSpPr>
        <p:spPr bwMode="auto">
          <a:xfrm>
            <a:off x="2427980" y="4526313"/>
            <a:ext cx="107769"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45">
            <a:extLst>
              <a:ext uri="{FF2B5EF4-FFF2-40B4-BE49-F238E27FC236}">
                <a16:creationId xmlns:a16="http://schemas.microsoft.com/office/drawing/2014/main" id="{F57BD2D1-C090-42A4-869B-F8BB855B49DB}"/>
              </a:ext>
            </a:extLst>
          </p:cNvPr>
          <p:cNvSpPr txBox="1">
            <a:spLocks noChangeArrowheads="1"/>
          </p:cNvSpPr>
          <p:nvPr/>
        </p:nvSpPr>
        <p:spPr bwMode="auto">
          <a:xfrm>
            <a:off x="926875" y="2099759"/>
            <a:ext cx="6479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{X,0}</a:t>
            </a:r>
          </a:p>
        </p:txBody>
      </p:sp>
      <p:sp>
        <p:nvSpPr>
          <p:cNvPr id="22" name="Text Box 46">
            <a:extLst>
              <a:ext uri="{FF2B5EF4-FFF2-40B4-BE49-F238E27FC236}">
                <a16:creationId xmlns:a16="http://schemas.microsoft.com/office/drawing/2014/main" id="{9EEB99A4-0720-40C2-AA93-B6244BCD7BCD}"/>
              </a:ext>
            </a:extLst>
          </p:cNvPr>
          <p:cNvSpPr txBox="1">
            <a:spLocks noChangeArrowheads="1"/>
          </p:cNvSpPr>
          <p:nvPr/>
        </p:nvSpPr>
        <p:spPr bwMode="auto">
          <a:xfrm>
            <a:off x="3588568" y="4639025"/>
            <a:ext cx="8756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X</a:t>
            </a:r>
            <a:r>
              <a:rPr lang="en-US" altLang="en-US" b="1" dirty="0"/>
              <a:t>}</a:t>
            </a:r>
          </a:p>
        </p:txBody>
      </p:sp>
      <p:sp>
        <p:nvSpPr>
          <p:cNvPr id="23" name="Text Box 53">
            <a:extLst>
              <a:ext uri="{FF2B5EF4-FFF2-40B4-BE49-F238E27FC236}">
                <a16:creationId xmlns:a16="http://schemas.microsoft.com/office/drawing/2014/main" id="{B335792E-CF18-4586-AC38-FF973AE5E5B8}"/>
              </a:ext>
            </a:extLst>
          </p:cNvPr>
          <p:cNvSpPr txBox="1">
            <a:spLocks noChangeArrowheads="1"/>
          </p:cNvSpPr>
          <p:nvPr/>
        </p:nvSpPr>
        <p:spPr bwMode="auto">
          <a:xfrm>
            <a:off x="2298163" y="4695783"/>
            <a:ext cx="6671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a:t>
            </a:r>
            <a:r>
              <a:rPr lang="en-US" altLang="en-US" b="1" dirty="0">
                <a:solidFill>
                  <a:srgbClr val="FF0000"/>
                </a:solidFill>
              </a:rPr>
              <a:t>X</a:t>
            </a:r>
            <a:r>
              <a:rPr lang="en-US" altLang="en-US" b="1" dirty="0"/>
              <a:t>}</a:t>
            </a:r>
          </a:p>
        </p:txBody>
      </p:sp>
      <p:sp>
        <p:nvSpPr>
          <p:cNvPr id="24" name="Text Box 58">
            <a:extLst>
              <a:ext uri="{FF2B5EF4-FFF2-40B4-BE49-F238E27FC236}">
                <a16:creationId xmlns:a16="http://schemas.microsoft.com/office/drawing/2014/main" id="{6633CA81-EC14-45C0-B6DB-810D38AC24DF}"/>
              </a:ext>
            </a:extLst>
          </p:cNvPr>
          <p:cNvSpPr txBox="1">
            <a:spLocks noChangeArrowheads="1"/>
          </p:cNvSpPr>
          <p:nvPr/>
        </p:nvSpPr>
        <p:spPr bwMode="auto">
          <a:xfrm>
            <a:off x="2162706" y="2681638"/>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{0,1}</a:t>
            </a:r>
          </a:p>
        </p:txBody>
      </p:sp>
      <p:grpSp>
        <p:nvGrpSpPr>
          <p:cNvPr id="25" name="Group 24">
            <a:extLst>
              <a:ext uri="{FF2B5EF4-FFF2-40B4-BE49-F238E27FC236}">
                <a16:creationId xmlns:a16="http://schemas.microsoft.com/office/drawing/2014/main" id="{A17FF441-AB71-4C58-B5C2-B456E6005D21}"/>
              </a:ext>
            </a:extLst>
          </p:cNvPr>
          <p:cNvGrpSpPr>
            <a:grpSpLocks/>
          </p:cNvGrpSpPr>
          <p:nvPr/>
        </p:nvGrpSpPr>
        <p:grpSpPr bwMode="auto">
          <a:xfrm>
            <a:off x="2930556" y="4221513"/>
            <a:ext cx="567859" cy="762000"/>
            <a:chOff x="2673" y="3154"/>
            <a:chExt cx="548" cy="480"/>
          </a:xfrm>
        </p:grpSpPr>
        <p:sp>
          <p:nvSpPr>
            <p:cNvPr id="26" name="AutoShape 64">
              <a:extLst>
                <a:ext uri="{FF2B5EF4-FFF2-40B4-BE49-F238E27FC236}">
                  <a16:creationId xmlns:a16="http://schemas.microsoft.com/office/drawing/2014/main" id="{D436D1B1-55DB-4BBF-A32F-9E98D7194418}"/>
                </a:ext>
              </a:extLst>
            </p:cNvPr>
            <p:cNvSpPr>
              <a:spLocks noChangeArrowheads="1"/>
            </p:cNvSpPr>
            <p:nvPr/>
          </p:nvSpPr>
          <p:spPr bwMode="auto">
            <a:xfrm rot="5400000">
              <a:off x="2630" y="3197"/>
              <a:ext cx="480" cy="393"/>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Oval 26">
              <a:extLst>
                <a:ext uri="{FF2B5EF4-FFF2-40B4-BE49-F238E27FC236}">
                  <a16:creationId xmlns:a16="http://schemas.microsoft.com/office/drawing/2014/main" id="{05F0373E-79E1-40D0-A741-124F7AB31142}"/>
                </a:ext>
              </a:extLst>
            </p:cNvPr>
            <p:cNvSpPr>
              <a:spLocks noChangeArrowheads="1"/>
            </p:cNvSpPr>
            <p:nvPr/>
          </p:nvSpPr>
          <p:spPr bwMode="auto">
            <a:xfrm>
              <a:off x="3073" y="3323"/>
              <a:ext cx="1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a:extLst>
              <a:ext uri="{FF2B5EF4-FFF2-40B4-BE49-F238E27FC236}">
                <a16:creationId xmlns:a16="http://schemas.microsoft.com/office/drawing/2014/main" id="{66B7669D-6258-FE4B-95EC-8097302D9C42}"/>
              </a:ext>
            </a:extLst>
          </p:cNvPr>
          <p:cNvSpPr/>
          <p:nvPr/>
        </p:nvSpPr>
        <p:spPr>
          <a:xfrm>
            <a:off x="7137500" y="2640569"/>
            <a:ext cx="590658" cy="808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tabLst>
                <a:tab pos="566738" algn="r"/>
              </a:tabLst>
            </a:pPr>
            <a:r>
              <a:rPr lang="en-US" sz="1600" dirty="0">
                <a:solidFill>
                  <a:schemeClr val="tx1"/>
                </a:solidFill>
              </a:rPr>
              <a:t>D	Q</a:t>
            </a:r>
          </a:p>
        </p:txBody>
      </p:sp>
      <p:sp>
        <p:nvSpPr>
          <p:cNvPr id="28" name="Text Box 70">
            <a:extLst>
              <a:ext uri="{FF2B5EF4-FFF2-40B4-BE49-F238E27FC236}">
                <a16:creationId xmlns:a16="http://schemas.microsoft.com/office/drawing/2014/main" id="{6E6178D0-017B-4919-B34A-7C8F3E21047E}"/>
              </a:ext>
            </a:extLst>
          </p:cNvPr>
          <p:cNvSpPr txBox="1">
            <a:spLocks noChangeArrowheads="1"/>
          </p:cNvSpPr>
          <p:nvPr/>
        </p:nvSpPr>
        <p:spPr bwMode="auto">
          <a:xfrm>
            <a:off x="804364" y="3931000"/>
            <a:ext cx="6499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{0,X}</a:t>
            </a:r>
          </a:p>
        </p:txBody>
      </p:sp>
      <p:sp>
        <p:nvSpPr>
          <p:cNvPr id="29" name="Rectangle 24">
            <a:extLst>
              <a:ext uri="{FF2B5EF4-FFF2-40B4-BE49-F238E27FC236}">
                <a16:creationId xmlns:a16="http://schemas.microsoft.com/office/drawing/2014/main" id="{7DB8E0D1-A716-470A-AB70-62442AC72B5D}"/>
              </a:ext>
            </a:extLst>
          </p:cNvPr>
          <p:cNvSpPr>
            <a:spLocks noChangeArrowheads="1"/>
          </p:cNvSpPr>
          <p:nvPr/>
        </p:nvSpPr>
        <p:spPr bwMode="auto">
          <a:xfrm>
            <a:off x="816034" y="5000420"/>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{0,1}</a:t>
            </a:r>
          </a:p>
        </p:txBody>
      </p:sp>
      <p:sp>
        <p:nvSpPr>
          <p:cNvPr id="30" name="Text Box 45">
            <a:extLst>
              <a:ext uri="{FF2B5EF4-FFF2-40B4-BE49-F238E27FC236}">
                <a16:creationId xmlns:a16="http://schemas.microsoft.com/office/drawing/2014/main" id="{0BBC833A-2319-43BD-96F8-CD7DCAF270A4}"/>
              </a:ext>
            </a:extLst>
          </p:cNvPr>
          <p:cNvSpPr txBox="1">
            <a:spLocks noChangeArrowheads="1"/>
          </p:cNvSpPr>
          <p:nvPr/>
        </p:nvSpPr>
        <p:spPr bwMode="auto">
          <a:xfrm>
            <a:off x="2417240" y="4146261"/>
            <a:ext cx="5947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err="1">
                <a:solidFill>
                  <a:srgbClr val="FF0000"/>
                </a:solidFill>
              </a:rPr>
              <a:t>s.t.r</a:t>
            </a:r>
            <a:r>
              <a:rPr lang="en-US" altLang="en-US" b="1" dirty="0">
                <a:solidFill>
                  <a:srgbClr val="FF0000"/>
                </a:solidFill>
              </a:rPr>
              <a:t>.</a:t>
            </a:r>
            <a:br>
              <a:rPr lang="en-US" altLang="en-US" b="1" dirty="0">
                <a:solidFill>
                  <a:srgbClr val="FF0000"/>
                </a:solidFill>
              </a:rPr>
            </a:br>
            <a:r>
              <a:rPr lang="en-US" altLang="en-US" b="1" dirty="0">
                <a:solidFill>
                  <a:srgbClr val="FF0000"/>
                </a:solidFill>
              </a:rPr>
              <a:t>X</a:t>
            </a:r>
          </a:p>
        </p:txBody>
      </p:sp>
      <p:sp>
        <p:nvSpPr>
          <p:cNvPr id="31" name="Text Box 58">
            <a:extLst>
              <a:ext uri="{FF2B5EF4-FFF2-40B4-BE49-F238E27FC236}">
                <a16:creationId xmlns:a16="http://schemas.microsoft.com/office/drawing/2014/main" id="{1A8B3185-71BE-4488-BCED-359F8E8D5BF6}"/>
              </a:ext>
            </a:extLst>
          </p:cNvPr>
          <p:cNvSpPr txBox="1">
            <a:spLocks noChangeArrowheads="1"/>
          </p:cNvSpPr>
          <p:nvPr/>
        </p:nvSpPr>
        <p:spPr bwMode="auto">
          <a:xfrm>
            <a:off x="3497379" y="2351818"/>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{0,0}</a:t>
            </a:r>
          </a:p>
        </p:txBody>
      </p:sp>
      <p:sp>
        <p:nvSpPr>
          <p:cNvPr id="32" name="Text Box 46">
            <a:extLst>
              <a:ext uri="{FF2B5EF4-FFF2-40B4-BE49-F238E27FC236}">
                <a16:creationId xmlns:a16="http://schemas.microsoft.com/office/drawing/2014/main" id="{FEF41240-6108-4B2A-96A4-4E1841096E38}"/>
              </a:ext>
            </a:extLst>
          </p:cNvPr>
          <p:cNvSpPr txBox="1">
            <a:spLocks noChangeArrowheads="1"/>
          </p:cNvSpPr>
          <p:nvPr/>
        </p:nvSpPr>
        <p:spPr bwMode="auto">
          <a:xfrm>
            <a:off x="4881791" y="3636003"/>
            <a:ext cx="8756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X</a:t>
            </a:r>
            <a:r>
              <a:rPr lang="en-US" altLang="en-US" b="1" dirty="0"/>
              <a:t>}</a:t>
            </a:r>
          </a:p>
        </p:txBody>
      </p:sp>
      <p:sp>
        <p:nvSpPr>
          <p:cNvPr id="42" name="Line 12">
            <a:extLst>
              <a:ext uri="{FF2B5EF4-FFF2-40B4-BE49-F238E27FC236}">
                <a16:creationId xmlns:a16="http://schemas.microsoft.com/office/drawing/2014/main" id="{41F72BE6-F08B-4051-B5A7-09028329D8B9}"/>
              </a:ext>
            </a:extLst>
          </p:cNvPr>
          <p:cNvSpPr>
            <a:spLocks noChangeShapeType="1"/>
          </p:cNvSpPr>
          <p:nvPr/>
        </p:nvSpPr>
        <p:spPr bwMode="auto">
          <a:xfrm flipV="1">
            <a:off x="3848495" y="2717356"/>
            <a:ext cx="106776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46">
            <a:extLst>
              <a:ext uri="{FF2B5EF4-FFF2-40B4-BE49-F238E27FC236}">
                <a16:creationId xmlns:a16="http://schemas.microsoft.com/office/drawing/2014/main" id="{78BFEB96-7418-7A4E-8B4B-88248A2DF9A9}"/>
              </a:ext>
            </a:extLst>
          </p:cNvPr>
          <p:cNvSpPr txBox="1">
            <a:spLocks noChangeArrowheads="1"/>
          </p:cNvSpPr>
          <p:nvPr/>
        </p:nvSpPr>
        <p:spPr bwMode="auto">
          <a:xfrm>
            <a:off x="6351608" y="2417084"/>
            <a:ext cx="8756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X</a:t>
            </a:r>
            <a:r>
              <a:rPr lang="en-US" altLang="en-US" b="1" dirty="0"/>
              <a:t>}</a:t>
            </a:r>
          </a:p>
        </p:txBody>
      </p:sp>
      <p:sp>
        <p:nvSpPr>
          <p:cNvPr id="40" name="Text Box 46">
            <a:extLst>
              <a:ext uri="{FF2B5EF4-FFF2-40B4-BE49-F238E27FC236}">
                <a16:creationId xmlns:a16="http://schemas.microsoft.com/office/drawing/2014/main" id="{C817F7D6-79A5-934C-8DC1-3F06ADE698D6}"/>
              </a:ext>
            </a:extLst>
          </p:cNvPr>
          <p:cNvSpPr txBox="1">
            <a:spLocks noChangeArrowheads="1"/>
          </p:cNvSpPr>
          <p:nvPr/>
        </p:nvSpPr>
        <p:spPr bwMode="auto">
          <a:xfrm>
            <a:off x="7728158" y="2362032"/>
            <a:ext cx="8756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X</a:t>
            </a:r>
            <a:r>
              <a:rPr lang="en-US" altLang="en-US" b="1" dirty="0"/>
              <a:t>}</a:t>
            </a:r>
          </a:p>
        </p:txBody>
      </p:sp>
      <p:cxnSp>
        <p:nvCxnSpPr>
          <p:cNvPr id="41" name="Straight Connector 40">
            <a:extLst>
              <a:ext uri="{FF2B5EF4-FFF2-40B4-BE49-F238E27FC236}">
                <a16:creationId xmlns:a16="http://schemas.microsoft.com/office/drawing/2014/main" id="{C0588B15-2DB5-1E48-BDED-365233829E34}"/>
              </a:ext>
            </a:extLst>
          </p:cNvPr>
          <p:cNvCxnSpPr>
            <a:cxnSpLocks/>
          </p:cNvCxnSpPr>
          <p:nvPr/>
        </p:nvCxnSpPr>
        <p:spPr>
          <a:xfrm>
            <a:off x="6789420" y="4753576"/>
            <a:ext cx="14401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69DDD0E-8FE2-FD4F-B63A-92ADD19A640D}"/>
              </a:ext>
            </a:extLst>
          </p:cNvPr>
          <p:cNvSpPr/>
          <p:nvPr/>
        </p:nvSpPr>
        <p:spPr>
          <a:xfrm>
            <a:off x="7137500" y="4571986"/>
            <a:ext cx="590658" cy="808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tabLst>
                <a:tab pos="566738" algn="r"/>
              </a:tabLst>
            </a:pPr>
            <a:r>
              <a:rPr lang="en-US" sz="1600" dirty="0">
                <a:solidFill>
                  <a:schemeClr val="tx1"/>
                </a:solidFill>
              </a:rPr>
              <a:t>D	Q</a:t>
            </a:r>
          </a:p>
        </p:txBody>
      </p:sp>
      <p:sp>
        <p:nvSpPr>
          <p:cNvPr id="45" name="Text Box 46">
            <a:extLst>
              <a:ext uri="{FF2B5EF4-FFF2-40B4-BE49-F238E27FC236}">
                <a16:creationId xmlns:a16="http://schemas.microsoft.com/office/drawing/2014/main" id="{B3EAE860-B082-2E49-82CC-E87974B6B0F4}"/>
              </a:ext>
            </a:extLst>
          </p:cNvPr>
          <p:cNvSpPr txBox="1">
            <a:spLocks noChangeArrowheads="1"/>
          </p:cNvSpPr>
          <p:nvPr/>
        </p:nvSpPr>
        <p:spPr bwMode="auto">
          <a:xfrm>
            <a:off x="6351608" y="4348501"/>
            <a:ext cx="8756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X</a:t>
            </a:r>
            <a:r>
              <a:rPr lang="en-US" altLang="en-US" b="1" dirty="0"/>
              <a:t>}</a:t>
            </a:r>
          </a:p>
        </p:txBody>
      </p:sp>
      <p:sp>
        <p:nvSpPr>
          <p:cNvPr id="47" name="Text Box 58">
            <a:extLst>
              <a:ext uri="{FF2B5EF4-FFF2-40B4-BE49-F238E27FC236}">
                <a16:creationId xmlns:a16="http://schemas.microsoft.com/office/drawing/2014/main" id="{1321A859-C930-D143-B3DB-0B3797E799D4}"/>
              </a:ext>
            </a:extLst>
          </p:cNvPr>
          <p:cNvSpPr txBox="1">
            <a:spLocks noChangeArrowheads="1"/>
          </p:cNvSpPr>
          <p:nvPr/>
        </p:nvSpPr>
        <p:spPr bwMode="auto">
          <a:xfrm>
            <a:off x="7772556" y="4348501"/>
            <a:ext cx="68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{1,1}</a:t>
            </a:r>
          </a:p>
        </p:txBody>
      </p:sp>
      <p:sp>
        <p:nvSpPr>
          <p:cNvPr id="48" name="Text Box 46">
            <a:extLst>
              <a:ext uri="{FF2B5EF4-FFF2-40B4-BE49-F238E27FC236}">
                <a16:creationId xmlns:a16="http://schemas.microsoft.com/office/drawing/2014/main" id="{2CD246F4-B557-0F45-97AB-A8164E634717}"/>
              </a:ext>
            </a:extLst>
          </p:cNvPr>
          <p:cNvSpPr txBox="1">
            <a:spLocks noChangeArrowheads="1"/>
          </p:cNvSpPr>
          <p:nvPr/>
        </p:nvSpPr>
        <p:spPr bwMode="auto">
          <a:xfrm>
            <a:off x="6264221" y="1982486"/>
            <a:ext cx="2193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i="1" u="sng" dirty="0"/>
              <a:t>Optimistic</a:t>
            </a:r>
          </a:p>
        </p:txBody>
      </p:sp>
      <p:sp>
        <p:nvSpPr>
          <p:cNvPr id="49" name="Text Box 46">
            <a:extLst>
              <a:ext uri="{FF2B5EF4-FFF2-40B4-BE49-F238E27FC236}">
                <a16:creationId xmlns:a16="http://schemas.microsoft.com/office/drawing/2014/main" id="{B42278B8-B5D1-434A-8EB7-2D84416239C3}"/>
              </a:ext>
            </a:extLst>
          </p:cNvPr>
          <p:cNvSpPr txBox="1">
            <a:spLocks noChangeArrowheads="1"/>
          </p:cNvSpPr>
          <p:nvPr/>
        </p:nvSpPr>
        <p:spPr bwMode="auto">
          <a:xfrm>
            <a:off x="6264221" y="3934343"/>
            <a:ext cx="2193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i="1" u="sng" dirty="0"/>
              <a:t>Pessimistic</a:t>
            </a:r>
          </a:p>
        </p:txBody>
      </p:sp>
    </p:spTree>
    <p:extLst>
      <p:ext uri="{BB962C8B-B14F-4D97-AF65-F5344CB8AC3E}">
        <p14:creationId xmlns:p14="http://schemas.microsoft.com/office/powerpoint/2010/main" val="72550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053C-8285-4307-AD97-2BE3D1A2A2F0}"/>
              </a:ext>
            </a:extLst>
          </p:cNvPr>
          <p:cNvSpPr>
            <a:spLocks noGrp="1"/>
          </p:cNvSpPr>
          <p:nvPr>
            <p:ph type="title"/>
          </p:nvPr>
        </p:nvSpPr>
        <p:spPr/>
        <p:txBody>
          <a:bodyPr/>
          <a:lstStyle/>
          <a:p>
            <a:r>
              <a:rPr lang="en-US" dirty="0"/>
              <a:t>Faster-than-speed testing</a:t>
            </a:r>
          </a:p>
        </p:txBody>
      </p:sp>
      <p:graphicFrame>
        <p:nvGraphicFramePr>
          <p:cNvPr id="4" name="Chart 3">
            <a:extLst>
              <a:ext uri="{FF2B5EF4-FFF2-40B4-BE49-F238E27FC236}">
                <a16:creationId xmlns:a16="http://schemas.microsoft.com/office/drawing/2014/main" id="{9A3E58DB-5A61-4912-9A28-E921EE771B80}"/>
              </a:ext>
            </a:extLst>
          </p:cNvPr>
          <p:cNvGraphicFramePr>
            <a:graphicFrameLocks/>
          </p:cNvGraphicFramePr>
          <p:nvPr>
            <p:extLst>
              <p:ext uri="{D42A27DB-BD31-4B8C-83A1-F6EECF244321}">
                <p14:modId xmlns:p14="http://schemas.microsoft.com/office/powerpoint/2010/main" val="4194482231"/>
              </p:ext>
            </p:extLst>
          </p:nvPr>
        </p:nvGraphicFramePr>
        <p:xfrm>
          <a:off x="4572000" y="2623568"/>
          <a:ext cx="3884660" cy="23332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B8B8ED06-732A-4868-8D88-E972187488B1}"/>
              </a:ext>
            </a:extLst>
          </p:cNvPr>
          <p:cNvPicPr>
            <a:picLocks noChangeAspect="1"/>
          </p:cNvPicPr>
          <p:nvPr/>
        </p:nvPicPr>
        <p:blipFill>
          <a:blip r:embed="rId4"/>
          <a:stretch>
            <a:fillRect/>
          </a:stretch>
        </p:blipFill>
        <p:spPr>
          <a:xfrm>
            <a:off x="1039946" y="2005090"/>
            <a:ext cx="3532054" cy="3570209"/>
          </a:xfrm>
          <a:prstGeom prst="rect">
            <a:avLst/>
          </a:prstGeom>
        </p:spPr>
      </p:pic>
      <p:sp>
        <p:nvSpPr>
          <p:cNvPr id="6" name="Rectangle 5">
            <a:extLst>
              <a:ext uri="{FF2B5EF4-FFF2-40B4-BE49-F238E27FC236}">
                <a16:creationId xmlns:a16="http://schemas.microsoft.com/office/drawing/2014/main" id="{14024C14-5EFF-4216-B12B-C520C6FC2050}"/>
              </a:ext>
            </a:extLst>
          </p:cNvPr>
          <p:cNvSpPr/>
          <p:nvPr/>
        </p:nvSpPr>
        <p:spPr>
          <a:xfrm>
            <a:off x="1189566" y="5628090"/>
            <a:ext cx="3107267" cy="523220"/>
          </a:xfrm>
          <a:prstGeom prst="rect">
            <a:avLst/>
          </a:prstGeom>
        </p:spPr>
        <p:txBody>
          <a:bodyPr wrap="square">
            <a:spAutoFit/>
          </a:bodyPr>
          <a:lstStyle/>
          <a:p>
            <a:pPr marL="228600" indent="-228600"/>
            <a:r>
              <a:rPr lang="en-US" sz="700" dirty="0">
                <a:latin typeface="NimbusRomNo9L-Regu"/>
              </a:rPr>
              <a:t>[123] R. T. </a:t>
            </a:r>
            <a:r>
              <a:rPr lang="en-US" sz="700" dirty="0" err="1">
                <a:latin typeface="NimbusRomNo9L-Regu"/>
              </a:rPr>
              <a:t>Uppu</a:t>
            </a:r>
            <a:r>
              <a:rPr lang="en-US" sz="700" dirty="0">
                <a:latin typeface="NimbusRomNo9L-Regu"/>
              </a:rPr>
              <a:t>, R. K. </a:t>
            </a:r>
            <a:r>
              <a:rPr lang="en-US" sz="700" dirty="0" err="1">
                <a:latin typeface="NimbusRomNo9L-Regu"/>
              </a:rPr>
              <a:t>Uppu</a:t>
            </a:r>
            <a:r>
              <a:rPr lang="en-US" sz="700" dirty="0">
                <a:latin typeface="NimbusRomNo9L-Regu"/>
              </a:rPr>
              <a:t>, A. D. Singh, and A. Chatterjee, “A high throughput multiplier design exploiting input based statistical distribution in completion delays,” in </a:t>
            </a:r>
            <a:r>
              <a:rPr lang="en-US" sz="700" i="1" dirty="0">
                <a:latin typeface="NimbusRomNo9L-ReguItal"/>
              </a:rPr>
              <a:t>Proc. 26th International Conference on VLSI Design</a:t>
            </a:r>
            <a:r>
              <a:rPr lang="en-US" sz="700" dirty="0">
                <a:latin typeface="NimbusRomNo9L-Regu"/>
              </a:rPr>
              <a:t>, Jan. 2013, pp. 109–114.</a:t>
            </a:r>
            <a:endParaRPr lang="en-US" sz="700" dirty="0"/>
          </a:p>
        </p:txBody>
      </p:sp>
    </p:spTree>
    <p:extLst>
      <p:ext uri="{BB962C8B-B14F-4D97-AF65-F5344CB8AC3E}">
        <p14:creationId xmlns:p14="http://schemas.microsoft.com/office/powerpoint/2010/main" val="420741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04DF-3E12-4F64-A6B2-038392A03CCB}"/>
              </a:ext>
            </a:extLst>
          </p:cNvPr>
          <p:cNvSpPr>
            <a:spLocks noGrp="1"/>
          </p:cNvSpPr>
          <p:nvPr>
            <p:ph type="title"/>
          </p:nvPr>
        </p:nvSpPr>
        <p:spPr/>
        <p:txBody>
          <a:bodyPr/>
          <a:lstStyle/>
          <a:p>
            <a:r>
              <a:rPr lang="en-US" dirty="0"/>
              <a:t>X-canceling MISRs</a:t>
            </a:r>
          </a:p>
        </p:txBody>
      </p:sp>
      <p:sp>
        <p:nvSpPr>
          <p:cNvPr id="4" name="Rectangle 3">
            <a:extLst>
              <a:ext uri="{FF2B5EF4-FFF2-40B4-BE49-F238E27FC236}">
                <a16:creationId xmlns:a16="http://schemas.microsoft.com/office/drawing/2014/main" id="{CB77B1B4-F9B2-415F-BBDB-5444BF2BFB5C}"/>
              </a:ext>
            </a:extLst>
          </p:cNvPr>
          <p:cNvSpPr/>
          <p:nvPr/>
        </p:nvSpPr>
        <p:spPr>
          <a:xfrm>
            <a:off x="3386667" y="2044701"/>
            <a:ext cx="1447800" cy="40216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Scan Chain</a:t>
            </a:r>
          </a:p>
        </p:txBody>
      </p:sp>
      <p:sp>
        <p:nvSpPr>
          <p:cNvPr id="5" name="Rectangle 4">
            <a:extLst>
              <a:ext uri="{FF2B5EF4-FFF2-40B4-BE49-F238E27FC236}">
                <a16:creationId xmlns:a16="http://schemas.microsoft.com/office/drawing/2014/main" id="{4F1C990D-5020-48B1-A072-0EE0D399E76F}"/>
              </a:ext>
            </a:extLst>
          </p:cNvPr>
          <p:cNvSpPr/>
          <p:nvPr/>
        </p:nvSpPr>
        <p:spPr>
          <a:xfrm>
            <a:off x="3386667" y="2584979"/>
            <a:ext cx="1447800" cy="40216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Scan Chain</a:t>
            </a:r>
          </a:p>
        </p:txBody>
      </p:sp>
      <p:sp>
        <p:nvSpPr>
          <p:cNvPr id="6" name="Rectangle 5">
            <a:extLst>
              <a:ext uri="{FF2B5EF4-FFF2-40B4-BE49-F238E27FC236}">
                <a16:creationId xmlns:a16="http://schemas.microsoft.com/office/drawing/2014/main" id="{0C873FDB-77DF-4281-A574-CD968BCCD11D}"/>
              </a:ext>
            </a:extLst>
          </p:cNvPr>
          <p:cNvSpPr/>
          <p:nvPr/>
        </p:nvSpPr>
        <p:spPr>
          <a:xfrm>
            <a:off x="3386667" y="4587346"/>
            <a:ext cx="1447800" cy="40216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Scan Chain</a:t>
            </a:r>
          </a:p>
        </p:txBody>
      </p:sp>
      <p:sp>
        <p:nvSpPr>
          <p:cNvPr id="7" name="TextBox 6">
            <a:extLst>
              <a:ext uri="{FF2B5EF4-FFF2-40B4-BE49-F238E27FC236}">
                <a16:creationId xmlns:a16="http://schemas.microsoft.com/office/drawing/2014/main" id="{1B38B360-DABB-4827-AE74-11CD4087134F}"/>
              </a:ext>
            </a:extLst>
          </p:cNvPr>
          <p:cNvSpPr txBox="1"/>
          <p:nvPr/>
        </p:nvSpPr>
        <p:spPr>
          <a:xfrm rot="5400000">
            <a:off x="3509433" y="3433235"/>
            <a:ext cx="1447800" cy="646331"/>
          </a:xfrm>
          <a:prstGeom prst="rect">
            <a:avLst/>
          </a:prstGeom>
          <a:noFill/>
          <a:ln w="25400">
            <a:solidFill>
              <a:schemeClr val="tx1"/>
            </a:solidFill>
          </a:ln>
        </p:spPr>
        <p:txBody>
          <a:bodyPr wrap="square" rtlCol="0">
            <a:spAutoFit/>
          </a:bodyPr>
          <a:lstStyle/>
          <a:p>
            <a:pPr algn="ctr"/>
            <a:r>
              <a:rPr lang="en-US" sz="3600" dirty="0"/>
              <a:t>…</a:t>
            </a:r>
          </a:p>
        </p:txBody>
      </p:sp>
      <p:cxnSp>
        <p:nvCxnSpPr>
          <p:cNvPr id="9" name="Straight Arrow Connector 8">
            <a:extLst>
              <a:ext uri="{FF2B5EF4-FFF2-40B4-BE49-F238E27FC236}">
                <a16:creationId xmlns:a16="http://schemas.microsoft.com/office/drawing/2014/main" id="{1D63781C-BEA5-4F55-A33C-555FE01DF06F}"/>
              </a:ext>
            </a:extLst>
          </p:cNvPr>
          <p:cNvCxnSpPr>
            <a:cxnSpLocks/>
            <a:endCxn id="4" idx="1"/>
          </p:cNvCxnSpPr>
          <p:nvPr/>
        </p:nvCxnSpPr>
        <p:spPr>
          <a:xfrm>
            <a:off x="2675467" y="2245784"/>
            <a:ext cx="711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1880446-1DD7-484E-811B-5BFAA080EEE5}"/>
              </a:ext>
            </a:extLst>
          </p:cNvPr>
          <p:cNvCxnSpPr>
            <a:cxnSpLocks/>
          </p:cNvCxnSpPr>
          <p:nvPr/>
        </p:nvCxnSpPr>
        <p:spPr>
          <a:xfrm>
            <a:off x="2675467" y="2783417"/>
            <a:ext cx="711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FD9104-6856-4DA9-98D5-3E785CCD7965}"/>
              </a:ext>
            </a:extLst>
          </p:cNvPr>
          <p:cNvCxnSpPr>
            <a:cxnSpLocks/>
          </p:cNvCxnSpPr>
          <p:nvPr/>
        </p:nvCxnSpPr>
        <p:spPr>
          <a:xfrm>
            <a:off x="2675467" y="4794251"/>
            <a:ext cx="711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rapezoid 12">
            <a:extLst>
              <a:ext uri="{FF2B5EF4-FFF2-40B4-BE49-F238E27FC236}">
                <a16:creationId xmlns:a16="http://schemas.microsoft.com/office/drawing/2014/main" id="{AFFECE90-3F40-45A7-B7CE-A15DA295104E}"/>
              </a:ext>
            </a:extLst>
          </p:cNvPr>
          <p:cNvSpPr/>
          <p:nvPr/>
        </p:nvSpPr>
        <p:spPr>
          <a:xfrm rot="16200000">
            <a:off x="333636" y="3096684"/>
            <a:ext cx="3966634" cy="756173"/>
          </a:xfrm>
          <a:prstGeom prst="trapezoi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Decompressor/LFSR</a:t>
            </a:r>
          </a:p>
        </p:txBody>
      </p:sp>
      <p:cxnSp>
        <p:nvCxnSpPr>
          <p:cNvPr id="14" name="Straight Arrow Connector 13">
            <a:extLst>
              <a:ext uri="{FF2B5EF4-FFF2-40B4-BE49-F238E27FC236}">
                <a16:creationId xmlns:a16="http://schemas.microsoft.com/office/drawing/2014/main" id="{C48E66B4-7826-4E88-A6EF-7888ABE56EA1}"/>
              </a:ext>
            </a:extLst>
          </p:cNvPr>
          <p:cNvCxnSpPr>
            <a:cxnSpLocks/>
          </p:cNvCxnSpPr>
          <p:nvPr/>
        </p:nvCxnSpPr>
        <p:spPr>
          <a:xfrm>
            <a:off x="4834467" y="2254779"/>
            <a:ext cx="711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A4E9605-449A-4AA4-9070-A74935E93135}"/>
              </a:ext>
            </a:extLst>
          </p:cNvPr>
          <p:cNvCxnSpPr>
            <a:cxnSpLocks/>
          </p:cNvCxnSpPr>
          <p:nvPr/>
        </p:nvCxnSpPr>
        <p:spPr>
          <a:xfrm>
            <a:off x="4834467" y="2792412"/>
            <a:ext cx="711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6B0942D-F578-4BAF-BBBB-B1B120674A19}"/>
              </a:ext>
            </a:extLst>
          </p:cNvPr>
          <p:cNvCxnSpPr>
            <a:cxnSpLocks/>
          </p:cNvCxnSpPr>
          <p:nvPr/>
        </p:nvCxnSpPr>
        <p:spPr>
          <a:xfrm>
            <a:off x="4834467" y="4803246"/>
            <a:ext cx="711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AutoShape 8">
            <a:extLst>
              <a:ext uri="{FF2B5EF4-FFF2-40B4-BE49-F238E27FC236}">
                <a16:creationId xmlns:a16="http://schemas.microsoft.com/office/drawing/2014/main" id="{361DAD4B-87AA-42FC-A830-CD29C3C85E36}"/>
              </a:ext>
            </a:extLst>
          </p:cNvPr>
          <p:cNvSpPr>
            <a:spLocks noChangeArrowheads="1"/>
          </p:cNvSpPr>
          <p:nvPr/>
        </p:nvSpPr>
        <p:spPr bwMode="auto">
          <a:xfrm>
            <a:off x="5545667" y="2121430"/>
            <a:ext cx="306867" cy="402166"/>
          </a:xfrm>
          <a:prstGeom prst="flowChartDelay">
            <a:avLst/>
          </a:prstGeom>
          <a:noFill/>
          <a:ln w="25400">
            <a:solidFill>
              <a:schemeClr val="tx1"/>
            </a:solidFill>
            <a:miter lim="800000"/>
            <a:headEnd/>
            <a:tailEnd/>
          </a:ln>
          <a:effectLst/>
          <a:extLst/>
        </p:spPr>
        <p:txBody>
          <a:bodyPr wrap="none" anchor="ctr"/>
          <a:lstStyle/>
          <a:p>
            <a:endParaRPr lang="en-US"/>
          </a:p>
        </p:txBody>
      </p:sp>
      <p:sp>
        <p:nvSpPr>
          <p:cNvPr id="18" name="AutoShape 8">
            <a:extLst>
              <a:ext uri="{FF2B5EF4-FFF2-40B4-BE49-F238E27FC236}">
                <a16:creationId xmlns:a16="http://schemas.microsoft.com/office/drawing/2014/main" id="{B0D961AA-AFF6-41FF-BCE8-9725D035F45F}"/>
              </a:ext>
            </a:extLst>
          </p:cNvPr>
          <p:cNvSpPr>
            <a:spLocks noChangeArrowheads="1"/>
          </p:cNvSpPr>
          <p:nvPr/>
        </p:nvSpPr>
        <p:spPr bwMode="auto">
          <a:xfrm>
            <a:off x="5545667" y="2637632"/>
            <a:ext cx="306867" cy="402166"/>
          </a:xfrm>
          <a:prstGeom prst="flowChartDelay">
            <a:avLst/>
          </a:prstGeom>
          <a:noFill/>
          <a:ln w="25400">
            <a:solidFill>
              <a:schemeClr val="tx1"/>
            </a:solidFill>
            <a:miter lim="800000"/>
            <a:headEnd/>
            <a:tailEnd/>
          </a:ln>
          <a:effectLst/>
          <a:extLst/>
        </p:spPr>
        <p:txBody>
          <a:bodyPr wrap="none" anchor="ctr"/>
          <a:lstStyle/>
          <a:p>
            <a:endParaRPr lang="en-US"/>
          </a:p>
        </p:txBody>
      </p:sp>
      <p:sp>
        <p:nvSpPr>
          <p:cNvPr id="19" name="AutoShape 8">
            <a:extLst>
              <a:ext uri="{FF2B5EF4-FFF2-40B4-BE49-F238E27FC236}">
                <a16:creationId xmlns:a16="http://schemas.microsoft.com/office/drawing/2014/main" id="{02C4CF39-1888-4827-816C-0688EC21178C}"/>
              </a:ext>
            </a:extLst>
          </p:cNvPr>
          <p:cNvSpPr>
            <a:spLocks noChangeArrowheads="1"/>
          </p:cNvSpPr>
          <p:nvPr/>
        </p:nvSpPr>
        <p:spPr bwMode="auto">
          <a:xfrm>
            <a:off x="5545667" y="4669632"/>
            <a:ext cx="306867" cy="402166"/>
          </a:xfrm>
          <a:prstGeom prst="flowChartDelay">
            <a:avLst/>
          </a:prstGeom>
          <a:noFill/>
          <a:ln w="25400">
            <a:solidFill>
              <a:schemeClr val="tx1"/>
            </a:solidFill>
            <a:miter lim="800000"/>
            <a:headEnd/>
            <a:tailEnd/>
          </a:ln>
          <a:effectLst/>
          <a:extLst/>
        </p:spPr>
        <p:txBody>
          <a:bodyPr wrap="none" anchor="ctr"/>
          <a:lstStyle/>
          <a:p>
            <a:endParaRPr lang="en-US"/>
          </a:p>
        </p:txBody>
      </p:sp>
      <p:cxnSp>
        <p:nvCxnSpPr>
          <p:cNvPr id="21" name="Straight Arrow Connector 20">
            <a:extLst>
              <a:ext uri="{FF2B5EF4-FFF2-40B4-BE49-F238E27FC236}">
                <a16:creationId xmlns:a16="http://schemas.microsoft.com/office/drawing/2014/main" id="{EA8AF022-DEA4-46B0-AC59-A98FF8D953C6}"/>
              </a:ext>
            </a:extLst>
          </p:cNvPr>
          <p:cNvCxnSpPr>
            <a:cxnSpLocks/>
          </p:cNvCxnSpPr>
          <p:nvPr/>
        </p:nvCxnSpPr>
        <p:spPr>
          <a:xfrm>
            <a:off x="5321300" y="2446867"/>
            <a:ext cx="22436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243E92-F0EC-421A-A5BA-2EE3A504807A}"/>
              </a:ext>
            </a:extLst>
          </p:cNvPr>
          <p:cNvCxnSpPr>
            <a:cxnSpLocks/>
          </p:cNvCxnSpPr>
          <p:nvPr/>
        </p:nvCxnSpPr>
        <p:spPr>
          <a:xfrm>
            <a:off x="5319183" y="2961217"/>
            <a:ext cx="22436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896CE6B-62A0-4348-80CC-5660891DE0F3}"/>
              </a:ext>
            </a:extLst>
          </p:cNvPr>
          <p:cNvCxnSpPr>
            <a:cxnSpLocks/>
          </p:cNvCxnSpPr>
          <p:nvPr/>
        </p:nvCxnSpPr>
        <p:spPr>
          <a:xfrm>
            <a:off x="5319182" y="4993745"/>
            <a:ext cx="22436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0CFBDB-9769-4FAB-8035-69CEF2B5B448}"/>
              </a:ext>
            </a:extLst>
          </p:cNvPr>
          <p:cNvCxnSpPr/>
          <p:nvPr/>
        </p:nvCxnSpPr>
        <p:spPr>
          <a:xfrm>
            <a:off x="5319182" y="2446867"/>
            <a:ext cx="0" cy="30628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9F6E1A-8AEA-4A8B-B2D1-40DB21553F3E}"/>
              </a:ext>
            </a:extLst>
          </p:cNvPr>
          <p:cNvCxnSpPr/>
          <p:nvPr/>
        </p:nvCxnSpPr>
        <p:spPr>
          <a:xfrm flipV="1">
            <a:off x="5234517" y="5207001"/>
            <a:ext cx="171450" cy="1502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87CEB3-1BBA-4DBD-B08C-F3F4633DECD9}"/>
              </a:ext>
            </a:extLst>
          </p:cNvPr>
          <p:cNvSpPr txBox="1"/>
          <p:nvPr/>
        </p:nvSpPr>
        <p:spPr>
          <a:xfrm rot="5400000">
            <a:off x="5079997" y="3495040"/>
            <a:ext cx="1447800" cy="646331"/>
          </a:xfrm>
          <a:prstGeom prst="rect">
            <a:avLst/>
          </a:prstGeom>
          <a:noFill/>
          <a:ln w="25400">
            <a:solidFill>
              <a:schemeClr val="tx1"/>
            </a:solidFill>
          </a:ln>
        </p:spPr>
        <p:txBody>
          <a:bodyPr wrap="square" rtlCol="0">
            <a:spAutoFit/>
          </a:bodyPr>
          <a:lstStyle/>
          <a:p>
            <a:pPr algn="ctr"/>
            <a:r>
              <a:rPr lang="en-US" sz="3600" dirty="0"/>
              <a:t>…</a:t>
            </a:r>
          </a:p>
        </p:txBody>
      </p:sp>
      <p:sp>
        <p:nvSpPr>
          <p:cNvPr id="30" name="Rectangle 29">
            <a:extLst>
              <a:ext uri="{FF2B5EF4-FFF2-40B4-BE49-F238E27FC236}">
                <a16:creationId xmlns:a16="http://schemas.microsoft.com/office/drawing/2014/main" id="{FB3A329B-5DC2-46B8-9B1C-DED7854AC83E}"/>
              </a:ext>
            </a:extLst>
          </p:cNvPr>
          <p:cNvSpPr/>
          <p:nvPr/>
        </p:nvSpPr>
        <p:spPr>
          <a:xfrm>
            <a:off x="4637617" y="5509417"/>
            <a:ext cx="1447800" cy="40216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Selection</a:t>
            </a:r>
          </a:p>
        </p:txBody>
      </p:sp>
      <p:sp>
        <p:nvSpPr>
          <p:cNvPr id="31" name="Trapezoid 30">
            <a:extLst>
              <a:ext uri="{FF2B5EF4-FFF2-40B4-BE49-F238E27FC236}">
                <a16:creationId xmlns:a16="http://schemas.microsoft.com/office/drawing/2014/main" id="{E44B508E-1D31-433B-A35F-ED27BE24BA32}"/>
              </a:ext>
            </a:extLst>
          </p:cNvPr>
          <p:cNvSpPr/>
          <p:nvPr/>
        </p:nvSpPr>
        <p:spPr>
          <a:xfrm rot="5400000">
            <a:off x="4854946" y="3096684"/>
            <a:ext cx="3966634" cy="756173"/>
          </a:xfrm>
          <a:prstGeom prst="trapezoi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MISR</a:t>
            </a:r>
          </a:p>
        </p:txBody>
      </p:sp>
      <p:cxnSp>
        <p:nvCxnSpPr>
          <p:cNvPr id="32" name="Straight Arrow Connector 31">
            <a:extLst>
              <a:ext uri="{FF2B5EF4-FFF2-40B4-BE49-F238E27FC236}">
                <a16:creationId xmlns:a16="http://schemas.microsoft.com/office/drawing/2014/main" id="{83061C4A-1058-4396-80E1-B608F416FCEA}"/>
              </a:ext>
            </a:extLst>
          </p:cNvPr>
          <p:cNvCxnSpPr>
            <a:cxnSpLocks/>
            <a:stCxn id="17" idx="3"/>
          </p:cNvCxnSpPr>
          <p:nvPr/>
        </p:nvCxnSpPr>
        <p:spPr>
          <a:xfrm>
            <a:off x="5852534" y="2322513"/>
            <a:ext cx="60764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D62CB22-8D09-4A17-96BE-210028B01A10}"/>
              </a:ext>
            </a:extLst>
          </p:cNvPr>
          <p:cNvCxnSpPr>
            <a:cxnSpLocks/>
          </p:cNvCxnSpPr>
          <p:nvPr/>
        </p:nvCxnSpPr>
        <p:spPr>
          <a:xfrm>
            <a:off x="5852534" y="2838715"/>
            <a:ext cx="60764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338DCFC-3239-45BD-9403-7D9FFA7EA0A2}"/>
              </a:ext>
            </a:extLst>
          </p:cNvPr>
          <p:cNvCxnSpPr>
            <a:cxnSpLocks/>
          </p:cNvCxnSpPr>
          <p:nvPr/>
        </p:nvCxnSpPr>
        <p:spPr>
          <a:xfrm>
            <a:off x="5852534" y="4870715"/>
            <a:ext cx="60764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98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1C54-B6AA-412F-95CD-302DE87A360A}"/>
              </a:ext>
            </a:extLst>
          </p:cNvPr>
          <p:cNvSpPr>
            <a:spLocks noGrp="1"/>
          </p:cNvSpPr>
          <p:nvPr>
            <p:ph type="title"/>
          </p:nvPr>
        </p:nvSpPr>
        <p:spPr/>
        <p:txBody>
          <a:bodyPr>
            <a:noAutofit/>
          </a:bodyPr>
          <a:lstStyle/>
          <a:p>
            <a:r>
              <a:rPr lang="en-US" sz="3600" dirty="0"/>
              <a:t>The two-vector scanning problem</a:t>
            </a:r>
          </a:p>
        </p:txBody>
      </p:sp>
      <p:pic>
        <p:nvPicPr>
          <p:cNvPr id="6" name="Content Placeholder 2">
            <a:extLst>
              <a:ext uri="{FF2B5EF4-FFF2-40B4-BE49-F238E27FC236}">
                <a16:creationId xmlns:a16="http://schemas.microsoft.com/office/drawing/2014/main" id="{2B027C2E-6C23-411A-BF75-C025EA497D54}"/>
              </a:ext>
            </a:extLst>
          </p:cNvPr>
          <p:cNvPicPr>
            <a:picLocks/>
          </p:cNvPicPr>
          <p:nvPr/>
        </p:nvPicPr>
        <p:blipFill>
          <a:blip r:embed="rId3"/>
          <a:stretch>
            <a:fillRect/>
          </a:stretch>
        </p:blipFill>
        <p:spPr>
          <a:xfrm>
            <a:off x="610193" y="1756146"/>
            <a:ext cx="7923614" cy="4596112"/>
          </a:xfrm>
          <a:prstGeom prst="rect">
            <a:avLst/>
          </a:prstGeom>
        </p:spPr>
      </p:pic>
    </p:spTree>
    <p:extLst>
      <p:ext uri="{BB962C8B-B14F-4D97-AF65-F5344CB8AC3E}">
        <p14:creationId xmlns:p14="http://schemas.microsoft.com/office/powerpoint/2010/main" val="193187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683F-E5CD-40A5-B621-E344DC4F2807}"/>
              </a:ext>
            </a:extLst>
          </p:cNvPr>
          <p:cNvSpPr>
            <a:spLocks noGrp="1"/>
          </p:cNvSpPr>
          <p:nvPr>
            <p:ph type="title"/>
          </p:nvPr>
        </p:nvSpPr>
        <p:spPr/>
        <p:txBody>
          <a:bodyPr/>
          <a:lstStyle/>
          <a:p>
            <a:r>
              <a:rPr lang="en-US" dirty="0"/>
              <a:t>Scan-hold / enhanced scan</a:t>
            </a:r>
          </a:p>
        </p:txBody>
      </p:sp>
      <p:sp>
        <p:nvSpPr>
          <p:cNvPr id="7" name="Rectangle 131">
            <a:extLst>
              <a:ext uri="{FF2B5EF4-FFF2-40B4-BE49-F238E27FC236}">
                <a16:creationId xmlns:a16="http://schemas.microsoft.com/office/drawing/2014/main" id="{B4A6744B-C30F-46F7-8D5B-71721C97FB4C}"/>
              </a:ext>
            </a:extLst>
          </p:cNvPr>
          <p:cNvSpPr>
            <a:spLocks noChangeArrowheads="1"/>
          </p:cNvSpPr>
          <p:nvPr/>
        </p:nvSpPr>
        <p:spPr bwMode="auto">
          <a:xfrm>
            <a:off x="8312150" y="4276725"/>
            <a:ext cx="339725" cy="6572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29">
            <a:extLst>
              <a:ext uri="{FF2B5EF4-FFF2-40B4-BE49-F238E27FC236}">
                <a16:creationId xmlns:a16="http://schemas.microsoft.com/office/drawing/2014/main" id="{57272352-47F7-42BF-98B5-AEA922F5A2E7}"/>
              </a:ext>
            </a:extLst>
          </p:cNvPr>
          <p:cNvSpPr>
            <a:spLocks noChangeArrowheads="1"/>
          </p:cNvSpPr>
          <p:nvPr/>
        </p:nvSpPr>
        <p:spPr bwMode="auto">
          <a:xfrm>
            <a:off x="6134100" y="4276725"/>
            <a:ext cx="1624012" cy="6477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30">
            <a:extLst>
              <a:ext uri="{FF2B5EF4-FFF2-40B4-BE49-F238E27FC236}">
                <a16:creationId xmlns:a16="http://schemas.microsoft.com/office/drawing/2014/main" id="{D7E18FF3-2639-4338-AED1-041607F47617}"/>
              </a:ext>
            </a:extLst>
          </p:cNvPr>
          <p:cNvSpPr>
            <a:spLocks noChangeArrowheads="1"/>
          </p:cNvSpPr>
          <p:nvPr/>
        </p:nvSpPr>
        <p:spPr bwMode="auto">
          <a:xfrm>
            <a:off x="4730750" y="4276725"/>
            <a:ext cx="849312" cy="6508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22">
            <a:extLst>
              <a:ext uri="{FF2B5EF4-FFF2-40B4-BE49-F238E27FC236}">
                <a16:creationId xmlns:a16="http://schemas.microsoft.com/office/drawing/2014/main" id="{E447CFB2-AFBE-44B5-99A9-C31459605A23}"/>
              </a:ext>
            </a:extLst>
          </p:cNvPr>
          <p:cNvSpPr>
            <a:spLocks noChangeArrowheads="1"/>
          </p:cNvSpPr>
          <p:nvPr/>
        </p:nvSpPr>
        <p:spPr bwMode="auto">
          <a:xfrm>
            <a:off x="7767637" y="4291013"/>
            <a:ext cx="552450" cy="65405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20">
            <a:extLst>
              <a:ext uri="{FF2B5EF4-FFF2-40B4-BE49-F238E27FC236}">
                <a16:creationId xmlns:a16="http://schemas.microsoft.com/office/drawing/2014/main" id="{63D9C0C4-A8EE-4A51-AC2B-8A1E432A0A22}"/>
              </a:ext>
            </a:extLst>
          </p:cNvPr>
          <p:cNvSpPr>
            <a:spLocks noChangeArrowheads="1"/>
          </p:cNvSpPr>
          <p:nvPr/>
        </p:nvSpPr>
        <p:spPr bwMode="auto">
          <a:xfrm>
            <a:off x="5580062" y="4292600"/>
            <a:ext cx="552450" cy="65405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5">
            <a:extLst>
              <a:ext uri="{FF2B5EF4-FFF2-40B4-BE49-F238E27FC236}">
                <a16:creationId xmlns:a16="http://schemas.microsoft.com/office/drawing/2014/main" id="{D833E682-E176-4E6B-851F-D941574301A3}"/>
              </a:ext>
            </a:extLst>
          </p:cNvPr>
          <p:cNvSpPr>
            <a:spLocks noChangeShapeType="1"/>
          </p:cNvSpPr>
          <p:nvPr/>
        </p:nvSpPr>
        <p:spPr bwMode="auto">
          <a:xfrm>
            <a:off x="895350" y="4132263"/>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4">
            <a:extLst>
              <a:ext uri="{FF2B5EF4-FFF2-40B4-BE49-F238E27FC236}">
                <a16:creationId xmlns:a16="http://schemas.microsoft.com/office/drawing/2014/main" id="{1CFC2B6B-0772-4155-864B-ADD6C930A32F}"/>
              </a:ext>
            </a:extLst>
          </p:cNvPr>
          <p:cNvSpPr>
            <a:spLocks noChangeShapeType="1"/>
          </p:cNvSpPr>
          <p:nvPr/>
        </p:nvSpPr>
        <p:spPr bwMode="auto">
          <a:xfrm flipV="1">
            <a:off x="1011237" y="3462338"/>
            <a:ext cx="2762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7">
            <a:extLst>
              <a:ext uri="{FF2B5EF4-FFF2-40B4-BE49-F238E27FC236}">
                <a16:creationId xmlns:a16="http://schemas.microsoft.com/office/drawing/2014/main" id="{A0876CED-AFEB-4024-8CE0-B525DFFDBBB4}"/>
              </a:ext>
            </a:extLst>
          </p:cNvPr>
          <p:cNvSpPr>
            <a:spLocks noChangeShapeType="1"/>
          </p:cNvSpPr>
          <p:nvPr/>
        </p:nvSpPr>
        <p:spPr bwMode="auto">
          <a:xfrm>
            <a:off x="3030537" y="2427288"/>
            <a:ext cx="344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6">
            <a:extLst>
              <a:ext uri="{FF2B5EF4-FFF2-40B4-BE49-F238E27FC236}">
                <a16:creationId xmlns:a16="http://schemas.microsoft.com/office/drawing/2014/main" id="{DD2C3F5C-4D62-44FA-BD02-871714CB4E6F}"/>
              </a:ext>
            </a:extLst>
          </p:cNvPr>
          <p:cNvSpPr>
            <a:spLocks noChangeShapeType="1"/>
          </p:cNvSpPr>
          <p:nvPr/>
        </p:nvSpPr>
        <p:spPr bwMode="auto">
          <a:xfrm>
            <a:off x="3030537" y="2654300"/>
            <a:ext cx="182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1">
            <a:extLst>
              <a:ext uri="{FF2B5EF4-FFF2-40B4-BE49-F238E27FC236}">
                <a16:creationId xmlns:a16="http://schemas.microsoft.com/office/drawing/2014/main" id="{6259D6F9-37F6-4921-A08A-2D073FC6C59A}"/>
              </a:ext>
            </a:extLst>
          </p:cNvPr>
          <p:cNvSpPr>
            <a:spLocks noChangeShapeType="1"/>
          </p:cNvSpPr>
          <p:nvPr/>
        </p:nvSpPr>
        <p:spPr bwMode="auto">
          <a:xfrm>
            <a:off x="3022600" y="2084388"/>
            <a:ext cx="50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3">
            <a:extLst>
              <a:ext uri="{FF2B5EF4-FFF2-40B4-BE49-F238E27FC236}">
                <a16:creationId xmlns:a16="http://schemas.microsoft.com/office/drawing/2014/main" id="{2BACE77C-7529-41EA-BDBB-CC1F95220F25}"/>
              </a:ext>
            </a:extLst>
          </p:cNvPr>
          <p:cNvSpPr txBox="1">
            <a:spLocks noChangeArrowheads="1"/>
          </p:cNvSpPr>
          <p:nvPr/>
        </p:nvSpPr>
        <p:spPr bwMode="auto">
          <a:xfrm>
            <a:off x="1247775" y="1825625"/>
            <a:ext cx="1771650" cy="915988"/>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Arial" panose="020B0604020202020204" pitchFamily="34" charset="0"/>
              </a:rPr>
              <a:t>Combinational</a:t>
            </a:r>
          </a:p>
          <a:p>
            <a:pPr algn="ctr"/>
            <a:endParaRPr lang="en-US" altLang="en-US" sz="1800" b="1">
              <a:latin typeface="Arial" panose="020B0604020202020204" pitchFamily="34" charset="0"/>
            </a:endParaRPr>
          </a:p>
          <a:p>
            <a:pPr algn="ctr"/>
            <a:r>
              <a:rPr lang="en-US" altLang="en-US" sz="1800" b="1">
                <a:latin typeface="Arial" panose="020B0604020202020204" pitchFamily="34" charset="0"/>
              </a:rPr>
              <a:t>circuit</a:t>
            </a:r>
          </a:p>
        </p:txBody>
      </p:sp>
      <p:sp>
        <p:nvSpPr>
          <p:cNvPr id="18" name="Text Box 4">
            <a:extLst>
              <a:ext uri="{FF2B5EF4-FFF2-40B4-BE49-F238E27FC236}">
                <a16:creationId xmlns:a16="http://schemas.microsoft.com/office/drawing/2014/main" id="{42DAF43A-A528-4ADD-B0F0-D8BAF880736A}"/>
              </a:ext>
            </a:extLst>
          </p:cNvPr>
          <p:cNvSpPr txBox="1">
            <a:spLocks noChangeArrowheads="1"/>
          </p:cNvSpPr>
          <p:nvPr/>
        </p:nvSpPr>
        <p:spPr bwMode="auto">
          <a:xfrm>
            <a:off x="1273175" y="3286125"/>
            <a:ext cx="454025"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HL</a:t>
            </a:r>
          </a:p>
        </p:txBody>
      </p:sp>
      <p:sp>
        <p:nvSpPr>
          <p:cNvPr id="19" name="Text Box 5">
            <a:extLst>
              <a:ext uri="{FF2B5EF4-FFF2-40B4-BE49-F238E27FC236}">
                <a16:creationId xmlns:a16="http://schemas.microsoft.com/office/drawing/2014/main" id="{5FABC989-C8D1-4EC6-846F-CC73E684B7C8}"/>
              </a:ext>
            </a:extLst>
          </p:cNvPr>
          <p:cNvSpPr txBox="1">
            <a:spLocks noChangeArrowheads="1"/>
          </p:cNvSpPr>
          <p:nvPr/>
        </p:nvSpPr>
        <p:spPr bwMode="auto">
          <a:xfrm>
            <a:off x="2397125" y="3960813"/>
            <a:ext cx="566737" cy="3365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SFF</a:t>
            </a:r>
          </a:p>
        </p:txBody>
      </p:sp>
      <p:sp>
        <p:nvSpPr>
          <p:cNvPr id="20" name="Rectangle 6">
            <a:extLst>
              <a:ext uri="{FF2B5EF4-FFF2-40B4-BE49-F238E27FC236}">
                <a16:creationId xmlns:a16="http://schemas.microsoft.com/office/drawing/2014/main" id="{F2972030-DC75-40ED-BD09-405BCA9227D2}"/>
              </a:ext>
            </a:extLst>
          </p:cNvPr>
          <p:cNvSpPr>
            <a:spLocks noChangeArrowheads="1"/>
          </p:cNvSpPr>
          <p:nvPr/>
        </p:nvSpPr>
        <p:spPr bwMode="auto">
          <a:xfrm>
            <a:off x="1290637" y="3960813"/>
            <a:ext cx="454025"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HL</a:t>
            </a:r>
          </a:p>
        </p:txBody>
      </p:sp>
      <p:sp>
        <p:nvSpPr>
          <p:cNvPr id="21" name="Rectangle 7">
            <a:extLst>
              <a:ext uri="{FF2B5EF4-FFF2-40B4-BE49-F238E27FC236}">
                <a16:creationId xmlns:a16="http://schemas.microsoft.com/office/drawing/2014/main" id="{1D3C70CB-5C68-4E04-BA2C-F481F93AE624}"/>
              </a:ext>
            </a:extLst>
          </p:cNvPr>
          <p:cNvSpPr>
            <a:spLocks noChangeArrowheads="1"/>
          </p:cNvSpPr>
          <p:nvPr/>
        </p:nvSpPr>
        <p:spPr bwMode="auto">
          <a:xfrm>
            <a:off x="2386012" y="3284538"/>
            <a:ext cx="566738" cy="3365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SFF</a:t>
            </a:r>
          </a:p>
        </p:txBody>
      </p:sp>
      <p:cxnSp>
        <p:nvCxnSpPr>
          <p:cNvPr id="22" name="AutoShape 8">
            <a:extLst>
              <a:ext uri="{FF2B5EF4-FFF2-40B4-BE49-F238E27FC236}">
                <a16:creationId xmlns:a16="http://schemas.microsoft.com/office/drawing/2014/main" id="{14B3D7C8-DEF0-478D-A5C6-FB562475B816}"/>
              </a:ext>
            </a:extLst>
          </p:cNvPr>
          <p:cNvCxnSpPr>
            <a:cxnSpLocks noChangeShapeType="1"/>
            <a:stCxn id="19" idx="1"/>
            <a:endCxn id="20" idx="3"/>
          </p:cNvCxnSpPr>
          <p:nvPr/>
        </p:nvCxnSpPr>
        <p:spPr bwMode="auto">
          <a:xfrm flipH="1">
            <a:off x="1744662" y="4129088"/>
            <a:ext cx="652463"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9">
            <a:extLst>
              <a:ext uri="{FF2B5EF4-FFF2-40B4-BE49-F238E27FC236}">
                <a16:creationId xmlns:a16="http://schemas.microsoft.com/office/drawing/2014/main" id="{0DE2CF8B-13E4-4A9E-839E-0E8941F1F365}"/>
              </a:ext>
            </a:extLst>
          </p:cNvPr>
          <p:cNvCxnSpPr>
            <a:cxnSpLocks noChangeShapeType="1"/>
            <a:stCxn id="21" idx="1"/>
            <a:endCxn id="18" idx="3"/>
          </p:cNvCxnSpPr>
          <p:nvPr/>
        </p:nvCxnSpPr>
        <p:spPr bwMode="auto">
          <a:xfrm flipH="1">
            <a:off x="1727200" y="3452813"/>
            <a:ext cx="658812" cy="158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Line 10">
            <a:extLst>
              <a:ext uri="{FF2B5EF4-FFF2-40B4-BE49-F238E27FC236}">
                <a16:creationId xmlns:a16="http://schemas.microsoft.com/office/drawing/2014/main" id="{977EE6DE-7583-4DFF-BE7F-2543916EA0CC}"/>
              </a:ext>
            </a:extLst>
          </p:cNvPr>
          <p:cNvSpPr>
            <a:spLocks noChangeShapeType="1"/>
          </p:cNvSpPr>
          <p:nvPr/>
        </p:nvSpPr>
        <p:spPr bwMode="auto">
          <a:xfrm>
            <a:off x="771525" y="2082800"/>
            <a:ext cx="49053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 name="AutoShape 12">
            <a:extLst>
              <a:ext uri="{FF2B5EF4-FFF2-40B4-BE49-F238E27FC236}">
                <a16:creationId xmlns:a16="http://schemas.microsoft.com/office/drawing/2014/main" id="{9C578BD4-A342-4781-B688-89AB466EC9BB}"/>
              </a:ext>
            </a:extLst>
          </p:cNvPr>
          <p:cNvCxnSpPr>
            <a:cxnSpLocks noChangeShapeType="1"/>
            <a:endCxn id="20" idx="2"/>
          </p:cNvCxnSpPr>
          <p:nvPr/>
        </p:nvCxnSpPr>
        <p:spPr bwMode="auto">
          <a:xfrm flipV="1">
            <a:off x="909637" y="4297363"/>
            <a:ext cx="608013" cy="223837"/>
          </a:xfrm>
          <a:prstGeom prst="bentConnector2">
            <a:avLst/>
          </a:prstGeom>
          <a:noFill/>
          <a:ln w="2857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Line 13">
            <a:extLst>
              <a:ext uri="{FF2B5EF4-FFF2-40B4-BE49-F238E27FC236}">
                <a16:creationId xmlns:a16="http://schemas.microsoft.com/office/drawing/2014/main" id="{30BCEEF1-9D67-4E6E-B251-FF20BA2E1E67}"/>
              </a:ext>
            </a:extLst>
          </p:cNvPr>
          <p:cNvSpPr>
            <a:spLocks noChangeShapeType="1"/>
          </p:cNvSpPr>
          <p:nvPr/>
        </p:nvSpPr>
        <p:spPr bwMode="auto">
          <a:xfrm flipV="1">
            <a:off x="1219200" y="3810000"/>
            <a:ext cx="0" cy="7143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4">
            <a:extLst>
              <a:ext uri="{FF2B5EF4-FFF2-40B4-BE49-F238E27FC236}">
                <a16:creationId xmlns:a16="http://schemas.microsoft.com/office/drawing/2014/main" id="{A3ECF976-BCA4-4C37-9333-81F89C3F9016}"/>
              </a:ext>
            </a:extLst>
          </p:cNvPr>
          <p:cNvSpPr>
            <a:spLocks noChangeShapeType="1"/>
          </p:cNvSpPr>
          <p:nvPr/>
        </p:nvSpPr>
        <p:spPr bwMode="auto">
          <a:xfrm>
            <a:off x="1211262" y="3817938"/>
            <a:ext cx="320675"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5">
            <a:extLst>
              <a:ext uri="{FF2B5EF4-FFF2-40B4-BE49-F238E27FC236}">
                <a16:creationId xmlns:a16="http://schemas.microsoft.com/office/drawing/2014/main" id="{EDE14671-35E5-4105-83A1-712A9B041296}"/>
              </a:ext>
            </a:extLst>
          </p:cNvPr>
          <p:cNvSpPr>
            <a:spLocks noChangeShapeType="1"/>
          </p:cNvSpPr>
          <p:nvPr/>
        </p:nvSpPr>
        <p:spPr bwMode="auto">
          <a:xfrm flipH="1" flipV="1">
            <a:off x="1516062" y="3622675"/>
            <a:ext cx="1588" cy="211138"/>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8">
            <a:extLst>
              <a:ext uri="{FF2B5EF4-FFF2-40B4-BE49-F238E27FC236}">
                <a16:creationId xmlns:a16="http://schemas.microsoft.com/office/drawing/2014/main" id="{D4483DAC-E084-48AE-A21D-6553535A22EE}"/>
              </a:ext>
            </a:extLst>
          </p:cNvPr>
          <p:cNvSpPr>
            <a:spLocks noChangeShapeType="1"/>
          </p:cNvSpPr>
          <p:nvPr/>
        </p:nvSpPr>
        <p:spPr bwMode="auto">
          <a:xfrm>
            <a:off x="3198812" y="2644775"/>
            <a:ext cx="0" cy="750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9">
            <a:extLst>
              <a:ext uri="{FF2B5EF4-FFF2-40B4-BE49-F238E27FC236}">
                <a16:creationId xmlns:a16="http://schemas.microsoft.com/office/drawing/2014/main" id="{A1856F36-9E12-4373-9BE3-B88B90CECC07}"/>
              </a:ext>
            </a:extLst>
          </p:cNvPr>
          <p:cNvSpPr>
            <a:spLocks noChangeShapeType="1"/>
          </p:cNvSpPr>
          <p:nvPr/>
        </p:nvSpPr>
        <p:spPr bwMode="auto">
          <a:xfrm>
            <a:off x="3365500" y="2419350"/>
            <a:ext cx="0" cy="1643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20">
            <a:extLst>
              <a:ext uri="{FF2B5EF4-FFF2-40B4-BE49-F238E27FC236}">
                <a16:creationId xmlns:a16="http://schemas.microsoft.com/office/drawing/2014/main" id="{C146717D-00C3-4D04-9647-2C179CDE369A}"/>
              </a:ext>
            </a:extLst>
          </p:cNvPr>
          <p:cNvSpPr>
            <a:spLocks noChangeShapeType="1"/>
          </p:cNvSpPr>
          <p:nvPr/>
        </p:nvSpPr>
        <p:spPr bwMode="auto">
          <a:xfrm flipH="1">
            <a:off x="2952750" y="3381375"/>
            <a:ext cx="2619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1">
            <a:extLst>
              <a:ext uri="{FF2B5EF4-FFF2-40B4-BE49-F238E27FC236}">
                <a16:creationId xmlns:a16="http://schemas.microsoft.com/office/drawing/2014/main" id="{AE1ADE64-34EC-48D3-A849-B8888509C78F}"/>
              </a:ext>
            </a:extLst>
          </p:cNvPr>
          <p:cNvSpPr>
            <a:spLocks noChangeShapeType="1"/>
          </p:cNvSpPr>
          <p:nvPr/>
        </p:nvSpPr>
        <p:spPr bwMode="auto">
          <a:xfrm flipH="1">
            <a:off x="2963862" y="4046538"/>
            <a:ext cx="4159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2">
            <a:extLst>
              <a:ext uri="{FF2B5EF4-FFF2-40B4-BE49-F238E27FC236}">
                <a16:creationId xmlns:a16="http://schemas.microsoft.com/office/drawing/2014/main" id="{AEA5305D-752F-441F-9918-A4DE498D1080}"/>
              </a:ext>
            </a:extLst>
          </p:cNvPr>
          <p:cNvSpPr>
            <a:spLocks noChangeShapeType="1"/>
          </p:cNvSpPr>
          <p:nvPr/>
        </p:nvSpPr>
        <p:spPr bwMode="auto">
          <a:xfrm>
            <a:off x="1011237" y="2654300"/>
            <a:ext cx="233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3">
            <a:extLst>
              <a:ext uri="{FF2B5EF4-FFF2-40B4-BE49-F238E27FC236}">
                <a16:creationId xmlns:a16="http://schemas.microsoft.com/office/drawing/2014/main" id="{9207B4E4-40AD-4494-A2EF-208E2766F657}"/>
              </a:ext>
            </a:extLst>
          </p:cNvPr>
          <p:cNvSpPr>
            <a:spLocks noChangeShapeType="1"/>
          </p:cNvSpPr>
          <p:nvPr/>
        </p:nvSpPr>
        <p:spPr bwMode="auto">
          <a:xfrm>
            <a:off x="898525" y="2425700"/>
            <a:ext cx="3492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8">
            <a:extLst>
              <a:ext uri="{FF2B5EF4-FFF2-40B4-BE49-F238E27FC236}">
                <a16:creationId xmlns:a16="http://schemas.microsoft.com/office/drawing/2014/main" id="{5E1C1730-2F3F-4E05-AFC5-AC954FA8AF6E}"/>
              </a:ext>
            </a:extLst>
          </p:cNvPr>
          <p:cNvSpPr>
            <a:spLocks noChangeShapeType="1"/>
          </p:cNvSpPr>
          <p:nvPr/>
        </p:nvSpPr>
        <p:spPr bwMode="auto">
          <a:xfrm>
            <a:off x="908050" y="2413000"/>
            <a:ext cx="0" cy="1733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9">
            <a:extLst>
              <a:ext uri="{FF2B5EF4-FFF2-40B4-BE49-F238E27FC236}">
                <a16:creationId xmlns:a16="http://schemas.microsoft.com/office/drawing/2014/main" id="{585A12FF-C0E1-42F3-B30F-866D54A85D74}"/>
              </a:ext>
            </a:extLst>
          </p:cNvPr>
          <p:cNvSpPr>
            <a:spLocks noChangeShapeType="1"/>
          </p:cNvSpPr>
          <p:nvPr/>
        </p:nvSpPr>
        <p:spPr bwMode="auto">
          <a:xfrm>
            <a:off x="1019175" y="2641600"/>
            <a:ext cx="0" cy="830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0">
            <a:extLst>
              <a:ext uri="{FF2B5EF4-FFF2-40B4-BE49-F238E27FC236}">
                <a16:creationId xmlns:a16="http://schemas.microsoft.com/office/drawing/2014/main" id="{AB7875D0-BA3F-42DD-A2E5-936E5BC52509}"/>
              </a:ext>
            </a:extLst>
          </p:cNvPr>
          <p:cNvSpPr>
            <a:spLocks noChangeShapeType="1"/>
          </p:cNvSpPr>
          <p:nvPr/>
        </p:nvSpPr>
        <p:spPr bwMode="auto">
          <a:xfrm>
            <a:off x="2151062" y="3784600"/>
            <a:ext cx="0" cy="34925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1">
            <a:extLst>
              <a:ext uri="{FF2B5EF4-FFF2-40B4-BE49-F238E27FC236}">
                <a16:creationId xmlns:a16="http://schemas.microsoft.com/office/drawing/2014/main" id="{852D133F-2214-4C70-B281-899B49BBD6F8}"/>
              </a:ext>
            </a:extLst>
          </p:cNvPr>
          <p:cNvSpPr>
            <a:spLocks noChangeShapeType="1"/>
          </p:cNvSpPr>
          <p:nvPr/>
        </p:nvSpPr>
        <p:spPr bwMode="auto">
          <a:xfrm>
            <a:off x="2144712" y="3797300"/>
            <a:ext cx="10652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2">
            <a:extLst>
              <a:ext uri="{FF2B5EF4-FFF2-40B4-BE49-F238E27FC236}">
                <a16:creationId xmlns:a16="http://schemas.microsoft.com/office/drawing/2014/main" id="{6B407C7D-860C-41C9-91FA-A9EB820FA212}"/>
              </a:ext>
            </a:extLst>
          </p:cNvPr>
          <p:cNvSpPr>
            <a:spLocks noChangeShapeType="1"/>
          </p:cNvSpPr>
          <p:nvPr/>
        </p:nvSpPr>
        <p:spPr bwMode="auto">
          <a:xfrm flipV="1">
            <a:off x="3195637" y="3538538"/>
            <a:ext cx="0" cy="27305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3">
            <a:extLst>
              <a:ext uri="{FF2B5EF4-FFF2-40B4-BE49-F238E27FC236}">
                <a16:creationId xmlns:a16="http://schemas.microsoft.com/office/drawing/2014/main" id="{C7461FDC-1BBA-45D9-BAE5-15FB208F4F2D}"/>
              </a:ext>
            </a:extLst>
          </p:cNvPr>
          <p:cNvSpPr>
            <a:spLocks noChangeShapeType="1"/>
          </p:cNvSpPr>
          <p:nvPr/>
        </p:nvSpPr>
        <p:spPr bwMode="auto">
          <a:xfrm flipH="1" flipV="1">
            <a:off x="2952750" y="3551238"/>
            <a:ext cx="258762"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a:extLst>
              <a:ext uri="{FF2B5EF4-FFF2-40B4-BE49-F238E27FC236}">
                <a16:creationId xmlns:a16="http://schemas.microsoft.com/office/drawing/2014/main" id="{F47FD8E1-F42E-45EE-891A-E5D3AA83BB51}"/>
              </a:ext>
            </a:extLst>
          </p:cNvPr>
          <p:cNvSpPr>
            <a:spLocks noChangeShapeType="1"/>
          </p:cNvSpPr>
          <p:nvPr/>
        </p:nvSpPr>
        <p:spPr bwMode="auto">
          <a:xfrm flipH="1">
            <a:off x="2952750" y="4229100"/>
            <a:ext cx="64135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5">
            <a:extLst>
              <a:ext uri="{FF2B5EF4-FFF2-40B4-BE49-F238E27FC236}">
                <a16:creationId xmlns:a16="http://schemas.microsoft.com/office/drawing/2014/main" id="{C6C2E021-63CD-4E30-9853-359026C96A31}"/>
              </a:ext>
            </a:extLst>
          </p:cNvPr>
          <p:cNvSpPr>
            <a:spLocks noChangeShapeType="1"/>
          </p:cNvSpPr>
          <p:nvPr/>
        </p:nvSpPr>
        <p:spPr bwMode="auto">
          <a:xfrm>
            <a:off x="2136775" y="3071813"/>
            <a:ext cx="0" cy="395287"/>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6">
            <a:extLst>
              <a:ext uri="{FF2B5EF4-FFF2-40B4-BE49-F238E27FC236}">
                <a16:creationId xmlns:a16="http://schemas.microsoft.com/office/drawing/2014/main" id="{D5B1BF36-A2D2-4E65-87B6-0726AA4FADDD}"/>
              </a:ext>
            </a:extLst>
          </p:cNvPr>
          <p:cNvSpPr>
            <a:spLocks noChangeShapeType="1"/>
          </p:cNvSpPr>
          <p:nvPr/>
        </p:nvSpPr>
        <p:spPr bwMode="auto">
          <a:xfrm flipH="1">
            <a:off x="679450" y="3081338"/>
            <a:ext cx="1463675"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37">
            <a:extLst>
              <a:ext uri="{FF2B5EF4-FFF2-40B4-BE49-F238E27FC236}">
                <a16:creationId xmlns:a16="http://schemas.microsoft.com/office/drawing/2014/main" id="{B2999D25-740F-455D-B77B-F7F4222BCBC6}"/>
              </a:ext>
            </a:extLst>
          </p:cNvPr>
          <p:cNvSpPr>
            <a:spLocks noChangeShapeType="1"/>
          </p:cNvSpPr>
          <p:nvPr/>
        </p:nvSpPr>
        <p:spPr bwMode="auto">
          <a:xfrm flipH="1">
            <a:off x="2486025" y="3016250"/>
            <a:ext cx="1587" cy="273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38">
            <a:extLst>
              <a:ext uri="{FF2B5EF4-FFF2-40B4-BE49-F238E27FC236}">
                <a16:creationId xmlns:a16="http://schemas.microsoft.com/office/drawing/2014/main" id="{4FDFD4D4-DBC7-4C0A-973B-000677832BA9}"/>
              </a:ext>
            </a:extLst>
          </p:cNvPr>
          <p:cNvSpPr>
            <a:spLocks noChangeShapeType="1"/>
          </p:cNvSpPr>
          <p:nvPr/>
        </p:nvSpPr>
        <p:spPr bwMode="auto">
          <a:xfrm flipH="1">
            <a:off x="2873375" y="3024188"/>
            <a:ext cx="1587" cy="27305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39">
            <a:extLst>
              <a:ext uri="{FF2B5EF4-FFF2-40B4-BE49-F238E27FC236}">
                <a16:creationId xmlns:a16="http://schemas.microsoft.com/office/drawing/2014/main" id="{1C28FE0C-8C05-4446-B6DF-96C0208D2D8B}"/>
              </a:ext>
            </a:extLst>
          </p:cNvPr>
          <p:cNvSpPr>
            <a:spLocks noChangeShapeType="1"/>
          </p:cNvSpPr>
          <p:nvPr/>
        </p:nvSpPr>
        <p:spPr bwMode="auto">
          <a:xfrm flipH="1" flipV="1">
            <a:off x="2889250" y="4300538"/>
            <a:ext cx="1587" cy="27305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0">
            <a:extLst>
              <a:ext uri="{FF2B5EF4-FFF2-40B4-BE49-F238E27FC236}">
                <a16:creationId xmlns:a16="http://schemas.microsoft.com/office/drawing/2014/main" id="{C9DDFD94-0DD4-4CA2-A859-642A0A2FB027}"/>
              </a:ext>
            </a:extLst>
          </p:cNvPr>
          <p:cNvSpPr>
            <a:spLocks noChangeShapeType="1"/>
          </p:cNvSpPr>
          <p:nvPr/>
        </p:nvSpPr>
        <p:spPr bwMode="auto">
          <a:xfrm flipH="1" flipV="1">
            <a:off x="2486025" y="4300538"/>
            <a:ext cx="1587" cy="273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Oval 41">
            <a:extLst>
              <a:ext uri="{FF2B5EF4-FFF2-40B4-BE49-F238E27FC236}">
                <a16:creationId xmlns:a16="http://schemas.microsoft.com/office/drawing/2014/main" id="{C89D68AE-8D55-4C31-A35E-43142C151CC4}"/>
              </a:ext>
            </a:extLst>
          </p:cNvPr>
          <p:cNvSpPr>
            <a:spLocks noChangeArrowheads="1"/>
          </p:cNvSpPr>
          <p:nvPr/>
        </p:nvSpPr>
        <p:spPr bwMode="auto">
          <a:xfrm>
            <a:off x="2098675" y="4084638"/>
            <a:ext cx="106362" cy="107950"/>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42">
            <a:extLst>
              <a:ext uri="{FF2B5EF4-FFF2-40B4-BE49-F238E27FC236}">
                <a16:creationId xmlns:a16="http://schemas.microsoft.com/office/drawing/2014/main" id="{6172712D-26AC-4A95-90DA-4D834A663D59}"/>
              </a:ext>
            </a:extLst>
          </p:cNvPr>
          <p:cNvSpPr>
            <a:spLocks noChangeArrowheads="1"/>
          </p:cNvSpPr>
          <p:nvPr/>
        </p:nvSpPr>
        <p:spPr bwMode="auto">
          <a:xfrm>
            <a:off x="2085975" y="3408363"/>
            <a:ext cx="106362" cy="107950"/>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43">
            <a:extLst>
              <a:ext uri="{FF2B5EF4-FFF2-40B4-BE49-F238E27FC236}">
                <a16:creationId xmlns:a16="http://schemas.microsoft.com/office/drawing/2014/main" id="{380FD8F6-3F37-4B4D-9A2B-2BB877B64F04}"/>
              </a:ext>
            </a:extLst>
          </p:cNvPr>
          <p:cNvSpPr>
            <a:spLocks noChangeArrowheads="1"/>
          </p:cNvSpPr>
          <p:nvPr/>
        </p:nvSpPr>
        <p:spPr bwMode="auto">
          <a:xfrm>
            <a:off x="1165225" y="4473575"/>
            <a:ext cx="106362" cy="10795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Text Box 44">
            <a:extLst>
              <a:ext uri="{FF2B5EF4-FFF2-40B4-BE49-F238E27FC236}">
                <a16:creationId xmlns:a16="http://schemas.microsoft.com/office/drawing/2014/main" id="{55300296-CA92-431A-BA99-ED4CA6531B38}"/>
              </a:ext>
            </a:extLst>
          </p:cNvPr>
          <p:cNvSpPr txBox="1">
            <a:spLocks noChangeArrowheads="1"/>
          </p:cNvSpPr>
          <p:nvPr/>
        </p:nvSpPr>
        <p:spPr bwMode="auto">
          <a:xfrm>
            <a:off x="303212" y="18986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PI</a:t>
            </a:r>
          </a:p>
        </p:txBody>
      </p:sp>
      <p:sp>
        <p:nvSpPr>
          <p:cNvPr id="52" name="Text Box 45">
            <a:extLst>
              <a:ext uri="{FF2B5EF4-FFF2-40B4-BE49-F238E27FC236}">
                <a16:creationId xmlns:a16="http://schemas.microsoft.com/office/drawing/2014/main" id="{880C47CD-959F-423E-92C9-CF40E8A0C6D2}"/>
              </a:ext>
            </a:extLst>
          </p:cNvPr>
          <p:cNvSpPr txBox="1">
            <a:spLocks noChangeArrowheads="1"/>
          </p:cNvSpPr>
          <p:nvPr/>
        </p:nvSpPr>
        <p:spPr bwMode="auto">
          <a:xfrm>
            <a:off x="3521075" y="1914525"/>
            <a:ext cx="477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PO</a:t>
            </a:r>
          </a:p>
        </p:txBody>
      </p:sp>
      <p:sp>
        <p:nvSpPr>
          <p:cNvPr id="53" name="Text Box 46">
            <a:extLst>
              <a:ext uri="{FF2B5EF4-FFF2-40B4-BE49-F238E27FC236}">
                <a16:creationId xmlns:a16="http://schemas.microsoft.com/office/drawing/2014/main" id="{1234807E-4FD9-4394-86F2-877BC3B48C55}"/>
              </a:ext>
            </a:extLst>
          </p:cNvPr>
          <p:cNvSpPr txBox="1">
            <a:spLocks noChangeArrowheads="1"/>
          </p:cNvSpPr>
          <p:nvPr/>
        </p:nvSpPr>
        <p:spPr bwMode="auto">
          <a:xfrm>
            <a:off x="3124200" y="4216400"/>
            <a:ext cx="960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6600"/>
                </a:solidFill>
                <a:latin typeface="Arial" panose="020B0604020202020204" pitchFamily="34" charset="0"/>
              </a:rPr>
              <a:t>SCANIN</a:t>
            </a:r>
          </a:p>
        </p:txBody>
      </p:sp>
      <p:sp>
        <p:nvSpPr>
          <p:cNvPr id="54" name="Text Box 47">
            <a:extLst>
              <a:ext uri="{FF2B5EF4-FFF2-40B4-BE49-F238E27FC236}">
                <a16:creationId xmlns:a16="http://schemas.microsoft.com/office/drawing/2014/main" id="{AB9616E3-1C8A-4C5D-94C4-647DAF33589F}"/>
              </a:ext>
            </a:extLst>
          </p:cNvPr>
          <p:cNvSpPr txBox="1">
            <a:spLocks noChangeArrowheads="1"/>
          </p:cNvSpPr>
          <p:nvPr/>
        </p:nvSpPr>
        <p:spPr bwMode="auto">
          <a:xfrm>
            <a:off x="0" y="2798763"/>
            <a:ext cx="825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solidFill>
                  <a:srgbClr val="FF6600"/>
                </a:solidFill>
                <a:latin typeface="Arial" panose="020B0604020202020204" pitchFamily="34" charset="0"/>
              </a:rPr>
              <a:t>SCAN-</a:t>
            </a:r>
          </a:p>
          <a:p>
            <a:pPr algn="ctr"/>
            <a:r>
              <a:rPr lang="en-US" altLang="en-US" b="1">
                <a:solidFill>
                  <a:srgbClr val="FF6600"/>
                </a:solidFill>
                <a:latin typeface="Arial" panose="020B0604020202020204" pitchFamily="34" charset="0"/>
              </a:rPr>
              <a:t>OUT</a:t>
            </a:r>
          </a:p>
        </p:txBody>
      </p:sp>
      <p:sp>
        <p:nvSpPr>
          <p:cNvPr id="55" name="Text Box 48">
            <a:extLst>
              <a:ext uri="{FF2B5EF4-FFF2-40B4-BE49-F238E27FC236}">
                <a16:creationId xmlns:a16="http://schemas.microsoft.com/office/drawing/2014/main" id="{F5A9E2F0-BC5B-4531-AD99-E22CFA25D559}"/>
              </a:ext>
            </a:extLst>
          </p:cNvPr>
          <p:cNvSpPr txBox="1">
            <a:spLocks noChangeArrowheads="1"/>
          </p:cNvSpPr>
          <p:nvPr/>
        </p:nvSpPr>
        <p:spPr bwMode="auto">
          <a:xfrm>
            <a:off x="166687" y="4368800"/>
            <a:ext cx="758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accent1"/>
                </a:solidFill>
                <a:latin typeface="Arial" panose="020B0604020202020204" pitchFamily="34" charset="0"/>
              </a:rPr>
              <a:t>HOLD</a:t>
            </a:r>
          </a:p>
        </p:txBody>
      </p:sp>
      <p:sp>
        <p:nvSpPr>
          <p:cNvPr id="56" name="Text Box 49">
            <a:extLst>
              <a:ext uri="{FF2B5EF4-FFF2-40B4-BE49-F238E27FC236}">
                <a16:creationId xmlns:a16="http://schemas.microsoft.com/office/drawing/2014/main" id="{A303059F-D43F-4990-AAAF-79F400D321EC}"/>
              </a:ext>
            </a:extLst>
          </p:cNvPr>
          <p:cNvSpPr txBox="1">
            <a:spLocks noChangeArrowheads="1"/>
          </p:cNvSpPr>
          <p:nvPr/>
        </p:nvSpPr>
        <p:spPr bwMode="auto">
          <a:xfrm>
            <a:off x="2209800" y="4565650"/>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CK  </a:t>
            </a:r>
            <a:r>
              <a:rPr lang="en-US" altLang="en-US" b="1">
                <a:solidFill>
                  <a:srgbClr val="FF6600"/>
                </a:solidFill>
                <a:latin typeface="Arial" panose="020B0604020202020204" pitchFamily="34" charset="0"/>
              </a:rPr>
              <a:t>TC</a:t>
            </a:r>
          </a:p>
        </p:txBody>
      </p:sp>
      <p:sp>
        <p:nvSpPr>
          <p:cNvPr id="57" name="Rectangle 50">
            <a:extLst>
              <a:ext uri="{FF2B5EF4-FFF2-40B4-BE49-F238E27FC236}">
                <a16:creationId xmlns:a16="http://schemas.microsoft.com/office/drawing/2014/main" id="{08148E64-14FD-47A2-9B1F-AFF226B5FEB5}"/>
              </a:ext>
            </a:extLst>
          </p:cNvPr>
          <p:cNvSpPr>
            <a:spLocks noChangeArrowheads="1"/>
          </p:cNvSpPr>
          <p:nvPr/>
        </p:nvSpPr>
        <p:spPr bwMode="auto">
          <a:xfrm>
            <a:off x="2173287" y="2713038"/>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CK  </a:t>
            </a:r>
            <a:r>
              <a:rPr lang="en-US" altLang="en-US" b="1">
                <a:solidFill>
                  <a:srgbClr val="FF6600"/>
                </a:solidFill>
                <a:latin typeface="Arial" panose="020B0604020202020204" pitchFamily="34" charset="0"/>
              </a:rPr>
              <a:t>TC</a:t>
            </a:r>
          </a:p>
        </p:txBody>
      </p:sp>
      <p:sp>
        <p:nvSpPr>
          <p:cNvPr id="58" name="Text Box 51">
            <a:extLst>
              <a:ext uri="{FF2B5EF4-FFF2-40B4-BE49-F238E27FC236}">
                <a16:creationId xmlns:a16="http://schemas.microsoft.com/office/drawing/2014/main" id="{FD035F52-5EBF-498D-BE15-810F621D434C}"/>
              </a:ext>
            </a:extLst>
          </p:cNvPr>
          <p:cNvSpPr txBox="1">
            <a:spLocks noChangeArrowheads="1"/>
          </p:cNvSpPr>
          <p:nvPr/>
        </p:nvSpPr>
        <p:spPr bwMode="auto">
          <a:xfrm>
            <a:off x="1233487" y="4902200"/>
            <a:ext cx="19589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CK: system clock</a:t>
            </a:r>
          </a:p>
          <a:p>
            <a:r>
              <a:rPr lang="en-US" altLang="en-US" b="1">
                <a:latin typeface="Arial" panose="020B0604020202020204" pitchFamily="34" charset="0"/>
              </a:rPr>
              <a:t>TC:  test control</a:t>
            </a:r>
          </a:p>
          <a:p>
            <a:r>
              <a:rPr lang="en-US" altLang="en-US" b="1">
                <a:latin typeface="Arial" panose="020B0604020202020204" pitchFamily="34" charset="0"/>
              </a:rPr>
              <a:t>HOLD: hold signal</a:t>
            </a:r>
          </a:p>
          <a:p>
            <a:r>
              <a:rPr lang="en-US" altLang="en-US" b="1">
                <a:latin typeface="Arial" panose="020B0604020202020204" pitchFamily="34" charset="0"/>
              </a:rPr>
              <a:t>SFF: scan flip-flop</a:t>
            </a:r>
          </a:p>
          <a:p>
            <a:r>
              <a:rPr lang="en-US" altLang="en-US" b="1">
                <a:latin typeface="Arial" panose="020B0604020202020204" pitchFamily="34" charset="0"/>
              </a:rPr>
              <a:t>HL: hold latch</a:t>
            </a:r>
          </a:p>
        </p:txBody>
      </p:sp>
      <p:grpSp>
        <p:nvGrpSpPr>
          <p:cNvPr id="59" name="Group 57">
            <a:extLst>
              <a:ext uri="{FF2B5EF4-FFF2-40B4-BE49-F238E27FC236}">
                <a16:creationId xmlns:a16="http://schemas.microsoft.com/office/drawing/2014/main" id="{673E7399-6145-401E-9D61-EF50CB93E4A3}"/>
              </a:ext>
            </a:extLst>
          </p:cNvPr>
          <p:cNvGrpSpPr>
            <a:grpSpLocks/>
          </p:cNvGrpSpPr>
          <p:nvPr/>
        </p:nvGrpSpPr>
        <p:grpSpPr bwMode="auto">
          <a:xfrm>
            <a:off x="4724400" y="1976438"/>
            <a:ext cx="582612" cy="668337"/>
            <a:chOff x="2995" y="1373"/>
            <a:chExt cx="367" cy="421"/>
          </a:xfrm>
        </p:grpSpPr>
        <p:sp>
          <p:nvSpPr>
            <p:cNvPr id="60" name="Line 52">
              <a:extLst>
                <a:ext uri="{FF2B5EF4-FFF2-40B4-BE49-F238E27FC236}">
                  <a16:creationId xmlns:a16="http://schemas.microsoft.com/office/drawing/2014/main" id="{97992C03-B18D-4AC0-95BC-089D3B24DA36}"/>
                </a:ext>
              </a:extLst>
            </p:cNvPr>
            <p:cNvSpPr>
              <a:spLocks noChangeShapeType="1"/>
            </p:cNvSpPr>
            <p:nvPr/>
          </p:nvSpPr>
          <p:spPr bwMode="auto">
            <a:xfrm>
              <a:off x="2995" y="1786"/>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53">
              <a:extLst>
                <a:ext uri="{FF2B5EF4-FFF2-40B4-BE49-F238E27FC236}">
                  <a16:creationId xmlns:a16="http://schemas.microsoft.com/office/drawing/2014/main" id="{781F6DED-E434-4ED2-88E4-561D58D2F0E5}"/>
                </a:ext>
              </a:extLst>
            </p:cNvPr>
            <p:cNvSpPr>
              <a:spLocks noChangeShapeType="1"/>
            </p:cNvSpPr>
            <p:nvPr/>
          </p:nvSpPr>
          <p:spPr bwMode="auto">
            <a:xfrm>
              <a:off x="3178" y="1373"/>
              <a:ext cx="0" cy="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54">
              <a:extLst>
                <a:ext uri="{FF2B5EF4-FFF2-40B4-BE49-F238E27FC236}">
                  <a16:creationId xmlns:a16="http://schemas.microsoft.com/office/drawing/2014/main" id="{A78385FC-AAF0-45BF-9659-9B395F28D1A6}"/>
                </a:ext>
              </a:extLst>
            </p:cNvPr>
            <p:cNvSpPr>
              <a:spLocks noChangeShapeType="1"/>
            </p:cNvSpPr>
            <p:nvPr/>
          </p:nvSpPr>
          <p:spPr bwMode="auto">
            <a:xfrm>
              <a:off x="3170" y="1381"/>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6">
              <a:extLst>
                <a:ext uri="{FF2B5EF4-FFF2-40B4-BE49-F238E27FC236}">
                  <a16:creationId xmlns:a16="http://schemas.microsoft.com/office/drawing/2014/main" id="{5FE589E4-4438-4FDD-980B-8F6DE0AE0A96}"/>
                </a:ext>
              </a:extLst>
            </p:cNvPr>
            <p:cNvSpPr>
              <a:spLocks noChangeShapeType="1"/>
            </p:cNvSpPr>
            <p:nvPr/>
          </p:nvSpPr>
          <p:spPr bwMode="auto">
            <a:xfrm>
              <a:off x="3354" y="1373"/>
              <a:ext cx="0" cy="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 name="Line 59">
            <a:extLst>
              <a:ext uri="{FF2B5EF4-FFF2-40B4-BE49-F238E27FC236}">
                <a16:creationId xmlns:a16="http://schemas.microsoft.com/office/drawing/2014/main" id="{A20C195C-929D-4F29-9709-4A1652CECDCE}"/>
              </a:ext>
            </a:extLst>
          </p:cNvPr>
          <p:cNvSpPr>
            <a:spLocks noChangeShapeType="1"/>
          </p:cNvSpPr>
          <p:nvPr/>
        </p:nvSpPr>
        <p:spPr bwMode="auto">
          <a:xfrm>
            <a:off x="5283200" y="2632075"/>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60">
            <a:extLst>
              <a:ext uri="{FF2B5EF4-FFF2-40B4-BE49-F238E27FC236}">
                <a16:creationId xmlns:a16="http://schemas.microsoft.com/office/drawing/2014/main" id="{6346C83D-C0BF-4240-858C-ACC70E168B41}"/>
              </a:ext>
            </a:extLst>
          </p:cNvPr>
          <p:cNvSpPr>
            <a:spLocks noChangeShapeType="1"/>
          </p:cNvSpPr>
          <p:nvPr/>
        </p:nvSpPr>
        <p:spPr bwMode="auto">
          <a:xfrm>
            <a:off x="5573712" y="1976438"/>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61">
            <a:extLst>
              <a:ext uri="{FF2B5EF4-FFF2-40B4-BE49-F238E27FC236}">
                <a16:creationId xmlns:a16="http://schemas.microsoft.com/office/drawing/2014/main" id="{681433EB-D5AF-4BE7-95CA-3D545B068F66}"/>
              </a:ext>
            </a:extLst>
          </p:cNvPr>
          <p:cNvSpPr>
            <a:spLocks noChangeShapeType="1"/>
          </p:cNvSpPr>
          <p:nvPr/>
        </p:nvSpPr>
        <p:spPr bwMode="auto">
          <a:xfrm>
            <a:off x="5568950" y="1989138"/>
            <a:ext cx="2905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62">
            <a:extLst>
              <a:ext uri="{FF2B5EF4-FFF2-40B4-BE49-F238E27FC236}">
                <a16:creationId xmlns:a16="http://schemas.microsoft.com/office/drawing/2014/main" id="{E5376082-57B5-4FA1-882D-8A39B15ACE78}"/>
              </a:ext>
            </a:extLst>
          </p:cNvPr>
          <p:cNvSpPr>
            <a:spLocks noChangeShapeType="1"/>
          </p:cNvSpPr>
          <p:nvPr/>
        </p:nvSpPr>
        <p:spPr bwMode="auto">
          <a:xfrm>
            <a:off x="5853112" y="1976438"/>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64">
            <a:extLst>
              <a:ext uri="{FF2B5EF4-FFF2-40B4-BE49-F238E27FC236}">
                <a16:creationId xmlns:a16="http://schemas.microsoft.com/office/drawing/2014/main" id="{4256A0DF-DDB2-4909-83F6-B7BA264EDF33}"/>
              </a:ext>
            </a:extLst>
          </p:cNvPr>
          <p:cNvSpPr>
            <a:spLocks noChangeShapeType="1"/>
          </p:cNvSpPr>
          <p:nvPr/>
        </p:nvSpPr>
        <p:spPr bwMode="auto">
          <a:xfrm>
            <a:off x="5842000" y="2630488"/>
            <a:ext cx="3016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65">
            <a:extLst>
              <a:ext uri="{FF2B5EF4-FFF2-40B4-BE49-F238E27FC236}">
                <a16:creationId xmlns:a16="http://schemas.microsoft.com/office/drawing/2014/main" id="{273DB8CF-659D-4565-989A-5E088DF1525D}"/>
              </a:ext>
            </a:extLst>
          </p:cNvPr>
          <p:cNvSpPr>
            <a:spLocks noChangeShapeType="1"/>
          </p:cNvSpPr>
          <p:nvPr/>
        </p:nvSpPr>
        <p:spPr bwMode="auto">
          <a:xfrm>
            <a:off x="6129337" y="1974850"/>
            <a:ext cx="0" cy="668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66">
            <a:extLst>
              <a:ext uri="{FF2B5EF4-FFF2-40B4-BE49-F238E27FC236}">
                <a16:creationId xmlns:a16="http://schemas.microsoft.com/office/drawing/2014/main" id="{F94FAB5D-81A9-4865-BD8E-866D36E8DD74}"/>
              </a:ext>
            </a:extLst>
          </p:cNvPr>
          <p:cNvSpPr>
            <a:spLocks noChangeShapeType="1"/>
          </p:cNvSpPr>
          <p:nvPr/>
        </p:nvSpPr>
        <p:spPr bwMode="auto">
          <a:xfrm>
            <a:off x="6122987" y="1987550"/>
            <a:ext cx="296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67">
            <a:extLst>
              <a:ext uri="{FF2B5EF4-FFF2-40B4-BE49-F238E27FC236}">
                <a16:creationId xmlns:a16="http://schemas.microsoft.com/office/drawing/2014/main" id="{643D5746-B3C3-49D3-A299-363A9AA88E13}"/>
              </a:ext>
            </a:extLst>
          </p:cNvPr>
          <p:cNvSpPr>
            <a:spLocks noChangeShapeType="1"/>
          </p:cNvSpPr>
          <p:nvPr/>
        </p:nvSpPr>
        <p:spPr bwMode="auto">
          <a:xfrm>
            <a:off x="6408737" y="1974850"/>
            <a:ext cx="0" cy="668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69">
            <a:extLst>
              <a:ext uri="{FF2B5EF4-FFF2-40B4-BE49-F238E27FC236}">
                <a16:creationId xmlns:a16="http://schemas.microsoft.com/office/drawing/2014/main" id="{A58B6422-4057-464F-8CDE-C18908E8A319}"/>
              </a:ext>
            </a:extLst>
          </p:cNvPr>
          <p:cNvSpPr>
            <a:spLocks noChangeShapeType="1"/>
          </p:cNvSpPr>
          <p:nvPr/>
        </p:nvSpPr>
        <p:spPr bwMode="auto">
          <a:xfrm>
            <a:off x="6397625" y="2636838"/>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70">
            <a:extLst>
              <a:ext uri="{FF2B5EF4-FFF2-40B4-BE49-F238E27FC236}">
                <a16:creationId xmlns:a16="http://schemas.microsoft.com/office/drawing/2014/main" id="{60A70972-4B7D-4151-9DC5-A311485712F8}"/>
              </a:ext>
            </a:extLst>
          </p:cNvPr>
          <p:cNvSpPr>
            <a:spLocks noChangeShapeType="1"/>
          </p:cNvSpPr>
          <p:nvPr/>
        </p:nvSpPr>
        <p:spPr bwMode="auto">
          <a:xfrm>
            <a:off x="6688137" y="1981200"/>
            <a:ext cx="0" cy="668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71">
            <a:extLst>
              <a:ext uri="{FF2B5EF4-FFF2-40B4-BE49-F238E27FC236}">
                <a16:creationId xmlns:a16="http://schemas.microsoft.com/office/drawing/2014/main" id="{B8493C2A-CBCE-422C-B190-62CDFD262CE4}"/>
              </a:ext>
            </a:extLst>
          </p:cNvPr>
          <p:cNvSpPr>
            <a:spLocks noChangeShapeType="1"/>
          </p:cNvSpPr>
          <p:nvPr/>
        </p:nvSpPr>
        <p:spPr bwMode="auto">
          <a:xfrm>
            <a:off x="6675437" y="19939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2">
            <a:extLst>
              <a:ext uri="{FF2B5EF4-FFF2-40B4-BE49-F238E27FC236}">
                <a16:creationId xmlns:a16="http://schemas.microsoft.com/office/drawing/2014/main" id="{4CC6D6B0-60B1-4F8E-8864-7D9F1A726560}"/>
              </a:ext>
            </a:extLst>
          </p:cNvPr>
          <p:cNvSpPr>
            <a:spLocks noChangeShapeType="1"/>
          </p:cNvSpPr>
          <p:nvPr/>
        </p:nvSpPr>
        <p:spPr bwMode="auto">
          <a:xfrm>
            <a:off x="6967537" y="1981200"/>
            <a:ext cx="0" cy="6556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74">
            <a:extLst>
              <a:ext uri="{FF2B5EF4-FFF2-40B4-BE49-F238E27FC236}">
                <a16:creationId xmlns:a16="http://schemas.microsoft.com/office/drawing/2014/main" id="{B259AB47-66DD-450A-987E-DC5B88D1BA89}"/>
              </a:ext>
            </a:extLst>
          </p:cNvPr>
          <p:cNvSpPr>
            <a:spLocks noChangeShapeType="1"/>
          </p:cNvSpPr>
          <p:nvPr/>
        </p:nvSpPr>
        <p:spPr bwMode="auto">
          <a:xfrm>
            <a:off x="6958012" y="2625725"/>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75">
            <a:extLst>
              <a:ext uri="{FF2B5EF4-FFF2-40B4-BE49-F238E27FC236}">
                <a16:creationId xmlns:a16="http://schemas.microsoft.com/office/drawing/2014/main" id="{9F2128C7-8652-4939-8006-6153B5B430DC}"/>
              </a:ext>
            </a:extLst>
          </p:cNvPr>
          <p:cNvSpPr>
            <a:spLocks noChangeShapeType="1"/>
          </p:cNvSpPr>
          <p:nvPr/>
        </p:nvSpPr>
        <p:spPr bwMode="auto">
          <a:xfrm>
            <a:off x="7248525" y="1970088"/>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76">
            <a:extLst>
              <a:ext uri="{FF2B5EF4-FFF2-40B4-BE49-F238E27FC236}">
                <a16:creationId xmlns:a16="http://schemas.microsoft.com/office/drawing/2014/main" id="{9075E5DA-8F7D-4BB3-8AB1-17E9FBD47446}"/>
              </a:ext>
            </a:extLst>
          </p:cNvPr>
          <p:cNvSpPr>
            <a:spLocks noChangeShapeType="1"/>
          </p:cNvSpPr>
          <p:nvPr/>
        </p:nvSpPr>
        <p:spPr bwMode="auto">
          <a:xfrm>
            <a:off x="7239000" y="1979613"/>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77">
            <a:extLst>
              <a:ext uri="{FF2B5EF4-FFF2-40B4-BE49-F238E27FC236}">
                <a16:creationId xmlns:a16="http://schemas.microsoft.com/office/drawing/2014/main" id="{FE732AB2-1165-4D7A-81D1-370AA519627F}"/>
              </a:ext>
            </a:extLst>
          </p:cNvPr>
          <p:cNvSpPr>
            <a:spLocks noChangeShapeType="1"/>
          </p:cNvSpPr>
          <p:nvPr/>
        </p:nvSpPr>
        <p:spPr bwMode="auto">
          <a:xfrm>
            <a:off x="7527925" y="1970088"/>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79">
            <a:extLst>
              <a:ext uri="{FF2B5EF4-FFF2-40B4-BE49-F238E27FC236}">
                <a16:creationId xmlns:a16="http://schemas.microsoft.com/office/drawing/2014/main" id="{716C5E42-AED8-4670-BC58-0194368F196F}"/>
              </a:ext>
            </a:extLst>
          </p:cNvPr>
          <p:cNvSpPr>
            <a:spLocks noChangeShapeType="1"/>
          </p:cNvSpPr>
          <p:nvPr/>
        </p:nvSpPr>
        <p:spPr bwMode="auto">
          <a:xfrm>
            <a:off x="7515225" y="2625725"/>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80">
            <a:extLst>
              <a:ext uri="{FF2B5EF4-FFF2-40B4-BE49-F238E27FC236}">
                <a16:creationId xmlns:a16="http://schemas.microsoft.com/office/drawing/2014/main" id="{78407F5E-CC93-4FBA-BEE5-0DD21932EDD1}"/>
              </a:ext>
            </a:extLst>
          </p:cNvPr>
          <p:cNvSpPr>
            <a:spLocks noChangeShapeType="1"/>
          </p:cNvSpPr>
          <p:nvPr/>
        </p:nvSpPr>
        <p:spPr bwMode="auto">
          <a:xfrm>
            <a:off x="7805737" y="1970088"/>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81">
            <a:extLst>
              <a:ext uri="{FF2B5EF4-FFF2-40B4-BE49-F238E27FC236}">
                <a16:creationId xmlns:a16="http://schemas.microsoft.com/office/drawing/2014/main" id="{E6B8BE28-DAE1-46BA-8862-3218DE591763}"/>
              </a:ext>
            </a:extLst>
          </p:cNvPr>
          <p:cNvSpPr>
            <a:spLocks noChangeShapeType="1"/>
          </p:cNvSpPr>
          <p:nvPr/>
        </p:nvSpPr>
        <p:spPr bwMode="auto">
          <a:xfrm>
            <a:off x="7797800" y="1974850"/>
            <a:ext cx="2968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82">
            <a:extLst>
              <a:ext uri="{FF2B5EF4-FFF2-40B4-BE49-F238E27FC236}">
                <a16:creationId xmlns:a16="http://schemas.microsoft.com/office/drawing/2014/main" id="{69712D37-16A9-4918-9805-1CB71C81E960}"/>
              </a:ext>
            </a:extLst>
          </p:cNvPr>
          <p:cNvSpPr>
            <a:spLocks noChangeShapeType="1"/>
          </p:cNvSpPr>
          <p:nvPr/>
        </p:nvSpPr>
        <p:spPr bwMode="auto">
          <a:xfrm>
            <a:off x="8085137" y="1970088"/>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89">
            <a:extLst>
              <a:ext uri="{FF2B5EF4-FFF2-40B4-BE49-F238E27FC236}">
                <a16:creationId xmlns:a16="http://schemas.microsoft.com/office/drawing/2014/main" id="{1B49C9D7-6471-4EA6-8464-B0184186CECE}"/>
              </a:ext>
            </a:extLst>
          </p:cNvPr>
          <p:cNvSpPr>
            <a:spLocks noChangeShapeType="1"/>
          </p:cNvSpPr>
          <p:nvPr/>
        </p:nvSpPr>
        <p:spPr bwMode="auto">
          <a:xfrm>
            <a:off x="8080375" y="2628900"/>
            <a:ext cx="2968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90">
            <a:extLst>
              <a:ext uri="{FF2B5EF4-FFF2-40B4-BE49-F238E27FC236}">
                <a16:creationId xmlns:a16="http://schemas.microsoft.com/office/drawing/2014/main" id="{D456BB18-63A1-4FC3-A080-D9D307CAAF3E}"/>
              </a:ext>
            </a:extLst>
          </p:cNvPr>
          <p:cNvSpPr>
            <a:spLocks noChangeShapeType="1"/>
          </p:cNvSpPr>
          <p:nvPr/>
        </p:nvSpPr>
        <p:spPr bwMode="auto">
          <a:xfrm>
            <a:off x="8362950" y="1973263"/>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91">
            <a:extLst>
              <a:ext uri="{FF2B5EF4-FFF2-40B4-BE49-F238E27FC236}">
                <a16:creationId xmlns:a16="http://schemas.microsoft.com/office/drawing/2014/main" id="{3EF2E91A-BD26-41E0-9DC7-21FFDFD24735}"/>
              </a:ext>
            </a:extLst>
          </p:cNvPr>
          <p:cNvSpPr>
            <a:spLocks noChangeShapeType="1"/>
          </p:cNvSpPr>
          <p:nvPr/>
        </p:nvSpPr>
        <p:spPr bwMode="auto">
          <a:xfrm>
            <a:off x="8355012" y="1985963"/>
            <a:ext cx="3000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92">
            <a:extLst>
              <a:ext uri="{FF2B5EF4-FFF2-40B4-BE49-F238E27FC236}">
                <a16:creationId xmlns:a16="http://schemas.microsoft.com/office/drawing/2014/main" id="{D88BEE10-B3C8-49FE-A022-EA391DBB6F78}"/>
              </a:ext>
            </a:extLst>
          </p:cNvPr>
          <p:cNvSpPr>
            <a:spLocks noChangeShapeType="1"/>
          </p:cNvSpPr>
          <p:nvPr/>
        </p:nvSpPr>
        <p:spPr bwMode="auto">
          <a:xfrm>
            <a:off x="8642350" y="1973263"/>
            <a:ext cx="0" cy="668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94">
            <a:extLst>
              <a:ext uri="{FF2B5EF4-FFF2-40B4-BE49-F238E27FC236}">
                <a16:creationId xmlns:a16="http://schemas.microsoft.com/office/drawing/2014/main" id="{ED4C40E4-AB64-424B-8053-603902AA0D2F}"/>
              </a:ext>
            </a:extLst>
          </p:cNvPr>
          <p:cNvSpPr>
            <a:spLocks noChangeShapeType="1"/>
          </p:cNvSpPr>
          <p:nvPr/>
        </p:nvSpPr>
        <p:spPr bwMode="auto">
          <a:xfrm>
            <a:off x="4727575" y="3546475"/>
            <a:ext cx="8763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95">
            <a:extLst>
              <a:ext uri="{FF2B5EF4-FFF2-40B4-BE49-F238E27FC236}">
                <a16:creationId xmlns:a16="http://schemas.microsoft.com/office/drawing/2014/main" id="{FA27E32B-6FB6-47EB-9845-7176543BA5C1}"/>
              </a:ext>
            </a:extLst>
          </p:cNvPr>
          <p:cNvSpPr>
            <a:spLocks noChangeShapeType="1"/>
          </p:cNvSpPr>
          <p:nvPr/>
        </p:nvSpPr>
        <p:spPr bwMode="auto">
          <a:xfrm>
            <a:off x="5589587" y="2890838"/>
            <a:ext cx="0" cy="66833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96">
            <a:extLst>
              <a:ext uri="{FF2B5EF4-FFF2-40B4-BE49-F238E27FC236}">
                <a16:creationId xmlns:a16="http://schemas.microsoft.com/office/drawing/2014/main" id="{D0A96BEE-72DC-4FB5-B794-C775765FB89C}"/>
              </a:ext>
            </a:extLst>
          </p:cNvPr>
          <p:cNvSpPr>
            <a:spLocks noChangeShapeType="1"/>
          </p:cNvSpPr>
          <p:nvPr/>
        </p:nvSpPr>
        <p:spPr bwMode="auto">
          <a:xfrm>
            <a:off x="5583237" y="2895600"/>
            <a:ext cx="300038"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97">
            <a:extLst>
              <a:ext uri="{FF2B5EF4-FFF2-40B4-BE49-F238E27FC236}">
                <a16:creationId xmlns:a16="http://schemas.microsoft.com/office/drawing/2014/main" id="{C62E6CBD-88E6-4C8F-B3B9-AA66C4060571}"/>
              </a:ext>
            </a:extLst>
          </p:cNvPr>
          <p:cNvSpPr>
            <a:spLocks noChangeShapeType="1"/>
          </p:cNvSpPr>
          <p:nvPr/>
        </p:nvSpPr>
        <p:spPr bwMode="auto">
          <a:xfrm>
            <a:off x="5868987" y="2890838"/>
            <a:ext cx="0" cy="66833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99">
            <a:extLst>
              <a:ext uri="{FF2B5EF4-FFF2-40B4-BE49-F238E27FC236}">
                <a16:creationId xmlns:a16="http://schemas.microsoft.com/office/drawing/2014/main" id="{60433035-FDD3-4185-A1D3-E159BC377075}"/>
              </a:ext>
            </a:extLst>
          </p:cNvPr>
          <p:cNvSpPr>
            <a:spLocks noChangeShapeType="1"/>
          </p:cNvSpPr>
          <p:nvPr/>
        </p:nvSpPr>
        <p:spPr bwMode="auto">
          <a:xfrm flipV="1">
            <a:off x="5864225" y="3548063"/>
            <a:ext cx="1946275"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00">
            <a:extLst>
              <a:ext uri="{FF2B5EF4-FFF2-40B4-BE49-F238E27FC236}">
                <a16:creationId xmlns:a16="http://schemas.microsoft.com/office/drawing/2014/main" id="{5895CEDD-7359-4C6C-B1C0-141EE84F6133}"/>
              </a:ext>
            </a:extLst>
          </p:cNvPr>
          <p:cNvSpPr>
            <a:spLocks noChangeShapeType="1"/>
          </p:cNvSpPr>
          <p:nvPr/>
        </p:nvSpPr>
        <p:spPr bwMode="auto">
          <a:xfrm>
            <a:off x="7797800" y="2895600"/>
            <a:ext cx="0" cy="66833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101">
            <a:extLst>
              <a:ext uri="{FF2B5EF4-FFF2-40B4-BE49-F238E27FC236}">
                <a16:creationId xmlns:a16="http://schemas.microsoft.com/office/drawing/2014/main" id="{D8C7E414-FC7C-4E67-845B-184FE9DCB307}"/>
              </a:ext>
            </a:extLst>
          </p:cNvPr>
          <p:cNvSpPr>
            <a:spLocks noChangeShapeType="1"/>
          </p:cNvSpPr>
          <p:nvPr/>
        </p:nvSpPr>
        <p:spPr bwMode="auto">
          <a:xfrm>
            <a:off x="7789862" y="2908300"/>
            <a:ext cx="300038"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102">
            <a:extLst>
              <a:ext uri="{FF2B5EF4-FFF2-40B4-BE49-F238E27FC236}">
                <a16:creationId xmlns:a16="http://schemas.microsoft.com/office/drawing/2014/main" id="{6847EC47-23E0-4A29-9F63-2150A1F529A7}"/>
              </a:ext>
            </a:extLst>
          </p:cNvPr>
          <p:cNvSpPr>
            <a:spLocks noChangeShapeType="1"/>
          </p:cNvSpPr>
          <p:nvPr/>
        </p:nvSpPr>
        <p:spPr bwMode="auto">
          <a:xfrm>
            <a:off x="8074025" y="2901950"/>
            <a:ext cx="0" cy="660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103">
            <a:extLst>
              <a:ext uri="{FF2B5EF4-FFF2-40B4-BE49-F238E27FC236}">
                <a16:creationId xmlns:a16="http://schemas.microsoft.com/office/drawing/2014/main" id="{E7F31186-B2F6-44FD-89F9-47368CFFF40F}"/>
              </a:ext>
            </a:extLst>
          </p:cNvPr>
          <p:cNvSpPr>
            <a:spLocks noChangeShapeType="1"/>
          </p:cNvSpPr>
          <p:nvPr/>
        </p:nvSpPr>
        <p:spPr bwMode="auto">
          <a:xfrm>
            <a:off x="8067675" y="3548063"/>
            <a:ext cx="59055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4">
            <a:extLst>
              <a:ext uri="{FF2B5EF4-FFF2-40B4-BE49-F238E27FC236}">
                <a16:creationId xmlns:a16="http://schemas.microsoft.com/office/drawing/2014/main" id="{B2124C10-E8B9-473B-96AD-7E165AEF615D}"/>
              </a:ext>
            </a:extLst>
          </p:cNvPr>
          <p:cNvSpPr txBox="1">
            <a:spLocks noChangeArrowheads="1"/>
          </p:cNvSpPr>
          <p:nvPr/>
        </p:nvSpPr>
        <p:spPr bwMode="auto">
          <a:xfrm>
            <a:off x="4143375" y="2249488"/>
            <a:ext cx="47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CK</a:t>
            </a:r>
          </a:p>
        </p:txBody>
      </p:sp>
      <p:sp>
        <p:nvSpPr>
          <p:cNvPr id="98" name="Rectangle 105">
            <a:extLst>
              <a:ext uri="{FF2B5EF4-FFF2-40B4-BE49-F238E27FC236}">
                <a16:creationId xmlns:a16="http://schemas.microsoft.com/office/drawing/2014/main" id="{7581437B-5312-4417-95D9-77AAE3673A50}"/>
              </a:ext>
            </a:extLst>
          </p:cNvPr>
          <p:cNvSpPr>
            <a:spLocks noChangeArrowheads="1"/>
          </p:cNvSpPr>
          <p:nvPr/>
        </p:nvSpPr>
        <p:spPr bwMode="auto">
          <a:xfrm>
            <a:off x="4043362" y="3149600"/>
            <a:ext cx="817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1"/>
                </a:solidFill>
              </a:rPr>
              <a:t>HOLD</a:t>
            </a:r>
          </a:p>
        </p:txBody>
      </p:sp>
      <p:sp>
        <p:nvSpPr>
          <p:cNvPr id="99" name="Line 106">
            <a:extLst>
              <a:ext uri="{FF2B5EF4-FFF2-40B4-BE49-F238E27FC236}">
                <a16:creationId xmlns:a16="http://schemas.microsoft.com/office/drawing/2014/main" id="{3131C30E-83A0-4A87-8A29-BE7FED4A5A13}"/>
              </a:ext>
            </a:extLst>
          </p:cNvPr>
          <p:cNvSpPr>
            <a:spLocks noChangeShapeType="1"/>
          </p:cNvSpPr>
          <p:nvPr/>
        </p:nvSpPr>
        <p:spPr bwMode="auto">
          <a:xfrm>
            <a:off x="6118225" y="1844675"/>
            <a:ext cx="573087"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7">
            <a:extLst>
              <a:ext uri="{FF2B5EF4-FFF2-40B4-BE49-F238E27FC236}">
                <a16:creationId xmlns:a16="http://schemas.microsoft.com/office/drawing/2014/main" id="{0FFF7EFE-1C26-4C0E-8320-048976DDF3C4}"/>
              </a:ext>
            </a:extLst>
          </p:cNvPr>
          <p:cNvSpPr txBox="1">
            <a:spLocks noChangeArrowheads="1"/>
          </p:cNvSpPr>
          <p:nvPr/>
        </p:nvSpPr>
        <p:spPr bwMode="auto">
          <a:xfrm>
            <a:off x="5994400" y="1244600"/>
            <a:ext cx="8048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latin typeface="Arial" panose="020B0604020202020204" pitchFamily="34" charset="0"/>
              </a:rPr>
              <a:t>CK</a:t>
            </a:r>
          </a:p>
          <a:p>
            <a:pPr algn="ctr"/>
            <a:r>
              <a:rPr lang="en-US" altLang="en-US" b="1">
                <a:latin typeface="Arial" panose="020B0604020202020204" pitchFamily="34" charset="0"/>
              </a:rPr>
              <a:t>period</a:t>
            </a:r>
          </a:p>
        </p:txBody>
      </p:sp>
      <p:sp>
        <p:nvSpPr>
          <p:cNvPr id="101" name="Line 109">
            <a:extLst>
              <a:ext uri="{FF2B5EF4-FFF2-40B4-BE49-F238E27FC236}">
                <a16:creationId xmlns:a16="http://schemas.microsoft.com/office/drawing/2014/main" id="{D300A998-9BFC-4480-A4D6-0D014AC67230}"/>
              </a:ext>
            </a:extLst>
          </p:cNvPr>
          <p:cNvSpPr>
            <a:spLocks noChangeShapeType="1"/>
          </p:cNvSpPr>
          <p:nvPr/>
        </p:nvSpPr>
        <p:spPr bwMode="auto">
          <a:xfrm>
            <a:off x="4732337" y="4930775"/>
            <a:ext cx="8636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110">
            <a:extLst>
              <a:ext uri="{FF2B5EF4-FFF2-40B4-BE49-F238E27FC236}">
                <a16:creationId xmlns:a16="http://schemas.microsoft.com/office/drawing/2014/main" id="{AC421F57-98E6-45F1-870B-F947B67C03F3}"/>
              </a:ext>
            </a:extLst>
          </p:cNvPr>
          <p:cNvSpPr>
            <a:spLocks noChangeShapeType="1"/>
          </p:cNvSpPr>
          <p:nvPr/>
        </p:nvSpPr>
        <p:spPr bwMode="auto">
          <a:xfrm>
            <a:off x="5580062" y="4278313"/>
            <a:ext cx="0" cy="668337"/>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111">
            <a:extLst>
              <a:ext uri="{FF2B5EF4-FFF2-40B4-BE49-F238E27FC236}">
                <a16:creationId xmlns:a16="http://schemas.microsoft.com/office/drawing/2014/main" id="{11CC8903-3F1D-4E35-91AE-7312F26FF16C}"/>
              </a:ext>
            </a:extLst>
          </p:cNvPr>
          <p:cNvSpPr>
            <a:spLocks noChangeShapeType="1"/>
          </p:cNvSpPr>
          <p:nvPr/>
        </p:nvSpPr>
        <p:spPr bwMode="auto">
          <a:xfrm>
            <a:off x="5567362" y="4291013"/>
            <a:ext cx="57785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112">
            <a:extLst>
              <a:ext uri="{FF2B5EF4-FFF2-40B4-BE49-F238E27FC236}">
                <a16:creationId xmlns:a16="http://schemas.microsoft.com/office/drawing/2014/main" id="{A44C50E2-1751-4310-8427-D60D8E099D7A}"/>
              </a:ext>
            </a:extLst>
          </p:cNvPr>
          <p:cNvSpPr>
            <a:spLocks noChangeShapeType="1"/>
          </p:cNvSpPr>
          <p:nvPr/>
        </p:nvSpPr>
        <p:spPr bwMode="auto">
          <a:xfrm>
            <a:off x="6132512" y="4276725"/>
            <a:ext cx="0" cy="66833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15">
            <a:extLst>
              <a:ext uri="{FF2B5EF4-FFF2-40B4-BE49-F238E27FC236}">
                <a16:creationId xmlns:a16="http://schemas.microsoft.com/office/drawing/2014/main" id="{8A17316D-2F3B-44F5-8480-36BA8F267C63}"/>
              </a:ext>
            </a:extLst>
          </p:cNvPr>
          <p:cNvSpPr>
            <a:spLocks noChangeShapeType="1"/>
          </p:cNvSpPr>
          <p:nvPr/>
        </p:nvSpPr>
        <p:spPr bwMode="auto">
          <a:xfrm flipV="1">
            <a:off x="6119812" y="4930775"/>
            <a:ext cx="165735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116">
            <a:extLst>
              <a:ext uri="{FF2B5EF4-FFF2-40B4-BE49-F238E27FC236}">
                <a16:creationId xmlns:a16="http://schemas.microsoft.com/office/drawing/2014/main" id="{C67B93D9-6053-41ED-96F5-8ADE65C350CD}"/>
              </a:ext>
            </a:extLst>
          </p:cNvPr>
          <p:cNvSpPr>
            <a:spLocks noChangeShapeType="1"/>
          </p:cNvSpPr>
          <p:nvPr/>
        </p:nvSpPr>
        <p:spPr bwMode="auto">
          <a:xfrm>
            <a:off x="7762875" y="4278313"/>
            <a:ext cx="0" cy="66516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117">
            <a:extLst>
              <a:ext uri="{FF2B5EF4-FFF2-40B4-BE49-F238E27FC236}">
                <a16:creationId xmlns:a16="http://schemas.microsoft.com/office/drawing/2014/main" id="{074A1014-7169-4CA9-B8E3-AD9A726D0044}"/>
              </a:ext>
            </a:extLst>
          </p:cNvPr>
          <p:cNvSpPr>
            <a:spLocks noChangeShapeType="1"/>
          </p:cNvSpPr>
          <p:nvPr/>
        </p:nvSpPr>
        <p:spPr bwMode="auto">
          <a:xfrm>
            <a:off x="7754937" y="4291013"/>
            <a:ext cx="56991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118">
            <a:extLst>
              <a:ext uri="{FF2B5EF4-FFF2-40B4-BE49-F238E27FC236}">
                <a16:creationId xmlns:a16="http://schemas.microsoft.com/office/drawing/2014/main" id="{9340BC60-C22A-473B-9AD2-C6B7617C220E}"/>
              </a:ext>
            </a:extLst>
          </p:cNvPr>
          <p:cNvSpPr>
            <a:spLocks noChangeShapeType="1"/>
          </p:cNvSpPr>
          <p:nvPr/>
        </p:nvSpPr>
        <p:spPr bwMode="auto">
          <a:xfrm>
            <a:off x="8310562" y="4283075"/>
            <a:ext cx="0" cy="66357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19">
            <a:extLst>
              <a:ext uri="{FF2B5EF4-FFF2-40B4-BE49-F238E27FC236}">
                <a16:creationId xmlns:a16="http://schemas.microsoft.com/office/drawing/2014/main" id="{F90A7CA4-B68A-43C6-A82D-8D2E2FFC6D57}"/>
              </a:ext>
            </a:extLst>
          </p:cNvPr>
          <p:cNvSpPr>
            <a:spLocks noChangeShapeType="1"/>
          </p:cNvSpPr>
          <p:nvPr/>
        </p:nvSpPr>
        <p:spPr bwMode="auto">
          <a:xfrm flipV="1">
            <a:off x="8299450" y="4930775"/>
            <a:ext cx="35401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Text Box 121">
            <a:extLst>
              <a:ext uri="{FF2B5EF4-FFF2-40B4-BE49-F238E27FC236}">
                <a16:creationId xmlns:a16="http://schemas.microsoft.com/office/drawing/2014/main" id="{39B1E687-C827-4EC7-9FF5-B5548B7FE2CF}"/>
              </a:ext>
            </a:extLst>
          </p:cNvPr>
          <p:cNvSpPr txBox="1">
            <a:spLocks noChangeArrowheads="1"/>
          </p:cNvSpPr>
          <p:nvPr/>
        </p:nvSpPr>
        <p:spPr bwMode="auto">
          <a:xfrm rot="-5400000">
            <a:off x="5502274" y="4406901"/>
            <a:ext cx="70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i="1">
                <a:latin typeface="Arial" panose="020B0604020202020204" pitchFamily="34" charset="0"/>
              </a:rPr>
              <a:t>Normal</a:t>
            </a:r>
          </a:p>
          <a:p>
            <a:pPr algn="ctr"/>
            <a:r>
              <a:rPr lang="en-US" altLang="en-US" sz="1200" b="1" i="1">
                <a:latin typeface="Arial" panose="020B0604020202020204" pitchFamily="34" charset="0"/>
              </a:rPr>
              <a:t>mode</a:t>
            </a:r>
          </a:p>
        </p:txBody>
      </p:sp>
      <p:sp>
        <p:nvSpPr>
          <p:cNvPr id="111" name="Text Box 128">
            <a:extLst>
              <a:ext uri="{FF2B5EF4-FFF2-40B4-BE49-F238E27FC236}">
                <a16:creationId xmlns:a16="http://schemas.microsoft.com/office/drawing/2014/main" id="{A90A6D1A-2D2B-42B1-B04A-1A3E1A1677DA}"/>
              </a:ext>
            </a:extLst>
          </p:cNvPr>
          <p:cNvSpPr txBox="1">
            <a:spLocks noChangeArrowheads="1"/>
          </p:cNvSpPr>
          <p:nvPr/>
        </p:nvSpPr>
        <p:spPr bwMode="auto">
          <a:xfrm rot="-5400000">
            <a:off x="7681912" y="4397376"/>
            <a:ext cx="70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i="1">
                <a:latin typeface="Arial" panose="020B0604020202020204" pitchFamily="34" charset="0"/>
              </a:rPr>
              <a:t>Normal</a:t>
            </a:r>
          </a:p>
          <a:p>
            <a:pPr algn="ctr"/>
            <a:r>
              <a:rPr lang="en-US" altLang="en-US" sz="1200" b="1" i="1">
                <a:latin typeface="Arial" panose="020B0604020202020204" pitchFamily="34" charset="0"/>
              </a:rPr>
              <a:t>mode</a:t>
            </a:r>
          </a:p>
        </p:txBody>
      </p:sp>
      <p:sp>
        <p:nvSpPr>
          <p:cNvPr id="112" name="Text Box 132">
            <a:extLst>
              <a:ext uri="{FF2B5EF4-FFF2-40B4-BE49-F238E27FC236}">
                <a16:creationId xmlns:a16="http://schemas.microsoft.com/office/drawing/2014/main" id="{A19432DF-F21D-436D-B62C-03D17C07CD6F}"/>
              </a:ext>
            </a:extLst>
          </p:cNvPr>
          <p:cNvSpPr txBox="1">
            <a:spLocks noChangeArrowheads="1"/>
          </p:cNvSpPr>
          <p:nvPr/>
        </p:nvSpPr>
        <p:spPr bwMode="auto">
          <a:xfrm>
            <a:off x="4213225" y="45593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6600"/>
                </a:solidFill>
              </a:rPr>
              <a:t>TC</a:t>
            </a:r>
          </a:p>
        </p:txBody>
      </p:sp>
      <p:sp>
        <p:nvSpPr>
          <p:cNvPr id="113" name="Text Box 133">
            <a:extLst>
              <a:ext uri="{FF2B5EF4-FFF2-40B4-BE49-F238E27FC236}">
                <a16:creationId xmlns:a16="http://schemas.microsoft.com/office/drawing/2014/main" id="{98991C20-97A1-49F6-893B-F6CEAC8B9CD6}"/>
              </a:ext>
            </a:extLst>
          </p:cNvPr>
          <p:cNvSpPr txBox="1">
            <a:spLocks noChangeArrowheads="1"/>
          </p:cNvSpPr>
          <p:nvPr/>
        </p:nvSpPr>
        <p:spPr bwMode="auto">
          <a:xfrm>
            <a:off x="6235700" y="4421188"/>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latin typeface="Arial" panose="020B0604020202020204" pitchFamily="34" charset="0"/>
              </a:rPr>
              <a:t>Scan mode</a:t>
            </a:r>
          </a:p>
        </p:txBody>
      </p:sp>
      <p:sp>
        <p:nvSpPr>
          <p:cNvPr id="114" name="Line 135">
            <a:extLst>
              <a:ext uri="{FF2B5EF4-FFF2-40B4-BE49-F238E27FC236}">
                <a16:creationId xmlns:a16="http://schemas.microsoft.com/office/drawing/2014/main" id="{03C56B2C-AC5E-4999-BDCB-D430C2EE40B2}"/>
              </a:ext>
            </a:extLst>
          </p:cNvPr>
          <p:cNvSpPr>
            <a:spLocks noChangeShapeType="1"/>
          </p:cNvSpPr>
          <p:nvPr/>
        </p:nvSpPr>
        <p:spPr bwMode="auto">
          <a:xfrm flipV="1">
            <a:off x="5586412" y="4945063"/>
            <a:ext cx="0" cy="7159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136">
            <a:extLst>
              <a:ext uri="{FF2B5EF4-FFF2-40B4-BE49-F238E27FC236}">
                <a16:creationId xmlns:a16="http://schemas.microsoft.com/office/drawing/2014/main" id="{3D6CC02A-71ED-4DC7-A1CD-FCB2433ECAE2}"/>
              </a:ext>
            </a:extLst>
          </p:cNvPr>
          <p:cNvSpPr>
            <a:spLocks noChangeShapeType="1"/>
          </p:cNvSpPr>
          <p:nvPr/>
        </p:nvSpPr>
        <p:spPr bwMode="auto">
          <a:xfrm flipV="1">
            <a:off x="7762875" y="4945063"/>
            <a:ext cx="0" cy="7159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Text Box 137">
            <a:extLst>
              <a:ext uri="{FF2B5EF4-FFF2-40B4-BE49-F238E27FC236}">
                <a16:creationId xmlns:a16="http://schemas.microsoft.com/office/drawing/2014/main" id="{41D79027-8FF8-487D-81AF-866BC9C78D77}"/>
              </a:ext>
            </a:extLst>
          </p:cNvPr>
          <p:cNvSpPr txBox="1">
            <a:spLocks noChangeArrowheads="1"/>
          </p:cNvSpPr>
          <p:nvPr/>
        </p:nvSpPr>
        <p:spPr bwMode="auto">
          <a:xfrm>
            <a:off x="5135562" y="5630863"/>
            <a:ext cx="895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latin typeface="Arial" panose="020B0604020202020204" pitchFamily="34" charset="0"/>
              </a:rPr>
              <a:t>V1 PI</a:t>
            </a:r>
          </a:p>
          <a:p>
            <a:pPr algn="ctr"/>
            <a:r>
              <a:rPr lang="en-US" altLang="en-US" b="1">
                <a:latin typeface="Arial" panose="020B0604020202020204" pitchFamily="34" charset="0"/>
              </a:rPr>
              <a:t>applied</a:t>
            </a:r>
          </a:p>
        </p:txBody>
      </p:sp>
      <p:sp>
        <p:nvSpPr>
          <p:cNvPr id="117" name="Text Box 139">
            <a:extLst>
              <a:ext uri="{FF2B5EF4-FFF2-40B4-BE49-F238E27FC236}">
                <a16:creationId xmlns:a16="http://schemas.microsoft.com/office/drawing/2014/main" id="{A66A3AEA-ACA7-4164-8EBA-447BEBE0A73E}"/>
              </a:ext>
            </a:extLst>
          </p:cNvPr>
          <p:cNvSpPr txBox="1">
            <a:spLocks noChangeArrowheads="1"/>
          </p:cNvSpPr>
          <p:nvPr/>
        </p:nvSpPr>
        <p:spPr bwMode="auto">
          <a:xfrm>
            <a:off x="7285037" y="5646738"/>
            <a:ext cx="952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latin typeface="Arial" panose="020B0604020202020204" pitchFamily="34" charset="0"/>
              </a:rPr>
              <a:t>V2 PI</a:t>
            </a:r>
          </a:p>
          <a:p>
            <a:pPr algn="ctr"/>
            <a:r>
              <a:rPr lang="en-US" altLang="en-US" b="1">
                <a:latin typeface="Arial" panose="020B0604020202020204" pitchFamily="34" charset="0"/>
              </a:rPr>
              <a:t> applied</a:t>
            </a:r>
          </a:p>
          <a:p>
            <a:pPr algn="ctr"/>
            <a:r>
              <a:rPr lang="en-US" altLang="en-US" b="1" i="1">
                <a:solidFill>
                  <a:schemeClr val="tx2"/>
                </a:solidFill>
                <a:latin typeface="Arial" panose="020B0604020202020204" pitchFamily="34" charset="0"/>
              </a:rPr>
              <a:t>Launch</a:t>
            </a:r>
          </a:p>
        </p:txBody>
      </p:sp>
      <p:sp>
        <p:nvSpPr>
          <p:cNvPr id="118" name="Line 140">
            <a:extLst>
              <a:ext uri="{FF2B5EF4-FFF2-40B4-BE49-F238E27FC236}">
                <a16:creationId xmlns:a16="http://schemas.microsoft.com/office/drawing/2014/main" id="{F1213DF8-4A02-4396-ABE0-3F74D06F81C9}"/>
              </a:ext>
            </a:extLst>
          </p:cNvPr>
          <p:cNvSpPr>
            <a:spLocks noChangeShapeType="1"/>
          </p:cNvSpPr>
          <p:nvPr/>
        </p:nvSpPr>
        <p:spPr bwMode="auto">
          <a:xfrm>
            <a:off x="6134100" y="4959350"/>
            <a:ext cx="0" cy="549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Text Box 141">
            <a:extLst>
              <a:ext uri="{FF2B5EF4-FFF2-40B4-BE49-F238E27FC236}">
                <a16:creationId xmlns:a16="http://schemas.microsoft.com/office/drawing/2014/main" id="{576E6FE0-9EB7-41CA-A8A4-7AFD12644541}"/>
              </a:ext>
            </a:extLst>
          </p:cNvPr>
          <p:cNvSpPr txBox="1">
            <a:spLocks noChangeArrowheads="1"/>
          </p:cNvSpPr>
          <p:nvPr/>
        </p:nvSpPr>
        <p:spPr bwMode="auto">
          <a:xfrm>
            <a:off x="4713287" y="4902200"/>
            <a:ext cx="8493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latin typeface="Arial" panose="020B0604020202020204" pitchFamily="34" charset="0"/>
              </a:rPr>
              <a:t>Scanin</a:t>
            </a:r>
          </a:p>
          <a:p>
            <a:pPr algn="ctr"/>
            <a:r>
              <a:rPr lang="en-US" altLang="en-US" b="1">
                <a:latin typeface="Arial" panose="020B0604020202020204" pitchFamily="34" charset="0"/>
              </a:rPr>
              <a:t>V1</a:t>
            </a:r>
          </a:p>
          <a:p>
            <a:pPr algn="ctr"/>
            <a:r>
              <a:rPr lang="en-US" altLang="en-US" b="1">
                <a:latin typeface="Arial" panose="020B0604020202020204" pitchFamily="34" charset="0"/>
              </a:rPr>
              <a:t>states</a:t>
            </a:r>
          </a:p>
        </p:txBody>
      </p:sp>
      <p:sp>
        <p:nvSpPr>
          <p:cNvPr id="120" name="Text Box 142">
            <a:extLst>
              <a:ext uri="{FF2B5EF4-FFF2-40B4-BE49-F238E27FC236}">
                <a16:creationId xmlns:a16="http://schemas.microsoft.com/office/drawing/2014/main" id="{A9B54F70-6E61-4DF7-9679-E66196F4B821}"/>
              </a:ext>
            </a:extLst>
          </p:cNvPr>
          <p:cNvSpPr txBox="1">
            <a:spLocks noChangeArrowheads="1"/>
          </p:cNvSpPr>
          <p:nvPr/>
        </p:nvSpPr>
        <p:spPr bwMode="auto">
          <a:xfrm>
            <a:off x="6403975" y="4999038"/>
            <a:ext cx="1076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latin typeface="Arial" panose="020B0604020202020204" pitchFamily="34" charset="0"/>
              </a:rPr>
              <a:t>Scanin</a:t>
            </a:r>
          </a:p>
          <a:p>
            <a:pPr algn="ctr"/>
            <a:r>
              <a:rPr lang="en-US" altLang="en-US" b="1">
                <a:latin typeface="Arial" panose="020B0604020202020204" pitchFamily="34" charset="0"/>
              </a:rPr>
              <a:t>V2 states</a:t>
            </a:r>
          </a:p>
        </p:txBody>
      </p:sp>
      <p:sp>
        <p:nvSpPr>
          <p:cNvPr id="121" name="Text Box 143">
            <a:extLst>
              <a:ext uri="{FF2B5EF4-FFF2-40B4-BE49-F238E27FC236}">
                <a16:creationId xmlns:a16="http://schemas.microsoft.com/office/drawing/2014/main" id="{4819CBFD-28A5-4A1C-951E-02475BA1B2C5}"/>
              </a:ext>
            </a:extLst>
          </p:cNvPr>
          <p:cNvSpPr txBox="1">
            <a:spLocks noChangeArrowheads="1"/>
          </p:cNvSpPr>
          <p:nvPr/>
        </p:nvSpPr>
        <p:spPr bwMode="auto">
          <a:xfrm>
            <a:off x="6049962" y="3835400"/>
            <a:ext cx="1133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V1 settles</a:t>
            </a:r>
          </a:p>
        </p:txBody>
      </p:sp>
      <p:sp>
        <p:nvSpPr>
          <p:cNvPr id="122" name="Line 144">
            <a:extLst>
              <a:ext uri="{FF2B5EF4-FFF2-40B4-BE49-F238E27FC236}">
                <a16:creationId xmlns:a16="http://schemas.microsoft.com/office/drawing/2014/main" id="{7A128E61-179F-4EBF-ABAA-01D6BBC45302}"/>
              </a:ext>
            </a:extLst>
          </p:cNvPr>
          <p:cNvSpPr>
            <a:spLocks noChangeShapeType="1"/>
          </p:cNvSpPr>
          <p:nvPr/>
        </p:nvSpPr>
        <p:spPr bwMode="auto">
          <a:xfrm flipH="1" flipV="1">
            <a:off x="8307387" y="4945063"/>
            <a:ext cx="3175" cy="222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Text Box 145">
            <a:extLst>
              <a:ext uri="{FF2B5EF4-FFF2-40B4-BE49-F238E27FC236}">
                <a16:creationId xmlns:a16="http://schemas.microsoft.com/office/drawing/2014/main" id="{FAFCE256-3C8A-41B3-B8BA-F9F7D629EDAC}"/>
              </a:ext>
            </a:extLst>
          </p:cNvPr>
          <p:cNvSpPr txBox="1">
            <a:spLocks noChangeArrowheads="1"/>
          </p:cNvSpPr>
          <p:nvPr/>
        </p:nvSpPr>
        <p:spPr bwMode="auto">
          <a:xfrm>
            <a:off x="8067675" y="5167313"/>
            <a:ext cx="952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latin typeface="Arial" panose="020B0604020202020204" pitchFamily="34" charset="0"/>
              </a:rPr>
              <a:t>Result</a:t>
            </a:r>
          </a:p>
          <a:p>
            <a:pPr algn="ctr"/>
            <a:r>
              <a:rPr lang="en-US" altLang="en-US" b="1">
                <a:latin typeface="Arial" panose="020B0604020202020204" pitchFamily="34" charset="0"/>
              </a:rPr>
              <a:t> latched</a:t>
            </a:r>
          </a:p>
          <a:p>
            <a:pPr algn="ctr"/>
            <a:r>
              <a:rPr lang="en-US" altLang="en-US" b="1" i="1">
                <a:solidFill>
                  <a:schemeClr val="tx2"/>
                </a:solidFill>
                <a:latin typeface="Arial" panose="020B0604020202020204" pitchFamily="34" charset="0"/>
              </a:rPr>
              <a:t>Capture</a:t>
            </a:r>
          </a:p>
        </p:txBody>
      </p:sp>
      <p:sp>
        <p:nvSpPr>
          <p:cNvPr id="124" name="Line 146">
            <a:extLst>
              <a:ext uri="{FF2B5EF4-FFF2-40B4-BE49-F238E27FC236}">
                <a16:creationId xmlns:a16="http://schemas.microsoft.com/office/drawing/2014/main" id="{9D796E49-C104-498A-ADF9-DCA44404E1B4}"/>
              </a:ext>
            </a:extLst>
          </p:cNvPr>
          <p:cNvSpPr>
            <a:spLocks noChangeShapeType="1"/>
          </p:cNvSpPr>
          <p:nvPr/>
        </p:nvSpPr>
        <p:spPr bwMode="auto">
          <a:xfrm>
            <a:off x="5583237" y="4152900"/>
            <a:ext cx="2182813"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147">
            <a:extLst>
              <a:ext uri="{FF2B5EF4-FFF2-40B4-BE49-F238E27FC236}">
                <a16:creationId xmlns:a16="http://schemas.microsoft.com/office/drawing/2014/main" id="{D115FE75-209A-4B5B-A4AE-D73372F413BE}"/>
              </a:ext>
            </a:extLst>
          </p:cNvPr>
          <p:cNvSpPr>
            <a:spLocks noChangeShapeType="1"/>
          </p:cNvSpPr>
          <p:nvPr/>
        </p:nvSpPr>
        <p:spPr bwMode="auto">
          <a:xfrm flipH="1">
            <a:off x="8307387" y="4146550"/>
            <a:ext cx="5175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Text Box 148">
            <a:extLst>
              <a:ext uri="{FF2B5EF4-FFF2-40B4-BE49-F238E27FC236}">
                <a16:creationId xmlns:a16="http://schemas.microsoft.com/office/drawing/2014/main" id="{0932A2B8-ED77-48E2-BC47-590A776482DA}"/>
              </a:ext>
            </a:extLst>
          </p:cNvPr>
          <p:cNvSpPr txBox="1">
            <a:spLocks noChangeArrowheads="1"/>
          </p:cNvSpPr>
          <p:nvPr/>
        </p:nvSpPr>
        <p:spPr bwMode="auto">
          <a:xfrm>
            <a:off x="8096250" y="3563938"/>
            <a:ext cx="984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latin typeface="Arial" panose="020B0604020202020204" pitchFamily="34" charset="0"/>
              </a:rPr>
              <a:t>Scanout</a:t>
            </a:r>
          </a:p>
          <a:p>
            <a:pPr algn="ctr"/>
            <a:r>
              <a:rPr lang="en-US" altLang="en-US" b="1">
                <a:latin typeface="Arial" panose="020B0604020202020204" pitchFamily="34" charset="0"/>
              </a:rPr>
              <a:t>result</a:t>
            </a:r>
          </a:p>
        </p:txBody>
      </p:sp>
    </p:spTree>
    <p:extLst>
      <p:ext uri="{BB962C8B-B14F-4D97-AF65-F5344CB8AC3E}">
        <p14:creationId xmlns:p14="http://schemas.microsoft.com/office/powerpoint/2010/main" val="320208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2ACB-D02C-46F3-975A-8B51EA02416D}"/>
              </a:ext>
            </a:extLst>
          </p:cNvPr>
          <p:cNvSpPr>
            <a:spLocks noGrp="1"/>
          </p:cNvSpPr>
          <p:nvPr>
            <p:ph type="title"/>
          </p:nvPr>
        </p:nvSpPr>
        <p:spPr/>
        <p:txBody>
          <a:bodyPr>
            <a:normAutofit fontScale="90000"/>
          </a:bodyPr>
          <a:lstStyle/>
          <a:p>
            <a:r>
              <a:rPr lang="en-US" dirty="0"/>
              <a:t>Using existing scan architectures</a:t>
            </a:r>
          </a:p>
        </p:txBody>
      </p:sp>
      <p:pic>
        <p:nvPicPr>
          <p:cNvPr id="9" name="Content Placeholder 8">
            <a:extLst>
              <a:ext uri="{FF2B5EF4-FFF2-40B4-BE49-F238E27FC236}">
                <a16:creationId xmlns:a16="http://schemas.microsoft.com/office/drawing/2014/main" id="{397F0219-E171-4A4D-A872-1DA0D5542AE6}"/>
              </a:ext>
            </a:extLst>
          </p:cNvPr>
          <p:cNvPicPr>
            <a:picLocks noGrp="1" noChangeAspect="1"/>
          </p:cNvPicPr>
          <p:nvPr>
            <p:ph sz="quarter" idx="1"/>
          </p:nvPr>
        </p:nvPicPr>
        <p:blipFill>
          <a:blip r:embed="rId3"/>
          <a:stretch>
            <a:fillRect/>
          </a:stretch>
        </p:blipFill>
        <p:spPr>
          <a:xfrm>
            <a:off x="457200" y="2928975"/>
            <a:ext cx="4038600" cy="1522338"/>
          </a:xfrm>
          <a:prstGeom prst="rect">
            <a:avLst/>
          </a:prstGeom>
        </p:spPr>
      </p:pic>
      <p:pic>
        <p:nvPicPr>
          <p:cNvPr id="8" name="Content Placeholder 7">
            <a:extLst>
              <a:ext uri="{FF2B5EF4-FFF2-40B4-BE49-F238E27FC236}">
                <a16:creationId xmlns:a16="http://schemas.microsoft.com/office/drawing/2014/main" id="{10A6129A-D36B-47E3-8A15-1394628AC0BD}"/>
              </a:ext>
            </a:extLst>
          </p:cNvPr>
          <p:cNvPicPr>
            <a:picLocks noGrp="1" noChangeAspect="1"/>
          </p:cNvPicPr>
          <p:nvPr>
            <p:ph sz="quarter" idx="2"/>
          </p:nvPr>
        </p:nvPicPr>
        <p:blipFill>
          <a:blip r:embed="rId4"/>
          <a:stretch>
            <a:fillRect/>
          </a:stretch>
        </p:blipFill>
        <p:spPr>
          <a:xfrm>
            <a:off x="4692650" y="2908479"/>
            <a:ext cx="4038600" cy="1563329"/>
          </a:xfrm>
          <a:prstGeom prst="rect">
            <a:avLst/>
          </a:prstGeom>
        </p:spPr>
      </p:pic>
      <p:sp>
        <p:nvSpPr>
          <p:cNvPr id="4" name="Text Placeholder 3">
            <a:extLst>
              <a:ext uri="{FF2B5EF4-FFF2-40B4-BE49-F238E27FC236}">
                <a16:creationId xmlns:a16="http://schemas.microsoft.com/office/drawing/2014/main" id="{814BEF2F-FFAA-4E00-BCED-E00FB9CA1B1C}"/>
              </a:ext>
            </a:extLst>
          </p:cNvPr>
          <p:cNvSpPr>
            <a:spLocks noGrp="1"/>
          </p:cNvSpPr>
          <p:nvPr>
            <p:ph type="body" idx="4294967295"/>
          </p:nvPr>
        </p:nvSpPr>
        <p:spPr>
          <a:xfrm>
            <a:off x="542131" y="1683670"/>
            <a:ext cx="3868738" cy="823912"/>
          </a:xfrm>
        </p:spPr>
        <p:txBody>
          <a:bodyPr>
            <a:normAutofit fontScale="85000" lnSpcReduction="10000"/>
          </a:bodyPr>
          <a:lstStyle/>
          <a:p>
            <a:r>
              <a:rPr lang="en-US" dirty="0"/>
              <a:t>Launch-off-shift (LOS)</a:t>
            </a:r>
            <a:br>
              <a:rPr lang="en-US" dirty="0"/>
            </a:br>
            <a:r>
              <a:rPr lang="en-US" dirty="0"/>
              <a:t>“skew load”</a:t>
            </a:r>
          </a:p>
        </p:txBody>
      </p:sp>
      <p:sp>
        <p:nvSpPr>
          <p:cNvPr id="6" name="Text Placeholder 5">
            <a:extLst>
              <a:ext uri="{FF2B5EF4-FFF2-40B4-BE49-F238E27FC236}">
                <a16:creationId xmlns:a16="http://schemas.microsoft.com/office/drawing/2014/main" id="{3DD3AC74-1BA5-4482-857E-0F448FFEDA08}"/>
              </a:ext>
            </a:extLst>
          </p:cNvPr>
          <p:cNvSpPr>
            <a:spLocks noGrp="1"/>
          </p:cNvSpPr>
          <p:nvPr>
            <p:ph type="body" sz="quarter" idx="4294967295"/>
          </p:nvPr>
        </p:nvSpPr>
        <p:spPr>
          <a:xfrm>
            <a:off x="4768056" y="1683670"/>
            <a:ext cx="3887787" cy="823912"/>
          </a:xfrm>
        </p:spPr>
        <p:txBody>
          <a:bodyPr>
            <a:normAutofit fontScale="77500" lnSpcReduction="20000"/>
          </a:bodyPr>
          <a:lstStyle/>
          <a:p>
            <a:r>
              <a:rPr lang="en-US" dirty="0"/>
              <a:t>Launch-off-capture (LOC)</a:t>
            </a:r>
            <a:br>
              <a:rPr lang="en-US" dirty="0"/>
            </a:br>
            <a:r>
              <a:rPr lang="en-US" dirty="0"/>
              <a:t>“broadside”</a:t>
            </a:r>
          </a:p>
        </p:txBody>
      </p:sp>
    </p:spTree>
    <p:extLst>
      <p:ext uri="{BB962C8B-B14F-4D97-AF65-F5344CB8AC3E}">
        <p14:creationId xmlns:p14="http://schemas.microsoft.com/office/powerpoint/2010/main" val="325670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999C6B-E1C6-4AA5-8735-8BDB2A76B20C}"/>
              </a:ext>
            </a:extLst>
          </p:cNvPr>
          <p:cNvSpPr>
            <a:spLocks noGrp="1"/>
          </p:cNvSpPr>
          <p:nvPr>
            <p:ph type="title"/>
          </p:nvPr>
        </p:nvSpPr>
        <p:spPr/>
        <p:txBody>
          <a:bodyPr/>
          <a:lstStyle/>
          <a:p>
            <a:r>
              <a:rPr lang="en-US" dirty="0"/>
              <a:t>Multiple scan enables</a:t>
            </a:r>
          </a:p>
        </p:txBody>
      </p:sp>
      <p:sp>
        <p:nvSpPr>
          <p:cNvPr id="4" name="Line 7">
            <a:extLst>
              <a:ext uri="{FF2B5EF4-FFF2-40B4-BE49-F238E27FC236}">
                <a16:creationId xmlns:a16="http://schemas.microsoft.com/office/drawing/2014/main" id="{018B3805-DD04-4A77-BE8F-F230BBF2C480}"/>
              </a:ext>
            </a:extLst>
          </p:cNvPr>
          <p:cNvSpPr>
            <a:spLocks noChangeShapeType="1"/>
          </p:cNvSpPr>
          <p:nvPr/>
        </p:nvSpPr>
        <p:spPr bwMode="auto">
          <a:xfrm>
            <a:off x="2847446" y="4335463"/>
            <a:ext cx="1027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8">
            <a:extLst>
              <a:ext uri="{FF2B5EF4-FFF2-40B4-BE49-F238E27FC236}">
                <a16:creationId xmlns:a16="http://schemas.microsoft.com/office/drawing/2014/main" id="{4631BB5A-ABAD-4E3A-AE40-097D03EBD6AB}"/>
              </a:ext>
            </a:extLst>
          </p:cNvPr>
          <p:cNvSpPr>
            <a:spLocks noChangeShapeType="1"/>
          </p:cNvSpPr>
          <p:nvPr/>
        </p:nvSpPr>
        <p:spPr bwMode="auto">
          <a:xfrm flipV="1">
            <a:off x="2963333" y="3665538"/>
            <a:ext cx="901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9">
            <a:extLst>
              <a:ext uri="{FF2B5EF4-FFF2-40B4-BE49-F238E27FC236}">
                <a16:creationId xmlns:a16="http://schemas.microsoft.com/office/drawing/2014/main" id="{C4D95F59-0A2C-4361-A2AC-6A4DAE57AFEA}"/>
              </a:ext>
            </a:extLst>
          </p:cNvPr>
          <p:cNvSpPr>
            <a:spLocks noChangeShapeType="1"/>
          </p:cNvSpPr>
          <p:nvPr/>
        </p:nvSpPr>
        <p:spPr bwMode="auto">
          <a:xfrm>
            <a:off x="4982633" y="2630488"/>
            <a:ext cx="3492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a:extLst>
              <a:ext uri="{FF2B5EF4-FFF2-40B4-BE49-F238E27FC236}">
                <a16:creationId xmlns:a16="http://schemas.microsoft.com/office/drawing/2014/main" id="{CB1E1883-D311-49FF-B0F0-A15F850D5D5C}"/>
              </a:ext>
            </a:extLst>
          </p:cNvPr>
          <p:cNvSpPr>
            <a:spLocks noChangeShapeType="1"/>
          </p:cNvSpPr>
          <p:nvPr/>
        </p:nvSpPr>
        <p:spPr bwMode="auto">
          <a:xfrm>
            <a:off x="4982633" y="2857500"/>
            <a:ext cx="182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a:extLst>
              <a:ext uri="{FF2B5EF4-FFF2-40B4-BE49-F238E27FC236}">
                <a16:creationId xmlns:a16="http://schemas.microsoft.com/office/drawing/2014/main" id="{426779FF-3475-457D-B2C6-5BDC85798CFA}"/>
              </a:ext>
            </a:extLst>
          </p:cNvPr>
          <p:cNvSpPr>
            <a:spLocks noChangeShapeType="1"/>
          </p:cNvSpPr>
          <p:nvPr/>
        </p:nvSpPr>
        <p:spPr bwMode="auto">
          <a:xfrm>
            <a:off x="4974696" y="2287588"/>
            <a:ext cx="50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3">
            <a:extLst>
              <a:ext uri="{FF2B5EF4-FFF2-40B4-BE49-F238E27FC236}">
                <a16:creationId xmlns:a16="http://schemas.microsoft.com/office/drawing/2014/main" id="{5C60DF6B-34AA-4617-9749-D290AEEB0E13}"/>
              </a:ext>
            </a:extLst>
          </p:cNvPr>
          <p:cNvSpPr txBox="1">
            <a:spLocks noChangeArrowheads="1"/>
          </p:cNvSpPr>
          <p:nvPr/>
        </p:nvSpPr>
        <p:spPr bwMode="auto">
          <a:xfrm>
            <a:off x="3209396" y="2093913"/>
            <a:ext cx="1771650" cy="915987"/>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Arial" panose="020B0604020202020204" pitchFamily="34" charset="0"/>
              </a:rPr>
              <a:t>Combinational</a:t>
            </a:r>
          </a:p>
          <a:p>
            <a:pPr algn="ctr"/>
            <a:endParaRPr lang="en-US" altLang="en-US" sz="1800" b="1">
              <a:latin typeface="Arial" panose="020B0604020202020204" pitchFamily="34" charset="0"/>
            </a:endParaRPr>
          </a:p>
          <a:p>
            <a:pPr algn="ctr"/>
            <a:r>
              <a:rPr lang="en-US" altLang="en-US" sz="1800" b="1">
                <a:latin typeface="Arial" panose="020B0604020202020204" pitchFamily="34" charset="0"/>
              </a:rPr>
              <a:t>circuit</a:t>
            </a:r>
          </a:p>
        </p:txBody>
      </p:sp>
      <p:sp>
        <p:nvSpPr>
          <p:cNvPr id="12" name="Text Box 15">
            <a:extLst>
              <a:ext uri="{FF2B5EF4-FFF2-40B4-BE49-F238E27FC236}">
                <a16:creationId xmlns:a16="http://schemas.microsoft.com/office/drawing/2014/main" id="{7B09851F-6182-453E-9AAB-29D24145BFE0}"/>
              </a:ext>
            </a:extLst>
          </p:cNvPr>
          <p:cNvSpPr txBox="1">
            <a:spLocks noChangeArrowheads="1"/>
          </p:cNvSpPr>
          <p:nvPr/>
        </p:nvSpPr>
        <p:spPr bwMode="auto">
          <a:xfrm>
            <a:off x="3845983" y="4164013"/>
            <a:ext cx="566738" cy="3365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SFF</a:t>
            </a:r>
          </a:p>
        </p:txBody>
      </p:sp>
      <p:sp>
        <p:nvSpPr>
          <p:cNvPr id="13" name="Rectangle 17">
            <a:extLst>
              <a:ext uri="{FF2B5EF4-FFF2-40B4-BE49-F238E27FC236}">
                <a16:creationId xmlns:a16="http://schemas.microsoft.com/office/drawing/2014/main" id="{E26F64AD-6F42-4023-92E1-8D24EAAFA92B}"/>
              </a:ext>
            </a:extLst>
          </p:cNvPr>
          <p:cNvSpPr>
            <a:spLocks noChangeArrowheads="1"/>
          </p:cNvSpPr>
          <p:nvPr/>
        </p:nvSpPr>
        <p:spPr bwMode="auto">
          <a:xfrm>
            <a:off x="3834871" y="3487738"/>
            <a:ext cx="566737" cy="3365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SFF</a:t>
            </a:r>
          </a:p>
        </p:txBody>
      </p:sp>
      <p:sp>
        <p:nvSpPr>
          <p:cNvPr id="14" name="Line 20">
            <a:extLst>
              <a:ext uri="{FF2B5EF4-FFF2-40B4-BE49-F238E27FC236}">
                <a16:creationId xmlns:a16="http://schemas.microsoft.com/office/drawing/2014/main" id="{42E1740E-8B5C-443A-83B2-B5136A0265F3}"/>
              </a:ext>
            </a:extLst>
          </p:cNvPr>
          <p:cNvSpPr>
            <a:spLocks noChangeShapeType="1"/>
          </p:cNvSpPr>
          <p:nvPr/>
        </p:nvSpPr>
        <p:spPr bwMode="auto">
          <a:xfrm>
            <a:off x="2723621" y="2286000"/>
            <a:ext cx="49053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5">
            <a:extLst>
              <a:ext uri="{FF2B5EF4-FFF2-40B4-BE49-F238E27FC236}">
                <a16:creationId xmlns:a16="http://schemas.microsoft.com/office/drawing/2014/main" id="{3AE100CB-6CDE-4783-BE28-5321FDD8EE0A}"/>
              </a:ext>
            </a:extLst>
          </p:cNvPr>
          <p:cNvSpPr>
            <a:spLocks noChangeShapeType="1"/>
          </p:cNvSpPr>
          <p:nvPr/>
        </p:nvSpPr>
        <p:spPr bwMode="auto">
          <a:xfrm>
            <a:off x="5149321" y="2846388"/>
            <a:ext cx="0" cy="7508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6">
            <a:extLst>
              <a:ext uri="{FF2B5EF4-FFF2-40B4-BE49-F238E27FC236}">
                <a16:creationId xmlns:a16="http://schemas.microsoft.com/office/drawing/2014/main" id="{CDA24B4F-A8C8-4D2F-9825-E5FBDEEBB249}"/>
              </a:ext>
            </a:extLst>
          </p:cNvPr>
          <p:cNvSpPr>
            <a:spLocks noChangeShapeType="1"/>
          </p:cNvSpPr>
          <p:nvPr/>
        </p:nvSpPr>
        <p:spPr bwMode="auto">
          <a:xfrm>
            <a:off x="5317596" y="2624138"/>
            <a:ext cx="0" cy="16414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7">
            <a:extLst>
              <a:ext uri="{FF2B5EF4-FFF2-40B4-BE49-F238E27FC236}">
                <a16:creationId xmlns:a16="http://schemas.microsoft.com/office/drawing/2014/main" id="{E06AAA7A-627A-485B-BC90-0FC9FD455509}"/>
              </a:ext>
            </a:extLst>
          </p:cNvPr>
          <p:cNvSpPr>
            <a:spLocks noChangeShapeType="1"/>
          </p:cNvSpPr>
          <p:nvPr/>
        </p:nvSpPr>
        <p:spPr bwMode="auto">
          <a:xfrm flipH="1">
            <a:off x="4401608" y="3586163"/>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
            <a:extLst>
              <a:ext uri="{FF2B5EF4-FFF2-40B4-BE49-F238E27FC236}">
                <a16:creationId xmlns:a16="http://schemas.microsoft.com/office/drawing/2014/main" id="{5C1C9A09-7AA6-4225-8C31-56CC3328C60B}"/>
              </a:ext>
            </a:extLst>
          </p:cNvPr>
          <p:cNvSpPr>
            <a:spLocks noChangeShapeType="1"/>
          </p:cNvSpPr>
          <p:nvPr/>
        </p:nvSpPr>
        <p:spPr bwMode="auto">
          <a:xfrm flipH="1">
            <a:off x="4401608" y="4252913"/>
            <a:ext cx="9302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9">
            <a:extLst>
              <a:ext uri="{FF2B5EF4-FFF2-40B4-BE49-F238E27FC236}">
                <a16:creationId xmlns:a16="http://schemas.microsoft.com/office/drawing/2014/main" id="{4E1756AB-7AD2-48E7-A72D-AA0E86880F49}"/>
              </a:ext>
            </a:extLst>
          </p:cNvPr>
          <p:cNvSpPr>
            <a:spLocks noChangeShapeType="1"/>
          </p:cNvSpPr>
          <p:nvPr/>
        </p:nvSpPr>
        <p:spPr bwMode="auto">
          <a:xfrm>
            <a:off x="2963333" y="2857500"/>
            <a:ext cx="233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0">
            <a:extLst>
              <a:ext uri="{FF2B5EF4-FFF2-40B4-BE49-F238E27FC236}">
                <a16:creationId xmlns:a16="http://schemas.microsoft.com/office/drawing/2014/main" id="{E13B996B-E976-4CBB-9E56-48531BCB213D}"/>
              </a:ext>
            </a:extLst>
          </p:cNvPr>
          <p:cNvSpPr>
            <a:spLocks noChangeShapeType="1"/>
          </p:cNvSpPr>
          <p:nvPr/>
        </p:nvSpPr>
        <p:spPr bwMode="auto">
          <a:xfrm>
            <a:off x="2850621" y="2628900"/>
            <a:ext cx="3492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1">
            <a:extLst>
              <a:ext uri="{FF2B5EF4-FFF2-40B4-BE49-F238E27FC236}">
                <a16:creationId xmlns:a16="http://schemas.microsoft.com/office/drawing/2014/main" id="{1E7AE315-102D-4A98-A079-E3240A697F45}"/>
              </a:ext>
            </a:extLst>
          </p:cNvPr>
          <p:cNvSpPr>
            <a:spLocks noChangeShapeType="1"/>
          </p:cNvSpPr>
          <p:nvPr/>
        </p:nvSpPr>
        <p:spPr bwMode="auto">
          <a:xfrm>
            <a:off x="2860146" y="2616200"/>
            <a:ext cx="0" cy="1733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2">
            <a:extLst>
              <a:ext uri="{FF2B5EF4-FFF2-40B4-BE49-F238E27FC236}">
                <a16:creationId xmlns:a16="http://schemas.microsoft.com/office/drawing/2014/main" id="{A6416E57-375F-4D9C-A24A-F7D5552C135F}"/>
              </a:ext>
            </a:extLst>
          </p:cNvPr>
          <p:cNvSpPr>
            <a:spLocks noChangeShapeType="1"/>
          </p:cNvSpPr>
          <p:nvPr/>
        </p:nvSpPr>
        <p:spPr bwMode="auto">
          <a:xfrm>
            <a:off x="2971271" y="2844800"/>
            <a:ext cx="0" cy="828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3">
            <a:extLst>
              <a:ext uri="{FF2B5EF4-FFF2-40B4-BE49-F238E27FC236}">
                <a16:creationId xmlns:a16="http://schemas.microsoft.com/office/drawing/2014/main" id="{A74B35C7-ED54-49E4-AC83-879802D2C610}"/>
              </a:ext>
            </a:extLst>
          </p:cNvPr>
          <p:cNvSpPr>
            <a:spLocks noChangeShapeType="1"/>
          </p:cNvSpPr>
          <p:nvPr/>
        </p:nvSpPr>
        <p:spPr bwMode="auto">
          <a:xfrm flipV="1">
            <a:off x="3611033" y="4330699"/>
            <a:ext cx="0" cy="10793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6">
            <a:extLst>
              <a:ext uri="{FF2B5EF4-FFF2-40B4-BE49-F238E27FC236}">
                <a16:creationId xmlns:a16="http://schemas.microsoft.com/office/drawing/2014/main" id="{E15BFF83-8AE2-486A-94A4-24AAF9DA8077}"/>
              </a:ext>
            </a:extLst>
          </p:cNvPr>
          <p:cNvSpPr>
            <a:spLocks noChangeShapeType="1"/>
          </p:cNvSpPr>
          <p:nvPr/>
        </p:nvSpPr>
        <p:spPr bwMode="auto">
          <a:xfrm flipH="1">
            <a:off x="4401608" y="3751263"/>
            <a:ext cx="26035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7">
            <a:extLst>
              <a:ext uri="{FF2B5EF4-FFF2-40B4-BE49-F238E27FC236}">
                <a16:creationId xmlns:a16="http://schemas.microsoft.com/office/drawing/2014/main" id="{574AAAAF-3713-45B6-AC4B-F4A0EC46433C}"/>
              </a:ext>
            </a:extLst>
          </p:cNvPr>
          <p:cNvSpPr>
            <a:spLocks noChangeShapeType="1"/>
          </p:cNvSpPr>
          <p:nvPr/>
        </p:nvSpPr>
        <p:spPr bwMode="auto">
          <a:xfrm flipH="1">
            <a:off x="4401608" y="4432300"/>
            <a:ext cx="1184275"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9">
            <a:extLst>
              <a:ext uri="{FF2B5EF4-FFF2-40B4-BE49-F238E27FC236}">
                <a16:creationId xmlns:a16="http://schemas.microsoft.com/office/drawing/2014/main" id="{57DE898B-B38B-4E5A-9A4B-F7C905F04A76}"/>
              </a:ext>
            </a:extLst>
          </p:cNvPr>
          <p:cNvSpPr>
            <a:spLocks noChangeShapeType="1"/>
          </p:cNvSpPr>
          <p:nvPr/>
        </p:nvSpPr>
        <p:spPr bwMode="auto">
          <a:xfrm flipH="1">
            <a:off x="3157802" y="4439682"/>
            <a:ext cx="488156"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40">
            <a:extLst>
              <a:ext uri="{FF2B5EF4-FFF2-40B4-BE49-F238E27FC236}">
                <a16:creationId xmlns:a16="http://schemas.microsoft.com/office/drawing/2014/main" id="{97AB7269-F1C6-4F97-AE53-BAB590930ACB}"/>
              </a:ext>
            </a:extLst>
          </p:cNvPr>
          <p:cNvSpPr>
            <a:spLocks noChangeShapeType="1"/>
          </p:cNvSpPr>
          <p:nvPr/>
        </p:nvSpPr>
        <p:spPr bwMode="auto">
          <a:xfrm flipH="1">
            <a:off x="3934883" y="3219450"/>
            <a:ext cx="1588" cy="273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41">
            <a:extLst>
              <a:ext uri="{FF2B5EF4-FFF2-40B4-BE49-F238E27FC236}">
                <a16:creationId xmlns:a16="http://schemas.microsoft.com/office/drawing/2014/main" id="{1F8E2209-F4A5-4387-A403-8AF05854B7CF}"/>
              </a:ext>
            </a:extLst>
          </p:cNvPr>
          <p:cNvSpPr>
            <a:spLocks noChangeShapeType="1"/>
          </p:cNvSpPr>
          <p:nvPr/>
        </p:nvSpPr>
        <p:spPr bwMode="auto">
          <a:xfrm flipH="1">
            <a:off x="4322233" y="3227388"/>
            <a:ext cx="1588" cy="27305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42">
            <a:extLst>
              <a:ext uri="{FF2B5EF4-FFF2-40B4-BE49-F238E27FC236}">
                <a16:creationId xmlns:a16="http://schemas.microsoft.com/office/drawing/2014/main" id="{71C23647-C988-46C6-84EF-053230C44873}"/>
              </a:ext>
            </a:extLst>
          </p:cNvPr>
          <p:cNvSpPr>
            <a:spLocks noChangeShapeType="1"/>
          </p:cNvSpPr>
          <p:nvPr/>
        </p:nvSpPr>
        <p:spPr bwMode="auto">
          <a:xfrm flipH="1" flipV="1">
            <a:off x="4338108" y="4503738"/>
            <a:ext cx="1588" cy="27305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43">
            <a:extLst>
              <a:ext uri="{FF2B5EF4-FFF2-40B4-BE49-F238E27FC236}">
                <a16:creationId xmlns:a16="http://schemas.microsoft.com/office/drawing/2014/main" id="{EC1057EF-0D94-4F65-898D-AF0CF411CF71}"/>
              </a:ext>
            </a:extLst>
          </p:cNvPr>
          <p:cNvSpPr>
            <a:spLocks noChangeShapeType="1"/>
          </p:cNvSpPr>
          <p:nvPr/>
        </p:nvSpPr>
        <p:spPr bwMode="auto">
          <a:xfrm flipH="1" flipV="1">
            <a:off x="3934883" y="4503738"/>
            <a:ext cx="1588" cy="273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Oval 44">
            <a:extLst>
              <a:ext uri="{FF2B5EF4-FFF2-40B4-BE49-F238E27FC236}">
                <a16:creationId xmlns:a16="http://schemas.microsoft.com/office/drawing/2014/main" id="{A7B7D85B-4243-40F4-B105-784692E7869F}"/>
              </a:ext>
            </a:extLst>
          </p:cNvPr>
          <p:cNvSpPr>
            <a:spLocks noChangeArrowheads="1"/>
          </p:cNvSpPr>
          <p:nvPr/>
        </p:nvSpPr>
        <p:spPr bwMode="auto">
          <a:xfrm>
            <a:off x="3560233" y="4281488"/>
            <a:ext cx="106363" cy="107950"/>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47">
            <a:extLst>
              <a:ext uri="{FF2B5EF4-FFF2-40B4-BE49-F238E27FC236}">
                <a16:creationId xmlns:a16="http://schemas.microsoft.com/office/drawing/2014/main" id="{18792489-A209-42A9-A585-DF72DE85FED3}"/>
              </a:ext>
            </a:extLst>
          </p:cNvPr>
          <p:cNvSpPr txBox="1">
            <a:spLocks noChangeArrowheads="1"/>
          </p:cNvSpPr>
          <p:nvPr/>
        </p:nvSpPr>
        <p:spPr bwMode="auto">
          <a:xfrm>
            <a:off x="2255308" y="21018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PI</a:t>
            </a:r>
          </a:p>
        </p:txBody>
      </p:sp>
      <p:sp>
        <p:nvSpPr>
          <p:cNvPr id="37" name="Text Box 48">
            <a:extLst>
              <a:ext uri="{FF2B5EF4-FFF2-40B4-BE49-F238E27FC236}">
                <a16:creationId xmlns:a16="http://schemas.microsoft.com/office/drawing/2014/main" id="{AD3CD598-C1C8-4908-9CF0-A0EE9B0FE6B9}"/>
              </a:ext>
            </a:extLst>
          </p:cNvPr>
          <p:cNvSpPr txBox="1">
            <a:spLocks noChangeArrowheads="1"/>
          </p:cNvSpPr>
          <p:nvPr/>
        </p:nvSpPr>
        <p:spPr bwMode="auto">
          <a:xfrm>
            <a:off x="5473171" y="2117725"/>
            <a:ext cx="477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PO</a:t>
            </a:r>
          </a:p>
        </p:txBody>
      </p:sp>
      <p:sp>
        <p:nvSpPr>
          <p:cNvPr id="38" name="Text Box 49">
            <a:extLst>
              <a:ext uri="{FF2B5EF4-FFF2-40B4-BE49-F238E27FC236}">
                <a16:creationId xmlns:a16="http://schemas.microsoft.com/office/drawing/2014/main" id="{44CB2239-B644-421C-BF68-E8D3AD3E5C59}"/>
              </a:ext>
            </a:extLst>
          </p:cNvPr>
          <p:cNvSpPr txBox="1">
            <a:spLocks noChangeArrowheads="1"/>
          </p:cNvSpPr>
          <p:nvPr/>
        </p:nvSpPr>
        <p:spPr bwMode="auto">
          <a:xfrm>
            <a:off x="5666846" y="4219060"/>
            <a:ext cx="1197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6600"/>
                </a:solidFill>
                <a:latin typeface="Arial" panose="020B0604020202020204" pitchFamily="34" charset="0"/>
              </a:rPr>
              <a:t>SCANIN2</a:t>
            </a:r>
          </a:p>
        </p:txBody>
      </p:sp>
      <p:sp>
        <p:nvSpPr>
          <p:cNvPr id="39" name="Text Box 50">
            <a:extLst>
              <a:ext uri="{FF2B5EF4-FFF2-40B4-BE49-F238E27FC236}">
                <a16:creationId xmlns:a16="http://schemas.microsoft.com/office/drawing/2014/main" id="{82395373-39F1-40B3-99B1-B5D48F73483A}"/>
              </a:ext>
            </a:extLst>
          </p:cNvPr>
          <p:cNvSpPr txBox="1">
            <a:spLocks noChangeArrowheads="1"/>
          </p:cNvSpPr>
          <p:nvPr/>
        </p:nvSpPr>
        <p:spPr bwMode="auto">
          <a:xfrm>
            <a:off x="1553901" y="4321177"/>
            <a:ext cx="1660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solidFill>
                  <a:srgbClr val="FF6600"/>
                </a:solidFill>
                <a:latin typeface="Arial" panose="020B0604020202020204" pitchFamily="34" charset="0"/>
              </a:rPr>
              <a:t>SCANOUT2</a:t>
            </a:r>
          </a:p>
        </p:txBody>
      </p:sp>
      <p:sp>
        <p:nvSpPr>
          <p:cNvPr id="40" name="Text Box 52">
            <a:extLst>
              <a:ext uri="{FF2B5EF4-FFF2-40B4-BE49-F238E27FC236}">
                <a16:creationId xmlns:a16="http://schemas.microsoft.com/office/drawing/2014/main" id="{869D16A6-45DF-458B-B767-CC6F28164B10}"/>
              </a:ext>
            </a:extLst>
          </p:cNvPr>
          <p:cNvSpPr txBox="1">
            <a:spLocks noChangeArrowheads="1"/>
          </p:cNvSpPr>
          <p:nvPr/>
        </p:nvSpPr>
        <p:spPr bwMode="auto">
          <a:xfrm>
            <a:off x="3680883" y="4733925"/>
            <a:ext cx="1082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CK  </a:t>
            </a:r>
            <a:r>
              <a:rPr lang="en-US" altLang="en-US" b="1" dirty="0">
                <a:solidFill>
                  <a:srgbClr val="FF6600"/>
                </a:solidFill>
                <a:latin typeface="Arial" panose="020B0604020202020204" pitchFamily="34" charset="0"/>
              </a:rPr>
              <a:t>TC2</a:t>
            </a:r>
          </a:p>
        </p:txBody>
      </p:sp>
      <p:sp>
        <p:nvSpPr>
          <p:cNvPr id="41" name="Rectangle 53">
            <a:extLst>
              <a:ext uri="{FF2B5EF4-FFF2-40B4-BE49-F238E27FC236}">
                <a16:creationId xmlns:a16="http://schemas.microsoft.com/office/drawing/2014/main" id="{005CF0F2-EE2E-4693-BC89-F0FBD6B9EFA7}"/>
              </a:ext>
            </a:extLst>
          </p:cNvPr>
          <p:cNvSpPr>
            <a:spLocks noChangeArrowheads="1"/>
          </p:cNvSpPr>
          <p:nvPr/>
        </p:nvSpPr>
        <p:spPr bwMode="auto">
          <a:xfrm>
            <a:off x="3645958" y="2951163"/>
            <a:ext cx="1082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CK  </a:t>
            </a:r>
            <a:r>
              <a:rPr lang="en-US" altLang="en-US" b="1" dirty="0">
                <a:solidFill>
                  <a:srgbClr val="FF6600"/>
                </a:solidFill>
                <a:latin typeface="Arial" panose="020B0604020202020204" pitchFamily="34" charset="0"/>
              </a:rPr>
              <a:t>TC1</a:t>
            </a:r>
          </a:p>
        </p:txBody>
      </p:sp>
      <p:sp>
        <p:nvSpPr>
          <p:cNvPr id="42" name="Text Box 54">
            <a:extLst>
              <a:ext uri="{FF2B5EF4-FFF2-40B4-BE49-F238E27FC236}">
                <a16:creationId xmlns:a16="http://schemas.microsoft.com/office/drawing/2014/main" id="{1A082C16-E58A-402E-BFBA-1A5188C2D3DA}"/>
              </a:ext>
            </a:extLst>
          </p:cNvPr>
          <p:cNvSpPr txBox="1">
            <a:spLocks noChangeArrowheads="1"/>
          </p:cNvSpPr>
          <p:nvPr/>
        </p:nvSpPr>
        <p:spPr bwMode="auto">
          <a:xfrm>
            <a:off x="3117321" y="5191125"/>
            <a:ext cx="26468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CK: system clock</a:t>
            </a:r>
          </a:p>
          <a:p>
            <a:r>
              <a:rPr lang="en-US" altLang="en-US" b="1" dirty="0">
                <a:latin typeface="Arial" panose="020B0604020202020204" pitchFamily="34" charset="0"/>
              </a:rPr>
              <a:t>TC1, TC2:  test control</a:t>
            </a:r>
          </a:p>
          <a:p>
            <a:r>
              <a:rPr lang="en-US" altLang="en-US" b="1" dirty="0">
                <a:latin typeface="Arial" panose="020B0604020202020204" pitchFamily="34" charset="0"/>
              </a:rPr>
              <a:t>SFF: scan flip-flop</a:t>
            </a:r>
          </a:p>
        </p:txBody>
      </p:sp>
      <p:sp>
        <p:nvSpPr>
          <p:cNvPr id="43" name="Line 33">
            <a:extLst>
              <a:ext uri="{FF2B5EF4-FFF2-40B4-BE49-F238E27FC236}">
                <a16:creationId xmlns:a16="http://schemas.microsoft.com/office/drawing/2014/main" id="{B50EB4A3-DEDC-4E09-AB4C-506B2CC88DE5}"/>
              </a:ext>
            </a:extLst>
          </p:cNvPr>
          <p:cNvSpPr>
            <a:spLocks noChangeShapeType="1"/>
          </p:cNvSpPr>
          <p:nvPr/>
        </p:nvSpPr>
        <p:spPr bwMode="auto">
          <a:xfrm flipV="1">
            <a:off x="3611033" y="3653389"/>
            <a:ext cx="0" cy="10793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37">
            <a:extLst>
              <a:ext uri="{FF2B5EF4-FFF2-40B4-BE49-F238E27FC236}">
                <a16:creationId xmlns:a16="http://schemas.microsoft.com/office/drawing/2014/main" id="{7E46071A-97C4-45F6-9191-D03D4E1C111F}"/>
              </a:ext>
            </a:extLst>
          </p:cNvPr>
          <p:cNvSpPr>
            <a:spLocks noChangeShapeType="1"/>
          </p:cNvSpPr>
          <p:nvPr/>
        </p:nvSpPr>
        <p:spPr bwMode="auto">
          <a:xfrm flipH="1">
            <a:off x="4401608" y="3754990"/>
            <a:ext cx="1184275"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39">
            <a:extLst>
              <a:ext uri="{FF2B5EF4-FFF2-40B4-BE49-F238E27FC236}">
                <a16:creationId xmlns:a16="http://schemas.microsoft.com/office/drawing/2014/main" id="{C955F38C-7564-4AEC-9173-891EE0A74E7F}"/>
              </a:ext>
            </a:extLst>
          </p:cNvPr>
          <p:cNvSpPr>
            <a:spLocks noChangeShapeType="1"/>
          </p:cNvSpPr>
          <p:nvPr/>
        </p:nvSpPr>
        <p:spPr bwMode="auto">
          <a:xfrm flipH="1">
            <a:off x="2723621" y="3762372"/>
            <a:ext cx="922337"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Oval 44">
            <a:extLst>
              <a:ext uri="{FF2B5EF4-FFF2-40B4-BE49-F238E27FC236}">
                <a16:creationId xmlns:a16="http://schemas.microsoft.com/office/drawing/2014/main" id="{12ABDB90-6071-481E-9C60-865F515A14AE}"/>
              </a:ext>
            </a:extLst>
          </p:cNvPr>
          <p:cNvSpPr>
            <a:spLocks noChangeArrowheads="1"/>
          </p:cNvSpPr>
          <p:nvPr/>
        </p:nvSpPr>
        <p:spPr bwMode="auto">
          <a:xfrm>
            <a:off x="3560233" y="3604178"/>
            <a:ext cx="106363" cy="107950"/>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49">
            <a:extLst>
              <a:ext uri="{FF2B5EF4-FFF2-40B4-BE49-F238E27FC236}">
                <a16:creationId xmlns:a16="http://schemas.microsoft.com/office/drawing/2014/main" id="{D8B39817-FED7-41B0-AF27-F90503CE2B26}"/>
              </a:ext>
            </a:extLst>
          </p:cNvPr>
          <p:cNvSpPr txBox="1">
            <a:spLocks noChangeArrowheads="1"/>
          </p:cNvSpPr>
          <p:nvPr/>
        </p:nvSpPr>
        <p:spPr bwMode="auto">
          <a:xfrm>
            <a:off x="5666846" y="3541750"/>
            <a:ext cx="1197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6600"/>
                </a:solidFill>
                <a:latin typeface="Arial" panose="020B0604020202020204" pitchFamily="34" charset="0"/>
              </a:rPr>
              <a:t>SCANIN1</a:t>
            </a:r>
          </a:p>
        </p:txBody>
      </p:sp>
      <p:sp>
        <p:nvSpPr>
          <p:cNvPr id="48" name="Text Box 50">
            <a:extLst>
              <a:ext uri="{FF2B5EF4-FFF2-40B4-BE49-F238E27FC236}">
                <a16:creationId xmlns:a16="http://schemas.microsoft.com/office/drawing/2014/main" id="{82527EAD-C54C-46F5-8801-60CE51483EE1}"/>
              </a:ext>
            </a:extLst>
          </p:cNvPr>
          <p:cNvSpPr txBox="1">
            <a:spLocks noChangeArrowheads="1"/>
          </p:cNvSpPr>
          <p:nvPr/>
        </p:nvSpPr>
        <p:spPr bwMode="auto">
          <a:xfrm>
            <a:off x="1216692" y="3643867"/>
            <a:ext cx="1660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solidFill>
                  <a:srgbClr val="FF6600"/>
                </a:solidFill>
                <a:latin typeface="Arial" panose="020B0604020202020204" pitchFamily="34" charset="0"/>
              </a:rPr>
              <a:t>SCANOUT1</a:t>
            </a:r>
          </a:p>
        </p:txBody>
      </p:sp>
    </p:spTree>
    <p:extLst>
      <p:ext uri="{BB962C8B-B14F-4D97-AF65-F5344CB8AC3E}">
        <p14:creationId xmlns:p14="http://schemas.microsoft.com/office/powerpoint/2010/main" val="324780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8C50-6862-4D7F-BF3D-A2069987B8C7}"/>
              </a:ext>
            </a:extLst>
          </p:cNvPr>
          <p:cNvSpPr>
            <a:spLocks noGrp="1"/>
          </p:cNvSpPr>
          <p:nvPr>
            <p:ph type="title"/>
          </p:nvPr>
        </p:nvSpPr>
        <p:spPr/>
        <p:txBody>
          <a:bodyPr/>
          <a:lstStyle/>
          <a:p>
            <a:r>
              <a:rPr lang="en-US" dirty="0"/>
              <a:t>Structure</a:t>
            </a:r>
          </a:p>
        </p:txBody>
      </p:sp>
      <p:sp>
        <p:nvSpPr>
          <p:cNvPr id="3" name="Content Placeholder 2">
            <a:extLst>
              <a:ext uri="{FF2B5EF4-FFF2-40B4-BE49-F238E27FC236}">
                <a16:creationId xmlns:a16="http://schemas.microsoft.com/office/drawing/2014/main" id="{6623D95F-E437-4157-9078-A7910CA64676}"/>
              </a:ext>
            </a:extLst>
          </p:cNvPr>
          <p:cNvSpPr>
            <a:spLocks noGrp="1"/>
          </p:cNvSpPr>
          <p:nvPr>
            <p:ph sz="quarter" idx="1"/>
          </p:nvPr>
        </p:nvSpPr>
        <p:spPr/>
        <p:txBody>
          <a:bodyPr>
            <a:normAutofit/>
          </a:bodyPr>
          <a:lstStyle/>
          <a:p>
            <a:r>
              <a:rPr lang="en-US" dirty="0"/>
              <a:t>Delay vs. stuck-at fault testing</a:t>
            </a:r>
          </a:p>
          <a:p>
            <a:r>
              <a:rPr lang="en-US" dirty="0"/>
              <a:t>Delay fault models – nuances and strategies</a:t>
            </a:r>
          </a:p>
          <a:p>
            <a:pPr lvl="1"/>
            <a:r>
              <a:rPr lang="en-US" dirty="0"/>
              <a:t>Path delay fault (PDF) model</a:t>
            </a:r>
          </a:p>
          <a:p>
            <a:pPr lvl="1"/>
            <a:r>
              <a:rPr lang="en-US" dirty="0"/>
              <a:t>Transition delay fault (TDF) model</a:t>
            </a:r>
          </a:p>
          <a:p>
            <a:pPr lvl="1"/>
            <a:r>
              <a:rPr lang="en-US" dirty="0"/>
              <a:t>Small delay defects (SDDs)</a:t>
            </a:r>
          </a:p>
          <a:p>
            <a:r>
              <a:rPr lang="en-US" dirty="0"/>
              <a:t>Scan chains for delay fault testing</a:t>
            </a:r>
          </a:p>
          <a:p>
            <a:r>
              <a:rPr lang="en-US" dirty="0"/>
              <a:t>Current literature directions</a:t>
            </a:r>
          </a:p>
          <a:p>
            <a:pPr lvl="1"/>
            <a:r>
              <a:rPr lang="en-US" dirty="0"/>
              <a:t>GPGPU-enabled simulation</a:t>
            </a:r>
          </a:p>
          <a:p>
            <a:pPr lvl="1"/>
            <a:r>
              <a:rPr lang="en-US" dirty="0"/>
              <a:t>Security</a:t>
            </a:r>
          </a:p>
        </p:txBody>
      </p:sp>
    </p:spTree>
    <p:extLst>
      <p:ext uri="{BB962C8B-B14F-4D97-AF65-F5344CB8AC3E}">
        <p14:creationId xmlns:p14="http://schemas.microsoft.com/office/powerpoint/2010/main" val="305378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D979-B14B-4E2C-BF50-24DCBE340377}"/>
              </a:ext>
            </a:extLst>
          </p:cNvPr>
          <p:cNvSpPr>
            <a:spLocks noGrp="1"/>
          </p:cNvSpPr>
          <p:nvPr>
            <p:ph type="title"/>
          </p:nvPr>
        </p:nvSpPr>
        <p:spPr/>
        <p:txBody>
          <a:bodyPr/>
          <a:lstStyle/>
          <a:p>
            <a:r>
              <a:rPr lang="en-US" dirty="0"/>
              <a:t>GPU-based fault simulation</a:t>
            </a:r>
          </a:p>
        </p:txBody>
      </p:sp>
      <p:pic>
        <p:nvPicPr>
          <p:cNvPr id="1026" name="Picture 2" descr="GPU vs CPU PerformanceÂ ">
            <a:extLst>
              <a:ext uri="{FF2B5EF4-FFF2-40B4-BE49-F238E27FC236}">
                <a16:creationId xmlns:a16="http://schemas.microsoft.com/office/drawing/2014/main" id="{5A8A1C86-601C-42A5-BF74-6485D2B4C617}"/>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050096" y="1454785"/>
            <a:ext cx="504380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7D9BD11-297F-4FAD-BC93-1A32454AF1C6}"/>
              </a:ext>
            </a:extLst>
          </p:cNvPr>
          <p:cNvSpPr/>
          <p:nvPr/>
        </p:nvSpPr>
        <p:spPr>
          <a:xfrm>
            <a:off x="2184400" y="5974713"/>
            <a:ext cx="5043808" cy="646331"/>
          </a:xfrm>
          <a:prstGeom prst="rect">
            <a:avLst/>
          </a:prstGeom>
        </p:spPr>
        <p:txBody>
          <a:bodyPr wrap="square">
            <a:spAutoFit/>
          </a:bodyPr>
          <a:lstStyle/>
          <a:p>
            <a:r>
              <a:rPr lang="en-US" sz="1200" dirty="0" err="1"/>
              <a:t>Thambawita</a:t>
            </a:r>
            <a:r>
              <a:rPr lang="en-US" sz="1200" dirty="0"/>
              <a:t>, </a:t>
            </a:r>
            <a:r>
              <a:rPr lang="en-US" sz="1200" dirty="0" err="1"/>
              <a:t>Vajira</a:t>
            </a:r>
            <a:r>
              <a:rPr lang="en-US" sz="1200" dirty="0"/>
              <a:t>, Roshan </a:t>
            </a:r>
            <a:r>
              <a:rPr lang="en-US" sz="1200" dirty="0" err="1"/>
              <a:t>Ragel</a:t>
            </a:r>
            <a:r>
              <a:rPr lang="en-US" sz="1200" dirty="0"/>
              <a:t>, and </a:t>
            </a:r>
            <a:r>
              <a:rPr lang="en-US" sz="1200" dirty="0" err="1"/>
              <a:t>Dhammika</a:t>
            </a:r>
            <a:r>
              <a:rPr lang="en-US" sz="1200" dirty="0"/>
              <a:t> </a:t>
            </a:r>
            <a:r>
              <a:rPr lang="en-US" sz="1200" dirty="0" err="1"/>
              <a:t>Elkaduwe</a:t>
            </a:r>
            <a:r>
              <a:rPr lang="en-US" sz="1200" dirty="0"/>
              <a:t>. “To Use or Not to Use: Graphics Processing Units for Pattern Matching Algorithms,” December 25, 2014.</a:t>
            </a:r>
            <a:endParaRPr lang="en-US" sz="1200" dirty="0">
              <a:effectLst/>
            </a:endParaRPr>
          </a:p>
        </p:txBody>
      </p:sp>
    </p:spTree>
    <p:extLst>
      <p:ext uri="{BB962C8B-B14F-4D97-AF65-F5344CB8AC3E}">
        <p14:creationId xmlns:p14="http://schemas.microsoft.com/office/powerpoint/2010/main" val="137090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90F0-393B-4F2A-9F18-0D2938A4F69F}"/>
              </a:ext>
            </a:extLst>
          </p:cNvPr>
          <p:cNvSpPr>
            <a:spLocks noGrp="1"/>
          </p:cNvSpPr>
          <p:nvPr>
            <p:ph type="title"/>
          </p:nvPr>
        </p:nvSpPr>
        <p:spPr/>
        <p:txBody>
          <a:bodyPr/>
          <a:lstStyle/>
          <a:p>
            <a:r>
              <a:rPr lang="en-US" dirty="0"/>
              <a:t>Delay fault testing for security</a:t>
            </a:r>
          </a:p>
        </p:txBody>
      </p:sp>
      <p:pic>
        <p:nvPicPr>
          <p:cNvPr id="4" name="Content Placeholder 3">
            <a:extLst>
              <a:ext uri="{FF2B5EF4-FFF2-40B4-BE49-F238E27FC236}">
                <a16:creationId xmlns:a16="http://schemas.microsoft.com/office/drawing/2014/main" id="{B4B215A2-C805-054F-A23C-D7E351045D42}"/>
              </a:ext>
            </a:extLst>
          </p:cNvPr>
          <p:cNvPicPr>
            <a:picLocks noGrp="1" noChangeAspect="1"/>
          </p:cNvPicPr>
          <p:nvPr>
            <p:ph sz="quarter" idx="1"/>
          </p:nvPr>
        </p:nvPicPr>
        <p:blipFill>
          <a:blip r:embed="rId3"/>
          <a:stretch>
            <a:fillRect/>
          </a:stretch>
        </p:blipFill>
        <p:spPr>
          <a:xfrm>
            <a:off x="381000" y="1485900"/>
            <a:ext cx="4622800" cy="3467100"/>
          </a:xfrm>
          <a:prstGeom prst="rect">
            <a:avLst/>
          </a:prstGeom>
        </p:spPr>
      </p:pic>
      <p:pic>
        <p:nvPicPr>
          <p:cNvPr id="6" name="Picture 5">
            <a:extLst>
              <a:ext uri="{FF2B5EF4-FFF2-40B4-BE49-F238E27FC236}">
                <a16:creationId xmlns:a16="http://schemas.microsoft.com/office/drawing/2014/main" id="{9046C1C8-C946-6C4B-B5FF-DCDD4B2E86BF}"/>
              </a:ext>
            </a:extLst>
          </p:cNvPr>
          <p:cNvPicPr>
            <a:picLocks noChangeAspect="1"/>
          </p:cNvPicPr>
          <p:nvPr/>
        </p:nvPicPr>
        <p:blipFill>
          <a:blip r:embed="rId4"/>
          <a:stretch>
            <a:fillRect/>
          </a:stretch>
        </p:blipFill>
        <p:spPr>
          <a:xfrm>
            <a:off x="5842806" y="1485900"/>
            <a:ext cx="2602928" cy="3467100"/>
          </a:xfrm>
          <a:prstGeom prst="rect">
            <a:avLst/>
          </a:prstGeom>
        </p:spPr>
      </p:pic>
    </p:spTree>
    <p:extLst>
      <p:ext uri="{BB962C8B-B14F-4D97-AF65-F5344CB8AC3E}">
        <p14:creationId xmlns:p14="http://schemas.microsoft.com/office/powerpoint/2010/main" val="170516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34CC-62B3-4BCA-9E08-8E89E4F390B9}"/>
              </a:ext>
            </a:extLst>
          </p:cNvPr>
          <p:cNvSpPr>
            <a:spLocks noGrp="1"/>
          </p:cNvSpPr>
          <p:nvPr>
            <p:ph type="title"/>
          </p:nvPr>
        </p:nvSpPr>
        <p:spPr/>
        <p:txBody>
          <a:bodyPr>
            <a:normAutofit fontScale="90000"/>
          </a:bodyPr>
          <a:lstStyle/>
          <a:p>
            <a:r>
              <a:rPr lang="en-US" dirty="0"/>
              <a:t>ATPG to find trojan-induced delays</a:t>
            </a:r>
          </a:p>
        </p:txBody>
      </p:sp>
      <p:pic>
        <p:nvPicPr>
          <p:cNvPr id="5" name="Content Placeholder 4">
            <a:extLst>
              <a:ext uri="{FF2B5EF4-FFF2-40B4-BE49-F238E27FC236}">
                <a16:creationId xmlns:a16="http://schemas.microsoft.com/office/drawing/2014/main" id="{5C199935-60B1-4E07-A726-B65FCC2E478B}"/>
              </a:ext>
            </a:extLst>
          </p:cNvPr>
          <p:cNvPicPr>
            <a:picLocks noGrp="1" noChangeAspect="1"/>
          </p:cNvPicPr>
          <p:nvPr>
            <p:ph sz="quarter" idx="1"/>
          </p:nvPr>
        </p:nvPicPr>
        <p:blipFill>
          <a:blip r:embed="rId3"/>
          <a:stretch>
            <a:fillRect/>
          </a:stretch>
        </p:blipFill>
        <p:spPr>
          <a:xfrm>
            <a:off x="1853513" y="1959840"/>
            <a:ext cx="5307227" cy="4533034"/>
          </a:xfrm>
          <a:prstGeom prst="rect">
            <a:avLst/>
          </a:prstGeom>
        </p:spPr>
      </p:pic>
    </p:spTree>
    <p:extLst>
      <p:ext uri="{BB962C8B-B14F-4D97-AF65-F5344CB8AC3E}">
        <p14:creationId xmlns:p14="http://schemas.microsoft.com/office/powerpoint/2010/main" val="265727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9D5E-1DBE-4329-9425-7CDEE62BA412}"/>
              </a:ext>
            </a:extLst>
          </p:cNvPr>
          <p:cNvSpPr>
            <a:spLocks noGrp="1"/>
          </p:cNvSpPr>
          <p:nvPr>
            <p:ph type="title"/>
          </p:nvPr>
        </p:nvSpPr>
        <p:spPr>
          <a:xfrm>
            <a:off x="381000" y="76200"/>
            <a:ext cx="8385048" cy="923925"/>
          </a:xfrm>
        </p:spPr>
        <p:txBody>
          <a:bodyPr>
            <a:noAutofit/>
          </a:bodyPr>
          <a:lstStyle/>
          <a:p>
            <a:r>
              <a:rPr lang="en-US" sz="3200" dirty="0"/>
              <a:t>IC Recycling detection using machine learning of measured delays</a:t>
            </a:r>
          </a:p>
        </p:txBody>
      </p:sp>
      <p:pic>
        <p:nvPicPr>
          <p:cNvPr id="5" name="Content Placeholder 4">
            <a:extLst>
              <a:ext uri="{FF2B5EF4-FFF2-40B4-BE49-F238E27FC236}">
                <a16:creationId xmlns:a16="http://schemas.microsoft.com/office/drawing/2014/main" id="{0772F9FE-7B5E-41D3-B65C-32B6E82B7C47}"/>
              </a:ext>
            </a:extLst>
          </p:cNvPr>
          <p:cNvPicPr>
            <a:picLocks noGrp="1" noChangeAspect="1"/>
          </p:cNvPicPr>
          <p:nvPr>
            <p:ph sz="quarter" idx="1"/>
          </p:nvPr>
        </p:nvPicPr>
        <p:blipFill>
          <a:blip r:embed="rId3"/>
          <a:stretch>
            <a:fillRect/>
          </a:stretch>
        </p:blipFill>
        <p:spPr>
          <a:xfrm>
            <a:off x="2706687" y="1962150"/>
            <a:ext cx="3733800" cy="3314700"/>
          </a:xfrm>
          <a:prstGeom prst="rect">
            <a:avLst/>
          </a:prstGeom>
        </p:spPr>
      </p:pic>
    </p:spTree>
    <p:extLst>
      <p:ext uri="{BB962C8B-B14F-4D97-AF65-F5344CB8AC3E}">
        <p14:creationId xmlns:p14="http://schemas.microsoft.com/office/powerpoint/2010/main" val="219096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6440-266E-394F-B3BC-18407B4B87F5}"/>
              </a:ext>
            </a:extLst>
          </p:cNvPr>
          <p:cNvSpPr>
            <a:spLocks noGrp="1"/>
          </p:cNvSpPr>
          <p:nvPr>
            <p:ph type="title"/>
          </p:nvPr>
        </p:nvSpPr>
        <p:spPr/>
        <p:txBody>
          <a:bodyPr/>
          <a:lstStyle/>
          <a:p>
            <a:r>
              <a:rPr lang="en-US" dirty="0"/>
              <a:t>What else is next?</a:t>
            </a:r>
          </a:p>
        </p:txBody>
      </p:sp>
      <p:sp>
        <p:nvSpPr>
          <p:cNvPr id="3" name="Content Placeholder 2">
            <a:extLst>
              <a:ext uri="{FF2B5EF4-FFF2-40B4-BE49-F238E27FC236}">
                <a16:creationId xmlns:a16="http://schemas.microsoft.com/office/drawing/2014/main" id="{AAB0670B-D692-B84F-B6BE-DCDC7C81F30D}"/>
              </a:ext>
            </a:extLst>
          </p:cNvPr>
          <p:cNvSpPr>
            <a:spLocks noGrp="1"/>
          </p:cNvSpPr>
          <p:nvPr>
            <p:ph sz="quarter" idx="1"/>
          </p:nvPr>
        </p:nvSpPr>
        <p:spPr/>
        <p:txBody>
          <a:bodyPr/>
          <a:lstStyle/>
          <a:p>
            <a:r>
              <a:rPr lang="en-US" dirty="0"/>
              <a:t>Signal integrity &amp; process variation</a:t>
            </a:r>
          </a:p>
          <a:p>
            <a:r>
              <a:rPr lang="en-US" dirty="0"/>
              <a:t>Asynchronous &amp; self-timed circuits</a:t>
            </a:r>
          </a:p>
          <a:p>
            <a:r>
              <a:rPr lang="en-US" dirty="0"/>
              <a:t>Emerging </a:t>
            </a:r>
            <a:r>
              <a:rPr lang="en-US" dirty="0" err="1"/>
              <a:t>nano</a:t>
            </a:r>
            <a:r>
              <a:rPr lang="en-US" dirty="0"/>
              <a:t>-devices</a:t>
            </a:r>
          </a:p>
        </p:txBody>
      </p:sp>
    </p:spTree>
    <p:extLst>
      <p:ext uri="{BB962C8B-B14F-4D97-AF65-F5344CB8AC3E}">
        <p14:creationId xmlns:p14="http://schemas.microsoft.com/office/powerpoint/2010/main" val="372668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A3AB8-6E93-F84C-A2DD-C895D60AEEC7}"/>
              </a:ext>
            </a:extLst>
          </p:cNvPr>
          <p:cNvSpPr>
            <a:spLocks noGrp="1"/>
          </p:cNvSpPr>
          <p:nvPr>
            <p:ph type="ctrTitle" idx="4294967295"/>
          </p:nvPr>
        </p:nvSpPr>
        <p:spPr/>
        <p:txBody>
          <a:bodyPr/>
          <a:lstStyle/>
          <a:p>
            <a:r>
              <a:rPr lang="en-US" dirty="0"/>
              <a:t>Thank you</a:t>
            </a:r>
          </a:p>
        </p:txBody>
      </p:sp>
    </p:spTree>
    <p:extLst>
      <p:ext uri="{BB962C8B-B14F-4D97-AF65-F5344CB8AC3E}">
        <p14:creationId xmlns:p14="http://schemas.microsoft.com/office/powerpoint/2010/main" val="109159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2C4F-223E-4F15-88CD-B346D43576B6}"/>
              </a:ext>
            </a:extLst>
          </p:cNvPr>
          <p:cNvSpPr>
            <a:spLocks noGrp="1"/>
          </p:cNvSpPr>
          <p:nvPr>
            <p:ph type="title"/>
          </p:nvPr>
        </p:nvSpPr>
        <p:spPr/>
        <p:txBody>
          <a:bodyPr/>
          <a:lstStyle/>
          <a:p>
            <a:r>
              <a:rPr lang="en-US" dirty="0"/>
              <a:t>Motivation for delay fault testing</a:t>
            </a:r>
          </a:p>
        </p:txBody>
      </p:sp>
      <p:pic>
        <p:nvPicPr>
          <p:cNvPr id="1026" name="Picture 2" descr="https://upload.wikimedia.org/wikipedia/commons/thumb/0/00/Transistor_Count_and_Moore%27s_Law_-_2011.svg/1280px-Transistor_Count_and_Moore%27s_Law_-_2011.svg.png">
            <a:extLst>
              <a:ext uri="{FF2B5EF4-FFF2-40B4-BE49-F238E27FC236}">
                <a16:creationId xmlns:a16="http://schemas.microsoft.com/office/drawing/2014/main" id="{51C58ECD-80AF-41B4-A3BF-EE7F3EEBF04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765512" y="3668484"/>
            <a:ext cx="2720638" cy="24443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58DB9DD0-4858-4C53-986B-F78901195162}"/>
              </a:ext>
            </a:extLst>
          </p:cNvPr>
          <p:cNvGraphicFramePr>
            <a:graphicFrameLocks noGrp="1"/>
          </p:cNvGraphicFramePr>
          <p:nvPr>
            <p:ph sz="quarter" idx="2"/>
            <p:extLst>
              <p:ext uri="{D42A27DB-BD31-4B8C-83A1-F6EECF244321}">
                <p14:modId xmlns:p14="http://schemas.microsoft.com/office/powerpoint/2010/main" val="922758317"/>
              </p:ext>
            </p:extLst>
          </p:nvPr>
        </p:nvGraphicFramePr>
        <p:xfrm>
          <a:off x="4629150" y="3922775"/>
          <a:ext cx="3886200" cy="225418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BAC71C4-DEF6-4AF8-BD65-75E5A0757D32}"/>
              </a:ext>
            </a:extLst>
          </p:cNvPr>
          <p:cNvSpPr txBox="1"/>
          <p:nvPr/>
        </p:nvSpPr>
        <p:spPr>
          <a:xfrm>
            <a:off x="801840" y="6112807"/>
            <a:ext cx="3886200" cy="276999"/>
          </a:xfrm>
          <a:prstGeom prst="rect">
            <a:avLst/>
          </a:prstGeom>
          <a:noFill/>
        </p:spPr>
        <p:txBody>
          <a:bodyPr wrap="square" rtlCol="0">
            <a:spAutoFit/>
          </a:bodyPr>
          <a:lstStyle/>
          <a:p>
            <a:r>
              <a:rPr lang="en-US" sz="1200" dirty="0"/>
              <a:t>© CC BY-SA 3.0</a:t>
            </a:r>
          </a:p>
        </p:txBody>
      </p:sp>
      <p:pic>
        <p:nvPicPr>
          <p:cNvPr id="8" name="Picture 4" descr="Figure 3">
            <a:extLst>
              <a:ext uri="{FF2B5EF4-FFF2-40B4-BE49-F238E27FC236}">
                <a16:creationId xmlns:a16="http://schemas.microsoft.com/office/drawing/2014/main" id="{F3940790-CCF5-4288-89E4-660822C85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81" y="1474450"/>
            <a:ext cx="7741238" cy="20062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3D0C5D8-CFB7-4ED2-8940-43C06F0C76C0}"/>
              </a:ext>
            </a:extLst>
          </p:cNvPr>
          <p:cNvSpPr/>
          <p:nvPr/>
        </p:nvSpPr>
        <p:spPr>
          <a:xfrm>
            <a:off x="701381" y="3293887"/>
            <a:ext cx="7440711" cy="3636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C17D4D-380E-473C-958F-9876B066B689}"/>
              </a:ext>
            </a:extLst>
          </p:cNvPr>
          <p:cNvSpPr txBox="1"/>
          <p:nvPr/>
        </p:nvSpPr>
        <p:spPr>
          <a:xfrm>
            <a:off x="801840" y="3186011"/>
            <a:ext cx="3657600" cy="261610"/>
          </a:xfrm>
          <a:prstGeom prst="rect">
            <a:avLst/>
          </a:prstGeom>
          <a:noFill/>
        </p:spPr>
        <p:txBody>
          <a:bodyPr wrap="square" rtlCol="0">
            <a:spAutoFit/>
          </a:bodyPr>
          <a:lstStyle/>
          <a:p>
            <a:r>
              <a:rPr lang="en-US" sz="1100" dirty="0"/>
              <a:t>© Chip Design Magazine</a:t>
            </a:r>
          </a:p>
        </p:txBody>
      </p:sp>
    </p:spTree>
    <p:extLst>
      <p:ext uri="{BB962C8B-B14F-4D97-AF65-F5344CB8AC3E}">
        <p14:creationId xmlns:p14="http://schemas.microsoft.com/office/powerpoint/2010/main" val="305520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22444B-996E-411A-B6F4-FDD51674A648}"/>
              </a:ext>
            </a:extLst>
          </p:cNvPr>
          <p:cNvSpPr>
            <a:spLocks noGrp="1"/>
          </p:cNvSpPr>
          <p:nvPr>
            <p:ph type="title"/>
          </p:nvPr>
        </p:nvSpPr>
        <p:spPr/>
        <p:txBody>
          <a:bodyPr/>
          <a:lstStyle/>
          <a:p>
            <a:r>
              <a:rPr lang="en-US" dirty="0"/>
              <a:t>Delay vs. stuck-at fault test</a:t>
            </a:r>
          </a:p>
        </p:txBody>
      </p:sp>
      <p:pic>
        <p:nvPicPr>
          <p:cNvPr id="3" name="Content Placeholder 2">
            <a:extLst>
              <a:ext uri="{FF2B5EF4-FFF2-40B4-BE49-F238E27FC236}">
                <a16:creationId xmlns:a16="http://schemas.microsoft.com/office/drawing/2014/main" id="{F26A2A00-5E8B-420F-B1B9-11A8C782B9FE}"/>
              </a:ext>
            </a:extLst>
          </p:cNvPr>
          <p:cNvPicPr>
            <a:picLocks noGrp="1"/>
          </p:cNvPicPr>
          <p:nvPr>
            <p:ph sz="quarter" idx="1"/>
          </p:nvPr>
        </p:nvPicPr>
        <p:blipFill>
          <a:blip r:embed="rId3"/>
          <a:stretch>
            <a:fillRect/>
          </a:stretch>
        </p:blipFill>
        <p:spPr>
          <a:xfrm>
            <a:off x="517595" y="1624913"/>
            <a:ext cx="7923614" cy="4596112"/>
          </a:xfrm>
          <a:prstGeom prst="rect">
            <a:avLst/>
          </a:prstGeom>
        </p:spPr>
      </p:pic>
    </p:spTree>
    <p:extLst>
      <p:ext uri="{BB962C8B-B14F-4D97-AF65-F5344CB8AC3E}">
        <p14:creationId xmlns:p14="http://schemas.microsoft.com/office/powerpoint/2010/main" val="125610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D29D-65E2-4013-9BFD-EF7DE73BE356}"/>
              </a:ext>
            </a:extLst>
          </p:cNvPr>
          <p:cNvSpPr>
            <a:spLocks noGrp="1"/>
          </p:cNvSpPr>
          <p:nvPr>
            <p:ph type="title"/>
          </p:nvPr>
        </p:nvSpPr>
        <p:spPr/>
        <p:txBody>
          <a:bodyPr/>
          <a:lstStyle/>
          <a:p>
            <a:r>
              <a:rPr lang="en-US" dirty="0"/>
              <a:t>Delay fault models</a:t>
            </a:r>
          </a:p>
        </p:txBody>
      </p:sp>
      <p:graphicFrame>
        <p:nvGraphicFramePr>
          <p:cNvPr id="10" name="Chart 9">
            <a:extLst>
              <a:ext uri="{FF2B5EF4-FFF2-40B4-BE49-F238E27FC236}">
                <a16:creationId xmlns:a16="http://schemas.microsoft.com/office/drawing/2014/main" id="{B6BE584E-0386-436B-A999-ABBD465631B5}"/>
              </a:ext>
            </a:extLst>
          </p:cNvPr>
          <p:cNvGraphicFramePr>
            <a:graphicFrameLocks/>
          </p:cNvGraphicFramePr>
          <p:nvPr>
            <p:extLst>
              <p:ext uri="{D42A27DB-BD31-4B8C-83A1-F6EECF244321}">
                <p14:modId xmlns:p14="http://schemas.microsoft.com/office/powerpoint/2010/main" val="581179565"/>
              </p:ext>
            </p:extLst>
          </p:nvPr>
        </p:nvGraphicFramePr>
        <p:xfrm>
          <a:off x="163440" y="2384804"/>
          <a:ext cx="3003550" cy="2076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B8A8CC0-E54B-40C1-B11A-09E242B778C6}"/>
              </a:ext>
            </a:extLst>
          </p:cNvPr>
          <p:cNvGraphicFramePr>
            <a:graphicFrameLocks/>
          </p:cNvGraphicFramePr>
          <p:nvPr>
            <p:extLst>
              <p:ext uri="{D42A27DB-BD31-4B8C-83A1-F6EECF244321}">
                <p14:modId xmlns:p14="http://schemas.microsoft.com/office/powerpoint/2010/main" val="808255688"/>
              </p:ext>
            </p:extLst>
          </p:nvPr>
        </p:nvGraphicFramePr>
        <p:xfrm>
          <a:off x="3070225" y="2390775"/>
          <a:ext cx="3003550" cy="2076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1CEF579C-BB13-4783-9881-AF83DD11614C}"/>
              </a:ext>
            </a:extLst>
          </p:cNvPr>
          <p:cNvGraphicFramePr>
            <a:graphicFrameLocks/>
          </p:cNvGraphicFramePr>
          <p:nvPr>
            <p:extLst>
              <p:ext uri="{D42A27DB-BD31-4B8C-83A1-F6EECF244321}">
                <p14:modId xmlns:p14="http://schemas.microsoft.com/office/powerpoint/2010/main" val="2737465633"/>
              </p:ext>
            </p:extLst>
          </p:nvPr>
        </p:nvGraphicFramePr>
        <p:xfrm>
          <a:off x="5977010" y="2384804"/>
          <a:ext cx="3003550" cy="2076450"/>
        </p:xfrm>
        <a:graphic>
          <a:graphicData uri="http://schemas.openxmlformats.org/drawingml/2006/chart">
            <c:chart xmlns:c="http://schemas.openxmlformats.org/drawingml/2006/chart" xmlns:r="http://schemas.openxmlformats.org/officeDocument/2006/relationships" r:id="rId5"/>
          </a:graphicData>
        </a:graphic>
      </p:graphicFrame>
      <p:sp>
        <p:nvSpPr>
          <p:cNvPr id="3" name="Arrow: Right 2">
            <a:extLst>
              <a:ext uri="{FF2B5EF4-FFF2-40B4-BE49-F238E27FC236}">
                <a16:creationId xmlns:a16="http://schemas.microsoft.com/office/drawing/2014/main" id="{D7FD70F4-4A11-451C-BCCD-3D2C241CB41B}"/>
              </a:ext>
            </a:extLst>
          </p:cNvPr>
          <p:cNvSpPr/>
          <p:nvPr/>
        </p:nvSpPr>
        <p:spPr>
          <a:xfrm>
            <a:off x="410308" y="4853354"/>
            <a:ext cx="8105042" cy="445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a:t>
            </a:r>
          </a:p>
        </p:txBody>
      </p:sp>
    </p:spTree>
    <p:extLst>
      <p:ext uri="{BB962C8B-B14F-4D97-AF65-F5344CB8AC3E}">
        <p14:creationId xmlns:p14="http://schemas.microsoft.com/office/powerpoint/2010/main" val="1623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154F-5441-4830-AFC8-6525A49FC3FF}"/>
              </a:ext>
            </a:extLst>
          </p:cNvPr>
          <p:cNvSpPr>
            <a:spLocks noGrp="1"/>
          </p:cNvSpPr>
          <p:nvPr>
            <p:ph type="title"/>
          </p:nvPr>
        </p:nvSpPr>
        <p:spPr/>
        <p:txBody>
          <a:bodyPr/>
          <a:lstStyle/>
          <a:p>
            <a:r>
              <a:rPr lang="en-US" dirty="0"/>
              <a:t>Path delay fault (PDF) model</a:t>
            </a:r>
          </a:p>
        </p:txBody>
      </p:sp>
      <p:grpSp>
        <p:nvGrpSpPr>
          <p:cNvPr id="117" name="Group 116">
            <a:extLst>
              <a:ext uri="{FF2B5EF4-FFF2-40B4-BE49-F238E27FC236}">
                <a16:creationId xmlns:a16="http://schemas.microsoft.com/office/drawing/2014/main" id="{D69D11B5-B386-446B-A0B2-761BCDB0E008}"/>
              </a:ext>
            </a:extLst>
          </p:cNvPr>
          <p:cNvGrpSpPr/>
          <p:nvPr/>
        </p:nvGrpSpPr>
        <p:grpSpPr>
          <a:xfrm>
            <a:off x="463550" y="1413486"/>
            <a:ext cx="7939088" cy="3697287"/>
            <a:chOff x="463550" y="1413486"/>
            <a:chExt cx="7939088" cy="3697287"/>
          </a:xfrm>
        </p:grpSpPr>
        <p:cxnSp>
          <p:nvCxnSpPr>
            <p:cNvPr id="51" name="AutoShape 11">
              <a:extLst>
                <a:ext uri="{FF2B5EF4-FFF2-40B4-BE49-F238E27FC236}">
                  <a16:creationId xmlns:a16="http://schemas.microsoft.com/office/drawing/2014/main" id="{62566E6E-E099-431F-8335-C6A529836BFE}"/>
                </a:ext>
              </a:extLst>
            </p:cNvPr>
            <p:cNvCxnSpPr>
              <a:cxnSpLocks noChangeShapeType="1"/>
              <a:stCxn id="58" idx="1"/>
            </p:cNvCxnSpPr>
            <p:nvPr/>
          </p:nvCxnSpPr>
          <p:spPr bwMode="auto">
            <a:xfrm>
              <a:off x="7045325" y="3229586"/>
              <a:ext cx="1341438" cy="1587"/>
            </a:xfrm>
            <a:prstGeom prst="straightConnector1">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Line 15">
              <a:extLst>
                <a:ext uri="{FF2B5EF4-FFF2-40B4-BE49-F238E27FC236}">
                  <a16:creationId xmlns:a16="http://schemas.microsoft.com/office/drawing/2014/main" id="{2399DA44-C37A-4DAF-9DE6-937F55EEBA07}"/>
                </a:ext>
              </a:extLst>
            </p:cNvPr>
            <p:cNvSpPr>
              <a:spLocks noChangeShapeType="1"/>
            </p:cNvSpPr>
            <p:nvPr/>
          </p:nvSpPr>
          <p:spPr bwMode="auto">
            <a:xfrm flipV="1">
              <a:off x="5562600" y="3518511"/>
              <a:ext cx="623888"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4">
              <a:extLst>
                <a:ext uri="{FF2B5EF4-FFF2-40B4-BE49-F238E27FC236}">
                  <a16:creationId xmlns:a16="http://schemas.microsoft.com/office/drawing/2014/main" id="{B14EE059-FC76-48B5-9751-FAB6B6212716}"/>
                </a:ext>
              </a:extLst>
            </p:cNvPr>
            <p:cNvSpPr>
              <a:spLocks noChangeShapeType="1"/>
            </p:cNvSpPr>
            <p:nvPr/>
          </p:nvSpPr>
          <p:spPr bwMode="auto">
            <a:xfrm flipV="1">
              <a:off x="4992688" y="4172561"/>
              <a:ext cx="623887"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4" name="AutoShape 12">
              <a:extLst>
                <a:ext uri="{FF2B5EF4-FFF2-40B4-BE49-F238E27FC236}">
                  <a16:creationId xmlns:a16="http://schemas.microsoft.com/office/drawing/2014/main" id="{EC240CA4-A146-47DC-BD63-9BC26DB5D6EB}"/>
                </a:ext>
              </a:extLst>
            </p:cNvPr>
            <p:cNvCxnSpPr>
              <a:cxnSpLocks noChangeShapeType="1"/>
            </p:cNvCxnSpPr>
            <p:nvPr/>
          </p:nvCxnSpPr>
          <p:spPr bwMode="auto">
            <a:xfrm flipV="1">
              <a:off x="2770188" y="4172561"/>
              <a:ext cx="1339850" cy="1587"/>
            </a:xfrm>
            <a:prstGeom prst="straightConnector1">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Line 19">
              <a:extLst>
                <a:ext uri="{FF2B5EF4-FFF2-40B4-BE49-F238E27FC236}">
                  <a16:creationId xmlns:a16="http://schemas.microsoft.com/office/drawing/2014/main" id="{AC225DB3-F7F4-4004-AFFD-770BE1B23D5C}"/>
                </a:ext>
              </a:extLst>
            </p:cNvPr>
            <p:cNvSpPr>
              <a:spLocks noChangeShapeType="1"/>
            </p:cNvSpPr>
            <p:nvPr/>
          </p:nvSpPr>
          <p:spPr bwMode="auto">
            <a:xfrm flipV="1">
              <a:off x="1147763" y="3862998"/>
              <a:ext cx="684212"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AutoShape 3">
              <a:extLst>
                <a:ext uri="{FF2B5EF4-FFF2-40B4-BE49-F238E27FC236}">
                  <a16:creationId xmlns:a16="http://schemas.microsoft.com/office/drawing/2014/main" id="{F87288AD-83F5-4172-A56A-784760875B5E}"/>
                </a:ext>
              </a:extLst>
            </p:cNvPr>
            <p:cNvSpPr>
              <a:spLocks noChangeArrowheads="1"/>
            </p:cNvSpPr>
            <p:nvPr/>
          </p:nvSpPr>
          <p:spPr bwMode="auto">
            <a:xfrm>
              <a:off x="4049713" y="1883386"/>
              <a:ext cx="944562" cy="808037"/>
            </a:xfrm>
            <a:prstGeom prst="flowChartDelay">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4">
              <a:extLst>
                <a:ext uri="{FF2B5EF4-FFF2-40B4-BE49-F238E27FC236}">
                  <a16:creationId xmlns:a16="http://schemas.microsoft.com/office/drawing/2014/main" id="{CB9574BE-9F27-4B85-AF8A-51F8EC144C44}"/>
                </a:ext>
              </a:extLst>
            </p:cNvPr>
            <p:cNvSpPr>
              <a:spLocks noChangeArrowheads="1"/>
            </p:cNvSpPr>
            <p:nvPr/>
          </p:nvSpPr>
          <p:spPr bwMode="auto">
            <a:xfrm flipH="1">
              <a:off x="1765300" y="3764573"/>
              <a:ext cx="990600" cy="822325"/>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AutoShape 5">
              <a:extLst>
                <a:ext uri="{FF2B5EF4-FFF2-40B4-BE49-F238E27FC236}">
                  <a16:creationId xmlns:a16="http://schemas.microsoft.com/office/drawing/2014/main" id="{9290C87D-9785-421E-9971-DF5E757A5976}"/>
                </a:ext>
              </a:extLst>
            </p:cNvPr>
            <p:cNvSpPr>
              <a:spLocks noChangeArrowheads="1"/>
            </p:cNvSpPr>
            <p:nvPr/>
          </p:nvSpPr>
          <p:spPr bwMode="auto">
            <a:xfrm flipH="1">
              <a:off x="6116638" y="2834298"/>
              <a:ext cx="914400" cy="792163"/>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9">
              <a:extLst>
                <a:ext uri="{FF2B5EF4-FFF2-40B4-BE49-F238E27FC236}">
                  <a16:creationId xmlns:a16="http://schemas.microsoft.com/office/drawing/2014/main" id="{F6C5D978-A843-41F7-8AC9-C4438FD0FD07}"/>
                </a:ext>
              </a:extLst>
            </p:cNvPr>
            <p:cNvSpPr>
              <a:spLocks noChangeShapeType="1"/>
            </p:cNvSpPr>
            <p:nvPr/>
          </p:nvSpPr>
          <p:spPr bwMode="auto">
            <a:xfrm flipH="1">
              <a:off x="1152525" y="1967523"/>
              <a:ext cx="2894013"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3">
              <a:extLst>
                <a:ext uri="{FF2B5EF4-FFF2-40B4-BE49-F238E27FC236}">
                  <a16:creationId xmlns:a16="http://schemas.microsoft.com/office/drawing/2014/main" id="{CA2913DF-AF59-4FD5-962D-2AAB6269570B}"/>
                </a:ext>
              </a:extLst>
            </p:cNvPr>
            <p:cNvSpPr>
              <a:spLocks noChangeShapeType="1"/>
            </p:cNvSpPr>
            <p:nvPr/>
          </p:nvSpPr>
          <p:spPr bwMode="auto">
            <a:xfrm flipV="1">
              <a:off x="4995863" y="2286611"/>
              <a:ext cx="6238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6">
              <a:extLst>
                <a:ext uri="{FF2B5EF4-FFF2-40B4-BE49-F238E27FC236}">
                  <a16:creationId xmlns:a16="http://schemas.microsoft.com/office/drawing/2014/main" id="{77675245-9CA1-40FF-9B77-BB186476EA01}"/>
                </a:ext>
              </a:extLst>
            </p:cNvPr>
            <p:cNvSpPr>
              <a:spLocks noChangeShapeType="1"/>
            </p:cNvSpPr>
            <p:nvPr/>
          </p:nvSpPr>
          <p:spPr bwMode="auto">
            <a:xfrm flipV="1">
              <a:off x="5592763" y="2947011"/>
              <a:ext cx="5937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17">
              <a:extLst>
                <a:ext uri="{FF2B5EF4-FFF2-40B4-BE49-F238E27FC236}">
                  <a16:creationId xmlns:a16="http://schemas.microsoft.com/office/drawing/2014/main" id="{7FCDAF4F-0509-4670-B768-7DF4B333686C}"/>
                </a:ext>
              </a:extLst>
            </p:cNvPr>
            <p:cNvSpPr>
              <a:spLocks noChangeShapeType="1"/>
            </p:cNvSpPr>
            <p:nvPr/>
          </p:nvSpPr>
          <p:spPr bwMode="auto">
            <a:xfrm flipV="1">
              <a:off x="3422650" y="2613636"/>
              <a:ext cx="6238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18">
              <a:extLst>
                <a:ext uri="{FF2B5EF4-FFF2-40B4-BE49-F238E27FC236}">
                  <a16:creationId xmlns:a16="http://schemas.microsoft.com/office/drawing/2014/main" id="{BF653207-A198-4B3D-9E62-B8116200BB82}"/>
                </a:ext>
              </a:extLst>
            </p:cNvPr>
            <p:cNvSpPr>
              <a:spLocks noChangeShapeType="1"/>
            </p:cNvSpPr>
            <p:nvPr/>
          </p:nvSpPr>
          <p:spPr bwMode="auto">
            <a:xfrm flipV="1">
              <a:off x="1152525" y="4510698"/>
              <a:ext cx="6683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0">
              <a:extLst>
                <a:ext uri="{FF2B5EF4-FFF2-40B4-BE49-F238E27FC236}">
                  <a16:creationId xmlns:a16="http://schemas.microsoft.com/office/drawing/2014/main" id="{C5AC3E40-30C7-4523-A269-D7407D0C5885}"/>
                </a:ext>
              </a:extLst>
            </p:cNvPr>
            <p:cNvSpPr>
              <a:spLocks noChangeShapeType="1"/>
            </p:cNvSpPr>
            <p:nvPr/>
          </p:nvSpPr>
          <p:spPr bwMode="auto">
            <a:xfrm>
              <a:off x="3436938" y="2602523"/>
              <a:ext cx="0" cy="1573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1">
              <a:extLst>
                <a:ext uri="{FF2B5EF4-FFF2-40B4-BE49-F238E27FC236}">
                  <a16:creationId xmlns:a16="http://schemas.microsoft.com/office/drawing/2014/main" id="{A159C88A-ADB5-4D85-BDAD-6E9970A97C3E}"/>
                </a:ext>
              </a:extLst>
            </p:cNvPr>
            <p:cNvSpPr>
              <a:spLocks noChangeShapeType="1"/>
            </p:cNvSpPr>
            <p:nvPr/>
          </p:nvSpPr>
          <p:spPr bwMode="auto">
            <a:xfrm>
              <a:off x="5605463" y="2275498"/>
              <a:ext cx="1587" cy="684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2">
              <a:extLst>
                <a:ext uri="{FF2B5EF4-FFF2-40B4-BE49-F238E27FC236}">
                  <a16:creationId xmlns:a16="http://schemas.microsoft.com/office/drawing/2014/main" id="{814C3DAE-0311-4C1D-AE54-7CF57BD51D69}"/>
                </a:ext>
              </a:extLst>
            </p:cNvPr>
            <p:cNvSpPr>
              <a:spLocks noChangeShapeType="1"/>
            </p:cNvSpPr>
            <p:nvPr/>
          </p:nvSpPr>
          <p:spPr bwMode="auto">
            <a:xfrm>
              <a:off x="5588000" y="3489936"/>
              <a:ext cx="0" cy="708025"/>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Oval 23">
              <a:extLst>
                <a:ext uri="{FF2B5EF4-FFF2-40B4-BE49-F238E27FC236}">
                  <a16:creationId xmlns:a16="http://schemas.microsoft.com/office/drawing/2014/main" id="{64BE6ABC-9D88-4BB2-A397-08A3F0235283}"/>
                </a:ext>
              </a:extLst>
            </p:cNvPr>
            <p:cNvSpPr>
              <a:spLocks noChangeArrowheads="1"/>
            </p:cNvSpPr>
            <p:nvPr/>
          </p:nvSpPr>
          <p:spPr bwMode="auto">
            <a:xfrm>
              <a:off x="3354388" y="4096361"/>
              <a:ext cx="165100"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24">
              <a:extLst>
                <a:ext uri="{FF2B5EF4-FFF2-40B4-BE49-F238E27FC236}">
                  <a16:creationId xmlns:a16="http://schemas.microsoft.com/office/drawing/2014/main" id="{E3E54CE8-9E9C-4A18-9D3B-598948A1E729}"/>
                </a:ext>
              </a:extLst>
            </p:cNvPr>
            <p:cNvSpPr>
              <a:spLocks noChangeShapeType="1"/>
            </p:cNvSpPr>
            <p:nvPr/>
          </p:nvSpPr>
          <p:spPr bwMode="auto">
            <a:xfrm>
              <a:off x="5303838" y="1937361"/>
              <a:ext cx="309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25">
              <a:extLst>
                <a:ext uri="{FF2B5EF4-FFF2-40B4-BE49-F238E27FC236}">
                  <a16:creationId xmlns:a16="http://schemas.microsoft.com/office/drawing/2014/main" id="{C32C9772-83AB-424F-9C51-C3579D261E3D}"/>
                </a:ext>
              </a:extLst>
            </p:cNvPr>
            <p:cNvSpPr>
              <a:spLocks noChangeShapeType="1"/>
            </p:cNvSpPr>
            <p:nvPr/>
          </p:nvSpPr>
          <p:spPr bwMode="auto">
            <a:xfrm>
              <a:off x="5599113" y="1627798"/>
              <a:ext cx="0" cy="322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26">
              <a:extLst>
                <a:ext uri="{FF2B5EF4-FFF2-40B4-BE49-F238E27FC236}">
                  <a16:creationId xmlns:a16="http://schemas.microsoft.com/office/drawing/2014/main" id="{D1640657-6CC8-461A-B273-CDE3F0C6DA3C}"/>
                </a:ext>
              </a:extLst>
            </p:cNvPr>
            <p:cNvSpPr>
              <a:spLocks noChangeShapeType="1"/>
            </p:cNvSpPr>
            <p:nvPr/>
          </p:nvSpPr>
          <p:spPr bwMode="auto">
            <a:xfrm>
              <a:off x="5781675" y="1627798"/>
              <a:ext cx="0" cy="322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27">
              <a:extLst>
                <a:ext uri="{FF2B5EF4-FFF2-40B4-BE49-F238E27FC236}">
                  <a16:creationId xmlns:a16="http://schemas.microsoft.com/office/drawing/2014/main" id="{66449B62-1CEF-4FCE-8C5A-88829B0767C5}"/>
                </a:ext>
              </a:extLst>
            </p:cNvPr>
            <p:cNvSpPr>
              <a:spLocks noChangeShapeType="1"/>
            </p:cNvSpPr>
            <p:nvPr/>
          </p:nvSpPr>
          <p:spPr bwMode="auto">
            <a:xfrm>
              <a:off x="5770563" y="1934186"/>
              <a:ext cx="309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28">
              <a:extLst>
                <a:ext uri="{FF2B5EF4-FFF2-40B4-BE49-F238E27FC236}">
                  <a16:creationId xmlns:a16="http://schemas.microsoft.com/office/drawing/2014/main" id="{3CD68C98-0EC2-4B64-B09A-E6D4E673417A}"/>
                </a:ext>
              </a:extLst>
            </p:cNvPr>
            <p:cNvSpPr>
              <a:spLocks noChangeShapeType="1"/>
            </p:cNvSpPr>
            <p:nvPr/>
          </p:nvSpPr>
          <p:spPr bwMode="auto">
            <a:xfrm>
              <a:off x="5589588" y="1640498"/>
              <a:ext cx="2063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29">
              <a:extLst>
                <a:ext uri="{FF2B5EF4-FFF2-40B4-BE49-F238E27FC236}">
                  <a16:creationId xmlns:a16="http://schemas.microsoft.com/office/drawing/2014/main" id="{396D23BD-1FC8-45CC-BBDA-E1C38061190C}"/>
                </a:ext>
              </a:extLst>
            </p:cNvPr>
            <p:cNvSpPr>
              <a:spLocks noChangeShapeType="1"/>
            </p:cNvSpPr>
            <p:nvPr/>
          </p:nvSpPr>
          <p:spPr bwMode="auto">
            <a:xfrm>
              <a:off x="5303838" y="4667861"/>
              <a:ext cx="309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30">
              <a:extLst>
                <a:ext uri="{FF2B5EF4-FFF2-40B4-BE49-F238E27FC236}">
                  <a16:creationId xmlns:a16="http://schemas.microsoft.com/office/drawing/2014/main" id="{0621DE5D-8C1B-4567-BD83-CF448F767931}"/>
                </a:ext>
              </a:extLst>
            </p:cNvPr>
            <p:cNvSpPr>
              <a:spLocks noChangeShapeType="1"/>
            </p:cNvSpPr>
            <p:nvPr/>
          </p:nvSpPr>
          <p:spPr bwMode="auto">
            <a:xfrm>
              <a:off x="5586413" y="4367823"/>
              <a:ext cx="309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33">
              <a:extLst>
                <a:ext uri="{FF2B5EF4-FFF2-40B4-BE49-F238E27FC236}">
                  <a16:creationId xmlns:a16="http://schemas.microsoft.com/office/drawing/2014/main" id="{6D215F41-35CB-4334-91F2-DA39DECB5938}"/>
                </a:ext>
              </a:extLst>
            </p:cNvPr>
            <p:cNvSpPr>
              <a:spLocks noChangeShapeType="1"/>
            </p:cNvSpPr>
            <p:nvPr/>
          </p:nvSpPr>
          <p:spPr bwMode="auto">
            <a:xfrm>
              <a:off x="3419475" y="4696436"/>
              <a:ext cx="309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34">
              <a:extLst>
                <a:ext uri="{FF2B5EF4-FFF2-40B4-BE49-F238E27FC236}">
                  <a16:creationId xmlns:a16="http://schemas.microsoft.com/office/drawing/2014/main" id="{10AFC2E5-00AC-4DA8-B315-3F2DF0B3FDD5}"/>
                </a:ext>
              </a:extLst>
            </p:cNvPr>
            <p:cNvSpPr>
              <a:spLocks noChangeShapeType="1"/>
            </p:cNvSpPr>
            <p:nvPr/>
          </p:nvSpPr>
          <p:spPr bwMode="auto">
            <a:xfrm>
              <a:off x="3138488" y="4397986"/>
              <a:ext cx="309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35">
              <a:extLst>
                <a:ext uri="{FF2B5EF4-FFF2-40B4-BE49-F238E27FC236}">
                  <a16:creationId xmlns:a16="http://schemas.microsoft.com/office/drawing/2014/main" id="{DE2EB21A-2EA8-4375-AF7C-D3130FC81236}"/>
                </a:ext>
              </a:extLst>
            </p:cNvPr>
            <p:cNvSpPr>
              <a:spLocks noChangeShapeType="1"/>
            </p:cNvSpPr>
            <p:nvPr/>
          </p:nvSpPr>
          <p:spPr bwMode="auto">
            <a:xfrm>
              <a:off x="7458075" y="2848586"/>
              <a:ext cx="309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36">
              <a:extLst>
                <a:ext uri="{FF2B5EF4-FFF2-40B4-BE49-F238E27FC236}">
                  <a16:creationId xmlns:a16="http://schemas.microsoft.com/office/drawing/2014/main" id="{CF9E3699-8145-47FF-8A4A-D6F1B8F4F993}"/>
                </a:ext>
              </a:extLst>
            </p:cNvPr>
            <p:cNvSpPr>
              <a:spLocks noChangeShapeType="1"/>
            </p:cNvSpPr>
            <p:nvPr/>
          </p:nvSpPr>
          <p:spPr bwMode="auto">
            <a:xfrm>
              <a:off x="8093075" y="2551723"/>
              <a:ext cx="309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39">
              <a:extLst>
                <a:ext uri="{FF2B5EF4-FFF2-40B4-BE49-F238E27FC236}">
                  <a16:creationId xmlns:a16="http://schemas.microsoft.com/office/drawing/2014/main" id="{967D1495-D102-4BE3-A7A5-54ADEDF5F10D}"/>
                </a:ext>
              </a:extLst>
            </p:cNvPr>
            <p:cNvSpPr>
              <a:spLocks noChangeShapeType="1"/>
            </p:cNvSpPr>
            <p:nvPr/>
          </p:nvSpPr>
          <p:spPr bwMode="auto">
            <a:xfrm>
              <a:off x="7737475" y="2553311"/>
              <a:ext cx="2063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40">
              <a:extLst>
                <a:ext uri="{FF2B5EF4-FFF2-40B4-BE49-F238E27FC236}">
                  <a16:creationId xmlns:a16="http://schemas.microsoft.com/office/drawing/2014/main" id="{9F432B44-E4B2-40DE-B661-02CE8AC9FEE9}"/>
                </a:ext>
              </a:extLst>
            </p:cNvPr>
            <p:cNvSpPr>
              <a:spLocks noChangeShapeType="1"/>
            </p:cNvSpPr>
            <p:nvPr/>
          </p:nvSpPr>
          <p:spPr bwMode="auto">
            <a:xfrm>
              <a:off x="7915275" y="2848586"/>
              <a:ext cx="2063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41">
              <a:extLst>
                <a:ext uri="{FF2B5EF4-FFF2-40B4-BE49-F238E27FC236}">
                  <a16:creationId xmlns:a16="http://schemas.microsoft.com/office/drawing/2014/main" id="{64001A00-484A-4F3E-BC8A-30EECD1F5DFE}"/>
                </a:ext>
              </a:extLst>
            </p:cNvPr>
            <p:cNvSpPr>
              <a:spLocks noChangeShapeType="1"/>
            </p:cNvSpPr>
            <p:nvPr/>
          </p:nvSpPr>
          <p:spPr bwMode="auto">
            <a:xfrm>
              <a:off x="7751763" y="2540611"/>
              <a:ext cx="0" cy="322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42">
              <a:extLst>
                <a:ext uri="{FF2B5EF4-FFF2-40B4-BE49-F238E27FC236}">
                  <a16:creationId xmlns:a16="http://schemas.microsoft.com/office/drawing/2014/main" id="{66A04EAF-AC5F-43BF-95B5-B5D14B030C9A}"/>
                </a:ext>
              </a:extLst>
            </p:cNvPr>
            <p:cNvSpPr>
              <a:spLocks noChangeShapeType="1"/>
            </p:cNvSpPr>
            <p:nvPr/>
          </p:nvSpPr>
          <p:spPr bwMode="auto">
            <a:xfrm>
              <a:off x="8105775" y="2539023"/>
              <a:ext cx="0" cy="322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43">
              <a:extLst>
                <a:ext uri="{FF2B5EF4-FFF2-40B4-BE49-F238E27FC236}">
                  <a16:creationId xmlns:a16="http://schemas.microsoft.com/office/drawing/2014/main" id="{11B8F126-9890-4891-B41D-C67477AA71ED}"/>
                </a:ext>
              </a:extLst>
            </p:cNvPr>
            <p:cNvSpPr>
              <a:spLocks noChangeShapeType="1"/>
            </p:cNvSpPr>
            <p:nvPr/>
          </p:nvSpPr>
          <p:spPr bwMode="auto">
            <a:xfrm>
              <a:off x="7927975" y="2542198"/>
              <a:ext cx="0" cy="322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44">
              <a:extLst>
                <a:ext uri="{FF2B5EF4-FFF2-40B4-BE49-F238E27FC236}">
                  <a16:creationId xmlns:a16="http://schemas.microsoft.com/office/drawing/2014/main" id="{8CCF28EC-0C14-4D35-985E-12E21966984A}"/>
                </a:ext>
              </a:extLst>
            </p:cNvPr>
            <p:cNvSpPr>
              <a:spLocks noChangeShapeType="1"/>
            </p:cNvSpPr>
            <p:nvPr/>
          </p:nvSpPr>
          <p:spPr bwMode="auto">
            <a:xfrm>
              <a:off x="498475" y="2115161"/>
              <a:ext cx="309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45">
              <a:extLst>
                <a:ext uri="{FF2B5EF4-FFF2-40B4-BE49-F238E27FC236}">
                  <a16:creationId xmlns:a16="http://schemas.microsoft.com/office/drawing/2014/main" id="{93F452B0-058C-44E7-866A-5E75A2A3FB09}"/>
                </a:ext>
              </a:extLst>
            </p:cNvPr>
            <p:cNvSpPr>
              <a:spLocks noChangeShapeType="1"/>
            </p:cNvSpPr>
            <p:nvPr/>
          </p:nvSpPr>
          <p:spPr bwMode="auto">
            <a:xfrm>
              <a:off x="779463" y="1815123"/>
              <a:ext cx="309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46">
              <a:extLst>
                <a:ext uri="{FF2B5EF4-FFF2-40B4-BE49-F238E27FC236}">
                  <a16:creationId xmlns:a16="http://schemas.microsoft.com/office/drawing/2014/main" id="{AAD8F872-989A-4F58-9BE4-AC9CAC7594AB}"/>
                </a:ext>
              </a:extLst>
            </p:cNvPr>
            <p:cNvSpPr>
              <a:spLocks noChangeShapeType="1"/>
            </p:cNvSpPr>
            <p:nvPr/>
          </p:nvSpPr>
          <p:spPr bwMode="auto">
            <a:xfrm>
              <a:off x="463550" y="3715361"/>
              <a:ext cx="3095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47">
              <a:extLst>
                <a:ext uri="{FF2B5EF4-FFF2-40B4-BE49-F238E27FC236}">
                  <a16:creationId xmlns:a16="http://schemas.microsoft.com/office/drawing/2014/main" id="{A8B06406-924F-40C4-958C-118FBBE612AA}"/>
                </a:ext>
              </a:extLst>
            </p:cNvPr>
            <p:cNvSpPr>
              <a:spLocks noChangeShapeType="1"/>
            </p:cNvSpPr>
            <p:nvPr/>
          </p:nvSpPr>
          <p:spPr bwMode="auto">
            <a:xfrm>
              <a:off x="747713" y="4012223"/>
              <a:ext cx="3095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48">
              <a:extLst>
                <a:ext uri="{FF2B5EF4-FFF2-40B4-BE49-F238E27FC236}">
                  <a16:creationId xmlns:a16="http://schemas.microsoft.com/office/drawing/2014/main" id="{0F30DA08-C3A0-4FAE-8A52-A26BB7E0869A}"/>
                </a:ext>
              </a:extLst>
            </p:cNvPr>
            <p:cNvSpPr>
              <a:spLocks noChangeShapeType="1"/>
            </p:cNvSpPr>
            <p:nvPr/>
          </p:nvSpPr>
          <p:spPr bwMode="auto">
            <a:xfrm>
              <a:off x="758825" y="3704248"/>
              <a:ext cx="0" cy="322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49">
              <a:extLst>
                <a:ext uri="{FF2B5EF4-FFF2-40B4-BE49-F238E27FC236}">
                  <a16:creationId xmlns:a16="http://schemas.microsoft.com/office/drawing/2014/main" id="{DAC01BFD-BE16-42E8-B794-3460DD664CD9}"/>
                </a:ext>
              </a:extLst>
            </p:cNvPr>
            <p:cNvSpPr>
              <a:spLocks noChangeShapeType="1"/>
            </p:cNvSpPr>
            <p:nvPr/>
          </p:nvSpPr>
          <p:spPr bwMode="auto">
            <a:xfrm>
              <a:off x="792163" y="1804011"/>
              <a:ext cx="0" cy="322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50">
              <a:extLst>
                <a:ext uri="{FF2B5EF4-FFF2-40B4-BE49-F238E27FC236}">
                  <a16:creationId xmlns:a16="http://schemas.microsoft.com/office/drawing/2014/main" id="{DCAD4119-DE51-4CD1-AF95-62783A7EFA97}"/>
                </a:ext>
              </a:extLst>
            </p:cNvPr>
            <p:cNvSpPr>
              <a:spLocks noChangeShapeType="1"/>
            </p:cNvSpPr>
            <p:nvPr/>
          </p:nvSpPr>
          <p:spPr bwMode="auto">
            <a:xfrm>
              <a:off x="500063" y="4755173"/>
              <a:ext cx="58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51">
              <a:extLst>
                <a:ext uri="{FF2B5EF4-FFF2-40B4-BE49-F238E27FC236}">
                  <a16:creationId xmlns:a16="http://schemas.microsoft.com/office/drawing/2014/main" id="{B7147876-7DB6-48A7-A342-162EECED6E95}"/>
                </a:ext>
              </a:extLst>
            </p:cNvPr>
            <p:cNvSpPr txBox="1">
              <a:spLocks noChangeArrowheads="1"/>
            </p:cNvSpPr>
            <p:nvPr/>
          </p:nvSpPr>
          <p:spPr bwMode="auto">
            <a:xfrm>
              <a:off x="7577138" y="2861286"/>
              <a:ext cx="750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2  4  6</a:t>
              </a:r>
            </a:p>
          </p:txBody>
        </p:sp>
        <p:sp>
          <p:nvSpPr>
            <p:cNvPr id="92" name="Text Box 52">
              <a:extLst>
                <a:ext uri="{FF2B5EF4-FFF2-40B4-BE49-F238E27FC236}">
                  <a16:creationId xmlns:a16="http://schemas.microsoft.com/office/drawing/2014/main" id="{6E45F74E-96BD-4DF4-95BF-4AFE92C6C4A7}"/>
                </a:ext>
              </a:extLst>
            </p:cNvPr>
            <p:cNvSpPr txBox="1">
              <a:spLocks noChangeArrowheads="1"/>
            </p:cNvSpPr>
            <p:nvPr/>
          </p:nvSpPr>
          <p:spPr bwMode="auto">
            <a:xfrm>
              <a:off x="6388100" y="3066073"/>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93" name="Text Box 53">
              <a:extLst>
                <a:ext uri="{FF2B5EF4-FFF2-40B4-BE49-F238E27FC236}">
                  <a16:creationId xmlns:a16="http://schemas.microsoft.com/office/drawing/2014/main" id="{7FDA0847-9145-4C14-830E-F2754D86A79A}"/>
                </a:ext>
              </a:extLst>
            </p:cNvPr>
            <p:cNvSpPr txBox="1">
              <a:spLocks noChangeArrowheads="1"/>
            </p:cNvSpPr>
            <p:nvPr/>
          </p:nvSpPr>
          <p:spPr bwMode="auto">
            <a:xfrm>
              <a:off x="5426075" y="1915136"/>
              <a:ext cx="523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1  3</a:t>
              </a:r>
            </a:p>
          </p:txBody>
        </p:sp>
        <p:sp>
          <p:nvSpPr>
            <p:cNvPr id="94" name="Text Box 54">
              <a:extLst>
                <a:ext uri="{FF2B5EF4-FFF2-40B4-BE49-F238E27FC236}">
                  <a16:creationId xmlns:a16="http://schemas.microsoft.com/office/drawing/2014/main" id="{7BC474E0-F627-48C2-83F3-5A1936EC907B}"/>
                </a:ext>
              </a:extLst>
            </p:cNvPr>
            <p:cNvSpPr txBox="1">
              <a:spLocks noChangeArrowheads="1"/>
            </p:cNvSpPr>
            <p:nvPr/>
          </p:nvSpPr>
          <p:spPr bwMode="auto">
            <a:xfrm>
              <a:off x="5461000" y="467897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5</a:t>
              </a:r>
            </a:p>
          </p:txBody>
        </p:sp>
        <p:sp>
          <p:nvSpPr>
            <p:cNvPr id="95" name="Text Box 55">
              <a:extLst>
                <a:ext uri="{FF2B5EF4-FFF2-40B4-BE49-F238E27FC236}">
                  <a16:creationId xmlns:a16="http://schemas.microsoft.com/office/drawing/2014/main" id="{496F3736-5DB2-4F83-A72F-A2425676917A}"/>
                </a:ext>
              </a:extLst>
            </p:cNvPr>
            <p:cNvSpPr txBox="1">
              <a:spLocks noChangeArrowheads="1"/>
            </p:cNvSpPr>
            <p:nvPr/>
          </p:nvSpPr>
          <p:spPr bwMode="auto">
            <a:xfrm>
              <a:off x="4168775" y="4004286"/>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p:txBody>
        </p:sp>
        <p:sp>
          <p:nvSpPr>
            <p:cNvPr id="96" name="Text Box 56">
              <a:extLst>
                <a:ext uri="{FF2B5EF4-FFF2-40B4-BE49-F238E27FC236}">
                  <a16:creationId xmlns:a16="http://schemas.microsoft.com/office/drawing/2014/main" id="{BE75C852-9A4F-45D5-B085-A88D76DD8883}"/>
                </a:ext>
              </a:extLst>
            </p:cNvPr>
            <p:cNvSpPr txBox="1">
              <a:spLocks noChangeArrowheads="1"/>
            </p:cNvSpPr>
            <p:nvPr/>
          </p:nvSpPr>
          <p:spPr bwMode="auto">
            <a:xfrm>
              <a:off x="4318000" y="211357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1</a:t>
              </a:r>
            </a:p>
          </p:txBody>
        </p:sp>
        <p:sp>
          <p:nvSpPr>
            <p:cNvPr id="97" name="Text Box 57">
              <a:extLst>
                <a:ext uri="{FF2B5EF4-FFF2-40B4-BE49-F238E27FC236}">
                  <a16:creationId xmlns:a16="http://schemas.microsoft.com/office/drawing/2014/main" id="{254FA6B2-B7B8-40FD-8CFA-0CAD6356DF7A}"/>
                </a:ext>
              </a:extLst>
            </p:cNvPr>
            <p:cNvSpPr txBox="1">
              <a:spLocks noChangeArrowheads="1"/>
            </p:cNvSpPr>
            <p:nvPr/>
          </p:nvSpPr>
          <p:spPr bwMode="auto">
            <a:xfrm>
              <a:off x="641350" y="212627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0</a:t>
              </a:r>
            </a:p>
          </p:txBody>
        </p:sp>
        <p:sp>
          <p:nvSpPr>
            <p:cNvPr id="98" name="Rectangle 58">
              <a:extLst>
                <a:ext uri="{FF2B5EF4-FFF2-40B4-BE49-F238E27FC236}">
                  <a16:creationId xmlns:a16="http://schemas.microsoft.com/office/drawing/2014/main" id="{7E387E6F-CF73-4531-80EE-5C9C055D0FD1}"/>
                </a:ext>
              </a:extLst>
            </p:cNvPr>
            <p:cNvSpPr>
              <a:spLocks noChangeArrowheads="1"/>
            </p:cNvSpPr>
            <p:nvPr/>
          </p:nvSpPr>
          <p:spPr bwMode="auto">
            <a:xfrm>
              <a:off x="588963" y="402809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0</a:t>
              </a:r>
            </a:p>
          </p:txBody>
        </p:sp>
        <p:sp>
          <p:nvSpPr>
            <p:cNvPr id="99" name="Rectangle 59">
              <a:extLst>
                <a:ext uri="{FF2B5EF4-FFF2-40B4-BE49-F238E27FC236}">
                  <a16:creationId xmlns:a16="http://schemas.microsoft.com/office/drawing/2014/main" id="{251CD560-1507-42DA-A703-651875C0C365}"/>
                </a:ext>
              </a:extLst>
            </p:cNvPr>
            <p:cNvSpPr>
              <a:spLocks noChangeArrowheads="1"/>
            </p:cNvSpPr>
            <p:nvPr/>
          </p:nvSpPr>
          <p:spPr bwMode="auto">
            <a:xfrm>
              <a:off x="633413" y="4774223"/>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0</a:t>
              </a:r>
            </a:p>
          </p:txBody>
        </p:sp>
        <p:sp>
          <p:nvSpPr>
            <p:cNvPr id="100" name="Text Box 60">
              <a:extLst>
                <a:ext uri="{FF2B5EF4-FFF2-40B4-BE49-F238E27FC236}">
                  <a16:creationId xmlns:a16="http://schemas.microsoft.com/office/drawing/2014/main" id="{A9F4AFDB-C321-4730-A4F6-3A36E5FBFD2C}"/>
                </a:ext>
              </a:extLst>
            </p:cNvPr>
            <p:cNvSpPr txBox="1">
              <a:spLocks noChangeArrowheads="1"/>
            </p:cNvSpPr>
            <p:nvPr/>
          </p:nvSpPr>
          <p:spPr bwMode="auto">
            <a:xfrm>
              <a:off x="2087563" y="398999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2</a:t>
              </a:r>
            </a:p>
          </p:txBody>
        </p:sp>
        <p:sp>
          <p:nvSpPr>
            <p:cNvPr id="101" name="Text Box 61">
              <a:extLst>
                <a:ext uri="{FF2B5EF4-FFF2-40B4-BE49-F238E27FC236}">
                  <a16:creationId xmlns:a16="http://schemas.microsoft.com/office/drawing/2014/main" id="{308632E8-100A-49B9-9263-31298430DA7B}"/>
                </a:ext>
              </a:extLst>
            </p:cNvPr>
            <p:cNvSpPr txBox="1">
              <a:spLocks noChangeArrowheads="1"/>
            </p:cNvSpPr>
            <p:nvPr/>
          </p:nvSpPr>
          <p:spPr bwMode="auto">
            <a:xfrm>
              <a:off x="3275013" y="472024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2</a:t>
              </a:r>
            </a:p>
          </p:txBody>
        </p:sp>
        <p:sp>
          <p:nvSpPr>
            <p:cNvPr id="102" name="Freeform 69">
              <a:extLst>
                <a:ext uri="{FF2B5EF4-FFF2-40B4-BE49-F238E27FC236}">
                  <a16:creationId xmlns:a16="http://schemas.microsoft.com/office/drawing/2014/main" id="{8A644B1E-4D83-4494-BEB2-CF1A9DA8A17C}"/>
                </a:ext>
              </a:extLst>
            </p:cNvPr>
            <p:cNvSpPr>
              <a:spLocks/>
            </p:cNvSpPr>
            <p:nvPr/>
          </p:nvSpPr>
          <p:spPr bwMode="auto">
            <a:xfrm>
              <a:off x="792163" y="1723048"/>
              <a:ext cx="4792662" cy="177800"/>
            </a:xfrm>
            <a:custGeom>
              <a:avLst/>
              <a:gdLst>
                <a:gd name="T0" fmla="*/ 0 w 3033"/>
                <a:gd name="T1" fmla="*/ 144 h 144"/>
                <a:gd name="T2" fmla="*/ 1516 w 3033"/>
                <a:gd name="T3" fmla="*/ 116 h 144"/>
                <a:gd name="T4" fmla="*/ 3033 w 3033"/>
                <a:gd name="T5" fmla="*/ 0 h 144"/>
              </a:gdLst>
              <a:ahLst/>
              <a:cxnLst>
                <a:cxn ang="0">
                  <a:pos x="T0" y="T1"/>
                </a:cxn>
                <a:cxn ang="0">
                  <a:pos x="T2" y="T3"/>
                </a:cxn>
                <a:cxn ang="0">
                  <a:pos x="T4" y="T5"/>
                </a:cxn>
              </a:cxnLst>
              <a:rect l="0" t="0" r="r" b="b"/>
              <a:pathLst>
                <a:path w="3033" h="144">
                  <a:moveTo>
                    <a:pt x="0" y="144"/>
                  </a:moveTo>
                  <a:cubicBezTo>
                    <a:pt x="505" y="142"/>
                    <a:pt x="1011" y="140"/>
                    <a:pt x="1516" y="116"/>
                  </a:cubicBezTo>
                  <a:cubicBezTo>
                    <a:pt x="2021" y="92"/>
                    <a:pt x="2780" y="19"/>
                    <a:pt x="3033" y="0"/>
                  </a:cubicBezTo>
                </a:path>
              </a:pathLst>
            </a:custGeom>
            <a:noFill/>
            <a:ln w="190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71">
              <a:extLst>
                <a:ext uri="{FF2B5EF4-FFF2-40B4-BE49-F238E27FC236}">
                  <a16:creationId xmlns:a16="http://schemas.microsoft.com/office/drawing/2014/main" id="{5D08CDB8-DEA2-4B46-8745-C7C7602B55C7}"/>
                </a:ext>
              </a:extLst>
            </p:cNvPr>
            <p:cNvSpPr>
              <a:spLocks/>
            </p:cNvSpPr>
            <p:nvPr/>
          </p:nvSpPr>
          <p:spPr bwMode="auto">
            <a:xfrm>
              <a:off x="5605463" y="1703998"/>
              <a:ext cx="2133600" cy="927100"/>
            </a:xfrm>
            <a:custGeom>
              <a:avLst/>
              <a:gdLst>
                <a:gd name="T0" fmla="*/ 0 w 1372"/>
                <a:gd name="T1" fmla="*/ 25 h 582"/>
                <a:gd name="T2" fmla="*/ 672 w 1372"/>
                <a:gd name="T3" fmla="*/ 93 h 582"/>
                <a:gd name="T4" fmla="*/ 1372 w 1372"/>
                <a:gd name="T5" fmla="*/ 582 h 582"/>
              </a:gdLst>
              <a:ahLst/>
              <a:cxnLst>
                <a:cxn ang="0">
                  <a:pos x="T0" y="T1"/>
                </a:cxn>
                <a:cxn ang="0">
                  <a:pos x="T2" y="T3"/>
                </a:cxn>
                <a:cxn ang="0">
                  <a:pos x="T4" y="T5"/>
                </a:cxn>
              </a:cxnLst>
              <a:rect l="0" t="0" r="r" b="b"/>
              <a:pathLst>
                <a:path w="1372" h="582">
                  <a:moveTo>
                    <a:pt x="0" y="25"/>
                  </a:moveTo>
                  <a:cubicBezTo>
                    <a:pt x="221" y="12"/>
                    <a:pt x="443" y="0"/>
                    <a:pt x="672" y="93"/>
                  </a:cubicBezTo>
                  <a:cubicBezTo>
                    <a:pt x="901" y="186"/>
                    <a:pt x="1136" y="384"/>
                    <a:pt x="1372" y="582"/>
                  </a:cubicBezTo>
                </a:path>
              </a:pathLst>
            </a:custGeom>
            <a:noFill/>
            <a:ln w="190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73">
              <a:extLst>
                <a:ext uri="{FF2B5EF4-FFF2-40B4-BE49-F238E27FC236}">
                  <a16:creationId xmlns:a16="http://schemas.microsoft.com/office/drawing/2014/main" id="{2D1DA052-D406-4FBE-BFD9-792427D44BFC}"/>
                </a:ext>
              </a:extLst>
            </p:cNvPr>
            <p:cNvSpPr>
              <a:spLocks/>
            </p:cNvSpPr>
            <p:nvPr/>
          </p:nvSpPr>
          <p:spPr bwMode="auto">
            <a:xfrm>
              <a:off x="5781675" y="1837348"/>
              <a:ext cx="2132013" cy="993775"/>
            </a:xfrm>
            <a:custGeom>
              <a:avLst/>
              <a:gdLst>
                <a:gd name="T0" fmla="*/ 0 w 1363"/>
                <a:gd name="T1" fmla="*/ 0 h 614"/>
                <a:gd name="T2" fmla="*/ 624 w 1363"/>
                <a:gd name="T3" fmla="*/ 528 h 614"/>
                <a:gd name="T4" fmla="*/ 1363 w 1363"/>
                <a:gd name="T5" fmla="*/ 518 h 614"/>
              </a:gdLst>
              <a:ahLst/>
              <a:cxnLst>
                <a:cxn ang="0">
                  <a:pos x="T0" y="T1"/>
                </a:cxn>
                <a:cxn ang="0">
                  <a:pos x="T2" y="T3"/>
                </a:cxn>
                <a:cxn ang="0">
                  <a:pos x="T4" y="T5"/>
                </a:cxn>
              </a:cxnLst>
              <a:rect l="0" t="0" r="r" b="b"/>
              <a:pathLst>
                <a:path w="1363" h="614">
                  <a:moveTo>
                    <a:pt x="0" y="0"/>
                  </a:moveTo>
                  <a:cubicBezTo>
                    <a:pt x="198" y="221"/>
                    <a:pt x="397" y="442"/>
                    <a:pt x="624" y="528"/>
                  </a:cubicBezTo>
                  <a:cubicBezTo>
                    <a:pt x="851" y="614"/>
                    <a:pt x="1242" y="520"/>
                    <a:pt x="1363" y="518"/>
                  </a:cubicBezTo>
                </a:path>
              </a:pathLst>
            </a:custGeom>
            <a:noFill/>
            <a:ln w="190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Text Box 75">
              <a:extLst>
                <a:ext uri="{FF2B5EF4-FFF2-40B4-BE49-F238E27FC236}">
                  <a16:creationId xmlns:a16="http://schemas.microsoft.com/office/drawing/2014/main" id="{6BDAE891-0720-4FBD-AAF9-7128F54447D3}"/>
                </a:ext>
              </a:extLst>
            </p:cNvPr>
            <p:cNvSpPr txBox="1">
              <a:spLocks noChangeArrowheads="1"/>
            </p:cNvSpPr>
            <p:nvPr/>
          </p:nvSpPr>
          <p:spPr bwMode="auto">
            <a:xfrm>
              <a:off x="4341813" y="1413486"/>
              <a:ext cx="928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Path P1</a:t>
              </a:r>
            </a:p>
          </p:txBody>
        </p:sp>
        <p:sp>
          <p:nvSpPr>
            <p:cNvPr id="106" name="Text Box 76">
              <a:extLst>
                <a:ext uri="{FF2B5EF4-FFF2-40B4-BE49-F238E27FC236}">
                  <a16:creationId xmlns:a16="http://schemas.microsoft.com/office/drawing/2014/main" id="{96DE3AA1-557E-4954-87BE-7C22ABD799FB}"/>
                </a:ext>
              </a:extLst>
            </p:cNvPr>
            <p:cNvSpPr txBox="1">
              <a:spLocks noChangeArrowheads="1"/>
            </p:cNvSpPr>
            <p:nvPr/>
          </p:nvSpPr>
          <p:spPr bwMode="auto">
            <a:xfrm>
              <a:off x="3840163" y="2997811"/>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P2</a:t>
              </a:r>
            </a:p>
          </p:txBody>
        </p:sp>
        <p:sp>
          <p:nvSpPr>
            <p:cNvPr id="107" name="Text Box 77">
              <a:extLst>
                <a:ext uri="{FF2B5EF4-FFF2-40B4-BE49-F238E27FC236}">
                  <a16:creationId xmlns:a16="http://schemas.microsoft.com/office/drawing/2014/main" id="{CFE1BE40-E804-4419-83AF-E63752EED479}"/>
                </a:ext>
              </a:extLst>
            </p:cNvPr>
            <p:cNvSpPr txBox="1">
              <a:spLocks noChangeArrowheads="1"/>
            </p:cNvSpPr>
            <p:nvPr/>
          </p:nvSpPr>
          <p:spPr bwMode="auto">
            <a:xfrm>
              <a:off x="6338888" y="420272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6600"/>
                  </a:solidFill>
                  <a:latin typeface="Arial" panose="020B0604020202020204" pitchFamily="34" charset="0"/>
                </a:rPr>
                <a:t>P3</a:t>
              </a:r>
            </a:p>
          </p:txBody>
        </p:sp>
        <p:sp>
          <p:nvSpPr>
            <p:cNvPr id="108" name="Freeform 79">
              <a:extLst>
                <a:ext uri="{FF2B5EF4-FFF2-40B4-BE49-F238E27FC236}">
                  <a16:creationId xmlns:a16="http://schemas.microsoft.com/office/drawing/2014/main" id="{6ECE7F52-23AF-4263-9408-584E4B6742AB}"/>
                </a:ext>
              </a:extLst>
            </p:cNvPr>
            <p:cNvSpPr>
              <a:spLocks/>
            </p:cNvSpPr>
            <p:nvPr/>
          </p:nvSpPr>
          <p:spPr bwMode="auto">
            <a:xfrm>
              <a:off x="5605463" y="2754923"/>
              <a:ext cx="2495550" cy="1776413"/>
            </a:xfrm>
            <a:custGeom>
              <a:avLst/>
              <a:gdLst>
                <a:gd name="T0" fmla="*/ 0 w 1584"/>
                <a:gd name="T1" fmla="*/ 1114 h 1114"/>
                <a:gd name="T2" fmla="*/ 519 w 1584"/>
                <a:gd name="T3" fmla="*/ 883 h 1114"/>
                <a:gd name="T4" fmla="*/ 768 w 1584"/>
                <a:gd name="T5" fmla="*/ 278 h 1114"/>
                <a:gd name="T6" fmla="*/ 1584 w 1584"/>
                <a:gd name="T7" fmla="*/ 0 h 1114"/>
              </a:gdLst>
              <a:ahLst/>
              <a:cxnLst>
                <a:cxn ang="0">
                  <a:pos x="T0" y="T1"/>
                </a:cxn>
                <a:cxn ang="0">
                  <a:pos x="T2" y="T3"/>
                </a:cxn>
                <a:cxn ang="0">
                  <a:pos x="T4" y="T5"/>
                </a:cxn>
                <a:cxn ang="0">
                  <a:pos x="T6" y="T7"/>
                </a:cxn>
              </a:cxnLst>
              <a:rect l="0" t="0" r="r" b="b"/>
              <a:pathLst>
                <a:path w="1584" h="1114">
                  <a:moveTo>
                    <a:pt x="0" y="1114"/>
                  </a:moveTo>
                  <a:cubicBezTo>
                    <a:pt x="195" y="1068"/>
                    <a:pt x="391" y="1022"/>
                    <a:pt x="519" y="883"/>
                  </a:cubicBezTo>
                  <a:cubicBezTo>
                    <a:pt x="647" y="744"/>
                    <a:pt x="591" y="425"/>
                    <a:pt x="768" y="278"/>
                  </a:cubicBezTo>
                  <a:cubicBezTo>
                    <a:pt x="945" y="131"/>
                    <a:pt x="1264" y="65"/>
                    <a:pt x="1584" y="0"/>
                  </a:cubicBezTo>
                </a:path>
              </a:pathLst>
            </a:custGeom>
            <a:noFill/>
            <a:ln w="1905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80">
              <a:extLst>
                <a:ext uri="{FF2B5EF4-FFF2-40B4-BE49-F238E27FC236}">
                  <a16:creationId xmlns:a16="http://schemas.microsoft.com/office/drawing/2014/main" id="{05F0CF14-AD24-4AEC-8FF3-1C13FAF7A9A1}"/>
                </a:ext>
              </a:extLst>
            </p:cNvPr>
            <p:cNvSpPr>
              <a:spLocks/>
            </p:cNvSpPr>
            <p:nvPr/>
          </p:nvSpPr>
          <p:spPr bwMode="auto">
            <a:xfrm>
              <a:off x="709613" y="3788386"/>
              <a:ext cx="2713037" cy="736600"/>
            </a:xfrm>
            <a:custGeom>
              <a:avLst/>
              <a:gdLst>
                <a:gd name="T0" fmla="*/ 82 w 1762"/>
                <a:gd name="T1" fmla="*/ 37 h 479"/>
                <a:gd name="T2" fmla="*/ 149 w 1762"/>
                <a:gd name="T3" fmla="*/ 56 h 479"/>
                <a:gd name="T4" fmla="*/ 975 w 1762"/>
                <a:gd name="T5" fmla="*/ 373 h 479"/>
                <a:gd name="T6" fmla="*/ 1762 w 1762"/>
                <a:gd name="T7" fmla="*/ 479 h 479"/>
              </a:gdLst>
              <a:ahLst/>
              <a:cxnLst>
                <a:cxn ang="0">
                  <a:pos x="T0" y="T1"/>
                </a:cxn>
                <a:cxn ang="0">
                  <a:pos x="T2" y="T3"/>
                </a:cxn>
                <a:cxn ang="0">
                  <a:pos x="T4" y="T5"/>
                </a:cxn>
                <a:cxn ang="0">
                  <a:pos x="T6" y="T7"/>
                </a:cxn>
              </a:cxnLst>
              <a:rect l="0" t="0" r="r" b="b"/>
              <a:pathLst>
                <a:path w="1762" h="479">
                  <a:moveTo>
                    <a:pt x="82" y="37"/>
                  </a:moveTo>
                  <a:cubicBezTo>
                    <a:pt x="41" y="18"/>
                    <a:pt x="0" y="0"/>
                    <a:pt x="149" y="56"/>
                  </a:cubicBezTo>
                  <a:cubicBezTo>
                    <a:pt x="298" y="112"/>
                    <a:pt x="706" y="303"/>
                    <a:pt x="975" y="373"/>
                  </a:cubicBezTo>
                  <a:cubicBezTo>
                    <a:pt x="1244" y="443"/>
                    <a:pt x="1503" y="461"/>
                    <a:pt x="1762" y="479"/>
                  </a:cubicBezTo>
                </a:path>
              </a:pathLst>
            </a:custGeom>
            <a:noFill/>
            <a:ln w="1905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31">
              <a:extLst>
                <a:ext uri="{FF2B5EF4-FFF2-40B4-BE49-F238E27FC236}">
                  <a16:creationId xmlns:a16="http://schemas.microsoft.com/office/drawing/2014/main" id="{44567E0A-2B50-4EA2-9645-C5D9228934DF}"/>
                </a:ext>
              </a:extLst>
            </p:cNvPr>
            <p:cNvSpPr>
              <a:spLocks noChangeShapeType="1"/>
            </p:cNvSpPr>
            <p:nvPr/>
          </p:nvSpPr>
          <p:spPr bwMode="auto">
            <a:xfrm>
              <a:off x="5599113" y="4359886"/>
              <a:ext cx="0" cy="322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1" name="Group 8">
              <a:extLst>
                <a:ext uri="{FF2B5EF4-FFF2-40B4-BE49-F238E27FC236}">
                  <a16:creationId xmlns:a16="http://schemas.microsoft.com/office/drawing/2014/main" id="{C18C4FE2-09B1-4B25-A33C-5B80199B86B7}"/>
                </a:ext>
              </a:extLst>
            </p:cNvPr>
            <p:cNvGrpSpPr>
              <a:grpSpLocks/>
            </p:cNvGrpSpPr>
            <p:nvPr/>
          </p:nvGrpSpPr>
          <p:grpSpPr bwMode="auto">
            <a:xfrm>
              <a:off x="4124325" y="3791561"/>
              <a:ext cx="869950" cy="762000"/>
              <a:chOff x="2673" y="3154"/>
              <a:chExt cx="548" cy="480"/>
            </a:xfrm>
          </p:grpSpPr>
          <p:sp>
            <p:nvSpPr>
              <p:cNvPr id="112" name="AutoShape 6">
                <a:extLst>
                  <a:ext uri="{FF2B5EF4-FFF2-40B4-BE49-F238E27FC236}">
                    <a16:creationId xmlns:a16="http://schemas.microsoft.com/office/drawing/2014/main" id="{802D1378-CB16-4FBC-B6BA-EEF834DE5296}"/>
                  </a:ext>
                </a:extLst>
              </p:cNvPr>
              <p:cNvSpPr>
                <a:spLocks noChangeArrowheads="1"/>
              </p:cNvSpPr>
              <p:nvPr/>
            </p:nvSpPr>
            <p:spPr bwMode="auto">
              <a:xfrm rot="5400000">
                <a:off x="2630" y="3197"/>
                <a:ext cx="480" cy="393"/>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7">
                <a:extLst>
                  <a:ext uri="{FF2B5EF4-FFF2-40B4-BE49-F238E27FC236}">
                    <a16:creationId xmlns:a16="http://schemas.microsoft.com/office/drawing/2014/main" id="{27E75F28-A606-4A5A-98B9-649DE4721C00}"/>
                  </a:ext>
                </a:extLst>
              </p:cNvPr>
              <p:cNvSpPr>
                <a:spLocks noChangeArrowheads="1"/>
              </p:cNvSpPr>
              <p:nvPr/>
            </p:nvSpPr>
            <p:spPr bwMode="auto">
              <a:xfrm>
                <a:off x="3073" y="3323"/>
                <a:ext cx="1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 name="Line 63">
              <a:extLst>
                <a:ext uri="{FF2B5EF4-FFF2-40B4-BE49-F238E27FC236}">
                  <a16:creationId xmlns:a16="http://schemas.microsoft.com/office/drawing/2014/main" id="{EEB875C6-4AF3-462D-B627-CCAD652A06E4}"/>
                </a:ext>
              </a:extLst>
            </p:cNvPr>
            <p:cNvSpPr>
              <a:spLocks noChangeShapeType="1"/>
            </p:cNvSpPr>
            <p:nvPr/>
          </p:nvSpPr>
          <p:spPr bwMode="auto">
            <a:xfrm>
              <a:off x="3425825" y="4531336"/>
              <a:ext cx="2160588" cy="0"/>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32">
              <a:extLst>
                <a:ext uri="{FF2B5EF4-FFF2-40B4-BE49-F238E27FC236}">
                  <a16:creationId xmlns:a16="http://schemas.microsoft.com/office/drawing/2014/main" id="{6470CEFB-294D-432A-8ACB-A7BE0E9077F0}"/>
                </a:ext>
              </a:extLst>
            </p:cNvPr>
            <p:cNvSpPr>
              <a:spLocks noChangeShapeType="1"/>
            </p:cNvSpPr>
            <p:nvPr/>
          </p:nvSpPr>
          <p:spPr bwMode="auto">
            <a:xfrm>
              <a:off x="3432175" y="4383698"/>
              <a:ext cx="0" cy="322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Freeform 81">
              <a:extLst>
                <a:ext uri="{FF2B5EF4-FFF2-40B4-BE49-F238E27FC236}">
                  <a16:creationId xmlns:a16="http://schemas.microsoft.com/office/drawing/2014/main" id="{2B4221C5-FEFC-426E-9B9F-8025FBA69D7D}"/>
                </a:ext>
              </a:extLst>
            </p:cNvPr>
            <p:cNvSpPr>
              <a:spLocks/>
            </p:cNvSpPr>
            <p:nvPr/>
          </p:nvSpPr>
          <p:spPr bwMode="auto">
            <a:xfrm>
              <a:off x="769938" y="1832586"/>
              <a:ext cx="5005387" cy="1989137"/>
            </a:xfrm>
            <a:custGeom>
              <a:avLst/>
              <a:gdLst>
                <a:gd name="T0" fmla="*/ 0 w 3153"/>
                <a:gd name="T1" fmla="*/ 1243 h 1253"/>
                <a:gd name="T2" fmla="*/ 1737 w 3153"/>
                <a:gd name="T3" fmla="*/ 1080 h 1253"/>
                <a:gd name="T4" fmla="*/ 2112 w 3153"/>
                <a:gd name="T5" fmla="*/ 207 h 1253"/>
                <a:gd name="T6" fmla="*/ 3153 w 3153"/>
                <a:gd name="T7" fmla="*/ 0 h 1253"/>
              </a:gdLst>
              <a:ahLst/>
              <a:cxnLst>
                <a:cxn ang="0">
                  <a:pos x="T0" y="T1"/>
                </a:cxn>
                <a:cxn ang="0">
                  <a:pos x="T2" y="T3"/>
                </a:cxn>
                <a:cxn ang="0">
                  <a:pos x="T4" y="T5"/>
                </a:cxn>
                <a:cxn ang="0">
                  <a:pos x="T6" y="T7"/>
                </a:cxn>
              </a:cxnLst>
              <a:rect l="0" t="0" r="r" b="b"/>
              <a:pathLst>
                <a:path w="3153" h="1253">
                  <a:moveTo>
                    <a:pt x="0" y="1243"/>
                  </a:moveTo>
                  <a:cubicBezTo>
                    <a:pt x="692" y="1248"/>
                    <a:pt x="1385" y="1253"/>
                    <a:pt x="1737" y="1080"/>
                  </a:cubicBezTo>
                  <a:cubicBezTo>
                    <a:pt x="2089" y="907"/>
                    <a:pt x="1876" y="387"/>
                    <a:pt x="2112" y="207"/>
                  </a:cubicBezTo>
                  <a:cubicBezTo>
                    <a:pt x="2348" y="27"/>
                    <a:pt x="2750" y="13"/>
                    <a:pt x="3153" y="0"/>
                  </a:cubicBezTo>
                </a:path>
              </a:pathLst>
            </a:custGeom>
            <a:noFill/>
            <a:ln w="190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 name="Group 2">
            <a:extLst>
              <a:ext uri="{FF2B5EF4-FFF2-40B4-BE49-F238E27FC236}">
                <a16:creationId xmlns:a16="http://schemas.microsoft.com/office/drawing/2014/main" id="{59E924D4-9F12-2D43-A86F-26FCFEAEFA49}"/>
              </a:ext>
            </a:extLst>
          </p:cNvPr>
          <p:cNvGrpSpPr/>
          <p:nvPr/>
        </p:nvGrpSpPr>
        <p:grpSpPr>
          <a:xfrm>
            <a:off x="400050" y="5132998"/>
            <a:ext cx="8263304" cy="1138852"/>
            <a:chOff x="400050" y="5132997"/>
            <a:chExt cx="8263304" cy="1639887"/>
          </a:xfrm>
        </p:grpSpPr>
        <p:sp>
          <p:nvSpPr>
            <p:cNvPr id="118" name="Rectangle 51">
              <a:extLst>
                <a:ext uri="{FF2B5EF4-FFF2-40B4-BE49-F238E27FC236}">
                  <a16:creationId xmlns:a16="http://schemas.microsoft.com/office/drawing/2014/main" id="{A086F107-F75C-4415-9669-FC22F70F7454}"/>
                </a:ext>
              </a:extLst>
            </p:cNvPr>
            <p:cNvSpPr>
              <a:spLocks noChangeArrowheads="1"/>
            </p:cNvSpPr>
            <p:nvPr/>
          </p:nvSpPr>
          <p:spPr bwMode="auto">
            <a:xfrm>
              <a:off x="400050" y="5132997"/>
              <a:ext cx="4274576" cy="1639887"/>
            </a:xfrm>
            <a:prstGeom prst="rect">
              <a:avLst/>
            </a:prstGeom>
            <a:pattFill prst="pct5">
              <a:fgClr>
                <a:srgbClr val="01274E"/>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Line 25">
              <a:extLst>
                <a:ext uri="{FF2B5EF4-FFF2-40B4-BE49-F238E27FC236}">
                  <a16:creationId xmlns:a16="http://schemas.microsoft.com/office/drawing/2014/main" id="{A7D9AF56-40FE-400C-8F6E-0CAD163D4F7F}"/>
                </a:ext>
              </a:extLst>
            </p:cNvPr>
            <p:cNvSpPr>
              <a:spLocks noChangeShapeType="1"/>
            </p:cNvSpPr>
            <p:nvPr/>
          </p:nvSpPr>
          <p:spPr bwMode="auto">
            <a:xfrm flipV="1">
              <a:off x="400050" y="6622530"/>
              <a:ext cx="2398494" cy="9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26">
              <a:extLst>
                <a:ext uri="{FF2B5EF4-FFF2-40B4-BE49-F238E27FC236}">
                  <a16:creationId xmlns:a16="http://schemas.microsoft.com/office/drawing/2014/main" id="{5DD78F15-94F3-4F53-BD7E-BEA47DFC1CBD}"/>
                </a:ext>
              </a:extLst>
            </p:cNvPr>
            <p:cNvSpPr>
              <a:spLocks noChangeShapeType="1"/>
            </p:cNvSpPr>
            <p:nvPr/>
          </p:nvSpPr>
          <p:spPr bwMode="auto">
            <a:xfrm>
              <a:off x="2783758" y="6218161"/>
              <a:ext cx="0" cy="4118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27">
              <a:extLst>
                <a:ext uri="{FF2B5EF4-FFF2-40B4-BE49-F238E27FC236}">
                  <a16:creationId xmlns:a16="http://schemas.microsoft.com/office/drawing/2014/main" id="{934904A3-F805-4E2F-BB1C-BCC5D0462977}"/>
                </a:ext>
              </a:extLst>
            </p:cNvPr>
            <p:cNvSpPr>
              <a:spLocks noChangeShapeType="1"/>
            </p:cNvSpPr>
            <p:nvPr/>
          </p:nvSpPr>
          <p:spPr bwMode="auto">
            <a:xfrm>
              <a:off x="3008823" y="6220029"/>
              <a:ext cx="0" cy="409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28">
              <a:extLst>
                <a:ext uri="{FF2B5EF4-FFF2-40B4-BE49-F238E27FC236}">
                  <a16:creationId xmlns:a16="http://schemas.microsoft.com/office/drawing/2014/main" id="{8C255A68-1558-427A-94D2-157DA70E4FEC}"/>
                </a:ext>
              </a:extLst>
            </p:cNvPr>
            <p:cNvSpPr>
              <a:spLocks noChangeShapeType="1"/>
            </p:cNvSpPr>
            <p:nvPr/>
          </p:nvSpPr>
          <p:spPr bwMode="auto">
            <a:xfrm>
              <a:off x="3312741" y="6221897"/>
              <a:ext cx="0" cy="406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29">
              <a:extLst>
                <a:ext uri="{FF2B5EF4-FFF2-40B4-BE49-F238E27FC236}">
                  <a16:creationId xmlns:a16="http://schemas.microsoft.com/office/drawing/2014/main" id="{4244A77D-8059-4649-8851-6B2E33E3C515}"/>
                </a:ext>
              </a:extLst>
            </p:cNvPr>
            <p:cNvSpPr>
              <a:spLocks noChangeShapeType="1"/>
            </p:cNvSpPr>
            <p:nvPr/>
          </p:nvSpPr>
          <p:spPr bwMode="auto">
            <a:xfrm>
              <a:off x="3757941" y="6222831"/>
              <a:ext cx="0" cy="409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30">
              <a:extLst>
                <a:ext uri="{FF2B5EF4-FFF2-40B4-BE49-F238E27FC236}">
                  <a16:creationId xmlns:a16="http://schemas.microsoft.com/office/drawing/2014/main" id="{B7C30EED-BF6E-4551-89A0-6B46F133DB9C}"/>
                </a:ext>
              </a:extLst>
            </p:cNvPr>
            <p:cNvSpPr>
              <a:spLocks noChangeShapeType="1"/>
            </p:cNvSpPr>
            <p:nvPr/>
          </p:nvSpPr>
          <p:spPr bwMode="auto">
            <a:xfrm>
              <a:off x="5091898" y="6218161"/>
              <a:ext cx="0" cy="4127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31">
              <a:extLst>
                <a:ext uri="{FF2B5EF4-FFF2-40B4-BE49-F238E27FC236}">
                  <a16:creationId xmlns:a16="http://schemas.microsoft.com/office/drawing/2014/main" id="{1F541EE9-9B09-4041-B519-E451463C9958}"/>
                </a:ext>
              </a:extLst>
            </p:cNvPr>
            <p:cNvSpPr>
              <a:spLocks noChangeShapeType="1"/>
            </p:cNvSpPr>
            <p:nvPr/>
          </p:nvSpPr>
          <p:spPr bwMode="auto">
            <a:xfrm>
              <a:off x="5553526" y="6218161"/>
              <a:ext cx="0" cy="4127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32">
              <a:extLst>
                <a:ext uri="{FF2B5EF4-FFF2-40B4-BE49-F238E27FC236}">
                  <a16:creationId xmlns:a16="http://schemas.microsoft.com/office/drawing/2014/main" id="{6D023D5A-53E9-4F2C-9E7D-6DA802B36AD6}"/>
                </a:ext>
              </a:extLst>
            </p:cNvPr>
            <p:cNvSpPr>
              <a:spLocks noChangeShapeType="1"/>
            </p:cNvSpPr>
            <p:nvPr/>
          </p:nvSpPr>
          <p:spPr bwMode="auto">
            <a:xfrm>
              <a:off x="4272138" y="6220963"/>
              <a:ext cx="0" cy="4099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33">
              <a:extLst>
                <a:ext uri="{FF2B5EF4-FFF2-40B4-BE49-F238E27FC236}">
                  <a16:creationId xmlns:a16="http://schemas.microsoft.com/office/drawing/2014/main" id="{3FCBFD79-6AAB-46B9-BD57-CB829FA91A15}"/>
                </a:ext>
              </a:extLst>
            </p:cNvPr>
            <p:cNvSpPr>
              <a:spLocks noChangeShapeType="1"/>
            </p:cNvSpPr>
            <p:nvPr/>
          </p:nvSpPr>
          <p:spPr bwMode="auto">
            <a:xfrm>
              <a:off x="3968220" y="6220029"/>
              <a:ext cx="0" cy="4118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35">
              <a:extLst>
                <a:ext uri="{FF2B5EF4-FFF2-40B4-BE49-F238E27FC236}">
                  <a16:creationId xmlns:a16="http://schemas.microsoft.com/office/drawing/2014/main" id="{5E53DF11-31FB-4339-A24F-9C785FB7307B}"/>
                </a:ext>
              </a:extLst>
            </p:cNvPr>
            <p:cNvSpPr>
              <a:spLocks noChangeShapeType="1"/>
            </p:cNvSpPr>
            <p:nvPr/>
          </p:nvSpPr>
          <p:spPr bwMode="auto">
            <a:xfrm>
              <a:off x="4262282" y="6621596"/>
              <a:ext cx="84604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36">
              <a:extLst>
                <a:ext uri="{FF2B5EF4-FFF2-40B4-BE49-F238E27FC236}">
                  <a16:creationId xmlns:a16="http://schemas.microsoft.com/office/drawing/2014/main" id="{981C92AB-27BD-4A49-9619-C54899423112}"/>
                </a:ext>
              </a:extLst>
            </p:cNvPr>
            <p:cNvSpPr>
              <a:spLocks noChangeShapeType="1"/>
            </p:cNvSpPr>
            <p:nvPr/>
          </p:nvSpPr>
          <p:spPr bwMode="auto">
            <a:xfrm>
              <a:off x="5543669" y="6621596"/>
              <a:ext cx="251677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37">
              <a:extLst>
                <a:ext uri="{FF2B5EF4-FFF2-40B4-BE49-F238E27FC236}">
                  <a16:creationId xmlns:a16="http://schemas.microsoft.com/office/drawing/2014/main" id="{16CA4DAD-2AA0-487A-871D-C99E7F4EC820}"/>
                </a:ext>
              </a:extLst>
            </p:cNvPr>
            <p:cNvSpPr>
              <a:spLocks noChangeShapeType="1"/>
            </p:cNvSpPr>
            <p:nvPr/>
          </p:nvSpPr>
          <p:spPr bwMode="auto">
            <a:xfrm>
              <a:off x="2773901" y="6224699"/>
              <a:ext cx="24477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38">
              <a:extLst>
                <a:ext uri="{FF2B5EF4-FFF2-40B4-BE49-F238E27FC236}">
                  <a16:creationId xmlns:a16="http://schemas.microsoft.com/office/drawing/2014/main" id="{4362370E-4F31-40E4-9412-7B8968FF0FC2}"/>
                </a:ext>
              </a:extLst>
            </p:cNvPr>
            <p:cNvSpPr>
              <a:spLocks noChangeShapeType="1"/>
            </p:cNvSpPr>
            <p:nvPr/>
          </p:nvSpPr>
          <p:spPr bwMode="auto">
            <a:xfrm>
              <a:off x="2998966" y="6623464"/>
              <a:ext cx="3252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39">
              <a:extLst>
                <a:ext uri="{FF2B5EF4-FFF2-40B4-BE49-F238E27FC236}">
                  <a16:creationId xmlns:a16="http://schemas.microsoft.com/office/drawing/2014/main" id="{A2231332-F1A5-4247-B46D-4DFA02F85F1E}"/>
                </a:ext>
              </a:extLst>
            </p:cNvPr>
            <p:cNvSpPr>
              <a:spLocks noChangeShapeType="1"/>
            </p:cNvSpPr>
            <p:nvPr/>
          </p:nvSpPr>
          <p:spPr bwMode="auto">
            <a:xfrm>
              <a:off x="5082041" y="6222831"/>
              <a:ext cx="4764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40">
              <a:extLst>
                <a:ext uri="{FF2B5EF4-FFF2-40B4-BE49-F238E27FC236}">
                  <a16:creationId xmlns:a16="http://schemas.microsoft.com/office/drawing/2014/main" id="{B1C09F44-6EFF-4A85-8B64-18A174A788F5}"/>
                </a:ext>
              </a:extLst>
            </p:cNvPr>
            <p:cNvSpPr>
              <a:spLocks noChangeShapeType="1"/>
            </p:cNvSpPr>
            <p:nvPr/>
          </p:nvSpPr>
          <p:spPr bwMode="auto">
            <a:xfrm>
              <a:off x="3299599" y="6226567"/>
              <a:ext cx="47148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41">
              <a:extLst>
                <a:ext uri="{FF2B5EF4-FFF2-40B4-BE49-F238E27FC236}">
                  <a16:creationId xmlns:a16="http://schemas.microsoft.com/office/drawing/2014/main" id="{55473853-401A-4B0C-ADD1-415FFEA78B41}"/>
                </a:ext>
              </a:extLst>
            </p:cNvPr>
            <p:cNvSpPr>
              <a:spLocks noChangeShapeType="1"/>
            </p:cNvSpPr>
            <p:nvPr/>
          </p:nvSpPr>
          <p:spPr bwMode="auto">
            <a:xfrm>
              <a:off x="3960006" y="6226567"/>
              <a:ext cx="3252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42">
              <a:extLst>
                <a:ext uri="{FF2B5EF4-FFF2-40B4-BE49-F238E27FC236}">
                  <a16:creationId xmlns:a16="http://schemas.microsoft.com/office/drawing/2014/main" id="{F49A8551-AAA3-4CA9-9C56-0B4C473E746F}"/>
                </a:ext>
              </a:extLst>
            </p:cNvPr>
            <p:cNvSpPr>
              <a:spLocks noChangeShapeType="1"/>
            </p:cNvSpPr>
            <p:nvPr/>
          </p:nvSpPr>
          <p:spPr bwMode="auto">
            <a:xfrm>
              <a:off x="3746441" y="6624398"/>
              <a:ext cx="233278" cy="9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Text Box 44">
              <a:extLst>
                <a:ext uri="{FF2B5EF4-FFF2-40B4-BE49-F238E27FC236}">
                  <a16:creationId xmlns:a16="http://schemas.microsoft.com/office/drawing/2014/main" id="{6DBF9B90-559F-4793-A7E0-A48D112FD112}"/>
                </a:ext>
              </a:extLst>
            </p:cNvPr>
            <p:cNvSpPr txBox="1">
              <a:spLocks noChangeArrowheads="1"/>
            </p:cNvSpPr>
            <p:nvPr/>
          </p:nvSpPr>
          <p:spPr bwMode="auto">
            <a:xfrm>
              <a:off x="437834" y="6202219"/>
              <a:ext cx="1338886" cy="19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Initial value</a:t>
              </a:r>
            </a:p>
          </p:txBody>
        </p:sp>
        <p:sp>
          <p:nvSpPr>
            <p:cNvPr id="158" name="Text Box 47">
              <a:extLst>
                <a:ext uri="{FF2B5EF4-FFF2-40B4-BE49-F238E27FC236}">
                  <a16:creationId xmlns:a16="http://schemas.microsoft.com/office/drawing/2014/main" id="{A4921D7D-9297-4647-897D-E49FEAAC0472}"/>
                </a:ext>
              </a:extLst>
            </p:cNvPr>
            <p:cNvSpPr txBox="1">
              <a:spLocks noChangeArrowheads="1"/>
            </p:cNvSpPr>
            <p:nvPr/>
          </p:nvSpPr>
          <p:spPr bwMode="auto">
            <a:xfrm>
              <a:off x="6684799" y="6111480"/>
              <a:ext cx="1278101" cy="19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Final value</a:t>
              </a:r>
            </a:p>
          </p:txBody>
        </p:sp>
        <p:sp>
          <p:nvSpPr>
            <p:cNvPr id="159" name="Text Box 48">
              <a:extLst>
                <a:ext uri="{FF2B5EF4-FFF2-40B4-BE49-F238E27FC236}">
                  <a16:creationId xmlns:a16="http://schemas.microsoft.com/office/drawing/2014/main" id="{764ADC73-C57B-477D-8C52-0A9A66B73506}"/>
                </a:ext>
              </a:extLst>
            </p:cNvPr>
            <p:cNvSpPr txBox="1">
              <a:spLocks noChangeArrowheads="1"/>
            </p:cNvSpPr>
            <p:nvPr/>
          </p:nvSpPr>
          <p:spPr bwMode="auto">
            <a:xfrm>
              <a:off x="1418588" y="5143270"/>
              <a:ext cx="1463738" cy="19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Arial" panose="020B0604020202020204" pitchFamily="34" charset="0"/>
                </a:rPr>
                <a:t>Clock period</a:t>
              </a:r>
            </a:p>
          </p:txBody>
        </p:sp>
        <p:sp>
          <p:nvSpPr>
            <p:cNvPr id="160" name="Text Box 49">
              <a:extLst>
                <a:ext uri="{FF2B5EF4-FFF2-40B4-BE49-F238E27FC236}">
                  <a16:creationId xmlns:a16="http://schemas.microsoft.com/office/drawing/2014/main" id="{A102E487-FBB6-404C-B5CB-659601FABDDE}"/>
                </a:ext>
              </a:extLst>
            </p:cNvPr>
            <p:cNvSpPr txBox="1">
              <a:spLocks noChangeArrowheads="1"/>
            </p:cNvSpPr>
            <p:nvPr/>
          </p:nvSpPr>
          <p:spPr bwMode="auto">
            <a:xfrm>
              <a:off x="739100" y="5902453"/>
              <a:ext cx="1757800" cy="19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Fast transitions</a:t>
              </a:r>
            </a:p>
          </p:txBody>
        </p:sp>
        <p:sp>
          <p:nvSpPr>
            <p:cNvPr id="161" name="Text Box 50">
              <a:extLst>
                <a:ext uri="{FF2B5EF4-FFF2-40B4-BE49-F238E27FC236}">
                  <a16:creationId xmlns:a16="http://schemas.microsoft.com/office/drawing/2014/main" id="{F6978C14-1CD4-4550-A677-664AF04DAFC8}"/>
                </a:ext>
              </a:extLst>
            </p:cNvPr>
            <p:cNvSpPr txBox="1">
              <a:spLocks noChangeArrowheads="1"/>
            </p:cNvSpPr>
            <p:nvPr/>
          </p:nvSpPr>
          <p:spPr bwMode="auto">
            <a:xfrm>
              <a:off x="5619750" y="5772484"/>
              <a:ext cx="1816941" cy="19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latin typeface="Arial" panose="020B0604020202020204" pitchFamily="34" charset="0"/>
                </a:rPr>
                <a:t>Slow transitions</a:t>
              </a:r>
            </a:p>
          </p:txBody>
        </p:sp>
        <p:sp>
          <p:nvSpPr>
            <p:cNvPr id="162" name="Line 52">
              <a:extLst>
                <a:ext uri="{FF2B5EF4-FFF2-40B4-BE49-F238E27FC236}">
                  <a16:creationId xmlns:a16="http://schemas.microsoft.com/office/drawing/2014/main" id="{4B4064A9-AEF7-49A2-8ADB-0429D8A45AE7}"/>
                </a:ext>
              </a:extLst>
            </p:cNvPr>
            <p:cNvSpPr>
              <a:spLocks noChangeShapeType="1"/>
            </p:cNvSpPr>
            <p:nvPr/>
          </p:nvSpPr>
          <p:spPr bwMode="auto">
            <a:xfrm>
              <a:off x="400050" y="6772884"/>
              <a:ext cx="77589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Text Box 53">
              <a:extLst>
                <a:ext uri="{FF2B5EF4-FFF2-40B4-BE49-F238E27FC236}">
                  <a16:creationId xmlns:a16="http://schemas.microsoft.com/office/drawing/2014/main" id="{20996EC1-A5EF-490E-8554-D403A5091D8A}"/>
                </a:ext>
              </a:extLst>
            </p:cNvPr>
            <p:cNvSpPr txBox="1">
              <a:spLocks noChangeArrowheads="1"/>
            </p:cNvSpPr>
            <p:nvPr/>
          </p:nvSpPr>
          <p:spPr bwMode="auto">
            <a:xfrm>
              <a:off x="8039088" y="6165864"/>
              <a:ext cx="624266" cy="19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latin typeface="Arial" panose="020B0604020202020204" pitchFamily="34" charset="0"/>
                </a:rPr>
                <a:t>time</a:t>
              </a:r>
            </a:p>
          </p:txBody>
        </p:sp>
        <p:sp>
          <p:nvSpPr>
            <p:cNvPr id="166" name="Line 56">
              <a:extLst>
                <a:ext uri="{FF2B5EF4-FFF2-40B4-BE49-F238E27FC236}">
                  <a16:creationId xmlns:a16="http://schemas.microsoft.com/office/drawing/2014/main" id="{810FEAEB-AFA6-4F9F-B521-ACC859F51294}"/>
                </a:ext>
              </a:extLst>
            </p:cNvPr>
            <p:cNvSpPr>
              <a:spLocks noChangeShapeType="1"/>
            </p:cNvSpPr>
            <p:nvPr/>
          </p:nvSpPr>
          <p:spPr bwMode="auto">
            <a:xfrm flipH="1">
              <a:off x="5109968" y="6054733"/>
              <a:ext cx="473128" cy="27549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57">
              <a:extLst>
                <a:ext uri="{FF2B5EF4-FFF2-40B4-BE49-F238E27FC236}">
                  <a16:creationId xmlns:a16="http://schemas.microsoft.com/office/drawing/2014/main" id="{076F4C63-A90F-4E39-B9D9-868F61349B38}"/>
                </a:ext>
              </a:extLst>
            </p:cNvPr>
            <p:cNvSpPr>
              <a:spLocks noChangeShapeType="1"/>
            </p:cNvSpPr>
            <p:nvPr/>
          </p:nvSpPr>
          <p:spPr bwMode="auto">
            <a:xfrm flipH="1">
              <a:off x="5568311" y="6114501"/>
              <a:ext cx="192208" cy="15222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60">
              <a:extLst>
                <a:ext uri="{FF2B5EF4-FFF2-40B4-BE49-F238E27FC236}">
                  <a16:creationId xmlns:a16="http://schemas.microsoft.com/office/drawing/2014/main" id="{AAC57639-D6A6-4BD6-B453-453BEF3975F9}"/>
                </a:ext>
              </a:extLst>
            </p:cNvPr>
            <p:cNvSpPr>
              <a:spLocks noChangeShapeType="1"/>
            </p:cNvSpPr>
            <p:nvPr/>
          </p:nvSpPr>
          <p:spPr bwMode="auto">
            <a:xfrm>
              <a:off x="2668762" y="6070609"/>
              <a:ext cx="629194" cy="2017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61">
              <a:extLst>
                <a:ext uri="{FF2B5EF4-FFF2-40B4-BE49-F238E27FC236}">
                  <a16:creationId xmlns:a16="http://schemas.microsoft.com/office/drawing/2014/main" id="{E3C99AF0-E92C-45A2-9F46-23280BCE9CE8}"/>
                </a:ext>
              </a:extLst>
            </p:cNvPr>
            <p:cNvSpPr>
              <a:spLocks noChangeShapeType="1"/>
            </p:cNvSpPr>
            <p:nvPr/>
          </p:nvSpPr>
          <p:spPr bwMode="auto">
            <a:xfrm>
              <a:off x="2589907" y="6113567"/>
              <a:ext cx="400844" cy="20451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63">
              <a:extLst>
                <a:ext uri="{FF2B5EF4-FFF2-40B4-BE49-F238E27FC236}">
                  <a16:creationId xmlns:a16="http://schemas.microsoft.com/office/drawing/2014/main" id="{C8340BC9-1596-4862-82EB-FBA965F0A70C}"/>
                </a:ext>
              </a:extLst>
            </p:cNvPr>
            <p:cNvSpPr>
              <a:spLocks noChangeShapeType="1"/>
            </p:cNvSpPr>
            <p:nvPr/>
          </p:nvSpPr>
          <p:spPr bwMode="auto">
            <a:xfrm flipV="1">
              <a:off x="2985823" y="5245062"/>
              <a:ext cx="1685517" cy="93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Line 64">
              <a:extLst>
                <a:ext uri="{FF2B5EF4-FFF2-40B4-BE49-F238E27FC236}">
                  <a16:creationId xmlns:a16="http://schemas.microsoft.com/office/drawing/2014/main" id="{B664E67F-9C73-4509-B71F-291C6851963A}"/>
                </a:ext>
              </a:extLst>
            </p:cNvPr>
            <p:cNvSpPr>
              <a:spLocks noChangeShapeType="1"/>
            </p:cNvSpPr>
            <p:nvPr/>
          </p:nvSpPr>
          <p:spPr bwMode="auto">
            <a:xfrm>
              <a:off x="400050" y="5245062"/>
              <a:ext cx="964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5477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2767-0D85-43F2-BEE6-4E95AD274E4A}"/>
              </a:ext>
            </a:extLst>
          </p:cNvPr>
          <p:cNvSpPr>
            <a:spLocks noGrp="1"/>
          </p:cNvSpPr>
          <p:nvPr>
            <p:ph type="title"/>
          </p:nvPr>
        </p:nvSpPr>
        <p:spPr/>
        <p:txBody>
          <a:bodyPr/>
          <a:lstStyle/>
          <a:p>
            <a:r>
              <a:rPr lang="en-US" dirty="0"/>
              <a:t>PDF - Robustness</a:t>
            </a:r>
          </a:p>
        </p:txBody>
      </p:sp>
      <p:sp>
        <p:nvSpPr>
          <p:cNvPr id="3" name="Text Placeholder 2">
            <a:extLst>
              <a:ext uri="{FF2B5EF4-FFF2-40B4-BE49-F238E27FC236}">
                <a16:creationId xmlns:a16="http://schemas.microsoft.com/office/drawing/2014/main" id="{6B4AF0AA-35EF-4E8F-830F-4FF7154B5509}"/>
              </a:ext>
            </a:extLst>
          </p:cNvPr>
          <p:cNvSpPr>
            <a:spLocks noGrp="1"/>
          </p:cNvSpPr>
          <p:nvPr>
            <p:ph sz="quarter" idx="1"/>
          </p:nvPr>
        </p:nvSpPr>
        <p:spPr/>
        <p:txBody>
          <a:bodyPr/>
          <a:lstStyle/>
          <a:p>
            <a:r>
              <a:rPr lang="en-US" dirty="0"/>
              <a:t>Non-robust Test</a:t>
            </a:r>
          </a:p>
        </p:txBody>
      </p:sp>
      <p:sp>
        <p:nvSpPr>
          <p:cNvPr id="5" name="Text Placeholder 4">
            <a:extLst>
              <a:ext uri="{FF2B5EF4-FFF2-40B4-BE49-F238E27FC236}">
                <a16:creationId xmlns:a16="http://schemas.microsoft.com/office/drawing/2014/main" id="{E1479755-65E3-49DF-BB54-2D60790D048E}"/>
              </a:ext>
            </a:extLst>
          </p:cNvPr>
          <p:cNvSpPr>
            <a:spLocks noGrp="1"/>
          </p:cNvSpPr>
          <p:nvPr>
            <p:ph sz="quarter" idx="2"/>
          </p:nvPr>
        </p:nvSpPr>
        <p:spPr/>
        <p:txBody>
          <a:bodyPr/>
          <a:lstStyle/>
          <a:p>
            <a:r>
              <a:rPr lang="en-US" dirty="0"/>
              <a:t>Robust Test (singularly testable faults)</a:t>
            </a:r>
          </a:p>
        </p:txBody>
      </p:sp>
      <p:grpSp>
        <p:nvGrpSpPr>
          <p:cNvPr id="7" name="Group 6">
            <a:extLst>
              <a:ext uri="{FF2B5EF4-FFF2-40B4-BE49-F238E27FC236}">
                <a16:creationId xmlns:a16="http://schemas.microsoft.com/office/drawing/2014/main" id="{EC2C3D9F-2C14-B84E-BFEF-D99DC75A5182}"/>
              </a:ext>
            </a:extLst>
          </p:cNvPr>
          <p:cNvGrpSpPr/>
          <p:nvPr/>
        </p:nvGrpSpPr>
        <p:grpSpPr>
          <a:xfrm>
            <a:off x="505724" y="2505075"/>
            <a:ext cx="4405674" cy="3371601"/>
            <a:chOff x="5017500" y="2505075"/>
            <a:chExt cx="4001533" cy="3371601"/>
          </a:xfrm>
        </p:grpSpPr>
        <p:sp>
          <p:nvSpPr>
            <p:cNvPr id="139" name="Line 13">
              <a:extLst>
                <a:ext uri="{FF2B5EF4-FFF2-40B4-BE49-F238E27FC236}">
                  <a16:creationId xmlns:a16="http://schemas.microsoft.com/office/drawing/2014/main" id="{0D09C82A-D8B1-4CCB-8BCF-3D2CFD286411}"/>
                </a:ext>
              </a:extLst>
            </p:cNvPr>
            <p:cNvSpPr>
              <a:spLocks noChangeShapeType="1"/>
            </p:cNvSpPr>
            <p:nvPr/>
          </p:nvSpPr>
          <p:spPr bwMode="auto">
            <a:xfrm flipV="1">
              <a:off x="7552849" y="3814763"/>
              <a:ext cx="303334"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12">
              <a:extLst>
                <a:ext uri="{FF2B5EF4-FFF2-40B4-BE49-F238E27FC236}">
                  <a16:creationId xmlns:a16="http://schemas.microsoft.com/office/drawing/2014/main" id="{357E681F-0E13-4CD1-B5D7-4D659958F0FA}"/>
                </a:ext>
              </a:extLst>
            </p:cNvPr>
            <p:cNvSpPr>
              <a:spLocks noChangeShapeType="1"/>
            </p:cNvSpPr>
            <p:nvPr/>
          </p:nvSpPr>
          <p:spPr bwMode="auto">
            <a:xfrm flipV="1">
              <a:off x="7247894" y="3154363"/>
              <a:ext cx="327665"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14">
              <a:extLst>
                <a:ext uri="{FF2B5EF4-FFF2-40B4-BE49-F238E27FC236}">
                  <a16:creationId xmlns:a16="http://schemas.microsoft.com/office/drawing/2014/main" id="{47E63786-4C3D-4EDF-9497-96C6B68F9885}"/>
                </a:ext>
              </a:extLst>
            </p:cNvPr>
            <p:cNvSpPr>
              <a:spLocks noChangeShapeType="1"/>
            </p:cNvSpPr>
            <p:nvPr/>
          </p:nvSpPr>
          <p:spPr bwMode="auto">
            <a:xfrm>
              <a:off x="6441708" y="3479800"/>
              <a:ext cx="319555" cy="1588"/>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42" name="AutoShape 2">
              <a:extLst>
                <a:ext uri="{FF2B5EF4-FFF2-40B4-BE49-F238E27FC236}">
                  <a16:creationId xmlns:a16="http://schemas.microsoft.com/office/drawing/2014/main" id="{D08864E6-2292-413E-8808-29EBDDBDBA7B}"/>
                </a:ext>
              </a:extLst>
            </p:cNvPr>
            <p:cNvCxnSpPr>
              <a:cxnSpLocks noChangeShapeType="1"/>
              <a:stCxn id="149" idx="1"/>
            </p:cNvCxnSpPr>
            <p:nvPr/>
          </p:nvCxnSpPr>
          <p:spPr bwMode="auto">
            <a:xfrm>
              <a:off x="8294962" y="4097338"/>
              <a:ext cx="685339" cy="1587"/>
            </a:xfrm>
            <a:prstGeom prst="straightConnector1">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Line 3">
              <a:extLst>
                <a:ext uri="{FF2B5EF4-FFF2-40B4-BE49-F238E27FC236}">
                  <a16:creationId xmlns:a16="http://schemas.microsoft.com/office/drawing/2014/main" id="{50FCD942-BD92-49A8-BE6C-02F6EF6D67F8}"/>
                </a:ext>
              </a:extLst>
            </p:cNvPr>
            <p:cNvSpPr>
              <a:spLocks noChangeShapeType="1"/>
            </p:cNvSpPr>
            <p:nvPr/>
          </p:nvSpPr>
          <p:spPr bwMode="auto">
            <a:xfrm flipV="1">
              <a:off x="7552038" y="4386263"/>
              <a:ext cx="30414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4">
              <a:extLst>
                <a:ext uri="{FF2B5EF4-FFF2-40B4-BE49-F238E27FC236}">
                  <a16:creationId xmlns:a16="http://schemas.microsoft.com/office/drawing/2014/main" id="{9CDC09E5-4E4B-43ED-BE61-115C6EE489E3}"/>
                </a:ext>
              </a:extLst>
            </p:cNvPr>
            <p:cNvSpPr>
              <a:spLocks noChangeShapeType="1"/>
            </p:cNvSpPr>
            <p:nvPr/>
          </p:nvSpPr>
          <p:spPr bwMode="auto">
            <a:xfrm flipV="1">
              <a:off x="7246272" y="5040313"/>
              <a:ext cx="3187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45" name="AutoShape 5">
              <a:extLst>
                <a:ext uri="{FF2B5EF4-FFF2-40B4-BE49-F238E27FC236}">
                  <a16:creationId xmlns:a16="http://schemas.microsoft.com/office/drawing/2014/main" id="{C9F19D67-8219-4590-A5F0-F4D992C118F4}"/>
                </a:ext>
              </a:extLst>
            </p:cNvPr>
            <p:cNvCxnSpPr>
              <a:cxnSpLocks noChangeShapeType="1"/>
              <a:endCxn id="155" idx="6"/>
            </p:cNvCxnSpPr>
            <p:nvPr/>
          </p:nvCxnSpPr>
          <p:spPr bwMode="auto">
            <a:xfrm>
              <a:off x="6110798" y="5038725"/>
              <a:ext cx="382817" cy="1588"/>
            </a:xfrm>
            <a:prstGeom prst="straightConnector1">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Line 6">
              <a:extLst>
                <a:ext uri="{FF2B5EF4-FFF2-40B4-BE49-F238E27FC236}">
                  <a16:creationId xmlns:a16="http://schemas.microsoft.com/office/drawing/2014/main" id="{16B404CC-CCD9-45FB-ACD5-38AD20212726}"/>
                </a:ext>
              </a:extLst>
            </p:cNvPr>
            <p:cNvSpPr>
              <a:spLocks noChangeShapeType="1"/>
            </p:cNvSpPr>
            <p:nvPr/>
          </p:nvSpPr>
          <p:spPr bwMode="auto">
            <a:xfrm flipV="1">
              <a:off x="5281903" y="4730750"/>
              <a:ext cx="349563"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AutoShape 8">
              <a:extLst>
                <a:ext uri="{FF2B5EF4-FFF2-40B4-BE49-F238E27FC236}">
                  <a16:creationId xmlns:a16="http://schemas.microsoft.com/office/drawing/2014/main" id="{F9A29F69-0A16-4CE5-978C-38196AD34AC7}"/>
                </a:ext>
              </a:extLst>
            </p:cNvPr>
            <p:cNvSpPr>
              <a:spLocks noChangeArrowheads="1"/>
            </p:cNvSpPr>
            <p:nvPr/>
          </p:nvSpPr>
          <p:spPr bwMode="auto">
            <a:xfrm>
              <a:off x="6764507" y="2751138"/>
              <a:ext cx="482576" cy="808037"/>
            </a:xfrm>
            <a:prstGeom prst="flowChartDelay">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AutoShape 9">
              <a:extLst>
                <a:ext uri="{FF2B5EF4-FFF2-40B4-BE49-F238E27FC236}">
                  <a16:creationId xmlns:a16="http://schemas.microsoft.com/office/drawing/2014/main" id="{434F94DD-1290-42C3-B3CE-044892B23C65}"/>
                </a:ext>
              </a:extLst>
            </p:cNvPr>
            <p:cNvSpPr>
              <a:spLocks noChangeArrowheads="1"/>
            </p:cNvSpPr>
            <p:nvPr/>
          </p:nvSpPr>
          <p:spPr bwMode="auto">
            <a:xfrm flipH="1">
              <a:off x="5597402" y="4632325"/>
              <a:ext cx="506097" cy="822325"/>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AutoShape 10">
              <a:extLst>
                <a:ext uri="{FF2B5EF4-FFF2-40B4-BE49-F238E27FC236}">
                  <a16:creationId xmlns:a16="http://schemas.microsoft.com/office/drawing/2014/main" id="{C9E429E3-2009-4D18-B7B0-5DC9B32AB4A6}"/>
                </a:ext>
              </a:extLst>
            </p:cNvPr>
            <p:cNvSpPr>
              <a:spLocks noChangeArrowheads="1"/>
            </p:cNvSpPr>
            <p:nvPr/>
          </p:nvSpPr>
          <p:spPr bwMode="auto">
            <a:xfrm flipH="1">
              <a:off x="7820497" y="3702050"/>
              <a:ext cx="467166" cy="792163"/>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Line 11">
              <a:extLst>
                <a:ext uri="{FF2B5EF4-FFF2-40B4-BE49-F238E27FC236}">
                  <a16:creationId xmlns:a16="http://schemas.microsoft.com/office/drawing/2014/main" id="{EAB436F0-6797-493A-9F17-6B45249A6C66}"/>
                </a:ext>
              </a:extLst>
            </p:cNvPr>
            <p:cNvSpPr>
              <a:spLocks noChangeShapeType="1"/>
            </p:cNvSpPr>
            <p:nvPr/>
          </p:nvSpPr>
          <p:spPr bwMode="auto">
            <a:xfrm flipH="1">
              <a:off x="5284336" y="2835275"/>
              <a:ext cx="1478549"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15">
              <a:extLst>
                <a:ext uri="{FF2B5EF4-FFF2-40B4-BE49-F238E27FC236}">
                  <a16:creationId xmlns:a16="http://schemas.microsoft.com/office/drawing/2014/main" id="{2B7E28E0-2323-4468-8E1D-29CBBC2B676A}"/>
                </a:ext>
              </a:extLst>
            </p:cNvPr>
            <p:cNvSpPr>
              <a:spLocks noChangeShapeType="1"/>
            </p:cNvSpPr>
            <p:nvPr/>
          </p:nvSpPr>
          <p:spPr bwMode="auto">
            <a:xfrm flipV="1">
              <a:off x="5284336" y="5378450"/>
              <a:ext cx="3414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16">
              <a:extLst>
                <a:ext uri="{FF2B5EF4-FFF2-40B4-BE49-F238E27FC236}">
                  <a16:creationId xmlns:a16="http://schemas.microsoft.com/office/drawing/2014/main" id="{A546EB29-13BA-47B6-BB4C-26295E792650}"/>
                </a:ext>
              </a:extLst>
            </p:cNvPr>
            <p:cNvSpPr>
              <a:spLocks noChangeShapeType="1"/>
            </p:cNvSpPr>
            <p:nvPr/>
          </p:nvSpPr>
          <p:spPr bwMode="auto">
            <a:xfrm flipH="1">
              <a:off x="6451440" y="3460750"/>
              <a:ext cx="811" cy="1582738"/>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17">
              <a:extLst>
                <a:ext uri="{FF2B5EF4-FFF2-40B4-BE49-F238E27FC236}">
                  <a16:creationId xmlns:a16="http://schemas.microsoft.com/office/drawing/2014/main" id="{DE3A1960-4B0B-4877-8E8B-1C9261910B58}"/>
                </a:ext>
              </a:extLst>
            </p:cNvPr>
            <p:cNvSpPr>
              <a:spLocks noChangeShapeType="1"/>
            </p:cNvSpPr>
            <p:nvPr/>
          </p:nvSpPr>
          <p:spPr bwMode="auto">
            <a:xfrm>
              <a:off x="7561771" y="3125788"/>
              <a:ext cx="811" cy="71755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18">
              <a:extLst>
                <a:ext uri="{FF2B5EF4-FFF2-40B4-BE49-F238E27FC236}">
                  <a16:creationId xmlns:a16="http://schemas.microsoft.com/office/drawing/2014/main" id="{1D859573-8AF7-4888-B1F8-C6C0C554F965}"/>
                </a:ext>
              </a:extLst>
            </p:cNvPr>
            <p:cNvSpPr>
              <a:spLocks noChangeShapeType="1"/>
            </p:cNvSpPr>
            <p:nvPr/>
          </p:nvSpPr>
          <p:spPr bwMode="auto">
            <a:xfrm>
              <a:off x="7557716" y="4375150"/>
              <a:ext cx="0" cy="679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Oval 19">
              <a:extLst>
                <a:ext uri="{FF2B5EF4-FFF2-40B4-BE49-F238E27FC236}">
                  <a16:creationId xmlns:a16="http://schemas.microsoft.com/office/drawing/2014/main" id="{703B4AEE-A83B-42E5-84C6-8E4A984BFFF8}"/>
                </a:ext>
              </a:extLst>
            </p:cNvPr>
            <p:cNvSpPr>
              <a:spLocks noChangeArrowheads="1"/>
            </p:cNvSpPr>
            <p:nvPr/>
          </p:nvSpPr>
          <p:spPr bwMode="auto">
            <a:xfrm>
              <a:off x="6409266" y="4960938"/>
              <a:ext cx="84349"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Text Box 20">
              <a:extLst>
                <a:ext uri="{FF2B5EF4-FFF2-40B4-BE49-F238E27FC236}">
                  <a16:creationId xmlns:a16="http://schemas.microsoft.com/office/drawing/2014/main" id="{BCF566A6-C7AB-452F-8465-110A4DDAF7AD}"/>
                </a:ext>
              </a:extLst>
            </p:cNvPr>
            <p:cNvSpPr txBox="1">
              <a:spLocks noChangeArrowheads="1"/>
            </p:cNvSpPr>
            <p:nvPr/>
          </p:nvSpPr>
          <p:spPr bwMode="auto">
            <a:xfrm>
              <a:off x="8566665" y="3729038"/>
              <a:ext cx="45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U1</a:t>
              </a:r>
            </a:p>
          </p:txBody>
        </p:sp>
        <p:sp>
          <p:nvSpPr>
            <p:cNvPr id="157" name="Text Box 22">
              <a:extLst>
                <a:ext uri="{FF2B5EF4-FFF2-40B4-BE49-F238E27FC236}">
                  <a16:creationId xmlns:a16="http://schemas.microsoft.com/office/drawing/2014/main" id="{B84717E7-17E4-479D-8343-22882E5EC07B}"/>
                </a:ext>
              </a:extLst>
            </p:cNvPr>
            <p:cNvSpPr txBox="1">
              <a:spLocks noChangeArrowheads="1"/>
            </p:cNvSpPr>
            <p:nvPr/>
          </p:nvSpPr>
          <p:spPr bwMode="auto">
            <a:xfrm>
              <a:off x="7246271" y="5507344"/>
              <a:ext cx="5742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a:t>U0</a:t>
              </a:r>
            </a:p>
          </p:txBody>
        </p:sp>
        <p:sp>
          <p:nvSpPr>
            <p:cNvPr id="158" name="Text Box 23">
              <a:extLst>
                <a:ext uri="{FF2B5EF4-FFF2-40B4-BE49-F238E27FC236}">
                  <a16:creationId xmlns:a16="http://schemas.microsoft.com/office/drawing/2014/main" id="{398DD55D-407E-441C-8086-B6C703A18BAC}"/>
                </a:ext>
              </a:extLst>
            </p:cNvPr>
            <p:cNvSpPr txBox="1">
              <a:spLocks noChangeArrowheads="1"/>
            </p:cNvSpPr>
            <p:nvPr/>
          </p:nvSpPr>
          <p:spPr bwMode="auto">
            <a:xfrm>
              <a:off x="5288391" y="2505075"/>
              <a:ext cx="45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U1</a:t>
              </a:r>
            </a:p>
          </p:txBody>
        </p:sp>
        <p:sp>
          <p:nvSpPr>
            <p:cNvPr id="159" name="Rectangle 24">
              <a:extLst>
                <a:ext uri="{FF2B5EF4-FFF2-40B4-BE49-F238E27FC236}">
                  <a16:creationId xmlns:a16="http://schemas.microsoft.com/office/drawing/2014/main" id="{96C75EF9-2C50-46C3-9BAC-4FCD79415BE6}"/>
                </a:ext>
              </a:extLst>
            </p:cNvPr>
            <p:cNvSpPr>
              <a:spLocks noChangeArrowheads="1"/>
            </p:cNvSpPr>
            <p:nvPr/>
          </p:nvSpPr>
          <p:spPr bwMode="auto">
            <a:xfrm>
              <a:off x="5260816" y="5429250"/>
              <a:ext cx="45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U0</a:t>
              </a:r>
            </a:p>
          </p:txBody>
        </p:sp>
        <p:sp>
          <p:nvSpPr>
            <p:cNvPr id="160" name="Text Box 25">
              <a:extLst>
                <a:ext uri="{FF2B5EF4-FFF2-40B4-BE49-F238E27FC236}">
                  <a16:creationId xmlns:a16="http://schemas.microsoft.com/office/drawing/2014/main" id="{DAC2C155-BF00-4ED7-93BF-98ABCD1FE93A}"/>
                </a:ext>
              </a:extLst>
            </p:cNvPr>
            <p:cNvSpPr txBox="1">
              <a:spLocks noChangeArrowheads="1"/>
            </p:cNvSpPr>
            <p:nvPr/>
          </p:nvSpPr>
          <p:spPr bwMode="auto">
            <a:xfrm>
              <a:off x="6148107" y="4683125"/>
              <a:ext cx="4315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R1</a:t>
              </a:r>
            </a:p>
          </p:txBody>
        </p:sp>
        <p:sp>
          <p:nvSpPr>
            <p:cNvPr id="161" name="Text Box 26">
              <a:extLst>
                <a:ext uri="{FF2B5EF4-FFF2-40B4-BE49-F238E27FC236}">
                  <a16:creationId xmlns:a16="http://schemas.microsoft.com/office/drawing/2014/main" id="{D9828A70-060E-488C-85AF-44D534A1CB20}"/>
                </a:ext>
              </a:extLst>
            </p:cNvPr>
            <p:cNvSpPr txBox="1">
              <a:spLocks noChangeArrowheads="1"/>
            </p:cNvSpPr>
            <p:nvPr/>
          </p:nvSpPr>
          <p:spPr bwMode="auto">
            <a:xfrm>
              <a:off x="6182982" y="3119438"/>
              <a:ext cx="4825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R1</a:t>
              </a:r>
            </a:p>
          </p:txBody>
        </p:sp>
        <p:grpSp>
          <p:nvGrpSpPr>
            <p:cNvPr id="163" name="Group 28">
              <a:extLst>
                <a:ext uri="{FF2B5EF4-FFF2-40B4-BE49-F238E27FC236}">
                  <a16:creationId xmlns:a16="http://schemas.microsoft.com/office/drawing/2014/main" id="{2B86DCB6-16D8-42B1-B839-5D2766AA38DF}"/>
                </a:ext>
              </a:extLst>
            </p:cNvPr>
            <p:cNvGrpSpPr>
              <a:grpSpLocks/>
            </p:cNvGrpSpPr>
            <p:nvPr/>
          </p:nvGrpSpPr>
          <p:grpSpPr bwMode="auto">
            <a:xfrm>
              <a:off x="6802626" y="4659313"/>
              <a:ext cx="444457" cy="762000"/>
              <a:chOff x="2673" y="3154"/>
              <a:chExt cx="548" cy="480"/>
            </a:xfrm>
          </p:grpSpPr>
          <p:sp>
            <p:nvSpPr>
              <p:cNvPr id="164" name="AutoShape 29">
                <a:extLst>
                  <a:ext uri="{FF2B5EF4-FFF2-40B4-BE49-F238E27FC236}">
                    <a16:creationId xmlns:a16="http://schemas.microsoft.com/office/drawing/2014/main" id="{430E15B9-D64A-4EB2-BC0D-A27E64BE1028}"/>
                  </a:ext>
                </a:extLst>
              </p:cNvPr>
              <p:cNvSpPr>
                <a:spLocks noChangeArrowheads="1"/>
              </p:cNvSpPr>
              <p:nvPr/>
            </p:nvSpPr>
            <p:spPr bwMode="auto">
              <a:xfrm rot="5400000">
                <a:off x="2630" y="3197"/>
                <a:ext cx="480" cy="393"/>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Oval 30">
                <a:extLst>
                  <a:ext uri="{FF2B5EF4-FFF2-40B4-BE49-F238E27FC236}">
                    <a16:creationId xmlns:a16="http://schemas.microsoft.com/office/drawing/2014/main" id="{74A4150C-5005-4239-9D0F-0EAFA67F2512}"/>
                  </a:ext>
                </a:extLst>
              </p:cNvPr>
              <p:cNvSpPr>
                <a:spLocks noChangeArrowheads="1"/>
              </p:cNvSpPr>
              <p:nvPr/>
            </p:nvSpPr>
            <p:spPr bwMode="auto">
              <a:xfrm>
                <a:off x="3073" y="3323"/>
                <a:ext cx="1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6" name="Text Box 32">
              <a:extLst>
                <a:ext uri="{FF2B5EF4-FFF2-40B4-BE49-F238E27FC236}">
                  <a16:creationId xmlns:a16="http://schemas.microsoft.com/office/drawing/2014/main" id="{8F82F4F0-FB45-4A05-87E7-0776598E099B}"/>
                </a:ext>
              </a:extLst>
            </p:cNvPr>
            <p:cNvSpPr txBox="1">
              <a:spLocks noChangeArrowheads="1"/>
            </p:cNvSpPr>
            <p:nvPr/>
          </p:nvSpPr>
          <p:spPr bwMode="auto">
            <a:xfrm>
              <a:off x="5017500" y="4376738"/>
              <a:ext cx="5060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R1</a:t>
              </a:r>
            </a:p>
          </p:txBody>
        </p:sp>
        <p:cxnSp>
          <p:nvCxnSpPr>
            <p:cNvPr id="169" name="AutoShape 39">
              <a:extLst>
                <a:ext uri="{FF2B5EF4-FFF2-40B4-BE49-F238E27FC236}">
                  <a16:creationId xmlns:a16="http://schemas.microsoft.com/office/drawing/2014/main" id="{995FC7FC-EE47-448F-BA38-55A31786CD8E}"/>
                </a:ext>
              </a:extLst>
            </p:cNvPr>
            <p:cNvCxnSpPr>
              <a:cxnSpLocks noChangeShapeType="1"/>
              <a:stCxn id="166" idx="3"/>
              <a:endCxn id="160" idx="1"/>
            </p:cNvCxnSpPr>
            <p:nvPr/>
          </p:nvCxnSpPr>
          <p:spPr bwMode="auto">
            <a:xfrm>
              <a:off x="5523597" y="4561404"/>
              <a:ext cx="624510" cy="306387"/>
            </a:xfrm>
            <a:prstGeom prst="straightConnector1">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AutoShape 40">
              <a:extLst>
                <a:ext uri="{FF2B5EF4-FFF2-40B4-BE49-F238E27FC236}">
                  <a16:creationId xmlns:a16="http://schemas.microsoft.com/office/drawing/2014/main" id="{70715F46-ED6F-4C8C-B074-A51C0C4BF5E4}"/>
                </a:ext>
              </a:extLst>
            </p:cNvPr>
            <p:cNvCxnSpPr>
              <a:cxnSpLocks noChangeShapeType="1"/>
              <a:stCxn id="176" idx="3"/>
              <a:endCxn id="157" idx="1"/>
            </p:cNvCxnSpPr>
            <p:nvPr/>
          </p:nvCxnSpPr>
          <p:spPr bwMode="auto">
            <a:xfrm>
              <a:off x="7047099" y="5684072"/>
              <a:ext cx="199172" cy="79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AutoShape 53">
              <a:extLst>
                <a:ext uri="{FF2B5EF4-FFF2-40B4-BE49-F238E27FC236}">
                  <a16:creationId xmlns:a16="http://schemas.microsoft.com/office/drawing/2014/main" id="{A0DC0652-CE3A-43AB-A25A-23BFF9404419}"/>
                </a:ext>
              </a:extLst>
            </p:cNvPr>
            <p:cNvCxnSpPr>
              <a:cxnSpLocks noChangeShapeType="1"/>
              <a:stCxn id="155" idx="6"/>
              <a:endCxn id="164" idx="3"/>
            </p:cNvCxnSpPr>
            <p:nvPr/>
          </p:nvCxnSpPr>
          <p:spPr bwMode="auto">
            <a:xfrm>
              <a:off x="6493615" y="5040313"/>
              <a:ext cx="301711"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 name="Rectangle 54">
              <a:extLst>
                <a:ext uri="{FF2B5EF4-FFF2-40B4-BE49-F238E27FC236}">
                  <a16:creationId xmlns:a16="http://schemas.microsoft.com/office/drawing/2014/main" id="{BAF6CBBA-0BBE-45A1-8C1F-BD64AD9FA83F}"/>
                </a:ext>
              </a:extLst>
            </p:cNvPr>
            <p:cNvSpPr>
              <a:spLocks noChangeArrowheads="1"/>
            </p:cNvSpPr>
            <p:nvPr/>
          </p:nvSpPr>
          <p:spPr bwMode="auto">
            <a:xfrm>
              <a:off x="6476582" y="5499406"/>
              <a:ext cx="570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U1</a:t>
              </a:r>
            </a:p>
          </p:txBody>
        </p:sp>
        <p:cxnSp>
          <p:nvCxnSpPr>
            <p:cNvPr id="177" name="AutoShape 55">
              <a:extLst>
                <a:ext uri="{FF2B5EF4-FFF2-40B4-BE49-F238E27FC236}">
                  <a16:creationId xmlns:a16="http://schemas.microsoft.com/office/drawing/2014/main" id="{1CF6A47B-F64C-45CF-920C-D0E2AB675614}"/>
                </a:ext>
              </a:extLst>
            </p:cNvPr>
            <p:cNvCxnSpPr>
              <a:cxnSpLocks noChangeShapeType="1"/>
              <a:stCxn id="160" idx="3"/>
              <a:endCxn id="176" idx="1"/>
            </p:cNvCxnSpPr>
            <p:nvPr/>
          </p:nvCxnSpPr>
          <p:spPr bwMode="auto">
            <a:xfrm flipH="1">
              <a:off x="6476582" y="4867791"/>
              <a:ext cx="103053" cy="81628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AutoShape 56">
              <a:extLst>
                <a:ext uri="{FF2B5EF4-FFF2-40B4-BE49-F238E27FC236}">
                  <a16:creationId xmlns:a16="http://schemas.microsoft.com/office/drawing/2014/main" id="{7B4AC123-C303-4566-AD04-87095E1761C0}"/>
                </a:ext>
              </a:extLst>
            </p:cNvPr>
            <p:cNvCxnSpPr>
              <a:cxnSpLocks noChangeShapeType="1"/>
              <a:stCxn id="161" idx="3"/>
              <a:endCxn id="182" idx="1"/>
            </p:cNvCxnSpPr>
            <p:nvPr/>
          </p:nvCxnSpPr>
          <p:spPr bwMode="auto">
            <a:xfrm flipV="1">
              <a:off x="6665558" y="2943741"/>
              <a:ext cx="685339" cy="360363"/>
            </a:xfrm>
            <a:prstGeom prst="straightConnector1">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AutoShape 57">
              <a:extLst>
                <a:ext uri="{FF2B5EF4-FFF2-40B4-BE49-F238E27FC236}">
                  <a16:creationId xmlns:a16="http://schemas.microsoft.com/office/drawing/2014/main" id="{714ABC34-043B-4DEA-986B-3689A824F6EB}"/>
                </a:ext>
              </a:extLst>
            </p:cNvPr>
            <p:cNvCxnSpPr>
              <a:cxnSpLocks noChangeShapeType="1"/>
              <a:stCxn id="182" idx="3"/>
              <a:endCxn id="156" idx="1"/>
            </p:cNvCxnSpPr>
            <p:nvPr/>
          </p:nvCxnSpPr>
          <p:spPr bwMode="auto">
            <a:xfrm>
              <a:off x="7890047" y="2943741"/>
              <a:ext cx="676618" cy="969963"/>
            </a:xfrm>
            <a:prstGeom prst="straightConnector1">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AutoShape 59">
              <a:extLst>
                <a:ext uri="{FF2B5EF4-FFF2-40B4-BE49-F238E27FC236}">
                  <a16:creationId xmlns:a16="http://schemas.microsoft.com/office/drawing/2014/main" id="{3F59A85E-EA65-4003-9D88-33353EEDE4E8}"/>
                </a:ext>
              </a:extLst>
            </p:cNvPr>
            <p:cNvCxnSpPr>
              <a:cxnSpLocks noChangeShapeType="1"/>
              <a:stCxn id="160" idx="0"/>
              <a:endCxn id="161" idx="1"/>
            </p:cNvCxnSpPr>
            <p:nvPr/>
          </p:nvCxnSpPr>
          <p:spPr bwMode="auto">
            <a:xfrm flipH="1" flipV="1">
              <a:off x="6182982" y="3304104"/>
              <a:ext cx="180889" cy="1379021"/>
            </a:xfrm>
            <a:prstGeom prst="straightConnector1">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 name="Text Box 21">
              <a:extLst>
                <a:ext uri="{FF2B5EF4-FFF2-40B4-BE49-F238E27FC236}">
                  <a16:creationId xmlns:a16="http://schemas.microsoft.com/office/drawing/2014/main" id="{D6350DC7-FF7C-4E9B-BF50-A6E319BD95EA}"/>
                </a:ext>
              </a:extLst>
            </p:cNvPr>
            <p:cNvSpPr txBox="1">
              <a:spLocks noChangeArrowheads="1"/>
            </p:cNvSpPr>
            <p:nvPr/>
          </p:nvSpPr>
          <p:spPr bwMode="auto">
            <a:xfrm>
              <a:off x="7350897" y="2759075"/>
              <a:ext cx="53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cs typeface="Arial" panose="020B0604020202020204" pitchFamily="34" charset="0"/>
                </a:rPr>
                <a:t>R1</a:t>
              </a:r>
            </a:p>
          </p:txBody>
        </p:sp>
      </p:grpSp>
      <p:grpSp>
        <p:nvGrpSpPr>
          <p:cNvPr id="8" name="Group 7">
            <a:extLst>
              <a:ext uri="{FF2B5EF4-FFF2-40B4-BE49-F238E27FC236}">
                <a16:creationId xmlns:a16="http://schemas.microsoft.com/office/drawing/2014/main" id="{B87B1FBE-361B-6440-A163-A12B4045708F}"/>
              </a:ext>
            </a:extLst>
          </p:cNvPr>
          <p:cNvGrpSpPr/>
          <p:nvPr/>
        </p:nvGrpSpPr>
        <p:grpSpPr>
          <a:xfrm>
            <a:off x="4732851" y="2537559"/>
            <a:ext cx="4000985" cy="3270299"/>
            <a:chOff x="509200" y="2537559"/>
            <a:chExt cx="4785985" cy="3270299"/>
          </a:xfrm>
        </p:grpSpPr>
        <p:cxnSp>
          <p:nvCxnSpPr>
            <p:cNvPr id="94" name="AutoShape 2">
              <a:extLst>
                <a:ext uri="{FF2B5EF4-FFF2-40B4-BE49-F238E27FC236}">
                  <a16:creationId xmlns:a16="http://schemas.microsoft.com/office/drawing/2014/main" id="{EB05A32A-2931-4B2B-BF84-DFF95276EC19}"/>
                </a:ext>
              </a:extLst>
            </p:cNvPr>
            <p:cNvCxnSpPr>
              <a:cxnSpLocks noChangeShapeType="1"/>
              <a:stCxn id="101" idx="1"/>
            </p:cNvCxnSpPr>
            <p:nvPr/>
          </p:nvCxnSpPr>
          <p:spPr bwMode="auto">
            <a:xfrm>
              <a:off x="4419562" y="4097338"/>
              <a:ext cx="875623" cy="1587"/>
            </a:xfrm>
            <a:prstGeom prst="straightConnector1">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Line 3">
              <a:extLst>
                <a:ext uri="{FF2B5EF4-FFF2-40B4-BE49-F238E27FC236}">
                  <a16:creationId xmlns:a16="http://schemas.microsoft.com/office/drawing/2014/main" id="{16E741A6-3C42-4079-B3B1-996D1FF33C33}"/>
                </a:ext>
              </a:extLst>
            </p:cNvPr>
            <p:cNvSpPr>
              <a:spLocks noChangeShapeType="1"/>
            </p:cNvSpPr>
            <p:nvPr/>
          </p:nvSpPr>
          <p:spPr bwMode="auto">
            <a:xfrm flipV="1">
              <a:off x="3451714" y="4386263"/>
              <a:ext cx="407243"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4">
              <a:extLst>
                <a:ext uri="{FF2B5EF4-FFF2-40B4-BE49-F238E27FC236}">
                  <a16:creationId xmlns:a16="http://schemas.microsoft.com/office/drawing/2014/main" id="{56C1C712-F13E-43C6-85E4-535A2F58B448}"/>
                </a:ext>
              </a:extLst>
            </p:cNvPr>
            <p:cNvSpPr>
              <a:spLocks noChangeShapeType="1"/>
            </p:cNvSpPr>
            <p:nvPr/>
          </p:nvSpPr>
          <p:spPr bwMode="auto">
            <a:xfrm flipV="1">
              <a:off x="3079704" y="5040313"/>
              <a:ext cx="407242"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7" name="AutoShape 5">
              <a:extLst>
                <a:ext uri="{FF2B5EF4-FFF2-40B4-BE49-F238E27FC236}">
                  <a16:creationId xmlns:a16="http://schemas.microsoft.com/office/drawing/2014/main" id="{0B27AB54-3AB6-43D4-9562-64B32BB52365}"/>
                </a:ext>
              </a:extLst>
            </p:cNvPr>
            <p:cNvCxnSpPr>
              <a:cxnSpLocks noChangeShapeType="1"/>
            </p:cNvCxnSpPr>
            <p:nvPr/>
          </p:nvCxnSpPr>
          <p:spPr bwMode="auto">
            <a:xfrm flipV="1">
              <a:off x="1628969" y="5040313"/>
              <a:ext cx="874586" cy="1587"/>
            </a:xfrm>
            <a:prstGeom prst="straightConnector1">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Line 6">
              <a:extLst>
                <a:ext uri="{FF2B5EF4-FFF2-40B4-BE49-F238E27FC236}">
                  <a16:creationId xmlns:a16="http://schemas.microsoft.com/office/drawing/2014/main" id="{58AF4A9F-DB72-4711-B566-BB68EA854840}"/>
                </a:ext>
              </a:extLst>
            </p:cNvPr>
            <p:cNvSpPr>
              <a:spLocks noChangeShapeType="1"/>
            </p:cNvSpPr>
            <p:nvPr/>
          </p:nvSpPr>
          <p:spPr bwMode="auto">
            <a:xfrm flipV="1">
              <a:off x="569932" y="4730750"/>
              <a:ext cx="446619" cy="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AutoShape 8">
              <a:extLst>
                <a:ext uri="{FF2B5EF4-FFF2-40B4-BE49-F238E27FC236}">
                  <a16:creationId xmlns:a16="http://schemas.microsoft.com/office/drawing/2014/main" id="{0E6A8B19-56F9-4AFD-BA98-F6A06690DE7A}"/>
                </a:ext>
              </a:extLst>
            </p:cNvPr>
            <p:cNvSpPr>
              <a:spLocks noChangeArrowheads="1"/>
            </p:cNvSpPr>
            <p:nvPr/>
          </p:nvSpPr>
          <p:spPr bwMode="auto">
            <a:xfrm>
              <a:off x="2464178" y="2751138"/>
              <a:ext cx="616562" cy="808037"/>
            </a:xfrm>
            <a:prstGeom prst="flowChartDelay">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AutoShape 9">
              <a:extLst>
                <a:ext uri="{FF2B5EF4-FFF2-40B4-BE49-F238E27FC236}">
                  <a16:creationId xmlns:a16="http://schemas.microsoft.com/office/drawing/2014/main" id="{54427A56-6C3C-4CCA-A704-40B60111A792}"/>
                </a:ext>
              </a:extLst>
            </p:cNvPr>
            <p:cNvSpPr>
              <a:spLocks noChangeArrowheads="1"/>
            </p:cNvSpPr>
            <p:nvPr/>
          </p:nvSpPr>
          <p:spPr bwMode="auto">
            <a:xfrm flipH="1">
              <a:off x="973029" y="4632325"/>
              <a:ext cx="646614" cy="822325"/>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AutoShape 10">
              <a:extLst>
                <a:ext uri="{FF2B5EF4-FFF2-40B4-BE49-F238E27FC236}">
                  <a16:creationId xmlns:a16="http://schemas.microsoft.com/office/drawing/2014/main" id="{E1CCE93E-E8E4-4C7F-9CC9-8E03D5B9A0B3}"/>
                </a:ext>
              </a:extLst>
            </p:cNvPr>
            <p:cNvSpPr>
              <a:spLocks noChangeArrowheads="1"/>
            </p:cNvSpPr>
            <p:nvPr/>
          </p:nvSpPr>
          <p:spPr bwMode="auto">
            <a:xfrm flipH="1">
              <a:off x="3813362" y="3702050"/>
              <a:ext cx="596874" cy="792163"/>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11">
              <a:extLst>
                <a:ext uri="{FF2B5EF4-FFF2-40B4-BE49-F238E27FC236}">
                  <a16:creationId xmlns:a16="http://schemas.microsoft.com/office/drawing/2014/main" id="{495CE846-C60D-48F4-A3A7-B9B015D938CE}"/>
                </a:ext>
              </a:extLst>
            </p:cNvPr>
            <p:cNvSpPr>
              <a:spLocks noChangeShapeType="1"/>
            </p:cNvSpPr>
            <p:nvPr/>
          </p:nvSpPr>
          <p:spPr bwMode="auto">
            <a:xfrm flipH="1">
              <a:off x="573040" y="2835275"/>
              <a:ext cx="1889065"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12">
              <a:extLst>
                <a:ext uri="{FF2B5EF4-FFF2-40B4-BE49-F238E27FC236}">
                  <a16:creationId xmlns:a16="http://schemas.microsoft.com/office/drawing/2014/main" id="{3F9361FF-DCA6-43FD-AC6D-771C794BC662}"/>
                </a:ext>
              </a:extLst>
            </p:cNvPr>
            <p:cNvSpPr>
              <a:spLocks noChangeShapeType="1"/>
            </p:cNvSpPr>
            <p:nvPr/>
          </p:nvSpPr>
          <p:spPr bwMode="auto">
            <a:xfrm flipV="1">
              <a:off x="3081777" y="3154363"/>
              <a:ext cx="4072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13">
              <a:extLst>
                <a:ext uri="{FF2B5EF4-FFF2-40B4-BE49-F238E27FC236}">
                  <a16:creationId xmlns:a16="http://schemas.microsoft.com/office/drawing/2014/main" id="{8050B60E-2E54-42E1-917E-38C2157F45EA}"/>
                </a:ext>
              </a:extLst>
            </p:cNvPr>
            <p:cNvSpPr>
              <a:spLocks noChangeShapeType="1"/>
            </p:cNvSpPr>
            <p:nvPr/>
          </p:nvSpPr>
          <p:spPr bwMode="auto">
            <a:xfrm flipV="1">
              <a:off x="3475548" y="3814763"/>
              <a:ext cx="38340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4">
              <a:extLst>
                <a:ext uri="{FF2B5EF4-FFF2-40B4-BE49-F238E27FC236}">
                  <a16:creationId xmlns:a16="http://schemas.microsoft.com/office/drawing/2014/main" id="{0DA86F6F-2DA0-423D-BDD6-4CF45EF06E91}"/>
                </a:ext>
              </a:extLst>
            </p:cNvPr>
            <p:cNvSpPr>
              <a:spLocks noChangeShapeType="1"/>
            </p:cNvSpPr>
            <p:nvPr/>
          </p:nvSpPr>
          <p:spPr bwMode="auto">
            <a:xfrm flipV="1">
              <a:off x="2056936" y="3481388"/>
              <a:ext cx="40517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15">
              <a:extLst>
                <a:ext uri="{FF2B5EF4-FFF2-40B4-BE49-F238E27FC236}">
                  <a16:creationId xmlns:a16="http://schemas.microsoft.com/office/drawing/2014/main" id="{1A8F9CF0-C44D-46B1-94C2-A95134A6DA23}"/>
                </a:ext>
              </a:extLst>
            </p:cNvPr>
            <p:cNvSpPr>
              <a:spLocks noChangeShapeType="1"/>
            </p:cNvSpPr>
            <p:nvPr/>
          </p:nvSpPr>
          <p:spPr bwMode="auto">
            <a:xfrm flipV="1">
              <a:off x="573040" y="5378450"/>
              <a:ext cx="4362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16">
              <a:extLst>
                <a:ext uri="{FF2B5EF4-FFF2-40B4-BE49-F238E27FC236}">
                  <a16:creationId xmlns:a16="http://schemas.microsoft.com/office/drawing/2014/main" id="{04CD5FCA-7645-4302-A02F-14421B236E8E}"/>
                </a:ext>
              </a:extLst>
            </p:cNvPr>
            <p:cNvSpPr>
              <a:spLocks noChangeShapeType="1"/>
            </p:cNvSpPr>
            <p:nvPr/>
          </p:nvSpPr>
          <p:spPr bwMode="auto">
            <a:xfrm>
              <a:off x="2064190" y="3473450"/>
              <a:ext cx="0" cy="1570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17">
              <a:extLst>
                <a:ext uri="{FF2B5EF4-FFF2-40B4-BE49-F238E27FC236}">
                  <a16:creationId xmlns:a16="http://schemas.microsoft.com/office/drawing/2014/main" id="{ADF59033-81BE-491E-AEE9-A7209C1CC150}"/>
                </a:ext>
              </a:extLst>
            </p:cNvPr>
            <p:cNvSpPr>
              <a:spLocks noChangeShapeType="1"/>
            </p:cNvSpPr>
            <p:nvPr/>
          </p:nvSpPr>
          <p:spPr bwMode="auto">
            <a:xfrm>
              <a:off x="3479693" y="3143250"/>
              <a:ext cx="1036" cy="6778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8">
              <a:extLst>
                <a:ext uri="{FF2B5EF4-FFF2-40B4-BE49-F238E27FC236}">
                  <a16:creationId xmlns:a16="http://schemas.microsoft.com/office/drawing/2014/main" id="{3A5C4B70-9EEA-4959-8B5F-E5085EEB6635}"/>
                </a:ext>
              </a:extLst>
            </p:cNvPr>
            <p:cNvSpPr>
              <a:spLocks noChangeShapeType="1"/>
            </p:cNvSpPr>
            <p:nvPr/>
          </p:nvSpPr>
          <p:spPr bwMode="auto">
            <a:xfrm>
              <a:off x="3468294" y="4357688"/>
              <a:ext cx="0" cy="708025"/>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Oval 19">
              <a:extLst>
                <a:ext uri="{FF2B5EF4-FFF2-40B4-BE49-F238E27FC236}">
                  <a16:creationId xmlns:a16="http://schemas.microsoft.com/office/drawing/2014/main" id="{0ADB6B47-C14A-4D56-9A3C-15B400F186FC}"/>
                </a:ext>
              </a:extLst>
            </p:cNvPr>
            <p:cNvSpPr>
              <a:spLocks noChangeArrowheads="1"/>
            </p:cNvSpPr>
            <p:nvPr/>
          </p:nvSpPr>
          <p:spPr bwMode="auto">
            <a:xfrm>
              <a:off x="2010305" y="4964113"/>
              <a:ext cx="107769"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Text Box 43">
              <a:extLst>
                <a:ext uri="{FF2B5EF4-FFF2-40B4-BE49-F238E27FC236}">
                  <a16:creationId xmlns:a16="http://schemas.microsoft.com/office/drawing/2014/main" id="{2AA0483E-5E4D-45F1-A727-F9864582A445}"/>
                </a:ext>
              </a:extLst>
            </p:cNvPr>
            <p:cNvSpPr txBox="1">
              <a:spLocks noChangeArrowheads="1"/>
            </p:cNvSpPr>
            <p:nvPr/>
          </p:nvSpPr>
          <p:spPr bwMode="auto">
            <a:xfrm>
              <a:off x="4766703" y="3729038"/>
              <a:ext cx="4315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R1</a:t>
              </a:r>
            </a:p>
          </p:txBody>
        </p:sp>
        <p:sp>
          <p:nvSpPr>
            <p:cNvPr id="112" name="Text Box 45">
              <a:extLst>
                <a:ext uri="{FF2B5EF4-FFF2-40B4-BE49-F238E27FC236}">
                  <a16:creationId xmlns:a16="http://schemas.microsoft.com/office/drawing/2014/main" id="{A39DDCBE-EE95-4709-B1CC-89C7377ACB1B}"/>
                </a:ext>
              </a:extLst>
            </p:cNvPr>
            <p:cNvSpPr txBox="1">
              <a:spLocks noChangeArrowheads="1"/>
            </p:cNvSpPr>
            <p:nvPr/>
          </p:nvSpPr>
          <p:spPr bwMode="auto">
            <a:xfrm>
              <a:off x="509200" y="2537559"/>
              <a:ext cx="410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S0</a:t>
              </a:r>
            </a:p>
          </p:txBody>
        </p:sp>
        <p:sp>
          <p:nvSpPr>
            <p:cNvPr id="113" name="Text Box 46">
              <a:extLst>
                <a:ext uri="{FF2B5EF4-FFF2-40B4-BE49-F238E27FC236}">
                  <a16:creationId xmlns:a16="http://schemas.microsoft.com/office/drawing/2014/main" id="{FF9D279B-B568-4907-B1F0-6743283348F6}"/>
                </a:ext>
              </a:extLst>
            </p:cNvPr>
            <p:cNvSpPr txBox="1">
              <a:spLocks noChangeArrowheads="1"/>
            </p:cNvSpPr>
            <p:nvPr/>
          </p:nvSpPr>
          <p:spPr bwMode="auto">
            <a:xfrm>
              <a:off x="3170892" y="5076825"/>
              <a:ext cx="6823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R1</a:t>
              </a:r>
            </a:p>
          </p:txBody>
        </p:sp>
        <p:sp>
          <p:nvSpPr>
            <p:cNvPr id="115" name="Text Box 53">
              <a:extLst>
                <a:ext uri="{FF2B5EF4-FFF2-40B4-BE49-F238E27FC236}">
                  <a16:creationId xmlns:a16="http://schemas.microsoft.com/office/drawing/2014/main" id="{9D3332AC-070F-453C-8630-98C2A075BB96}"/>
                </a:ext>
              </a:extLst>
            </p:cNvPr>
            <p:cNvSpPr txBox="1">
              <a:spLocks noChangeArrowheads="1"/>
            </p:cNvSpPr>
            <p:nvPr/>
          </p:nvSpPr>
          <p:spPr bwMode="auto">
            <a:xfrm>
              <a:off x="1680781" y="5068888"/>
              <a:ext cx="407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F0</a:t>
              </a:r>
            </a:p>
          </p:txBody>
        </p:sp>
        <p:sp>
          <p:nvSpPr>
            <p:cNvPr id="116" name="Text Box 58">
              <a:extLst>
                <a:ext uri="{FF2B5EF4-FFF2-40B4-BE49-F238E27FC236}">
                  <a16:creationId xmlns:a16="http://schemas.microsoft.com/office/drawing/2014/main" id="{9EED68E1-E4A2-4DFF-AFB0-3F9985ACC607}"/>
                </a:ext>
              </a:extLst>
            </p:cNvPr>
            <p:cNvSpPr txBox="1">
              <a:spLocks noChangeArrowheads="1"/>
            </p:cNvSpPr>
            <p:nvPr/>
          </p:nvSpPr>
          <p:spPr bwMode="auto">
            <a:xfrm>
              <a:off x="1861803" y="3119438"/>
              <a:ext cx="45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U0</a:t>
              </a:r>
            </a:p>
          </p:txBody>
        </p:sp>
        <p:grpSp>
          <p:nvGrpSpPr>
            <p:cNvPr id="118" name="Group 63">
              <a:extLst>
                <a:ext uri="{FF2B5EF4-FFF2-40B4-BE49-F238E27FC236}">
                  <a16:creationId xmlns:a16="http://schemas.microsoft.com/office/drawing/2014/main" id="{BDD06753-02E0-4F71-91C7-D9A4D1240A4A}"/>
                </a:ext>
              </a:extLst>
            </p:cNvPr>
            <p:cNvGrpSpPr>
              <a:grpSpLocks/>
            </p:cNvGrpSpPr>
            <p:nvPr/>
          </p:nvGrpSpPr>
          <p:grpSpPr bwMode="auto">
            <a:xfrm>
              <a:off x="2512881" y="4659313"/>
              <a:ext cx="567859" cy="762000"/>
              <a:chOff x="2673" y="3154"/>
              <a:chExt cx="548" cy="480"/>
            </a:xfrm>
          </p:grpSpPr>
          <p:sp>
            <p:nvSpPr>
              <p:cNvPr id="119" name="AutoShape 64">
                <a:extLst>
                  <a:ext uri="{FF2B5EF4-FFF2-40B4-BE49-F238E27FC236}">
                    <a16:creationId xmlns:a16="http://schemas.microsoft.com/office/drawing/2014/main" id="{56B64866-6838-4226-B0CE-328ACF0C3904}"/>
                  </a:ext>
                </a:extLst>
              </p:cNvPr>
              <p:cNvSpPr>
                <a:spLocks noChangeArrowheads="1"/>
              </p:cNvSpPr>
              <p:nvPr/>
            </p:nvSpPr>
            <p:spPr bwMode="auto">
              <a:xfrm rot="5400000">
                <a:off x="2630" y="3197"/>
                <a:ext cx="480" cy="393"/>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65">
                <a:extLst>
                  <a:ext uri="{FF2B5EF4-FFF2-40B4-BE49-F238E27FC236}">
                    <a16:creationId xmlns:a16="http://schemas.microsoft.com/office/drawing/2014/main" id="{BDE116EA-EF05-45D2-A59F-419554D55793}"/>
                  </a:ext>
                </a:extLst>
              </p:cNvPr>
              <p:cNvSpPr>
                <a:spLocks noChangeArrowheads="1"/>
              </p:cNvSpPr>
              <p:nvPr/>
            </p:nvSpPr>
            <p:spPr bwMode="auto">
              <a:xfrm>
                <a:off x="3073" y="3323"/>
                <a:ext cx="1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1" name="Text Box 70">
              <a:extLst>
                <a:ext uri="{FF2B5EF4-FFF2-40B4-BE49-F238E27FC236}">
                  <a16:creationId xmlns:a16="http://schemas.microsoft.com/office/drawing/2014/main" id="{491A98EE-5643-4E1E-ADAB-2D07C193321C}"/>
                </a:ext>
              </a:extLst>
            </p:cNvPr>
            <p:cNvSpPr txBox="1">
              <a:spLocks noChangeArrowheads="1"/>
            </p:cNvSpPr>
            <p:nvPr/>
          </p:nvSpPr>
          <p:spPr bwMode="auto">
            <a:xfrm>
              <a:off x="566823" y="4368800"/>
              <a:ext cx="407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F0</a:t>
              </a:r>
            </a:p>
          </p:txBody>
        </p:sp>
        <p:cxnSp>
          <p:nvCxnSpPr>
            <p:cNvPr id="127" name="AutoShape 80">
              <a:extLst>
                <a:ext uri="{FF2B5EF4-FFF2-40B4-BE49-F238E27FC236}">
                  <a16:creationId xmlns:a16="http://schemas.microsoft.com/office/drawing/2014/main" id="{C8EEF45F-08D2-48F3-BC3B-8F03418F8131}"/>
                </a:ext>
              </a:extLst>
            </p:cNvPr>
            <p:cNvCxnSpPr>
              <a:cxnSpLocks noChangeShapeType="1"/>
              <a:stCxn id="121" idx="3"/>
              <a:endCxn id="115" idx="1"/>
            </p:cNvCxnSpPr>
            <p:nvPr/>
          </p:nvCxnSpPr>
          <p:spPr bwMode="auto">
            <a:xfrm>
              <a:off x="974307" y="4553466"/>
              <a:ext cx="706474" cy="700088"/>
            </a:xfrm>
            <a:prstGeom prst="straightConnector1">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AutoShape 81">
              <a:extLst>
                <a:ext uri="{FF2B5EF4-FFF2-40B4-BE49-F238E27FC236}">
                  <a16:creationId xmlns:a16="http://schemas.microsoft.com/office/drawing/2014/main" id="{AF494CBE-1A3B-4C69-A1A0-23962A91868D}"/>
                </a:ext>
              </a:extLst>
            </p:cNvPr>
            <p:cNvCxnSpPr>
              <a:cxnSpLocks noChangeShapeType="1"/>
              <a:stCxn id="115" idx="3"/>
              <a:endCxn id="113" idx="1"/>
            </p:cNvCxnSpPr>
            <p:nvPr/>
          </p:nvCxnSpPr>
          <p:spPr bwMode="auto">
            <a:xfrm>
              <a:off x="2088265" y="5253554"/>
              <a:ext cx="1082627" cy="7937"/>
            </a:xfrm>
            <a:prstGeom prst="straightConnector1">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AutoShape 82">
              <a:extLst>
                <a:ext uri="{FF2B5EF4-FFF2-40B4-BE49-F238E27FC236}">
                  <a16:creationId xmlns:a16="http://schemas.microsoft.com/office/drawing/2014/main" id="{E87A8149-83BA-46C9-8E35-0A40A5382D1C}"/>
                </a:ext>
              </a:extLst>
            </p:cNvPr>
            <p:cNvCxnSpPr>
              <a:cxnSpLocks noChangeShapeType="1"/>
              <a:stCxn id="113" idx="3"/>
              <a:endCxn id="111" idx="1"/>
            </p:cNvCxnSpPr>
            <p:nvPr/>
          </p:nvCxnSpPr>
          <p:spPr bwMode="auto">
            <a:xfrm flipV="1">
              <a:off x="3853233" y="3913704"/>
              <a:ext cx="913470" cy="1347787"/>
            </a:xfrm>
            <a:prstGeom prst="straightConnector1">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AutoShape 90">
              <a:extLst>
                <a:ext uri="{FF2B5EF4-FFF2-40B4-BE49-F238E27FC236}">
                  <a16:creationId xmlns:a16="http://schemas.microsoft.com/office/drawing/2014/main" id="{7B22C40C-2C34-4550-931A-E4B971D7B657}"/>
                </a:ext>
              </a:extLst>
            </p:cNvPr>
            <p:cNvCxnSpPr>
              <a:cxnSpLocks noChangeShapeType="1"/>
              <a:endCxn id="116" idx="1"/>
            </p:cNvCxnSpPr>
            <p:nvPr/>
          </p:nvCxnSpPr>
          <p:spPr bwMode="auto">
            <a:xfrm flipV="1">
              <a:off x="1695063" y="3304104"/>
              <a:ext cx="166740" cy="1426646"/>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Line 91">
              <a:extLst>
                <a:ext uri="{FF2B5EF4-FFF2-40B4-BE49-F238E27FC236}">
                  <a16:creationId xmlns:a16="http://schemas.microsoft.com/office/drawing/2014/main" id="{967D0680-B05B-4BD4-9763-5D1D92DC33D5}"/>
                </a:ext>
              </a:extLst>
            </p:cNvPr>
            <p:cNvSpPr>
              <a:spLocks noChangeShapeType="1"/>
            </p:cNvSpPr>
            <p:nvPr/>
          </p:nvSpPr>
          <p:spPr bwMode="auto">
            <a:xfrm flipV="1">
              <a:off x="2387496" y="2967038"/>
              <a:ext cx="845572" cy="320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Rectangle 24">
              <a:extLst>
                <a:ext uri="{FF2B5EF4-FFF2-40B4-BE49-F238E27FC236}">
                  <a16:creationId xmlns:a16="http://schemas.microsoft.com/office/drawing/2014/main" id="{E4E9B2EF-F358-46ED-AEC5-876C1B2C495E}"/>
                </a:ext>
              </a:extLst>
            </p:cNvPr>
            <p:cNvSpPr>
              <a:spLocks noChangeArrowheads="1"/>
            </p:cNvSpPr>
            <p:nvPr/>
          </p:nvSpPr>
          <p:spPr bwMode="auto">
            <a:xfrm>
              <a:off x="547574" y="5438526"/>
              <a:ext cx="45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U0</a:t>
              </a:r>
            </a:p>
          </p:txBody>
        </p:sp>
        <p:sp>
          <p:nvSpPr>
            <p:cNvPr id="198" name="Text Box 45">
              <a:extLst>
                <a:ext uri="{FF2B5EF4-FFF2-40B4-BE49-F238E27FC236}">
                  <a16:creationId xmlns:a16="http://schemas.microsoft.com/office/drawing/2014/main" id="{02C1B6DA-EE48-481A-9145-D122C54C2AF6}"/>
                </a:ext>
              </a:extLst>
            </p:cNvPr>
            <p:cNvSpPr txBox="1">
              <a:spLocks noChangeArrowheads="1"/>
            </p:cNvSpPr>
            <p:nvPr/>
          </p:nvSpPr>
          <p:spPr bwMode="auto">
            <a:xfrm>
              <a:off x="3179590" y="2714109"/>
              <a:ext cx="410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S0</a:t>
              </a:r>
            </a:p>
          </p:txBody>
        </p:sp>
      </p:grpSp>
    </p:spTree>
    <p:extLst>
      <p:ext uri="{BB962C8B-B14F-4D97-AF65-F5344CB8AC3E}">
        <p14:creationId xmlns:p14="http://schemas.microsoft.com/office/powerpoint/2010/main" val="303439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F949-B247-4C68-B485-2C5D0B261D1C}"/>
              </a:ext>
            </a:extLst>
          </p:cNvPr>
          <p:cNvSpPr>
            <a:spLocks noGrp="1"/>
          </p:cNvSpPr>
          <p:nvPr>
            <p:ph type="title"/>
          </p:nvPr>
        </p:nvSpPr>
        <p:spPr/>
        <p:txBody>
          <a:bodyPr/>
          <a:lstStyle/>
          <a:p>
            <a:r>
              <a:rPr lang="en-US" dirty="0"/>
              <a:t>PDF – computational complexity</a:t>
            </a:r>
          </a:p>
        </p:txBody>
      </p:sp>
      <p:pic>
        <p:nvPicPr>
          <p:cNvPr id="5" name="Content Placeholder 4">
            <a:extLst>
              <a:ext uri="{FF2B5EF4-FFF2-40B4-BE49-F238E27FC236}">
                <a16:creationId xmlns:a16="http://schemas.microsoft.com/office/drawing/2014/main" id="{F7706E03-7C49-4294-A008-79BE81FB3849}"/>
              </a:ext>
            </a:extLst>
          </p:cNvPr>
          <p:cNvPicPr>
            <a:picLocks noGrp="1" noChangeAspect="1"/>
          </p:cNvPicPr>
          <p:nvPr>
            <p:ph sz="quarter" idx="1"/>
          </p:nvPr>
        </p:nvPicPr>
        <p:blipFill>
          <a:blip r:embed="rId3"/>
          <a:stretch>
            <a:fillRect/>
          </a:stretch>
        </p:blipFill>
        <p:spPr>
          <a:xfrm>
            <a:off x="381000" y="2066883"/>
            <a:ext cx="8385175" cy="3105233"/>
          </a:xfrm>
          <a:prstGeom prst="rect">
            <a:avLst/>
          </a:prstGeom>
        </p:spPr>
      </p:pic>
    </p:spTree>
    <p:extLst>
      <p:ext uri="{BB962C8B-B14F-4D97-AF65-F5344CB8AC3E}">
        <p14:creationId xmlns:p14="http://schemas.microsoft.com/office/powerpoint/2010/main" val="180710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1586-3F20-48DD-BEF9-D660ECD77423}"/>
              </a:ext>
            </a:extLst>
          </p:cNvPr>
          <p:cNvSpPr>
            <a:spLocks noGrp="1"/>
          </p:cNvSpPr>
          <p:nvPr>
            <p:ph type="title"/>
          </p:nvPr>
        </p:nvSpPr>
        <p:spPr/>
        <p:txBody>
          <a:bodyPr>
            <a:normAutofit fontScale="90000"/>
          </a:bodyPr>
          <a:lstStyle/>
          <a:p>
            <a:r>
              <a:rPr lang="en-US" dirty="0"/>
              <a:t>Transition delay fault (TDF) model</a:t>
            </a:r>
          </a:p>
        </p:txBody>
      </p:sp>
      <p:cxnSp>
        <p:nvCxnSpPr>
          <p:cNvPr id="42" name="AutoShape 2">
            <a:extLst>
              <a:ext uri="{FF2B5EF4-FFF2-40B4-BE49-F238E27FC236}">
                <a16:creationId xmlns:a16="http://schemas.microsoft.com/office/drawing/2014/main" id="{DE67FC4D-F164-4B55-A8FE-2BCB7A67C2AD}"/>
              </a:ext>
            </a:extLst>
          </p:cNvPr>
          <p:cNvCxnSpPr>
            <a:cxnSpLocks noChangeShapeType="1"/>
            <a:stCxn id="49" idx="1"/>
          </p:cNvCxnSpPr>
          <p:nvPr/>
        </p:nvCxnSpPr>
        <p:spPr bwMode="auto">
          <a:xfrm>
            <a:off x="4444919" y="4049531"/>
            <a:ext cx="875623" cy="1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Line 3">
            <a:extLst>
              <a:ext uri="{FF2B5EF4-FFF2-40B4-BE49-F238E27FC236}">
                <a16:creationId xmlns:a16="http://schemas.microsoft.com/office/drawing/2014/main" id="{F858A654-D608-4644-A422-2367B24BB9C5}"/>
              </a:ext>
            </a:extLst>
          </p:cNvPr>
          <p:cNvSpPr>
            <a:spLocks noChangeShapeType="1"/>
          </p:cNvSpPr>
          <p:nvPr/>
        </p:nvSpPr>
        <p:spPr bwMode="auto">
          <a:xfrm flipV="1">
            <a:off x="3477071" y="4338456"/>
            <a:ext cx="4072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4">
            <a:extLst>
              <a:ext uri="{FF2B5EF4-FFF2-40B4-BE49-F238E27FC236}">
                <a16:creationId xmlns:a16="http://schemas.microsoft.com/office/drawing/2014/main" id="{EC1C0B82-89A1-49F6-9ECC-EA75A449DC09}"/>
              </a:ext>
            </a:extLst>
          </p:cNvPr>
          <p:cNvSpPr>
            <a:spLocks noChangeShapeType="1"/>
          </p:cNvSpPr>
          <p:nvPr/>
        </p:nvSpPr>
        <p:spPr bwMode="auto">
          <a:xfrm flipV="1">
            <a:off x="3105061" y="4992506"/>
            <a:ext cx="4072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5" name="AutoShape 5">
            <a:extLst>
              <a:ext uri="{FF2B5EF4-FFF2-40B4-BE49-F238E27FC236}">
                <a16:creationId xmlns:a16="http://schemas.microsoft.com/office/drawing/2014/main" id="{9F06DA72-44B5-4121-B235-D977979CA4B9}"/>
              </a:ext>
            </a:extLst>
          </p:cNvPr>
          <p:cNvCxnSpPr>
            <a:cxnSpLocks noChangeShapeType="1"/>
          </p:cNvCxnSpPr>
          <p:nvPr/>
        </p:nvCxnSpPr>
        <p:spPr bwMode="auto">
          <a:xfrm flipV="1">
            <a:off x="1654326" y="4992506"/>
            <a:ext cx="874586" cy="1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Line 6">
            <a:extLst>
              <a:ext uri="{FF2B5EF4-FFF2-40B4-BE49-F238E27FC236}">
                <a16:creationId xmlns:a16="http://schemas.microsoft.com/office/drawing/2014/main" id="{C3DA7D87-EEF7-41FB-83AE-05BEE2515A22}"/>
              </a:ext>
            </a:extLst>
          </p:cNvPr>
          <p:cNvSpPr>
            <a:spLocks noChangeShapeType="1"/>
          </p:cNvSpPr>
          <p:nvPr/>
        </p:nvSpPr>
        <p:spPr bwMode="auto">
          <a:xfrm flipV="1">
            <a:off x="595289" y="4682943"/>
            <a:ext cx="44661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AutoShape 8">
            <a:extLst>
              <a:ext uri="{FF2B5EF4-FFF2-40B4-BE49-F238E27FC236}">
                <a16:creationId xmlns:a16="http://schemas.microsoft.com/office/drawing/2014/main" id="{5540F854-9641-4B7D-9AC3-23898689ABAB}"/>
              </a:ext>
            </a:extLst>
          </p:cNvPr>
          <p:cNvSpPr>
            <a:spLocks noChangeArrowheads="1"/>
          </p:cNvSpPr>
          <p:nvPr/>
        </p:nvSpPr>
        <p:spPr bwMode="auto">
          <a:xfrm>
            <a:off x="2489535" y="2703331"/>
            <a:ext cx="616562" cy="808037"/>
          </a:xfrm>
          <a:prstGeom prst="flowChartDelay">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9">
            <a:extLst>
              <a:ext uri="{FF2B5EF4-FFF2-40B4-BE49-F238E27FC236}">
                <a16:creationId xmlns:a16="http://schemas.microsoft.com/office/drawing/2014/main" id="{BF9E5A28-8500-41A1-BCE4-96627519A1DD}"/>
              </a:ext>
            </a:extLst>
          </p:cNvPr>
          <p:cNvSpPr>
            <a:spLocks noChangeArrowheads="1"/>
          </p:cNvSpPr>
          <p:nvPr/>
        </p:nvSpPr>
        <p:spPr bwMode="auto">
          <a:xfrm flipH="1">
            <a:off x="998386" y="4584518"/>
            <a:ext cx="646614" cy="822325"/>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utoShape 10">
            <a:extLst>
              <a:ext uri="{FF2B5EF4-FFF2-40B4-BE49-F238E27FC236}">
                <a16:creationId xmlns:a16="http://schemas.microsoft.com/office/drawing/2014/main" id="{BF8C6392-DB6F-494E-8CC0-B4A543E5B4EE}"/>
              </a:ext>
            </a:extLst>
          </p:cNvPr>
          <p:cNvSpPr>
            <a:spLocks noChangeArrowheads="1"/>
          </p:cNvSpPr>
          <p:nvPr/>
        </p:nvSpPr>
        <p:spPr bwMode="auto">
          <a:xfrm flipH="1">
            <a:off x="3838719" y="3654243"/>
            <a:ext cx="596874" cy="792163"/>
          </a:xfrm>
          <a:prstGeom prst="moon">
            <a:avLst>
              <a:gd name="adj" fmla="val 8479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1">
            <a:extLst>
              <a:ext uri="{FF2B5EF4-FFF2-40B4-BE49-F238E27FC236}">
                <a16:creationId xmlns:a16="http://schemas.microsoft.com/office/drawing/2014/main" id="{678857AA-8B0A-425C-AF5D-4F17C637153E}"/>
              </a:ext>
            </a:extLst>
          </p:cNvPr>
          <p:cNvSpPr>
            <a:spLocks noChangeShapeType="1"/>
          </p:cNvSpPr>
          <p:nvPr/>
        </p:nvSpPr>
        <p:spPr bwMode="auto">
          <a:xfrm flipH="1">
            <a:off x="598397" y="2787468"/>
            <a:ext cx="1889065"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2">
            <a:extLst>
              <a:ext uri="{FF2B5EF4-FFF2-40B4-BE49-F238E27FC236}">
                <a16:creationId xmlns:a16="http://schemas.microsoft.com/office/drawing/2014/main" id="{54D383BA-5050-4DAB-AF66-E165F95191E8}"/>
              </a:ext>
            </a:extLst>
          </p:cNvPr>
          <p:cNvSpPr>
            <a:spLocks noChangeShapeType="1"/>
          </p:cNvSpPr>
          <p:nvPr/>
        </p:nvSpPr>
        <p:spPr bwMode="auto">
          <a:xfrm flipV="1">
            <a:off x="3107134" y="3106556"/>
            <a:ext cx="4072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3">
            <a:extLst>
              <a:ext uri="{FF2B5EF4-FFF2-40B4-BE49-F238E27FC236}">
                <a16:creationId xmlns:a16="http://schemas.microsoft.com/office/drawing/2014/main" id="{8625205B-07B2-44F8-A788-340959C62AAC}"/>
              </a:ext>
            </a:extLst>
          </p:cNvPr>
          <p:cNvSpPr>
            <a:spLocks noChangeShapeType="1"/>
          </p:cNvSpPr>
          <p:nvPr/>
        </p:nvSpPr>
        <p:spPr bwMode="auto">
          <a:xfrm flipV="1">
            <a:off x="3500905" y="3766956"/>
            <a:ext cx="38340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4">
            <a:extLst>
              <a:ext uri="{FF2B5EF4-FFF2-40B4-BE49-F238E27FC236}">
                <a16:creationId xmlns:a16="http://schemas.microsoft.com/office/drawing/2014/main" id="{C0AB6230-7547-4D6B-AC7F-98312E01F02B}"/>
              </a:ext>
            </a:extLst>
          </p:cNvPr>
          <p:cNvSpPr>
            <a:spLocks noChangeShapeType="1"/>
          </p:cNvSpPr>
          <p:nvPr/>
        </p:nvSpPr>
        <p:spPr bwMode="auto">
          <a:xfrm flipV="1">
            <a:off x="2082293" y="3433581"/>
            <a:ext cx="40517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5">
            <a:extLst>
              <a:ext uri="{FF2B5EF4-FFF2-40B4-BE49-F238E27FC236}">
                <a16:creationId xmlns:a16="http://schemas.microsoft.com/office/drawing/2014/main" id="{3579EB71-232E-4C27-B946-97EB744B4991}"/>
              </a:ext>
            </a:extLst>
          </p:cNvPr>
          <p:cNvSpPr>
            <a:spLocks noChangeShapeType="1"/>
          </p:cNvSpPr>
          <p:nvPr/>
        </p:nvSpPr>
        <p:spPr bwMode="auto">
          <a:xfrm flipV="1">
            <a:off x="598397" y="5330643"/>
            <a:ext cx="43625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6">
            <a:extLst>
              <a:ext uri="{FF2B5EF4-FFF2-40B4-BE49-F238E27FC236}">
                <a16:creationId xmlns:a16="http://schemas.microsoft.com/office/drawing/2014/main" id="{E441EE53-37B3-418A-89D3-A265AC9CAFC0}"/>
              </a:ext>
            </a:extLst>
          </p:cNvPr>
          <p:cNvSpPr>
            <a:spLocks noChangeShapeType="1"/>
          </p:cNvSpPr>
          <p:nvPr/>
        </p:nvSpPr>
        <p:spPr bwMode="auto">
          <a:xfrm>
            <a:off x="2089547" y="3425643"/>
            <a:ext cx="0" cy="1570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7">
            <a:extLst>
              <a:ext uri="{FF2B5EF4-FFF2-40B4-BE49-F238E27FC236}">
                <a16:creationId xmlns:a16="http://schemas.microsoft.com/office/drawing/2014/main" id="{063EA8E5-4074-4018-9286-773348452721}"/>
              </a:ext>
            </a:extLst>
          </p:cNvPr>
          <p:cNvSpPr>
            <a:spLocks noChangeShapeType="1"/>
          </p:cNvSpPr>
          <p:nvPr/>
        </p:nvSpPr>
        <p:spPr bwMode="auto">
          <a:xfrm>
            <a:off x="3505050" y="3095443"/>
            <a:ext cx="1036" cy="6778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8">
            <a:extLst>
              <a:ext uri="{FF2B5EF4-FFF2-40B4-BE49-F238E27FC236}">
                <a16:creationId xmlns:a16="http://schemas.microsoft.com/office/drawing/2014/main" id="{7C80AAF1-BF6E-4478-8671-D02324092DE6}"/>
              </a:ext>
            </a:extLst>
          </p:cNvPr>
          <p:cNvSpPr>
            <a:spLocks noChangeShapeType="1"/>
          </p:cNvSpPr>
          <p:nvPr/>
        </p:nvSpPr>
        <p:spPr bwMode="auto">
          <a:xfrm>
            <a:off x="3493651" y="4309881"/>
            <a:ext cx="0" cy="708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Oval 19">
            <a:extLst>
              <a:ext uri="{FF2B5EF4-FFF2-40B4-BE49-F238E27FC236}">
                <a16:creationId xmlns:a16="http://schemas.microsoft.com/office/drawing/2014/main" id="{A9B8C269-B2C6-4BB1-AAB5-1A4B62DCC8A8}"/>
              </a:ext>
            </a:extLst>
          </p:cNvPr>
          <p:cNvSpPr>
            <a:spLocks noChangeArrowheads="1"/>
          </p:cNvSpPr>
          <p:nvPr/>
        </p:nvSpPr>
        <p:spPr bwMode="auto">
          <a:xfrm>
            <a:off x="2035662" y="4916306"/>
            <a:ext cx="107769"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Text Box 45">
            <a:extLst>
              <a:ext uri="{FF2B5EF4-FFF2-40B4-BE49-F238E27FC236}">
                <a16:creationId xmlns:a16="http://schemas.microsoft.com/office/drawing/2014/main" id="{EC06DC1B-6DBC-4689-A34E-A047A981D10C}"/>
              </a:ext>
            </a:extLst>
          </p:cNvPr>
          <p:cNvSpPr txBox="1">
            <a:spLocks noChangeArrowheads="1"/>
          </p:cNvSpPr>
          <p:nvPr/>
        </p:nvSpPr>
        <p:spPr bwMode="auto">
          <a:xfrm>
            <a:off x="534557" y="2489752"/>
            <a:ext cx="6479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{X,0}</a:t>
            </a:r>
          </a:p>
        </p:txBody>
      </p:sp>
      <p:sp>
        <p:nvSpPr>
          <p:cNvPr id="61" name="Text Box 46">
            <a:extLst>
              <a:ext uri="{FF2B5EF4-FFF2-40B4-BE49-F238E27FC236}">
                <a16:creationId xmlns:a16="http://schemas.microsoft.com/office/drawing/2014/main" id="{126C8468-128B-46FB-B91D-A27A462D150F}"/>
              </a:ext>
            </a:extLst>
          </p:cNvPr>
          <p:cNvSpPr txBox="1">
            <a:spLocks noChangeArrowheads="1"/>
          </p:cNvSpPr>
          <p:nvPr/>
        </p:nvSpPr>
        <p:spPr bwMode="auto">
          <a:xfrm>
            <a:off x="3196250" y="5029018"/>
            <a:ext cx="840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U</a:t>
            </a:r>
            <a:r>
              <a:rPr lang="en-US" altLang="en-US" b="1" dirty="0"/>
              <a:t>}</a:t>
            </a:r>
          </a:p>
        </p:txBody>
      </p:sp>
      <p:sp>
        <p:nvSpPr>
          <p:cNvPr id="62" name="Text Box 53">
            <a:extLst>
              <a:ext uri="{FF2B5EF4-FFF2-40B4-BE49-F238E27FC236}">
                <a16:creationId xmlns:a16="http://schemas.microsoft.com/office/drawing/2014/main" id="{EFFD484E-BA94-4549-BC88-4C425A893DDC}"/>
              </a:ext>
            </a:extLst>
          </p:cNvPr>
          <p:cNvSpPr txBox="1">
            <a:spLocks noChangeArrowheads="1"/>
          </p:cNvSpPr>
          <p:nvPr/>
        </p:nvSpPr>
        <p:spPr bwMode="auto">
          <a:xfrm>
            <a:off x="1905845" y="5085776"/>
            <a:ext cx="6671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a:t>
            </a:r>
            <a:r>
              <a:rPr lang="en-US" altLang="en-US" b="1" dirty="0">
                <a:solidFill>
                  <a:srgbClr val="FF0000"/>
                </a:solidFill>
              </a:rPr>
              <a:t>D</a:t>
            </a:r>
            <a:r>
              <a:rPr lang="en-US" altLang="en-US" b="1" dirty="0"/>
              <a:t>}</a:t>
            </a:r>
          </a:p>
        </p:txBody>
      </p:sp>
      <p:sp>
        <p:nvSpPr>
          <p:cNvPr id="63" name="Text Box 58">
            <a:extLst>
              <a:ext uri="{FF2B5EF4-FFF2-40B4-BE49-F238E27FC236}">
                <a16:creationId xmlns:a16="http://schemas.microsoft.com/office/drawing/2014/main" id="{C4759596-DC77-4BFA-A29A-43DABDA218D8}"/>
              </a:ext>
            </a:extLst>
          </p:cNvPr>
          <p:cNvSpPr txBox="1">
            <a:spLocks noChangeArrowheads="1"/>
          </p:cNvSpPr>
          <p:nvPr/>
        </p:nvSpPr>
        <p:spPr bwMode="auto">
          <a:xfrm>
            <a:off x="1770388" y="3071631"/>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{0,1}</a:t>
            </a:r>
          </a:p>
        </p:txBody>
      </p:sp>
      <p:grpSp>
        <p:nvGrpSpPr>
          <p:cNvPr id="64" name="Group 63">
            <a:extLst>
              <a:ext uri="{FF2B5EF4-FFF2-40B4-BE49-F238E27FC236}">
                <a16:creationId xmlns:a16="http://schemas.microsoft.com/office/drawing/2014/main" id="{A9555DB8-33EF-46A4-AE17-28C22E5EEDA8}"/>
              </a:ext>
            </a:extLst>
          </p:cNvPr>
          <p:cNvGrpSpPr>
            <a:grpSpLocks/>
          </p:cNvGrpSpPr>
          <p:nvPr/>
        </p:nvGrpSpPr>
        <p:grpSpPr bwMode="auto">
          <a:xfrm>
            <a:off x="2538238" y="4611506"/>
            <a:ext cx="567859" cy="762000"/>
            <a:chOff x="2673" y="3154"/>
            <a:chExt cx="548" cy="480"/>
          </a:xfrm>
        </p:grpSpPr>
        <p:sp>
          <p:nvSpPr>
            <p:cNvPr id="65" name="AutoShape 64">
              <a:extLst>
                <a:ext uri="{FF2B5EF4-FFF2-40B4-BE49-F238E27FC236}">
                  <a16:creationId xmlns:a16="http://schemas.microsoft.com/office/drawing/2014/main" id="{E49D93B3-A009-46DC-8A35-4A76C8092F80}"/>
                </a:ext>
              </a:extLst>
            </p:cNvPr>
            <p:cNvSpPr>
              <a:spLocks noChangeArrowheads="1"/>
            </p:cNvSpPr>
            <p:nvPr/>
          </p:nvSpPr>
          <p:spPr bwMode="auto">
            <a:xfrm rot="5400000">
              <a:off x="2630" y="3197"/>
              <a:ext cx="480" cy="393"/>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 name="Oval 65">
              <a:extLst>
                <a:ext uri="{FF2B5EF4-FFF2-40B4-BE49-F238E27FC236}">
                  <a16:creationId xmlns:a16="http://schemas.microsoft.com/office/drawing/2014/main" id="{AF5C31D3-90CD-49FB-BF5D-EA779C4B330D}"/>
                </a:ext>
              </a:extLst>
            </p:cNvPr>
            <p:cNvSpPr>
              <a:spLocks noChangeArrowheads="1"/>
            </p:cNvSpPr>
            <p:nvPr/>
          </p:nvSpPr>
          <p:spPr bwMode="auto">
            <a:xfrm>
              <a:off x="3073" y="3323"/>
              <a:ext cx="1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 name="Text Box 70">
            <a:extLst>
              <a:ext uri="{FF2B5EF4-FFF2-40B4-BE49-F238E27FC236}">
                <a16:creationId xmlns:a16="http://schemas.microsoft.com/office/drawing/2014/main" id="{1004854C-3926-4662-9ABD-0F2F86462947}"/>
              </a:ext>
            </a:extLst>
          </p:cNvPr>
          <p:cNvSpPr txBox="1">
            <a:spLocks noChangeArrowheads="1"/>
          </p:cNvSpPr>
          <p:nvPr/>
        </p:nvSpPr>
        <p:spPr bwMode="auto">
          <a:xfrm>
            <a:off x="412046" y="4320993"/>
            <a:ext cx="6499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{0,X}</a:t>
            </a:r>
          </a:p>
        </p:txBody>
      </p:sp>
      <p:sp>
        <p:nvSpPr>
          <p:cNvPr id="75" name="Rectangle 24">
            <a:extLst>
              <a:ext uri="{FF2B5EF4-FFF2-40B4-BE49-F238E27FC236}">
                <a16:creationId xmlns:a16="http://schemas.microsoft.com/office/drawing/2014/main" id="{AF9287CD-3D1E-458A-9FE5-20B2C8DEFF23}"/>
              </a:ext>
            </a:extLst>
          </p:cNvPr>
          <p:cNvSpPr>
            <a:spLocks noChangeArrowheads="1"/>
          </p:cNvSpPr>
          <p:nvPr/>
        </p:nvSpPr>
        <p:spPr bwMode="auto">
          <a:xfrm>
            <a:off x="423716" y="5390413"/>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{0,1}</a:t>
            </a:r>
          </a:p>
        </p:txBody>
      </p:sp>
      <p:sp>
        <p:nvSpPr>
          <p:cNvPr id="77" name="Text Box 45">
            <a:extLst>
              <a:ext uri="{FF2B5EF4-FFF2-40B4-BE49-F238E27FC236}">
                <a16:creationId xmlns:a16="http://schemas.microsoft.com/office/drawing/2014/main" id="{E0F743AF-3F7E-40EB-BB36-0146DE1A40F6}"/>
              </a:ext>
            </a:extLst>
          </p:cNvPr>
          <p:cNvSpPr txBox="1">
            <a:spLocks noChangeArrowheads="1"/>
          </p:cNvSpPr>
          <p:nvPr/>
        </p:nvSpPr>
        <p:spPr bwMode="auto">
          <a:xfrm>
            <a:off x="2024922" y="4536254"/>
            <a:ext cx="5947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err="1">
                <a:solidFill>
                  <a:srgbClr val="FF0000"/>
                </a:solidFill>
              </a:rPr>
              <a:t>s.t.r</a:t>
            </a:r>
            <a:r>
              <a:rPr lang="en-US" altLang="en-US" b="1" dirty="0">
                <a:solidFill>
                  <a:srgbClr val="FF0000"/>
                </a:solidFill>
              </a:rPr>
              <a:t>.</a:t>
            </a:r>
            <a:br>
              <a:rPr lang="en-US" altLang="en-US" b="1" dirty="0">
                <a:solidFill>
                  <a:srgbClr val="FF0000"/>
                </a:solidFill>
              </a:rPr>
            </a:br>
            <a:r>
              <a:rPr lang="en-US" altLang="en-US" b="1" dirty="0">
                <a:solidFill>
                  <a:srgbClr val="FF0000"/>
                </a:solidFill>
              </a:rPr>
              <a:t>X</a:t>
            </a:r>
          </a:p>
        </p:txBody>
      </p:sp>
      <p:sp>
        <p:nvSpPr>
          <p:cNvPr id="83" name="Text Box 58">
            <a:extLst>
              <a:ext uri="{FF2B5EF4-FFF2-40B4-BE49-F238E27FC236}">
                <a16:creationId xmlns:a16="http://schemas.microsoft.com/office/drawing/2014/main" id="{149CA7F5-CC2C-4204-84A8-229EC6DDBD73}"/>
              </a:ext>
            </a:extLst>
          </p:cNvPr>
          <p:cNvSpPr txBox="1">
            <a:spLocks noChangeArrowheads="1"/>
          </p:cNvSpPr>
          <p:nvPr/>
        </p:nvSpPr>
        <p:spPr bwMode="auto">
          <a:xfrm>
            <a:off x="3105061" y="2741811"/>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{0,0}</a:t>
            </a:r>
          </a:p>
        </p:txBody>
      </p:sp>
      <p:sp>
        <p:nvSpPr>
          <p:cNvPr id="84" name="Text Box 46">
            <a:extLst>
              <a:ext uri="{FF2B5EF4-FFF2-40B4-BE49-F238E27FC236}">
                <a16:creationId xmlns:a16="http://schemas.microsoft.com/office/drawing/2014/main" id="{96522598-5EEC-41EC-AA6E-527A9301E6D0}"/>
              </a:ext>
            </a:extLst>
          </p:cNvPr>
          <p:cNvSpPr txBox="1">
            <a:spLocks noChangeArrowheads="1"/>
          </p:cNvSpPr>
          <p:nvPr/>
        </p:nvSpPr>
        <p:spPr bwMode="auto">
          <a:xfrm>
            <a:off x="4489473" y="4025996"/>
            <a:ext cx="840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a:t>
            </a:r>
            <a:r>
              <a:rPr lang="en-US" altLang="en-US" b="1" dirty="0">
                <a:solidFill>
                  <a:srgbClr val="FF0000"/>
                </a:solidFill>
              </a:rPr>
              <a:t>U</a:t>
            </a:r>
            <a:r>
              <a:rPr lang="en-US" altLang="en-US" b="1" dirty="0"/>
              <a:t>}</a:t>
            </a:r>
          </a:p>
        </p:txBody>
      </p:sp>
      <p:graphicFrame>
        <p:nvGraphicFramePr>
          <p:cNvPr id="32" name="Chart 31">
            <a:extLst>
              <a:ext uri="{FF2B5EF4-FFF2-40B4-BE49-F238E27FC236}">
                <a16:creationId xmlns:a16="http://schemas.microsoft.com/office/drawing/2014/main" id="{0A47DD0D-A2D4-492D-9A18-D53E5D290D2A}"/>
              </a:ext>
            </a:extLst>
          </p:cNvPr>
          <p:cNvGraphicFramePr>
            <a:graphicFrameLocks/>
          </p:cNvGraphicFramePr>
          <p:nvPr>
            <p:extLst>
              <p:ext uri="{D42A27DB-BD31-4B8C-83A1-F6EECF244321}">
                <p14:modId xmlns:p14="http://schemas.microsoft.com/office/powerpoint/2010/main" val="3498556835"/>
              </p:ext>
            </p:extLst>
          </p:nvPr>
        </p:nvGraphicFramePr>
        <p:xfrm>
          <a:off x="5650350" y="1965615"/>
          <a:ext cx="3003550" cy="2076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75F19FA8-4962-468A-B699-63E71D4A4F29}"/>
              </a:ext>
            </a:extLst>
          </p:cNvPr>
          <p:cNvGraphicFramePr>
            <a:graphicFrameLocks/>
          </p:cNvGraphicFramePr>
          <p:nvPr>
            <p:extLst>
              <p:ext uri="{D42A27DB-BD31-4B8C-83A1-F6EECF244321}">
                <p14:modId xmlns:p14="http://schemas.microsoft.com/office/powerpoint/2010/main" val="3331609976"/>
              </p:ext>
            </p:extLst>
          </p:nvPr>
        </p:nvGraphicFramePr>
        <p:xfrm>
          <a:off x="5650350" y="4334487"/>
          <a:ext cx="3003550" cy="2076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62761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burn">
      <a:dk1>
        <a:srgbClr val="2D4069"/>
      </a:dk1>
      <a:lt1>
        <a:srgbClr val="FFFFFF"/>
      </a:lt1>
      <a:dk2>
        <a:srgbClr val="2D4069"/>
      </a:dk2>
      <a:lt2>
        <a:srgbClr val="FFFFFF"/>
      </a:lt2>
      <a:accent1>
        <a:srgbClr val="2D4069"/>
      </a:accent1>
      <a:accent2>
        <a:srgbClr val="F86A1C"/>
      </a:accent2>
      <a:accent3>
        <a:srgbClr val="FFFFFF"/>
      </a:accent3>
      <a:accent4>
        <a:srgbClr val="2D4069"/>
      </a:accent4>
      <a:accent5>
        <a:srgbClr val="FAA576"/>
      </a:accent5>
      <a:accent6>
        <a:srgbClr val="CBD6E3"/>
      </a:accent6>
      <a:hlink>
        <a:srgbClr val="F86A1C"/>
      </a:hlink>
      <a:folHlink>
        <a:srgbClr val="F86A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0A46537C-80A1-4F4B-98A0-E57CD58DEC7D}" vid="{B4BD2035-8ACA-204D-8E0B-E3E3A41C42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3014</TotalTime>
  <Words>791</Words>
  <Application>Microsoft Office PowerPoint</Application>
  <PresentationFormat>On-screen Show (4:3)</PresentationFormat>
  <Paragraphs>231</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Cambria Math</vt:lpstr>
      <vt:lpstr>NimbusRomNo9L-Regu</vt:lpstr>
      <vt:lpstr>NimbusRomNo9L-ReguItal</vt:lpstr>
      <vt:lpstr>Wingdings</vt:lpstr>
      <vt:lpstr>Wingdings 2</vt:lpstr>
      <vt:lpstr>Theme1</vt:lpstr>
      <vt:lpstr>Delay Fault Testing – Present and Future</vt:lpstr>
      <vt:lpstr>Structure</vt:lpstr>
      <vt:lpstr>Motivation for delay fault testing</vt:lpstr>
      <vt:lpstr>Delay vs. stuck-at fault test</vt:lpstr>
      <vt:lpstr>Delay fault models</vt:lpstr>
      <vt:lpstr>Path delay fault (PDF) model</vt:lpstr>
      <vt:lpstr>PDF - Robustness</vt:lpstr>
      <vt:lpstr>PDF – computational complexity</vt:lpstr>
      <vt:lpstr>Transition delay fault (TDF) model</vt:lpstr>
      <vt:lpstr>Small delay defects (SDDs) – The TDF detection problem</vt:lpstr>
      <vt:lpstr>TDF – SDD Detection problem</vt:lpstr>
      <vt:lpstr>Segment delay fault (SDF) model</vt:lpstr>
      <vt:lpstr>Unspecified transition faults – detecting SDDs with modified TDFs</vt:lpstr>
      <vt:lpstr>Faster-than-speed testing</vt:lpstr>
      <vt:lpstr>X-canceling MISRs</vt:lpstr>
      <vt:lpstr>The two-vector scanning problem</vt:lpstr>
      <vt:lpstr>Scan-hold / enhanced scan</vt:lpstr>
      <vt:lpstr>Using existing scan architectures</vt:lpstr>
      <vt:lpstr>Multiple scan enables</vt:lpstr>
      <vt:lpstr>GPU-based fault simulation</vt:lpstr>
      <vt:lpstr>Delay fault testing for security</vt:lpstr>
      <vt:lpstr>ATPG to find trojan-induced delays</vt:lpstr>
      <vt:lpstr>IC Recycling detection using machine learning of measured delays</vt:lpstr>
      <vt:lpstr>What else is next?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Session: Delay Fault Testing - Present and Future</dc:title>
  <dc:creator>Spencer Millican</dc:creator>
  <cp:lastModifiedBy>Spencer Millican</cp:lastModifiedBy>
  <cp:revision>46</cp:revision>
  <dcterms:created xsi:type="dcterms:W3CDTF">2019-04-12T16:00:19Z</dcterms:created>
  <dcterms:modified xsi:type="dcterms:W3CDTF">2019-04-26T17:11:06Z</dcterms:modified>
</cp:coreProperties>
</file>