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heme/themeOverride1.xml" ContentType="application/vnd.openxmlformats-officedocument.themeOverr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heme/themeOverride2.xml" ContentType="application/vnd.openxmlformats-officedocument.themeOverr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heme/themeOverride3.xml" ContentType="application/vnd.openxmlformats-officedocument.themeOverr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7" r:id="rId2"/>
    <p:sldId id="308" r:id="rId3"/>
    <p:sldId id="283" r:id="rId4"/>
    <p:sldId id="282" r:id="rId5"/>
    <p:sldId id="290" r:id="rId6"/>
    <p:sldId id="291" r:id="rId7"/>
    <p:sldId id="303" r:id="rId8"/>
    <p:sldId id="293" r:id="rId9"/>
    <p:sldId id="307" r:id="rId10"/>
    <p:sldId id="280" r:id="rId11"/>
    <p:sldId id="289" r:id="rId12"/>
    <p:sldId id="294" r:id="rId13"/>
    <p:sldId id="298" r:id="rId14"/>
    <p:sldId id="299" r:id="rId15"/>
    <p:sldId id="277" r:id="rId16"/>
    <p:sldId id="297" r:id="rId17"/>
    <p:sldId id="300" r:id="rId18"/>
    <p:sldId id="259" r:id="rId19"/>
    <p:sldId id="261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5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05" d="100"/>
          <a:sy n="105" d="100"/>
        </p:scale>
        <p:origin x="521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D3F04BE-D7DB-4B98-854F-3E72906B28F9}" type="presOf" srcId="{D463F0F9-793E-41AD-A928-260342F4FA1B}" destId="{3387502E-6251-4EDC-BEE6-C8F4C59D72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5D33BA-5E1B-48D3-903F-182A042A273E}" type="doc">
      <dgm:prSet loTypeId="urn:microsoft.com/office/officeart/2005/8/layout/equation2" loCatId="relationship" qsTypeId="urn:microsoft.com/office/officeart/2005/8/quickstyle/simple4" qsCatId="simple" csTypeId="urn:microsoft.com/office/officeart/2005/8/colors/accent6_2" csCatId="accent6" phldr="1"/>
      <dgm:spPr/>
    </dgm:pt>
    <dgm:pt modelId="{D70D0775-906B-430B-B0EE-C8B925276F0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Increasing Current Density</a:t>
          </a:r>
        </a:p>
      </dgm:t>
    </dgm:pt>
    <dgm:pt modelId="{83B6FBAF-2C7D-446C-B602-72CFF1F5EAFB}" type="parTrans" cxnId="{4B42D454-4FB5-4DC9-A335-8D5EF0540627}">
      <dgm:prSet/>
      <dgm:spPr/>
      <dgm:t>
        <a:bodyPr/>
        <a:lstStyle/>
        <a:p>
          <a:endParaRPr lang="en-US"/>
        </a:p>
      </dgm:t>
    </dgm:pt>
    <dgm:pt modelId="{7399FB14-36BA-4DE5-8EDF-80A805485AAE}" type="sibTrans" cxnId="{4B42D454-4FB5-4DC9-A335-8D5EF0540627}">
      <dgm:prSet/>
      <dgm:spPr/>
      <dgm:t>
        <a:bodyPr/>
        <a:lstStyle/>
        <a:p>
          <a:endParaRPr lang="en-US"/>
        </a:p>
      </dgm:t>
    </dgm:pt>
    <dgm:pt modelId="{A963167D-0281-44CC-9777-48E77F3ED2B3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Increasing Wire Resistivity</a:t>
          </a:r>
        </a:p>
      </dgm:t>
    </dgm:pt>
    <dgm:pt modelId="{5F7EAB41-46F9-451B-BFFB-D7DF7C75BED6}" type="parTrans" cxnId="{B82B35D9-BF90-4556-9CD6-D6D10D6A8754}">
      <dgm:prSet/>
      <dgm:spPr/>
      <dgm:t>
        <a:bodyPr/>
        <a:lstStyle/>
        <a:p>
          <a:endParaRPr lang="en-US"/>
        </a:p>
      </dgm:t>
    </dgm:pt>
    <dgm:pt modelId="{D47332AC-D419-4CB7-A7D7-078A48794CDF}" type="sibTrans" cxnId="{B82B35D9-BF90-4556-9CD6-D6D10D6A8754}">
      <dgm:prSet/>
      <dgm:spPr/>
      <dgm:t>
        <a:bodyPr/>
        <a:lstStyle/>
        <a:p>
          <a:endParaRPr lang="en-US"/>
        </a:p>
      </dgm:t>
    </dgm:pt>
    <dgm:pt modelId="{A6051F17-DB06-4C29-9980-64F16B3F5E8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Increasing I</a:t>
          </a:r>
          <a:r>
            <a:rPr lang="en-US" baseline="30000" dirty="0"/>
            <a:t>2</a:t>
          </a:r>
          <a:r>
            <a:rPr lang="en-US" baseline="0" dirty="0"/>
            <a:t>R Loss</a:t>
          </a:r>
          <a:endParaRPr lang="en-US" baseline="30000" dirty="0"/>
        </a:p>
      </dgm:t>
    </dgm:pt>
    <dgm:pt modelId="{435902E9-3028-44B4-B023-EE8E597367A6}" type="parTrans" cxnId="{2145FA5F-E20C-4764-9AE4-49FAA244C9AE}">
      <dgm:prSet/>
      <dgm:spPr/>
      <dgm:t>
        <a:bodyPr/>
        <a:lstStyle/>
        <a:p>
          <a:endParaRPr lang="en-US"/>
        </a:p>
      </dgm:t>
    </dgm:pt>
    <dgm:pt modelId="{62B49D96-030A-4BD7-A260-8DEB53F32DB1}" type="sibTrans" cxnId="{2145FA5F-E20C-4764-9AE4-49FAA244C9AE}">
      <dgm:prSet/>
      <dgm:spPr/>
      <dgm:t>
        <a:bodyPr/>
        <a:lstStyle/>
        <a:p>
          <a:endParaRPr lang="en-US"/>
        </a:p>
      </dgm:t>
    </dgm:pt>
    <dgm:pt modelId="{95207283-F0A3-4F64-BB06-87C0BBA744C6}" type="pres">
      <dgm:prSet presAssocID="{125D33BA-5E1B-48D3-903F-182A042A273E}" presName="Name0" presStyleCnt="0">
        <dgm:presLayoutVars>
          <dgm:dir/>
          <dgm:resizeHandles val="exact"/>
        </dgm:presLayoutVars>
      </dgm:prSet>
      <dgm:spPr/>
    </dgm:pt>
    <dgm:pt modelId="{735F6F20-D192-48F5-A227-1434F07BC8C1}" type="pres">
      <dgm:prSet presAssocID="{125D33BA-5E1B-48D3-903F-182A042A273E}" presName="vNodes" presStyleCnt="0"/>
      <dgm:spPr/>
    </dgm:pt>
    <dgm:pt modelId="{95340B9F-E767-41D8-82D8-9599B478A97E}" type="pres">
      <dgm:prSet presAssocID="{D70D0775-906B-430B-B0EE-C8B925276F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C2ED3-4B2F-408D-8765-A58F3B3CA171}" type="pres">
      <dgm:prSet presAssocID="{7399FB14-36BA-4DE5-8EDF-80A805485AAE}" presName="spacerT" presStyleCnt="0"/>
      <dgm:spPr/>
    </dgm:pt>
    <dgm:pt modelId="{6B8DB01A-F662-4F43-9B8C-FD2FF9EC49F5}" type="pres">
      <dgm:prSet presAssocID="{7399FB14-36BA-4DE5-8EDF-80A805485AA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DF6EBCB-F118-4F37-B3D3-A78EEE7962B7}" type="pres">
      <dgm:prSet presAssocID="{7399FB14-36BA-4DE5-8EDF-80A805485AAE}" presName="spacerB" presStyleCnt="0"/>
      <dgm:spPr/>
    </dgm:pt>
    <dgm:pt modelId="{75ADB9DA-0286-44D0-9748-F8E09FF8B40A}" type="pres">
      <dgm:prSet presAssocID="{A963167D-0281-44CC-9777-48E77F3ED2B3}" presName="node" presStyleLbl="node1" presStyleIdx="1" presStyleCnt="3" custLinFactY="19515" custLinFactNeighborX="3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945E1-7EAE-4EBC-8C26-A7C4E9059101}" type="pres">
      <dgm:prSet presAssocID="{125D33BA-5E1B-48D3-903F-182A042A273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0A9AF3ED-3846-4CF9-B066-23369CBB56C6}" type="pres">
      <dgm:prSet presAssocID="{125D33BA-5E1B-48D3-903F-182A042A27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6A33339-47A5-40F2-9B3F-03A33C980DA6}" type="pres">
      <dgm:prSet presAssocID="{125D33BA-5E1B-48D3-903F-182A042A273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5F523-C3F3-4F48-B8EB-D80122305797}" type="presOf" srcId="{D47332AC-D419-4CB7-A7D7-078A48794CDF}" destId="{0A9AF3ED-3846-4CF9-B066-23369CBB56C6}" srcOrd="1" destOrd="0" presId="urn:microsoft.com/office/officeart/2005/8/layout/equation2"/>
    <dgm:cxn modelId="{D2A03DAA-E50A-4C6A-9F54-B473914FB96A}" type="presOf" srcId="{125D33BA-5E1B-48D3-903F-182A042A273E}" destId="{95207283-F0A3-4F64-BB06-87C0BBA744C6}" srcOrd="0" destOrd="0" presId="urn:microsoft.com/office/officeart/2005/8/layout/equation2"/>
    <dgm:cxn modelId="{DDC7D9FC-D20E-42BA-B2F4-6FEC456A3907}" type="presOf" srcId="{7399FB14-36BA-4DE5-8EDF-80A805485AAE}" destId="{6B8DB01A-F662-4F43-9B8C-FD2FF9EC49F5}" srcOrd="0" destOrd="0" presId="urn:microsoft.com/office/officeart/2005/8/layout/equation2"/>
    <dgm:cxn modelId="{B82B35D9-BF90-4556-9CD6-D6D10D6A8754}" srcId="{125D33BA-5E1B-48D3-903F-182A042A273E}" destId="{A963167D-0281-44CC-9777-48E77F3ED2B3}" srcOrd="1" destOrd="0" parTransId="{5F7EAB41-46F9-451B-BFFB-D7DF7C75BED6}" sibTransId="{D47332AC-D419-4CB7-A7D7-078A48794CDF}"/>
    <dgm:cxn modelId="{9289A160-6A7B-4372-8D3D-3CA2A73E4E0F}" type="presOf" srcId="{A6051F17-DB06-4C29-9980-64F16B3F5E8B}" destId="{B6A33339-47A5-40F2-9B3F-03A33C980DA6}" srcOrd="0" destOrd="0" presId="urn:microsoft.com/office/officeart/2005/8/layout/equation2"/>
    <dgm:cxn modelId="{2145FA5F-E20C-4764-9AE4-49FAA244C9AE}" srcId="{125D33BA-5E1B-48D3-903F-182A042A273E}" destId="{A6051F17-DB06-4C29-9980-64F16B3F5E8B}" srcOrd="2" destOrd="0" parTransId="{435902E9-3028-44B4-B023-EE8E597367A6}" sibTransId="{62B49D96-030A-4BD7-A260-8DEB53F32DB1}"/>
    <dgm:cxn modelId="{4543836E-D835-42F5-92E3-5A3E7EA17C20}" type="presOf" srcId="{D47332AC-D419-4CB7-A7D7-078A48794CDF}" destId="{4EA945E1-7EAE-4EBC-8C26-A7C4E9059101}" srcOrd="0" destOrd="0" presId="urn:microsoft.com/office/officeart/2005/8/layout/equation2"/>
    <dgm:cxn modelId="{D091B6DB-DFFE-4FE3-B517-036503902B8C}" type="presOf" srcId="{A963167D-0281-44CC-9777-48E77F3ED2B3}" destId="{75ADB9DA-0286-44D0-9748-F8E09FF8B40A}" srcOrd="0" destOrd="0" presId="urn:microsoft.com/office/officeart/2005/8/layout/equation2"/>
    <dgm:cxn modelId="{AE0450D3-DA64-4D94-A299-D5923E147E5B}" type="presOf" srcId="{D70D0775-906B-430B-B0EE-C8B925276F04}" destId="{95340B9F-E767-41D8-82D8-9599B478A97E}" srcOrd="0" destOrd="0" presId="urn:microsoft.com/office/officeart/2005/8/layout/equation2"/>
    <dgm:cxn modelId="{4B42D454-4FB5-4DC9-A335-8D5EF0540627}" srcId="{125D33BA-5E1B-48D3-903F-182A042A273E}" destId="{D70D0775-906B-430B-B0EE-C8B925276F04}" srcOrd="0" destOrd="0" parTransId="{83B6FBAF-2C7D-446C-B602-72CFF1F5EAFB}" sibTransId="{7399FB14-36BA-4DE5-8EDF-80A805485AAE}"/>
    <dgm:cxn modelId="{90FA3439-C434-4D59-B495-D2AC0C3F4DF4}" type="presParOf" srcId="{95207283-F0A3-4F64-BB06-87C0BBA744C6}" destId="{735F6F20-D192-48F5-A227-1434F07BC8C1}" srcOrd="0" destOrd="0" presId="urn:microsoft.com/office/officeart/2005/8/layout/equation2"/>
    <dgm:cxn modelId="{9FEBE41B-6BB7-4E5A-BD4F-35B4EEC37AE2}" type="presParOf" srcId="{735F6F20-D192-48F5-A227-1434F07BC8C1}" destId="{95340B9F-E767-41D8-82D8-9599B478A97E}" srcOrd="0" destOrd="0" presId="urn:microsoft.com/office/officeart/2005/8/layout/equation2"/>
    <dgm:cxn modelId="{591A9822-D79B-4CFF-A64A-F92809223DC5}" type="presParOf" srcId="{735F6F20-D192-48F5-A227-1434F07BC8C1}" destId="{173C2ED3-4B2F-408D-8765-A58F3B3CA171}" srcOrd="1" destOrd="0" presId="urn:microsoft.com/office/officeart/2005/8/layout/equation2"/>
    <dgm:cxn modelId="{6668C4E5-81C7-4455-92B4-ED706A80B30D}" type="presParOf" srcId="{735F6F20-D192-48F5-A227-1434F07BC8C1}" destId="{6B8DB01A-F662-4F43-9B8C-FD2FF9EC49F5}" srcOrd="2" destOrd="0" presId="urn:microsoft.com/office/officeart/2005/8/layout/equation2"/>
    <dgm:cxn modelId="{B30EB77D-BD08-4BA5-891D-CF3B8C7B3AD9}" type="presParOf" srcId="{735F6F20-D192-48F5-A227-1434F07BC8C1}" destId="{1DF6EBCB-F118-4F37-B3D3-A78EEE7962B7}" srcOrd="3" destOrd="0" presId="urn:microsoft.com/office/officeart/2005/8/layout/equation2"/>
    <dgm:cxn modelId="{E0D8DAD2-1E46-4B1C-99D6-A5C46C077EC3}" type="presParOf" srcId="{735F6F20-D192-48F5-A227-1434F07BC8C1}" destId="{75ADB9DA-0286-44D0-9748-F8E09FF8B40A}" srcOrd="4" destOrd="0" presId="urn:microsoft.com/office/officeart/2005/8/layout/equation2"/>
    <dgm:cxn modelId="{91DD58E4-9BF7-442F-9639-A2CC1BFDC958}" type="presParOf" srcId="{95207283-F0A3-4F64-BB06-87C0BBA744C6}" destId="{4EA945E1-7EAE-4EBC-8C26-A7C4E9059101}" srcOrd="1" destOrd="0" presId="urn:microsoft.com/office/officeart/2005/8/layout/equation2"/>
    <dgm:cxn modelId="{392958F8-4288-4B5F-9CAF-E0308E551AAE}" type="presParOf" srcId="{4EA945E1-7EAE-4EBC-8C26-A7C4E9059101}" destId="{0A9AF3ED-3846-4CF9-B066-23369CBB56C6}" srcOrd="0" destOrd="0" presId="urn:microsoft.com/office/officeart/2005/8/layout/equation2"/>
    <dgm:cxn modelId="{E6A3E16E-CA29-4ACB-AFE9-4A8F9FF8681F}" type="presParOf" srcId="{95207283-F0A3-4F64-BB06-87C0BBA744C6}" destId="{B6A33339-47A5-40F2-9B3F-03A33C980DA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20592B-7BB0-4FAA-810C-967AE7CA50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4AE594-E64F-4E29-8DA4-DB8A6CFBFB23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Technology</a:t>
          </a:r>
        </a:p>
        <a:p>
          <a:r>
            <a:rPr lang="en-US" dirty="0"/>
            <a:t>Scaling</a:t>
          </a:r>
        </a:p>
      </dgm:t>
    </dgm:pt>
    <dgm:pt modelId="{43A6AC07-DF7F-4482-A9D8-96D3F18850F6}" type="parTrans" cxnId="{D3EA379F-88A0-4822-ADC0-2EE39CCAB66D}">
      <dgm:prSet/>
      <dgm:spPr/>
      <dgm:t>
        <a:bodyPr/>
        <a:lstStyle/>
        <a:p>
          <a:endParaRPr lang="en-US"/>
        </a:p>
      </dgm:t>
    </dgm:pt>
    <dgm:pt modelId="{3B7EFAEB-D5CE-4A9F-A895-D32B04C9BC49}" type="sibTrans" cxnId="{D3EA379F-88A0-4822-ADC0-2EE39CCAB66D}">
      <dgm:prSet/>
      <dgm:spPr/>
      <dgm:t>
        <a:bodyPr/>
        <a:lstStyle/>
        <a:p>
          <a:endParaRPr lang="en-US"/>
        </a:p>
      </dgm:t>
    </dgm:pt>
    <dgm:pt modelId="{6B7E25E7-8E3B-4A94-8D23-89E328301B00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67C0531F-3A18-43DE-B568-35AD28F4077D}" type="parTrans" cxnId="{68849F88-DFEE-4F71-A8B2-EFC77ED9365D}">
      <dgm:prSet/>
      <dgm:spPr/>
      <dgm:t>
        <a:bodyPr/>
        <a:lstStyle/>
        <a:p>
          <a:endParaRPr lang="en-US"/>
        </a:p>
      </dgm:t>
    </dgm:pt>
    <dgm:pt modelId="{8A4E5209-7D85-4CDC-8215-E3ACB4A0FDEF}" type="sibTrans" cxnId="{68849F88-DFEE-4F71-A8B2-EFC77ED9365D}">
      <dgm:prSet/>
      <dgm:spPr/>
      <dgm:t>
        <a:bodyPr/>
        <a:lstStyle/>
        <a:p>
          <a:endParaRPr lang="en-US"/>
        </a:p>
      </dgm:t>
    </dgm:pt>
    <dgm:pt modelId="{011A350C-811A-452D-8838-8363B97C0A31}" type="pres">
      <dgm:prSet presAssocID="{CC20592B-7BB0-4FAA-810C-967AE7CA50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D747CA-8D9A-473C-AB84-35D83FCEE4CE}" type="pres">
      <dgm:prSet presAssocID="{534AE594-E64F-4E29-8DA4-DB8A6CFBFB23}" presName="linNode" presStyleCnt="0"/>
      <dgm:spPr/>
    </dgm:pt>
    <dgm:pt modelId="{23F270BD-15A9-4496-9697-2FCFC4497D7E}" type="pres">
      <dgm:prSet presAssocID="{534AE594-E64F-4E29-8DA4-DB8A6CFBFB2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67F7B-4312-4C86-9250-AB7AEC581314}" type="pres">
      <dgm:prSet presAssocID="{534AE594-E64F-4E29-8DA4-DB8A6CFBFB23}" presName="childShp" presStyleLbl="bgAccFollowNode1" presStyleIdx="0" presStyleCnt="1" custLinFactNeighborX="-1515" custLinFactNeighborY="2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EA379F-88A0-4822-ADC0-2EE39CCAB66D}" srcId="{CC20592B-7BB0-4FAA-810C-967AE7CA5047}" destId="{534AE594-E64F-4E29-8DA4-DB8A6CFBFB23}" srcOrd="0" destOrd="0" parTransId="{43A6AC07-DF7F-4482-A9D8-96D3F18850F6}" sibTransId="{3B7EFAEB-D5CE-4A9F-A895-D32B04C9BC49}"/>
    <dgm:cxn modelId="{8E7F10C9-FC57-4D1C-82B5-65607B24A6FA}" type="presOf" srcId="{534AE594-E64F-4E29-8DA4-DB8A6CFBFB23}" destId="{23F270BD-15A9-4496-9697-2FCFC4497D7E}" srcOrd="0" destOrd="0" presId="urn:microsoft.com/office/officeart/2005/8/layout/vList6"/>
    <dgm:cxn modelId="{5848C760-FBA2-4B48-9586-B075B1991869}" type="presOf" srcId="{CC20592B-7BB0-4FAA-810C-967AE7CA5047}" destId="{011A350C-811A-452D-8838-8363B97C0A31}" srcOrd="0" destOrd="0" presId="urn:microsoft.com/office/officeart/2005/8/layout/vList6"/>
    <dgm:cxn modelId="{68849F88-DFEE-4F71-A8B2-EFC77ED9365D}" srcId="{534AE594-E64F-4E29-8DA4-DB8A6CFBFB23}" destId="{6B7E25E7-8E3B-4A94-8D23-89E328301B00}" srcOrd="0" destOrd="0" parTransId="{67C0531F-3A18-43DE-B568-35AD28F4077D}" sibTransId="{8A4E5209-7D85-4CDC-8215-E3ACB4A0FDEF}"/>
    <dgm:cxn modelId="{77C62CCC-62E9-4D05-8BBB-48B75F79F324}" type="presOf" srcId="{6B7E25E7-8E3B-4A94-8D23-89E328301B00}" destId="{FE067F7B-4312-4C86-9250-AB7AEC581314}" srcOrd="0" destOrd="0" presId="urn:microsoft.com/office/officeart/2005/8/layout/vList6"/>
    <dgm:cxn modelId="{F131F222-77B5-490C-867F-663F8519E582}" type="presParOf" srcId="{011A350C-811A-452D-8838-8363B97C0A31}" destId="{0BD747CA-8D9A-473C-AB84-35D83FCEE4CE}" srcOrd="0" destOrd="0" presId="urn:microsoft.com/office/officeart/2005/8/layout/vList6"/>
    <dgm:cxn modelId="{447D98F8-EBFD-4636-A49F-02AB803B8ADA}" type="presParOf" srcId="{0BD747CA-8D9A-473C-AB84-35D83FCEE4CE}" destId="{23F270BD-15A9-4496-9697-2FCFC4497D7E}" srcOrd="0" destOrd="0" presId="urn:microsoft.com/office/officeart/2005/8/layout/vList6"/>
    <dgm:cxn modelId="{83E32627-D2E1-4BE0-962B-44A5392155FB}" type="presParOf" srcId="{0BD747CA-8D9A-473C-AB84-35D83FCEE4CE}" destId="{FE067F7B-4312-4C86-9250-AB7AEC5813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Problem Statement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2EC32-6567-4C77-AC82-FD07B10BFE84}" type="presOf" srcId="{68807B2B-1830-44C8-830E-0CCBF9F78371}" destId="{6F2AC23C-06D7-41CF-89B2-9B9FD8B96D62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9A43BE71-C199-4B57-8276-6BBBC8E9B9A8}" type="presOf" srcId="{D463F0F9-793E-41AD-A928-260342F4FA1B}" destId="{3387502E-6251-4EDC-BEE6-C8F4C59D7221}" srcOrd="0" destOrd="0" presId="urn:microsoft.com/office/officeart/2005/8/layout/vList2"/>
    <dgm:cxn modelId="{047AEB76-94A0-4AF3-AACB-66E1FF814CC7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D860B-4376-45EE-9660-732AEF765087}" type="presOf" srcId="{D463F0F9-793E-41AD-A928-260342F4FA1B}" destId="{3387502E-6251-4EDC-BEE6-C8F4C59D7221}" srcOrd="0" destOrd="0" presId="urn:microsoft.com/office/officeart/2005/8/layout/vList2"/>
    <dgm:cxn modelId="{486B4204-6C5F-492A-9D1F-2F16BE1C621C}" type="presOf" srcId="{68807B2B-1830-44C8-830E-0CCBF9F78371}" destId="{6F2AC23C-06D7-41CF-89B2-9B9FD8B96D62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8DAE5E6D-D619-4AE3-97B0-E27FC5C8C9D7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66732CE5-20BD-4ED3-B6E4-93F9AAB4C01D}" type="presOf" srcId="{D463F0F9-793E-41AD-A928-260342F4FA1B}" destId="{3387502E-6251-4EDC-BEE6-C8F4C59D7221}" srcOrd="0" destOrd="0" presId="urn:microsoft.com/office/officeart/2005/8/layout/vList2"/>
    <dgm:cxn modelId="{B0F2D981-259F-429C-B658-80E50A2104B6}" type="presOf" srcId="{68807B2B-1830-44C8-830E-0CCBF9F78371}" destId="{6F2AC23C-06D7-41CF-89B2-9B9FD8B96D62}" srcOrd="0" destOrd="0" presId="urn:microsoft.com/office/officeart/2005/8/layout/vList2"/>
    <dgm:cxn modelId="{17BCECE7-3D6A-4C37-A710-9E12B0942E45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971882C8-1E42-41CD-AEBC-BBC915E5882F}" type="presOf" srcId="{D463F0F9-793E-41AD-A928-260342F4FA1B}" destId="{3387502E-6251-4EDC-BEE6-C8F4C59D7221}" srcOrd="0" destOrd="0" presId="urn:microsoft.com/office/officeart/2005/8/layout/vList2"/>
    <dgm:cxn modelId="{9DDED0FB-F303-4A51-ACAF-4B2581FA074D}" type="presOf" srcId="{68807B2B-1830-44C8-830E-0CCBF9F78371}" destId="{6F2AC23C-06D7-41CF-89B2-9B9FD8B96D62}" srcOrd="0" destOrd="0" presId="urn:microsoft.com/office/officeart/2005/8/layout/vList2"/>
    <dgm:cxn modelId="{06EFB916-5575-40CC-8333-E9CFB5AD0F03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67204-078C-43F3-8538-41BD54C5693C}" type="presOf" srcId="{D463F0F9-793E-41AD-A928-260342F4FA1B}" destId="{3387502E-6251-4EDC-BEE6-C8F4C59D7221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81225FF1-2AAB-4375-99E6-8968E06F69EE}" type="presOf" srcId="{68807B2B-1830-44C8-830E-0CCBF9F78371}" destId="{6F2AC23C-06D7-41CF-89B2-9B9FD8B96D62}" srcOrd="0" destOrd="0" presId="urn:microsoft.com/office/officeart/2005/8/layout/vList2"/>
    <dgm:cxn modelId="{FB5587F9-731F-4DF6-B77D-ADD1774ED691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Results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A245E0E5-0DDB-4305-A2C9-374FABABA6B2}" type="presOf" srcId="{68807B2B-1830-44C8-830E-0CCBF9F78371}" destId="{6F2AC23C-06D7-41CF-89B2-9B9FD8B96D62}" srcOrd="0" destOrd="0" presId="urn:microsoft.com/office/officeart/2005/8/layout/vList2"/>
    <dgm:cxn modelId="{1CFF1721-2E0A-4255-A5AF-8E77F691A0A6}" type="presOf" srcId="{D463F0F9-793E-41AD-A928-260342F4FA1B}" destId="{3387502E-6251-4EDC-BEE6-C8F4C59D7221}" srcOrd="0" destOrd="0" presId="urn:microsoft.com/office/officeart/2005/8/layout/vList2"/>
    <dgm:cxn modelId="{3D2A836F-E7E0-4919-ACC0-95A736869EAB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Results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C01B2-ECB0-4E27-BA38-F5A5A1C1C4F7}" type="presOf" srcId="{D463F0F9-793E-41AD-A928-260342F4FA1B}" destId="{3387502E-6251-4EDC-BEE6-C8F4C59D7221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03C487EB-8CE0-47E6-A24B-40BB8FCFB695}" type="presOf" srcId="{68807B2B-1830-44C8-830E-0CCBF9F78371}" destId="{6F2AC23C-06D7-41CF-89B2-9B9FD8B96D62}" srcOrd="0" destOrd="0" presId="urn:microsoft.com/office/officeart/2005/8/layout/vList2"/>
    <dgm:cxn modelId="{1AE2DC5C-4F41-4FFF-A668-29CD7A5B395B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Results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24E29A69-EC95-4E0F-9200-6CDE56D8B73C}" type="presOf" srcId="{68807B2B-1830-44C8-830E-0CCBF9F78371}" destId="{6F2AC23C-06D7-41CF-89B2-9B9FD8B96D62}" srcOrd="0" destOrd="0" presId="urn:microsoft.com/office/officeart/2005/8/layout/vList2"/>
    <dgm:cxn modelId="{6F6F797E-5295-49A5-B188-BD8B927F3C0A}" type="presOf" srcId="{D463F0F9-793E-41AD-A928-260342F4FA1B}" destId="{3387502E-6251-4EDC-BEE6-C8F4C59D7221}" srcOrd="0" destOrd="0" presId="urn:microsoft.com/office/officeart/2005/8/layout/vList2"/>
    <dgm:cxn modelId="{F45CB580-2C2A-40D5-AC90-F193739DD4B7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latin typeface="Cambria" pitchFamily="18" charset="0"/>
            </a:rPr>
            <a:t>Outline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F6334-C8A1-4311-B1B1-4541CDB76043}" type="presOf" srcId="{68807B2B-1830-44C8-830E-0CCBF9F78371}" destId="{6F2AC23C-06D7-41CF-89B2-9B9FD8B96D62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5D3F04BE-D7DB-4B98-854F-3E72906B28F9}" type="presOf" srcId="{D463F0F9-793E-41AD-A928-260342F4FA1B}" destId="{3387502E-6251-4EDC-BEE6-C8F4C59D7221}" srcOrd="0" destOrd="0" presId="urn:microsoft.com/office/officeart/2005/8/layout/vList2"/>
    <dgm:cxn modelId="{AC59D357-9C7B-44CA-BA55-2B2ADBD261F6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A205F9-1B84-416F-92F6-B80C51DA3B1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latin typeface="Cambria" pitchFamily="18" charset="0"/>
            </a:rPr>
            <a:t>Challenges and Developments</a:t>
          </a:r>
        </a:p>
      </dgm:t>
    </dgm:pt>
    <dgm:pt modelId="{BC71B00A-164E-49D8-9925-C5DA423A0158}" type="sibTrans" cxnId="{34873694-E41E-460E-AF37-60987F04051F}">
      <dgm:prSet/>
      <dgm:spPr/>
      <dgm:t>
        <a:bodyPr/>
        <a:lstStyle/>
        <a:p>
          <a:endParaRPr lang="en-US" sz="4000"/>
        </a:p>
      </dgm:t>
    </dgm:pt>
    <dgm:pt modelId="{1591A312-2DCE-4E2A-AB22-1236FC6AC00D}" type="parTrans" cxnId="{34873694-E41E-460E-AF37-60987F04051F}">
      <dgm:prSet/>
      <dgm:spPr/>
      <dgm:t>
        <a:bodyPr/>
        <a:lstStyle/>
        <a:p>
          <a:endParaRPr lang="en-US" sz="4000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DA7D8-A425-47C3-B962-859EBE29392A}" type="pres">
      <dgm:prSet presAssocID="{3CA205F9-1B84-416F-92F6-B80C51DA3B19}" presName="parentText" presStyleLbl="node1" presStyleIdx="0" presStyleCnt="1" custScaleY="255794" custLinFactNeighborY="-95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73694-E41E-460E-AF37-60987F04051F}" srcId="{D463F0F9-793E-41AD-A928-260342F4FA1B}" destId="{3CA205F9-1B84-416F-92F6-B80C51DA3B19}" srcOrd="0" destOrd="0" parTransId="{1591A312-2DCE-4E2A-AB22-1236FC6AC00D}" sibTransId="{BC71B00A-164E-49D8-9925-C5DA423A0158}"/>
    <dgm:cxn modelId="{F6BDA21B-8C13-499E-BC67-085911F3E7A4}" type="presOf" srcId="{D463F0F9-793E-41AD-A928-260342F4FA1B}" destId="{3387502E-6251-4EDC-BEE6-C8F4C59D7221}" srcOrd="0" destOrd="0" presId="urn:microsoft.com/office/officeart/2005/8/layout/vList2"/>
    <dgm:cxn modelId="{6978A3D3-AFA3-4459-9CBB-D85A627168F9}" type="presOf" srcId="{3CA205F9-1B84-416F-92F6-B80C51DA3B19}" destId="{7A0DA7D8-A425-47C3-B962-859EBE29392A}" srcOrd="0" destOrd="0" presId="urn:microsoft.com/office/officeart/2005/8/layout/vList2"/>
    <dgm:cxn modelId="{2DA5C50D-9E11-4D2A-8ADF-421408794AF8}" type="presParOf" srcId="{3387502E-6251-4EDC-BEE6-C8F4C59D7221}" destId="{7A0DA7D8-A425-47C3-B962-859EBE2939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2DB7E0-663A-4EA1-AE37-F8449CB6F083}" type="doc">
      <dgm:prSet loTypeId="urn:microsoft.com/office/officeart/2005/8/layout/arrow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096351-4CCA-48E9-9D8E-6A522ABBA86A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1400" dirty="0">
              <a:latin typeface="Cambria" pitchFamily="18" charset="0"/>
            </a:rPr>
            <a:t>Higher Efficiency + Higher Output Drive</a:t>
          </a:r>
        </a:p>
      </dgm:t>
    </dgm:pt>
    <dgm:pt modelId="{282820F0-0E58-4557-984B-7E1C3771A798}" type="parTrans" cxnId="{978E3234-A020-427C-8351-A55D5A6A2FC6}">
      <dgm:prSet/>
      <dgm:spPr/>
      <dgm:t>
        <a:bodyPr/>
        <a:lstStyle/>
        <a:p>
          <a:pPr algn="ctr"/>
          <a:endParaRPr lang="en-US"/>
        </a:p>
      </dgm:t>
    </dgm:pt>
    <dgm:pt modelId="{6D0081B2-3413-4E4D-9AC8-1BF32627D8D8}" type="sibTrans" cxnId="{978E3234-A020-427C-8351-A55D5A6A2FC6}">
      <dgm:prSet/>
      <dgm:spPr/>
      <dgm:t>
        <a:bodyPr/>
        <a:lstStyle/>
        <a:p>
          <a:pPr algn="ctr"/>
          <a:endParaRPr lang="en-US"/>
        </a:p>
      </dgm:t>
    </dgm:pt>
    <dgm:pt modelId="{73C77D09-9850-41A5-9FB9-D507A04AF61B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1400" dirty="0">
              <a:latin typeface="Cambria" pitchFamily="18" charset="0"/>
            </a:rPr>
            <a:t>Smaller</a:t>
          </a:r>
        </a:p>
        <a:p>
          <a:pPr algn="ctr"/>
          <a:r>
            <a:rPr lang="en-US" sz="1400" dirty="0">
              <a:latin typeface="Cambria" pitchFamily="18" charset="0"/>
            </a:rPr>
            <a:t>Cores</a:t>
          </a:r>
        </a:p>
      </dgm:t>
    </dgm:pt>
    <dgm:pt modelId="{7CFEDF2D-9140-4BEA-A3A5-9B62D39E09A6}" type="parTrans" cxnId="{3782AA7F-9327-4062-9F1F-D15C05DA0508}">
      <dgm:prSet/>
      <dgm:spPr/>
      <dgm:t>
        <a:bodyPr/>
        <a:lstStyle/>
        <a:p>
          <a:pPr algn="ctr"/>
          <a:endParaRPr lang="en-US"/>
        </a:p>
      </dgm:t>
    </dgm:pt>
    <dgm:pt modelId="{3D0A21CF-79C8-4979-9BFB-94AF1699CB09}" type="sibTrans" cxnId="{3782AA7F-9327-4062-9F1F-D15C05DA0508}">
      <dgm:prSet/>
      <dgm:spPr/>
      <dgm:t>
        <a:bodyPr/>
        <a:lstStyle/>
        <a:p>
          <a:pPr algn="ctr"/>
          <a:endParaRPr lang="en-US"/>
        </a:p>
      </dgm:t>
    </dgm:pt>
    <dgm:pt modelId="{916556E8-B68F-49E6-AB91-E7A4D2542C82}" type="pres">
      <dgm:prSet presAssocID="{682DB7E0-663A-4EA1-AE37-F8449CB6F0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B2C9A-D7CD-4455-A9E0-5235B5D27974}" type="pres">
      <dgm:prSet presAssocID="{FD096351-4CCA-48E9-9D8E-6A522ABBA86A}" presName="arrow" presStyleLbl="node1" presStyleIdx="0" presStyleCnt="2" custScaleX="119696" custScaleY="113046" custRadScaleRad="100062" custRadScaleInc="-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73878-C352-4693-9DA8-B72ADF06F5C8}" type="pres">
      <dgm:prSet presAssocID="{73C77D09-9850-41A5-9FB9-D507A04AF61B}" presName="arrow" presStyleLbl="node1" presStyleIdx="1" presStyleCnt="2" custScaleX="119696" custScaleY="113004" custRadScaleRad="105409" custRadScaleInc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C7DC4B-431C-4771-BEE3-81470265C8AD}" type="presOf" srcId="{682DB7E0-663A-4EA1-AE37-F8449CB6F083}" destId="{916556E8-B68F-49E6-AB91-E7A4D2542C82}" srcOrd="0" destOrd="0" presId="urn:microsoft.com/office/officeart/2005/8/layout/arrow5"/>
    <dgm:cxn modelId="{978E3234-A020-427C-8351-A55D5A6A2FC6}" srcId="{682DB7E0-663A-4EA1-AE37-F8449CB6F083}" destId="{FD096351-4CCA-48E9-9D8E-6A522ABBA86A}" srcOrd="0" destOrd="0" parTransId="{282820F0-0E58-4557-984B-7E1C3771A798}" sibTransId="{6D0081B2-3413-4E4D-9AC8-1BF32627D8D8}"/>
    <dgm:cxn modelId="{2E78D774-5FF5-49D6-BA64-8EC1B168E8BD}" type="presOf" srcId="{73C77D09-9850-41A5-9FB9-D507A04AF61B}" destId="{EEA73878-C352-4693-9DA8-B72ADF06F5C8}" srcOrd="0" destOrd="0" presId="urn:microsoft.com/office/officeart/2005/8/layout/arrow5"/>
    <dgm:cxn modelId="{3782AA7F-9327-4062-9F1F-D15C05DA0508}" srcId="{682DB7E0-663A-4EA1-AE37-F8449CB6F083}" destId="{73C77D09-9850-41A5-9FB9-D507A04AF61B}" srcOrd="1" destOrd="0" parTransId="{7CFEDF2D-9140-4BEA-A3A5-9B62D39E09A6}" sibTransId="{3D0A21CF-79C8-4979-9BFB-94AF1699CB09}"/>
    <dgm:cxn modelId="{6F9AC6C1-B4CA-44ED-AA6D-FE0609E0D33D}" type="presOf" srcId="{FD096351-4CCA-48E9-9D8E-6A522ABBA86A}" destId="{D8AB2C9A-D7CD-4455-A9E0-5235B5D27974}" srcOrd="0" destOrd="0" presId="urn:microsoft.com/office/officeart/2005/8/layout/arrow5"/>
    <dgm:cxn modelId="{333D06F1-5296-4601-A3FB-09E4ABF765D7}" type="presParOf" srcId="{916556E8-B68F-49E6-AB91-E7A4D2542C82}" destId="{D8AB2C9A-D7CD-4455-A9E0-5235B5D27974}" srcOrd="0" destOrd="0" presId="urn:microsoft.com/office/officeart/2005/8/layout/arrow5"/>
    <dgm:cxn modelId="{F9213587-595A-4422-9C49-3497248EB1D8}" type="presParOf" srcId="{916556E8-B68F-49E6-AB91-E7A4D2542C82}" destId="{EEA73878-C352-4693-9DA8-B72ADF06F5C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Motivation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4CC2B0-DE66-437F-9A3D-A3EAB292F8DE}" type="presOf" srcId="{D463F0F9-793E-41AD-A928-260342F4FA1B}" destId="{3387502E-6251-4EDC-BEE6-C8F4C59D7221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71379209-CF11-4A71-91F0-280C224B28B0}" type="presOf" srcId="{68807B2B-1830-44C8-830E-0CCBF9F78371}" destId="{6F2AC23C-06D7-41CF-89B2-9B9FD8B96D62}" srcOrd="0" destOrd="0" presId="urn:microsoft.com/office/officeart/2005/8/layout/vList2"/>
    <dgm:cxn modelId="{ABF049B8-540A-4B4B-9635-B4224A6B3793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600" b="1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4E819-ACA9-4747-948A-C5291F15346D}" type="presOf" srcId="{68807B2B-1830-44C8-830E-0CCBF9F78371}" destId="{6F2AC23C-06D7-41CF-89B2-9B9FD8B96D62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5DCD9790-36A5-4542-AB85-8BCAF608DB58}" type="presOf" srcId="{D463F0F9-793E-41AD-A928-260342F4FA1B}" destId="{3387502E-6251-4EDC-BEE6-C8F4C59D7221}" srcOrd="0" destOrd="0" presId="urn:microsoft.com/office/officeart/2005/8/layout/vList2"/>
    <dgm:cxn modelId="{8B555B16-7FEB-4401-ABD4-CDD6E4B93F41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600" b="1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030FA-DABE-44D5-966C-D1CD391F7E93}" type="presOf" srcId="{D463F0F9-793E-41AD-A928-260342F4FA1B}" destId="{3387502E-6251-4EDC-BEE6-C8F4C59D7221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661D53B9-1483-4E0D-B3CE-1E056FAE4750}" type="presOf" srcId="{68807B2B-1830-44C8-830E-0CCBF9F78371}" destId="{6F2AC23C-06D7-41CF-89B2-9B9FD8B96D62}" srcOrd="0" destOrd="0" presId="urn:microsoft.com/office/officeart/2005/8/layout/vList2"/>
    <dgm:cxn modelId="{D609A20A-964B-4911-847B-14D4F275233A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600" b="1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210AC-DF5A-4ECC-86A9-0B91043C9468}" type="presOf" srcId="{D463F0F9-793E-41AD-A928-260342F4FA1B}" destId="{3387502E-6251-4EDC-BEE6-C8F4C59D7221}" srcOrd="0" destOrd="0" presId="urn:microsoft.com/office/officeart/2005/8/layout/vList2"/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F7F37EA1-425D-4598-A6A7-AD92F8FEA0EE}" type="presOf" srcId="{68807B2B-1830-44C8-830E-0CCBF9F78371}" destId="{6F2AC23C-06D7-41CF-89B2-9B9FD8B96D62}" srcOrd="0" destOrd="0" presId="urn:microsoft.com/office/officeart/2005/8/layout/vList2"/>
    <dgm:cxn modelId="{EFD97D61-755C-41AC-B299-6C3F8EB02A64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600" b="1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2C892AD8-2ED6-4037-9F29-F73982FA81C5}" type="presOf" srcId="{68807B2B-1830-44C8-830E-0CCBF9F78371}" destId="{6F2AC23C-06D7-41CF-89B2-9B9FD8B96D62}" srcOrd="0" destOrd="0" presId="urn:microsoft.com/office/officeart/2005/8/layout/vList2"/>
    <dgm:cxn modelId="{DBBF9829-D476-4F35-B968-B8FE6065D77B}" type="presOf" srcId="{D463F0F9-793E-41AD-A928-260342F4FA1B}" destId="{3387502E-6251-4EDC-BEE6-C8F4C59D7221}" srcOrd="0" destOrd="0" presId="urn:microsoft.com/office/officeart/2005/8/layout/vList2"/>
    <dgm:cxn modelId="{6E78A050-F89F-4214-9044-848EC230EBFD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I</a:t>
          </a:r>
          <a:r>
            <a:rPr lang="en-US" sz="4000" b="1" baseline="30000" dirty="0">
              <a:solidFill>
                <a:schemeClr val="bg1"/>
              </a:solidFill>
              <a:latin typeface="Cambria" pitchFamily="18" charset="0"/>
            </a:rPr>
            <a:t>2</a:t>
          </a:r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R Power Loss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95512855-3ADD-4832-B8E5-CF30A288FE40}" type="presOf" srcId="{D463F0F9-793E-41AD-A928-260342F4FA1B}" destId="{3387502E-6251-4EDC-BEE6-C8F4C59D7221}" srcOrd="0" destOrd="0" presId="urn:microsoft.com/office/officeart/2005/8/layout/vList2"/>
    <dgm:cxn modelId="{7540B68B-5D34-4CFE-B719-57ED8B90B1B2}" type="presOf" srcId="{68807B2B-1830-44C8-830E-0CCBF9F78371}" destId="{6F2AC23C-06D7-41CF-89B2-9B9FD8B96D62}" srcOrd="0" destOrd="0" presId="urn:microsoft.com/office/officeart/2005/8/layout/vList2"/>
    <dgm:cxn modelId="{5DCC1110-A3C3-42CC-8CC9-57592D3E2EFF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63F0F9-793E-41AD-A928-260342F4FA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807B2B-1830-44C8-830E-0CCBF9F7837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I</a:t>
          </a:r>
          <a:r>
            <a:rPr lang="en-US" sz="4000" b="1" baseline="30000" dirty="0">
              <a:solidFill>
                <a:schemeClr val="bg1"/>
              </a:solidFill>
              <a:latin typeface="Cambria" pitchFamily="18" charset="0"/>
            </a:rPr>
            <a:t>2</a:t>
          </a:r>
          <a:r>
            <a:rPr lang="en-US" sz="4000" b="1" dirty="0">
              <a:solidFill>
                <a:schemeClr val="bg1"/>
              </a:solidFill>
              <a:latin typeface="Cambria" pitchFamily="18" charset="0"/>
            </a:rPr>
            <a:t>R Power Loss</a:t>
          </a:r>
        </a:p>
      </dgm:t>
    </dgm:pt>
    <dgm:pt modelId="{5F72518F-A604-4C00-8065-A440C255048D}" type="parTrans" cxnId="{39A5F5DF-EB9C-4498-8EF8-840E8ECDE513}">
      <dgm:prSet/>
      <dgm:spPr/>
      <dgm:t>
        <a:bodyPr/>
        <a:lstStyle/>
        <a:p>
          <a:endParaRPr lang="en-US"/>
        </a:p>
      </dgm:t>
    </dgm:pt>
    <dgm:pt modelId="{A6A0ED57-043D-48E3-B323-A1DBF7FB1842}" type="sibTrans" cxnId="{39A5F5DF-EB9C-4498-8EF8-840E8ECDE513}">
      <dgm:prSet/>
      <dgm:spPr/>
      <dgm:t>
        <a:bodyPr/>
        <a:lstStyle/>
        <a:p>
          <a:endParaRPr lang="en-US"/>
        </a:p>
      </dgm:t>
    </dgm:pt>
    <dgm:pt modelId="{3387502E-6251-4EDC-BEE6-C8F4C59D7221}" type="pres">
      <dgm:prSet presAssocID="{D463F0F9-793E-41AD-A928-260342F4F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C23C-06D7-41CF-89B2-9B9FD8B96D62}" type="pres">
      <dgm:prSet presAssocID="{68807B2B-1830-44C8-830E-0CCBF9F78371}" presName="parentText" presStyleLbl="node1" presStyleIdx="0" presStyleCnt="1" custLinFactNeighborX="-2778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F5DF-EB9C-4498-8EF8-840E8ECDE513}" srcId="{D463F0F9-793E-41AD-A928-260342F4FA1B}" destId="{68807B2B-1830-44C8-830E-0CCBF9F78371}" srcOrd="0" destOrd="0" parTransId="{5F72518F-A604-4C00-8065-A440C255048D}" sibTransId="{A6A0ED57-043D-48E3-B323-A1DBF7FB1842}"/>
    <dgm:cxn modelId="{2254F465-B860-417C-AE30-0FCE588B1D3F}" type="presOf" srcId="{68807B2B-1830-44C8-830E-0CCBF9F78371}" destId="{6F2AC23C-06D7-41CF-89B2-9B9FD8B96D62}" srcOrd="0" destOrd="0" presId="urn:microsoft.com/office/officeart/2005/8/layout/vList2"/>
    <dgm:cxn modelId="{678B1F58-A555-4D74-970C-43F3ECA1D820}" type="presOf" srcId="{D463F0F9-793E-41AD-A928-260342F4FA1B}" destId="{3387502E-6251-4EDC-BEE6-C8F4C59D7221}" srcOrd="0" destOrd="0" presId="urn:microsoft.com/office/officeart/2005/8/layout/vList2"/>
    <dgm:cxn modelId="{4E0401B1-5548-4238-8BF9-FC31189670D6}" type="presParOf" srcId="{3387502E-6251-4EDC-BEE6-C8F4C59D7221}" destId="{6F2AC23C-06D7-41CF-89B2-9B9FD8B96D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0B9F-E767-41D8-82D8-9599B478A97E}">
      <dsp:nvSpPr>
        <dsp:cNvPr id="0" name=""/>
        <dsp:cNvSpPr/>
      </dsp:nvSpPr>
      <dsp:spPr>
        <a:xfrm>
          <a:off x="643793" y="884"/>
          <a:ext cx="1018170" cy="101817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Increasing Current Density</a:t>
          </a:r>
        </a:p>
      </dsp:txBody>
      <dsp:txXfrm>
        <a:off x="792901" y="149992"/>
        <a:ext cx="719954" cy="719954"/>
      </dsp:txXfrm>
    </dsp:sp>
    <dsp:sp modelId="{6B8DB01A-F662-4F43-9B8C-FD2FF9EC49F5}">
      <dsp:nvSpPr>
        <dsp:cNvPr id="0" name=""/>
        <dsp:cNvSpPr/>
      </dsp:nvSpPr>
      <dsp:spPr>
        <a:xfrm>
          <a:off x="857609" y="1101730"/>
          <a:ext cx="590538" cy="590538"/>
        </a:xfrm>
        <a:prstGeom prst="mathPlus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935885" y="1327552"/>
        <a:ext cx="433986" cy="138894"/>
      </dsp:txXfrm>
    </dsp:sp>
    <dsp:sp modelId="{75ADB9DA-0286-44D0-9748-F8E09FF8B40A}">
      <dsp:nvSpPr>
        <dsp:cNvPr id="0" name=""/>
        <dsp:cNvSpPr/>
      </dsp:nvSpPr>
      <dsp:spPr>
        <a:xfrm>
          <a:off x="647703" y="1775829"/>
          <a:ext cx="1018170" cy="101817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Increasing Wire Resistivity</a:t>
          </a:r>
        </a:p>
      </dsp:txBody>
      <dsp:txXfrm>
        <a:off x="796811" y="1924937"/>
        <a:ext cx="719954" cy="719954"/>
      </dsp:txXfrm>
    </dsp:sp>
    <dsp:sp modelId="{4EA945E1-7EAE-4EBC-8C26-A7C4E9059101}">
      <dsp:nvSpPr>
        <dsp:cNvPr id="0" name=""/>
        <dsp:cNvSpPr/>
      </dsp:nvSpPr>
      <dsp:spPr>
        <a:xfrm rot="21599288">
          <a:off x="1817621" y="1207892"/>
          <a:ext cx="321706" cy="3787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817621" y="1283654"/>
        <a:ext cx="225194" cy="227255"/>
      </dsp:txXfrm>
    </dsp:sp>
    <dsp:sp modelId="{B6A33339-47A5-40F2-9B3F-03A33C980DA6}">
      <dsp:nvSpPr>
        <dsp:cNvPr id="0" name=""/>
        <dsp:cNvSpPr/>
      </dsp:nvSpPr>
      <dsp:spPr>
        <a:xfrm>
          <a:off x="2272865" y="378829"/>
          <a:ext cx="2036340" cy="203634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Increasing I</a:t>
          </a:r>
          <a:r>
            <a:rPr lang="en-US" sz="2300" kern="1200" baseline="30000" dirty="0"/>
            <a:t>2</a:t>
          </a:r>
          <a:r>
            <a:rPr lang="en-US" sz="2300" kern="1200" baseline="0" dirty="0"/>
            <a:t>R Loss</a:t>
          </a:r>
          <a:endParaRPr lang="en-US" sz="2300" kern="1200" baseline="30000" dirty="0"/>
        </a:p>
      </dsp:txBody>
      <dsp:txXfrm>
        <a:off x="2571080" y="677044"/>
        <a:ext cx="1439910" cy="14399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67F7B-4312-4C86-9250-AB7AEC581314}">
      <dsp:nvSpPr>
        <dsp:cNvPr id="0" name=""/>
        <dsp:cNvSpPr/>
      </dsp:nvSpPr>
      <dsp:spPr>
        <a:xfrm>
          <a:off x="1080656" y="0"/>
          <a:ext cx="1645920" cy="241299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1080656" y="301625"/>
        <a:ext cx="1028700" cy="1809749"/>
      </dsp:txXfrm>
    </dsp:sp>
    <dsp:sp modelId="{23F270BD-15A9-4496-9697-2FCFC4497D7E}">
      <dsp:nvSpPr>
        <dsp:cNvPr id="0" name=""/>
        <dsp:cNvSpPr/>
      </dsp:nvSpPr>
      <dsp:spPr>
        <a:xfrm>
          <a:off x="0" y="0"/>
          <a:ext cx="1097280" cy="241299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Technology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Scaling</a:t>
          </a:r>
        </a:p>
      </dsp:txBody>
      <dsp:txXfrm>
        <a:off x="53565" y="53565"/>
        <a:ext cx="990150" cy="23058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1079"/>
          <a:ext cx="9144000" cy="1141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Problem Statement</a:t>
          </a:r>
        </a:p>
      </dsp:txBody>
      <dsp:txXfrm>
        <a:off x="55744" y="56823"/>
        <a:ext cx="9032512" cy="1030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sp:txBody>
      <dsp:txXfrm>
        <a:off x="45692" y="54254"/>
        <a:ext cx="9052616" cy="8446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sp:txBody>
      <dsp:txXfrm>
        <a:off x="45692" y="54254"/>
        <a:ext cx="9052616" cy="8446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sp:txBody>
      <dsp:txXfrm>
        <a:off x="45692" y="54254"/>
        <a:ext cx="9052616" cy="8446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Proposed Scheme</a:t>
          </a:r>
        </a:p>
      </dsp:txBody>
      <dsp:txXfrm>
        <a:off x="45692" y="54254"/>
        <a:ext cx="9052616" cy="8446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583"/>
          <a:ext cx="9144000" cy="79157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Results</a:t>
          </a:r>
        </a:p>
      </dsp:txBody>
      <dsp:txXfrm>
        <a:off x="38642" y="39225"/>
        <a:ext cx="9066716" cy="7142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2"/>
          <a:ext cx="9144000" cy="86835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Results</a:t>
          </a:r>
        </a:p>
      </dsp:txBody>
      <dsp:txXfrm>
        <a:off x="42390" y="42392"/>
        <a:ext cx="9059220" cy="7835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2"/>
          <a:ext cx="9144000" cy="86835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Results</a:t>
          </a:r>
        </a:p>
      </dsp:txBody>
      <dsp:txXfrm>
        <a:off x="42390" y="42392"/>
        <a:ext cx="9059220" cy="78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Cambria" pitchFamily="18" charset="0"/>
            </a:rPr>
            <a:t>Outline</a:t>
          </a:r>
        </a:p>
      </dsp:txBody>
      <dsp:txXfrm>
        <a:off x="45692" y="54254"/>
        <a:ext cx="9052616" cy="8446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DA7D8-A425-47C3-B962-859EBE29392A}">
      <dsp:nvSpPr>
        <dsp:cNvPr id="0" name=""/>
        <dsp:cNvSpPr/>
      </dsp:nvSpPr>
      <dsp:spPr>
        <a:xfrm>
          <a:off x="0" y="0"/>
          <a:ext cx="9144000" cy="88114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Cambria" pitchFamily="18" charset="0"/>
            </a:rPr>
            <a:t>Challenges and Developments</a:t>
          </a:r>
        </a:p>
      </dsp:txBody>
      <dsp:txXfrm>
        <a:off x="43014" y="43014"/>
        <a:ext cx="9057972" cy="7951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B2C9A-D7CD-4455-A9E0-5235B5D27974}">
      <dsp:nvSpPr>
        <dsp:cNvPr id="0" name=""/>
        <dsp:cNvSpPr/>
      </dsp:nvSpPr>
      <dsp:spPr>
        <a:xfrm rot="16200000">
          <a:off x="-150070" y="507"/>
          <a:ext cx="1827729" cy="1726185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mbria" pitchFamily="18" charset="0"/>
            </a:rPr>
            <a:t>Higher Efficiency + Higher Output Drive</a:t>
          </a:r>
        </a:p>
      </dsp:txBody>
      <dsp:txXfrm rot="5400000">
        <a:off x="-99298" y="406667"/>
        <a:ext cx="1424103" cy="913865"/>
      </dsp:txXfrm>
    </dsp:sp>
    <dsp:sp modelId="{EEA73878-C352-4693-9DA8-B72ADF06F5C8}">
      <dsp:nvSpPr>
        <dsp:cNvPr id="0" name=""/>
        <dsp:cNvSpPr/>
      </dsp:nvSpPr>
      <dsp:spPr>
        <a:xfrm rot="5400000">
          <a:off x="3808741" y="827"/>
          <a:ext cx="1827729" cy="1725544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mbria" pitchFamily="18" charset="0"/>
            </a:rPr>
            <a:t>Smaller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mbria" pitchFamily="18" charset="0"/>
            </a:rPr>
            <a:t>Cores</a:t>
          </a:r>
        </a:p>
      </dsp:txBody>
      <dsp:txXfrm rot="-5400000">
        <a:off x="4161804" y="406666"/>
        <a:ext cx="1423574" cy="913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Motivation</a:t>
          </a:r>
        </a:p>
      </dsp:txBody>
      <dsp:txXfrm>
        <a:off x="45692" y="54254"/>
        <a:ext cx="9052616" cy="844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sp:txBody>
      <dsp:txXfrm>
        <a:off x="45692" y="54254"/>
        <a:ext cx="9052616" cy="844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sp:txBody>
      <dsp:txXfrm>
        <a:off x="45692" y="54254"/>
        <a:ext cx="9052616" cy="844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sp:txBody>
      <dsp:txXfrm>
        <a:off x="45692" y="54254"/>
        <a:ext cx="9052616" cy="844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  <a:latin typeface="Cambria" pitchFamily="18" charset="0"/>
            </a:rPr>
            <a:t>On-Chip Power Distribution Network</a:t>
          </a:r>
        </a:p>
      </dsp:txBody>
      <dsp:txXfrm>
        <a:off x="45692" y="54254"/>
        <a:ext cx="9052616" cy="844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I</a:t>
          </a:r>
          <a:r>
            <a:rPr lang="en-US" sz="4000" b="1" kern="1200" baseline="30000" dirty="0">
              <a:solidFill>
                <a:schemeClr val="bg1"/>
              </a:solidFill>
              <a:latin typeface="Cambria" pitchFamily="18" charset="0"/>
            </a:rPr>
            <a:t>2</a:t>
          </a: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R Power Loss</a:t>
          </a:r>
        </a:p>
      </dsp:txBody>
      <dsp:txXfrm>
        <a:off x="45692" y="54254"/>
        <a:ext cx="9052616" cy="844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AC23C-06D7-41CF-89B2-9B9FD8B96D62}">
      <dsp:nvSpPr>
        <dsp:cNvPr id="0" name=""/>
        <dsp:cNvSpPr/>
      </dsp:nvSpPr>
      <dsp:spPr>
        <a:xfrm>
          <a:off x="0" y="8562"/>
          <a:ext cx="9144000" cy="93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I</a:t>
          </a:r>
          <a:r>
            <a:rPr lang="en-US" sz="4000" b="1" kern="1200" baseline="30000" dirty="0">
              <a:solidFill>
                <a:schemeClr val="bg1"/>
              </a:solidFill>
              <a:latin typeface="Cambria" pitchFamily="18" charset="0"/>
            </a:rPr>
            <a:t>2</a:t>
          </a:r>
          <a:r>
            <a:rPr lang="en-US" sz="4000" b="1" kern="1200" dirty="0">
              <a:solidFill>
                <a:schemeClr val="bg1"/>
              </a:solidFill>
              <a:latin typeface="Cambria" pitchFamily="18" charset="0"/>
            </a:rPr>
            <a:t>R Power Loss</a:t>
          </a:r>
        </a:p>
      </dsp:txBody>
      <dsp:txXfrm>
        <a:off x="45692" y="54254"/>
        <a:ext cx="9052616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7EAF-BFAC-4F8D-95BA-240EAFFAD2F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91C3A-A176-43ED-94CB-EBE424B4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1C3A-A176-43ED-94CB-EBE424B4C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9248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895600"/>
            <a:ext cx="472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32585D-CA7B-45AD-9ADE-89E1F8A2431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SGCOE V 158 28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810000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8CF8D-E996-475F-B235-A2ECF341E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138AD-5748-4838-9C8D-03BDF5939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083D-6E58-43E8-AB17-D4A0FE57C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CE4-6675-4714-9093-2EA77AFD8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618F9-2BE3-4D24-B795-0A57FE3A6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8DFEB-D711-41BB-BAE8-64DB1DF3D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32BDD-5886-4908-9E34-794EDF13B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F9518-4545-41A9-8A9C-AF74A799D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EDAA3-BA13-4AFA-AABB-4E789174E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4B3E1-A74B-4C8B-8901-1E9E9AF22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SGCOE V 158 28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143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E17EE4-5601-46BF-B4DB-1E0F0C1798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581D"/>
        </a:buClr>
        <a:buChar char="•"/>
        <a:defRPr sz="3200">
          <a:solidFill>
            <a:srgbClr val="00068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581D"/>
        </a:buClr>
        <a:buChar char="–"/>
        <a:defRPr sz="2800">
          <a:solidFill>
            <a:srgbClr val="00068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•"/>
        <a:defRPr sz="2400">
          <a:solidFill>
            <a:srgbClr val="00068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–"/>
        <a:defRPr sz="2000">
          <a:solidFill>
            <a:srgbClr val="00068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581D"/>
        </a:buClr>
        <a:buChar char="»"/>
        <a:defRPr sz="2000">
          <a:solidFill>
            <a:srgbClr val="00068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5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8800800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C2520FA-7CF0-4570-94F4-DECAC2517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68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2060"/>
                </a:solidFill>
              </a:rPr>
              <a:t>Energy Efficient Power Distribution</a:t>
            </a:r>
            <a:br>
              <a:rPr lang="en-US" kern="0" dirty="0">
                <a:solidFill>
                  <a:srgbClr val="002060"/>
                </a:solidFill>
              </a:rPr>
            </a:br>
            <a:r>
              <a:rPr lang="en-US" kern="0" dirty="0">
                <a:solidFill>
                  <a:srgbClr val="002060"/>
                </a:solidFill>
              </a:rPr>
              <a:t>on Many-Core SoC </a:t>
            </a:r>
            <a:endParaRPr lang="en-US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6F8A920-F95F-47EF-BB11-D6E2C8D0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75022"/>
            <a:ext cx="9144000" cy="13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3200">
                <a:solidFill>
                  <a:srgbClr val="00068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800">
                <a:solidFill>
                  <a:srgbClr val="00068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2400">
                <a:solidFill>
                  <a:srgbClr val="00068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000">
                <a:solidFill>
                  <a:srgbClr val="00068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200" kern="0" dirty="0">
                <a:solidFill>
                  <a:srgbClr val="002060"/>
                </a:solidFill>
                <a:latin typeface="Cambria" pitchFamily="18" charset="0"/>
              </a:rPr>
              <a:t>Mustafa M. Shihab* and </a:t>
            </a:r>
            <a:r>
              <a:rPr lang="en-US" sz="2200" b="1" kern="0" dirty="0">
                <a:solidFill>
                  <a:srgbClr val="0070C0"/>
                </a:solidFill>
                <a:latin typeface="Cambria" pitchFamily="18" charset="0"/>
              </a:rPr>
              <a:t>Dr. </a:t>
            </a:r>
            <a:r>
              <a:rPr lang="en-US" sz="2200" b="1" kern="0" dirty="0" err="1">
                <a:solidFill>
                  <a:srgbClr val="0070C0"/>
                </a:solidFill>
                <a:latin typeface="Cambria" pitchFamily="18" charset="0"/>
              </a:rPr>
              <a:t>Vishwani</a:t>
            </a:r>
            <a:r>
              <a:rPr lang="en-US" sz="2200" b="1" kern="0" dirty="0">
                <a:solidFill>
                  <a:srgbClr val="0070C0"/>
                </a:solidFill>
                <a:latin typeface="Cambria" pitchFamily="18" charset="0"/>
              </a:rPr>
              <a:t> D. Agrawal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100" kern="0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200" kern="0" dirty="0">
                <a:solidFill>
                  <a:srgbClr val="002060"/>
                </a:solidFill>
                <a:latin typeface="Cambria" pitchFamily="18" charset="0"/>
              </a:rPr>
              <a:t>Department of Electrical and Computer Engineering</a:t>
            </a:r>
            <a:br>
              <a:rPr lang="en-US" sz="2200" kern="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2200" kern="0" dirty="0">
                <a:solidFill>
                  <a:srgbClr val="002060"/>
                </a:solidFill>
                <a:latin typeface="Cambria" pitchFamily="18" charset="0"/>
              </a:rPr>
              <a:t>Auburn University, Auburn, AL 36849, USA </a:t>
            </a:r>
            <a:r>
              <a:rPr lang="en-US" sz="2400" kern="0" dirty="0"/>
              <a:t/>
            </a:r>
            <a:br>
              <a:rPr lang="en-US" sz="2400" kern="0" dirty="0"/>
            </a:br>
            <a:endParaRPr lang="en-US" sz="2200" kern="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F569B-762D-4A01-87C3-80CF3EAE262A}"/>
              </a:ext>
            </a:extLst>
          </p:cNvPr>
          <p:cNvSpPr/>
          <p:nvPr/>
        </p:nvSpPr>
        <p:spPr>
          <a:xfrm>
            <a:off x="3252708" y="5125993"/>
            <a:ext cx="2638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January 09,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5F48A-8687-49C9-8069-50FC8C620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6019799"/>
            <a:ext cx="2157491" cy="8345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50A343-CD9D-44E6-A28F-B0A603830F0C}"/>
              </a:ext>
            </a:extLst>
          </p:cNvPr>
          <p:cNvSpPr/>
          <p:nvPr/>
        </p:nvSpPr>
        <p:spPr>
          <a:xfrm>
            <a:off x="2667000" y="656338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ambria" pitchFamily="18" charset="0"/>
              </a:rPr>
              <a:t>*Currently a PhD candidate at the University of Texas at Dallas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0420301"/>
              </p:ext>
            </p:extLst>
          </p:nvPr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6868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We propose a scheme for delivering power to different parts of a large integrated circuit, such as cores on a System on Chip (SoC), at a higher than the 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regular (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V</a:t>
            </a:r>
            <a:r>
              <a:rPr lang="en-US" sz="2400" baseline="-25000" dirty="0">
                <a:solidFill>
                  <a:srgbClr val="002060"/>
                </a:solidFill>
                <a:latin typeface="Cambria" pitchFamily="18" charset="0"/>
              </a:rPr>
              <a:t>DD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) voltage  </a:t>
            </a:r>
          </a:p>
          <a:p>
            <a:pPr marL="0" indent="0" algn="just">
              <a:buNone/>
            </a:pPr>
            <a:endParaRPr lang="en-US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DA0C3-6A70-4635-BFB9-6A6AFDF571E4}"/>
              </a:ext>
            </a:extLst>
          </p:cNvPr>
          <p:cNvSpPr/>
          <p:nvPr/>
        </p:nvSpPr>
        <p:spPr>
          <a:xfrm>
            <a:off x="228600" y="412041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581D"/>
              </a:buClr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The increase in voltage lowers the current on the grid, and reduces the I</a:t>
            </a:r>
            <a:r>
              <a:rPr lang="en-US" sz="2400" baseline="30000" dirty="0">
                <a:solidFill>
                  <a:srgbClr val="002060"/>
                </a:solidFill>
                <a:latin typeface="Cambria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R loss in the on-chip power distribution network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62200" y="6172200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160185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752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Present Day On-Chip Power Distribution Network: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09641-C067-42FD-85E2-079AD5DB5B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1" y="2514600"/>
            <a:ext cx="5876558" cy="3361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62200" y="6171378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4843262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74827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Proposed High-Voltage On-Chip Power Distribution Network: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C84BB-D804-4E32-83AF-8E5A404F4D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43" y="2590800"/>
            <a:ext cx="5876714" cy="33581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133600" y="6172200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8722798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600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Present Day 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Low-Voltage (V</a:t>
            </a:r>
            <a:r>
              <a:rPr lang="en-US" sz="2400" b="1" baseline="-25000" dirty="0" smtClean="0">
                <a:solidFill>
                  <a:srgbClr val="002060"/>
                </a:solidFill>
                <a:latin typeface="Cambria" pitchFamily="18" charset="0"/>
              </a:rPr>
              <a:t>DD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 = 1V) 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Power 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Grid (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9 loads)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123DB-FABE-427C-855B-3BCFA1883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4" y="2362200"/>
            <a:ext cx="4543991" cy="40221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98272" y="6245225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4101439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600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Proposed 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High-Voltage (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3V) Power 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Grid (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9 loads)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57CEB-860B-4DE3-85BB-C6B3A07ACC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54" y="2286000"/>
            <a:ext cx="4598492" cy="40818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83D-6E58-43E8-AB17-D4A0FE57C1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5767025"/>
              </p:ext>
            </p:extLst>
          </p:nvPr>
        </p:nvGraphicFramePr>
        <p:xfrm>
          <a:off x="0" y="274638"/>
          <a:ext cx="914400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1600200"/>
            <a:ext cx="566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581D"/>
              </a:buCl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Distribution Voltage vs. PDN Efficiency: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474696"/>
            <a:ext cx="510749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Load: 1W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Grid Resistances: 0.5 Ω (ITRS 2012)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258C11-0637-4804-AB55-1445AEA7A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51" y="2286000"/>
            <a:ext cx="5107497" cy="30644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0" y="6245225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6341763"/>
              </p:ext>
            </p:extLst>
          </p:nvPr>
        </p:nvGraphicFramePr>
        <p:xfrm>
          <a:off x="0" y="274638"/>
          <a:ext cx="91440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1656506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81D"/>
              </a:buCl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Conventional vs. High-Voltage PDN: Power Consumption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008275"/>
            <a:ext cx="6934200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Load: 1W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Grid Resistances: 0.5 Ω (ITRS 2012)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DC-DC Converter: LTC 3411-A 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(Ideal: 100% Efficiency, Non-Ideal: 80% Efficiency)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4F5402-7466-47B1-93B6-2228EADE9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55630"/>
              </p:ext>
            </p:extLst>
          </p:nvPr>
        </p:nvGraphicFramePr>
        <p:xfrm>
          <a:off x="228600" y="2435333"/>
          <a:ext cx="4267201" cy="2444680"/>
        </p:xfrm>
        <a:graphic>
          <a:graphicData uri="http://schemas.openxmlformats.org/drawingml/2006/table">
            <a:tbl>
              <a:tblPr/>
              <a:tblGrid>
                <a:gridCol w="70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8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Number of Loads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Load Power (W)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Grid Power (W)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Present Day PDN  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High-Voltage PDN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 (Ideal Converter)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High-Voltage PDN 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(Non-Ideal Converter)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0.13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0.01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0.02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0.67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0.07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0.11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1.69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0.19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0.39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16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16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3.57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0.40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1.21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25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25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7.02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0.78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2.68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64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64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23.76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2.64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9.12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49.32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5.48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18.97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256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256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169.40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18.82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63.3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C975396-B52F-48E0-BB70-6187309C48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79" y="2435333"/>
            <a:ext cx="4074467" cy="24446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62201" y="6208893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0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293123"/>
              </p:ext>
            </p:extLst>
          </p:nvPr>
        </p:nvGraphicFramePr>
        <p:xfrm>
          <a:off x="0" y="274638"/>
          <a:ext cx="91440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73593"/>
              </p:ext>
            </p:extLst>
          </p:nvPr>
        </p:nvGraphicFramePr>
        <p:xfrm>
          <a:off x="276841" y="2266120"/>
          <a:ext cx="4190996" cy="2467280"/>
        </p:xfrm>
        <a:graphic>
          <a:graphicData uri="http://schemas.openxmlformats.org/drawingml/2006/table">
            <a:tbl>
              <a:tblPr/>
              <a:tblGrid>
                <a:gridCol w="92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1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Number of Loads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Efficiency  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Regular PDN 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High-Voltage PDN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 (Ideal Converter)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High-Voltage PDN 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(Non-Ideal Converter)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88.50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98.58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98.04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85.65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98.17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97.32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84.19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97.96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95.85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16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81.76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97.58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92.97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25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78.08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96.97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90.32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64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72.93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96.04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87.53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66.97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94.80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84.05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256</a:t>
                      </a:r>
                    </a:p>
                  </a:txBody>
                  <a:tcPr marL="8984" marR="8984" marT="8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60.18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93.15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80.18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FE1DCE9-34E4-4175-8C85-2D5E36F6816F}"/>
              </a:ext>
            </a:extLst>
          </p:cNvPr>
          <p:cNvSpPr/>
          <p:nvPr/>
        </p:nvSpPr>
        <p:spPr>
          <a:xfrm>
            <a:off x="152400" y="1656506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81D"/>
              </a:buCl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Conventional vs. High-Voltage PDN: Power Delivery Efficiency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4F885-0890-4A36-8B36-BA0EE4528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61" y="2264522"/>
            <a:ext cx="4114796" cy="2468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31F2FE-1A65-4A75-B0DF-2BEB374E7541}"/>
              </a:ext>
            </a:extLst>
          </p:cNvPr>
          <p:cNvSpPr/>
          <p:nvPr/>
        </p:nvSpPr>
        <p:spPr>
          <a:xfrm>
            <a:off x="276841" y="4871830"/>
            <a:ext cx="6934200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Load: 1W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Grid Resistances: 0.5 Ω (ITRS 2012)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DC-DC Converter: LTC 3411-A 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(Ideal: 100% Efficiency, Non-Ideal: 80% Efficiency)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133600" y="6210589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8533036"/>
              </p:ext>
            </p:extLst>
          </p:nvPr>
        </p:nvGraphicFramePr>
        <p:xfrm>
          <a:off x="0" y="304800"/>
          <a:ext cx="9144000" cy="88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95013" y="1447800"/>
            <a:ext cx="8229600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Challenges with DC-DC Converter Design: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Efficiency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Power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Output Drive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Fabrication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776E0A6-1DD8-4A4B-AEA0-C4E36E19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13" y="3733800"/>
            <a:ext cx="4114800" cy="20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3200">
                <a:solidFill>
                  <a:srgbClr val="00068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800">
                <a:solidFill>
                  <a:srgbClr val="00068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•"/>
              <a:defRPr sz="2400">
                <a:solidFill>
                  <a:srgbClr val="00068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–"/>
              <a:defRPr sz="2000">
                <a:solidFill>
                  <a:srgbClr val="00068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81D"/>
              </a:buClr>
              <a:buChar char="»"/>
              <a:defRPr sz="2000">
                <a:solidFill>
                  <a:srgbClr val="00068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002060"/>
                </a:solidFill>
                <a:latin typeface="Cambria" pitchFamily="18" charset="0"/>
              </a:rPr>
              <a:t>Developments: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Input Voltage: 3.3 V</a:t>
            </a: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             Output Voltage: 1.3 V – 1.6 V</a:t>
            </a: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             Output Drive Current: 26 mA</a:t>
            </a: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             Efficiency: 75% - 87%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FC8EE9-4BDF-43AB-9D32-27B43306F247}"/>
              </a:ext>
            </a:extLst>
          </p:cNvPr>
          <p:cNvSpPr/>
          <p:nvPr/>
        </p:nvSpPr>
        <p:spPr>
          <a:xfrm>
            <a:off x="4419600" y="4114800"/>
            <a:ext cx="4267200" cy="15813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ts val="2800"/>
              </a:lnSpc>
              <a:buClr>
                <a:srgbClr val="FF581D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Input Voltage: 3.6 V &amp; 5.4 V</a:t>
            </a:r>
          </a:p>
          <a:p>
            <a:pPr marL="0" indent="0">
              <a:lnSpc>
                <a:spcPts val="2800"/>
              </a:lnSpc>
              <a:buFontTx/>
              <a:buNone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      Output Voltage: 0.9 V</a:t>
            </a:r>
          </a:p>
          <a:p>
            <a:pPr marL="0" indent="0">
              <a:lnSpc>
                <a:spcPts val="2800"/>
              </a:lnSpc>
              <a:buFontTx/>
              <a:buNone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      Output Drive Current: 250 mA</a:t>
            </a:r>
          </a:p>
          <a:p>
            <a:pPr marL="0" indent="0">
              <a:lnSpc>
                <a:spcPts val="2800"/>
              </a:lnSpc>
              <a:buFontTx/>
              <a:buNone/>
            </a:pPr>
            <a:r>
              <a:rPr lang="en-US" sz="2000" kern="0" dirty="0">
                <a:solidFill>
                  <a:srgbClr val="002060"/>
                </a:solidFill>
                <a:latin typeface="Cambria" pitchFamily="18" charset="0"/>
              </a:rPr>
              <a:t>      Efficiency: 87.8% &amp; 79.6%</a:t>
            </a:r>
            <a:endParaRPr lang="en-US" sz="2000" b="1" kern="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27D5F-BE1F-4295-B8E9-37783F126A47}"/>
              </a:ext>
            </a:extLst>
          </p:cNvPr>
          <p:cNvSpPr/>
          <p:nvPr/>
        </p:nvSpPr>
        <p:spPr>
          <a:xfrm>
            <a:off x="228600" y="5655147"/>
            <a:ext cx="69879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Sources:</a:t>
            </a:r>
          </a:p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B. </a:t>
            </a:r>
            <a:r>
              <a:rPr lang="en-US" sz="1000" dirty="0" err="1">
                <a:solidFill>
                  <a:srgbClr val="002060"/>
                </a:solidFill>
                <a:latin typeface="Cambria" pitchFamily="18" charset="0"/>
              </a:rPr>
              <a:t>Maity</a:t>
            </a:r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 et al.,  Journal of Low Power Electronics 2012</a:t>
            </a:r>
          </a:p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V. </a:t>
            </a:r>
            <a:r>
              <a:rPr lang="en-US" sz="1000" dirty="0" err="1">
                <a:solidFill>
                  <a:srgbClr val="002060"/>
                </a:solidFill>
                <a:latin typeface="Cambria" pitchFamily="18" charset="0"/>
              </a:rPr>
              <a:t>Kursun</a:t>
            </a:r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 et al., Multi-voltage CMOS Circuit Design. Wiley, 2006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09800" y="6281305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7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3276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Future Work: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DC-DC Converters: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Have the capability of driving output loads of reasonable size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Have power efficiency of 90% or higher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Meet the tight area requirements of modern high-density ICs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Be fabricated on-chip as a part of the 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</a:rPr>
              <a:t>SoC</a:t>
            </a:r>
            <a:endParaRPr lang="en-US" sz="2000" dirty="0">
              <a:solidFill>
                <a:srgbClr val="002060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</a:rPr>
              <a:t>Also have ‘regulator’ capability to convert a range of input voltage to the designated output voltage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Cambr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Jan 9, 2019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245225"/>
            <a:ext cx="2133600" cy="476250"/>
          </a:xfrm>
        </p:spPr>
        <p:txBody>
          <a:bodyPr/>
          <a:lstStyle/>
          <a:p>
            <a:pPr algn="ctr"/>
            <a:fld id="{0643083D-6E58-43E8-AB17-D4A0FE57C16F}" type="slidenum">
              <a:rPr lang="en-US" smtClean="0">
                <a:solidFill>
                  <a:srgbClr val="002060"/>
                </a:solidFill>
              </a:rPr>
              <a:pPr algn="ctr"/>
              <a:t>19</a:t>
            </a:fld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304800"/>
            <a:ext cx="8229599" cy="951884"/>
            <a:chOff x="0" y="68877"/>
            <a:chExt cx="8229599" cy="951884"/>
          </a:xfrm>
        </p:grpSpPr>
        <p:sp>
          <p:nvSpPr>
            <p:cNvPr id="8" name="Rounded Rectangle 7"/>
            <p:cNvSpPr/>
            <p:nvPr/>
          </p:nvSpPr>
          <p:spPr>
            <a:xfrm>
              <a:off x="0" y="68877"/>
              <a:ext cx="8229599" cy="951884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6467" y="115344"/>
              <a:ext cx="8136665" cy="85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l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latin typeface="Cambria" pitchFamily="18" charset="0"/>
                </a:rPr>
                <a:t>Challenges, Developments and Future Work</a:t>
              </a: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2751191"/>
              </p:ext>
            </p:extLst>
          </p:nvPr>
        </p:nvGraphicFramePr>
        <p:xfrm>
          <a:off x="1905000" y="4687893"/>
          <a:ext cx="54864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410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ambria" pitchFamily="18" charset="0"/>
              </a:rPr>
              <a:t>DC-DC Converters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5483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Cambria" pitchFamily="18" charset="0"/>
              </a:rPr>
              <a:t>SoCs</a:t>
            </a:r>
            <a:endParaRPr lang="en-US" sz="1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0" y="5042679"/>
            <a:ext cx="1905000" cy="1010453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45256" y="5407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mbria" pitchFamily="18" charset="0"/>
              </a:rPr>
              <a:t>High-Voltage PDN</a:t>
            </a:r>
          </a:p>
        </p:txBody>
      </p:sp>
    </p:spTree>
    <p:extLst>
      <p:ext uri="{BB962C8B-B14F-4D97-AF65-F5344CB8AC3E}">
        <p14:creationId xmlns:p14="http://schemas.microsoft.com/office/powerpoint/2010/main" val="178778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5559389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Motivation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On-Chip Power Distribution Network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I</a:t>
            </a:r>
            <a:r>
              <a:rPr lang="en-US" sz="2800" baseline="30000" dirty="0">
                <a:solidFill>
                  <a:srgbClr val="002060"/>
                </a:solidFill>
                <a:latin typeface="Cambria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R Power Loss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Problem Statement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Proposed Scheme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Results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Challenges, Development and Future Work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References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83873" y="6245225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362200"/>
            <a:ext cx="5669280" cy="2011680"/>
          </a:xfrm>
          <a:prstGeom prst="rect">
            <a:avLst/>
          </a:prstGeom>
          <a:pattFill prst="pct30">
            <a:fgClr>
              <a:schemeClr val="tx2">
                <a:lumMod val="85000"/>
                <a:lumOff val="15000"/>
              </a:schemeClr>
            </a:fgClr>
            <a:bgClr>
              <a:srgbClr val="002060"/>
            </a:bgClr>
          </a:patt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Thank You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62200" y="6208857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3897553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G:\Dropbox\MS Thesis\Mustafa_MS_Thesis_Latex v1.3\figures\chapter1_fig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95600"/>
            <a:ext cx="8191500" cy="22002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847157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Cambria" pitchFamily="18" charset="0"/>
              </a:rPr>
              <a:t>In 1965, Intel co-founder Gordon Moore observed and formulized that - </a:t>
            </a:r>
            <a:r>
              <a:rPr lang="en-US" sz="2200" b="1" i="1" dirty="0">
                <a:solidFill>
                  <a:srgbClr val="002060"/>
                </a:solidFill>
                <a:latin typeface="Cambria" pitchFamily="18" charset="0"/>
              </a:rPr>
              <a:t>transistor density is doubling every 18 months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69468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Intel Xeon Phi processor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76600" y="5326059"/>
            <a:ext cx="762000" cy="27748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5257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5,000,000,000 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Transistors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627132"/>
            <a:ext cx="3735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Sources:</a:t>
            </a:r>
          </a:p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http://www.computerhistory.org/semiconductor/timeline.html</a:t>
            </a:r>
          </a:p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http://en.wikipedia.org/wiki/Transistor_count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0" y="6245225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6975504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 descr="G:\Dropbox\MS Thesis\Mustafa_MS_Thesis_Latex v1.3\figures\chapter3_figure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8" y="2548115"/>
            <a:ext cx="7806024" cy="2667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Power Supply System – From Board to Chip: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33006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Source:</a:t>
            </a:r>
          </a:p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N. </a:t>
            </a:r>
            <a:r>
              <a:rPr lang="en-US" sz="1000" dirty="0" err="1">
                <a:solidFill>
                  <a:srgbClr val="002060"/>
                </a:solidFill>
                <a:latin typeface="Cambria" pitchFamily="18" charset="0"/>
              </a:rPr>
              <a:t>Weste</a:t>
            </a:r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 et al., CMOS VLSI design: A Circuits and Systems Perspective 2006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0" y="6172200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5099689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G:\Dropbox\MS Thesis\Mustafa_MS_Thesis_Latex v1.3\figures\chapter3_figure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095750" cy="35837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84286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Power Distribution for Standard Cell Layout: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86936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Source:</a:t>
            </a:r>
          </a:p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N. </a:t>
            </a:r>
            <a:r>
              <a:rPr lang="en-US" sz="1000" dirty="0" err="1">
                <a:solidFill>
                  <a:srgbClr val="002060"/>
                </a:solidFill>
                <a:latin typeface="Cambria" pitchFamily="18" charset="0"/>
              </a:rPr>
              <a:t>Weste</a:t>
            </a:r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 et al., CMOS VLSI design: A Circuits and Systems Perspective 2006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89068" y="6269470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6586508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G:\Dropbox\MS Thesis\Mustafa_MS_Thesis_Latex v1.3\figures\chapter3_figure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56" y="2438894"/>
            <a:ext cx="5841688" cy="32004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8243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Power Distribution ‘Grid’: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664754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Source:</a:t>
            </a:r>
          </a:p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N. </a:t>
            </a:r>
            <a:r>
              <a:rPr lang="en-US" sz="1000" dirty="0" err="1">
                <a:solidFill>
                  <a:srgbClr val="002060"/>
                </a:solidFill>
                <a:latin typeface="Cambria" pitchFamily="18" charset="0"/>
              </a:rPr>
              <a:t>Weste</a:t>
            </a:r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 et al., CMOS VLSI design: A Circuits and Systems Perspective 2006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14600" y="6219765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3276642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676400"/>
            <a:ext cx="7391400" cy="390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Issues with Present Day On-Chip Power Grid:</a:t>
            </a:r>
          </a:p>
          <a:p>
            <a:pPr marL="800100" lvl="1" indent="-342900">
              <a:lnSpc>
                <a:spcPct val="150000"/>
              </a:lnSpc>
              <a:buClr>
                <a:srgbClr val="FF581D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IR Drop</a:t>
            </a:r>
          </a:p>
          <a:p>
            <a:pPr marL="800100" lvl="1" indent="-342900">
              <a:lnSpc>
                <a:spcPct val="150000"/>
              </a:lnSpc>
              <a:buClr>
                <a:srgbClr val="FF581D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L(di/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</a:rPr>
              <a:t>dt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) Noise</a:t>
            </a:r>
          </a:p>
          <a:p>
            <a:pPr marL="800100" lvl="1" indent="-342900">
              <a:lnSpc>
                <a:spcPct val="150000"/>
              </a:lnSpc>
              <a:buClr>
                <a:srgbClr val="FF581D"/>
              </a:buCl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</a:rPr>
              <a:t>Electromigration</a:t>
            </a:r>
            <a:endParaRPr lang="en-US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581D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Signal Delay Uncertainty</a:t>
            </a:r>
          </a:p>
          <a:p>
            <a:pPr marL="800100" lvl="1" indent="-342900">
              <a:lnSpc>
                <a:spcPct val="150000"/>
              </a:lnSpc>
              <a:buClr>
                <a:srgbClr val="FF581D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On-chip Clock Jitter</a:t>
            </a:r>
          </a:p>
          <a:p>
            <a:pPr marL="800100" lvl="1" indent="-342900">
              <a:lnSpc>
                <a:spcPct val="150000"/>
              </a:lnSpc>
              <a:buClr>
                <a:srgbClr val="FF581D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Noise Margin Degradation</a:t>
            </a:r>
            <a:endParaRPr lang="en-US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62200" y="6172200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0036158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55" y="2494157"/>
            <a:ext cx="6941890" cy="247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83169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Long Distance Power Grid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627" y="5181600"/>
            <a:ext cx="8000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For a 100 mile long line carrying 1000 MW of energy: 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ambria" pitchFamily="18" charset="0"/>
              </a:rPr>
              <a:t>@ 138 kV  power loss =  26.25%	@ 765 kV  power loss = 1.1% to 0.5%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ambria" pitchFamily="18" charset="0"/>
              </a:rPr>
              <a:t>@ 345 kV  power loss =  4.2%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627" y="5991820"/>
            <a:ext cx="69879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Source</a:t>
            </a:r>
            <a:r>
              <a:rPr lang="en-US" sz="1000" dirty="0" smtClean="0">
                <a:solidFill>
                  <a:srgbClr val="002060"/>
                </a:solidFill>
                <a:latin typeface="Cambria" pitchFamily="18" charset="0"/>
              </a:rPr>
              <a:t>: “</a:t>
            </a:r>
            <a:r>
              <a:rPr lang="en-US" sz="1000" dirty="0">
                <a:solidFill>
                  <a:srgbClr val="002060"/>
                </a:solidFill>
                <a:latin typeface="Cambria" pitchFamily="18" charset="0"/>
              </a:rPr>
              <a:t>American Electric Power Transmission Facts “, http://bit.ly/11nUMvf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57400" y="6313488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4846816"/>
              </p:ext>
            </p:extLst>
          </p:nvPr>
        </p:nvGraphicFramePr>
        <p:xfrm>
          <a:off x="0" y="274638"/>
          <a:ext cx="91440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809739"/>
            <a:ext cx="800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581D"/>
              </a:buClr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I</a:t>
            </a:r>
            <a:r>
              <a:rPr lang="en-US" sz="2400" b="1" baseline="30000" dirty="0">
                <a:solidFill>
                  <a:srgbClr val="002060"/>
                </a:solidFill>
                <a:latin typeface="Cambria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R Loss in On-Chip Power Distribution Network:</a:t>
            </a:r>
            <a:endParaRPr lang="en-US" sz="2400" b="1" baseline="30000" dirty="0">
              <a:solidFill>
                <a:srgbClr val="002060"/>
              </a:solidFill>
              <a:latin typeface="Cambria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4B9B03-50E2-48E8-B75C-06AFB0537740}"/>
              </a:ext>
            </a:extLst>
          </p:cNvPr>
          <p:cNvGrpSpPr/>
          <p:nvPr/>
        </p:nvGrpSpPr>
        <p:grpSpPr>
          <a:xfrm>
            <a:off x="952500" y="2667000"/>
            <a:ext cx="7239000" cy="2794000"/>
            <a:chOff x="1219200" y="2743200"/>
            <a:chExt cx="7239000" cy="279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51145427"/>
                </p:ext>
              </p:extLst>
            </p:nvPr>
          </p:nvGraphicFramePr>
          <p:xfrm>
            <a:off x="3505200" y="2743200"/>
            <a:ext cx="4953000" cy="279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240421812"/>
                </p:ext>
              </p:extLst>
            </p:nvPr>
          </p:nvGraphicFramePr>
          <p:xfrm>
            <a:off x="1219200" y="2895600"/>
            <a:ext cx="2743200" cy="24129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9,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38400" y="6096000"/>
            <a:ext cx="2133600" cy="476250"/>
          </a:xfrm>
        </p:spPr>
        <p:txBody>
          <a:bodyPr/>
          <a:lstStyle/>
          <a:p>
            <a:fld id="{0643083D-6E58-43E8-AB17-D4A0FE57C1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864</Words>
  <Application>Microsoft Office PowerPoint</Application>
  <PresentationFormat>On-screen Show (4:3)</PresentationFormat>
  <Paragraphs>243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Aileen Broaddus</dc:creator>
  <cp:lastModifiedBy>Vishwani Agrawal</cp:lastModifiedBy>
  <cp:revision>112</cp:revision>
  <dcterms:created xsi:type="dcterms:W3CDTF">2007-03-16T13:06:47Z</dcterms:created>
  <dcterms:modified xsi:type="dcterms:W3CDTF">2019-01-10T17:18:42Z</dcterms:modified>
</cp:coreProperties>
</file>