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9" r:id="rId2"/>
    <p:sldId id="310" r:id="rId3"/>
    <p:sldId id="311" r:id="rId4"/>
    <p:sldId id="318" r:id="rId5"/>
    <p:sldId id="322" r:id="rId6"/>
    <p:sldId id="323" r:id="rId7"/>
    <p:sldId id="327" r:id="rId8"/>
    <p:sldId id="362" r:id="rId9"/>
    <p:sldId id="336" r:id="rId10"/>
    <p:sldId id="364" r:id="rId11"/>
    <p:sldId id="363" r:id="rId12"/>
    <p:sldId id="337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8" r:id="rId22"/>
    <p:sldId id="359" r:id="rId23"/>
    <p:sldId id="360" r:id="rId24"/>
    <p:sldId id="361" r:id="rId2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611"/>
    <a:srgbClr val="FF5008"/>
    <a:srgbClr val="828200"/>
    <a:srgbClr val="2E5C00"/>
    <a:srgbClr val="1F3E00"/>
    <a:srgbClr val="336600"/>
    <a:srgbClr val="580000"/>
    <a:srgbClr val="005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3" autoAdjust="0"/>
    <p:restoredTop sz="85864" autoAdjust="0"/>
  </p:normalViewPr>
  <p:slideViewPr>
    <p:cSldViewPr snapToGrid="0">
      <p:cViewPr varScale="1">
        <p:scale>
          <a:sx n="99" d="100"/>
          <a:sy n="99" d="100"/>
        </p:scale>
        <p:origin x="54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30"/>
    </p:cViewPr>
  </p:sorterViewPr>
  <p:notesViewPr>
    <p:cSldViewPr snapToGrid="0">
      <p:cViewPr>
        <p:scale>
          <a:sx n="75" d="100"/>
          <a:sy n="75" d="100"/>
        </p:scale>
        <p:origin x="-2172" y="-24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B4B98C-C8D3-431D-8C17-A01682432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82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4F78A3F-2814-4852-AE7F-B3B2E1F44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73679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F28A1-E83D-4CDB-8392-6A79DABCC58D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96913"/>
            <a:ext cx="4581525" cy="3436937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en-US" baseline="0" dirty="0" smtClean="0"/>
              <a:t>very presentation on fault diagnosis starts by quoting Moore’s law, which says that every 18 months, the transistor count on an IC doubles approximately.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EACFA-CBD8-4B0B-8075-AC81067064F2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69D17-07E1-4E20-BB42-EFB0EBD24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CDC18-DC66-4E11-BBF4-70D08F55D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919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919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02F97-8B11-457F-952F-1AFBBAD0F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8A40-BC41-47D9-9145-D5EEC1F27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F51DD-A632-458B-AE88-4375ADD7F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D78DF-86DA-47E2-9D8B-BC9D7D2A4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84F4-4C49-462E-8004-86228D446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A3B05-C63C-428B-AE21-0486EAA4C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7/29/2013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VDAT 2013: </a:t>
            </a:r>
            <a:r>
              <a:rPr lang="en-US" dirty="0" err="1" smtClean="0"/>
              <a:t>Alagappan</a:t>
            </a:r>
            <a:r>
              <a:rPr lang="en-US" dirty="0" smtClean="0"/>
              <a:t> and Agrawal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0A0F4F-DB59-4A51-9BBD-8DF0074379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1E847-BE38-488D-A489-9CC53710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EA650-859F-48EA-9BFB-A1716E226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10E34"/>
            </a:gs>
            <a:gs pos="100000">
              <a:srgbClr val="0330A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7B4D25-A1D7-4107-9CEC-7A96D2687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FAFD00"/>
        </a:buClr>
        <a:buChar char="•"/>
        <a:defRPr sz="2800">
          <a:solidFill>
            <a:srgbClr val="FAFD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–"/>
        <a:defRPr sz="2800">
          <a:solidFill>
            <a:srgbClr val="FAFD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400">
          <a:solidFill>
            <a:srgbClr val="FAFD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–"/>
        <a:defRPr sz="2000">
          <a:solidFill>
            <a:srgbClr val="FAFD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4" descr="AUSealColor_transparent2"/>
          <p:cNvPicPr>
            <a:picLocks noGrp="1"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6312" y="3618034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7/29/2013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2188"/>
            <a:fld id="{5DAD5F4B-C726-4FD2-976C-461170716224}" type="slidenum">
              <a:rPr lang="zh-CN" altLang="en-US">
                <a:solidFill>
                  <a:srgbClr val="FFFFFF"/>
                </a:solidFill>
              </a:rPr>
              <a:pPr defTabSz="992188"/>
              <a:t>1</a:t>
            </a:fld>
            <a:endParaRPr lang="en-US" altLang="zh-CN" dirty="0">
              <a:solidFill>
                <a:srgbClr val="FFFFFF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3932" y="10506"/>
            <a:ext cx="8797925" cy="3462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165" tIns="45583" rIns="91165" bIns="45583">
            <a:spAutoFit/>
          </a:bodyPr>
          <a:lstStyle/>
          <a:p>
            <a:pPr algn="ctr" defTabSz="992188"/>
            <a:endParaRPr lang="en-US" altLang="zh-CN" b="1" i="1" dirty="0">
              <a:solidFill>
                <a:srgbClr val="66FF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algn="ctr" defTabSz="992188"/>
            <a:r>
              <a:rPr lang="en-US" altLang="zh-CN" sz="4000" b="1" dirty="0" smtClean="0">
                <a:solidFill>
                  <a:srgbClr val="FFFF00"/>
                </a:solidFill>
                <a:ea typeface="宋体" pitchFamily="2" charset="-122"/>
              </a:rPr>
              <a:t>Defect Diagnosis of Digital Circuits Using Surrogate Faults</a:t>
            </a:r>
          </a:p>
          <a:p>
            <a:pPr algn="ctr" defTabSz="992188"/>
            <a:endParaRPr lang="en-US" altLang="zh-CN" sz="4000" b="1" dirty="0" smtClean="0">
              <a:solidFill>
                <a:srgbClr val="FFFF00"/>
              </a:solidFill>
              <a:ea typeface="宋体" pitchFamily="2" charset="-122"/>
            </a:endParaRPr>
          </a:p>
          <a:p>
            <a:pPr algn="ctr" defTabSz="992188">
              <a:spcBef>
                <a:spcPts val="1800"/>
              </a:spcBef>
            </a:pPr>
            <a:r>
              <a:rPr lang="en-US" altLang="zh-CN" sz="2800" b="0" dirty="0" smtClean="0">
                <a:solidFill>
                  <a:srgbClr val="FFFFFF"/>
                </a:solidFill>
                <a:ea typeface="宋体" pitchFamily="2" charset="-122"/>
              </a:rPr>
              <a:t>Chidambaram Alagappan</a:t>
            </a:r>
          </a:p>
          <a:p>
            <a:pPr algn="ctr" defTabSz="992188"/>
            <a:r>
              <a:rPr lang="en-US" altLang="zh-CN" b="0" dirty="0" err="1" smtClean="0">
                <a:solidFill>
                  <a:srgbClr val="FFFFFF"/>
                </a:solidFill>
                <a:ea typeface="宋体" pitchFamily="2" charset="-122"/>
              </a:rPr>
              <a:t>Vishwani</a:t>
            </a:r>
            <a:r>
              <a:rPr lang="en-US" altLang="zh-CN" b="0" dirty="0" smtClean="0">
                <a:solidFill>
                  <a:srgbClr val="FFFFFF"/>
                </a:solidFill>
                <a:ea typeface="宋体" pitchFamily="2" charset="-122"/>
              </a:rPr>
              <a:t> D. </a:t>
            </a:r>
            <a:r>
              <a:rPr lang="en-US" altLang="zh-CN" b="0" dirty="0" err="1" smtClean="0">
                <a:solidFill>
                  <a:srgbClr val="FFFFFF"/>
                </a:solidFill>
                <a:ea typeface="宋体" pitchFamily="2" charset="-122"/>
              </a:rPr>
              <a:t>Agrawal</a:t>
            </a:r>
            <a:endParaRPr lang="en-US" altLang="zh-CN" sz="2800" b="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581527" y="5255807"/>
            <a:ext cx="8096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65" tIns="45583" rIns="91165" bIns="45583">
            <a:spAutoFit/>
          </a:bodyPr>
          <a:lstStyle/>
          <a:p>
            <a:pPr algn="ctr" defTabSz="992188"/>
            <a:r>
              <a:rPr lang="en-US" altLang="zh-CN" sz="2000" dirty="0">
                <a:solidFill>
                  <a:srgbClr val="FFFFFF"/>
                </a:solidFill>
                <a:ea typeface="宋体" pitchFamily="2" charset="-122"/>
              </a:rPr>
              <a:t>Department of Electrical and Computer Engineering</a:t>
            </a:r>
          </a:p>
          <a:p>
            <a:pPr algn="ctr" defTabSz="992188"/>
            <a:r>
              <a:rPr lang="en-US" altLang="zh-CN" sz="2000" dirty="0">
                <a:solidFill>
                  <a:srgbClr val="FFFFFF"/>
                </a:solidFill>
                <a:ea typeface="宋体" pitchFamily="2" charset="-122"/>
              </a:rPr>
              <a:t>Auburn University, AL 36849 USA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VDAT 2013: </a:t>
            </a:r>
            <a:r>
              <a:rPr lang="en-US" dirty="0" err="1" smtClean="0">
                <a:solidFill>
                  <a:srgbClr val="FFFFFF"/>
                </a:solidFill>
              </a:rPr>
              <a:t>Alagappan</a:t>
            </a:r>
            <a:r>
              <a:rPr lang="en-US" dirty="0" smtClean="0">
                <a:solidFill>
                  <a:srgbClr val="FFFFFF"/>
                </a:solidFill>
              </a:rPr>
              <a:t> and Agrawal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400" b="0" kern="0" dirty="0" smtClean="0">
                <a:solidFill>
                  <a:srgbClr val="FFFF00"/>
                </a:solidFill>
                <a:latin typeface="Arial" charset="0"/>
                <a:ea typeface="宋体" pitchFamily="2" charset="-122"/>
                <a:cs typeface="+mj-cs"/>
              </a:rPr>
              <a:t>Prime Suspect</a:t>
            </a: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Theorem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400" b="0" i="1" dirty="0" smtClean="0">
                <a:solidFill>
                  <a:srgbClr val="FFFFFF"/>
                </a:solidFill>
              </a:rPr>
              <a:t>If </a:t>
            </a:r>
            <a:r>
              <a:rPr lang="en-US" sz="2400" b="0" i="1" dirty="0">
                <a:solidFill>
                  <a:srgbClr val="FFFFFF"/>
                </a:solidFill>
              </a:rPr>
              <a:t>there is only a single stuck-at-fault present in the circuit under </a:t>
            </a:r>
            <a:r>
              <a:rPr lang="en-US" sz="2400" b="0" i="1" dirty="0" smtClean="0">
                <a:solidFill>
                  <a:srgbClr val="FFFFFF"/>
                </a:solidFill>
              </a:rPr>
              <a:t>diagnosis </a:t>
            </a:r>
            <a:r>
              <a:rPr lang="en-US" sz="2400" b="0" dirty="0" smtClean="0">
                <a:solidFill>
                  <a:srgbClr val="FFFFFF"/>
                </a:solidFill>
              </a:rPr>
              <a:t>(CUD</a:t>
            </a:r>
            <a:r>
              <a:rPr lang="en-US" sz="2400" b="0" dirty="0">
                <a:solidFill>
                  <a:srgbClr val="FFFFFF"/>
                </a:solidFill>
              </a:rPr>
              <a:t>)</a:t>
            </a:r>
            <a:r>
              <a:rPr lang="en-US" sz="2400" b="0" i="1" dirty="0">
                <a:solidFill>
                  <a:srgbClr val="FFFFFF"/>
                </a:solidFill>
              </a:rPr>
              <a:t>, the diagnosis algorithm will always </a:t>
            </a:r>
            <a:r>
              <a:rPr lang="en-US" sz="2400" b="0" i="1" dirty="0" smtClean="0">
                <a:solidFill>
                  <a:srgbClr val="FFFFFF"/>
                </a:solidFill>
              </a:rPr>
              <a:t>identify that </a:t>
            </a:r>
            <a:r>
              <a:rPr lang="en-US" sz="2400" b="0" i="1" dirty="0">
                <a:solidFill>
                  <a:srgbClr val="FFFFFF"/>
                </a:solidFill>
              </a:rPr>
              <a:t>fault, irrespective of the </a:t>
            </a:r>
            <a:r>
              <a:rPr lang="en-US" sz="2400" b="0" i="1" dirty="0" smtClean="0">
                <a:solidFill>
                  <a:srgbClr val="FFFFFF"/>
                </a:solidFill>
              </a:rPr>
              <a:t>detection or </a:t>
            </a:r>
            <a:r>
              <a:rPr lang="en-US" sz="2400" b="0" i="1" dirty="0">
                <a:solidFill>
                  <a:srgbClr val="FFFFFF"/>
                </a:solidFill>
              </a:rPr>
              <a:t>diagnostic coverage of the test pattern set</a:t>
            </a:r>
            <a:r>
              <a:rPr lang="en-US" sz="2400" b="0" i="1" dirty="0" smtClean="0">
                <a:solidFill>
                  <a:srgbClr val="FFFFFF"/>
                </a:solidFill>
              </a:rPr>
              <a:t>.</a:t>
            </a:r>
          </a:p>
          <a:p>
            <a:endParaRPr lang="en-US" altLang="zh-CN" sz="20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11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0" kern="0" noProof="0" dirty="0" smtClean="0">
                <a:solidFill>
                  <a:srgbClr val="FFFF00"/>
                </a:solidFill>
                <a:latin typeface="Arial" charset="0"/>
                <a:ea typeface="宋体" pitchFamily="2" charset="-122"/>
                <a:cs typeface="+mj-cs"/>
              </a:rPr>
              <a:t>Failed Diagnosis!</a:t>
            </a:r>
            <a:endParaRPr kumimoji="0" lang="en-US" altLang="zh-CN" sz="36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90500" y="1981200"/>
            <a:ext cx="2667000" cy="25908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117443" y="2971800"/>
            <a:ext cx="1447800" cy="1371600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238500" y="2049517"/>
            <a:ext cx="2667000" cy="2590800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5641" y="5580663"/>
            <a:ext cx="5682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FFFF"/>
                </a:solidFill>
              </a:rPr>
              <a:t>Faults detected by passing pattern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1043" y="1033790"/>
            <a:ext cx="5383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FFFF"/>
                </a:solidFill>
              </a:rPr>
              <a:t>Faults detected by failing pattern</a:t>
            </a:r>
            <a:endParaRPr lang="en-US" b="0" dirty="0">
              <a:solidFill>
                <a:srgbClr val="FFFFFF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2175641" y="1557010"/>
            <a:ext cx="1075403" cy="6501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1841345" y="4067504"/>
            <a:ext cx="539248" cy="15131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684386" y="4755271"/>
            <a:ext cx="2983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FFFF"/>
                </a:solidFill>
              </a:rPr>
              <a:t>No suspect found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62152" y="2456793"/>
            <a:ext cx="1718441" cy="515007"/>
          </a:xfrm>
          <a:prstGeom prst="rect">
            <a:avLst/>
          </a:prstGeom>
        </p:spPr>
        <p:txBody>
          <a:bodyPr/>
          <a:lstStyle/>
          <a:p>
            <a:r>
              <a:rPr lang="en-US" altLang="zh-CN" sz="2400" kern="0" dirty="0" smtClean="0">
                <a:latin typeface="+mn-lt"/>
                <a:ea typeface="宋体" pitchFamily="2" charset="-122"/>
              </a:rPr>
              <a:t>Suspects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6176141" y="2049517"/>
            <a:ext cx="2667000" cy="2590800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rgbClr val="FF50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410807" y="2456793"/>
            <a:ext cx="1447800" cy="1371600"/>
          </a:xfrm>
          <a:prstGeom prst="ellipse">
            <a:avLst/>
          </a:prstGeom>
          <a:solidFill>
            <a:srgbClr val="FFC611">
              <a:alpha val="50196"/>
            </a:srgbClr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Fault Ranking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2800" b="0" dirty="0" smtClean="0">
                <a:solidFill>
                  <a:srgbClr val="FFFFFF"/>
                </a:solidFill>
              </a:rPr>
              <a:t>Fault ranking is needed when both fault lists, </a:t>
            </a:r>
            <a:r>
              <a:rPr lang="en-US" altLang="zh-CN" sz="2800" b="0" i="1" dirty="0" err="1" smtClean="0">
                <a:solidFill>
                  <a:srgbClr val="FFFFFF"/>
                </a:solidFill>
              </a:rPr>
              <a:t>prime_suspects</a:t>
            </a:r>
            <a:r>
              <a:rPr lang="en-US" altLang="zh-CN" sz="2800" b="0" dirty="0" smtClean="0">
                <a:solidFill>
                  <a:srgbClr val="FFFFFF"/>
                </a:solidFill>
              </a:rPr>
              <a:t> and </a:t>
            </a:r>
            <a:r>
              <a:rPr lang="en-US" altLang="zh-CN" sz="2800" b="0" i="1" dirty="0" smtClean="0">
                <a:solidFill>
                  <a:srgbClr val="FFFFFF"/>
                </a:solidFill>
              </a:rPr>
              <a:t>surrogates</a:t>
            </a:r>
            <a:r>
              <a:rPr lang="en-US" altLang="zh-CN" sz="2800" b="0" dirty="0" smtClean="0">
                <a:solidFill>
                  <a:srgbClr val="FFFFFF"/>
                </a:solidFill>
              </a:rPr>
              <a:t>, are empty.</a:t>
            </a:r>
          </a:p>
          <a:p>
            <a:endParaRPr lang="en-US" altLang="zh-CN" sz="2800" b="0" dirty="0" smtClean="0">
              <a:solidFill>
                <a:srgbClr val="FFFFFF"/>
              </a:solidFill>
            </a:endParaRPr>
          </a:p>
          <a:p>
            <a:r>
              <a:rPr lang="en-US" altLang="zh-CN" sz="2800" b="0" dirty="0" smtClean="0">
                <a:solidFill>
                  <a:srgbClr val="FFC000"/>
                </a:solidFill>
              </a:rPr>
              <a:t>Rank of a fault </a:t>
            </a:r>
            <a:r>
              <a:rPr lang="en-US" altLang="zh-CN" sz="2800" b="0" i="1" dirty="0" smtClean="0">
                <a:solidFill>
                  <a:srgbClr val="FFC000"/>
                </a:solidFill>
              </a:rPr>
              <a:t>F</a:t>
            </a:r>
            <a:r>
              <a:rPr lang="en-US" altLang="zh-CN" sz="2800" b="0" dirty="0" smtClean="0">
                <a:solidFill>
                  <a:srgbClr val="FFC000"/>
                </a:solidFill>
              </a:rPr>
              <a:t> </a:t>
            </a:r>
            <a:r>
              <a:rPr lang="en-US" altLang="zh-CN" sz="2800" b="0" i="1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= </a:t>
            </a:r>
            <a:r>
              <a:rPr lang="en-US" altLang="zh-CN" sz="2400" b="0" i="1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(#failing patterns detecting F) – (#Passing patterns detecting F)</a:t>
            </a:r>
          </a:p>
          <a:p>
            <a:endParaRPr lang="en-US" altLang="zh-CN" sz="2400" b="0" i="1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r>
              <a:rPr lang="en-US" altLang="zh-CN" sz="2400" b="0" i="1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Highest ranked faults are placed in </a:t>
            </a:r>
            <a:r>
              <a:rPr lang="en-US" altLang="zh-CN" sz="2400" b="0" i="1" kern="0" dirty="0" err="1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prime_suspects</a:t>
            </a:r>
            <a:r>
              <a:rPr lang="en-US" altLang="zh-CN" sz="2400" b="0" i="1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 and second highest ranked faults are placed in surrogates.</a:t>
            </a:r>
          </a:p>
          <a:p>
            <a:endParaRPr lang="en-US" altLang="zh-CN" sz="2400" b="0" i="1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r>
              <a:rPr lang="en-US" altLang="zh-CN" sz="2400" b="0" i="1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All lower ranked faults are discarded. The numerical ranks can be zero or even negative.</a:t>
            </a:r>
            <a:endParaRPr lang="en-US" altLang="zh-CN" sz="2400" b="0" i="1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13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Experimental Results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Results for every</a:t>
            </a: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circuit were obtained by calculating the average values from two separate runs of experiments, each containing 50 random failure cases (except for C17, which has only 22 faults).</a:t>
            </a:r>
            <a:endParaRPr lang="en-US" altLang="zh-CN" sz="2700" kern="0" noProof="0" dirty="0" smtClean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700" b="0" i="0" u="none" strike="noStrike" kern="0" cap="none" spc="0" normalizeH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Circuit modeling and algorithm – Python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2700" b="0" i="0" u="none" strike="noStrike" kern="0" cap="none" spc="0" normalizeH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	</a:t>
            </a:r>
            <a:r>
              <a:rPr lang="en-US" altLang="zh-CN" sz="27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Mentor Graphics </a:t>
            </a:r>
            <a:r>
              <a:rPr lang="en-US" altLang="zh-CN" sz="2700" b="0" kern="0" dirty="0" err="1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Fastscan</a:t>
            </a:r>
            <a:r>
              <a:rPr lang="en-US" altLang="zh-CN" sz="2700" b="0" kern="0" dirty="0">
                <a:solidFill>
                  <a:srgbClr val="FFFFFF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sz="27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– ATPG and Fault simulator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27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	</a:t>
            </a: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Test pattern manipulation – VBA Macros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14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Diagnostic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Coverage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Diagnostic coverage based on single stuck-at faults, excluding redundant faults is defined as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altLang="zh-CN" sz="2700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700" b="0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altLang="zh-CN" sz="2700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Ratio for every set is defined as</a:t>
            </a:r>
          </a:p>
          <a:p>
            <a:pPr marL="796925" lvl="1" indent="-339725" defTabSz="992188" eaLnBrk="1" hangingPunct="1">
              <a:spcBef>
                <a:spcPct val="20000"/>
              </a:spcBef>
              <a:defRPr/>
            </a:pPr>
            <a:r>
              <a:rPr lang="en-US" altLang="zh-CN" sz="27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Fault Ratio (FR) = </a:t>
            </a:r>
            <a:r>
              <a:rPr lang="en-US" altLang="zh-CN" sz="2400" b="0" kern="0" dirty="0" smtClean="0">
                <a:solidFill>
                  <a:srgbClr val="FFFFFF"/>
                </a:solidFill>
                <a:ea typeface="宋体" pitchFamily="2" charset="-122"/>
              </a:rPr>
              <a:t>(#Expected faults) / (#Reported faults)</a:t>
            </a:r>
            <a:endParaRPr lang="en-US" altLang="zh-CN" sz="2700" b="0" kern="0" dirty="0" smtClean="0">
              <a:solidFill>
                <a:srgbClr val="FFFFFF"/>
              </a:solidFill>
              <a:ea typeface="宋体" pitchFamily="2" charset="-122"/>
            </a:endParaRPr>
          </a:p>
          <a:p>
            <a:pPr marL="796925" lvl="1" indent="-339725" defTabSz="992188" eaLnBrk="1" hangingPunct="1">
              <a:spcBef>
                <a:spcPct val="20000"/>
              </a:spcBef>
              <a:defRPr/>
            </a:pPr>
            <a:endParaRPr kumimoji="0" lang="en-US" altLang="zh-CN" sz="2700" b="0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r>
              <a:rPr lang="en-US" sz="1600" dirty="0" smtClean="0">
                <a:solidFill>
                  <a:srgbClr val="FFFFFF"/>
                </a:solidFill>
              </a:rPr>
              <a:t>Y</a:t>
            </a:r>
            <a:r>
              <a:rPr lang="en-US" sz="1600" dirty="0">
                <a:solidFill>
                  <a:srgbClr val="FFFFFF"/>
                </a:solidFill>
              </a:rPr>
              <a:t>. Zhang and V. D. Agrawal, “An Algorithm for Diagnostic Fault Simulation,” in </a:t>
            </a:r>
            <a:r>
              <a:rPr lang="en-US" sz="1600" i="1" dirty="0">
                <a:solidFill>
                  <a:srgbClr val="FFFFFF"/>
                </a:solidFill>
              </a:rPr>
              <a:t>Proc. </a:t>
            </a:r>
            <a:r>
              <a:rPr lang="en-US" sz="1600" i="1" dirty="0" smtClean="0">
                <a:solidFill>
                  <a:srgbClr val="FFFFFF"/>
                </a:solidFill>
              </a:rPr>
              <a:t>11</a:t>
            </a:r>
            <a:r>
              <a:rPr lang="en-US" sz="1600" i="1" baseline="30000" dirty="0" smtClean="0">
                <a:solidFill>
                  <a:srgbClr val="FFFFFF"/>
                </a:solidFill>
              </a:rPr>
              <a:t>th</a:t>
            </a:r>
            <a:r>
              <a:rPr lang="en-US" sz="1600" i="1" dirty="0" smtClean="0">
                <a:solidFill>
                  <a:srgbClr val="FFFFFF"/>
                </a:solidFill>
              </a:rPr>
              <a:t> Latin-American </a:t>
            </a:r>
            <a:r>
              <a:rPr lang="en-US" sz="1600" i="1" dirty="0">
                <a:solidFill>
                  <a:srgbClr val="FFFFFF"/>
                </a:solidFill>
              </a:rPr>
              <a:t>Test Workshop (LATW), </a:t>
            </a:r>
            <a:r>
              <a:rPr lang="en-US" sz="1600" dirty="0">
                <a:solidFill>
                  <a:srgbClr val="FFFFFF"/>
                </a:solidFill>
              </a:rPr>
              <a:t>Mar. 2010, pp. 1–5.</a:t>
            </a:r>
            <a:endParaRPr kumimoji="0" lang="en-US" altLang="zh-CN" sz="1600" b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pic>
        <p:nvPicPr>
          <p:cNvPr id="7" name="Picture 6" descr="Diag_Cover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133600"/>
            <a:ext cx="6400800" cy="92353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15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52400"/>
            <a:ext cx="8763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Single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1-Detect </a:t>
            </a:r>
            <a:r>
              <a:rPr lang="en-US" altLang="zh-CN" sz="3400" b="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826386"/>
              </p:ext>
            </p:extLst>
          </p:nvPr>
        </p:nvGraphicFramePr>
        <p:xfrm>
          <a:off x="197068" y="1066798"/>
          <a:ext cx="8763000" cy="4749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9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6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8081"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Circuit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#Outputs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#Patterns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 DC 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 (%)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Diagnosis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CPU* (s)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Fault Ratio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dk1"/>
                          </a:solidFill>
                        </a:rPr>
                        <a:t>prime_s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surrogates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C17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95.454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0.067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1.780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C432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462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94.038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0.189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6.675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C499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2080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98.000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0.588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16.722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C880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1664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94.161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0.503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1.069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2.248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C1908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3625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85.187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1.294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1.379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28.290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C2670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13300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85.437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6.455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1.320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8.207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C3540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89.091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1.333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1.229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5.200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C5315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13899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91.192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6.847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1.054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4.204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C6288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85.616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0.764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1.138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8.255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C7552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17064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86.507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10.123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1.281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10.765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770174"/>
            <a:ext cx="7310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*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FFFFFF"/>
                </a:solidFill>
              </a:rPr>
              <a:t>PC with Intel Core-2 Duo 3.06GHz Processor and 4GB Memory 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16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52400"/>
            <a:ext cx="8534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Single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2-Detect </a:t>
            </a:r>
            <a:r>
              <a:rPr lang="en-US" altLang="zh-CN" sz="3400" b="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51635"/>
              </p:ext>
            </p:extLst>
          </p:nvPr>
        </p:nvGraphicFramePr>
        <p:xfrm>
          <a:off x="1" y="1805422"/>
          <a:ext cx="9144000" cy="19415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54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4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57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808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Circuit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#Outputs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#Patterns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DC </a:t>
                      </a:r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Diagnosis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CPU* (s)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Ratio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dk1"/>
                          </a:solidFill>
                        </a:rPr>
                        <a:t>prime_s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surrogates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C499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3872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98.400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7.970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C1908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6425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86.203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2.242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1.379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14.798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C7552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27756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86.750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16.076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1.281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8.023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4343400"/>
            <a:ext cx="722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* PC with Intel Core-2 Duo 3.06GHz Processor and 4GB Memory 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17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52400"/>
            <a:ext cx="8610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Multiple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1-Detect </a:t>
            </a:r>
            <a:r>
              <a:rPr lang="en-US" altLang="zh-CN" sz="3400" b="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621238"/>
              </p:ext>
            </p:extLst>
          </p:nvPr>
        </p:nvGraphicFramePr>
        <p:xfrm>
          <a:off x="304798" y="942613"/>
          <a:ext cx="8534401" cy="48774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8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18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003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Circuit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#Patterns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DC </a:t>
                      </a:r>
                    </a:p>
                    <a:p>
                      <a:pPr algn="ctr"/>
                      <a:r>
                        <a:rPr lang="en-US" sz="1400" dirty="0" smtClean="0"/>
                        <a:t> (%)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Both Faults Diagnosed (%)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One Fault Diagnosed (%)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Diagnosed</a:t>
                      </a:r>
                      <a:r>
                        <a:rPr lang="en-US" sz="1400" baseline="0" dirty="0" smtClean="0"/>
                        <a:t> (%)</a:t>
                      </a:r>
                      <a:endParaRPr lang="en-US" sz="140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CPU* (s)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Fault Ratio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prime_s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surrog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C17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95.45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80.950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19.040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0.067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0.500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2.091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C432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462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94.04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90.566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0.135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0.563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3.516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C499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2080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98.00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49.056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20.754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30.188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0.613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0.371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17.589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C880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1664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94.16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86.792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9.433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3.773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0.502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0.900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3.205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C1908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3625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85.19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90.566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9.433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0.928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0.488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12.764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C2670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13300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85.44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88.679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7.547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4.720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0.564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7.046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C3540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3520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89.09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86.792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9.433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1.547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0.488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5.177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C5315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13899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91.19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98.113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7.065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0.422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3.886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C6288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1056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85.62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83.018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16.981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0.888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0.589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5.536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C7552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17064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86.51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96.226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7.539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0.358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7.104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0645" y="5849585"/>
            <a:ext cx="722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* PC with Intel Core-2 Duo 3.06GHz Processor and 4GB Memory 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18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7258" y="445971"/>
            <a:ext cx="8518358" cy="65130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C499 (32-Bit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</a:t>
            </a:r>
            <a:r>
              <a:rPr lang="en-US" altLang="zh-CN" sz="3400" b="0" kern="0" dirty="0">
                <a:solidFill>
                  <a:srgbClr val="FFFF00"/>
                </a:solidFill>
                <a:latin typeface="Arial" charset="0"/>
                <a:ea typeface="宋体" pitchFamily="2" charset="-122"/>
                <a:cs typeface="+mj-cs"/>
              </a:rPr>
              <a:t>S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ingle </a:t>
            </a:r>
            <a:r>
              <a:rPr lang="en-US" altLang="zh-CN" sz="3400" b="0" kern="0" dirty="0" smtClean="0">
                <a:solidFill>
                  <a:srgbClr val="FFFF00"/>
                </a:solidFill>
                <a:latin typeface="Arial" charset="0"/>
                <a:ea typeface="宋体" pitchFamily="2" charset="-122"/>
                <a:cs typeface="+mj-cs"/>
              </a:rPr>
              <a:t>E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rror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</a:t>
            </a:r>
            <a:r>
              <a:rPr lang="en-US" altLang="zh-CN" sz="3400" b="0" kern="0" dirty="0">
                <a:solidFill>
                  <a:srgbClr val="FFFF00"/>
                </a:solidFill>
                <a:latin typeface="Arial" charset="0"/>
                <a:ea typeface="宋体" pitchFamily="2" charset="-122"/>
                <a:cs typeface="+mj-cs"/>
              </a:rPr>
              <a:t>C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orrecting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</a:t>
            </a:r>
            <a:r>
              <a:rPr lang="en-US" altLang="zh-CN" sz="3400" b="0" kern="0" dirty="0" smtClean="0">
                <a:solidFill>
                  <a:srgbClr val="FFFF00"/>
                </a:solidFill>
                <a:latin typeface="Arial" charset="0"/>
                <a:ea typeface="宋体" pitchFamily="2" charset="-122"/>
                <a:cs typeface="+mj-cs"/>
              </a:rPr>
              <a:t>C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ircuit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)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2387" y="1206398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C499 has an XOR tree with 104 two input XOR gates.</a:t>
            </a:r>
            <a:endParaRPr lang="en-US" altLang="zh-CN" sz="2400" kern="0" noProof="0" dirty="0" smtClean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XOR gates are not elementary logic gates. Set of faults depends on its construction.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Presence of circular fault masking. Probability of circular fault masking will reduce with increase in number of faults.</a:t>
            </a:r>
            <a:endParaRPr lang="en-US" altLang="zh-CN" sz="2400" b="0" kern="0" noProof="0" dirty="0" smtClean="0">
              <a:solidFill>
                <a:srgbClr val="FFFFFF"/>
              </a:solidFill>
              <a:latin typeface="+mn-lt"/>
              <a:ea typeface="宋体" pitchFamily="2" charset="-122"/>
            </a:endParaRPr>
          </a:p>
        </p:txBody>
      </p:sp>
      <p:pic>
        <p:nvPicPr>
          <p:cNvPr id="7" name="Picture 6" descr="EX_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6054" y="4038600"/>
            <a:ext cx="5486400" cy="204939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19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52400"/>
            <a:ext cx="8763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Multiple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2-Detect </a:t>
            </a:r>
            <a:r>
              <a:rPr lang="en-US" altLang="zh-CN" sz="3400" b="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517904"/>
              </p:ext>
            </p:extLst>
          </p:nvPr>
        </p:nvGraphicFramePr>
        <p:xfrm>
          <a:off x="342899" y="1295400"/>
          <a:ext cx="8534401" cy="19753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3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87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003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Circuit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# Patterns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DC </a:t>
                      </a:r>
                    </a:p>
                    <a:p>
                      <a:pPr algn="ctr"/>
                      <a:r>
                        <a:rPr lang="en-US" sz="1400" b="1" dirty="0" smtClean="0"/>
                        <a:t>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Both Faults Diagnosed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One Fault Diagnosed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None Diagnosed</a:t>
                      </a:r>
                      <a:r>
                        <a:rPr lang="en-US" sz="1400" b="1" baseline="0" dirty="0" smtClean="0"/>
                        <a:t> (%)</a:t>
                      </a:r>
                      <a:endParaRPr lang="en-US" sz="1400" b="1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CPU* (s)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Fault Ratio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dk1"/>
                          </a:solidFill>
                        </a:rPr>
                        <a:t>prime_s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dk1"/>
                          </a:solidFill>
                        </a:rPr>
                        <a:t>surrog</a:t>
                      </a:r>
                      <a:r>
                        <a:rPr lang="en-US" sz="1400" b="1" dirty="0" smtClean="0">
                          <a:solidFill>
                            <a:schemeClr val="dk1"/>
                          </a:solidFill>
                        </a:rPr>
                        <a:t>.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C499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3872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98.0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49.056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20.754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30.188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0.37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11.6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C1908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6425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86.2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90.566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9.433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7.23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C7552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27756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86.8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96.226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0.36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5.91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4267200"/>
            <a:ext cx="722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* PC with Intel Core-2 Duo 3.06GHz Processor and 4GB Memory 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Presentation Outline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Purpose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Introduction to Fault</a:t>
            </a: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Diagnosis</a:t>
            </a:r>
            <a:endParaRPr kumimoji="0" lang="en-US" altLang="zh-CN" sz="27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Diagnosis Algorithm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8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Proposed Algorithm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Analysis of the Algorithm</a:t>
            </a: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Experimental Results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Conclusion</a:t>
            </a:r>
            <a:endParaRPr kumimoji="0" lang="en-US" altLang="zh-CN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20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52400"/>
            <a:ext cx="871409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Single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Diagnostic </a:t>
            </a:r>
            <a:r>
              <a:rPr lang="en-US" altLang="zh-CN" sz="3400" b="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716001"/>
              </p:ext>
            </p:extLst>
          </p:nvPr>
        </p:nvGraphicFramePr>
        <p:xfrm>
          <a:off x="228600" y="990600"/>
          <a:ext cx="8763000" cy="11348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808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Circuit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#Outputs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#Patterns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DC </a:t>
                      </a:r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Diagnosis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CPU* (s)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Ratio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dk1"/>
                          </a:solidFill>
                        </a:rPr>
                        <a:t>prime_s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surrogates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C17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1.000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1.780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4812268"/>
            <a:ext cx="722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* PC with Intel Core-2 Duo 3.06GHz Processor and 4GB Memory 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296" y="2590800"/>
            <a:ext cx="90678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Multiple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Diagnostic </a:t>
            </a:r>
            <a:r>
              <a:rPr lang="en-US" altLang="zh-CN" sz="3400" b="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953430"/>
              </p:ext>
            </p:extLst>
          </p:nvPr>
        </p:nvGraphicFramePr>
        <p:xfrm>
          <a:off x="304800" y="3505200"/>
          <a:ext cx="8534401" cy="12375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7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2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8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87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003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Circuit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# Patterns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DC </a:t>
                      </a:r>
                    </a:p>
                    <a:p>
                      <a:pPr algn="ctr"/>
                      <a:r>
                        <a:rPr lang="en-US" sz="1400" b="1" dirty="0" smtClean="0"/>
                        <a:t>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Both Faults Diagnosed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One Fault Diagnosed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None Diagnosed</a:t>
                      </a:r>
                      <a:r>
                        <a:rPr lang="en-US" sz="1400" b="1" baseline="0" dirty="0" smtClean="0"/>
                        <a:t> (%)</a:t>
                      </a:r>
                      <a:endParaRPr lang="en-US" sz="1400" b="1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CPU* (s)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Fault Ratio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dk1"/>
                          </a:solidFill>
                        </a:rPr>
                        <a:t>prime_s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dk1"/>
                          </a:solidFill>
                        </a:rPr>
                        <a:t>surrog</a:t>
                      </a:r>
                      <a:r>
                        <a:rPr lang="en-US" sz="1400" b="1" dirty="0" smtClean="0">
                          <a:solidFill>
                            <a:schemeClr val="dk1"/>
                          </a:solidFill>
                        </a:rPr>
                        <a:t>.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C17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80.952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19.047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2.10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21</a:t>
            </a:fld>
            <a:endParaRPr lang="en-US" altLang="zh-C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Conclusion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3448" y="930180"/>
            <a:ext cx="8552622" cy="54102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Considering fault simulation tools will always be limited to a few fault models,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the relationship between non-classical faults and their surrogate classical faults was explored.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The proposed algorithm proves to be memory efficient and utilizes reduced diagnostic effort.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Physical relation of the actual non-classical faults not diagnosed  should be examined with respect to the functional relation of the reported faults.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For future work, other non-classical faults (bridging, stuck-open, coupling, delay, etc.) and their surrogates can be examined.</a:t>
            </a:r>
            <a:endParaRPr kumimoji="0" lang="en-US" altLang="zh-CN" sz="2400" b="0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22</a:t>
            </a:fld>
            <a:endParaRPr lang="en-US" altLang="zh-C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References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M. </a:t>
            </a:r>
            <a:r>
              <a:rPr lang="en-US" sz="1600" dirty="0" err="1">
                <a:solidFill>
                  <a:srgbClr val="FFFFFF"/>
                </a:solidFill>
              </a:rPr>
              <a:t>Abramovici</a:t>
            </a:r>
            <a:r>
              <a:rPr lang="en-US" sz="1600" dirty="0">
                <a:solidFill>
                  <a:srgbClr val="FFFFFF"/>
                </a:solidFill>
              </a:rPr>
              <a:t> and M. A. Breuer, “Multiple Fault Diagnosis in Combinational Circuits </a:t>
            </a:r>
            <a:r>
              <a:rPr lang="en-US" sz="1600" dirty="0" smtClean="0">
                <a:solidFill>
                  <a:srgbClr val="FFFFFF"/>
                </a:solidFill>
              </a:rPr>
              <a:t>Based on </a:t>
            </a:r>
            <a:r>
              <a:rPr lang="en-US" sz="1600" dirty="0">
                <a:solidFill>
                  <a:srgbClr val="FFFFFF"/>
                </a:solidFill>
              </a:rPr>
              <a:t>an Effect-Cause Analysis</a:t>
            </a:r>
            <a:r>
              <a:rPr lang="en-US" sz="1600" dirty="0" smtClean="0">
                <a:solidFill>
                  <a:srgbClr val="FFFFFF"/>
                </a:solidFill>
              </a:rPr>
              <a:t>,” </a:t>
            </a:r>
            <a:r>
              <a:rPr lang="en-US" sz="1600" i="1" dirty="0" smtClean="0">
                <a:solidFill>
                  <a:srgbClr val="FFFFFF"/>
                </a:solidFill>
              </a:rPr>
              <a:t>IEEE </a:t>
            </a:r>
            <a:r>
              <a:rPr lang="en-US" sz="1600" i="1" dirty="0">
                <a:solidFill>
                  <a:srgbClr val="FFFFFF"/>
                </a:solidFill>
              </a:rPr>
              <a:t>Transactions on Computers, </a:t>
            </a:r>
            <a:r>
              <a:rPr lang="en-US" sz="1600" dirty="0">
                <a:solidFill>
                  <a:srgbClr val="FFFFFF"/>
                </a:solidFill>
              </a:rPr>
              <a:t>vol. C-29, no. 6, pp. </a:t>
            </a:r>
            <a:r>
              <a:rPr lang="en-US" sz="1600" dirty="0" smtClean="0">
                <a:solidFill>
                  <a:srgbClr val="FFFFFF"/>
                </a:solidFill>
              </a:rPr>
              <a:t>451–460</a:t>
            </a:r>
            <a:r>
              <a:rPr lang="en-US" sz="1600" i="1" dirty="0" smtClean="0">
                <a:solidFill>
                  <a:srgbClr val="FFFFFF"/>
                </a:solidFill>
              </a:rPr>
              <a:t>, </a:t>
            </a:r>
            <a:r>
              <a:rPr lang="en-US" sz="1600" dirty="0" smtClean="0">
                <a:solidFill>
                  <a:srgbClr val="FFFFFF"/>
                </a:solidFill>
              </a:rPr>
              <a:t>June </a:t>
            </a:r>
            <a:r>
              <a:rPr lang="en-US" sz="1600" dirty="0">
                <a:solidFill>
                  <a:srgbClr val="FFFFFF"/>
                </a:solidFill>
              </a:rPr>
              <a:t>1980</a:t>
            </a:r>
            <a:r>
              <a:rPr lang="en-US" sz="1600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M. L. Bushnell and V. D. Agrawal, </a:t>
            </a:r>
            <a:r>
              <a:rPr lang="en-US" sz="1600" i="1" dirty="0" smtClean="0">
                <a:solidFill>
                  <a:srgbClr val="FFFFFF"/>
                </a:solidFill>
              </a:rPr>
              <a:t>Essentials </a:t>
            </a:r>
            <a:r>
              <a:rPr lang="en-US" sz="1600" i="1" dirty="0">
                <a:solidFill>
                  <a:srgbClr val="FFFFFF"/>
                </a:solidFill>
              </a:rPr>
              <a:t>of Electronic Testing for Digital, Memory </a:t>
            </a:r>
            <a:r>
              <a:rPr lang="en-US" sz="1600" i="1" dirty="0" smtClean="0">
                <a:solidFill>
                  <a:srgbClr val="FFFFFF"/>
                </a:solidFill>
              </a:rPr>
              <a:t>and Mixed-Signal </a:t>
            </a:r>
            <a:r>
              <a:rPr lang="en-US" sz="1600" i="1" dirty="0">
                <a:solidFill>
                  <a:srgbClr val="FFFFFF"/>
                </a:solidFill>
              </a:rPr>
              <a:t>VLSI </a:t>
            </a:r>
            <a:r>
              <a:rPr lang="en-US" sz="1600" i="1" dirty="0" smtClean="0">
                <a:solidFill>
                  <a:srgbClr val="FFFFFF"/>
                </a:solidFill>
              </a:rPr>
              <a:t>Circuits. </a:t>
            </a:r>
            <a:r>
              <a:rPr lang="en-US" sz="1600" dirty="0">
                <a:solidFill>
                  <a:srgbClr val="FFFFFF"/>
                </a:solidFill>
              </a:rPr>
              <a:t>Boston: Springer, 2000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J. L. A. Hughes, “Multiple Fault Detection Using Single Fault Test Sets</a:t>
            </a:r>
            <a:r>
              <a:rPr lang="en-US" sz="1600" dirty="0" smtClean="0">
                <a:solidFill>
                  <a:srgbClr val="FFFFFF"/>
                </a:solidFill>
              </a:rPr>
              <a:t>,” </a:t>
            </a:r>
            <a:r>
              <a:rPr lang="en-US" sz="1600" i="1" dirty="0" smtClean="0">
                <a:solidFill>
                  <a:srgbClr val="FFFFFF"/>
                </a:solidFill>
              </a:rPr>
              <a:t>IEEE </a:t>
            </a:r>
            <a:r>
              <a:rPr lang="en-US" sz="1600" i="1" dirty="0" err="1" smtClean="0">
                <a:solidFill>
                  <a:srgbClr val="FFFFFF"/>
                </a:solidFill>
              </a:rPr>
              <a:t>Trans.Computer</a:t>
            </a:r>
            <a:r>
              <a:rPr lang="en-US" sz="1600" i="1" dirty="0" smtClean="0">
                <a:solidFill>
                  <a:srgbClr val="FFFFFF"/>
                </a:solidFill>
              </a:rPr>
              <a:t>-Aided </a:t>
            </a:r>
            <a:r>
              <a:rPr lang="en-US" sz="1600" i="1" dirty="0">
                <a:solidFill>
                  <a:srgbClr val="FFFFFF"/>
                </a:solidFill>
              </a:rPr>
              <a:t>Design of Integrated Circuits and Systems, </a:t>
            </a:r>
            <a:r>
              <a:rPr lang="en-US" sz="1600" dirty="0">
                <a:solidFill>
                  <a:srgbClr val="FFFFFF"/>
                </a:solidFill>
              </a:rPr>
              <a:t>vol. 7, no. 1, pp. 100–108, </a:t>
            </a:r>
            <a:r>
              <a:rPr lang="en-US" sz="1600" dirty="0" smtClean="0">
                <a:solidFill>
                  <a:srgbClr val="FFFFFF"/>
                </a:solidFill>
              </a:rPr>
              <a:t>Jan.1988.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rgbClr val="FFFFFF"/>
                </a:solidFill>
              </a:rPr>
              <a:t>Y</a:t>
            </a:r>
            <a:r>
              <a:rPr lang="en-US" sz="1600" dirty="0">
                <a:solidFill>
                  <a:srgbClr val="FFFFFF"/>
                </a:solidFill>
              </a:rPr>
              <a:t>. </a:t>
            </a:r>
            <a:r>
              <a:rPr lang="en-US" sz="1600" dirty="0" err="1">
                <a:solidFill>
                  <a:srgbClr val="FFFFFF"/>
                </a:solidFill>
              </a:rPr>
              <a:t>Karkouri</a:t>
            </a:r>
            <a:r>
              <a:rPr lang="en-US" sz="1600" dirty="0">
                <a:solidFill>
                  <a:srgbClr val="FFFFFF"/>
                </a:solidFill>
              </a:rPr>
              <a:t>, E. M. </a:t>
            </a:r>
            <a:r>
              <a:rPr lang="en-US" sz="1600" dirty="0" err="1">
                <a:solidFill>
                  <a:srgbClr val="FFFFFF"/>
                </a:solidFill>
              </a:rPr>
              <a:t>Aboulhamid</a:t>
            </a:r>
            <a:r>
              <a:rPr lang="en-US" sz="1600" dirty="0">
                <a:solidFill>
                  <a:srgbClr val="FFFFFF"/>
                </a:solidFill>
              </a:rPr>
              <a:t>, E. </a:t>
            </a:r>
            <a:r>
              <a:rPr lang="en-US" sz="1600" dirty="0" err="1">
                <a:solidFill>
                  <a:srgbClr val="FFFFFF"/>
                </a:solidFill>
              </a:rPr>
              <a:t>Cerny</a:t>
            </a:r>
            <a:r>
              <a:rPr lang="en-US" sz="1600" dirty="0">
                <a:solidFill>
                  <a:srgbClr val="FFFFFF"/>
                </a:solidFill>
              </a:rPr>
              <a:t>, and A. </a:t>
            </a:r>
            <a:r>
              <a:rPr lang="en-US" sz="1600" dirty="0" err="1">
                <a:solidFill>
                  <a:srgbClr val="FFFFFF"/>
                </a:solidFill>
              </a:rPr>
              <a:t>Verreault</a:t>
            </a:r>
            <a:r>
              <a:rPr lang="en-US" sz="1600" dirty="0">
                <a:solidFill>
                  <a:srgbClr val="FFFFFF"/>
                </a:solidFill>
              </a:rPr>
              <a:t>, “Use of Fault Dropping </a:t>
            </a:r>
            <a:r>
              <a:rPr lang="en-US" sz="1600" dirty="0" smtClean="0">
                <a:solidFill>
                  <a:srgbClr val="FFFFFF"/>
                </a:solidFill>
              </a:rPr>
              <a:t>for Multiple </a:t>
            </a:r>
            <a:r>
              <a:rPr lang="en-US" sz="1600" dirty="0">
                <a:solidFill>
                  <a:srgbClr val="FFFFFF"/>
                </a:solidFill>
              </a:rPr>
              <a:t>Fault Analysis,” </a:t>
            </a:r>
            <a:r>
              <a:rPr lang="en-US" sz="1600" i="1" dirty="0">
                <a:solidFill>
                  <a:srgbClr val="FFFFFF"/>
                </a:solidFill>
              </a:rPr>
              <a:t>IEEE Transactions on Computers, </a:t>
            </a:r>
            <a:r>
              <a:rPr lang="en-US" sz="1600" dirty="0">
                <a:solidFill>
                  <a:srgbClr val="FFFFFF"/>
                </a:solidFill>
              </a:rPr>
              <a:t>vol. 43, no. 1, pp. 98–103</a:t>
            </a:r>
            <a:r>
              <a:rPr lang="en-US" sz="1600" i="1" dirty="0">
                <a:solidFill>
                  <a:srgbClr val="FFFFFF"/>
                </a:solidFill>
              </a:rPr>
              <a:t>, </a:t>
            </a:r>
            <a:r>
              <a:rPr lang="en-US" sz="1600" i="1" dirty="0" smtClean="0">
                <a:solidFill>
                  <a:srgbClr val="FFFFFF"/>
                </a:solidFill>
              </a:rPr>
              <a:t>Jan.</a:t>
            </a:r>
            <a:r>
              <a:rPr lang="en-US" sz="1600" dirty="0" smtClean="0">
                <a:solidFill>
                  <a:srgbClr val="FFFFFF"/>
                </a:solidFill>
              </a:rPr>
              <a:t>1994.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N. Sridhar and M. S. Hsiao, “On Efficient Error Diagnosis of Digital Circuits</a:t>
            </a:r>
            <a:r>
              <a:rPr lang="en-US" sz="1600" dirty="0" smtClean="0">
                <a:solidFill>
                  <a:srgbClr val="FFFFFF"/>
                </a:solidFill>
              </a:rPr>
              <a:t>,” </a:t>
            </a:r>
            <a:r>
              <a:rPr lang="en-US" sz="1600" i="1" dirty="0" err="1" smtClean="0">
                <a:solidFill>
                  <a:srgbClr val="FFFFFF"/>
                </a:solidFill>
              </a:rPr>
              <a:t>Proc.International</a:t>
            </a:r>
            <a:r>
              <a:rPr lang="en-US" sz="1600" i="1" dirty="0" smtClean="0">
                <a:solidFill>
                  <a:srgbClr val="FFFFFF"/>
                </a:solidFill>
              </a:rPr>
              <a:t> </a:t>
            </a:r>
            <a:r>
              <a:rPr lang="en-US" sz="1600" i="1" dirty="0">
                <a:solidFill>
                  <a:srgbClr val="FFFFFF"/>
                </a:solidFill>
              </a:rPr>
              <a:t>Test Conference, </a:t>
            </a:r>
            <a:r>
              <a:rPr lang="en-US" sz="1600" dirty="0">
                <a:solidFill>
                  <a:srgbClr val="FFFFFF"/>
                </a:solidFill>
              </a:rPr>
              <a:t>2001, pp. 678–687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C. E. Stroud, </a:t>
            </a:r>
            <a:r>
              <a:rPr lang="en-US" sz="1600" dirty="0" smtClean="0">
                <a:solidFill>
                  <a:srgbClr val="FFFFFF"/>
                </a:solidFill>
              </a:rPr>
              <a:t>“</a:t>
            </a:r>
            <a:r>
              <a:rPr lang="en-US" sz="1600" i="1" dirty="0" smtClean="0">
                <a:solidFill>
                  <a:srgbClr val="FFFFFF"/>
                </a:solidFill>
              </a:rPr>
              <a:t>A </a:t>
            </a:r>
            <a:r>
              <a:rPr lang="en-US" sz="1600" i="1" dirty="0">
                <a:solidFill>
                  <a:srgbClr val="FFFFFF"/>
                </a:solidFill>
              </a:rPr>
              <a:t>Designer’s Guide to Built-in </a:t>
            </a:r>
            <a:r>
              <a:rPr lang="en-US" sz="1600" i="1" dirty="0" smtClean="0">
                <a:solidFill>
                  <a:srgbClr val="FFFFFF"/>
                </a:solidFill>
              </a:rPr>
              <a:t>Self-Test”. </a:t>
            </a:r>
            <a:r>
              <a:rPr lang="en-US" sz="1600" dirty="0">
                <a:solidFill>
                  <a:srgbClr val="FFFFFF"/>
                </a:solidFill>
              </a:rPr>
              <a:t>Boston: Springer, 2002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H. Takahashi, K. O. </a:t>
            </a:r>
            <a:r>
              <a:rPr lang="en-US" sz="1600" dirty="0" err="1">
                <a:solidFill>
                  <a:srgbClr val="FFFFFF"/>
                </a:solidFill>
              </a:rPr>
              <a:t>Boateng</a:t>
            </a:r>
            <a:r>
              <a:rPr lang="en-US" sz="1600" dirty="0">
                <a:solidFill>
                  <a:srgbClr val="FFFFFF"/>
                </a:solidFill>
              </a:rPr>
              <a:t>, K. K. </a:t>
            </a:r>
            <a:r>
              <a:rPr lang="en-US" sz="1600" dirty="0" err="1">
                <a:solidFill>
                  <a:srgbClr val="FFFFFF"/>
                </a:solidFill>
              </a:rPr>
              <a:t>Saluja</a:t>
            </a:r>
            <a:r>
              <a:rPr lang="en-US" sz="1600" dirty="0">
                <a:solidFill>
                  <a:srgbClr val="FFFFFF"/>
                </a:solidFill>
              </a:rPr>
              <a:t>, and Y. Takamatsu, “On Diagnosing </a:t>
            </a:r>
            <a:r>
              <a:rPr lang="en-US" sz="1600" dirty="0" smtClean="0">
                <a:solidFill>
                  <a:srgbClr val="FFFFFF"/>
                </a:solidFill>
              </a:rPr>
              <a:t>Multiple Stuck-At </a:t>
            </a:r>
            <a:r>
              <a:rPr lang="en-US" sz="1600" dirty="0">
                <a:solidFill>
                  <a:srgbClr val="FFFFFF"/>
                </a:solidFill>
              </a:rPr>
              <a:t>Faults Using Multiple and Single Fault Simulation in Combinational Circuits,” </a:t>
            </a:r>
            <a:r>
              <a:rPr lang="en-US" sz="1600" i="1" dirty="0" smtClean="0">
                <a:solidFill>
                  <a:srgbClr val="FFFFFF"/>
                </a:solidFill>
              </a:rPr>
              <a:t>IEEE Trans</a:t>
            </a:r>
            <a:r>
              <a:rPr lang="en-US" sz="1600" i="1" dirty="0">
                <a:solidFill>
                  <a:srgbClr val="FFFFFF"/>
                </a:solidFill>
              </a:rPr>
              <a:t>. Computer-Aided Design of Integrated Circuits and Systems, </a:t>
            </a:r>
            <a:r>
              <a:rPr lang="en-US" sz="1600" dirty="0">
                <a:solidFill>
                  <a:srgbClr val="FFFFFF"/>
                </a:solidFill>
              </a:rPr>
              <a:t>vol. 21, no. 3, pp. </a:t>
            </a:r>
            <a:r>
              <a:rPr lang="en-US" sz="1600" dirty="0" smtClean="0">
                <a:solidFill>
                  <a:srgbClr val="FFFFFF"/>
                </a:solidFill>
              </a:rPr>
              <a:t>362–368, Mar</a:t>
            </a:r>
            <a:r>
              <a:rPr lang="en-US" sz="1600" dirty="0">
                <a:solidFill>
                  <a:srgbClr val="FFFFFF"/>
                </a:solidFill>
              </a:rPr>
              <a:t>. 2002</a:t>
            </a:r>
            <a:r>
              <a:rPr lang="en-US" sz="1600" dirty="0" smtClean="0">
                <a:solidFill>
                  <a:srgbClr val="FFFFFF"/>
                </a:solidFill>
              </a:rPr>
              <a:t>.</a:t>
            </a:r>
          </a:p>
          <a:p>
            <a:endParaRPr kumimoji="0" lang="en-US" altLang="zh-CN" sz="44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23</a:t>
            </a:fld>
            <a:endParaRPr lang="en-US" altLang="zh-C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References (contd..)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+mj-lt"/>
              <a:buAutoNum type="arabicPeriod" startAt="8"/>
            </a:pPr>
            <a:r>
              <a:rPr lang="en-US" sz="1600" dirty="0">
                <a:solidFill>
                  <a:srgbClr val="FFFFFF"/>
                </a:solidFill>
              </a:rPr>
              <a:t>R. </a:t>
            </a:r>
            <a:r>
              <a:rPr lang="en-US" sz="1600" dirty="0" err="1">
                <a:solidFill>
                  <a:srgbClr val="FFFFFF"/>
                </a:solidFill>
              </a:rPr>
              <a:t>Ubar</a:t>
            </a:r>
            <a:r>
              <a:rPr lang="en-US" sz="1600" dirty="0">
                <a:solidFill>
                  <a:srgbClr val="FFFFFF"/>
                </a:solidFill>
              </a:rPr>
              <a:t>, S. </a:t>
            </a:r>
            <a:r>
              <a:rPr lang="en-US" sz="1600" dirty="0" err="1">
                <a:solidFill>
                  <a:srgbClr val="FFFFFF"/>
                </a:solidFill>
              </a:rPr>
              <a:t>Kostin</a:t>
            </a:r>
            <a:r>
              <a:rPr lang="en-US" sz="1600" dirty="0">
                <a:solidFill>
                  <a:srgbClr val="FFFFFF"/>
                </a:solidFill>
              </a:rPr>
              <a:t>, and J. </a:t>
            </a:r>
            <a:r>
              <a:rPr lang="en-US" sz="1600" dirty="0" err="1">
                <a:solidFill>
                  <a:srgbClr val="FFFFFF"/>
                </a:solidFill>
              </a:rPr>
              <a:t>Raik</a:t>
            </a:r>
            <a:r>
              <a:rPr lang="en-US" sz="1600" dirty="0">
                <a:solidFill>
                  <a:srgbClr val="FFFFFF"/>
                </a:solidFill>
              </a:rPr>
              <a:t>, “Multiple Stuck-at Fault Detection Theorem</a:t>
            </a:r>
            <a:r>
              <a:rPr lang="en-US" sz="1600" dirty="0" smtClean="0">
                <a:solidFill>
                  <a:srgbClr val="FFFFFF"/>
                </a:solidFill>
              </a:rPr>
              <a:t>,” </a:t>
            </a:r>
            <a:r>
              <a:rPr lang="en-US" sz="1600" i="1" dirty="0" smtClean="0">
                <a:solidFill>
                  <a:srgbClr val="FFFFFF"/>
                </a:solidFill>
              </a:rPr>
              <a:t>Proc. IEEE </a:t>
            </a:r>
            <a:r>
              <a:rPr lang="en-US" sz="1600" i="1" dirty="0">
                <a:solidFill>
                  <a:srgbClr val="FFFFFF"/>
                </a:solidFill>
              </a:rPr>
              <a:t>15th International </a:t>
            </a:r>
            <a:r>
              <a:rPr lang="en-US" sz="1600" i="1" dirty="0" err="1">
                <a:solidFill>
                  <a:srgbClr val="FFFFFF"/>
                </a:solidFill>
              </a:rPr>
              <a:t>Symp</a:t>
            </a:r>
            <a:r>
              <a:rPr lang="en-US" sz="1600" i="1" dirty="0">
                <a:solidFill>
                  <a:srgbClr val="FFFFFF"/>
                </a:solidFill>
              </a:rPr>
              <a:t>. Design and Diagnostics of Electronic Circuits and </a:t>
            </a:r>
            <a:r>
              <a:rPr lang="en-US" sz="1600" i="1" dirty="0" smtClean="0">
                <a:solidFill>
                  <a:srgbClr val="FFFFFF"/>
                </a:solidFill>
              </a:rPr>
              <a:t>Systems, </a:t>
            </a:r>
            <a:r>
              <a:rPr lang="en-US" sz="1600" dirty="0" smtClean="0">
                <a:solidFill>
                  <a:srgbClr val="FFFFFF"/>
                </a:solidFill>
              </a:rPr>
              <a:t>Apr</a:t>
            </a:r>
            <a:r>
              <a:rPr lang="en-US" sz="1600" dirty="0">
                <a:solidFill>
                  <a:srgbClr val="FFFFFF"/>
                </a:solidFill>
              </a:rPr>
              <a:t>. 2012, pp. 236–241</a:t>
            </a:r>
            <a:r>
              <a:rPr lang="en-US" sz="1600" dirty="0" smtClean="0">
                <a:solidFill>
                  <a:srgbClr val="FFFFFF"/>
                </a:solidFill>
              </a:rPr>
              <a:t>.</a:t>
            </a:r>
            <a:endParaRPr lang="en-US" sz="4400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1600" dirty="0">
                <a:solidFill>
                  <a:srgbClr val="FFFFFF"/>
                </a:solidFill>
              </a:rPr>
              <a:t>L. C. Wang, T. W. Williams, and M. R. Mercer, “On Efficiently and Reliably Achieving </a:t>
            </a:r>
            <a:r>
              <a:rPr lang="en-US" sz="1600" dirty="0" smtClean="0">
                <a:solidFill>
                  <a:srgbClr val="FFFFFF"/>
                </a:solidFill>
              </a:rPr>
              <a:t>Low Defective </a:t>
            </a:r>
            <a:r>
              <a:rPr lang="en-US" sz="1600" dirty="0">
                <a:solidFill>
                  <a:srgbClr val="FFFFFF"/>
                </a:solidFill>
              </a:rPr>
              <a:t>Part Levels,” </a:t>
            </a:r>
            <a:r>
              <a:rPr lang="en-US" sz="1600" i="1" dirty="0" smtClean="0">
                <a:solidFill>
                  <a:srgbClr val="FFFFFF"/>
                </a:solidFill>
              </a:rPr>
              <a:t>Proc</a:t>
            </a:r>
            <a:r>
              <a:rPr lang="en-US" sz="1600" i="1" dirty="0">
                <a:solidFill>
                  <a:srgbClr val="FFFFFF"/>
                </a:solidFill>
              </a:rPr>
              <a:t>. International Test Conf., </a:t>
            </a:r>
            <a:r>
              <a:rPr lang="en-US" sz="1600" dirty="0">
                <a:solidFill>
                  <a:srgbClr val="FFFFFF"/>
                </a:solidFill>
              </a:rPr>
              <a:t>Oct. 1995, pp. 616–625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sz="1600" dirty="0">
                <a:solidFill>
                  <a:srgbClr val="FFFFFF"/>
                </a:solidFill>
              </a:rPr>
              <a:t>Y. Zhang and V. D. Agrawal, “A Diagnostic Test Generation System,” </a:t>
            </a:r>
            <a:r>
              <a:rPr lang="en-US" sz="1600" i="1" dirty="0" smtClean="0">
                <a:solidFill>
                  <a:srgbClr val="FFFFFF"/>
                </a:solidFill>
              </a:rPr>
              <a:t>Proc</a:t>
            </a:r>
            <a:r>
              <a:rPr lang="en-US" sz="1600" i="1" dirty="0">
                <a:solidFill>
                  <a:srgbClr val="FFFFFF"/>
                </a:solidFill>
              </a:rPr>
              <a:t>. </a:t>
            </a:r>
            <a:r>
              <a:rPr lang="en-US" sz="1600" i="1" dirty="0" smtClean="0">
                <a:solidFill>
                  <a:srgbClr val="FFFFFF"/>
                </a:solidFill>
              </a:rPr>
              <a:t>International Test </a:t>
            </a:r>
            <a:r>
              <a:rPr lang="en-US" sz="1600" i="1" dirty="0">
                <a:solidFill>
                  <a:srgbClr val="FFFFFF"/>
                </a:solidFill>
              </a:rPr>
              <a:t>Conf., </a:t>
            </a:r>
            <a:r>
              <a:rPr lang="en-US" sz="1600" dirty="0">
                <a:solidFill>
                  <a:srgbClr val="FFFFFF"/>
                </a:solidFill>
              </a:rPr>
              <a:t>Nov. 2010. Paper 12.3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sz="1600" dirty="0">
                <a:solidFill>
                  <a:srgbClr val="FFFFFF"/>
                </a:solidFill>
              </a:rPr>
              <a:t>V. D. </a:t>
            </a:r>
            <a:r>
              <a:rPr lang="en-US" sz="1600" dirty="0" err="1">
                <a:solidFill>
                  <a:srgbClr val="FFFFFF"/>
                </a:solidFill>
              </a:rPr>
              <a:t>Agrawal</a:t>
            </a:r>
            <a:r>
              <a:rPr lang="en-US" sz="1600" dirty="0">
                <a:solidFill>
                  <a:srgbClr val="FFFFFF"/>
                </a:solidFill>
              </a:rPr>
              <a:t>, D. H. </a:t>
            </a:r>
            <a:r>
              <a:rPr lang="en-US" sz="1600" dirty="0" err="1">
                <a:solidFill>
                  <a:srgbClr val="FFFFFF"/>
                </a:solidFill>
              </a:rPr>
              <a:t>Baik</a:t>
            </a:r>
            <a:r>
              <a:rPr lang="en-US" sz="1600" dirty="0">
                <a:solidFill>
                  <a:srgbClr val="FFFFFF"/>
                </a:solidFill>
              </a:rPr>
              <a:t>, Y. C. Kim, and K. K. Saluja, “Exclusive Test and Its </a:t>
            </a:r>
            <a:r>
              <a:rPr lang="en-US" sz="1600" dirty="0" smtClean="0">
                <a:solidFill>
                  <a:srgbClr val="FFFFFF"/>
                </a:solidFill>
              </a:rPr>
              <a:t>Applications to </a:t>
            </a:r>
            <a:r>
              <a:rPr lang="en-US" sz="1600" dirty="0">
                <a:solidFill>
                  <a:srgbClr val="FFFFFF"/>
                </a:solidFill>
              </a:rPr>
              <a:t>Fault Diagnosis,” </a:t>
            </a:r>
            <a:r>
              <a:rPr lang="en-US" sz="1600" i="1" dirty="0" smtClean="0">
                <a:solidFill>
                  <a:srgbClr val="FFFFFF"/>
                </a:solidFill>
              </a:rPr>
              <a:t>Proc</a:t>
            </a:r>
            <a:r>
              <a:rPr lang="en-US" sz="1600" i="1" dirty="0">
                <a:solidFill>
                  <a:srgbClr val="FFFFFF"/>
                </a:solidFill>
              </a:rPr>
              <a:t>. 16th International Conf. VLSI Design, </a:t>
            </a:r>
            <a:r>
              <a:rPr lang="en-US" sz="1600" dirty="0">
                <a:solidFill>
                  <a:srgbClr val="FFFFFF"/>
                </a:solidFill>
              </a:rPr>
              <a:t>Jan. 2003, pp. 143–148.</a:t>
            </a:r>
            <a:endParaRPr lang="en-US" sz="1600" dirty="0" smtClean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sz="1600" dirty="0">
                <a:solidFill>
                  <a:srgbClr val="FFFFFF"/>
                </a:solidFill>
              </a:rPr>
              <a:t>L. Zhao and V. D. Agrawal, “Net Diagnosis Using Stuck-At and Transition Fault Models,” </a:t>
            </a:r>
            <a:r>
              <a:rPr lang="en-US" sz="1600" i="1" dirty="0" smtClean="0">
                <a:solidFill>
                  <a:srgbClr val="FFFFFF"/>
                </a:solidFill>
              </a:rPr>
              <a:t>Proc</a:t>
            </a:r>
            <a:r>
              <a:rPr lang="en-US" sz="1600" i="1" dirty="0">
                <a:solidFill>
                  <a:srgbClr val="FFFFFF"/>
                </a:solidFill>
              </a:rPr>
              <a:t>. 30th IEEE VLSI Test </a:t>
            </a:r>
            <a:r>
              <a:rPr lang="en-US" sz="1600" i="1" dirty="0" err="1">
                <a:solidFill>
                  <a:srgbClr val="FFFFFF"/>
                </a:solidFill>
              </a:rPr>
              <a:t>Symp</a:t>
            </a:r>
            <a:r>
              <a:rPr lang="en-US" sz="1600" i="1" dirty="0">
                <a:solidFill>
                  <a:srgbClr val="FFFFFF"/>
                </a:solidFill>
              </a:rPr>
              <a:t>., </a:t>
            </a:r>
            <a:r>
              <a:rPr lang="en-US" sz="1600" dirty="0">
                <a:solidFill>
                  <a:srgbClr val="FFFFFF"/>
                </a:solidFill>
              </a:rPr>
              <a:t>Apr. 2012, pp. 221–226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en-US" sz="1600" dirty="0">
                <a:solidFill>
                  <a:srgbClr val="FFFFFF"/>
                </a:solidFill>
              </a:rPr>
              <a:t>Y. Zhang and V. D. Agrawal, “An Algorithm for Diagnostic Fault Simulation,” </a:t>
            </a:r>
            <a:r>
              <a:rPr lang="en-US" sz="1600" i="1" dirty="0" smtClean="0">
                <a:solidFill>
                  <a:srgbClr val="FFFFFF"/>
                </a:solidFill>
              </a:rPr>
              <a:t>Proc</a:t>
            </a:r>
            <a:r>
              <a:rPr lang="en-US" sz="1600" i="1" dirty="0">
                <a:solidFill>
                  <a:srgbClr val="FFFFFF"/>
                </a:solidFill>
              </a:rPr>
              <a:t>. </a:t>
            </a:r>
            <a:r>
              <a:rPr lang="en-US" sz="1600" i="1" dirty="0" smtClean="0">
                <a:solidFill>
                  <a:srgbClr val="FFFFFF"/>
                </a:solidFill>
              </a:rPr>
              <a:t>11</a:t>
            </a:r>
            <a:r>
              <a:rPr lang="en-US" sz="1600" i="1" baseline="30000" dirty="0" smtClean="0">
                <a:solidFill>
                  <a:srgbClr val="FFFFFF"/>
                </a:solidFill>
              </a:rPr>
              <a:t>th</a:t>
            </a:r>
            <a:r>
              <a:rPr lang="en-US" sz="1600" i="1" dirty="0" smtClean="0">
                <a:solidFill>
                  <a:srgbClr val="FFFFFF"/>
                </a:solidFill>
              </a:rPr>
              <a:t> Latin-American </a:t>
            </a:r>
            <a:r>
              <a:rPr lang="en-US" sz="1600" i="1" dirty="0">
                <a:solidFill>
                  <a:srgbClr val="FFFFFF"/>
                </a:solidFill>
              </a:rPr>
              <a:t>Test Workshop (LATW), </a:t>
            </a:r>
            <a:r>
              <a:rPr lang="en-US" sz="1600" dirty="0">
                <a:solidFill>
                  <a:srgbClr val="FFFFFF"/>
                </a:solidFill>
              </a:rPr>
              <a:t>Mar. 2010, pp. 1–5</a:t>
            </a:r>
            <a:r>
              <a:rPr lang="en-US" sz="1600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en-US" sz="1600" dirty="0" smtClean="0">
                <a:solidFill>
                  <a:srgbClr val="FFFFFF"/>
                </a:solidFill>
              </a:rPr>
              <a:t>C. Alagappan, “Dictionary-Less Defect Diagnosis as Real or Surrogate Single Stuck-At Faults,” </a:t>
            </a:r>
            <a:r>
              <a:rPr lang="en-US" sz="1600" i="1" dirty="0" smtClean="0">
                <a:solidFill>
                  <a:srgbClr val="FFFFFF"/>
                </a:solidFill>
              </a:rPr>
              <a:t>Master’s thesis, </a:t>
            </a:r>
            <a:r>
              <a:rPr lang="en-US" sz="1600" dirty="0" smtClean="0">
                <a:solidFill>
                  <a:srgbClr val="FFFFFF"/>
                </a:solidFill>
              </a:rPr>
              <a:t>Auburn University, Auburn, Alabama, May 2013.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600" i="1" dirty="0" smtClean="0">
              <a:solidFill>
                <a:srgbClr val="FFFFFF"/>
              </a:solidFill>
            </a:endParaRPr>
          </a:p>
          <a:p>
            <a:pPr marL="342900" indent="-342900"/>
            <a:endParaRPr lang="en-US" sz="1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1828800"/>
          </a:xfrm>
        </p:spPr>
        <p:txBody>
          <a:bodyPr/>
          <a:lstStyle/>
          <a:p>
            <a:r>
              <a:rPr lang="en-US" altLang="zh-CN" sz="6600" smtClean="0">
                <a:latin typeface="Arial" charset="0"/>
                <a:ea typeface="宋体" pitchFamily="2" charset="-122"/>
              </a:rPr>
              <a:t>Thank You </a:t>
            </a:r>
            <a:r>
              <a:rPr lang="en-US" altLang="zh-CN" sz="6600" b="1" smtClean="0">
                <a:latin typeface="Arial" charset="0"/>
                <a:ea typeface="宋体" pitchFamily="2" charset="-122"/>
              </a:rPr>
              <a:t>. . 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7/29/2013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2188"/>
            <a:fld id="{CD917899-2A91-4B7F-868E-45A5BA986ECA}" type="slidenum">
              <a:rPr lang="zh-CN" altLang="en-US">
                <a:solidFill>
                  <a:srgbClr val="FFFFFF"/>
                </a:solidFill>
              </a:rPr>
              <a:pPr defTabSz="992188"/>
              <a:t>24</a:t>
            </a:fld>
            <a:endParaRPr lang="en-US" altLang="zh-CN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VDAT 2013: </a:t>
            </a:r>
            <a:r>
              <a:rPr lang="en-US" dirty="0" err="1" smtClean="0">
                <a:solidFill>
                  <a:srgbClr val="FFFFFF"/>
                </a:solidFill>
              </a:rPr>
              <a:t>Alagappan</a:t>
            </a:r>
            <a:r>
              <a:rPr lang="en-US" dirty="0" smtClean="0">
                <a:solidFill>
                  <a:srgbClr val="FFFFFF"/>
                </a:solidFill>
              </a:rPr>
              <a:t> and Agrawal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</a:t>
            </a:fld>
            <a:endParaRPr lang="en-US" altLang="zh-CN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242842"/>
            <a:ext cx="8534400" cy="45720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Diagnosis proves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helpful in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ramping up the yield.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Most fault diagnosis procedures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are fault model dependent.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In this work, we propose a diagnosis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procedure using single stuck-at fault analysis, without assuming that the actual defect is a stuck-at fault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Purpose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400" b="0" kern="0" dirty="0" smtClean="0">
                <a:solidFill>
                  <a:srgbClr val="FFFF00"/>
                </a:solidFill>
                <a:ea typeface="宋体" pitchFamily="2" charset="-122"/>
                <a:cs typeface="+mj-cs"/>
              </a:rPr>
              <a:t>Fault Diagnosis Strategies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447800"/>
            <a:ext cx="8534400" cy="45720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Cause-effect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analysis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Builds simulation response database (fault dictionary) for modeled faults.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Too much information increases resources used.</a:t>
            </a:r>
          </a:p>
          <a:p>
            <a:pPr marL="796925" lvl="1" indent="-339725" defTabSz="992188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b="0" kern="0" dirty="0">
                <a:solidFill>
                  <a:srgbClr val="FFFFFF"/>
                </a:solidFill>
                <a:ea typeface="宋体" pitchFamily="2" charset="-122"/>
              </a:rPr>
              <a:t>Not suitable for large designs</a:t>
            </a:r>
            <a:r>
              <a:rPr lang="en-US" altLang="zh-CN" sz="2400" b="0" kern="0" dirty="0" smtClean="0">
                <a:solidFill>
                  <a:srgbClr val="FFFFFF"/>
                </a:solidFill>
                <a:ea typeface="宋体" pitchFamily="2" charset="-122"/>
              </a:rPr>
              <a:t>.</a:t>
            </a:r>
            <a:endParaRPr kumimoji="0" lang="en-US" altLang="zh-CN" sz="2400" b="0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kumimoji="0" lang="en-US" altLang="zh-CN" sz="2400" b="0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baseline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Effect-cause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 analysis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Analyzes failing outputs to determine cause.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Backward trace for error propagation paths for possible faults.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Memory efficient and suitable for large designs.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5</a:t>
            </a:fld>
            <a:endParaRPr lang="en-US" altLang="zh-CN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08697" y="152400"/>
            <a:ext cx="8959103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400" b="0" kern="0" dirty="0" smtClean="0">
                <a:solidFill>
                  <a:srgbClr val="FFFF00"/>
                </a:solidFill>
                <a:ea typeface="宋体" pitchFamily="2" charset="-122"/>
                <a:cs typeface="+mj-cs"/>
              </a:rPr>
              <a:t>C432: Comparing with Fault Dictionary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pic>
        <p:nvPicPr>
          <p:cNvPr id="1026" name="Picture 2" descr="C:\Users\agrawvd\MY_DIR\PAPERS\MS\MS_ALAGAPPAN\Thesis_v3\Figures\EPS\Graph_chang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57288"/>
            <a:ext cx="8651150" cy="478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6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Prime Suspect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and </a:t>
            </a: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Surrogate Faults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959082"/>
            <a:ext cx="8686800" cy="4876800"/>
          </a:xfrm>
          <a:prstGeom prst="rect">
            <a:avLst/>
          </a:prstGeom>
        </p:spPr>
        <p:txBody>
          <a:bodyPr/>
          <a:lstStyle/>
          <a:p>
            <a:pPr marR="0" lvl="0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A </a:t>
            </a:r>
            <a:r>
              <a:rPr kumimoji="0" lang="en-US" altLang="zh-CN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prime suspect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must produce all observed failures. It provides a perfect match with observed failures.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A </a:t>
            </a:r>
            <a:r>
              <a:rPr kumimoji="0" lang="en-US" altLang="zh-CN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surrogate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fault has some, but not all, characteristics of the actual defect in the circuit.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 surrogate fault is not believed to be the actual defect.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 surrogate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fault can only partially match symptoms of the actual defect.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Surrogates are representatives of the actual defect and may help identify the location or behavior of the defect.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CN" sz="2700" kern="0" dirty="0" smtClean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r>
              <a:rPr lang="en-US" sz="1600" dirty="0" smtClean="0">
                <a:solidFill>
                  <a:srgbClr val="FFFFFF"/>
                </a:solidFill>
              </a:rPr>
              <a:t>L. C. Wang, T. W. Williams, and M. R. Mercer, “On Efficiently and Reliably Achieving Low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Defective Part Levels," in </a:t>
            </a:r>
            <a:r>
              <a:rPr lang="en-US" sz="1600" i="1" dirty="0" smtClean="0">
                <a:solidFill>
                  <a:srgbClr val="FFFFFF"/>
                </a:solidFill>
              </a:rPr>
              <a:t>Proc. International Test Conf</a:t>
            </a:r>
            <a:r>
              <a:rPr lang="en-US" sz="1600" dirty="0" smtClean="0">
                <a:solidFill>
                  <a:srgbClr val="FFFFFF"/>
                </a:solidFill>
              </a:rPr>
              <a:t>., Oct. 1995, pp. 616-625</a:t>
            </a:r>
            <a:r>
              <a:rPr lang="en-US" sz="1600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altLang="zh-CN" sz="1600" kern="0" dirty="0" smtClean="0">
              <a:solidFill>
                <a:srgbClr val="FFFFFF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altLang="zh-CN" sz="2700" kern="0" dirty="0">
              <a:latin typeface="+mn-lt"/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7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The Diagnosis Algorithm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5086" y="1676414"/>
            <a:ext cx="8091714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The Diagnosis algorithm </a:t>
            </a:r>
            <a:r>
              <a:rPr lang="en-US" altLang="zh-CN" sz="24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consists of four phases.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Assumption: No circular fault masking is present in the circuit.</a:t>
            </a:r>
            <a:endParaRPr lang="en-US" altLang="zh-CN" sz="2400" b="0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Phase Diagnosis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39100" cy="4929188"/>
          </a:xfrm>
        </p:spPr>
        <p:txBody>
          <a:bodyPr anchor="t"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Group test patterns into failing and passing sets.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Phase 1: Simulate all faults with failing pattern set; </a:t>
            </a:r>
            <a:r>
              <a:rPr lang="en-US" sz="2400" i="1" dirty="0" err="1" smtClean="0"/>
              <a:t>all_suspects</a:t>
            </a:r>
            <a:r>
              <a:rPr lang="en-US" sz="2400" dirty="0" smtClean="0"/>
              <a:t> contains detectable faults.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Phase 2: Simulate </a:t>
            </a:r>
            <a:r>
              <a:rPr lang="en-US" sz="2400" i="1" dirty="0" err="1" smtClean="0"/>
              <a:t>all_suspects</a:t>
            </a:r>
            <a:r>
              <a:rPr lang="en-US" sz="2400" dirty="0" smtClean="0"/>
              <a:t> with passing patterns; remove detectable faults from </a:t>
            </a:r>
            <a:r>
              <a:rPr lang="en-US" sz="2400" i="1" dirty="0" err="1" smtClean="0"/>
              <a:t>all_suspects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Phase 3: </a:t>
            </a:r>
            <a:r>
              <a:rPr lang="en-US" sz="2400" i="1" dirty="0" err="1" smtClean="0"/>
              <a:t>prime_suspects</a:t>
            </a:r>
            <a:r>
              <a:rPr lang="en-US" sz="2400" dirty="0" smtClean="0"/>
              <a:t> = faults from </a:t>
            </a:r>
            <a:r>
              <a:rPr lang="en-US" sz="2400" i="1" dirty="0" err="1" smtClean="0"/>
              <a:t>all_suspects</a:t>
            </a:r>
            <a:r>
              <a:rPr lang="en-US" sz="2400" dirty="0" smtClean="0"/>
              <a:t> that are detected by all failing patterns. </a:t>
            </a:r>
            <a:r>
              <a:rPr lang="en-US" sz="2400" i="1" dirty="0" smtClean="0"/>
              <a:t>surrogates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all_suspects</a:t>
            </a:r>
            <a:r>
              <a:rPr lang="en-US" sz="2400" i="1" dirty="0" smtClean="0"/>
              <a:t> – </a:t>
            </a:r>
            <a:r>
              <a:rPr lang="en-US" sz="2400" i="1" dirty="0" err="1" smtClean="0"/>
              <a:t>prime_suspects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Phase 4: Augment </a:t>
            </a:r>
            <a:r>
              <a:rPr lang="en-US" sz="2400" i="1" dirty="0" err="1" smtClean="0"/>
              <a:t>prime_suspects</a:t>
            </a:r>
            <a:r>
              <a:rPr lang="en-US" sz="2400" dirty="0" smtClean="0"/>
              <a:t> and </a:t>
            </a:r>
            <a:r>
              <a:rPr lang="en-US" sz="2400" i="1" dirty="0" smtClean="0"/>
              <a:t>surrogates</a:t>
            </a:r>
            <a:r>
              <a:rPr lang="en-US" sz="2400" dirty="0" smtClean="0"/>
              <a:t> with equivalent and opposite polarity faults.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7/29/2013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38A40-BC41-47D9-9145-D5EEC1F274E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VDAT 2013: </a:t>
            </a:r>
            <a:r>
              <a:rPr lang="en-US" dirty="0" err="1" smtClean="0">
                <a:solidFill>
                  <a:srgbClr val="FFFFFF"/>
                </a:solidFill>
              </a:rPr>
              <a:t>Alagappan</a:t>
            </a:r>
            <a:r>
              <a:rPr lang="en-US" dirty="0" smtClean="0">
                <a:solidFill>
                  <a:srgbClr val="FFFFFF"/>
                </a:solidFill>
              </a:rPr>
              <a:t> and Agrawal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68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9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Why Add </a:t>
            </a:r>
            <a:r>
              <a:rPr lang="en-US" altLang="zh-CN" sz="3400" b="0" kern="0" dirty="0">
                <a:solidFill>
                  <a:srgbClr val="FFFF00"/>
                </a:solidFill>
                <a:latin typeface="Arial" charset="0"/>
                <a:ea typeface="宋体" pitchFamily="2" charset="-122"/>
                <a:cs typeface="+mj-cs"/>
              </a:rPr>
              <a:t>O</a:t>
            </a:r>
            <a:r>
              <a:rPr kumimoji="0" lang="en-US" altLang="zh-CN" sz="3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pposite</a:t>
            </a: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</a:t>
            </a:r>
            <a:r>
              <a:rPr lang="en-US" altLang="zh-CN" sz="3400" b="0" kern="0" dirty="0">
                <a:solidFill>
                  <a:srgbClr val="FFFF00"/>
                </a:solidFill>
                <a:latin typeface="Arial" charset="0"/>
                <a:ea typeface="宋体" pitchFamily="2" charset="-122"/>
                <a:cs typeface="+mj-cs"/>
              </a:rPr>
              <a:t>P</a:t>
            </a:r>
            <a:r>
              <a:rPr kumimoji="0" lang="en-US" altLang="zh-CN" sz="3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olarity</a:t>
            </a: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</a:t>
            </a:r>
            <a:r>
              <a:rPr lang="en-US" altLang="zh-CN" sz="3400" b="0" kern="0" dirty="0">
                <a:solidFill>
                  <a:srgbClr val="FFFF00"/>
                </a:solidFill>
                <a:latin typeface="Arial" charset="0"/>
                <a:ea typeface="宋体" pitchFamily="2" charset="-122"/>
                <a:cs typeface="+mj-cs"/>
              </a:rPr>
              <a:t>F</a:t>
            </a:r>
            <a:r>
              <a:rPr kumimoji="0" lang="en-US" altLang="zh-CN" sz="3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aults</a:t>
            </a: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?</a:t>
            </a:r>
          </a:p>
        </p:txBody>
      </p:sp>
      <p:pic>
        <p:nvPicPr>
          <p:cNvPr id="1026" name="Picture 2" descr="C:\Users\agrawvd\MY_DIR\PAPERS\2013\NATW13\ALAGAPPAN\NATW2013_Chid_v7\Figures\JPEG\AND-N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580" y="1051035"/>
            <a:ext cx="6361993" cy="507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VDAT 2013: Alagappan and Agrawal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">
      <a:dk1>
        <a:srgbClr val="000000"/>
      </a:dk1>
      <a:lt1>
        <a:srgbClr val="114FFB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AAB2FD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Pages>2</Pages>
  <Words>2053</Words>
  <Application>Microsoft Office PowerPoint</Application>
  <PresentationFormat>On-screen Show (4:3)</PresentationFormat>
  <Paragraphs>507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宋体</vt:lpstr>
      <vt:lpstr>Arial</vt:lpstr>
      <vt:lpstr>Wingdings</vt:lpstr>
      <vt:lpstr>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Four Phase Diagnosis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. .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Guide</dc:title>
  <dc:subject>ITC '08 Electronic presentation guide/template</dc:subject>
  <dc:creator>Art Downey</dc:creator>
  <dc:description>V6.0 4/28/03 1st 2003 version_x000d_
V7.0 2/25/03 1st 2004 version_x000d_
V7.2 8/9/03 XP version for 2004_x000d_
V8.0 7/12/05 New info for ITC 2005_x000d_
V9.1 08/16/06 New conf + fix typos_x000d_
V11.0 6/19/08 New conf</dc:description>
  <cp:lastModifiedBy>Vishwani Agrawal</cp:lastModifiedBy>
  <cp:revision>193</cp:revision>
  <cp:lastPrinted>1998-05-12T14:00:08Z</cp:lastPrinted>
  <dcterms:created xsi:type="dcterms:W3CDTF">1996-01-26T05:25:42Z</dcterms:created>
  <dcterms:modified xsi:type="dcterms:W3CDTF">2020-06-16T05:56:56Z</dcterms:modified>
</cp:coreProperties>
</file>