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10" r:id="rId3"/>
    <p:sldId id="259" r:id="rId4"/>
    <p:sldId id="312" r:id="rId5"/>
    <p:sldId id="301" r:id="rId6"/>
    <p:sldId id="304" r:id="rId7"/>
    <p:sldId id="305" r:id="rId8"/>
    <p:sldId id="308" r:id="rId9"/>
    <p:sldId id="313" r:id="rId10"/>
    <p:sldId id="309" r:id="rId11"/>
    <p:sldId id="306" r:id="rId12"/>
    <p:sldId id="295" r:id="rId13"/>
    <p:sldId id="299" r:id="rId14"/>
    <p:sldId id="326" r:id="rId15"/>
    <p:sldId id="327" r:id="rId16"/>
    <p:sldId id="316" r:id="rId17"/>
    <p:sldId id="328" r:id="rId18"/>
    <p:sldId id="324" r:id="rId19"/>
    <p:sldId id="32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1D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2" autoAdjust="0"/>
  </p:normalViewPr>
  <p:slideViewPr>
    <p:cSldViewPr snapToGrid="0" snapToObjects="1">
      <p:cViewPr>
        <p:scale>
          <a:sx n="66" d="100"/>
          <a:sy n="66" d="100"/>
        </p:scale>
        <p:origin x="-5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DFAD5-5129-49BA-BAE3-3E9D9BA3672C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FAF4A-2ED1-465C-B20F-738DDB9C3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86200" y="2895600"/>
            <a:ext cx="4724400" cy="1752600"/>
          </a:xfrm>
        </p:spPr>
        <p:txBody>
          <a:bodyPr/>
          <a:lstStyle>
            <a:lvl1pPr marL="0" indent="0" algn="l">
              <a:buFontTx/>
              <a:buNone/>
              <a:defRPr sz="2800" baseline="0">
                <a:latin typeface="Bookman Old Style" pitchFamily="18" charset="0"/>
              </a:defRPr>
            </a:lvl1pPr>
          </a:lstStyle>
          <a:p>
            <a:pPr lvl="0"/>
            <a:r>
              <a:rPr lang="en-US" noProof="0" dirty="0" err="1" smtClean="0"/>
              <a:t>Priyadharshini</a:t>
            </a:r>
            <a:r>
              <a:rPr lang="en-US" noProof="0" dirty="0" smtClean="0"/>
              <a:t> S.</a:t>
            </a:r>
          </a:p>
          <a:p>
            <a:pPr lvl="0"/>
            <a:r>
              <a:rPr lang="en-US" noProof="0" dirty="0" err="1" smtClean="0"/>
              <a:t>Vishwani</a:t>
            </a:r>
            <a:r>
              <a:rPr lang="en-US" noProof="0" dirty="0" smtClean="0"/>
              <a:t> D. </a:t>
            </a:r>
            <a:r>
              <a:rPr lang="en-US" noProof="0" dirty="0" err="1" smtClean="0"/>
              <a:t>Agrawal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08D0CC-FD92-415A-94FD-C7067ED74B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0" name="Picture 8" descr="SGCOE V 158 28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10000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8E21-BA0C-42C2-A3A3-FC6C13A0B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4CB9-D47D-4275-8832-B7E7C4EC6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C6CC1C-6F1D-4346-B8F9-6B9EAA6A7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06CB5-F9B8-483D-BD5D-C117BE595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>
            <a:lvl1pPr algn="l">
              <a:defRPr sz="3200">
                <a:solidFill>
                  <a:schemeClr val="tx1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562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>
              <a:defRPr sz="230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946F2A-D0C6-4353-B244-13E57BEE9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47049-AFD6-42FD-83A0-577B085F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4E00-3F46-4CCE-A9A1-6DAB1288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1987-F42F-4575-8B36-E85473793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9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8CB5-D5D2-4E33-A3FC-21254006A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F61CD-A7CD-4D53-B49F-9DCC77D4C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SGCOE V 158 28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143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6F604-5218-4114-A6D2-F744DAB626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68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3200">
          <a:solidFill>
            <a:srgbClr val="00068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800">
          <a:solidFill>
            <a:srgbClr val="00068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•"/>
        <a:defRPr sz="2400">
          <a:solidFill>
            <a:srgbClr val="00068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–"/>
        <a:defRPr sz="2000">
          <a:solidFill>
            <a:srgbClr val="00068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581D"/>
        </a:buClr>
        <a:buChar char="»"/>
        <a:defRPr sz="2000">
          <a:solidFill>
            <a:srgbClr val="00068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grawal@eng.auburn.edu" TargetMode="External"/><Relationship Id="rId2" Type="http://schemas.openxmlformats.org/officeDocument/2006/relationships/hyperlink" Target="mailto:priyas@nvidi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257" y="508000"/>
            <a:ext cx="8694057" cy="2017486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ffectLst/>
                <a:latin typeface="Arial" pitchFamily="34" charset="0"/>
                <a:cs typeface="Arial" pitchFamily="34" charset="0"/>
              </a:rPr>
              <a:t>Externally </a:t>
            </a:r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Tested </a:t>
            </a:r>
            <a:r>
              <a:rPr lang="en-US" sz="4400" dirty="0">
                <a:effectLst/>
                <a:latin typeface="Arial" pitchFamily="34" charset="0"/>
                <a:cs typeface="Arial" pitchFamily="34" charset="0"/>
              </a:rPr>
              <a:t>Scan </a:t>
            </a:r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Circuit </a:t>
            </a:r>
            <a:r>
              <a:rPr lang="en-US" sz="4400" dirty="0">
                <a:effectLst/>
                <a:latin typeface="Arial" pitchFamily="34" charset="0"/>
                <a:cs typeface="Arial" pitchFamily="34" charset="0"/>
              </a:rPr>
              <a:t>with </a:t>
            </a:r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Built-In Activity Monitor </a:t>
            </a:r>
            <a:r>
              <a:rPr lang="en-US" sz="4400" dirty="0">
                <a:effectLst/>
                <a:latin typeface="Arial" pitchFamily="34" charset="0"/>
                <a:cs typeface="Arial" pitchFamily="34" charset="0"/>
              </a:rPr>
              <a:t>and </a:t>
            </a:r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Adaptive Test Clock</a:t>
            </a: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2707366"/>
            <a:ext cx="7645400" cy="3577320"/>
          </a:xfrm>
        </p:spPr>
        <p:txBody>
          <a:bodyPr/>
          <a:lstStyle/>
          <a:p>
            <a:pPr algn="r"/>
            <a:r>
              <a:rPr lang="en-US" dirty="0" err="1" smtClean="0">
                <a:latin typeface="Arial" pitchFamily="34" charset="0"/>
                <a:cs typeface="Arial" pitchFamily="34" charset="0"/>
              </a:rPr>
              <a:t>Priyadharshini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Shanmugasundaram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n-US" i="1" dirty="0" smtClean="0">
                <a:latin typeface="Arial" pitchFamily="34" charset="0"/>
                <a:cs typeface="Arial" pitchFamily="34" charset="0"/>
                <a:hlinkClick r:id="rId2"/>
              </a:rPr>
              <a:t>priyas@nvidia.com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en-US" dirty="0" err="1" smtClean="0">
                <a:latin typeface="Arial" pitchFamily="34" charset="0"/>
                <a:cs typeface="Arial" pitchFamily="34" charset="0"/>
              </a:rPr>
              <a:t>Vishwani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Agrawal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i="1" dirty="0" smtClean="0">
                <a:latin typeface="Arial" pitchFamily="34" charset="0"/>
                <a:cs typeface="Arial" pitchFamily="34" charset="0"/>
                <a:hlinkClick r:id="rId3"/>
              </a:rPr>
              <a:t>vagrawal@eng.auburn.edu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r"/>
            <a:endParaRPr lang="en-US" i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Hyderabad, India, January 11, 2012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Scan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0" name="Group 27"/>
          <p:cNvGrpSpPr/>
          <p:nvPr/>
        </p:nvGrpSpPr>
        <p:grpSpPr>
          <a:xfrm>
            <a:off x="762000" y="1447800"/>
            <a:ext cx="7441470" cy="2381310"/>
            <a:chOff x="914400" y="1676400"/>
            <a:chExt cx="7441470" cy="2381310"/>
          </a:xfrm>
        </p:grpSpPr>
        <p:sp>
          <p:nvSpPr>
            <p:cNvPr id="6" name="Rectangle 5"/>
            <p:cNvSpPr/>
            <p:nvPr/>
          </p:nvSpPr>
          <p:spPr>
            <a:xfrm>
              <a:off x="1371600" y="1828800"/>
              <a:ext cx="59436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3352800"/>
              <a:ext cx="4572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29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505200"/>
              <a:ext cx="457200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148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2209800"/>
              <a:ext cx="457200" cy="1447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004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3200" y="3048000"/>
              <a:ext cx="457200" cy="6096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580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00800" y="2057400"/>
              <a:ext cx="457200" cy="1600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3600" y="3200400"/>
              <a:ext cx="457200" cy="4572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1371600" y="1981200"/>
              <a:ext cx="5105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71600" y="2057400"/>
              <a:ext cx="59436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81400" y="3657600"/>
              <a:ext cx="1739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Clock periods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315999" y="2503401"/>
              <a:ext cx="15969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Cycle power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5200" y="1676400"/>
              <a:ext cx="104067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</a:rPr>
                <a:t>Power</a:t>
              </a:r>
            </a:p>
            <a:p>
              <a:r>
                <a:rPr lang="en-US" sz="2000" b="1" i="1" dirty="0" smtClean="0">
                  <a:solidFill>
                    <a:srgbClr val="FF0000"/>
                  </a:solidFill>
                </a:rPr>
                <a:t>budget</a:t>
              </a:r>
              <a:endParaRPr lang="en-US" sz="20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219200" y="3962400"/>
            <a:ext cx="5943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2192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981200" y="4191000"/>
            <a:ext cx="3810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124200" y="4191000"/>
            <a:ext cx="457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219200" y="4114800"/>
            <a:ext cx="510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429000" y="5791200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Clock periods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63599" y="4637001"/>
            <a:ext cx="1596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Cycle power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7162800" y="3810000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Power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budget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6002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47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28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3622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514600" y="4191000"/>
            <a:ext cx="762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90800" y="4191000"/>
            <a:ext cx="2286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581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718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819400" y="4191000"/>
            <a:ext cx="152400" cy="1600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19200" y="4191000"/>
            <a:ext cx="5943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Monitoring Test Activity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Combinational Logic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1" y="1450032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1" y="1680864"/>
            <a:ext cx="266701" cy="60513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0" y="1450032"/>
            <a:ext cx="1781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Non-transition</a:t>
            </a:r>
          </a:p>
          <a:p>
            <a:pPr algn="ctr"/>
            <a:r>
              <a:rPr lang="en-US" sz="2000" i="1" dirty="0" smtClean="0"/>
              <a:t>monitor</a:t>
            </a:r>
            <a:endParaRPr lang="en-US" sz="2000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Moon 55"/>
          <p:cNvSpPr/>
          <p:nvPr/>
        </p:nvSpPr>
        <p:spPr>
          <a:xfrm>
            <a:off x="1981200" y="1524000"/>
            <a:ext cx="838200" cy="685800"/>
          </a:xfrm>
          <a:prstGeom prst="moon">
            <a:avLst>
              <a:gd name="adj" fmla="val 8301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 rot="10800000">
            <a:off x="2786064" y="1680864"/>
            <a:ext cx="909639" cy="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2786064" y="2057400"/>
            <a:ext cx="132873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886200" y="22860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649980" y="163514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069081" y="24688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 flipV="1">
            <a:off x="1752600" y="17526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Arc 77"/>
          <p:cNvSpPr/>
          <p:nvPr/>
        </p:nvSpPr>
        <p:spPr>
          <a:xfrm flipH="1">
            <a:off x="2743200" y="1524000"/>
            <a:ext cx="485775" cy="685799"/>
          </a:xfrm>
          <a:prstGeom prst="arc">
            <a:avLst>
              <a:gd name="adj1" fmla="val 16859619"/>
              <a:gd name="adj2" fmla="val 471755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1447800" y="1871663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Monitoring Scan-in, </a:t>
                </a:r>
                <a14:m>
                  <m:oMath xmlns:m="http://schemas.openxmlformats.org/officeDocument/2006/math">
                    <m:r>
                      <a:rPr lang="el-GR" i="1" dirty="0">
                        <a:latin typeface="Cambria Math"/>
                      </a:rPr>
                      <m:t>𝛼</m:t>
                    </m:r>
                    <m:r>
                      <a:rPr lang="en-US" i="1" baseline="-25000" dirty="0">
                        <a:latin typeface="Cambria Math"/>
                      </a:rPr>
                      <m:t>𝑝𝑒𝑎𝑘</m:t>
                    </m:r>
                    <m:r>
                      <a:rPr lang="en-US" b="0" i="1" dirty="0" smtClean="0">
                        <a:latin typeface="Cambria Math"/>
                      </a:rPr>
                      <m:t> 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9486" y="6245225"/>
            <a:ext cx="2402114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1261845"/>
            <a:ext cx="7382215" cy="4757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6764"/>
          </a:xfrm>
        </p:spPr>
        <p:txBody>
          <a:bodyPr/>
          <a:lstStyle/>
          <a:p>
            <a:r>
              <a:rPr lang="en-US" dirty="0" smtClean="0"/>
              <a:t>Clock Rate vs. SR Activity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4191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27300" y="1719262"/>
            <a:ext cx="6400800" cy="365760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 rot="10800000" flipH="1">
            <a:off x="1627300" y="3548062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7910" y="446563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07910" y="492283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1417638"/>
            <a:ext cx="16079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F1 = </a:t>
            </a:r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/2</a:t>
            </a: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/3</a:t>
            </a:r>
          </a:p>
          <a:p>
            <a:pPr algn="r"/>
            <a:endParaRPr lang="en-US" sz="2000" dirty="0" smtClean="0">
              <a:solidFill>
                <a:srgbClr val="0070C0"/>
              </a:solidFill>
            </a:endParaRPr>
          </a:p>
          <a:p>
            <a:pPr algn="r"/>
            <a:r>
              <a:rPr lang="en-US" sz="2000" dirty="0" smtClean="0">
                <a:solidFill>
                  <a:srgbClr val="0070C0"/>
                </a:solidFill>
              </a:rPr>
              <a:t>F2 = </a:t>
            </a:r>
            <a:r>
              <a:rPr lang="en-US" sz="2000" dirty="0" err="1" smtClean="0">
                <a:solidFill>
                  <a:srgbClr val="0070C0"/>
                </a:solidFill>
              </a:rPr>
              <a:t>fmax</a:t>
            </a:r>
            <a:r>
              <a:rPr lang="en-US" sz="2000" dirty="0" smtClean="0">
                <a:solidFill>
                  <a:srgbClr val="0070C0"/>
                </a:solidFill>
              </a:rPr>
              <a:t>/4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45053" y="5380038"/>
            <a:ext cx="7044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0	         N/4	     2N/4		  3N/4		   N</a:t>
            </a:r>
          </a:p>
          <a:p>
            <a:r>
              <a:rPr lang="en-US" sz="2000" dirty="0" smtClean="0"/>
              <a:t>	        Number of non-transitions counted</a:t>
            </a:r>
            <a:endParaRPr lang="en-US" sz="20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07910" y="4919662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>
            <a:off x="2988014" y="4690268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26906" y="3552826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217408" y="4467226"/>
            <a:ext cx="160949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437992" y="1719262"/>
            <a:ext cx="1570718" cy="317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4373676" y="4009232"/>
            <a:ext cx="906460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520019" y="2638823"/>
            <a:ext cx="1834358" cy="158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16200000">
            <a:off x="-216327" y="3348007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Clock rate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008710" y="1509288"/>
            <a:ext cx="58381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N/2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N/4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1607910" y="1719262"/>
            <a:ext cx="6420190" cy="3657600"/>
          </a:xfrm>
          <a:prstGeom prst="line">
            <a:avLst/>
          </a:prstGeom>
          <a:ln w="38100">
            <a:solidFill>
              <a:srgbClr val="FF5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6200000">
            <a:off x="7162178" y="3356740"/>
            <a:ext cx="3049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SSR transitions per clock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42686" y="801402"/>
            <a:ext cx="6846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 = number of flip-flops in scan shift register (SR)</a:t>
            </a:r>
          </a:p>
          <a:p>
            <a:r>
              <a:rPr lang="en-US" sz="2000" dirty="0" smtClean="0"/>
              <a:t>M = number of adjustable clock rates = 4, in this illustration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96" y="1028700"/>
            <a:ext cx="8624752" cy="479152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342900"/>
                <a:ext cx="8229600" cy="685800"/>
              </a:xfrm>
            </p:spPr>
            <p:txBody>
              <a:bodyPr/>
              <a:lstStyle/>
              <a:p>
                <a:pPr algn="ctr"/>
                <a:r>
                  <a:rPr lang="en-US" sz="4400" dirty="0" smtClean="0">
                    <a:latin typeface="+mj-lt"/>
                  </a:rPr>
                  <a:t>Monitor Scan-out, </a:t>
                </a:r>
                <a14:m>
                  <m:oMath xmlns:m="http://schemas.openxmlformats.org/officeDocument/2006/math">
                    <m:r>
                      <a:rPr lang="el-GR" sz="4400" i="1" dirty="0" smtClean="0">
                        <a:latin typeface="Cambria Math"/>
                      </a:rPr>
                      <m:t>𝛼</m:t>
                    </m:r>
                    <m:r>
                      <a:rPr lang="en-US" sz="4400" i="1" baseline="-25000" dirty="0" smtClean="0">
                        <a:latin typeface="Cambria Math"/>
                      </a:rPr>
                      <m:t>𝑝𝑒𝑎𝑘</m:t>
                    </m:r>
                    <m:r>
                      <a:rPr lang="en-US" sz="4400" i="1" dirty="0" smtClean="0">
                        <a:latin typeface="Cambria Math"/>
                      </a:rPr>
                      <m:t>&lt;1</m:t>
                    </m:r>
                  </m:oMath>
                </a14:m>
                <a:endParaRPr lang="en-US" sz="4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342900"/>
                <a:ext cx="8229600" cy="685800"/>
              </a:xfrm>
              <a:blipFill rotWithShape="1">
                <a:blip r:embed="rId3"/>
                <a:stretch>
                  <a:fillRect t="-23894" b="-46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2229" y="217714"/>
                <a:ext cx="8752114" cy="685800"/>
              </a:xfrm>
            </p:spPr>
            <p:txBody>
              <a:bodyPr/>
              <a:lstStyle/>
              <a:p>
                <a:pPr algn="ctr"/>
                <a:r>
                  <a:rPr lang="en-US" sz="4000" dirty="0" smtClean="0">
                    <a:latin typeface="+mj-lt"/>
                  </a:rPr>
                  <a:t>Experimental Result </a:t>
                </a:r>
                <a:r>
                  <a:rPr lang="en-US" sz="4000" dirty="0">
                    <a:latin typeface="+mj-lt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i="1" dirty="0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4000" b="0" i="1" dirty="0" smtClean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sz="4000" b="0" i="1" dirty="0" smtClean="0">
                        <a:latin typeface="Cambria Math"/>
                      </a:rPr>
                      <m:t>=0.65</m:t>
                    </m:r>
                    <m:r>
                      <a:rPr lang="en-US" sz="4000" i="1" dirty="0">
                        <a:latin typeface="Cambria Math"/>
                      </a:rPr>
                      <m:t> </m:t>
                    </m:r>
                  </m:oMath>
                </a14:m>
                <a:endParaRPr lang="en-US" sz="40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2229" y="217714"/>
                <a:ext cx="8752114" cy="685800"/>
              </a:xfrm>
              <a:blipFill rotWithShape="1">
                <a:blip r:embed="rId2"/>
                <a:stretch>
                  <a:fillRect t="-22321" b="-34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10/27/2010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32229" y="1219200"/>
                <a:ext cx="8621485" cy="4937760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2"/>
                    </a:solidFill>
                    <a:latin typeface="Trebuchet MS" pitchFamily="34" charset="0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17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5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300" kern="1200">
                    <a:solidFill>
                      <a:schemeClr val="tx1"/>
                    </a:solidFill>
                    <a:latin typeface="Trebuchet MS" pitchFamily="34" charset="0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 smtClean="0"/>
                  <a:t>ATPG pattern sets, generated by </a:t>
                </a:r>
                <a:r>
                  <a:rPr lang="en-US" sz="3200" dirty="0" err="1" smtClean="0"/>
                  <a:t>Tetramax</a:t>
                </a:r>
                <a:r>
                  <a:rPr lang="en-US" sz="3200" dirty="0" smtClean="0"/>
                  <a:t>, for four large benchmark circuits analyzed for trends in peak activity factor</a:t>
                </a:r>
              </a:p>
              <a:p>
                <a:pPr lvl="1"/>
                <a:r>
                  <a:rPr lang="en-US" sz="3200" dirty="0" smtClean="0"/>
                  <a:t>Mean (</a:t>
                </a:r>
                <a14:m>
                  <m:oMath xmlns:m="http://schemas.openxmlformats.org/officeDocument/2006/math">
                    <m:r>
                      <a:rPr lang="el-GR" sz="3200" i="1" dirty="0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sz="3200" dirty="0" smtClean="0"/>
                  <a:t>)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≈ 0.57</m:t>
                    </m:r>
                  </m:oMath>
                </a14:m>
                <a:endParaRPr lang="en-US" sz="3200" dirty="0" smtClean="0"/>
              </a:p>
              <a:p>
                <a:pPr lvl="1"/>
                <a:r>
                  <a:rPr lang="en-US" sz="3200" dirty="0" smtClean="0"/>
                  <a:t>Standard deviation (</a:t>
                </a:r>
                <a14:m>
                  <m:oMath xmlns:m="http://schemas.openxmlformats.org/officeDocument/2006/math">
                    <m:r>
                      <a:rPr lang="el-GR" sz="3200" i="1" dirty="0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3200" dirty="0" smtClean="0"/>
                  <a:t>)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≈ 0.025</m:t>
                    </m:r>
                  </m:oMath>
                </a14:m>
                <a:endParaRPr lang="en-US" sz="32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l-GR" sz="3200" i="1" dirty="0" smtClean="0">
                        <a:latin typeface="Cambria Math"/>
                      </a:rPr>
                      <m:t>𝜇</m:t>
                    </m:r>
                    <m:r>
                      <a:rPr lang="en-US" sz="3200" i="1" dirty="0" smtClean="0">
                        <a:latin typeface="Cambria Math"/>
                      </a:rPr>
                      <m:t> + 3</m:t>
                    </m:r>
                    <m:r>
                      <a:rPr lang="el-GR" sz="3200" i="1" dirty="0" smtClean="0">
                        <a:latin typeface="Cambria Math"/>
                      </a:rPr>
                      <m:t>𝜎</m:t>
                    </m:r>
                    <m:r>
                      <a:rPr lang="en-US" sz="3200" i="1" dirty="0" smtClean="0">
                        <a:latin typeface="Cambria Math"/>
                      </a:rPr>
                      <m:t> = 0.65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Peak activity factor was lower than 0.65 in vector sets of all large benchmark circuits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29" y="1219200"/>
                <a:ext cx="8621485" cy="4937760"/>
              </a:xfrm>
              <a:prstGeom prst="rect">
                <a:avLst/>
              </a:prstGeom>
              <a:blipFill rotWithShape="1">
                <a:blip r:embed="rId3"/>
                <a:stretch>
                  <a:fillRect l="-990" t="-1605" r="-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7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Externally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Tested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Circuit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32229" y="1219200"/>
                <a:ext cx="8723085" cy="4760686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Advantest </a:t>
                </a:r>
                <a:r>
                  <a:rPr lang="en-US" sz="2800" dirty="0"/>
                  <a:t>T2000GS Automatic Test </a:t>
                </a:r>
                <a:r>
                  <a:rPr lang="en-US" sz="2800" dirty="0" smtClean="0"/>
                  <a:t>Equipment (ATE)</a:t>
                </a:r>
              </a:p>
              <a:p>
                <a:r>
                  <a:rPr lang="en-US" sz="2800" dirty="0" smtClean="0"/>
                  <a:t>Start scan-in assuming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=0.65 </m:t>
                    </m:r>
                  </m:oMath>
                </a14:m>
                <a:r>
                  <a:rPr lang="en-US" sz="2800" dirty="0" smtClean="0"/>
                  <a:t>for captured state</a:t>
                </a:r>
              </a:p>
              <a:p>
                <a:r>
                  <a:rPr lang="en-US" sz="2800" dirty="0" smtClean="0"/>
                  <a:t>Results for ITC02 benchmark t512505</a:t>
                </a:r>
              </a:p>
              <a:p>
                <a:pPr lvl="1"/>
                <a:r>
                  <a:rPr lang="en-US" sz="2800" dirty="0" smtClean="0"/>
                  <a:t>N = 76,714 flip-flops (full-scan)</a:t>
                </a:r>
              </a:p>
              <a:p>
                <a:pPr lvl="1"/>
                <a:r>
                  <a:rPr lang="en-US" sz="2800" dirty="0" smtClean="0"/>
                  <a:t>Scan clock frequency steps, </a:t>
                </a:r>
                <a:r>
                  <a:rPr lang="en-US" sz="2800" i="1" dirty="0" smtClean="0"/>
                  <a:t>v</a:t>
                </a:r>
                <a:r>
                  <a:rPr lang="en-US" sz="2800" dirty="0" smtClean="0"/>
                  <a:t> = 512</a:t>
                </a:r>
              </a:p>
              <a:p>
                <a:r>
                  <a:rPr lang="en-US" sz="2800" dirty="0" smtClean="0"/>
                  <a:t>Reference case scan clock frequency determined for activity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𝑝𝑒𝑎𝑘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=0.65</m:t>
                    </m:r>
                  </m:oMath>
                </a14:m>
                <a:r>
                  <a:rPr lang="en-US" sz="2800" dirty="0" smtClean="0"/>
                  <a:t>, assumed 100kHz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32229" y="1219200"/>
                <a:ext cx="8723085" cy="4760686"/>
              </a:xfrm>
              <a:blipFill rotWithShape="1">
                <a:blip r:embed="rId2"/>
                <a:stretch>
                  <a:fillRect l="-1258" t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12"/>
          <p:cNvSpPr txBox="1">
            <a:spLocks/>
          </p:cNvSpPr>
          <p:nvPr/>
        </p:nvSpPr>
        <p:spPr>
          <a:xfrm>
            <a:off x="381000" y="5105400"/>
            <a:ext cx="4038600" cy="460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Adaptive Clock Testing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232229" y="1219200"/>
                <a:ext cx="8723085" cy="476068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dirty="0" smtClean="0"/>
                  <a:t>ATE supplies 51.2 MHz test clock</a:t>
                </a:r>
              </a:p>
              <a:p>
                <a:r>
                  <a:rPr lang="en-US" sz="2800" dirty="0" smtClean="0"/>
                  <a:t>Test for stuck-at faults</a:t>
                </a:r>
              </a:p>
              <a:p>
                <a:r>
                  <a:rPr lang="en-US" sz="2800" dirty="0" smtClean="0"/>
                  <a:t>DUT with monitoring and clock control implemented in FPGA</a:t>
                </a:r>
              </a:p>
              <a:p>
                <a:r>
                  <a:rPr lang="en-US" sz="2800" dirty="0" smtClean="0"/>
                  <a:t>Synchronizer implemented in FPGA as a vector buffer, working with 51.2MHz clock</a:t>
                </a:r>
              </a:p>
              <a:p>
                <a:r>
                  <a:rPr lang="en-US" sz="2800" dirty="0" smtClean="0"/>
                  <a:t>Adaptive clock:</a:t>
                </a:r>
              </a:p>
              <a:p>
                <a:pPr lvl="1"/>
                <a:r>
                  <a:rPr lang="en-US" sz="2600" dirty="0" smtClean="0"/>
                  <a:t>Begin scan-in with 100kHz scan clock. Set counter.</a:t>
                </a:r>
              </a:p>
              <a:p>
                <a:pPr lvl="1"/>
                <a:r>
                  <a:rPr lang="en-US" sz="2600" dirty="0"/>
                  <a:t>Step up frequency </a:t>
                </a:r>
                <a:r>
                  <a:rPr lang="en-US" sz="2600" dirty="0" smtClean="0"/>
                  <a:t>when count </a:t>
                </a:r>
                <a:r>
                  <a:rPr lang="en-US" sz="2600" dirty="0"/>
                  <a:t>of non-transitions </a:t>
                </a:r>
                <a:r>
                  <a:rPr lang="en-US" sz="2600" dirty="0" smtClean="0"/>
                  <a:t>entering </a:t>
                </a:r>
                <a:r>
                  <a:rPr lang="en-US" sz="2600" dirty="0"/>
                  <a:t>scan chain </a:t>
                </a:r>
                <a:r>
                  <a:rPr lang="en-US" sz="2600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𝑝𝑒𝑎𝑘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sz="2600" dirty="0" smtClean="0"/>
                  <a:t>. Set counter.</a:t>
                </a:r>
                <a:endParaRPr lang="en-US" sz="2600" dirty="0"/>
              </a:p>
              <a:p>
                <a:pPr lvl="1"/>
                <a:r>
                  <a:rPr lang="en-US" sz="2600" dirty="0"/>
                  <a:t>Step down frequency </a:t>
                </a:r>
                <a:r>
                  <a:rPr lang="en-US" sz="2600" dirty="0" smtClean="0"/>
                  <a:t>when count </a:t>
                </a:r>
                <a:r>
                  <a:rPr lang="en-US" sz="2600" dirty="0"/>
                  <a:t>of </a:t>
                </a:r>
                <a:r>
                  <a:rPr lang="en-US" sz="2600" dirty="0" smtClean="0"/>
                  <a:t>non-transitions leaving </a:t>
                </a:r>
                <a:r>
                  <a:rPr lang="en-US" sz="2600" dirty="0"/>
                  <a:t>scan chain </a:t>
                </a:r>
                <a:r>
                  <a:rPr lang="en-US" sz="2600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𝑝𝑒𝑎𝑘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sz="2600" dirty="0" smtClean="0"/>
                  <a:t>. Set counter.</a:t>
                </a:r>
                <a:endParaRPr lang="en-US" sz="2600" dirty="0"/>
              </a:p>
              <a:p>
                <a:pPr lvl="1"/>
                <a:endParaRPr lang="en-US" sz="250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232229" y="1219200"/>
                <a:ext cx="8723085" cy="4760686"/>
              </a:xfrm>
              <a:blipFill rotWithShape="1">
                <a:blip r:embed="rId2"/>
                <a:stretch>
                  <a:fillRect l="-1118" t="-2817" r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12"/>
          <p:cNvSpPr txBox="1">
            <a:spLocks/>
          </p:cNvSpPr>
          <p:nvPr/>
        </p:nvSpPr>
        <p:spPr>
          <a:xfrm>
            <a:off x="381000" y="5105400"/>
            <a:ext cx="4038600" cy="4602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36" y="342900"/>
            <a:ext cx="8839206" cy="685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Test Time Reduction (%) in t512505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990016313"/>
                  </p:ext>
                </p:extLst>
              </p:nvPr>
            </p:nvGraphicFramePr>
            <p:xfrm>
              <a:off x="145136" y="1447793"/>
              <a:ext cx="8839206" cy="4432401"/>
            </p:xfrm>
            <a:graphic>
              <a:graphicData uri="http://schemas.openxmlformats.org/drawingml/2006/table">
                <a:tbl>
                  <a:tblPr/>
                  <a:tblGrid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</a:tblGrid>
                  <a:tr h="437244">
                    <a:tc rowSpan="2"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𝜶</m:t>
                                </m:r>
                                <m:r>
                                  <a:rPr lang="en-US" sz="3200" b="1" i="1" u="none" strike="noStrike" baseline="-25000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𝒊𝒏</m:t>
                                </m:r>
                              </m:oMath>
                            </m:oMathPara>
                          </a14:m>
                          <a:endParaRPr lang="el-GR" sz="3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gridSpan="8"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 b="1" i="1" u="none" strike="noStrike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𝜶</m:t>
                                </m:r>
                                <m:r>
                                  <a:rPr lang="en-US" sz="3200" b="1" i="1" u="none" strike="noStrike" baseline="-25000" dirty="0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</a:rPr>
                                  <m:t>𝒐𝒖𝒕</m:t>
                                </m:r>
                              </m:oMath>
                            </m:oMathPara>
                          </a14:m>
                          <a:endParaRPr lang="el-GR" sz="32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3724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38.36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46.06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49.90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38.36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42.21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34.52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26.83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19.13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11.44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3.75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sz="quarter" idx="1"/>
                <p:extLst>
                  <p:ext uri="{D42A27DB-BD31-4B8C-83A1-F6EECF244321}">
                    <p14:modId xmlns:p14="http://schemas.microsoft.com/office/powerpoint/2010/main" val="1990016313"/>
                  </p:ext>
                </p:extLst>
              </p:nvPr>
            </p:nvGraphicFramePr>
            <p:xfrm>
              <a:off x="145136" y="1447793"/>
              <a:ext cx="8839206" cy="4432401"/>
            </p:xfrm>
            <a:graphic>
              <a:graphicData uri="http://schemas.openxmlformats.org/drawingml/2006/table">
                <a:tbl>
                  <a:tblPr/>
                  <a:tblGrid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  <a:gridCol w="982134"/>
                  </a:tblGrid>
                  <a:tr h="497205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21" r="-800621" b="-385621"/>
                          </a:stretch>
                        </a:blipFill>
                      </a:tcPr>
                    </a:tc>
                    <a:tc gridSpan="8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2568" b="-80609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3724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38.36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46.06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49.90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38.36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42.21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30.67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34.52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22.98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26.83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15.29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19.13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7.59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11.44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3.75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437244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  <a:endParaRPr lang="en-US" sz="20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Bookman Old Style" pitchFamily="18" charset="0"/>
                            </a:rPr>
                            <a:t>0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4343400" y="3688079"/>
            <a:ext cx="4419600" cy="19755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17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5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3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57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86" y="3302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16000"/>
            <a:ext cx="8229600" cy="5232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Dynamic control of scan clock frequency proposed:</a:t>
            </a:r>
          </a:p>
          <a:p>
            <a:pPr lvl="1"/>
            <a:r>
              <a:rPr lang="en-US" dirty="0" smtClean="0"/>
              <a:t>Reduces testing time without exceeding power budget.</a:t>
            </a:r>
          </a:p>
          <a:p>
            <a:pPr lvl="1"/>
            <a:r>
              <a:rPr lang="en-US" dirty="0" smtClean="0"/>
              <a:t>On-chip activity monitor for self testing circuits keeps track of activity in scan chain and adjusts scan clock rate.</a:t>
            </a:r>
          </a:p>
          <a:p>
            <a:pPr lvl="1"/>
            <a:r>
              <a:rPr lang="en-US" dirty="0" smtClean="0"/>
              <a:t>On-chip or off-chip activity monitor can be used for externally tested circuits.</a:t>
            </a:r>
          </a:p>
          <a:p>
            <a:pPr lvl="1"/>
            <a:r>
              <a:rPr lang="en-US" dirty="0" smtClean="0"/>
              <a:t>Hand-shake protocol used for communication between ATE and DUT.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Vectors with low average scan-in activity and high peak activity achieve large reduction in test time.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Method can be implemented in circuits using compression hardware </a:t>
            </a:r>
          </a:p>
          <a:p>
            <a:pPr lvl="1"/>
            <a:r>
              <a:rPr lang="en-US" dirty="0" smtClean="0"/>
              <a:t>Activity monitored at every internal scan chain.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Up to 50% reduction in test time achieved in circuits when start frequency not pre-determined</a:t>
            </a:r>
          </a:p>
          <a:p>
            <a:pPr lvl="1"/>
            <a:r>
              <a:rPr lang="en-US" dirty="0" smtClean="0"/>
              <a:t>Results more significant when start frequency is pre-determined.</a:t>
            </a:r>
            <a:endParaRPr lang="en-US" dirty="0"/>
          </a:p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342900"/>
            <a:ext cx="8723086" cy="6858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Testing of VLSI Circuits and Power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8854"/>
            <a:ext cx="8229600" cy="5076371"/>
          </a:xfrm>
        </p:spPr>
        <p:txBody>
          <a:bodyPr>
            <a:normAutofit/>
          </a:bodyPr>
          <a:lstStyle/>
          <a:p>
            <a:r>
              <a:rPr lang="en-US" dirty="0" smtClean="0"/>
              <a:t>High circuit activity during test leads to functional slowdown and high test power dissipation:</a:t>
            </a:r>
            <a:endParaRPr lang="en-US" dirty="0" smtClean="0">
              <a:latin typeface="Trebuchet MS" pitchFamily="34" charset="0"/>
            </a:endParaRPr>
          </a:p>
          <a:p>
            <a:pPr lvl="1"/>
            <a:r>
              <a:rPr lang="en-US" dirty="0" smtClean="0"/>
              <a:t>Peak power - Large IR drop in power distribution lines</a:t>
            </a:r>
          </a:p>
          <a:p>
            <a:pPr lvl="2"/>
            <a:r>
              <a:rPr lang="en-US" dirty="0" smtClean="0"/>
              <a:t>Voltage droop and ground bounce (power supply noise)</a:t>
            </a:r>
          </a:p>
          <a:p>
            <a:pPr lvl="2"/>
            <a:r>
              <a:rPr lang="en-US" dirty="0" smtClean="0"/>
              <a:t>Reduced voltage slows the gates down (delay fault)</a:t>
            </a:r>
          </a:p>
          <a:p>
            <a:pPr lvl="1"/>
            <a:r>
              <a:rPr lang="en-US" dirty="0" smtClean="0"/>
              <a:t>Average power - Excessive heating</a:t>
            </a:r>
          </a:p>
          <a:p>
            <a:pPr lvl="2"/>
            <a:r>
              <a:rPr lang="en-US" dirty="0" smtClean="0"/>
              <a:t>Timing failures</a:t>
            </a:r>
          </a:p>
          <a:p>
            <a:pPr lvl="2"/>
            <a:r>
              <a:rPr lang="en-US" dirty="0" smtClean="0"/>
              <a:t>Permanent damage to circuit</a:t>
            </a:r>
          </a:p>
          <a:p>
            <a:pPr lvl="1"/>
            <a:r>
              <a:rPr lang="en-US" dirty="0" smtClean="0"/>
              <a:t>Good chip may be labeled as bad 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yield loss</a:t>
            </a:r>
          </a:p>
          <a:p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Existing solution: Use worst-case test clock </a:t>
            </a:r>
            <a:r>
              <a:rPr lang="en-US" dirty="0" smtClean="0">
                <a:solidFill>
                  <a:srgbClr val="FF0000"/>
                </a:solidFill>
              </a:rPr>
              <a:t>rate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to keep average and peak power within specification.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Results in long test time.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Problem Statement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1143"/>
            <a:ext cx="8229600" cy="444137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rebuchet MS" pitchFamily="34" charset="0"/>
              </a:rPr>
              <a:t>Reduce test time without exceeding the power specification:</a:t>
            </a:r>
          </a:p>
          <a:p>
            <a:r>
              <a:rPr lang="en-US" sz="3400" dirty="0" smtClean="0"/>
              <a:t>Proposed solution: Adaptive test clock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Use worst-case clock rate when circuit activity is not known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Monitor circuit activity and speed up the clock when activity reduces</a:t>
            </a:r>
          </a:p>
          <a:p>
            <a:pPr lvl="2"/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latin typeface="Trebuchet MS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4B497-1D6D-4B7B-AB71-82736050F8E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Previous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P. </a:t>
            </a:r>
            <a:r>
              <a:rPr lang="en-US" sz="2400" dirty="0" err="1"/>
              <a:t>Shanmugasundaram</a:t>
            </a:r>
            <a:r>
              <a:rPr lang="en-US" sz="2400" dirty="0"/>
              <a:t> and V. D. Agrawal, “Dynamic Scan Clock Control in BIST Circuits,” </a:t>
            </a:r>
            <a:r>
              <a:rPr lang="en-US" sz="2400" i="1" dirty="0" smtClean="0"/>
              <a:t>RASDAT</a:t>
            </a:r>
            <a:r>
              <a:rPr lang="en-US" sz="2400" dirty="0" smtClean="0"/>
              <a:t>, January 2011.</a:t>
            </a:r>
            <a:endParaRPr lang="en-US" sz="2400" dirty="0"/>
          </a:p>
          <a:p>
            <a:r>
              <a:rPr lang="en-US" sz="2400" dirty="0" smtClean="0"/>
              <a:t>P</a:t>
            </a:r>
            <a:r>
              <a:rPr lang="en-US" sz="2400" dirty="0"/>
              <a:t>. </a:t>
            </a:r>
            <a:r>
              <a:rPr lang="en-US" sz="2400" dirty="0" err="1"/>
              <a:t>Shanmugasundaram</a:t>
            </a:r>
            <a:r>
              <a:rPr lang="en-US" sz="2400" dirty="0"/>
              <a:t> and V. D. Agrawal, “Dynamic Scan Clock Control in BIST Circuits,” </a:t>
            </a:r>
            <a:r>
              <a:rPr lang="en-US" sz="2400" i="1" dirty="0"/>
              <a:t>Proc. 43rd IEEE Southeastern Symposium on System Theory</a:t>
            </a:r>
            <a:r>
              <a:rPr lang="en-US" sz="2400" dirty="0"/>
              <a:t>, March 14-16, 2011, pp. 239-244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P. </a:t>
            </a:r>
            <a:r>
              <a:rPr lang="en-US" sz="2400" dirty="0" err="1"/>
              <a:t>Shanmugasundaram</a:t>
            </a:r>
            <a:r>
              <a:rPr lang="en-US" sz="2400" dirty="0"/>
              <a:t> and V. D. Agrawal, “Dynamic Scan Clock Control for Test </a:t>
            </a:r>
            <a:r>
              <a:rPr lang="en-US" sz="2400" dirty="0" smtClean="0"/>
              <a:t>Time Reduction </a:t>
            </a:r>
            <a:r>
              <a:rPr lang="en-US" sz="2400" dirty="0"/>
              <a:t>Maintaining Peak Power Limit,” </a:t>
            </a:r>
            <a:r>
              <a:rPr lang="en-US" sz="2400" i="1" dirty="0" smtClean="0"/>
              <a:t>Proc. 29th IEEE VLSI Test Symposium</a:t>
            </a:r>
            <a:r>
              <a:rPr lang="en-US" sz="2400" dirty="0" smtClean="0"/>
              <a:t>, May 2-4, 2011, pp. 248-253.</a:t>
            </a:r>
          </a:p>
          <a:p>
            <a:r>
              <a:rPr lang="en-US" sz="2400" dirty="0" smtClean="0"/>
              <a:t>P</a:t>
            </a:r>
            <a:r>
              <a:rPr lang="en-US" sz="2400" dirty="0"/>
              <a:t>. </a:t>
            </a:r>
            <a:r>
              <a:rPr lang="en-US" sz="2400" dirty="0" err="1"/>
              <a:t>Shanmugasundaram</a:t>
            </a:r>
            <a:r>
              <a:rPr lang="en-US" sz="2400" dirty="0"/>
              <a:t>, </a:t>
            </a:r>
            <a:r>
              <a:rPr lang="en-US" sz="2400" i="1" dirty="0"/>
              <a:t>Test Time Optimization in Scan Circuits</a:t>
            </a:r>
            <a:r>
              <a:rPr lang="en-US" sz="2400" dirty="0"/>
              <a:t>, Master’s Thesis, Department of ECE, Auburn University, Auburn, Alabama, December 2010.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Built-In Self-Test (BIST)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97016" y="6141660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Combinational Logic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0" y="1290935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0" y="1521768"/>
            <a:ext cx="266700" cy="76423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3304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SR</a:t>
            </a:r>
            <a:r>
              <a:rPr lang="en-US" sz="2000" dirty="0" smtClean="0"/>
              <a:t>: Scan</a:t>
            </a:r>
            <a:r>
              <a:rPr lang="en-US" sz="2000" dirty="0"/>
              <a:t> </a:t>
            </a:r>
            <a:r>
              <a:rPr lang="en-US" sz="2000" dirty="0" smtClean="0"/>
              <a:t>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RBG Generates 010101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42892" y="1290935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0" y="1521768"/>
            <a:ext cx="247192" cy="76423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3432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SR</a:t>
            </a:r>
            <a:r>
              <a:rPr lang="en-US" sz="2000" dirty="0" smtClean="0"/>
              <a:t>: Scan 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43400" y="2362994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381500" y="25534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381500" y="3239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381500" y="40774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49149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5524500" y="2782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4838700" y="3544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5829300" y="3391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5143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5905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5372100" y="34678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6286500" y="2742803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5067300" y="3163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V="1">
            <a:off x="4381500" y="2858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6200000" flipV="1">
            <a:off x="4381500" y="3620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4381500" y="43822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V="1">
            <a:off x="4762500" y="3010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16200000" flipV="1">
            <a:off x="5600700" y="39250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V="1">
            <a:off x="4762500" y="4153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V="1">
            <a:off x="6134100" y="38488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6200000" flipV="1">
            <a:off x="52197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V="1">
            <a:off x="6287294" y="3471817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V="1">
            <a:off x="4686300" y="2629694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5906294" y="2819003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RBG Generates 111000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/>
          <a:p>
            <a:fld id="{0E004E00-3F46-4CCE-A9A1-6DAB1288C7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2286000"/>
            <a:ext cx="381000" cy="2372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0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  <a:p>
            <a:pPr>
              <a:spcAft>
                <a:spcPts val="100"/>
              </a:spcAft>
            </a:pPr>
            <a:r>
              <a:rPr lang="en-US" sz="2400" dirty="0" smtClean="0"/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2514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2895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6200" y="4419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6200" y="4038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862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2514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895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3276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53200" y="2743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53200" y="3124200"/>
            <a:ext cx="1143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0" y="35052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3886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53200" y="42672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6101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352800" y="4419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0400" y="40386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36576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286000" y="3276600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515100" y="4533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4800600"/>
            <a:ext cx="3429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400800" y="4419600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0400" y="4953000"/>
            <a:ext cx="3733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43200" y="44958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286500" y="43053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48000" y="5105400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324100" y="4381500"/>
            <a:ext cx="1447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172200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895600" y="5257800"/>
            <a:ext cx="434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905000" y="4267200"/>
            <a:ext cx="1981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057900" y="4076700"/>
            <a:ext cx="2667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743200" y="54102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485900" y="41529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96200" y="25146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Primary</a:t>
            </a:r>
          </a:p>
          <a:p>
            <a:r>
              <a:rPr lang="en-US" sz="2400" dirty="0" smtClean="0"/>
              <a:t>outputs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66800" y="2438400"/>
            <a:ext cx="1245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Primary</a:t>
            </a:r>
          </a:p>
          <a:p>
            <a:pPr algn="ctr"/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962400" y="5638800"/>
            <a:ext cx="342112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RA</a:t>
            </a:r>
            <a:r>
              <a:rPr lang="en-US" sz="2400" dirty="0" smtClean="0"/>
              <a:t>: Response analyzer</a:t>
            </a:r>
            <a:endParaRPr lang="en-US" sz="2400" dirty="0"/>
          </a:p>
        </p:txBody>
      </p:sp>
      <p:cxnSp>
        <p:nvCxnSpPr>
          <p:cNvPr id="86" name="Shape 85"/>
          <p:cNvCxnSpPr>
            <a:stCxn id="6" idx="2"/>
            <a:endCxn id="84" idx="1"/>
          </p:cNvCxnSpPr>
          <p:nvPr/>
        </p:nvCxnSpPr>
        <p:spPr>
          <a:xfrm rot="16200000" flipH="1">
            <a:off x="3223456" y="5130688"/>
            <a:ext cx="1211189" cy="2667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1" y="1521767"/>
            <a:ext cx="40014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RBG</a:t>
            </a:r>
            <a:r>
              <a:rPr lang="en-US" sz="2400" dirty="0" smtClean="0"/>
              <a:t>: Random bit generator</a:t>
            </a:r>
            <a:endParaRPr lang="en-US" sz="2400" dirty="0"/>
          </a:p>
        </p:txBody>
      </p:sp>
      <p:cxnSp>
        <p:nvCxnSpPr>
          <p:cNvPr id="90" name="Shape 89"/>
          <p:cNvCxnSpPr>
            <a:stCxn id="88" idx="1"/>
            <a:endCxn id="6" idx="0"/>
          </p:cNvCxnSpPr>
          <p:nvPr/>
        </p:nvCxnSpPr>
        <p:spPr>
          <a:xfrm rot="10800000" flipV="1">
            <a:off x="3695701" y="1752600"/>
            <a:ext cx="266701" cy="533400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" y="1219200"/>
            <a:ext cx="3432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SR</a:t>
            </a:r>
            <a:r>
              <a:rPr lang="en-US" sz="2000" dirty="0" smtClean="0"/>
              <a:t>: Scan register (flip-flops</a:t>
            </a:r>
          </a:p>
          <a:p>
            <a:r>
              <a:rPr lang="en-US" sz="2000" dirty="0" smtClean="0"/>
              <a:t>with dual inputs)</a:t>
            </a:r>
            <a:endParaRPr lang="en-US" sz="2000" dirty="0"/>
          </a:p>
        </p:txBody>
      </p:sp>
      <p:sp>
        <p:nvSpPr>
          <p:cNvPr id="94" name="Freeform 93"/>
          <p:cNvSpPr/>
          <p:nvPr/>
        </p:nvSpPr>
        <p:spPr>
          <a:xfrm>
            <a:off x="2362200" y="1752600"/>
            <a:ext cx="1143000" cy="533400"/>
          </a:xfrm>
          <a:custGeom>
            <a:avLst/>
            <a:gdLst>
              <a:gd name="connsiteX0" fmla="*/ 0 w 663678"/>
              <a:gd name="connsiteY0" fmla="*/ 0 h 442451"/>
              <a:gd name="connsiteX1" fmla="*/ 471949 w 663678"/>
              <a:gd name="connsiteY1" fmla="*/ 117987 h 442451"/>
              <a:gd name="connsiteX2" fmla="*/ 663678 w 663678"/>
              <a:gd name="connsiteY2" fmla="*/ 442451 h 442451"/>
              <a:gd name="connsiteX3" fmla="*/ 663678 w 663678"/>
              <a:gd name="connsiteY3" fmla="*/ 442451 h 442451"/>
              <a:gd name="connsiteX4" fmla="*/ 663678 w 663678"/>
              <a:gd name="connsiteY4" fmla="*/ 442451 h 442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78" h="442451">
                <a:moveTo>
                  <a:pt x="0" y="0"/>
                </a:moveTo>
                <a:cubicBezTo>
                  <a:pt x="180668" y="22122"/>
                  <a:pt x="361336" y="44245"/>
                  <a:pt x="471949" y="117987"/>
                </a:cubicBezTo>
                <a:cubicBezTo>
                  <a:pt x="582562" y="191729"/>
                  <a:pt x="663678" y="442451"/>
                  <a:pt x="663678" y="442451"/>
                </a:cubicBezTo>
                <a:lnTo>
                  <a:pt x="663678" y="442451"/>
                </a:lnTo>
                <a:lnTo>
                  <a:pt x="663678" y="442451"/>
                </a:lnTo>
              </a:path>
            </a:pathLst>
          </a:custGeom>
          <a:ln w="28575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57200" y="4572000"/>
            <a:ext cx="21531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SR, RBG</a:t>
            </a:r>
          </a:p>
          <a:p>
            <a:r>
              <a:rPr lang="en-US" sz="2400" i="1" dirty="0" smtClean="0"/>
              <a:t>and RA have</a:t>
            </a:r>
          </a:p>
          <a:p>
            <a:r>
              <a:rPr lang="en-US" sz="2400" i="1" dirty="0" smtClean="0"/>
              <a:t>common clock</a:t>
            </a:r>
          </a:p>
          <a:p>
            <a:r>
              <a:rPr lang="en-US" sz="2400" i="1" dirty="0" smtClean="0"/>
              <a:t>and reset</a:t>
            </a:r>
            <a:endParaRPr lang="en-US" sz="2400" i="1" dirty="0"/>
          </a:p>
        </p:txBody>
      </p:sp>
      <p:sp>
        <p:nvSpPr>
          <p:cNvPr id="127" name="Rectangle 126"/>
          <p:cNvSpPr/>
          <p:nvPr/>
        </p:nvSpPr>
        <p:spPr>
          <a:xfrm>
            <a:off x="2667000" y="2819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2819400" y="3200400"/>
            <a:ext cx="1524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345681" y="2697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193280" y="307848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1709" y="3457545"/>
            <a:ext cx="2094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Test multiplexers</a:t>
            </a:r>
            <a:endParaRPr lang="en-US" sz="2000" i="1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1931654" y="2987040"/>
            <a:ext cx="762000" cy="5181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2286000" y="3357517"/>
            <a:ext cx="533400" cy="20005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43400" y="2362200"/>
            <a:ext cx="2209800" cy="2209800"/>
          </a:xfrm>
          <a:prstGeom prst="rect">
            <a:avLst/>
          </a:prstGeom>
          <a:solidFill>
            <a:schemeClr val="accent5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58" name="Straight Arrow Connector 57"/>
          <p:cNvCxnSpPr/>
          <p:nvPr/>
        </p:nvCxnSpPr>
        <p:spPr>
          <a:xfrm rot="5400000">
            <a:off x="4381500" y="36957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838700" y="35433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5599906" y="328422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6200000" flipV="1">
            <a:off x="5600700" y="39243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V="1">
            <a:off x="6134100" y="3848100"/>
            <a:ext cx="229394" cy="794"/>
          </a:xfrm>
          <a:prstGeom prst="straightConnector1">
            <a:avLst/>
          </a:prstGeom>
          <a:ln w="38100">
            <a:solidFill>
              <a:srgbClr val="FF581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Main Idea</a:t>
            </a:r>
            <a:endParaRPr lang="en-US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VLSI Design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62057" y="6172200"/>
            <a:ext cx="2329543" cy="476250"/>
          </a:xfrm>
        </p:spPr>
        <p:txBody>
          <a:bodyPr/>
          <a:lstStyle/>
          <a:p>
            <a:fld id="{B964B497-1D6D-4B7B-AB71-82736050F8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304800" y="5911524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4572000" y="5900638"/>
            <a:ext cx="4419600" cy="460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Trebuchet MS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Observation: Different sequences of test vector bits consume different amounts of power.</a:t>
            </a:r>
          </a:p>
          <a:p>
            <a:r>
              <a:rPr lang="en-US" sz="2800" dirty="0" smtClean="0"/>
              <a:t>Conventional test clock frequency is chosen based on maximum test power consumption.</a:t>
            </a:r>
          </a:p>
          <a:p>
            <a:pPr lvl="2"/>
            <a:r>
              <a:rPr lang="en-US" sz="2500" dirty="0" smtClean="0">
                <a:latin typeface="Trebuchet MS" pitchFamily="34" charset="0"/>
              </a:rPr>
              <a:t>All test vector bits are applied </a:t>
            </a:r>
            <a:r>
              <a:rPr lang="en-US" sz="2500" dirty="0" smtClean="0"/>
              <a:t>with</a:t>
            </a:r>
            <a:r>
              <a:rPr lang="en-US" sz="2500" dirty="0" smtClean="0">
                <a:latin typeface="Trebuchet MS" pitchFamily="34" charset="0"/>
              </a:rPr>
              <a:t> the same clock frequency.</a:t>
            </a:r>
          </a:p>
          <a:p>
            <a:r>
              <a:rPr lang="en-US" sz="2800" dirty="0" smtClean="0"/>
              <a:t>Test vector bit sequences consuming lower power can be applied at higher scan clock frequencies without exceeding power budget of the chip.</a:t>
            </a:r>
          </a:p>
        </p:txBody>
      </p:sp>
    </p:spTree>
    <p:extLst>
      <p:ext uri="{BB962C8B-B14F-4D97-AF65-F5344CB8AC3E}">
        <p14:creationId xmlns:p14="http://schemas.microsoft.com/office/powerpoint/2010/main" val="15271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685800"/>
          </a:xfrm>
        </p:spPr>
        <p:txBody>
          <a:bodyPr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Scan Clock Frequency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6"/>
            <a:ext cx="8229600" cy="5072743"/>
          </a:xfrm>
        </p:spPr>
        <p:txBody>
          <a:bodyPr/>
          <a:lstStyle/>
          <a:p>
            <a:r>
              <a:rPr lang="en-US" dirty="0" smtClean="0"/>
              <a:t>Upper bounds:</a:t>
            </a:r>
          </a:p>
          <a:p>
            <a:pPr lvl="1"/>
            <a:r>
              <a:rPr lang="en-US" dirty="0" smtClean="0"/>
              <a:t>Maximum shift frequency allowed by shift register structure, F1</a:t>
            </a:r>
          </a:p>
          <a:p>
            <a:pPr lvl="1"/>
            <a:r>
              <a:rPr lang="en-US" dirty="0" smtClean="0"/>
              <a:t>Shift frequency determined by the highest scan activity and peak power budget, F2</a:t>
            </a:r>
          </a:p>
          <a:p>
            <a:pPr lvl="1"/>
            <a:r>
              <a:rPr lang="en-US" dirty="0" smtClean="0"/>
              <a:t>F1 &gt;&gt; F2</a:t>
            </a:r>
          </a:p>
          <a:p>
            <a:r>
              <a:rPr lang="en-US" dirty="0" smtClean="0"/>
              <a:t>Fixed scan clock: use F2</a:t>
            </a:r>
          </a:p>
          <a:p>
            <a:r>
              <a:rPr lang="en-US" dirty="0" smtClean="0"/>
              <a:t>Adaptive clock: monitor activity and vary clock frequency between F1 and F2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11,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CC1C-6F1D-4346-B8F9-6B9EAA6A7BF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427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6300</TotalTime>
  <Words>1230</Words>
  <Application>Microsoft Office PowerPoint</Application>
  <PresentationFormat>On-screen Show (4:3)</PresentationFormat>
  <Paragraphs>335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Externally Tested Scan Circuit with Built-In Activity Monitor and Adaptive Test Clock</vt:lpstr>
      <vt:lpstr>Testing of VLSI Circuits and Power</vt:lpstr>
      <vt:lpstr>Problem Statement</vt:lpstr>
      <vt:lpstr>Previous Publications</vt:lpstr>
      <vt:lpstr>Built-In Self-Test (BIST)</vt:lpstr>
      <vt:lpstr>RBG Generates 010101</vt:lpstr>
      <vt:lpstr>RBG Generates 111000</vt:lpstr>
      <vt:lpstr>Main Idea</vt:lpstr>
      <vt:lpstr>Scan Clock Frequency</vt:lpstr>
      <vt:lpstr>Speeding Up Scan Clock</vt:lpstr>
      <vt:lpstr>Monitoring Test Activity</vt:lpstr>
      <vt:lpstr>Monitoring Scan-in, αpeak =1</vt:lpstr>
      <vt:lpstr>Clock Rate vs. SR Activity</vt:lpstr>
      <vt:lpstr>Monitor Scan-out, αpeak&lt;1</vt:lpstr>
      <vt:lpstr>Experimental Result - α_peak=0.65 </vt:lpstr>
      <vt:lpstr>Externally Tested Circuit</vt:lpstr>
      <vt:lpstr>Adaptive Clock Testing</vt:lpstr>
      <vt:lpstr>Test Time Reduction (%) in t512505</vt:lpstr>
      <vt:lpstr>Conclusion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Aileen Broaddus</dc:creator>
  <cp:lastModifiedBy>Vishwani Agrawal</cp:lastModifiedBy>
  <cp:revision>57</cp:revision>
  <dcterms:created xsi:type="dcterms:W3CDTF">2007-03-16T13:06:47Z</dcterms:created>
  <dcterms:modified xsi:type="dcterms:W3CDTF">2012-01-16T08:53:52Z</dcterms:modified>
</cp:coreProperties>
</file>