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310" r:id="rId3"/>
    <p:sldId id="259" r:id="rId4"/>
    <p:sldId id="301" r:id="rId5"/>
    <p:sldId id="304" r:id="rId6"/>
    <p:sldId id="305" r:id="rId7"/>
    <p:sldId id="308" r:id="rId8"/>
    <p:sldId id="309" r:id="rId9"/>
    <p:sldId id="306" r:id="rId10"/>
    <p:sldId id="295" r:id="rId11"/>
    <p:sldId id="299" r:id="rId12"/>
    <p:sldId id="296" r:id="rId13"/>
    <p:sldId id="275" r:id="rId14"/>
    <p:sldId id="311" r:id="rId15"/>
    <p:sldId id="276" r:id="rId16"/>
    <p:sldId id="298" r:id="rId17"/>
    <p:sldId id="29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581D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62" autoAdjust="0"/>
  </p:normalViewPr>
  <p:slideViewPr>
    <p:cSldViewPr snapToGrid="0" snapToObjects="1">
      <p:cViewPr>
        <p:scale>
          <a:sx n="66" d="100"/>
          <a:sy n="66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cads\research\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1"/>
          <c:order val="0"/>
          <c:tx>
            <c:strRef>
              <c:f>Sheet3!$C$2</c:f>
              <c:strCache>
                <c:ptCount val="1"/>
                <c:pt idx="0">
                  <c:v>Uniform clock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/>
          </c:spPr>
          <c:val>
            <c:numRef>
              <c:f>Sheet3!$C$4:$C$23</c:f>
              <c:numCache>
                <c:formatCode>0.00E+00</c:formatCode>
                <c:ptCount val="20"/>
                <c:pt idx="0">
                  <c:v>1.6700000000000024E-2</c:v>
                </c:pt>
                <c:pt idx="1">
                  <c:v>1.6799999999999999E-2</c:v>
                </c:pt>
                <c:pt idx="2">
                  <c:v>1.5200000000000014E-2</c:v>
                </c:pt>
                <c:pt idx="3">
                  <c:v>1.5900000000000025E-2</c:v>
                </c:pt>
                <c:pt idx="4">
                  <c:v>1.4300000000000009E-2</c:v>
                </c:pt>
                <c:pt idx="5">
                  <c:v>1.4500000000000011E-2</c:v>
                </c:pt>
                <c:pt idx="6">
                  <c:v>1.3100000000000016E-2</c:v>
                </c:pt>
                <c:pt idx="7">
                  <c:v>1.3100000000000016E-2</c:v>
                </c:pt>
                <c:pt idx="8">
                  <c:v>1.2400000000000013E-2</c:v>
                </c:pt>
                <c:pt idx="9">
                  <c:v>1.1299999999999999E-2</c:v>
                </c:pt>
                <c:pt idx="10">
                  <c:v>1.0500000000000016E-2</c:v>
                </c:pt>
                <c:pt idx="11">
                  <c:v>9.6400000000000027E-3</c:v>
                </c:pt>
                <c:pt idx="12">
                  <c:v>8.160000000000011E-3</c:v>
                </c:pt>
                <c:pt idx="13">
                  <c:v>6.2700000000000099E-3</c:v>
                </c:pt>
                <c:pt idx="14">
                  <c:v>6.4100000000000094E-3</c:v>
                </c:pt>
                <c:pt idx="15">
                  <c:v>7.8400000000000102E-3</c:v>
                </c:pt>
                <c:pt idx="16">
                  <c:v>7.8400000000000102E-3</c:v>
                </c:pt>
                <c:pt idx="17">
                  <c:v>6.0000000000000088E-3</c:v>
                </c:pt>
                <c:pt idx="18">
                  <c:v>5.4400000000000099E-3</c:v>
                </c:pt>
                <c:pt idx="19">
                  <c:v>4.5659999999999997E-3</c:v>
                </c:pt>
              </c:numCache>
            </c:numRef>
          </c:val>
        </c:ser>
        <c:ser>
          <c:idx val="2"/>
          <c:order val="1"/>
          <c:tx>
            <c:strRef>
              <c:f>Sheet3!$D$2</c:f>
              <c:strCache>
                <c:ptCount val="1"/>
                <c:pt idx="0">
                  <c:v>Dynamic clock</c:v>
                </c:pt>
              </c:strCache>
            </c:strRef>
          </c:tx>
          <c:spPr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c:spPr>
          <c:val>
            <c:numRef>
              <c:f>Sheet3!$D$4:$D$23</c:f>
              <c:numCache>
                <c:formatCode>0.00E+00</c:formatCode>
                <c:ptCount val="20"/>
                <c:pt idx="0">
                  <c:v>1.6700000000000024E-2</c:v>
                </c:pt>
                <c:pt idx="1">
                  <c:v>1.6799999999999999E-2</c:v>
                </c:pt>
                <c:pt idx="2">
                  <c:v>1.5200000000000014E-2</c:v>
                </c:pt>
                <c:pt idx="3">
                  <c:v>1.5900000000000025E-2</c:v>
                </c:pt>
                <c:pt idx="4">
                  <c:v>1.4300000000000009E-2</c:v>
                </c:pt>
                <c:pt idx="5">
                  <c:v>1.4500000000000011E-2</c:v>
                </c:pt>
                <c:pt idx="6">
                  <c:v>1.3100000000000016E-2</c:v>
                </c:pt>
                <c:pt idx="7">
                  <c:v>1.7400000000000027E-2</c:v>
                </c:pt>
                <c:pt idx="8">
                  <c:v>1.6500000000000025E-2</c:v>
                </c:pt>
                <c:pt idx="9">
                  <c:v>1.4999999999999998E-2</c:v>
                </c:pt>
                <c:pt idx="10">
                  <c:v>1.4000000000000005E-2</c:v>
                </c:pt>
                <c:pt idx="11">
                  <c:v>1.2900000000000014E-2</c:v>
                </c:pt>
                <c:pt idx="12">
                  <c:v>1.0900000000000014E-2</c:v>
                </c:pt>
                <c:pt idx="13">
                  <c:v>8.3600000000000185E-3</c:v>
                </c:pt>
                <c:pt idx="14">
                  <c:v>7.2600000000000078E-3</c:v>
                </c:pt>
                <c:pt idx="15">
                  <c:v>1.5699999999999999E-2</c:v>
                </c:pt>
                <c:pt idx="16">
                  <c:v>1.5699999999999999E-2</c:v>
                </c:pt>
                <c:pt idx="17">
                  <c:v>1.2000000000000009E-2</c:v>
                </c:pt>
                <c:pt idx="18">
                  <c:v>1.0900000000000014E-2</c:v>
                </c:pt>
                <c:pt idx="19">
                  <c:v>9.1330000000000005E-3</c:v>
                </c:pt>
              </c:numCache>
            </c:numRef>
          </c:val>
        </c:ser>
        <c:overlap val="-53"/>
        <c:axId val="49745280"/>
        <c:axId val="60663296"/>
      </c:barChart>
      <c:lineChart>
        <c:grouping val="standard"/>
        <c:ser>
          <c:idx val="0"/>
          <c:order val="2"/>
          <c:tx>
            <c:strRef>
              <c:f>Sheet3!$B$2</c:f>
              <c:strCache>
                <c:ptCount val="1"/>
                <c:pt idx="0">
                  <c:v>Peak limit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Sheet3!$B$4:$B$23</c:f>
              <c:numCache>
                <c:formatCode>0.00E+00</c:formatCode>
                <c:ptCount val="20"/>
                <c:pt idx="0">
                  <c:v>1.7400000000000027E-2</c:v>
                </c:pt>
                <c:pt idx="1">
                  <c:v>1.7400000000000027E-2</c:v>
                </c:pt>
                <c:pt idx="2">
                  <c:v>1.7400000000000027E-2</c:v>
                </c:pt>
                <c:pt idx="3">
                  <c:v>1.7400000000000027E-2</c:v>
                </c:pt>
                <c:pt idx="4">
                  <c:v>1.7400000000000027E-2</c:v>
                </c:pt>
                <c:pt idx="5">
                  <c:v>1.7400000000000027E-2</c:v>
                </c:pt>
                <c:pt idx="6">
                  <c:v>1.7400000000000027E-2</c:v>
                </c:pt>
                <c:pt idx="7">
                  <c:v>1.7400000000000027E-2</c:v>
                </c:pt>
                <c:pt idx="8">
                  <c:v>1.7400000000000027E-2</c:v>
                </c:pt>
                <c:pt idx="9">
                  <c:v>1.7400000000000027E-2</c:v>
                </c:pt>
                <c:pt idx="10">
                  <c:v>1.7400000000000027E-2</c:v>
                </c:pt>
                <c:pt idx="11">
                  <c:v>1.7400000000000027E-2</c:v>
                </c:pt>
                <c:pt idx="12">
                  <c:v>1.7400000000000027E-2</c:v>
                </c:pt>
                <c:pt idx="13">
                  <c:v>1.7400000000000027E-2</c:v>
                </c:pt>
                <c:pt idx="14">
                  <c:v>1.7400000000000027E-2</c:v>
                </c:pt>
                <c:pt idx="15">
                  <c:v>1.7400000000000027E-2</c:v>
                </c:pt>
                <c:pt idx="16">
                  <c:v>1.7400000000000027E-2</c:v>
                </c:pt>
                <c:pt idx="17">
                  <c:v>1.7400000000000027E-2</c:v>
                </c:pt>
                <c:pt idx="18">
                  <c:v>1.7400000000000027E-2</c:v>
                </c:pt>
                <c:pt idx="19">
                  <c:v>1.7400000000000027E-2</c:v>
                </c:pt>
              </c:numCache>
            </c:numRef>
          </c:val>
        </c:ser>
        <c:marker val="1"/>
        <c:axId val="49745280"/>
        <c:axId val="60663296"/>
      </c:lineChart>
      <c:catAx>
        <c:axId val="49745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2000" dirty="0">
                    <a:latin typeface="Trebuchet MS" pitchFamily="34" charset="0"/>
                  </a:rPr>
                  <a:t>Clock </a:t>
                </a:r>
                <a:r>
                  <a:rPr lang="en-US" sz="2000" dirty="0" smtClean="0">
                    <a:latin typeface="Trebuchet MS" pitchFamily="34" charset="0"/>
                  </a:rPr>
                  <a:t>Cycles</a:t>
                </a:r>
                <a:endParaRPr lang="en-US" sz="2000" dirty="0">
                  <a:latin typeface="Trebuchet MS" pitchFamily="34" charset="0"/>
                </a:endParaRPr>
              </a:p>
            </c:rich>
          </c:tx>
        </c:title>
        <c:tickLblPos val="nextTo"/>
        <c:crossAx val="60663296"/>
        <c:crosses val="autoZero"/>
        <c:auto val="1"/>
        <c:lblAlgn val="ctr"/>
        <c:lblOffset val="100"/>
        <c:tickLblSkip val="1"/>
      </c:catAx>
      <c:valAx>
        <c:axId val="606632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rebuchet MS" pitchFamily="34" charset="0"/>
                  </a:defRPr>
                </a:pPr>
                <a:r>
                  <a:rPr lang="en-US" sz="2000" dirty="0">
                    <a:latin typeface="Trebuchet MS" pitchFamily="34" charset="0"/>
                  </a:rPr>
                  <a:t>Activity per unit time (1/s)</a:t>
                </a:r>
              </a:p>
            </c:rich>
          </c:tx>
          <c:layout>
            <c:manualLayout>
              <c:xMode val="edge"/>
              <c:yMode val="edge"/>
              <c:x val="1.543209689023806E-2"/>
              <c:y val="6.0891434656370098E-2"/>
            </c:manualLayout>
          </c:layout>
        </c:title>
        <c:numFmt formatCode="0.00E+00" sourceLinked="1"/>
        <c:tickLblPos val="nextTo"/>
        <c:crossAx val="497452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0.73884748482945894"/>
          <c:y val="7.9129611101665845E-2"/>
          <c:w val="0.25977055266713411"/>
          <c:h val="0.25467524948113668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DFAD5-5129-49BA-BAE3-3E9D9BA3672C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FAF4A-2ED1-465C-B20F-738DDB9C3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4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924800" cy="1470025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886200" y="2895600"/>
            <a:ext cx="4724400" cy="1752600"/>
          </a:xfrm>
        </p:spPr>
        <p:txBody>
          <a:bodyPr/>
          <a:lstStyle>
            <a:lvl1pPr marL="0" indent="0" algn="l">
              <a:buFontTx/>
              <a:buNone/>
              <a:defRPr sz="2800" baseline="0">
                <a:latin typeface="Bookman Old Style" pitchFamily="18" charset="0"/>
              </a:defRPr>
            </a:lvl1pPr>
          </a:lstStyle>
          <a:p>
            <a:pPr lvl="0"/>
            <a:r>
              <a:rPr lang="en-US" noProof="0" dirty="0" err="1" smtClean="0"/>
              <a:t>Priyadharshini</a:t>
            </a:r>
            <a:r>
              <a:rPr lang="en-US" noProof="0" dirty="0" smtClean="0"/>
              <a:t> S.</a:t>
            </a:r>
          </a:p>
          <a:p>
            <a:pPr lvl="0"/>
            <a:r>
              <a:rPr lang="en-US" noProof="0" dirty="0" err="1" smtClean="0"/>
              <a:t>Vishwani</a:t>
            </a:r>
            <a:r>
              <a:rPr lang="en-US" noProof="0" dirty="0" smtClean="0"/>
              <a:t> D. </a:t>
            </a:r>
            <a:r>
              <a:rPr lang="en-US" noProof="0" dirty="0" err="1" smtClean="0"/>
              <a:t>Agrawal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08D0CC-FD92-415A-94FD-C7067ED74B6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icture 8" descr="SGCOE V 158 28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810000" cy="3078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8E21-BA0C-42C2-A3A3-FC6C13A0B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04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04CB9-D47D-4275-8832-B7E7C4EC6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98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C6CC1C-6F1D-4346-B8F9-6B9EAA6A7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17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06CB5-F9B8-483D-BD5D-C117BE595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379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946F2A-D0C6-4353-B244-13E57BEE9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77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47049-AFD6-42FD-83A0-577B085F9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380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4E00-3F46-4CCE-A9A1-6DAB1288C7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56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81987-F42F-4575-8B36-E85473793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839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8CB5-D5D2-4E33-A3FC-21254006A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584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F61CD-A7CD-4D53-B49F-9DCC77D4C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111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GCOE V 158 28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1143000" cy="923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96F604-5218-4114-A6D2-F744DAB626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3200">
          <a:solidFill>
            <a:srgbClr val="00068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800">
          <a:solidFill>
            <a:srgbClr val="00068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2400">
          <a:solidFill>
            <a:srgbClr val="00068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000">
          <a:solidFill>
            <a:srgbClr val="00068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grawal@eng.auburn.edu" TargetMode="External"/><Relationship Id="rId2" Type="http://schemas.openxmlformats.org/officeDocument/2006/relationships/hyperlink" Target="mailto:priyas@nvidia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257" y="508000"/>
            <a:ext cx="8694057" cy="1470025"/>
          </a:xfrm>
        </p:spPr>
        <p:txBody>
          <a:bodyPr/>
          <a:lstStyle/>
          <a:p>
            <a:r>
              <a:rPr lang="en-US" sz="4400" b="1" dirty="0" smtClean="0">
                <a:effectLst/>
                <a:latin typeface="Arial" pitchFamily="34" charset="0"/>
                <a:cs typeface="Arial" pitchFamily="34" charset="0"/>
              </a:rPr>
              <a:t>Dynamic Scan Clock Control</a:t>
            </a:r>
            <a:br>
              <a:rPr lang="en-US" sz="44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4400" b="1" dirty="0" smtClean="0">
                <a:effectLst/>
                <a:latin typeface="Arial" pitchFamily="34" charset="0"/>
                <a:cs typeface="Arial" pitchFamily="34" charset="0"/>
              </a:rPr>
              <a:t>In BIST Circuits</a:t>
            </a:r>
            <a:endParaRPr lang="en-US" sz="4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2155825"/>
            <a:ext cx="7645400" cy="1752600"/>
          </a:xfrm>
        </p:spPr>
        <p:txBody>
          <a:bodyPr/>
          <a:lstStyle/>
          <a:p>
            <a:pPr algn="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Priyadharshini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Shanmugasundaram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i="1" dirty="0" smtClean="0">
                <a:latin typeface="Arial" pitchFamily="34" charset="0"/>
                <a:cs typeface="Arial" pitchFamily="34" charset="0"/>
                <a:hlinkClick r:id="rId2"/>
              </a:rPr>
              <a:t>priyas@nvidia.com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Vishwani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Agrawal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i="1" dirty="0" smtClean="0">
                <a:latin typeface="Arial" pitchFamily="34" charset="0"/>
                <a:cs typeface="Arial" pitchFamily="34" charset="0"/>
                <a:hlinkClick r:id="rId3"/>
              </a:rPr>
              <a:t>vagrawal@eng.auburn.edu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Dynamic Scan Architecture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9486" y="6245225"/>
            <a:ext cx="2402114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93373"/>
            <a:ext cx="7022986" cy="4526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26764"/>
          </a:xfrm>
        </p:spPr>
        <p:txBody>
          <a:bodyPr/>
          <a:lstStyle/>
          <a:p>
            <a:r>
              <a:rPr lang="en-US" dirty="0" smtClean="0"/>
              <a:t>Clock Rate vs. SSR Activity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1910" y="6245225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27300" y="1719262"/>
            <a:ext cx="6400800" cy="36576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 rot="10800000" flipH="1">
            <a:off x="1627300" y="3548062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7910" y="446563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7910" y="492283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3142" y="1417638"/>
            <a:ext cx="9547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>
                <a:solidFill>
                  <a:srgbClr val="0070C0"/>
                </a:solidFill>
              </a:rPr>
              <a:t>fmax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r>
              <a:rPr lang="en-US" sz="2000" dirty="0" err="1" smtClean="0">
                <a:solidFill>
                  <a:srgbClr val="0070C0"/>
                </a:solidFill>
              </a:rPr>
              <a:t>fmax</a:t>
            </a:r>
            <a:r>
              <a:rPr lang="en-US" sz="2000" dirty="0" smtClean="0">
                <a:solidFill>
                  <a:srgbClr val="0070C0"/>
                </a:solidFill>
              </a:rPr>
              <a:t>/2</a:t>
            </a: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r>
              <a:rPr lang="en-US" sz="2000" dirty="0" err="1" smtClean="0">
                <a:solidFill>
                  <a:srgbClr val="0070C0"/>
                </a:solidFill>
              </a:rPr>
              <a:t>fmax</a:t>
            </a:r>
            <a:r>
              <a:rPr lang="en-US" sz="2000" dirty="0" smtClean="0">
                <a:solidFill>
                  <a:srgbClr val="0070C0"/>
                </a:solidFill>
              </a:rPr>
              <a:t>/3</a:t>
            </a: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r>
              <a:rPr lang="en-US" sz="2000" dirty="0" err="1" smtClean="0">
                <a:solidFill>
                  <a:srgbClr val="0070C0"/>
                </a:solidFill>
              </a:rPr>
              <a:t>fmax</a:t>
            </a:r>
            <a:r>
              <a:rPr lang="en-US" sz="2000" dirty="0" smtClean="0">
                <a:solidFill>
                  <a:srgbClr val="0070C0"/>
                </a:solidFill>
              </a:rPr>
              <a:t>/4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45053" y="5380038"/>
            <a:ext cx="7044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0	         N/4	     2N/4		  3N/4		   N</a:t>
            </a:r>
          </a:p>
          <a:p>
            <a:r>
              <a:rPr lang="en-US" sz="2000" dirty="0" smtClean="0"/>
              <a:t>	        Number of non-transitions counted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07910" y="4919662"/>
            <a:ext cx="1609498" cy="31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>
            <a:off x="2988014" y="4690268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826906" y="3552826"/>
            <a:ext cx="1609498" cy="31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217408" y="4467226"/>
            <a:ext cx="1609498" cy="31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37992" y="1719262"/>
            <a:ext cx="1570718" cy="31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4373676" y="4009232"/>
            <a:ext cx="90646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5520019" y="2638823"/>
            <a:ext cx="1834358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16200000">
            <a:off x="-216327" y="3348007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Clock rate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08710" y="1509288"/>
            <a:ext cx="58381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N/2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N/4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607910" y="1719262"/>
            <a:ext cx="6420190" cy="3657600"/>
          </a:xfrm>
          <a:prstGeom prst="line">
            <a:avLst/>
          </a:prstGeom>
          <a:ln w="38100">
            <a:solidFill>
              <a:srgbClr val="FF5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6200000">
            <a:off x="7162178" y="3356740"/>
            <a:ext cx="3049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SSR transitions per clock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42686" y="801402"/>
            <a:ext cx="6846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 = number of flip-flops in scan shift register (SSR)</a:t>
            </a:r>
          </a:p>
          <a:p>
            <a:r>
              <a:rPr lang="en-US" sz="2000" dirty="0" smtClean="0"/>
              <a:t>M = number of adjustable clock rates = 4, in this illustration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314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Dynamic Control of Scan Clock</a:t>
            </a:r>
            <a:endParaRPr lang="en-US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4188" b="1"/>
          <a:stretch/>
        </p:blipFill>
        <p:spPr>
          <a:xfrm>
            <a:off x="0" y="2423886"/>
            <a:ext cx="5914480" cy="1227272"/>
          </a:xfrm>
        </p:spPr>
      </p:pic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70154" y="1005114"/>
            <a:ext cx="8216646" cy="1128486"/>
          </a:xfrm>
        </p:spPr>
        <p:txBody>
          <a:bodyPr/>
          <a:lstStyle/>
          <a:p>
            <a:r>
              <a:rPr lang="en-US" sz="2000" dirty="0" smtClean="0"/>
              <a:t>Monitor number of transitions in scan chain</a:t>
            </a:r>
          </a:p>
          <a:p>
            <a:r>
              <a:rPr lang="en-US" sz="2000" dirty="0" smtClean="0"/>
              <a:t>Speed-up scan clock when activity in scan chain is low or slow-down scan clock when activity in scan chain is high</a:t>
            </a:r>
          </a:p>
          <a:p>
            <a:endParaRPr lang="en-US" dirty="0"/>
          </a:p>
        </p:txBody>
      </p:sp>
      <p:sp>
        <p:nvSpPr>
          <p:cNvPr id="14" name="Content Placeholder 12"/>
          <p:cNvSpPr txBox="1">
            <a:spLocks/>
          </p:cNvSpPr>
          <p:nvPr/>
        </p:nvSpPr>
        <p:spPr>
          <a:xfrm>
            <a:off x="609600" y="4800600"/>
            <a:ext cx="5257800" cy="460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Content Placeholder 12"/>
              <p:cNvSpPr txBox="1">
                <a:spLocks/>
              </p:cNvSpPr>
              <p:nvPr/>
            </p:nvSpPr>
            <p:spPr>
              <a:xfrm>
                <a:off x="5486400" y="2209800"/>
                <a:ext cx="3483429" cy="2971800"/>
              </a:xfrm>
              <a:prstGeom prst="rect">
                <a:avLst/>
              </a:prstGeom>
            </p:spPr>
            <p:txBody>
              <a:bodyPr vert="horz">
                <a:normAutofit fontScale="47500" lnSpcReduction="20000"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2"/>
                    </a:solidFill>
                    <a:latin typeface="Trebuchet MS" pitchFamily="34" charset="0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17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5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3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Arial" pitchFamily="34" charset="0"/>
                  <a:buChar char="•"/>
                </a:pPr>
                <a:r>
                  <a:rPr lang="en-US" sz="4200" dirty="0"/>
                  <a:t>Scan-in time</a:t>
                </a:r>
              </a:p>
              <a:p>
                <a:pPr lvl="1"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Trebuchet MS" pitchFamily="34" charset="0"/>
                  <a:buChar char="–"/>
                </a:pPr>
                <a:r>
                  <a:rPr lang="en-US" sz="3800" dirty="0">
                    <a:solidFill>
                      <a:schemeClr val="tx1"/>
                    </a:solidFill>
                  </a:rPr>
                  <a:t>Without dynamic control</a:t>
                </a:r>
              </a:p>
              <a:p>
                <a:pPr lvl="2"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400" dirty="0"/>
                      <m:t>4</m:t>
                    </m:r>
                    <m:r>
                      <a:rPr lang="en-US" sz="3400" dirty="0"/>
                      <m:t>𝑇</m:t>
                    </m:r>
                    <m:r>
                      <a:rPr lang="en-US" sz="3400" dirty="0"/>
                      <m:t>∗8 = 32</m:t>
                    </m:r>
                    <m:r>
                      <a:rPr lang="en-US" sz="3400" dirty="0"/>
                      <m:t>𝑇</m:t>
                    </m:r>
                  </m:oMath>
                </a14:m>
                <a:endParaRPr lang="en-US" sz="3400" dirty="0"/>
              </a:p>
              <a:p>
                <a:pPr lvl="1"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Trebuchet MS" pitchFamily="34" charset="0"/>
                  <a:buChar char="–"/>
                </a:pPr>
                <a:r>
                  <a:rPr lang="en-US" sz="3700" dirty="0">
                    <a:solidFill>
                      <a:schemeClr val="tx1"/>
                    </a:solidFill>
                  </a:rPr>
                  <a:t>With dynamic control</a:t>
                </a:r>
              </a:p>
              <a:p>
                <a:pPr lvl="2">
                  <a:spcBef>
                    <a:spcPct val="20000"/>
                  </a:spcBef>
                  <a:buClr>
                    <a:srgbClr val="FF581D"/>
                  </a:buClr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400"/>
                      <m:t>4</m:t>
                    </m:r>
                    <m:r>
                      <a:rPr lang="en-US" sz="3400"/>
                      <m:t>𝑇</m:t>
                    </m:r>
                    <m:r>
                      <a:rPr lang="en-US" sz="3400"/>
                      <m:t>∗4+3</m:t>
                    </m:r>
                    <m:r>
                      <a:rPr lang="en-US" sz="3400"/>
                      <m:t>𝑇</m:t>
                    </m:r>
                    <m:r>
                      <a:rPr lang="en-US" sz="3400"/>
                      <m:t>∗2+2</m:t>
                    </m:r>
                    <m:r>
                      <a:rPr lang="en-US" sz="3400"/>
                      <m:t>𝑇</m:t>
                    </m:r>
                    <m:r>
                      <a:rPr lang="en-US" sz="3400"/>
                      <m:t>∗2=26</m:t>
                    </m:r>
                    <m:r>
                      <a:rPr lang="en-US" sz="3400"/>
                      <m:t>𝑇</m:t>
                    </m:r>
                  </m:oMath>
                </a14:m>
                <a:endParaRPr lang="en-US" sz="3400" dirty="0"/>
              </a:p>
              <a:p>
                <a:pPr lvl="1"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Trebuchet MS" pitchFamily="34" charset="0"/>
                  <a:buChar char="–"/>
                </a:pPr>
                <a:r>
                  <a:rPr lang="en-US" sz="3700" dirty="0">
                    <a:solidFill>
                      <a:schemeClr val="tx1"/>
                    </a:solidFill>
                  </a:rPr>
                  <a:t>Reduction</a:t>
                </a:r>
              </a:p>
              <a:p>
                <a:pPr lvl="2">
                  <a:spcBef>
                    <a:spcPct val="20000"/>
                  </a:spcBef>
                  <a:buClr>
                    <a:srgbClr val="FF581D"/>
                  </a:buClr>
                  <a:buFont typeface="Arial" pitchFamily="34" charset="0"/>
                  <a:buChar char="•"/>
                </a:pPr>
                <a:r>
                  <a:rPr lang="en-US" sz="37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/>
                        </m:ctrlPr>
                      </m:fPr>
                      <m:num>
                        <m:r>
                          <a:rPr lang="en-US" sz="3400"/>
                          <m:t>(32</m:t>
                        </m:r>
                        <m:r>
                          <a:rPr lang="en-US" sz="3400"/>
                          <m:t>𝑇</m:t>
                        </m:r>
                        <m:r>
                          <a:rPr lang="en-US" sz="3400"/>
                          <m:t>−26</m:t>
                        </m:r>
                        <m:r>
                          <a:rPr lang="en-US" sz="3400"/>
                          <m:t>𝑇</m:t>
                        </m:r>
                        <m:r>
                          <a:rPr lang="en-US" sz="3400"/>
                          <m:t>)</m:t>
                        </m:r>
                      </m:num>
                      <m:den>
                        <m:r>
                          <a:rPr lang="en-US" sz="3400"/>
                          <m:t>32</m:t>
                        </m:r>
                        <m:r>
                          <a:rPr lang="en-US" sz="3400"/>
                          <m:t>𝑇</m:t>
                        </m:r>
                      </m:den>
                    </m:f>
                    <m:r>
                      <a:rPr lang="en-US" sz="3400"/>
                      <m:t>∗100=18.75%</m:t>
                    </m:r>
                  </m:oMath>
                </a14:m>
                <a:endParaRPr lang="en-US" sz="3400" dirty="0"/>
              </a:p>
              <a:p>
                <a:pPr lvl="1"/>
                <a:endParaRPr lang="en-US" sz="170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12" name="Content Placeholder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209800"/>
                <a:ext cx="3483429" cy="297180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401" t="-3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580" b="33767"/>
          <a:stretch/>
        </p:blipFill>
        <p:spPr>
          <a:xfrm>
            <a:off x="0" y="3651158"/>
            <a:ext cx="5914480" cy="177014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277257" y="5321895"/>
            <a:ext cx="65749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Number of flip-flops in scan shift register (SSR), </a:t>
            </a:r>
            <a:r>
              <a:rPr lang="en-US" b="1" dirty="0" smtClean="0">
                <a:solidFill>
                  <a:srgbClr val="FF0000"/>
                </a:solidFill>
              </a:rPr>
              <a:t>N = 8</a:t>
            </a:r>
          </a:p>
          <a:p>
            <a:r>
              <a:rPr lang="en-US" dirty="0" smtClean="0"/>
              <a:t>Number of adjustable clock rates , </a:t>
            </a:r>
            <a:r>
              <a:rPr lang="en-US" b="1" dirty="0" smtClean="0">
                <a:solidFill>
                  <a:srgbClr val="FF0000"/>
                </a:solidFill>
              </a:rPr>
              <a:t>M = 4</a:t>
            </a:r>
          </a:p>
          <a:p>
            <a:r>
              <a:rPr lang="en-US" dirty="0" smtClean="0"/>
              <a:t>Maximum clock rate, </a:t>
            </a:r>
            <a:r>
              <a:rPr lang="en-US" b="1" dirty="0" err="1" smtClean="0">
                <a:solidFill>
                  <a:srgbClr val="FF0000"/>
                </a:solidFill>
              </a:rPr>
              <a:t>fmax</a:t>
            </a:r>
            <a:r>
              <a:rPr lang="en-US" b="1" dirty="0" smtClean="0">
                <a:solidFill>
                  <a:srgbClr val="FF0000"/>
                </a:solidFill>
              </a:rPr>
              <a:t> = f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3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ICIT-SSST'11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64309312"/>
              </p:ext>
            </p:extLst>
          </p:nvPr>
        </p:nvGraphicFramePr>
        <p:xfrm>
          <a:off x="228602" y="1727199"/>
          <a:ext cx="8762998" cy="3889828"/>
        </p:xfrm>
        <a:graphic>
          <a:graphicData uri="http://schemas.openxmlformats.org/drawingml/2006/table">
            <a:tbl>
              <a:tblPr/>
              <a:tblGrid>
                <a:gridCol w="932541"/>
                <a:gridCol w="1523164"/>
                <a:gridCol w="1846396"/>
                <a:gridCol w="1449183"/>
                <a:gridCol w="1198399"/>
                <a:gridCol w="1813315"/>
              </a:tblGrid>
              <a:tr h="7685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Circuit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</a:t>
                      </a:r>
                    </a:p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Scan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flip-flops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clock rate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steps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Test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time r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eduction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(%)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Area</a:t>
                      </a:r>
                    </a:p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overhead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(%)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0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Experiment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Theory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s386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s5378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s13207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s35932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s38584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ontent Placeholder 3"/>
          <p:cNvSpPr txBox="1">
            <a:spLocks/>
          </p:cNvSpPr>
          <p:nvPr/>
        </p:nvSpPr>
        <p:spPr>
          <a:xfrm>
            <a:off x="6629400" y="3581400"/>
            <a:ext cx="2362200" cy="144780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17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ISCAS89 Benchmark Circuits</a:t>
            </a:r>
            <a:endParaRPr lang="en-US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04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S386: Activity for One Scan-In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62202377"/>
              </p:ext>
            </p:extLst>
          </p:nvPr>
        </p:nvGraphicFramePr>
        <p:xfrm>
          <a:off x="224971" y="1417638"/>
          <a:ext cx="8229601" cy="462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56543" y="3622971"/>
            <a:ext cx="2887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activity = 25%</a:t>
            </a:r>
          </a:p>
          <a:p>
            <a:r>
              <a:rPr lang="en-US" sz="2000" dirty="0" smtClean="0"/>
              <a:t>Time reduction = 22.5%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ICIT-SSST'11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="" xmlns:p14="http://schemas.microsoft.com/office/powerpoint/2010/main" val="3713347282"/>
              </p:ext>
            </p:extLst>
          </p:nvPr>
        </p:nvGraphicFramePr>
        <p:xfrm>
          <a:off x="174172" y="1480458"/>
          <a:ext cx="8741228" cy="3643084"/>
        </p:xfrm>
        <a:graphic>
          <a:graphicData uri="http://schemas.openxmlformats.org/drawingml/2006/table">
            <a:tbl>
              <a:tblPr/>
              <a:tblGrid>
                <a:gridCol w="1234057"/>
                <a:gridCol w="1791238"/>
                <a:gridCol w="1927621"/>
                <a:gridCol w="1217363"/>
                <a:gridCol w="1439731"/>
                <a:gridCol w="1131218"/>
              </a:tblGrid>
              <a:tr h="39874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Circuit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Number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of</a:t>
                      </a: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scan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flip-flops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Number of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clock</a:t>
                      </a: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rate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steps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Test time reduction (%)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444203" t="-131707" r="-226087" b="-76097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429143" t="-131707" r="-78286" b="-76097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675912" t="-131707" b="-760976"/>
                      </a:stretch>
                    </a:blipFill>
                  </a:tcPr>
                </a:tc>
              </a:tr>
              <a:tr h="405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u226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46.68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18.75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d281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3813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46.74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21.81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d695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8229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48.28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23.36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f2126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15593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49.15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24.18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q12710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26158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49.45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24.53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p93791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96916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49.72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24.81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a586710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41411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49.73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24.77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17525" y="247710"/>
            <a:ext cx="8229600" cy="6858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ITC02 Benchmark Circuits</a:t>
            </a:r>
            <a:endParaRPr lang="en-US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8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" y="274638"/>
            <a:ext cx="8766629" cy="1020762"/>
          </a:xfrm>
        </p:spPr>
        <p:txBody>
          <a:bodyPr/>
          <a:lstStyle/>
          <a:p>
            <a:r>
              <a:rPr lang="en-US" sz="4000" dirty="0" smtClean="0"/>
              <a:t>Improvement: Monitor Input &amp; Output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7200" y="6245225"/>
            <a:ext cx="22352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7589947" cy="4691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057"/>
            <a:ext cx="8229600" cy="6858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70857"/>
            <a:ext cx="8686800" cy="5374368"/>
          </a:xfrm>
        </p:spPr>
        <p:txBody>
          <a:bodyPr>
            <a:normAutofit/>
          </a:bodyPr>
          <a:lstStyle/>
          <a:p>
            <a:r>
              <a:rPr lang="en-US" dirty="0" smtClean="0"/>
              <a:t>Dynamic control of scan clock rate reduces test time without exceeding power specification.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Vectors with low </a:t>
            </a:r>
            <a:r>
              <a:rPr lang="en-US" i="1" dirty="0" smtClean="0"/>
              <a:t>average</a:t>
            </a:r>
            <a:r>
              <a:rPr lang="en-US" dirty="0" smtClean="0"/>
              <a:t> scan-in activity and high </a:t>
            </a:r>
            <a:r>
              <a:rPr lang="en-US" i="1" dirty="0" smtClean="0"/>
              <a:t>peak</a:t>
            </a:r>
            <a:r>
              <a:rPr lang="en-US" dirty="0" smtClean="0"/>
              <a:t> activity give more reduction in test time.</a:t>
            </a:r>
          </a:p>
          <a:p>
            <a:r>
              <a:rPr lang="en-US" dirty="0" smtClean="0"/>
              <a:t>Up </a:t>
            </a:r>
            <a:r>
              <a:rPr lang="en-US" dirty="0"/>
              <a:t>to 50% reduction in test time </a:t>
            </a:r>
            <a:r>
              <a:rPr lang="en-US" dirty="0" smtClean="0"/>
              <a:t>is possible.</a:t>
            </a:r>
          </a:p>
          <a:p>
            <a:r>
              <a:rPr lang="en-US" dirty="0" smtClean="0"/>
              <a:t>References:</a:t>
            </a:r>
          </a:p>
          <a:p>
            <a:pPr lvl="2"/>
            <a:r>
              <a:rPr lang="en-US" sz="2200" dirty="0" smtClean="0"/>
              <a:t>P. </a:t>
            </a:r>
            <a:r>
              <a:rPr lang="en-US" sz="2200" dirty="0" err="1" smtClean="0"/>
              <a:t>Shanmugasundaram</a:t>
            </a:r>
            <a:r>
              <a:rPr lang="en-US" sz="2200" dirty="0" smtClean="0"/>
              <a:t>, </a:t>
            </a:r>
            <a:r>
              <a:rPr lang="en-US" sz="2200" i="1" dirty="0" smtClean="0"/>
              <a:t>Test Time Optimization in Scan Circuits</a:t>
            </a:r>
            <a:r>
              <a:rPr lang="en-US" sz="2200" dirty="0" smtClean="0"/>
              <a:t>, Master’s Thesis, Department of ECE, Auburn University, Auburn, Alabama, December 2010.</a:t>
            </a:r>
          </a:p>
          <a:p>
            <a:pPr lvl="2"/>
            <a:r>
              <a:rPr lang="en-US" sz="2200" dirty="0" smtClean="0"/>
              <a:t>P. </a:t>
            </a:r>
            <a:r>
              <a:rPr lang="en-US" sz="2200" dirty="0" err="1" smtClean="0"/>
              <a:t>Shanmugasundaram</a:t>
            </a:r>
            <a:r>
              <a:rPr lang="en-US" sz="2200" dirty="0" smtClean="0"/>
              <a:t> and V. D. </a:t>
            </a:r>
            <a:r>
              <a:rPr lang="en-US" sz="2200" dirty="0" err="1" smtClean="0"/>
              <a:t>Agrawal</a:t>
            </a:r>
            <a:r>
              <a:rPr lang="en-US" sz="2200" dirty="0" smtClean="0"/>
              <a:t>, “Dynamic Scan Clock Control for Test Time Reduction Maintaining Peak Power Limit,” </a:t>
            </a:r>
            <a:r>
              <a:rPr lang="en-US" sz="2200" i="1" dirty="0" smtClean="0"/>
              <a:t>Proc.</a:t>
            </a:r>
            <a:r>
              <a:rPr lang="en-US" sz="2200" dirty="0" smtClean="0"/>
              <a:t> </a:t>
            </a:r>
            <a:r>
              <a:rPr lang="en-US" sz="2200" i="1" dirty="0" smtClean="0"/>
              <a:t>29</a:t>
            </a:r>
            <a:r>
              <a:rPr lang="en-US" sz="2200" i="1" baseline="30000" dirty="0" smtClean="0"/>
              <a:t>th</a:t>
            </a:r>
            <a:r>
              <a:rPr lang="en-US" sz="2200" i="1" dirty="0" smtClean="0"/>
              <a:t> IEEE VLSI Test Symposium, </a:t>
            </a:r>
            <a:r>
              <a:rPr lang="en-US" sz="2200" dirty="0" smtClean="0"/>
              <a:t>May 2-4, 2011</a:t>
            </a:r>
            <a:r>
              <a:rPr lang="en-US" sz="2200" i="1" dirty="0" smtClean="0"/>
              <a:t>.</a:t>
            </a:r>
          </a:p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ICIT-SSST'11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14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342900"/>
            <a:ext cx="8723086" cy="6858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Testing of VLSI Circuits and Power</a:t>
            </a: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8854"/>
            <a:ext cx="8229600" cy="5076371"/>
          </a:xfrm>
        </p:spPr>
        <p:txBody>
          <a:bodyPr>
            <a:normAutofit/>
          </a:bodyPr>
          <a:lstStyle/>
          <a:p>
            <a:r>
              <a:rPr lang="en-US" dirty="0" smtClean="0"/>
              <a:t>High circuit activity during test leads to functional slowdown and high test power dissipation:</a:t>
            </a:r>
            <a:endParaRPr lang="en-US" dirty="0" smtClean="0">
              <a:latin typeface="Trebuchet MS" pitchFamily="34" charset="0"/>
            </a:endParaRPr>
          </a:p>
          <a:p>
            <a:pPr lvl="1"/>
            <a:r>
              <a:rPr lang="en-US" dirty="0" smtClean="0"/>
              <a:t>Peak power - Large IR drop in power distribution lines</a:t>
            </a:r>
          </a:p>
          <a:p>
            <a:pPr lvl="2"/>
            <a:r>
              <a:rPr lang="en-US" dirty="0" smtClean="0"/>
              <a:t>Voltage droop and ground bounce (power supply noise)</a:t>
            </a:r>
          </a:p>
          <a:p>
            <a:pPr lvl="2"/>
            <a:r>
              <a:rPr lang="en-US" dirty="0" smtClean="0"/>
              <a:t>Reduced voltage slows the gates down (delay fault)</a:t>
            </a:r>
          </a:p>
          <a:p>
            <a:pPr lvl="1"/>
            <a:r>
              <a:rPr lang="en-US" dirty="0" smtClean="0"/>
              <a:t>Average power - Excessive heating</a:t>
            </a:r>
          </a:p>
          <a:p>
            <a:pPr lvl="2"/>
            <a:r>
              <a:rPr lang="en-US" dirty="0" smtClean="0"/>
              <a:t>Timing failures</a:t>
            </a:r>
          </a:p>
          <a:p>
            <a:pPr lvl="2"/>
            <a:r>
              <a:rPr lang="en-US" dirty="0" smtClean="0"/>
              <a:t>Permanent damage to circuit</a:t>
            </a:r>
          </a:p>
          <a:p>
            <a:pPr lvl="1"/>
            <a:r>
              <a:rPr lang="en-US" dirty="0" smtClean="0"/>
              <a:t>Good chip may be labeled as bad 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yield loss</a:t>
            </a:r>
          </a:p>
          <a:p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Existing solution: Use worst-case test clock </a:t>
            </a:r>
            <a:r>
              <a:rPr lang="en-US" dirty="0" smtClean="0">
                <a:solidFill>
                  <a:srgbClr val="FF0000"/>
                </a:solidFill>
              </a:rPr>
              <a:t>rate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to keep average and peak power within specification.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Results in long test time.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ICIT-SSST'11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0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Problem Statement</a:t>
            </a:r>
            <a:endParaRPr lang="en-US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1143"/>
            <a:ext cx="8229600" cy="444137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Reduce test time without exceeding the power specification:</a:t>
            </a:r>
          </a:p>
          <a:p>
            <a:r>
              <a:rPr lang="en-US" sz="3400" dirty="0" smtClean="0"/>
              <a:t>Proposed solution: Adaptive test clock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Use worst-case clock rate when circuit activity is not known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Monitor circuit activity and speed up the clock when activity reduces</a:t>
            </a:r>
          </a:p>
          <a:p>
            <a:pPr lvl="2"/>
            <a:endParaRPr lang="en-US" sz="2800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latin typeface="Trebuchet MS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ICIT-SSST'11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06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Built-In Self-Test (BIST)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97016" y="6141660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0"/>
            <a:ext cx="381000" cy="2372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2514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2895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4419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4038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2514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895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3276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43400" y="2362200"/>
            <a:ext cx="2209800" cy="2209800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Combinational Logic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553200" y="2743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3124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53200" y="3505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3200" y="3886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3200" y="42672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6101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4419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0400" y="4038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80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3276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515100" y="45339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48006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400800" y="4419600"/>
            <a:ext cx="106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43200" y="44958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286500" y="43053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51054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324100" y="43815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172200" y="41910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5257800"/>
            <a:ext cx="434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905000" y="42672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057900" y="4076700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5410200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485900" y="41529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696200" y="25146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Primary</a:t>
            </a:r>
          </a:p>
          <a:p>
            <a:r>
              <a:rPr lang="en-US" sz="2400" dirty="0" smtClean="0"/>
              <a:t>outputs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1066800" y="24384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Primary</a:t>
            </a:r>
          </a:p>
          <a:p>
            <a:pPr algn="ctr"/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962400" y="5638800"/>
            <a:ext cx="342112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RA</a:t>
            </a:r>
            <a:r>
              <a:rPr lang="en-US" sz="2400" dirty="0" smtClean="0"/>
              <a:t>: Response analyzer</a:t>
            </a:r>
            <a:endParaRPr lang="en-US" sz="2400" dirty="0"/>
          </a:p>
        </p:txBody>
      </p:sp>
      <p:cxnSp>
        <p:nvCxnSpPr>
          <p:cNvPr id="86" name="Shape 85"/>
          <p:cNvCxnSpPr>
            <a:stCxn id="6" idx="2"/>
            <a:endCxn id="84" idx="1"/>
          </p:cNvCxnSpPr>
          <p:nvPr/>
        </p:nvCxnSpPr>
        <p:spPr>
          <a:xfrm rot="16200000" flipH="1">
            <a:off x="3223456" y="5130688"/>
            <a:ext cx="1211189" cy="2667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62400" y="1290935"/>
            <a:ext cx="40014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RBG</a:t>
            </a:r>
            <a:r>
              <a:rPr lang="en-US" sz="2400" dirty="0" smtClean="0"/>
              <a:t>: Random bit generator</a:t>
            </a:r>
            <a:endParaRPr lang="en-US" sz="2400" dirty="0"/>
          </a:p>
        </p:txBody>
      </p:sp>
      <p:cxnSp>
        <p:nvCxnSpPr>
          <p:cNvPr id="90" name="Shape 89"/>
          <p:cNvCxnSpPr>
            <a:stCxn id="88" idx="1"/>
            <a:endCxn id="6" idx="0"/>
          </p:cNvCxnSpPr>
          <p:nvPr/>
        </p:nvCxnSpPr>
        <p:spPr>
          <a:xfrm rot="10800000" flipV="1">
            <a:off x="3695700" y="1521768"/>
            <a:ext cx="266700" cy="76423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" y="1219200"/>
            <a:ext cx="21499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SSR</a:t>
            </a:r>
            <a:r>
              <a:rPr lang="en-US" sz="2000" dirty="0" smtClean="0"/>
              <a:t>: Scan shift</a:t>
            </a:r>
          </a:p>
          <a:p>
            <a:r>
              <a:rPr lang="en-US" sz="2000" dirty="0" smtClean="0"/>
              <a:t>register (flip-flops</a:t>
            </a:r>
          </a:p>
          <a:p>
            <a:r>
              <a:rPr lang="en-US" sz="2000" dirty="0" smtClean="0"/>
              <a:t>with dual inputs)</a:t>
            </a:r>
            <a:endParaRPr lang="en-US" sz="2000" dirty="0"/>
          </a:p>
        </p:txBody>
      </p:sp>
      <p:sp>
        <p:nvSpPr>
          <p:cNvPr id="94" name="Freeform 93"/>
          <p:cNvSpPr/>
          <p:nvPr/>
        </p:nvSpPr>
        <p:spPr>
          <a:xfrm>
            <a:off x="2362200" y="1752600"/>
            <a:ext cx="1143000" cy="533400"/>
          </a:xfrm>
          <a:custGeom>
            <a:avLst/>
            <a:gdLst>
              <a:gd name="connsiteX0" fmla="*/ 0 w 663678"/>
              <a:gd name="connsiteY0" fmla="*/ 0 h 442451"/>
              <a:gd name="connsiteX1" fmla="*/ 471949 w 663678"/>
              <a:gd name="connsiteY1" fmla="*/ 117987 h 442451"/>
              <a:gd name="connsiteX2" fmla="*/ 663678 w 663678"/>
              <a:gd name="connsiteY2" fmla="*/ 442451 h 442451"/>
              <a:gd name="connsiteX3" fmla="*/ 663678 w 663678"/>
              <a:gd name="connsiteY3" fmla="*/ 442451 h 442451"/>
              <a:gd name="connsiteX4" fmla="*/ 663678 w 663678"/>
              <a:gd name="connsiteY4" fmla="*/ 442451 h 44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678" h="442451">
                <a:moveTo>
                  <a:pt x="0" y="0"/>
                </a:moveTo>
                <a:cubicBezTo>
                  <a:pt x="180668" y="22122"/>
                  <a:pt x="361336" y="44245"/>
                  <a:pt x="471949" y="117987"/>
                </a:cubicBezTo>
                <a:cubicBezTo>
                  <a:pt x="582562" y="191729"/>
                  <a:pt x="663678" y="442451"/>
                  <a:pt x="663678" y="442451"/>
                </a:cubicBezTo>
                <a:lnTo>
                  <a:pt x="663678" y="442451"/>
                </a:lnTo>
                <a:lnTo>
                  <a:pt x="663678" y="442451"/>
                </a:lnTo>
              </a:path>
            </a:pathLst>
          </a:custGeom>
          <a:ln w="28575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57200" y="4572000"/>
            <a:ext cx="21531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SSR, RBG</a:t>
            </a:r>
          </a:p>
          <a:p>
            <a:r>
              <a:rPr lang="en-US" sz="2400" i="1" dirty="0" smtClean="0"/>
              <a:t>and RA have</a:t>
            </a:r>
          </a:p>
          <a:p>
            <a:r>
              <a:rPr lang="en-US" sz="2400" i="1" dirty="0" smtClean="0"/>
              <a:t>common clock</a:t>
            </a:r>
          </a:p>
          <a:p>
            <a:r>
              <a:rPr lang="en-US" sz="2400" i="1" dirty="0" smtClean="0"/>
              <a:t>and reset</a:t>
            </a:r>
            <a:endParaRPr lang="en-US" sz="2400" i="1" dirty="0"/>
          </a:p>
        </p:txBody>
      </p:sp>
      <p:sp>
        <p:nvSpPr>
          <p:cNvPr id="127" name="Rectangle 126"/>
          <p:cNvSpPr/>
          <p:nvPr/>
        </p:nvSpPr>
        <p:spPr>
          <a:xfrm>
            <a:off x="2667000" y="2819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819400" y="3200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345681" y="2697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193280" y="3078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1709" y="3457545"/>
            <a:ext cx="2094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Test multiplexers</a:t>
            </a:r>
            <a:endParaRPr lang="en-US" sz="2000" i="1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1931654" y="2987040"/>
            <a:ext cx="762000" cy="5181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2286000" y="3357517"/>
            <a:ext cx="533400" cy="20005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RBG Generates 010101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0"/>
            <a:ext cx="381000" cy="2372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2514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2895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4419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4038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2514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895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3276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53200" y="2743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3124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53200" y="3505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3200" y="3886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3200" y="42672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6101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4419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0400" y="4038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80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3276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515100" y="45339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48006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400800" y="4419600"/>
            <a:ext cx="106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43200" y="44958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286500" y="43053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51054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324100" y="43815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172200" y="41910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5257800"/>
            <a:ext cx="434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905000" y="42672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057900" y="4076700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5410200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485900" y="41529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696200" y="25146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Primary</a:t>
            </a:r>
          </a:p>
          <a:p>
            <a:r>
              <a:rPr lang="en-US" sz="2400" dirty="0" smtClean="0"/>
              <a:t>outputs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1066800" y="24384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Primary</a:t>
            </a:r>
          </a:p>
          <a:p>
            <a:pPr algn="ctr"/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962400" y="5638800"/>
            <a:ext cx="342112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RA</a:t>
            </a:r>
            <a:r>
              <a:rPr lang="en-US" sz="2400" dirty="0" smtClean="0"/>
              <a:t>: Response analyzer</a:t>
            </a:r>
            <a:endParaRPr lang="en-US" sz="2400" dirty="0"/>
          </a:p>
        </p:txBody>
      </p:sp>
      <p:cxnSp>
        <p:nvCxnSpPr>
          <p:cNvPr id="86" name="Shape 85"/>
          <p:cNvCxnSpPr>
            <a:stCxn id="6" idx="2"/>
            <a:endCxn id="84" idx="1"/>
          </p:cNvCxnSpPr>
          <p:nvPr/>
        </p:nvCxnSpPr>
        <p:spPr>
          <a:xfrm rot="16200000" flipH="1">
            <a:off x="3223456" y="5130688"/>
            <a:ext cx="1211189" cy="2667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42892" y="1290935"/>
            <a:ext cx="40014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RBG</a:t>
            </a:r>
            <a:r>
              <a:rPr lang="en-US" sz="2400" dirty="0" smtClean="0"/>
              <a:t>: Random bit generator</a:t>
            </a:r>
            <a:endParaRPr lang="en-US" sz="2400" dirty="0"/>
          </a:p>
        </p:txBody>
      </p:sp>
      <p:cxnSp>
        <p:nvCxnSpPr>
          <p:cNvPr id="90" name="Shape 89"/>
          <p:cNvCxnSpPr>
            <a:stCxn id="88" idx="1"/>
            <a:endCxn id="6" idx="0"/>
          </p:cNvCxnSpPr>
          <p:nvPr/>
        </p:nvCxnSpPr>
        <p:spPr>
          <a:xfrm rot="10800000" flipV="1">
            <a:off x="3695700" y="1521768"/>
            <a:ext cx="247192" cy="76423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" y="1219200"/>
            <a:ext cx="21499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SSR</a:t>
            </a:r>
            <a:r>
              <a:rPr lang="en-US" sz="2000" dirty="0" smtClean="0"/>
              <a:t>: Scan shift</a:t>
            </a:r>
          </a:p>
          <a:p>
            <a:r>
              <a:rPr lang="en-US" sz="2000" dirty="0" smtClean="0"/>
              <a:t>register (flip-flops</a:t>
            </a:r>
          </a:p>
          <a:p>
            <a:r>
              <a:rPr lang="en-US" sz="2000" dirty="0" smtClean="0"/>
              <a:t>with dual inputs)</a:t>
            </a:r>
            <a:endParaRPr lang="en-US" sz="2000" dirty="0"/>
          </a:p>
        </p:txBody>
      </p:sp>
      <p:sp>
        <p:nvSpPr>
          <p:cNvPr id="94" name="Freeform 93"/>
          <p:cNvSpPr/>
          <p:nvPr/>
        </p:nvSpPr>
        <p:spPr>
          <a:xfrm>
            <a:off x="2362200" y="1752600"/>
            <a:ext cx="1143000" cy="533400"/>
          </a:xfrm>
          <a:custGeom>
            <a:avLst/>
            <a:gdLst>
              <a:gd name="connsiteX0" fmla="*/ 0 w 663678"/>
              <a:gd name="connsiteY0" fmla="*/ 0 h 442451"/>
              <a:gd name="connsiteX1" fmla="*/ 471949 w 663678"/>
              <a:gd name="connsiteY1" fmla="*/ 117987 h 442451"/>
              <a:gd name="connsiteX2" fmla="*/ 663678 w 663678"/>
              <a:gd name="connsiteY2" fmla="*/ 442451 h 442451"/>
              <a:gd name="connsiteX3" fmla="*/ 663678 w 663678"/>
              <a:gd name="connsiteY3" fmla="*/ 442451 h 442451"/>
              <a:gd name="connsiteX4" fmla="*/ 663678 w 663678"/>
              <a:gd name="connsiteY4" fmla="*/ 442451 h 44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678" h="442451">
                <a:moveTo>
                  <a:pt x="0" y="0"/>
                </a:moveTo>
                <a:cubicBezTo>
                  <a:pt x="180668" y="22122"/>
                  <a:pt x="361336" y="44245"/>
                  <a:pt x="471949" y="117987"/>
                </a:cubicBezTo>
                <a:cubicBezTo>
                  <a:pt x="582562" y="191729"/>
                  <a:pt x="663678" y="442451"/>
                  <a:pt x="663678" y="442451"/>
                </a:cubicBezTo>
                <a:lnTo>
                  <a:pt x="663678" y="442451"/>
                </a:lnTo>
                <a:lnTo>
                  <a:pt x="663678" y="442451"/>
                </a:lnTo>
              </a:path>
            </a:pathLst>
          </a:custGeom>
          <a:ln w="28575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57200" y="4572000"/>
            <a:ext cx="21531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SSR, RBG</a:t>
            </a:r>
          </a:p>
          <a:p>
            <a:r>
              <a:rPr lang="en-US" sz="2400" i="1" dirty="0" smtClean="0"/>
              <a:t>and RA have</a:t>
            </a:r>
          </a:p>
          <a:p>
            <a:r>
              <a:rPr lang="en-US" sz="2400" i="1" dirty="0" smtClean="0"/>
              <a:t>common clock</a:t>
            </a:r>
          </a:p>
          <a:p>
            <a:r>
              <a:rPr lang="en-US" sz="2400" i="1" dirty="0" smtClean="0"/>
              <a:t>and reset</a:t>
            </a:r>
            <a:endParaRPr lang="en-US" sz="2400" i="1" dirty="0"/>
          </a:p>
        </p:txBody>
      </p:sp>
      <p:sp>
        <p:nvSpPr>
          <p:cNvPr id="127" name="Rectangle 126"/>
          <p:cNvSpPr/>
          <p:nvPr/>
        </p:nvSpPr>
        <p:spPr>
          <a:xfrm>
            <a:off x="2667000" y="2819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819400" y="3200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345681" y="2697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193280" y="3078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1709" y="3457545"/>
            <a:ext cx="2094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Test multiplexers</a:t>
            </a:r>
            <a:endParaRPr lang="en-US" sz="2000" i="1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1931654" y="2987040"/>
            <a:ext cx="762000" cy="5181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2286000" y="3357517"/>
            <a:ext cx="533400" cy="20005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343400" y="2362994"/>
            <a:ext cx="2209800" cy="2209800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>
            <a:off x="4381500" y="25534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381500" y="32392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4381500" y="40774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4914900" y="2629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5524500" y="27820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4838700" y="35440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5829300" y="3391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5143500" y="4153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5905500" y="4153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5372100" y="34678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6286500" y="2742803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>
            <a:off x="5067300" y="31630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V="1">
            <a:off x="4381500" y="28582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V="1">
            <a:off x="4381500" y="36202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4381500" y="43822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6200000" flipV="1">
            <a:off x="4762500" y="3010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6200000" flipV="1">
            <a:off x="5600700" y="39250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6200000" flipV="1">
            <a:off x="4762500" y="4153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16200000" flipV="1">
            <a:off x="6134100" y="38488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6200000" flipV="1">
            <a:off x="5219700" y="2629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6200000" flipV="1">
            <a:off x="6287294" y="3471817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 flipV="1">
            <a:off x="4686300" y="2629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5906294" y="2819003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RBG Generates 111000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0"/>
            <a:ext cx="381000" cy="2372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2514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2895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4419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4038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2514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895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3276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53200" y="2743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3124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53200" y="3505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3200" y="3886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3200" y="42672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6101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4419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0400" y="4038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80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3276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515100" y="45339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48006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400800" y="4419600"/>
            <a:ext cx="106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43200" y="44958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286500" y="43053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51054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324100" y="43815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172200" y="41910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5257800"/>
            <a:ext cx="434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905000" y="42672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057900" y="4076700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5410200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485900" y="41529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696200" y="25146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Primary</a:t>
            </a:r>
          </a:p>
          <a:p>
            <a:r>
              <a:rPr lang="en-US" sz="2400" dirty="0" smtClean="0"/>
              <a:t>outputs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1066800" y="24384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Primary</a:t>
            </a:r>
          </a:p>
          <a:p>
            <a:pPr algn="ctr"/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962400" y="5638800"/>
            <a:ext cx="342112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RA</a:t>
            </a:r>
            <a:r>
              <a:rPr lang="en-US" sz="2400" dirty="0" smtClean="0"/>
              <a:t>: Response analyzer</a:t>
            </a:r>
            <a:endParaRPr lang="en-US" sz="2400" dirty="0"/>
          </a:p>
        </p:txBody>
      </p:sp>
      <p:cxnSp>
        <p:nvCxnSpPr>
          <p:cNvPr id="86" name="Shape 85"/>
          <p:cNvCxnSpPr>
            <a:stCxn id="6" idx="2"/>
            <a:endCxn id="84" idx="1"/>
          </p:cNvCxnSpPr>
          <p:nvPr/>
        </p:nvCxnSpPr>
        <p:spPr>
          <a:xfrm rot="16200000" flipH="1">
            <a:off x="3223456" y="5130688"/>
            <a:ext cx="1211189" cy="2667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62401" y="1521767"/>
            <a:ext cx="40014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RBG</a:t>
            </a:r>
            <a:r>
              <a:rPr lang="en-US" sz="2400" dirty="0" smtClean="0"/>
              <a:t>: Random bit generator</a:t>
            </a:r>
            <a:endParaRPr lang="en-US" sz="2400" dirty="0"/>
          </a:p>
        </p:txBody>
      </p:sp>
      <p:cxnSp>
        <p:nvCxnSpPr>
          <p:cNvPr id="90" name="Shape 89"/>
          <p:cNvCxnSpPr>
            <a:stCxn id="88" idx="1"/>
            <a:endCxn id="6" idx="0"/>
          </p:cNvCxnSpPr>
          <p:nvPr/>
        </p:nvCxnSpPr>
        <p:spPr>
          <a:xfrm rot="10800000" flipV="1">
            <a:off x="3695701" y="1752600"/>
            <a:ext cx="266701" cy="5334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" y="1219200"/>
            <a:ext cx="21499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SSR</a:t>
            </a:r>
            <a:r>
              <a:rPr lang="en-US" sz="2000" dirty="0" smtClean="0"/>
              <a:t>: Scan shift</a:t>
            </a:r>
          </a:p>
          <a:p>
            <a:r>
              <a:rPr lang="en-US" sz="2000" dirty="0" smtClean="0"/>
              <a:t>register (flip-flops</a:t>
            </a:r>
          </a:p>
          <a:p>
            <a:r>
              <a:rPr lang="en-US" sz="2000" dirty="0" smtClean="0"/>
              <a:t>with dual inputs)</a:t>
            </a:r>
            <a:endParaRPr lang="en-US" sz="2000" dirty="0"/>
          </a:p>
        </p:txBody>
      </p:sp>
      <p:sp>
        <p:nvSpPr>
          <p:cNvPr id="94" name="Freeform 93"/>
          <p:cNvSpPr/>
          <p:nvPr/>
        </p:nvSpPr>
        <p:spPr>
          <a:xfrm>
            <a:off x="2362200" y="1752600"/>
            <a:ext cx="1143000" cy="533400"/>
          </a:xfrm>
          <a:custGeom>
            <a:avLst/>
            <a:gdLst>
              <a:gd name="connsiteX0" fmla="*/ 0 w 663678"/>
              <a:gd name="connsiteY0" fmla="*/ 0 h 442451"/>
              <a:gd name="connsiteX1" fmla="*/ 471949 w 663678"/>
              <a:gd name="connsiteY1" fmla="*/ 117987 h 442451"/>
              <a:gd name="connsiteX2" fmla="*/ 663678 w 663678"/>
              <a:gd name="connsiteY2" fmla="*/ 442451 h 442451"/>
              <a:gd name="connsiteX3" fmla="*/ 663678 w 663678"/>
              <a:gd name="connsiteY3" fmla="*/ 442451 h 442451"/>
              <a:gd name="connsiteX4" fmla="*/ 663678 w 663678"/>
              <a:gd name="connsiteY4" fmla="*/ 442451 h 44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678" h="442451">
                <a:moveTo>
                  <a:pt x="0" y="0"/>
                </a:moveTo>
                <a:cubicBezTo>
                  <a:pt x="180668" y="22122"/>
                  <a:pt x="361336" y="44245"/>
                  <a:pt x="471949" y="117987"/>
                </a:cubicBezTo>
                <a:cubicBezTo>
                  <a:pt x="582562" y="191729"/>
                  <a:pt x="663678" y="442451"/>
                  <a:pt x="663678" y="442451"/>
                </a:cubicBezTo>
                <a:lnTo>
                  <a:pt x="663678" y="442451"/>
                </a:lnTo>
                <a:lnTo>
                  <a:pt x="663678" y="442451"/>
                </a:lnTo>
              </a:path>
            </a:pathLst>
          </a:custGeom>
          <a:ln w="28575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57200" y="4572000"/>
            <a:ext cx="21531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SSR, RBG</a:t>
            </a:r>
          </a:p>
          <a:p>
            <a:r>
              <a:rPr lang="en-US" sz="2400" i="1" dirty="0" smtClean="0"/>
              <a:t>and RA have</a:t>
            </a:r>
          </a:p>
          <a:p>
            <a:r>
              <a:rPr lang="en-US" sz="2400" i="1" dirty="0" smtClean="0"/>
              <a:t>common clock</a:t>
            </a:r>
          </a:p>
          <a:p>
            <a:r>
              <a:rPr lang="en-US" sz="2400" i="1" dirty="0" smtClean="0"/>
              <a:t>and reset</a:t>
            </a:r>
            <a:endParaRPr lang="en-US" sz="2400" i="1" dirty="0"/>
          </a:p>
        </p:txBody>
      </p:sp>
      <p:sp>
        <p:nvSpPr>
          <p:cNvPr id="127" name="Rectangle 126"/>
          <p:cNvSpPr/>
          <p:nvPr/>
        </p:nvSpPr>
        <p:spPr>
          <a:xfrm>
            <a:off x="2667000" y="2819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819400" y="3200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345681" y="2697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193280" y="3078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1709" y="3457545"/>
            <a:ext cx="2094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Test multiplexers</a:t>
            </a:r>
            <a:endParaRPr lang="en-US" sz="2000" i="1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1931654" y="2987040"/>
            <a:ext cx="762000" cy="5181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2286000" y="3357517"/>
            <a:ext cx="533400" cy="20005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343400" y="2362200"/>
            <a:ext cx="2209800" cy="2209800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>
            <a:off x="4381500" y="369570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838700" y="354330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5599906" y="328422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V="1">
            <a:off x="5600700" y="392430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V="1">
            <a:off x="6134100" y="384810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 Idea</a:t>
            </a:r>
            <a:endParaRPr lang="en-US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ICIT-SSST'11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662057" y="6172200"/>
            <a:ext cx="2329543" cy="476250"/>
          </a:xfrm>
        </p:spPr>
        <p:txBody>
          <a:bodyPr/>
          <a:lstStyle/>
          <a:p>
            <a:fld id="{B964B497-1D6D-4B7B-AB71-82736050F8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Content Placeholder 12"/>
          <p:cNvSpPr txBox="1">
            <a:spLocks/>
          </p:cNvSpPr>
          <p:nvPr/>
        </p:nvSpPr>
        <p:spPr>
          <a:xfrm>
            <a:off x="304800" y="5911524"/>
            <a:ext cx="4419600" cy="4602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 txBox="1">
            <a:spLocks/>
          </p:cNvSpPr>
          <p:nvPr/>
        </p:nvSpPr>
        <p:spPr>
          <a:xfrm>
            <a:off x="4572000" y="5900638"/>
            <a:ext cx="4419600" cy="4602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rebuchet MS" pitchFamily="34" charset="0"/>
              </a:rPr>
              <a:t>Observation: Different sequences of test vector bits consume different amounts of power.</a:t>
            </a:r>
          </a:p>
          <a:p>
            <a:r>
              <a:rPr lang="en-US" sz="2800" dirty="0" smtClean="0"/>
              <a:t>Conventional test clock frequency is chosen based on maximum test power consumption.</a:t>
            </a:r>
          </a:p>
          <a:p>
            <a:pPr lvl="2"/>
            <a:r>
              <a:rPr lang="en-US" sz="2500" dirty="0" smtClean="0">
                <a:latin typeface="Trebuchet MS" pitchFamily="34" charset="0"/>
              </a:rPr>
              <a:t>All test vector bits are applied at the same frequency.</a:t>
            </a:r>
          </a:p>
          <a:p>
            <a:r>
              <a:rPr lang="en-US" sz="2800" dirty="0" smtClean="0"/>
              <a:t>Test vector bit sequences consuming lower power can be applied at higher clock frequencies without exceeding power budget of the chip.</a:t>
            </a:r>
          </a:p>
        </p:txBody>
      </p:sp>
    </p:spTree>
    <p:extLst>
      <p:ext uri="{BB962C8B-B14F-4D97-AF65-F5344CB8AC3E}">
        <p14:creationId xmlns="" xmlns:p14="http://schemas.microsoft.com/office/powerpoint/2010/main" val="15271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Scan Clock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0" name="Group 27"/>
          <p:cNvGrpSpPr/>
          <p:nvPr/>
        </p:nvGrpSpPr>
        <p:grpSpPr>
          <a:xfrm>
            <a:off x="762000" y="1447800"/>
            <a:ext cx="7441470" cy="2381310"/>
            <a:chOff x="914400" y="1676400"/>
            <a:chExt cx="7441470" cy="2381310"/>
          </a:xfrm>
        </p:grpSpPr>
        <p:sp>
          <p:nvSpPr>
            <p:cNvPr id="6" name="Rectangle 5"/>
            <p:cNvSpPr/>
            <p:nvPr/>
          </p:nvSpPr>
          <p:spPr>
            <a:xfrm>
              <a:off x="1371600" y="1828800"/>
              <a:ext cx="59436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3352800"/>
              <a:ext cx="4572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29200" y="3048000"/>
              <a:ext cx="457200" cy="609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0" y="3505200"/>
              <a:ext cx="457200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148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57600" y="2209800"/>
              <a:ext cx="457200" cy="1447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004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43200" y="3048000"/>
              <a:ext cx="457200" cy="609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580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2057400"/>
              <a:ext cx="457200" cy="1600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436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371600" y="1981200"/>
              <a:ext cx="5105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0" y="2057400"/>
              <a:ext cx="5943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581400" y="3657600"/>
              <a:ext cx="1739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Clock periods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315999" y="2503401"/>
              <a:ext cx="15969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Cycle power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15200" y="1676400"/>
              <a:ext cx="10406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Power</a:t>
              </a:r>
            </a:p>
            <a:p>
              <a:r>
                <a:rPr lang="en-US" sz="2000" b="1" i="1" dirty="0" smtClean="0">
                  <a:solidFill>
                    <a:srgbClr val="FF0000"/>
                  </a:solidFill>
                </a:rPr>
                <a:t>budget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219200" y="3962400"/>
            <a:ext cx="594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219200" y="4191000"/>
            <a:ext cx="762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954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981200" y="4191000"/>
            <a:ext cx="3810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124200" y="4191000"/>
            <a:ext cx="4572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1219200" y="4114800"/>
            <a:ext cx="5105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429000" y="5791200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Clock periods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163599" y="4637001"/>
            <a:ext cx="159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Cycle power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162800" y="3810000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Power</a:t>
            </a: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budget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00200" y="4191000"/>
            <a:ext cx="2286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4478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8288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3622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514600" y="4191000"/>
            <a:ext cx="762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590800" y="4191000"/>
            <a:ext cx="2286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5814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9718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8194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1219200" y="4191000"/>
            <a:ext cx="594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Monitoring Test Activity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ICIT-SSST'11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0"/>
            <a:ext cx="381000" cy="2372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2514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2895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4419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4038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2514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895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3276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43400" y="2362200"/>
            <a:ext cx="2209800" cy="2209800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Combinational Logic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553200" y="2743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3124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53200" y="3505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3200" y="3886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3200" y="42672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6101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4419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0400" y="4038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80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3276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515100" y="45339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48006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400800" y="4419600"/>
            <a:ext cx="106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43200" y="44958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286500" y="43053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51054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324100" y="43815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172200" y="41910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5257800"/>
            <a:ext cx="434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905000" y="42672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057900" y="4076700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5410200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485900" y="41529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696200" y="25146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Primary</a:t>
            </a:r>
          </a:p>
          <a:p>
            <a:r>
              <a:rPr lang="en-US" sz="2400" dirty="0" smtClean="0"/>
              <a:t>outputs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1066800" y="24384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Primary</a:t>
            </a:r>
          </a:p>
          <a:p>
            <a:pPr algn="ctr"/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962400" y="5638800"/>
            <a:ext cx="342112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RA</a:t>
            </a:r>
            <a:r>
              <a:rPr lang="en-US" sz="2400" dirty="0" smtClean="0"/>
              <a:t>: Response analyzer</a:t>
            </a:r>
            <a:endParaRPr lang="en-US" sz="2400" dirty="0"/>
          </a:p>
        </p:txBody>
      </p:sp>
      <p:cxnSp>
        <p:nvCxnSpPr>
          <p:cNvPr id="86" name="Shape 85"/>
          <p:cNvCxnSpPr>
            <a:stCxn id="6" idx="2"/>
            <a:endCxn id="84" idx="1"/>
          </p:cNvCxnSpPr>
          <p:nvPr/>
        </p:nvCxnSpPr>
        <p:spPr>
          <a:xfrm rot="16200000" flipH="1">
            <a:off x="3223456" y="5130688"/>
            <a:ext cx="1211189" cy="2667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62401" y="1450032"/>
            <a:ext cx="40014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RBG</a:t>
            </a:r>
            <a:r>
              <a:rPr lang="en-US" sz="2400" dirty="0" smtClean="0"/>
              <a:t>: Random bit generator</a:t>
            </a:r>
            <a:endParaRPr lang="en-US" sz="2400" dirty="0"/>
          </a:p>
        </p:txBody>
      </p:sp>
      <p:cxnSp>
        <p:nvCxnSpPr>
          <p:cNvPr id="90" name="Shape 89"/>
          <p:cNvCxnSpPr>
            <a:stCxn id="88" idx="1"/>
            <a:endCxn id="6" idx="0"/>
          </p:cNvCxnSpPr>
          <p:nvPr/>
        </p:nvCxnSpPr>
        <p:spPr>
          <a:xfrm rot="10800000" flipV="1">
            <a:off x="3695701" y="1680864"/>
            <a:ext cx="266701" cy="605135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0" y="1450032"/>
            <a:ext cx="17812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Non-transition</a:t>
            </a:r>
          </a:p>
          <a:p>
            <a:pPr algn="ctr"/>
            <a:r>
              <a:rPr lang="en-US" sz="2000" i="1" dirty="0" smtClean="0"/>
              <a:t>monitor</a:t>
            </a:r>
            <a:endParaRPr lang="en-US" sz="2000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457200" y="4572000"/>
            <a:ext cx="21531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SSR, RBG</a:t>
            </a:r>
          </a:p>
          <a:p>
            <a:r>
              <a:rPr lang="en-US" sz="2400" i="1" dirty="0" smtClean="0"/>
              <a:t>and RA have</a:t>
            </a:r>
          </a:p>
          <a:p>
            <a:r>
              <a:rPr lang="en-US" sz="2400" i="1" dirty="0" smtClean="0"/>
              <a:t>common clock</a:t>
            </a:r>
          </a:p>
          <a:p>
            <a:r>
              <a:rPr lang="en-US" sz="2400" i="1" dirty="0" smtClean="0"/>
              <a:t>and reset</a:t>
            </a:r>
            <a:endParaRPr lang="en-US" sz="2400" i="1" dirty="0"/>
          </a:p>
        </p:txBody>
      </p:sp>
      <p:sp>
        <p:nvSpPr>
          <p:cNvPr id="127" name="Rectangle 126"/>
          <p:cNvSpPr/>
          <p:nvPr/>
        </p:nvSpPr>
        <p:spPr>
          <a:xfrm>
            <a:off x="2667000" y="2819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819400" y="3200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345681" y="2697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193280" y="3078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1709" y="3457545"/>
            <a:ext cx="2094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Test multiplexers</a:t>
            </a:r>
            <a:endParaRPr lang="en-US" sz="2000" i="1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1931654" y="2987040"/>
            <a:ext cx="762000" cy="5181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2286000" y="3357517"/>
            <a:ext cx="533400" cy="20005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Moon 55"/>
          <p:cNvSpPr/>
          <p:nvPr/>
        </p:nvSpPr>
        <p:spPr>
          <a:xfrm>
            <a:off x="1981200" y="1524000"/>
            <a:ext cx="838200" cy="685800"/>
          </a:xfrm>
          <a:prstGeom prst="moon">
            <a:avLst>
              <a:gd name="adj" fmla="val 8301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 rot="10800000">
            <a:off x="2786064" y="1680864"/>
            <a:ext cx="909639" cy="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2786064" y="2057400"/>
            <a:ext cx="132873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3886200" y="2286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649980" y="163514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069081" y="24688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flipH="1" flipV="1">
            <a:off x="1752600" y="17526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 flipH="1">
            <a:off x="2743200" y="1524000"/>
            <a:ext cx="485775" cy="685799"/>
          </a:xfrm>
          <a:prstGeom prst="arc">
            <a:avLst>
              <a:gd name="adj1" fmla="val 16859619"/>
              <a:gd name="adj2" fmla="val 471755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1447800" y="1871663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Words>826</Words>
  <Application>Microsoft Office PowerPoint</Application>
  <PresentationFormat>On-screen Show (4:3)</PresentationFormat>
  <Paragraphs>323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Dynamic Scan Clock Control In BIST Circuits</vt:lpstr>
      <vt:lpstr>Testing of VLSI Circuits and Power</vt:lpstr>
      <vt:lpstr>Problem Statement</vt:lpstr>
      <vt:lpstr>Built-In Self-Test (BIST)</vt:lpstr>
      <vt:lpstr>RBG Generates 010101</vt:lpstr>
      <vt:lpstr>RBG Generates 111000</vt:lpstr>
      <vt:lpstr>Main Idea</vt:lpstr>
      <vt:lpstr>Speeding Up Scan Clock</vt:lpstr>
      <vt:lpstr>Monitoring Test Activity</vt:lpstr>
      <vt:lpstr>A Dynamic Scan Architecture</vt:lpstr>
      <vt:lpstr>Clock Rate vs. SSR Activity</vt:lpstr>
      <vt:lpstr>Dynamic Control of Scan Clock</vt:lpstr>
      <vt:lpstr>ISCAS89 Benchmark Circuits</vt:lpstr>
      <vt:lpstr>S386: Activity for One Scan-In</vt:lpstr>
      <vt:lpstr>ITC02 Benchmark Circuits</vt:lpstr>
      <vt:lpstr>Improvement: Monitor Input &amp; Output</vt:lpstr>
      <vt:lpstr>Conclusion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Aileen Broaddus</dc:creator>
  <cp:lastModifiedBy>agrawvd</cp:lastModifiedBy>
  <cp:revision>36</cp:revision>
  <dcterms:created xsi:type="dcterms:W3CDTF">2007-03-16T13:06:47Z</dcterms:created>
  <dcterms:modified xsi:type="dcterms:W3CDTF">2011-03-15T03:36:33Z</dcterms:modified>
</cp:coreProperties>
</file>