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7" r:id="rId5"/>
    <p:sldId id="260" r:id="rId6"/>
    <p:sldId id="262" r:id="rId7"/>
    <p:sldId id="270" r:id="rId8"/>
    <p:sldId id="261" r:id="rId9"/>
    <p:sldId id="271" r:id="rId10"/>
    <p:sldId id="263" r:id="rId11"/>
    <p:sldId id="266" r:id="rId12"/>
    <p:sldId id="264" r:id="rId13"/>
    <p:sldId id="269" r:id="rId14"/>
    <p:sldId id="274" r:id="rId15"/>
    <p:sldId id="265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7"/>
    <p:restoredTop sz="79353" autoAdjust="0"/>
  </p:normalViewPr>
  <p:slideViewPr>
    <p:cSldViewPr snapToGrid="0" snapToObjects="1">
      <p:cViewPr varScale="1">
        <p:scale>
          <a:sx n="74" d="100"/>
          <a:sy n="74" d="100"/>
        </p:scale>
        <p:origin x="27" y="17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Conv.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b04</c:v>
                </c:pt>
                <c:pt idx="1">
                  <c:v>b05</c:v>
                </c:pt>
                <c:pt idx="2">
                  <c:v>b07</c:v>
                </c:pt>
                <c:pt idx="3">
                  <c:v>b11</c:v>
                </c:pt>
                <c:pt idx="4">
                  <c:v>b12</c:v>
                </c:pt>
                <c:pt idx="5">
                  <c:v>b13</c:v>
                </c:pt>
                <c:pt idx="6">
                  <c:v>c432</c:v>
                </c:pt>
                <c:pt idx="7">
                  <c:v>c1355</c:v>
                </c:pt>
                <c:pt idx="8">
                  <c:v>c2670</c:v>
                </c:pt>
                <c:pt idx="9">
                  <c:v>c3540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222.29</c:v>
                </c:pt>
                <c:pt idx="1">
                  <c:v>1323.91</c:v>
                </c:pt>
                <c:pt idx="2">
                  <c:v>34.82</c:v>
                </c:pt>
                <c:pt idx="3">
                  <c:v>88.62</c:v>
                </c:pt>
                <c:pt idx="4">
                  <c:v>247.18</c:v>
                </c:pt>
                <c:pt idx="5">
                  <c:v>3.88</c:v>
                </c:pt>
                <c:pt idx="6">
                  <c:v>3.41</c:v>
                </c:pt>
                <c:pt idx="7">
                  <c:v>109.04</c:v>
                </c:pt>
                <c:pt idx="8">
                  <c:v>5542.43</c:v>
                </c:pt>
                <c:pt idx="9">
                  <c:v>1006.89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5-FD46-BCB4-B392C02668B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Inv.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b04</c:v>
                </c:pt>
                <c:pt idx="1">
                  <c:v>b05</c:v>
                </c:pt>
                <c:pt idx="2">
                  <c:v>b07</c:v>
                </c:pt>
                <c:pt idx="3">
                  <c:v>b11</c:v>
                </c:pt>
                <c:pt idx="4">
                  <c:v>b12</c:v>
                </c:pt>
                <c:pt idx="5">
                  <c:v>b13</c:v>
                </c:pt>
                <c:pt idx="6">
                  <c:v>c432</c:v>
                </c:pt>
                <c:pt idx="7">
                  <c:v>c1355</c:v>
                </c:pt>
                <c:pt idx="8">
                  <c:v>c2670</c:v>
                </c:pt>
                <c:pt idx="9">
                  <c:v>c3540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106.15</c:v>
                </c:pt>
                <c:pt idx="1">
                  <c:v>39.21</c:v>
                </c:pt>
                <c:pt idx="2">
                  <c:v>16.79</c:v>
                </c:pt>
                <c:pt idx="3">
                  <c:v>38.39</c:v>
                </c:pt>
                <c:pt idx="4">
                  <c:v>75.790000000000006</c:v>
                </c:pt>
                <c:pt idx="5">
                  <c:v>1.02</c:v>
                </c:pt>
                <c:pt idx="6">
                  <c:v>1.61</c:v>
                </c:pt>
                <c:pt idx="7">
                  <c:v>28.54</c:v>
                </c:pt>
                <c:pt idx="8">
                  <c:v>402.99</c:v>
                </c:pt>
                <c:pt idx="9">
                  <c:v>352.33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5-FD46-BCB4-B392C02668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319456"/>
        <c:axId val="251866848"/>
      </c:barChart>
      <c:catAx>
        <c:axId val="166319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866848"/>
        <c:crosses val="autoZero"/>
        <c:auto val="1"/>
        <c:lblAlgn val="ctr"/>
        <c:lblOffset val="100"/>
        <c:noMultiLvlLbl val="0"/>
      </c:catAx>
      <c:valAx>
        <c:axId val="251866848"/>
        <c:scaling>
          <c:orientation val="minMax"/>
          <c:max val="42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31945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55549839088509"/>
          <c:y val="0.94617482033061862"/>
          <c:w val="0.23886789334862074"/>
          <c:h val="3.77712316622620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43345-6A15-4DB6-A65F-E2FA6F1F003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CC28C-A96E-458F-B139-BEF1025B2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6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638AE-B32F-5141-A7AC-5C201E9CCDC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24E05-542E-1545-986F-94C581A8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Hello and thank you for giving me the opportunity.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51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Possible disadvantages can be explained here:</a:t>
            </a:r>
          </a:p>
          <a:p>
            <a:endParaRPr lang="en-US" dirty="0"/>
          </a:p>
          <a:p>
            <a:r>
              <a:rPr lang="en-US" dirty="0"/>
              <a:t>Under less random stimulus environment:</a:t>
            </a:r>
          </a:p>
          <a:p>
            <a:pPr marL="228600" indent="-228600">
              <a:buAutoNum type="arabicPeriod"/>
            </a:pPr>
            <a:r>
              <a:rPr lang="en-US" dirty="0"/>
              <a:t>Conventional TP: constant is set and circuit path is activated. Fault is propagating.</a:t>
            </a:r>
          </a:p>
          <a:p>
            <a:pPr marL="228600" indent="-228600">
              <a:buAutoNum type="arabicPeriod"/>
            </a:pPr>
            <a:r>
              <a:rPr lang="en-US" dirty="0"/>
              <a:t>Inversion-based TP: signal probability is inverted still circuit path can’t be activated.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80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The experiment was done on high performance work station.</a:t>
            </a:r>
          </a:p>
          <a:p>
            <a:pPr marL="228600" indent="-228600">
              <a:buAutoNum type="arabicPeriod"/>
            </a:pPr>
            <a:r>
              <a:rPr lang="en-US" dirty="0"/>
              <a:t>The code was written in C++ and the algorithm is as follows:</a:t>
            </a:r>
          </a:p>
          <a:p>
            <a:pPr marL="685800" lvl="1" indent="-228600">
              <a:buAutoNum type="arabicPeriod"/>
            </a:pPr>
            <a:r>
              <a:rPr lang="en-US" dirty="0"/>
              <a:t># TPs in accordance to number of nodes in the circuit.</a:t>
            </a:r>
          </a:p>
          <a:p>
            <a:pPr marL="685800" lvl="1" indent="-228600">
              <a:buAutoNum type="arabicPeriod"/>
            </a:pPr>
            <a:r>
              <a:rPr lang="en-US" dirty="0"/>
              <a:t>Calculate COP values for every line in the circuit.</a:t>
            </a:r>
          </a:p>
          <a:p>
            <a:pPr marL="685800" lvl="1" indent="-228600">
              <a:buAutoNum type="arabicPeriod"/>
            </a:pPr>
            <a:r>
              <a:rPr lang="en-US" dirty="0"/>
              <a:t>Do fault simulation for 3 copies of the circuit {Original[no TPs]} and FC analysis</a:t>
            </a:r>
          </a:p>
          <a:p>
            <a:pPr marL="685800" lvl="1" indent="-228600">
              <a:buAutoNum type="arabicPeriod"/>
            </a:pPr>
            <a:r>
              <a:rPr lang="en-US" dirty="0"/>
              <a:t>Pick best TP and insert them (</a:t>
            </a:r>
            <a:r>
              <a:rPr lang="en-US" dirty="0" err="1"/>
              <a:t>CircuitWithConvTPs</a:t>
            </a:r>
            <a:r>
              <a:rPr lang="en-US" dirty="0"/>
              <a:t>, </a:t>
            </a:r>
            <a:r>
              <a:rPr lang="en-US" dirty="0" err="1"/>
              <a:t>CircuitWithInvTPs</a:t>
            </a:r>
            <a:r>
              <a:rPr lang="en-US" dirty="0"/>
              <a:t>) and do FS and FC analysis.</a:t>
            </a:r>
          </a:p>
          <a:p>
            <a:pPr marL="685800" lvl="1" indent="-228600">
              <a:buAutoNum type="arabicPeriod"/>
            </a:pPr>
            <a:r>
              <a:rPr lang="en-US" dirty="0"/>
              <a:t>If the target FC is not met || max. # TPs not achieved yet. Repeat the process.</a:t>
            </a:r>
          </a:p>
          <a:p>
            <a:pPr marL="685800" lvl="1" indent="-228600">
              <a:buAutoNum type="arabicPeriod"/>
            </a:pPr>
            <a:r>
              <a:rPr lang="en-US" dirty="0"/>
              <a:t>Terminate.</a:t>
            </a:r>
          </a:p>
          <a:p>
            <a:pPr marL="685800" lvl="1" indent="-228600">
              <a:buAutoNum type="arabicPeriod"/>
            </a:pPr>
            <a:endParaRPr lang="en-US" dirty="0"/>
          </a:p>
          <a:p>
            <a:pPr marL="685800" lvl="1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3760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SAF: proposed architecture does not negatively impact </a:t>
            </a:r>
            <a:r>
              <a:rPr lang="en-US" dirty="0" err="1"/>
              <a:t>saf</a:t>
            </a:r>
            <a:r>
              <a:rPr lang="en-US" dirty="0"/>
              <a:t>, but appears more likely to increase it.</a:t>
            </a:r>
          </a:p>
          <a:p>
            <a:r>
              <a:rPr lang="en-US" dirty="0"/>
              <a:t>Inversion TP appears to gain more fault coverage than conventional keeping same number of TPs.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6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TDF:</a:t>
            </a:r>
          </a:p>
          <a:p>
            <a:r>
              <a:rPr lang="en-US" dirty="0"/>
              <a:t>Conventional TP decrease fault significantly.</a:t>
            </a:r>
          </a:p>
          <a:p>
            <a:r>
              <a:rPr lang="en-US" dirty="0"/>
              <a:t>Positive impact of inversion TP. Except b05 and c432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83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SAF: proposed architecture does not negatively impact </a:t>
            </a:r>
            <a:r>
              <a:rPr lang="en-US" dirty="0" err="1"/>
              <a:t>saf</a:t>
            </a:r>
            <a:r>
              <a:rPr lang="en-US" dirty="0"/>
              <a:t>, but appears more likely to increase it.</a:t>
            </a:r>
          </a:p>
          <a:p>
            <a:r>
              <a:rPr lang="en-US" dirty="0"/>
              <a:t>Inversion TP appears to gain more fault coverage than conventional keeping same number of TPs.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TDF:</a:t>
            </a:r>
          </a:p>
          <a:p>
            <a:r>
              <a:rPr lang="en-US" dirty="0"/>
              <a:t>Conventional TP decrease fault significantly.</a:t>
            </a:r>
          </a:p>
          <a:p>
            <a:r>
              <a:rPr lang="en-US" dirty="0"/>
              <a:t>Positive impact of inversion TP. Except b05 and c432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20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neg. SAF coverage</a:t>
            </a:r>
          </a:p>
          <a:p>
            <a:r>
              <a:rPr lang="en-US" dirty="0"/>
              <a:t>DELAY fault coverage increases.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694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Observe TPs on DELAY fault detection</a:t>
            </a:r>
          </a:p>
          <a:p>
            <a:pPr marL="228600" indent="-228600">
              <a:buAutoNum type="arabicPeriod"/>
            </a:pPr>
            <a:r>
              <a:rPr lang="en-US" dirty="0"/>
              <a:t>TPs on detection of redundant faults and provide false failures which might lower the yield unnecessarily.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33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your time!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Circuit testing is critical part.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/>
              <a:t>Picture Explanation !! Main PRINCIPLE behind is explained!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/>
              <a:t>CUT is fed by PIs and memory in normal mode or by PRPG in test-mode.</a:t>
            </a:r>
          </a:p>
          <a:p>
            <a:pPr marL="6858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/>
              <a:t>The circuit outputs are either observed directly in normal mode or compacted by MISR in form of signature which is then compared with the simulated values. If there is a mismatch, fault is detected otherwise not.</a:t>
            </a:r>
          </a:p>
          <a:p>
            <a:pPr marL="228600" indent="-228600">
              <a:buAutoNum type="arabicPeriod"/>
            </a:pPr>
            <a:r>
              <a:rPr lang="en-US" dirty="0"/>
              <a:t>REASON: RPR [Next Slide]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01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Unlikely to be detected using random stimulus.</a:t>
            </a:r>
          </a:p>
          <a:p>
            <a:pPr marL="228600" indent="-228600">
              <a:buAutoNum type="arabicPeriod"/>
            </a:pPr>
            <a:r>
              <a:rPr lang="en-US" dirty="0"/>
              <a:t>Explain the logic representation. Mathematics behind!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45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Many methods to improve PS random test.</a:t>
            </a:r>
          </a:p>
          <a:p>
            <a:pPr marL="228600" indent="-228600">
              <a:buAutoNum type="arabicPeriod"/>
            </a:pPr>
            <a:r>
              <a:rPr lang="en-US" dirty="0"/>
              <a:t>Fair comparison is done between the two architectures based of SAF and TDF.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To improve fault coverage of pseudo-random– TPI</a:t>
            </a:r>
          </a:p>
          <a:p>
            <a:pPr marL="228600" indent="-228600">
              <a:buAutoNum type="arabicPeriod"/>
            </a:pPr>
            <a:r>
              <a:rPr lang="en-US" dirty="0"/>
              <a:t>Currently in industry, TPI uses conventional TP architecture.</a:t>
            </a:r>
          </a:p>
          <a:p>
            <a:pPr marL="228600" indent="-228600">
              <a:buAutoNum type="arabicPeriod"/>
            </a:pPr>
            <a:r>
              <a:rPr lang="en-US" dirty="0"/>
              <a:t>Explain the functioning of control-0 , control-1 and observe TPs.</a:t>
            </a:r>
          </a:p>
          <a:p>
            <a:pPr marL="228600" indent="-228600">
              <a:buAutoNum type="arabicPeriod"/>
            </a:pPr>
            <a:r>
              <a:rPr lang="en-US" dirty="0"/>
              <a:t>Advantage: </a:t>
            </a:r>
          </a:p>
          <a:p>
            <a:pPr marL="685800" lvl="1" indent="-228600">
              <a:buAutoNum type="arabicPeriod"/>
            </a:pPr>
            <a:r>
              <a:rPr lang="en-US" dirty="0"/>
              <a:t>Defects can be excited under random</a:t>
            </a:r>
          </a:p>
          <a:p>
            <a:pPr marL="685800" lvl="1" indent="-228600">
              <a:buAutoNum type="arabicPeriod"/>
            </a:pPr>
            <a:r>
              <a:rPr lang="en-US" dirty="0"/>
              <a:t>Circuit paths can be activated to allow defects to be propagated to circuit outputs under random stimulus.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74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Faults can’t be observed on the controlled signal as its masked shown in figure with the use of control -1 to excite SA0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72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It prevents signal transitions and blocks delay faults – passing through the circuit outputs.</a:t>
            </a:r>
          </a:p>
          <a:p>
            <a:pPr marL="228600" indent="-228600">
              <a:buAutoNum type="arabicPeriod"/>
            </a:pPr>
            <a:r>
              <a:rPr lang="en-US" dirty="0"/>
              <a:t>Prevents delay faults being excited at the output of TP and less likely to excite delay faults driven by the controlled 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49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It changes signal value probabilities .</a:t>
            </a:r>
          </a:p>
          <a:p>
            <a:endParaRPr lang="en-US" dirty="0"/>
          </a:p>
          <a:p>
            <a:r>
              <a:rPr lang="en-US" dirty="0"/>
              <a:t>2. Here advantages:</a:t>
            </a:r>
          </a:p>
          <a:p>
            <a:endParaRPr lang="en-US" dirty="0"/>
          </a:p>
          <a:p>
            <a:pPr marL="685800" lvl="1" indent="-228600">
              <a:buAutoNum type="arabicPeriod"/>
            </a:pPr>
            <a:r>
              <a:rPr lang="en-US" dirty="0"/>
              <a:t>Excites both SA0/1 to pass through TP</a:t>
            </a:r>
          </a:p>
          <a:p>
            <a:pPr marL="685800" lvl="1" indent="-228600">
              <a:buAutoNum type="arabicPeriod"/>
            </a:pPr>
            <a:r>
              <a:rPr lang="en-US" dirty="0"/>
              <a:t>It excites delay faults at the output of TP and delay faults driven by the controlled 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47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inverts signal value probabilities 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124E05-542E-1545-986F-94C581A86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0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rgbClr val="01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rgbClr val="01274E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51517" y="6055743"/>
            <a:ext cx="8938883" cy="680094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0BE2599-39EE-1F4C-AD99-782FE6B57B13}" type="datetimeFigureOut">
              <a:rPr lang="en-US" smtClean="0"/>
              <a:t>5/12/2019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4136" y="228600"/>
            <a:ext cx="233680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41275">
            <a:noFill/>
          </a:ln>
        </p:spPr>
      </p:pic>
      <p:sp>
        <p:nvSpPr>
          <p:cNvPr id="14" name="Title 1"/>
          <p:cNvSpPr>
            <a:spLocks noGrp="1"/>
          </p:cNvSpPr>
          <p:nvPr>
            <p:ph type="ctrTitle" idx="4294967295" hasCustomPrompt="1"/>
          </p:nvPr>
        </p:nvSpPr>
        <p:spPr>
          <a:xfrm>
            <a:off x="508000" y="2209800"/>
            <a:ext cx="11277600" cy="1828800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09631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chemeClr val="accent2">
              <a:alpha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76200"/>
            <a:ext cx="11180064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08000" y="1143000"/>
            <a:ext cx="11180064" cy="4953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8844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chemeClr val="accent2">
              <a:alpha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11074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1"/>
            <a:ext cx="5384800" cy="4942367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256668" y="1219201"/>
            <a:ext cx="5384800" cy="4942367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644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  <a:solidFill>
            <a:schemeClr val="accent2">
              <a:alpha val="75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762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434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2599-39EE-1F4C-AD99-782FE6B57B13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7232-C7E0-C74D-B9B9-7B60CE1A4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4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E2599-39EE-1F4C-AD99-782FE6B57B13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7232-C7E0-C74D-B9B9-7B60CE1A4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03244D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295400"/>
            <a:ext cx="10871200" cy="48310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11074400" y="6400548"/>
            <a:ext cx="711200" cy="381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DED7AB2-EE9F-44DB-8259-3CD82A052FFC}" type="slidenum">
              <a:rPr lang="en-US" sz="1400" b="0" smtClean="0">
                <a:solidFill>
                  <a:schemeClr val="bg1"/>
                </a:solidFill>
              </a:rPr>
              <a:pPr/>
              <a:t>‹#›</a:t>
            </a:fld>
            <a:endParaRPr lang="en-US" sz="14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30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43D65F-D22B-8A4E-AC7A-E84EB830307C}"/>
              </a:ext>
            </a:extLst>
          </p:cNvPr>
          <p:cNvSpPr txBox="1"/>
          <p:nvPr/>
        </p:nvSpPr>
        <p:spPr>
          <a:xfrm>
            <a:off x="700015" y="2103512"/>
            <a:ext cx="107919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Improved Random Pattern Delay Fault Coverage Using Inversion Test Points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4BE1CC-3410-2540-82C5-2853E1DF4230}"/>
              </a:ext>
            </a:extLst>
          </p:cNvPr>
          <p:cNvSpPr txBox="1"/>
          <p:nvPr/>
        </p:nvSpPr>
        <p:spPr>
          <a:xfrm>
            <a:off x="4030579" y="6087980"/>
            <a:ext cx="80731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Soham Roy, Brandon </a:t>
            </a:r>
            <a:r>
              <a:rPr lang="en-US" sz="2000" dirty="0" err="1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Stiene</a:t>
            </a:r>
            <a:r>
              <a:rPr lang="en-US" sz="20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, Spencer </a:t>
            </a:r>
            <a:r>
              <a:rPr lang="en-US" sz="2000" dirty="0" err="1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Millican</a:t>
            </a:r>
            <a:r>
              <a:rPr lang="en-US" sz="20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 and </a:t>
            </a:r>
            <a:r>
              <a:rPr lang="en-US" sz="2000" dirty="0" err="1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Vishwani</a:t>
            </a:r>
            <a:r>
              <a:rPr lang="en-US" sz="2000" dirty="0">
                <a:latin typeface="Calibri Light" panose="020F0302020204030204" pitchFamily="34" charset="0"/>
                <a:ea typeface="Verdana" panose="020B0604030504040204" pitchFamily="34" charset="0"/>
                <a:cs typeface="Calibri Light" panose="020F0302020204030204" pitchFamily="34" charset="0"/>
              </a:rPr>
              <a:t> Agrawal</a:t>
            </a:r>
          </a:p>
        </p:txBody>
      </p:sp>
    </p:spTree>
    <p:extLst>
      <p:ext uri="{BB962C8B-B14F-4D97-AF65-F5344CB8AC3E}">
        <p14:creationId xmlns:p14="http://schemas.microsoft.com/office/powerpoint/2010/main" val="3496110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048FBA-D60C-4645-B3F4-9FF11BBF4837}"/>
              </a:ext>
            </a:extLst>
          </p:cNvPr>
          <p:cNvSpPr txBox="1"/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Possible detriments of inversion- based test point architecture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132" y="68014"/>
            <a:ext cx="11827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Detriments of inversion-based test-point architecture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187044" y="1068779"/>
            <a:ext cx="21248" cy="543570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5869000"/>
            <a:ext cx="28206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TPE: Test-point enable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32" y="2179772"/>
            <a:ext cx="5631881" cy="264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0323" y="2157144"/>
            <a:ext cx="5698195" cy="266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43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A1F2DC-E6A1-B746-8C9C-01B220210B91}"/>
              </a:ext>
            </a:extLst>
          </p:cNvPr>
          <p:cNvSpPr txBox="1"/>
          <p:nvPr/>
        </p:nvSpPr>
        <p:spPr>
          <a:xfrm>
            <a:off x="1287376" y="29030"/>
            <a:ext cx="9649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alibri Light" panose="020F0302020204030204" pitchFamily="34" charset="0"/>
                <a:cs typeface="Calibri Light" panose="020F0302020204030204" pitchFamily="34" charset="0"/>
              </a:rPr>
              <a:t>Test-point insertion algorithm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10517"/>
            <a:ext cx="11381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H. C. Tsai, K.-T. Cheng, C. J. Lin, and S.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Bhawmik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, “A hybrid algorithm for test point selection for scan-based BIST,” in Proceedings of the 34</a:t>
            </a:r>
            <a:r>
              <a:rPr lang="en-US" sz="1600" baseline="30000" dirty="0">
                <a:solidFill>
                  <a:schemeClr val="bg1"/>
                </a:solidFill>
                <a:latin typeface="+mj-lt"/>
              </a:rPr>
              <a:t>th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 Design Automation Conference, June 1997, pp. 478–483.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04266" y="1328057"/>
            <a:ext cx="2013857" cy="82731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Start</a:t>
            </a:r>
          </a:p>
        </p:txBody>
      </p:sp>
      <p:sp>
        <p:nvSpPr>
          <p:cNvPr id="7" name="Rectangle 6"/>
          <p:cNvSpPr/>
          <p:nvPr/>
        </p:nvSpPr>
        <p:spPr>
          <a:xfrm>
            <a:off x="4245437" y="1328057"/>
            <a:ext cx="2770125" cy="82731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Generate candidate test-points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7842876" y="1328057"/>
            <a:ext cx="3690255" cy="82731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 every test-point, calculate controllability (CC) and observability (CO) for every line.</a:t>
            </a:r>
          </a:p>
        </p:txBody>
      </p:sp>
      <p:sp>
        <p:nvSpPr>
          <p:cNvPr id="9" name="Rectangle 8"/>
          <p:cNvSpPr/>
          <p:nvPr/>
        </p:nvSpPr>
        <p:spPr>
          <a:xfrm>
            <a:off x="8302940" y="2664284"/>
            <a:ext cx="2770125" cy="82731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Fault coverage calculation.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02940" y="3978044"/>
            <a:ext cx="2770125" cy="82731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Pick best test-point. [List-based search]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02940" y="5366986"/>
            <a:ext cx="2770125" cy="82731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Insert test-point into circuit.</a:t>
            </a:r>
          </a:p>
        </p:txBody>
      </p:sp>
      <p:sp>
        <p:nvSpPr>
          <p:cNvPr id="12" name="Diamond 11"/>
          <p:cNvSpPr/>
          <p:nvPr/>
        </p:nvSpPr>
        <p:spPr>
          <a:xfrm>
            <a:off x="4245436" y="3222182"/>
            <a:ext cx="2862943" cy="2383971"/>
          </a:xfrm>
          <a:prstGeom prst="diamond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Satisfy target fault coverage or the number of test-points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404266" y="4000510"/>
            <a:ext cx="2013857" cy="82731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</a:p>
        </p:txBody>
      </p:sp>
      <p:cxnSp>
        <p:nvCxnSpPr>
          <p:cNvPr id="17" name="Straight Arrow Connector 16"/>
          <p:cNvCxnSpPr>
            <a:stCxn id="12" idx="1"/>
            <a:endCxn id="13" idx="3"/>
          </p:cNvCxnSpPr>
          <p:nvPr/>
        </p:nvCxnSpPr>
        <p:spPr>
          <a:xfrm flipH="1" flipV="1">
            <a:off x="3418123" y="4414167"/>
            <a:ext cx="827313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stCxn id="11" idx="1"/>
            <a:endCxn id="12" idx="2"/>
          </p:cNvCxnSpPr>
          <p:nvPr/>
        </p:nvCxnSpPr>
        <p:spPr>
          <a:xfrm rot="10800000">
            <a:off x="5676908" y="5606153"/>
            <a:ext cx="2626032" cy="174490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81409" y="4044055"/>
            <a:ext cx="772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59891" y="3122266"/>
            <a:ext cx="772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</a:t>
            </a:r>
          </a:p>
        </p:txBody>
      </p:sp>
      <p:cxnSp>
        <p:nvCxnSpPr>
          <p:cNvPr id="25" name="Straight Arrow Connector 24"/>
          <p:cNvCxnSpPr>
            <a:stCxn id="6" idx="3"/>
            <a:endCxn id="7" idx="1"/>
          </p:cNvCxnSpPr>
          <p:nvPr/>
        </p:nvCxnSpPr>
        <p:spPr>
          <a:xfrm>
            <a:off x="3418123" y="1741714"/>
            <a:ext cx="8273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cxnSpLocks/>
            <a:stCxn id="7" idx="3"/>
            <a:endCxn id="8" idx="1"/>
          </p:cNvCxnSpPr>
          <p:nvPr/>
        </p:nvCxnSpPr>
        <p:spPr>
          <a:xfrm>
            <a:off x="7015562" y="1741714"/>
            <a:ext cx="8273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stCxn id="8" idx="2"/>
            <a:endCxn id="9" idx="0"/>
          </p:cNvCxnSpPr>
          <p:nvPr/>
        </p:nvCxnSpPr>
        <p:spPr>
          <a:xfrm flipH="1">
            <a:off x="9688003" y="2155371"/>
            <a:ext cx="1" cy="5089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10" idx="0"/>
          </p:cNvCxnSpPr>
          <p:nvPr/>
        </p:nvCxnSpPr>
        <p:spPr>
          <a:xfrm>
            <a:off x="9688003" y="3491598"/>
            <a:ext cx="0" cy="48644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0" idx="2"/>
            <a:endCxn id="11" idx="0"/>
          </p:cNvCxnSpPr>
          <p:nvPr/>
        </p:nvCxnSpPr>
        <p:spPr>
          <a:xfrm>
            <a:off x="9688003" y="4805358"/>
            <a:ext cx="0" cy="56162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cxnSpLocks/>
            <a:stCxn id="12" idx="3"/>
          </p:cNvCxnSpPr>
          <p:nvPr/>
        </p:nvCxnSpPr>
        <p:spPr>
          <a:xfrm flipV="1">
            <a:off x="7108379" y="2155371"/>
            <a:ext cx="734496" cy="225879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420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E5EE5E-9321-2B40-8298-95637B0CD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0020" y="1356875"/>
            <a:ext cx="7009782" cy="479345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AE9F24D-3A50-3049-944E-55CDD24E557A}"/>
              </a:ext>
            </a:extLst>
          </p:cNvPr>
          <p:cNvSpPr txBox="1"/>
          <p:nvPr/>
        </p:nvSpPr>
        <p:spPr>
          <a:xfrm>
            <a:off x="0" y="6307269"/>
            <a:ext cx="11411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  <a:latin typeface="+mj-lt"/>
              </a:rPr>
              <a:t> ITC’99 and ISCAS’85 benchmarks</a:t>
            </a:r>
          </a:p>
          <a:p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086" y="101036"/>
            <a:ext cx="120178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Stuck-at fault coverage for 65,536 vectors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6339" y="5501125"/>
            <a:ext cx="217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Benchmark circuits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1599674" y="3358243"/>
            <a:ext cx="212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Fault coverage (%)</a:t>
            </a:r>
          </a:p>
        </p:txBody>
      </p:sp>
    </p:spTree>
    <p:extLst>
      <p:ext uri="{BB962C8B-B14F-4D97-AF65-F5344CB8AC3E}">
        <p14:creationId xmlns:p14="http://schemas.microsoft.com/office/powerpoint/2010/main" val="3403691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AAE9F24D-3A50-3049-944E-55CDD24E557A}"/>
              </a:ext>
            </a:extLst>
          </p:cNvPr>
          <p:cNvSpPr txBox="1"/>
          <p:nvPr/>
        </p:nvSpPr>
        <p:spPr>
          <a:xfrm>
            <a:off x="0" y="6319391"/>
            <a:ext cx="11411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  <a:latin typeface="+mj-lt"/>
              </a:rPr>
              <a:t> ITC’99 and ISCAS’85 benchmarks</a:t>
            </a:r>
          </a:p>
          <a:p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BE861E-E12F-C147-B0E6-DA32A9BD04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2520" y="1360086"/>
            <a:ext cx="6947697" cy="4648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086" y="101036"/>
            <a:ext cx="12017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Transition delay fault coverage for 65,536 vectors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798" y="5435478"/>
            <a:ext cx="217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Benchmark circuits</a:t>
            </a:r>
          </a:p>
        </p:txBody>
      </p:sp>
      <p:sp>
        <p:nvSpPr>
          <p:cNvPr id="3" name="TextBox 2"/>
          <p:cNvSpPr txBox="1"/>
          <p:nvPr/>
        </p:nvSpPr>
        <p:spPr>
          <a:xfrm rot="16200000">
            <a:off x="1599674" y="3358243"/>
            <a:ext cx="212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Fault coverage (%)</a:t>
            </a:r>
          </a:p>
        </p:txBody>
      </p:sp>
    </p:spTree>
    <p:extLst>
      <p:ext uri="{BB962C8B-B14F-4D97-AF65-F5344CB8AC3E}">
        <p14:creationId xmlns:p14="http://schemas.microsoft.com/office/powerpoint/2010/main" val="777250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AAE9F24D-3A50-3049-944E-55CDD24E557A}"/>
              </a:ext>
            </a:extLst>
          </p:cNvPr>
          <p:cNvSpPr txBox="1"/>
          <p:nvPr/>
        </p:nvSpPr>
        <p:spPr>
          <a:xfrm>
            <a:off x="0" y="6319391"/>
            <a:ext cx="114117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ITC’99 and ISCAS’85 benchmarks</a:t>
            </a:r>
          </a:p>
          <a:p>
            <a:endParaRPr lang="en-US" sz="28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2352" y="-17717"/>
            <a:ext cx="9985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Test-point insertion CPU seconds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E76AA89-102F-4E47-9ED3-E4A675DE16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2559027"/>
              </p:ext>
            </p:extLst>
          </p:nvPr>
        </p:nvGraphicFramePr>
        <p:xfrm>
          <a:off x="2576576" y="1390833"/>
          <a:ext cx="7636807" cy="474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 rot="16200000">
            <a:off x="1894115" y="3635834"/>
            <a:ext cx="108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(s)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33265" y="5586909"/>
            <a:ext cx="2177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Benchmark circuits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7714" y="5420167"/>
            <a:ext cx="34398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CPU: Intel core i7-8700</a:t>
            </a:r>
          </a:p>
          <a:p>
            <a:r>
              <a:rPr lang="en-US" dirty="0"/>
              <a:t>RAM: 8 GB</a:t>
            </a:r>
          </a:p>
          <a:p>
            <a:r>
              <a:rPr lang="en-US" dirty="0"/>
              <a:t>Clock: 3.2 GHz</a:t>
            </a:r>
          </a:p>
        </p:txBody>
      </p:sp>
    </p:spTree>
    <p:extLst>
      <p:ext uri="{BB962C8B-B14F-4D97-AF65-F5344CB8AC3E}">
        <p14:creationId xmlns:p14="http://schemas.microsoft.com/office/powerpoint/2010/main" val="2241172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8E9B76-7688-E247-8CEA-697551503AEB}"/>
              </a:ext>
            </a:extLst>
          </p:cNvPr>
          <p:cNvSpPr txBox="1"/>
          <p:nvPr/>
        </p:nvSpPr>
        <p:spPr>
          <a:xfrm>
            <a:off x="863029" y="1012004"/>
            <a:ext cx="3416158" cy="479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Conclusions and Future Directions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3376" y="71437"/>
            <a:ext cx="9985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Conclusion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3029" y="2127564"/>
            <a:ext cx="1088836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Inversion test-points compared to conventional control test-points.</a:t>
            </a:r>
          </a:p>
          <a:p>
            <a:endParaRPr lang="en-IN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IN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No negative impact on stuck-at fault coverage.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IN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Increase delay fault coverage.</a:t>
            </a: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650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8E9B76-7688-E247-8CEA-697551503AEB}"/>
              </a:ext>
            </a:extLst>
          </p:cNvPr>
          <p:cNvSpPr txBox="1"/>
          <p:nvPr/>
        </p:nvSpPr>
        <p:spPr>
          <a:xfrm>
            <a:off x="863029" y="1012004"/>
            <a:ext cx="3416158" cy="4795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Conclusions and Future Directions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2352" y="107788"/>
            <a:ext cx="9985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Future Directions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9545" y="1711105"/>
            <a:ext cx="10999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Impact of observe test points on delay fault detection.</a:t>
            </a: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Impact of test-points on the detection of redundant faults and producing false failures.</a:t>
            </a: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930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3778" y="2716040"/>
            <a:ext cx="7532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Calibri Light" panose="020F0302020204030204" pitchFamily="34" charset="0"/>
                <a:cs typeface="Calibri Light" panose="020F030202020403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2612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02672" y="72184"/>
            <a:ext cx="9348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Pseudo-random Test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89007" y="1095182"/>
            <a:ext cx="79050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Practical 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uilt-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n-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elf-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est scheme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Cheap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Simple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In-field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Widely used in previous and current technologies.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Quality degraded due to undetected hard-to-detect faults, sometimes called as “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andom 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attern </a:t>
            </a:r>
            <a:r>
              <a:rPr lang="en-US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esistant” faults.</a:t>
            </a:r>
          </a:p>
          <a:p>
            <a:pPr marL="804863" lvl="1" indent="-347663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Low  fault coverage.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55" y="1224170"/>
            <a:ext cx="3788793" cy="503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8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312C2A-F6B9-294A-8BCA-7BF6A647C8A7}"/>
              </a:ext>
            </a:extLst>
          </p:cNvPr>
          <p:cNvSpPr txBox="1"/>
          <p:nvPr/>
        </p:nvSpPr>
        <p:spPr>
          <a:xfrm>
            <a:off x="674237" y="914400"/>
            <a:ext cx="3657600" cy="28875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Random pattern resistant faults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496" y="-12040"/>
            <a:ext cx="106083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Random Pattern Resistant Fault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71150" y="4635344"/>
                <a:ext cx="11862816" cy="3134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P (Exciting Stuck-at-1 on OR gate)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𝑃𝑟𝑜𝑏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32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400" b="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r>
                  <a:rPr lang="en-US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P (Propagating Stuck-at-1 on AND gate)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32</m:t>
                            </m:r>
                          </m:sup>
                        </m:sSup>
                      </m:den>
                    </m:f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𝑃𝑟𝑜𝑏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32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sz="2400" i="1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r>
                  <a:rPr lang="en-US" sz="2400" dirty="0">
                    <a:latin typeface="Calibri Light" panose="020F0302020204030204" pitchFamily="34" charset="0"/>
                    <a:cs typeface="Calibri Light" panose="020F0302020204030204" pitchFamily="34" charset="0"/>
                  </a:rPr>
                  <a:t>P (Detection of  Stuck-at-1)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64</m:t>
                            </m:r>
                          </m:sup>
                        </m:sSup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𝑃𝑟𝑜𝑏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𝑜𝑓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32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32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400" dirty="0">
                    <a:latin typeface="Calibri Light" panose="020F0302020204030204" pitchFamily="34" charset="0"/>
                    <a:ea typeface="Cambria Math" panose="02040503050406030204" pitchFamily="18" charset="0"/>
                    <a:cs typeface="Calibri Light" panose="020F0302020204030204" pitchFamily="34" charset="0"/>
                  </a:rPr>
                  <a:t> </a:t>
                </a:r>
                <a:r>
                  <a:rPr lang="en-US" sz="2400" dirty="0">
                    <a:solidFill>
                      <a:srgbClr val="FF0000"/>
                    </a:solidFill>
                    <a:latin typeface="Calibri Light" panose="020F0302020204030204" pitchFamily="34" charset="0"/>
                    <a:ea typeface="Cambria Math" panose="02040503050406030204" pitchFamily="18" charset="0"/>
                    <a:cs typeface="Calibri Light" panose="020F0302020204030204" pitchFamily="34" charset="0"/>
                  </a:rPr>
                  <a:t>{</a:t>
                </a:r>
                <a:r>
                  <a:rPr lang="en-US" sz="2400" b="1" i="1" dirty="0">
                    <a:solidFill>
                      <a:srgbClr val="FF0000"/>
                    </a:solidFill>
                    <a:latin typeface="Calibri Light" panose="020F0302020204030204" pitchFamily="34" charset="0"/>
                    <a:ea typeface="Cambria Math" panose="02040503050406030204" pitchFamily="18" charset="0"/>
                    <a:cs typeface="Calibri Light" panose="020F0302020204030204" pitchFamily="34" charset="0"/>
                  </a:rPr>
                  <a:t>Highly improbable</a:t>
                </a:r>
                <a:r>
                  <a:rPr lang="en-US" sz="2400" dirty="0">
                    <a:solidFill>
                      <a:srgbClr val="FF0000"/>
                    </a:solidFill>
                    <a:latin typeface="Calibri Light" panose="020F0302020204030204" pitchFamily="34" charset="0"/>
                    <a:ea typeface="Cambria Math" panose="02040503050406030204" pitchFamily="18" charset="0"/>
                    <a:cs typeface="Calibri Light" panose="020F0302020204030204" pitchFamily="34" charset="0"/>
                  </a:rPr>
                  <a:t>}</a:t>
                </a:r>
              </a:p>
              <a:p>
                <a:endParaRPr lang="en-US" sz="24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endParaRPr lang="en-US" sz="24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endParaRPr lang="en-US" sz="2400" b="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  <a:p>
                <a:endParaRPr lang="en-US" sz="2400" dirty="0"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150" y="4635344"/>
                <a:ext cx="11862816" cy="3134320"/>
              </a:xfrm>
              <a:prstGeom prst="rect">
                <a:avLst/>
              </a:prstGeom>
              <a:blipFill>
                <a:blip r:embed="rId3"/>
                <a:stretch>
                  <a:fillRect l="-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2666" y="1255717"/>
            <a:ext cx="6439934" cy="344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4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6399"/>
            <a:ext cx="12043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Motivation: To detect random pattern resistant faults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285" y="1185183"/>
            <a:ext cx="1193532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Methods to improve pseudo-random pattern test: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Deterministic seeding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Pattern weighting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n-US" sz="32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est-</a:t>
            </a:r>
            <a:r>
              <a:rPr lang="en-US" sz="32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</a:t>
            </a:r>
            <a:r>
              <a:rPr lang="en-US" sz="32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oint </a:t>
            </a:r>
            <a:r>
              <a:rPr lang="en-US" sz="3200" b="1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en-US" sz="32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nsertion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Test-point: A hardware modification to enhance testability  </a:t>
            </a:r>
            <a:r>
              <a:rPr lang="en-US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which may 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change in logic functionality </a:t>
            </a:r>
            <a:r>
              <a:rPr lang="en-US" sz="3200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when active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Methods to improve test-point insertion</a:t>
            </a:r>
          </a:p>
          <a:p>
            <a:pPr marL="712788" lvl="1" indent="-255588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Location selection algorithms</a:t>
            </a:r>
          </a:p>
          <a:p>
            <a:pPr marL="712788" lvl="1" indent="-255588">
              <a:buFont typeface="Arial" panose="020B0604020202020204" pitchFamily="34" charset="0"/>
              <a:buChar char="•"/>
            </a:pP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Enable selection algorithms</a:t>
            </a:r>
          </a:p>
          <a:p>
            <a:pPr marL="712788" lvl="1" indent="-255588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Wingdings" panose="05000000000000000000" pitchFamily="2" charset="2"/>
              </a:rPr>
              <a:t>Test-point implementation/architecture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 Light" panose="020F0302020204030204" pitchFamily="34" charset="0"/>
              <a:cs typeface="Calibri Light" panose="020F03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49670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412" y="160715"/>
            <a:ext cx="113105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“Conventional” test-point architecture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263017-8B1C-AD46-8D07-89BD182000EF}"/>
              </a:ext>
            </a:extLst>
          </p:cNvPr>
          <p:cNvSpPr txBox="1"/>
          <p:nvPr/>
        </p:nvSpPr>
        <p:spPr>
          <a:xfrm>
            <a:off x="0" y="6268066"/>
            <a:ext cx="111390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solidFill>
                  <a:schemeClr val="bg1"/>
                </a:solidFill>
                <a:latin typeface="+mj-lt"/>
              </a:rPr>
              <a:t>J. </a:t>
            </a:r>
            <a:r>
              <a:rPr lang="en-IN" sz="1600" dirty="0" err="1">
                <a:solidFill>
                  <a:schemeClr val="bg1"/>
                </a:solidFill>
                <a:latin typeface="+mj-lt"/>
              </a:rPr>
              <a:t>Rajski</a:t>
            </a:r>
            <a:r>
              <a:rPr lang="en-IN" sz="1600" dirty="0">
                <a:solidFill>
                  <a:schemeClr val="bg1"/>
                </a:solidFill>
                <a:latin typeface="+mj-lt"/>
              </a:rPr>
              <a:t> and J. </a:t>
            </a:r>
            <a:r>
              <a:rPr lang="en-IN" sz="1600" dirty="0" err="1">
                <a:solidFill>
                  <a:schemeClr val="bg1"/>
                </a:solidFill>
                <a:latin typeface="+mj-lt"/>
              </a:rPr>
              <a:t>Tyszer</a:t>
            </a:r>
            <a:r>
              <a:rPr lang="en-IN" sz="1600" dirty="0">
                <a:solidFill>
                  <a:schemeClr val="bg1"/>
                </a:solidFill>
                <a:latin typeface="+mj-lt"/>
              </a:rPr>
              <a:t>, Arithmetic Built-in Self-test for Embedded Systems. Upper Saddle River, NJ, USA: Prentice-Hall, Inc., 1998.</a:t>
            </a:r>
          </a:p>
          <a:p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40828"/>
            <a:ext cx="4045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TPE: Test-point enable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7829" y="3237220"/>
            <a:ext cx="3224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Control-0 test-point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47938" y="3250793"/>
            <a:ext cx="3224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Control-1 test-point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5CD370-5AE1-0348-A51E-EDB8A94E0FE2}"/>
              </a:ext>
            </a:extLst>
          </p:cNvPr>
          <p:cNvSpPr txBox="1"/>
          <p:nvPr/>
        </p:nvSpPr>
        <p:spPr>
          <a:xfrm>
            <a:off x="3812584" y="5540828"/>
            <a:ext cx="29562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Observe test-point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585" y="1288063"/>
            <a:ext cx="5676096" cy="21577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912" y="1316796"/>
            <a:ext cx="5491039" cy="177299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0724" y="3452701"/>
            <a:ext cx="4599913" cy="269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4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560AF3-C205-9445-94F6-9DC55AAD5DE3}"/>
              </a:ext>
            </a:extLst>
          </p:cNvPr>
          <p:cNvSpPr txBox="1"/>
          <p:nvPr/>
        </p:nvSpPr>
        <p:spPr>
          <a:xfrm>
            <a:off x="643468" y="2638044"/>
            <a:ext cx="3363974" cy="341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An active control TP forces a line to a set value, only one stuck-at value can be excited when a control test-point is active preventing logic on the controlled signal from passing through the test-point.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Control TPs prevent signal transitions and will block all delay faults from passing through the TP.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Control test points prevent delay faults on the output of the TP from being excited.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653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Detriments of “Conventional ”test-point architecture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55108" y="1076579"/>
            <a:ext cx="4916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Stuck-at fault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869000"/>
            <a:ext cx="28826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TPE: Test-point enable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525" y="1667042"/>
            <a:ext cx="8583304" cy="398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3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560AF3-C205-9445-94F6-9DC55AAD5DE3}"/>
              </a:ext>
            </a:extLst>
          </p:cNvPr>
          <p:cNvSpPr txBox="1"/>
          <p:nvPr/>
        </p:nvSpPr>
        <p:spPr>
          <a:xfrm>
            <a:off x="643468" y="2638044"/>
            <a:ext cx="3363974" cy="341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An active control TP forces a line to a set value, only one stuck-at value can be excited when a control test-point is active preventing logic on the controlled signal from passing through the test-point. 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Control TPs prevent signal transitions and will block all delay faults from passing through the TP.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+mj-lt"/>
              </a:rPr>
              <a:t>Control test points prevent delay faults on the output of the TP from being excited.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2993" y="1083079"/>
            <a:ext cx="6020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Transition delay fault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653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Detriments of “Conventional ”test-point architecture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869000"/>
            <a:ext cx="28981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TPE: </a:t>
            </a:r>
            <a:r>
              <a:rPr lang="en-US" sz="2000" dirty="0"/>
              <a:t>Test-point</a:t>
            </a:r>
            <a:r>
              <a:rPr lang="en-US" dirty="0"/>
              <a:t> enable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324" y="1906515"/>
            <a:ext cx="5872039" cy="452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32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564" y="38578"/>
            <a:ext cx="115485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Inversion-based test-point architecture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0984" y="1075393"/>
            <a:ext cx="5699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Stuck-at fault model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D12B9F3-06AA-D74F-BAFA-3917670B89A5}"/>
              </a:ext>
            </a:extLst>
          </p:cNvPr>
          <p:cNvSpPr/>
          <p:nvPr/>
        </p:nvSpPr>
        <p:spPr>
          <a:xfrm>
            <a:off x="0" y="6273225"/>
            <a:ext cx="106707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600" dirty="0">
                <a:solidFill>
                  <a:schemeClr val="bg1"/>
                </a:solidFill>
                <a:latin typeface="+mj-lt"/>
              </a:rPr>
              <a:t>Y. Fang and A. </a:t>
            </a:r>
            <a:r>
              <a:rPr lang="en-IN" sz="1600" dirty="0" err="1">
                <a:solidFill>
                  <a:schemeClr val="bg1"/>
                </a:solidFill>
                <a:latin typeface="+mj-lt"/>
              </a:rPr>
              <a:t>Albicki</a:t>
            </a:r>
            <a:r>
              <a:rPr lang="en-IN" sz="1600" dirty="0">
                <a:solidFill>
                  <a:schemeClr val="bg1"/>
                </a:solidFill>
                <a:latin typeface="+mj-lt"/>
              </a:rPr>
              <a:t>, “Efficient testability enhancement for combinational circuit,” in Proceedings of International Conference on Computer Design (ICCD), Oct 1995, pp. 168–172.</a:t>
            </a:r>
            <a:endParaRPr lang="en-IN" sz="1600" dirty="0"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869000"/>
            <a:ext cx="2792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TPE: Test-point enable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1938" y="1531693"/>
            <a:ext cx="6753783" cy="473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00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4328" y="81807"/>
            <a:ext cx="10670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Inversion-based test-point architecture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46144" y="1083085"/>
            <a:ext cx="5307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Transition delay fault model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869000"/>
            <a:ext cx="29136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TPE: Test-point enable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431" y="2132314"/>
            <a:ext cx="10242501" cy="351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880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burn">
  <a:themeElements>
    <a:clrScheme name="Auburn">
      <a:dk1>
        <a:srgbClr val="2D4069"/>
      </a:dk1>
      <a:lt1>
        <a:srgbClr val="FFFFFF"/>
      </a:lt1>
      <a:dk2>
        <a:srgbClr val="2D4069"/>
      </a:dk2>
      <a:lt2>
        <a:srgbClr val="FFFFFF"/>
      </a:lt2>
      <a:accent1>
        <a:srgbClr val="2D4069"/>
      </a:accent1>
      <a:accent2>
        <a:srgbClr val="F86A1C"/>
      </a:accent2>
      <a:accent3>
        <a:srgbClr val="FFFFFF"/>
      </a:accent3>
      <a:accent4>
        <a:srgbClr val="2D4069"/>
      </a:accent4>
      <a:accent5>
        <a:srgbClr val="FAA576"/>
      </a:accent5>
      <a:accent6>
        <a:srgbClr val="CBD6E3"/>
      </a:accent6>
      <a:hlink>
        <a:srgbClr val="F86A1C"/>
      </a:hlink>
      <a:folHlink>
        <a:srgbClr val="F86A1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uburn" id="{4981F9AA-A75F-4849-BA44-479BBE2427C1}" vid="{967E7E0D-6CB4-4927-947B-CF4F4BFE76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Auburn</Template>
  <TotalTime>1761</TotalTime>
  <Words>1216</Words>
  <Application>Microsoft Office PowerPoint</Application>
  <PresentationFormat>Widescreen</PresentationFormat>
  <Paragraphs>167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Verdana</vt:lpstr>
      <vt:lpstr>Wingdings</vt:lpstr>
      <vt:lpstr>Wingdings 2</vt:lpstr>
      <vt:lpstr>Auburn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Soham Roy</dc:creator>
  <cp:lastModifiedBy>Vishwani Agrawal</cp:lastModifiedBy>
  <cp:revision>141</cp:revision>
  <dcterms:created xsi:type="dcterms:W3CDTF">2019-05-07T05:49:04Z</dcterms:created>
  <dcterms:modified xsi:type="dcterms:W3CDTF">2019-05-12T05:22:04Z</dcterms:modified>
</cp:coreProperties>
</file>