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sldIdLst>
    <p:sldId id="256" r:id="rId2"/>
    <p:sldId id="257" r:id="rId3"/>
    <p:sldId id="258" r:id="rId4"/>
    <p:sldId id="259" r:id="rId5"/>
    <p:sldId id="260" r:id="rId6"/>
    <p:sldId id="262" r:id="rId7"/>
    <p:sldId id="263" r:id="rId8"/>
    <p:sldId id="264" r:id="rId9"/>
    <p:sldId id="265" r:id="rId10"/>
    <p:sldId id="266" r:id="rId11"/>
    <p:sldId id="267" r:id="rId12"/>
    <p:sldId id="271" r:id="rId13"/>
    <p:sldId id="268" r:id="rId14"/>
    <p:sldId id="269" r:id="rId15"/>
    <p:sldId id="270" r:id="rId16"/>
    <p:sldId id="272" r:id="rId17"/>
    <p:sldId id="273" r:id="rId18"/>
    <p:sldId id="274" r:id="rId19"/>
    <p:sldId id="278" r:id="rId20"/>
    <p:sldId id="277" r:id="rId21"/>
    <p:sldId id="276" r:id="rId2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66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9A61CC-61E6-475D-BDF4-83E4E856CE4F}" type="datetimeFigureOut">
              <a:rPr lang="zh-CN" altLang="en-US" smtClean="0"/>
              <a:pPr/>
              <a:t>2014/5/6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1C77E1-BEB2-4C90-B826-9B6254063190}" type="slidenum">
              <a:rPr lang="zh-CN" altLang="en-US" smtClean="0"/>
              <a:pPr/>
              <a:t>‹#›</a:t>
            </a:fld>
            <a:endParaRPr lang="zh-CN" altLang="en-US"/>
          </a:p>
        </p:txBody>
      </p:sp>
    </p:spTree>
    <p:extLst>
      <p:ext uri="{BB962C8B-B14F-4D97-AF65-F5344CB8AC3E}">
        <p14:creationId xmlns:p14="http://schemas.microsoft.com/office/powerpoint/2010/main" val="3733100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1C77E1-BEB2-4C90-B826-9B6254063190}" type="slidenum">
              <a:rPr lang="zh-CN" altLang="en-US" smtClean="0"/>
              <a:pPr/>
              <a:t>1</a:t>
            </a:fld>
            <a:endParaRPr lang="zh-CN" altLang="en-US"/>
          </a:p>
        </p:txBody>
      </p:sp>
    </p:spTree>
    <p:extLst>
      <p:ext uri="{BB962C8B-B14F-4D97-AF65-F5344CB8AC3E}">
        <p14:creationId xmlns:p14="http://schemas.microsoft.com/office/powerpoint/2010/main" val="278678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741C77E1-BEB2-4C90-B826-9B6254063190}" type="slidenum">
              <a:rPr lang="zh-CN" altLang="en-US" smtClean="0"/>
              <a:pPr/>
              <a:t>2</a:t>
            </a:fld>
            <a:endParaRPr lang="zh-CN" altLang="en-US"/>
          </a:p>
        </p:txBody>
      </p:sp>
    </p:spTree>
    <p:extLst>
      <p:ext uri="{BB962C8B-B14F-4D97-AF65-F5344CB8AC3E}">
        <p14:creationId xmlns:p14="http://schemas.microsoft.com/office/powerpoint/2010/main" val="2937100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741C77E1-BEB2-4C90-B826-9B6254063190}" type="slidenum">
              <a:rPr lang="zh-CN" altLang="en-US" smtClean="0"/>
              <a:pPr/>
              <a:t>3</a:t>
            </a:fld>
            <a:endParaRPr lang="zh-CN" altLang="en-US"/>
          </a:p>
        </p:txBody>
      </p:sp>
    </p:spTree>
    <p:extLst>
      <p:ext uri="{BB962C8B-B14F-4D97-AF65-F5344CB8AC3E}">
        <p14:creationId xmlns:p14="http://schemas.microsoft.com/office/powerpoint/2010/main" val="35882218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741C77E1-BEB2-4C90-B826-9B6254063190}" type="slidenum">
              <a:rPr lang="zh-CN" altLang="en-US" smtClean="0"/>
              <a:pPr/>
              <a:t>5</a:t>
            </a:fld>
            <a:endParaRPr lang="zh-CN" altLang="en-US"/>
          </a:p>
        </p:txBody>
      </p:sp>
    </p:spTree>
    <p:extLst>
      <p:ext uri="{BB962C8B-B14F-4D97-AF65-F5344CB8AC3E}">
        <p14:creationId xmlns:p14="http://schemas.microsoft.com/office/powerpoint/2010/main" val="9501396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741C77E1-BEB2-4C90-B826-9B6254063190}" type="slidenum">
              <a:rPr lang="zh-CN" altLang="en-US" smtClean="0"/>
              <a:pPr/>
              <a:t>9</a:t>
            </a:fld>
            <a:endParaRPr lang="zh-CN" altLang="en-US"/>
          </a:p>
        </p:txBody>
      </p:sp>
    </p:spTree>
    <p:extLst>
      <p:ext uri="{BB962C8B-B14F-4D97-AF65-F5344CB8AC3E}">
        <p14:creationId xmlns:p14="http://schemas.microsoft.com/office/powerpoint/2010/main" val="33173676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1C77E1-BEB2-4C90-B826-9B6254063190}" type="slidenum">
              <a:rPr lang="zh-CN" altLang="en-US" smtClean="0"/>
              <a:pPr/>
              <a:t>19</a:t>
            </a:fld>
            <a:endParaRPr lang="zh-CN" altLang="en-US"/>
          </a:p>
        </p:txBody>
      </p:sp>
    </p:spTree>
    <p:extLst>
      <p:ext uri="{BB962C8B-B14F-4D97-AF65-F5344CB8AC3E}">
        <p14:creationId xmlns:p14="http://schemas.microsoft.com/office/powerpoint/2010/main" val="652183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r>
              <a:rPr lang="en-US" altLang="zh-CN" smtClean="0"/>
              <a:t>5/15/2014</a:t>
            </a:r>
            <a:endParaRPr lang="zh-CN" altLang="en-US"/>
          </a:p>
        </p:txBody>
      </p:sp>
      <p:sp>
        <p:nvSpPr>
          <p:cNvPr id="5" name="页脚占位符 4"/>
          <p:cNvSpPr>
            <a:spLocks noGrp="1"/>
          </p:cNvSpPr>
          <p:nvPr>
            <p:ph type="ftr" sz="quarter" idx="11"/>
          </p:nvPr>
        </p:nvSpPr>
        <p:spPr/>
        <p:txBody>
          <a:bodyPr/>
          <a:lstStyle/>
          <a:p>
            <a:r>
              <a:rPr lang="it-IT" altLang="zh-CN" smtClean="0"/>
              <a:t>NATW 2014: Li et al.</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r>
              <a:rPr lang="en-US" altLang="zh-CN" smtClean="0"/>
              <a:t>5/15/2014</a:t>
            </a:r>
            <a:endParaRPr lang="zh-CN" altLang="en-US"/>
          </a:p>
        </p:txBody>
      </p:sp>
      <p:sp>
        <p:nvSpPr>
          <p:cNvPr id="5" name="页脚占位符 4"/>
          <p:cNvSpPr>
            <a:spLocks noGrp="1"/>
          </p:cNvSpPr>
          <p:nvPr>
            <p:ph type="ftr" sz="quarter" idx="11"/>
          </p:nvPr>
        </p:nvSpPr>
        <p:spPr/>
        <p:txBody>
          <a:bodyPr/>
          <a:lstStyle/>
          <a:p>
            <a:r>
              <a:rPr lang="it-IT" altLang="zh-CN" smtClean="0"/>
              <a:t>NATW 2014: Li et al.</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r>
              <a:rPr lang="en-US" altLang="zh-CN" smtClean="0"/>
              <a:t>5/15/2014</a:t>
            </a:r>
            <a:endParaRPr lang="zh-CN" altLang="en-US"/>
          </a:p>
        </p:txBody>
      </p:sp>
      <p:sp>
        <p:nvSpPr>
          <p:cNvPr id="5" name="页脚占位符 4"/>
          <p:cNvSpPr>
            <a:spLocks noGrp="1"/>
          </p:cNvSpPr>
          <p:nvPr>
            <p:ph type="ftr" sz="quarter" idx="11"/>
          </p:nvPr>
        </p:nvSpPr>
        <p:spPr/>
        <p:txBody>
          <a:bodyPr/>
          <a:lstStyle/>
          <a:p>
            <a:r>
              <a:rPr lang="it-IT" altLang="zh-CN" smtClean="0"/>
              <a:t>NATW 2014: Li et al.</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r>
              <a:rPr lang="en-US" altLang="zh-CN" smtClean="0"/>
              <a:t>5/15/2014</a:t>
            </a:r>
            <a:endParaRPr lang="zh-CN" altLang="en-US"/>
          </a:p>
        </p:txBody>
      </p:sp>
      <p:sp>
        <p:nvSpPr>
          <p:cNvPr id="5" name="页脚占位符 4"/>
          <p:cNvSpPr>
            <a:spLocks noGrp="1"/>
          </p:cNvSpPr>
          <p:nvPr>
            <p:ph type="ftr" sz="quarter" idx="11"/>
          </p:nvPr>
        </p:nvSpPr>
        <p:spPr/>
        <p:txBody>
          <a:bodyPr/>
          <a:lstStyle/>
          <a:p>
            <a:r>
              <a:rPr lang="it-IT" altLang="zh-CN" smtClean="0"/>
              <a:t>NATW 2014: Li et al.</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r>
              <a:rPr lang="en-US" altLang="zh-CN" smtClean="0"/>
              <a:t>5/15/2014</a:t>
            </a:r>
            <a:endParaRPr lang="zh-CN" altLang="en-US"/>
          </a:p>
        </p:txBody>
      </p:sp>
      <p:sp>
        <p:nvSpPr>
          <p:cNvPr id="5" name="页脚占位符 4"/>
          <p:cNvSpPr>
            <a:spLocks noGrp="1"/>
          </p:cNvSpPr>
          <p:nvPr>
            <p:ph type="ftr" sz="quarter" idx="11"/>
          </p:nvPr>
        </p:nvSpPr>
        <p:spPr/>
        <p:txBody>
          <a:bodyPr/>
          <a:lstStyle/>
          <a:p>
            <a:r>
              <a:rPr lang="it-IT" altLang="zh-CN" smtClean="0"/>
              <a:t>NATW 2014: Li et al.</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r>
              <a:rPr lang="en-US" altLang="zh-CN" smtClean="0"/>
              <a:t>5/15/2014</a:t>
            </a:r>
            <a:endParaRPr lang="zh-CN" altLang="en-US"/>
          </a:p>
        </p:txBody>
      </p:sp>
      <p:sp>
        <p:nvSpPr>
          <p:cNvPr id="6" name="页脚占位符 5"/>
          <p:cNvSpPr>
            <a:spLocks noGrp="1"/>
          </p:cNvSpPr>
          <p:nvPr>
            <p:ph type="ftr" sz="quarter" idx="11"/>
          </p:nvPr>
        </p:nvSpPr>
        <p:spPr/>
        <p:txBody>
          <a:bodyPr/>
          <a:lstStyle/>
          <a:p>
            <a:r>
              <a:rPr lang="it-IT" altLang="zh-CN" smtClean="0"/>
              <a:t>NATW 2014: Li et al.</a:t>
            </a:r>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r>
              <a:rPr lang="en-US" altLang="zh-CN" smtClean="0"/>
              <a:t>5/15/2014</a:t>
            </a:r>
            <a:endParaRPr lang="zh-CN" altLang="en-US"/>
          </a:p>
        </p:txBody>
      </p:sp>
      <p:sp>
        <p:nvSpPr>
          <p:cNvPr id="8" name="页脚占位符 7"/>
          <p:cNvSpPr>
            <a:spLocks noGrp="1"/>
          </p:cNvSpPr>
          <p:nvPr>
            <p:ph type="ftr" sz="quarter" idx="11"/>
          </p:nvPr>
        </p:nvSpPr>
        <p:spPr/>
        <p:txBody>
          <a:bodyPr/>
          <a:lstStyle/>
          <a:p>
            <a:r>
              <a:rPr lang="it-IT" altLang="zh-CN" smtClean="0"/>
              <a:t>NATW 2014: Li et al.</a:t>
            </a:r>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r>
              <a:rPr lang="en-US" altLang="zh-CN" smtClean="0"/>
              <a:t>5/15/2014</a:t>
            </a:r>
            <a:endParaRPr lang="zh-CN" altLang="en-US"/>
          </a:p>
        </p:txBody>
      </p:sp>
      <p:sp>
        <p:nvSpPr>
          <p:cNvPr id="4" name="页脚占位符 3"/>
          <p:cNvSpPr>
            <a:spLocks noGrp="1"/>
          </p:cNvSpPr>
          <p:nvPr>
            <p:ph type="ftr" sz="quarter" idx="11"/>
          </p:nvPr>
        </p:nvSpPr>
        <p:spPr/>
        <p:txBody>
          <a:bodyPr/>
          <a:lstStyle/>
          <a:p>
            <a:r>
              <a:rPr lang="it-IT" altLang="zh-CN" smtClean="0"/>
              <a:t>NATW 2014: Li et al.</a:t>
            </a:r>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5/15/2014</a:t>
            </a:r>
            <a:endParaRPr lang="zh-CN" altLang="en-US"/>
          </a:p>
        </p:txBody>
      </p:sp>
      <p:sp>
        <p:nvSpPr>
          <p:cNvPr id="3" name="页脚占位符 2"/>
          <p:cNvSpPr>
            <a:spLocks noGrp="1"/>
          </p:cNvSpPr>
          <p:nvPr>
            <p:ph type="ftr" sz="quarter" idx="11"/>
          </p:nvPr>
        </p:nvSpPr>
        <p:spPr/>
        <p:txBody>
          <a:bodyPr/>
          <a:lstStyle/>
          <a:p>
            <a:r>
              <a:rPr lang="it-IT" altLang="zh-CN" smtClean="0"/>
              <a:t>NATW 2014: Li et al.</a:t>
            </a:r>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r>
              <a:rPr lang="en-US" altLang="zh-CN" smtClean="0"/>
              <a:t>5/15/2014</a:t>
            </a:r>
            <a:endParaRPr lang="zh-CN" altLang="en-US"/>
          </a:p>
        </p:txBody>
      </p:sp>
      <p:sp>
        <p:nvSpPr>
          <p:cNvPr id="6" name="页脚占位符 5"/>
          <p:cNvSpPr>
            <a:spLocks noGrp="1"/>
          </p:cNvSpPr>
          <p:nvPr>
            <p:ph type="ftr" sz="quarter" idx="11"/>
          </p:nvPr>
        </p:nvSpPr>
        <p:spPr/>
        <p:txBody>
          <a:bodyPr/>
          <a:lstStyle/>
          <a:p>
            <a:r>
              <a:rPr lang="it-IT" altLang="zh-CN" smtClean="0"/>
              <a:t>NATW 2014: Li et al.</a:t>
            </a:r>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r>
              <a:rPr lang="en-US" altLang="zh-CN" smtClean="0"/>
              <a:t>5/15/2014</a:t>
            </a:r>
            <a:endParaRPr lang="zh-CN" altLang="en-US"/>
          </a:p>
        </p:txBody>
      </p:sp>
      <p:sp>
        <p:nvSpPr>
          <p:cNvPr id="6" name="页脚占位符 5"/>
          <p:cNvSpPr>
            <a:spLocks noGrp="1"/>
          </p:cNvSpPr>
          <p:nvPr>
            <p:ph type="ftr" sz="quarter" idx="11"/>
          </p:nvPr>
        </p:nvSpPr>
        <p:spPr/>
        <p:txBody>
          <a:bodyPr/>
          <a:lstStyle/>
          <a:p>
            <a:r>
              <a:rPr lang="it-IT" altLang="zh-CN" smtClean="0"/>
              <a:t>NATW 2014: Li et al.</a:t>
            </a:r>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zh-CN" smtClean="0"/>
              <a:t>5/15/2014</a:t>
            </a:r>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altLang="zh-CN" smtClean="0"/>
              <a:t>NATW 2014: Li et al.</a:t>
            </a: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dirty="0" smtClean="0"/>
              <a:t>Using MVL (Multi-Valued Logic) Signal in Test Application</a:t>
            </a:r>
            <a:endParaRPr lang="zh-CN" altLang="en-US" dirty="0"/>
          </a:p>
        </p:txBody>
      </p:sp>
      <p:sp>
        <p:nvSpPr>
          <p:cNvPr id="3" name="副标题 2"/>
          <p:cNvSpPr>
            <a:spLocks noGrp="1"/>
          </p:cNvSpPr>
          <p:nvPr>
            <p:ph type="subTitle" idx="1"/>
          </p:nvPr>
        </p:nvSpPr>
        <p:spPr>
          <a:xfrm>
            <a:off x="1371600" y="4365104"/>
            <a:ext cx="6400800" cy="1752600"/>
          </a:xfrm>
        </p:spPr>
        <p:txBody>
          <a:bodyPr>
            <a:normAutofit/>
          </a:bodyPr>
          <a:lstStyle/>
          <a:p>
            <a:r>
              <a:rPr lang="en-US" altLang="zh-CN" sz="2800" dirty="0" err="1" smtClean="0">
                <a:solidFill>
                  <a:schemeClr val="tx2">
                    <a:lumMod val="50000"/>
                  </a:schemeClr>
                </a:solidFill>
              </a:rPr>
              <a:t>Baohu</a:t>
            </a:r>
            <a:r>
              <a:rPr lang="en-US" altLang="zh-CN" sz="2800" dirty="0" smtClean="0">
                <a:solidFill>
                  <a:schemeClr val="tx2">
                    <a:lumMod val="50000"/>
                  </a:schemeClr>
                </a:solidFill>
              </a:rPr>
              <a:t> Li, </a:t>
            </a:r>
            <a:r>
              <a:rPr lang="en-US" altLang="zh-CN" sz="2800" dirty="0" err="1" smtClean="0">
                <a:solidFill>
                  <a:schemeClr val="tx2">
                    <a:lumMod val="50000"/>
                  </a:schemeClr>
                </a:solidFill>
              </a:rPr>
              <a:t>Bei</a:t>
            </a:r>
            <a:r>
              <a:rPr lang="en-US" altLang="zh-CN" sz="2800" dirty="0" smtClean="0">
                <a:solidFill>
                  <a:schemeClr val="tx2">
                    <a:lumMod val="50000"/>
                  </a:schemeClr>
                </a:solidFill>
              </a:rPr>
              <a:t> Zhang, </a:t>
            </a:r>
            <a:r>
              <a:rPr lang="en-US" altLang="zh-CN" sz="2800" dirty="0" err="1" smtClean="0">
                <a:solidFill>
                  <a:schemeClr val="tx2">
                    <a:lumMod val="50000"/>
                  </a:schemeClr>
                </a:solidFill>
              </a:rPr>
              <a:t>Vishwani</a:t>
            </a:r>
            <a:r>
              <a:rPr lang="en-US" altLang="zh-CN" sz="2800" dirty="0" smtClean="0">
                <a:solidFill>
                  <a:schemeClr val="tx2">
                    <a:lumMod val="50000"/>
                  </a:schemeClr>
                </a:solidFill>
              </a:rPr>
              <a:t> </a:t>
            </a:r>
            <a:r>
              <a:rPr lang="en-US" altLang="zh-CN" sz="2800" dirty="0" err="1" smtClean="0">
                <a:solidFill>
                  <a:schemeClr val="tx2">
                    <a:lumMod val="50000"/>
                  </a:schemeClr>
                </a:solidFill>
              </a:rPr>
              <a:t>Agrawal</a:t>
            </a:r>
            <a:endParaRPr lang="en-US" altLang="zh-CN" sz="2800" dirty="0" smtClean="0">
              <a:solidFill>
                <a:schemeClr val="tx2">
                  <a:lumMod val="50000"/>
                </a:schemeClr>
              </a:solidFill>
            </a:endParaRPr>
          </a:p>
          <a:p>
            <a:r>
              <a:rPr lang="en-US" altLang="zh-CN" sz="2800" dirty="0" smtClean="0">
                <a:solidFill>
                  <a:schemeClr val="tx2">
                    <a:lumMod val="50000"/>
                  </a:schemeClr>
                </a:solidFill>
              </a:rPr>
              <a:t>Auburn University</a:t>
            </a:r>
            <a:endParaRPr lang="zh-CN" altLang="en-US" sz="2800" dirty="0">
              <a:solidFill>
                <a:schemeClr val="tx2">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Ensuring Correct Application</a:t>
            </a:r>
            <a:endParaRPr lang="zh-CN" altLang="en-US" dirty="0"/>
          </a:p>
        </p:txBody>
      </p:sp>
      <p:sp>
        <p:nvSpPr>
          <p:cNvPr id="3" name="内容占位符 2"/>
          <p:cNvSpPr>
            <a:spLocks noGrp="1"/>
          </p:cNvSpPr>
          <p:nvPr>
            <p:ph idx="1"/>
          </p:nvPr>
        </p:nvSpPr>
        <p:spPr/>
        <p:txBody>
          <a:bodyPr>
            <a:normAutofit fontScale="92500" lnSpcReduction="10000"/>
          </a:bodyPr>
          <a:lstStyle/>
          <a:p>
            <a:r>
              <a:rPr lang="en-US" altLang="zh-CN" dirty="0" smtClean="0"/>
              <a:t>Problem of MVL Test Application:</a:t>
            </a:r>
          </a:p>
          <a:p>
            <a:pPr marL="0" indent="0">
              <a:buNone/>
            </a:pPr>
            <a:endParaRPr lang="en-US" altLang="zh-CN" dirty="0" smtClean="0"/>
          </a:p>
          <a:p>
            <a:pPr>
              <a:buNone/>
            </a:pPr>
            <a:r>
              <a:rPr lang="en-US" altLang="zh-CN" sz="2400" b="1" dirty="0" smtClean="0"/>
              <a:t>     </a:t>
            </a:r>
            <a:r>
              <a:rPr lang="en-US" altLang="zh-CN" sz="2800" dirty="0" smtClean="0"/>
              <a:t>1. Imperfect performance of DA/AD converters: Due to design limitation, environment/process variance, etc., the transfer function of DA/AD converters is not ideal (nonlinearity exists). </a:t>
            </a:r>
          </a:p>
          <a:p>
            <a:pPr>
              <a:buNone/>
            </a:pPr>
            <a:endParaRPr lang="en-US" altLang="zh-CN" sz="2800" dirty="0" smtClean="0"/>
          </a:p>
          <a:p>
            <a:pPr>
              <a:buNone/>
            </a:pPr>
            <a:r>
              <a:rPr lang="en-US" altLang="zh-CN" sz="2800" dirty="0" smtClean="0"/>
              <a:t>     2. Noise problem: In binary system, the noise margin is half the voltage swing. But for MVL system, the noise margin is shrunk by 2</a:t>
            </a:r>
            <a:r>
              <a:rPr lang="en-US" altLang="zh-CN" sz="2800" i="1" baseline="30000" dirty="0" smtClean="0"/>
              <a:t>r</a:t>
            </a:r>
            <a:r>
              <a:rPr lang="en-US" altLang="zh-CN" sz="2800" dirty="0" smtClean="0"/>
              <a:t> (</a:t>
            </a:r>
            <a:r>
              <a:rPr lang="en-US" altLang="zh-CN" sz="2800" i="1" dirty="0" smtClean="0"/>
              <a:t>r</a:t>
            </a:r>
            <a:r>
              <a:rPr lang="en-US" altLang="zh-CN" sz="2800" dirty="0" smtClean="0"/>
              <a:t> is data converter resolution), which makes MVL system more vulnerable to noise.</a:t>
            </a:r>
          </a:p>
        </p:txBody>
      </p:sp>
      <p:sp>
        <p:nvSpPr>
          <p:cNvPr id="4" name="Footer Placeholder 3"/>
          <p:cNvSpPr>
            <a:spLocks noGrp="1"/>
          </p:cNvSpPr>
          <p:nvPr>
            <p:ph type="ftr" sz="quarter" idx="11"/>
          </p:nvPr>
        </p:nvSpPr>
        <p:spPr/>
        <p:txBody>
          <a:bodyPr/>
          <a:lstStyle/>
          <a:p>
            <a:r>
              <a:rPr lang="it-IT" altLang="zh-CN" smtClean="0"/>
              <a:t>NATW 2014: Li et al.</a:t>
            </a:r>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pPr/>
              <a:t>10</a:t>
            </a:fld>
            <a:endParaRPr lang="zh-CN" altLang="en-US"/>
          </a:p>
        </p:txBody>
      </p:sp>
      <p:sp>
        <p:nvSpPr>
          <p:cNvPr id="6" name="Date Placeholder 5"/>
          <p:cNvSpPr>
            <a:spLocks noGrp="1"/>
          </p:cNvSpPr>
          <p:nvPr>
            <p:ph type="dt" sz="half" idx="10"/>
          </p:nvPr>
        </p:nvSpPr>
        <p:spPr/>
        <p:txBody>
          <a:bodyPr/>
          <a:lstStyle/>
          <a:p>
            <a:r>
              <a:rPr lang="en-US" altLang="zh-CN" smtClean="0"/>
              <a:t>5/15/2014</a:t>
            </a:r>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Ensure of Correct Application</a:t>
            </a:r>
            <a:endParaRPr lang="zh-CN" altLang="en-US" dirty="0"/>
          </a:p>
        </p:txBody>
      </p:sp>
      <p:sp>
        <p:nvSpPr>
          <p:cNvPr id="3" name="内容占位符 2"/>
          <p:cNvSpPr>
            <a:spLocks noGrp="1"/>
          </p:cNvSpPr>
          <p:nvPr>
            <p:ph idx="1"/>
          </p:nvPr>
        </p:nvSpPr>
        <p:spPr>
          <a:xfrm>
            <a:off x="457200" y="1339552"/>
            <a:ext cx="8229600" cy="5257800"/>
          </a:xfrm>
        </p:spPr>
        <p:txBody>
          <a:bodyPr>
            <a:normAutofit fontScale="92500" lnSpcReduction="20000"/>
          </a:bodyPr>
          <a:lstStyle/>
          <a:p>
            <a:r>
              <a:rPr lang="en-US" altLang="zh-CN" dirty="0" smtClean="0"/>
              <a:t>Solution to resolve nonlinear effect:</a:t>
            </a:r>
          </a:p>
          <a:p>
            <a:pPr>
              <a:buNone/>
            </a:pPr>
            <a:r>
              <a:rPr lang="en-US" altLang="zh-CN" dirty="0" smtClean="0"/>
              <a:t>    </a:t>
            </a:r>
          </a:p>
          <a:p>
            <a:pPr>
              <a:buNone/>
            </a:pPr>
            <a:endParaRPr lang="en-US" altLang="zh-CN" sz="2400" dirty="0" smtClean="0"/>
          </a:p>
          <a:p>
            <a:pPr>
              <a:buNone/>
            </a:pPr>
            <a:endParaRPr lang="en-US" altLang="zh-CN" sz="2400" dirty="0" smtClean="0"/>
          </a:p>
          <a:p>
            <a:pPr>
              <a:buNone/>
            </a:pPr>
            <a:endParaRPr lang="en-US" altLang="zh-CN" sz="2400" dirty="0" smtClean="0"/>
          </a:p>
          <a:p>
            <a:pPr>
              <a:buNone/>
            </a:pPr>
            <a:endParaRPr lang="en-US" altLang="zh-CN" sz="2400" dirty="0" smtClean="0"/>
          </a:p>
          <a:p>
            <a:pPr>
              <a:buNone/>
            </a:pPr>
            <a:endParaRPr lang="en-US" altLang="zh-CN" sz="2400" dirty="0" smtClean="0"/>
          </a:p>
          <a:p>
            <a:pPr>
              <a:buNone/>
            </a:pPr>
            <a:endParaRPr lang="en-US" altLang="zh-CN" sz="2400" dirty="0" smtClean="0"/>
          </a:p>
          <a:p>
            <a:pPr>
              <a:buNone/>
            </a:pPr>
            <a:endParaRPr lang="en-US" altLang="zh-CN" sz="2400" dirty="0" smtClean="0"/>
          </a:p>
          <a:p>
            <a:pPr>
              <a:buNone/>
            </a:pPr>
            <a:endParaRPr lang="en-US" altLang="zh-CN" sz="2400" dirty="0" smtClean="0"/>
          </a:p>
          <a:p>
            <a:pPr>
              <a:buNone/>
            </a:pPr>
            <a:endParaRPr lang="en-US" altLang="zh-CN" sz="2400" dirty="0" smtClean="0"/>
          </a:p>
          <a:p>
            <a:pPr>
              <a:buNone/>
            </a:pPr>
            <a:r>
              <a:rPr lang="en-US" altLang="zh-CN" sz="2400" dirty="0" smtClean="0"/>
              <a:t>     </a:t>
            </a:r>
            <a:endParaRPr lang="en-US" altLang="zh-CN" sz="2400" dirty="0" smtClean="0"/>
          </a:p>
          <a:p>
            <a:pPr>
              <a:buNone/>
            </a:pPr>
            <a:r>
              <a:rPr lang="en-US" altLang="zh-CN" sz="2400" dirty="0"/>
              <a:t>	</a:t>
            </a:r>
            <a:r>
              <a:rPr lang="en-US" altLang="zh-CN" sz="2400" dirty="0" smtClean="0"/>
              <a:t> </a:t>
            </a:r>
            <a:r>
              <a:rPr lang="en-US" altLang="zh-CN" sz="2400" dirty="0" smtClean="0"/>
              <a:t>Use DAC with finer resolution and better performance in ATE to calibrate the coarse ADC in DUTs. (DAC has less restriction than the ADC on chip)</a:t>
            </a:r>
          </a:p>
          <a:p>
            <a:endParaRPr lang="zh-CN" altLang="en-US" dirty="0"/>
          </a:p>
        </p:txBody>
      </p:sp>
      <p:pic>
        <p:nvPicPr>
          <p:cNvPr id="4" name="Picture 2"/>
          <p:cNvPicPr>
            <a:picLocks noChangeAspect="1" noChangeArrowheads="1"/>
          </p:cNvPicPr>
          <p:nvPr/>
        </p:nvPicPr>
        <p:blipFill>
          <a:blip r:embed="rId2" cstate="print"/>
          <a:srcRect/>
          <a:stretch>
            <a:fillRect/>
          </a:stretch>
        </p:blipFill>
        <p:spPr bwMode="auto">
          <a:xfrm>
            <a:off x="1115616" y="1970761"/>
            <a:ext cx="6762526" cy="3546471"/>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r>
              <a:rPr lang="it-IT" altLang="zh-CN" smtClean="0"/>
              <a:t>NATW 2014: Li et al.</a:t>
            </a:r>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pPr/>
              <a:t>11</a:t>
            </a:fld>
            <a:endParaRPr lang="zh-CN" altLang="en-US"/>
          </a:p>
        </p:txBody>
      </p:sp>
      <p:sp>
        <p:nvSpPr>
          <p:cNvPr id="7" name="Date Placeholder 6"/>
          <p:cNvSpPr>
            <a:spLocks noGrp="1"/>
          </p:cNvSpPr>
          <p:nvPr>
            <p:ph type="dt" sz="half" idx="10"/>
          </p:nvPr>
        </p:nvSpPr>
        <p:spPr/>
        <p:txBody>
          <a:bodyPr/>
          <a:lstStyle/>
          <a:p>
            <a:r>
              <a:rPr lang="en-US" altLang="zh-CN" smtClean="0"/>
              <a:t>5/15/2014</a:t>
            </a:r>
            <a:endParaRPr lang="zh-CN"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4211960" y="1484784"/>
            <a:ext cx="4248472" cy="4182399"/>
          </a:xfrm>
          <a:prstGeom prst="rect">
            <a:avLst/>
          </a:prstGeom>
          <a:noFill/>
          <a:ln w="9525">
            <a:noFill/>
            <a:miter lim="800000"/>
            <a:headEnd/>
            <a:tailEnd/>
          </a:ln>
        </p:spPr>
      </p:pic>
      <p:sp>
        <p:nvSpPr>
          <p:cNvPr id="3" name="内容占位符 2"/>
          <p:cNvSpPr>
            <a:spLocks noGrp="1"/>
          </p:cNvSpPr>
          <p:nvPr>
            <p:ph idx="1"/>
          </p:nvPr>
        </p:nvSpPr>
        <p:spPr>
          <a:xfrm>
            <a:off x="539552" y="1267544"/>
            <a:ext cx="8229600" cy="5257800"/>
          </a:xfrm>
        </p:spPr>
        <p:txBody>
          <a:bodyPr>
            <a:normAutofit/>
          </a:bodyPr>
          <a:lstStyle/>
          <a:p>
            <a:r>
              <a:rPr lang="en-US" altLang="zh-CN" dirty="0" smtClean="0"/>
              <a:t>Simulation result</a:t>
            </a:r>
            <a:r>
              <a:rPr lang="en-US" altLang="zh-CN" dirty="0" smtClean="0"/>
              <a:t>:</a:t>
            </a:r>
          </a:p>
          <a:p>
            <a:endParaRPr lang="en-US" altLang="zh-CN" dirty="0" smtClean="0"/>
          </a:p>
          <a:p>
            <a:endParaRPr lang="en-US" altLang="zh-CN" dirty="0" smtClean="0"/>
          </a:p>
          <a:p>
            <a:endParaRPr lang="en-US" altLang="zh-CN" dirty="0" smtClean="0"/>
          </a:p>
          <a:p>
            <a:endParaRPr lang="en-US" altLang="zh-CN" dirty="0" smtClean="0"/>
          </a:p>
          <a:p>
            <a:pPr>
              <a:buNone/>
            </a:pPr>
            <a:endParaRPr lang="en-US" altLang="zh-CN" dirty="0" smtClean="0"/>
          </a:p>
          <a:p>
            <a:pPr>
              <a:buNone/>
            </a:pPr>
            <a:endParaRPr lang="en-US" altLang="zh-CN" sz="2400" dirty="0" smtClean="0"/>
          </a:p>
          <a:p>
            <a:pPr>
              <a:buNone/>
            </a:pPr>
            <a:endParaRPr lang="en-US" altLang="zh-CN" sz="2400" dirty="0" smtClean="0"/>
          </a:p>
          <a:p>
            <a:pPr>
              <a:buNone/>
            </a:pPr>
            <a:r>
              <a:rPr lang="en-US" altLang="zh-CN" sz="2400" dirty="0" smtClean="0"/>
              <a:t>      Intrinsic failure is defined as a mismatch between DAC input and ADC output. </a:t>
            </a:r>
            <a:endParaRPr lang="zh-CN" altLang="en-US" sz="2400" dirty="0"/>
          </a:p>
        </p:txBody>
      </p:sp>
      <p:sp>
        <p:nvSpPr>
          <p:cNvPr id="4" name="标题 1"/>
          <p:cNvSpPr>
            <a:spLocks noGrp="1"/>
          </p:cNvSpPr>
          <p:nvPr>
            <p:ph type="title"/>
          </p:nvPr>
        </p:nvSpPr>
        <p:spPr/>
        <p:txBody>
          <a:bodyPr/>
          <a:lstStyle/>
          <a:p>
            <a:r>
              <a:rPr lang="en-US" altLang="zh-CN" dirty="0" smtClean="0"/>
              <a:t>Ensure of Correct Application</a:t>
            </a:r>
            <a:endParaRPr lang="zh-CN" altLang="en-US" dirty="0"/>
          </a:p>
        </p:txBody>
      </p:sp>
      <p:sp>
        <p:nvSpPr>
          <p:cNvPr id="2" name="Footer Placeholder 1"/>
          <p:cNvSpPr>
            <a:spLocks noGrp="1"/>
          </p:cNvSpPr>
          <p:nvPr>
            <p:ph type="ftr" sz="quarter" idx="11"/>
          </p:nvPr>
        </p:nvSpPr>
        <p:spPr/>
        <p:txBody>
          <a:bodyPr/>
          <a:lstStyle/>
          <a:p>
            <a:r>
              <a:rPr lang="it-IT" altLang="zh-CN" smtClean="0"/>
              <a:t>NATW 2014: Li et al.</a:t>
            </a:r>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pPr/>
              <a:t>12</a:t>
            </a:fld>
            <a:endParaRPr lang="zh-CN" altLang="en-US"/>
          </a:p>
        </p:txBody>
      </p:sp>
      <p:sp>
        <p:nvSpPr>
          <p:cNvPr id="6" name="Date Placeholder 5"/>
          <p:cNvSpPr>
            <a:spLocks noGrp="1"/>
          </p:cNvSpPr>
          <p:nvPr>
            <p:ph type="dt" sz="half" idx="10"/>
          </p:nvPr>
        </p:nvSpPr>
        <p:spPr/>
        <p:txBody>
          <a:bodyPr/>
          <a:lstStyle/>
          <a:p>
            <a:r>
              <a:rPr lang="en-US" altLang="zh-CN" smtClean="0"/>
              <a:t>5/15/2014</a:t>
            </a:r>
            <a:endParaRPr lang="zh-CN"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Ensure of Correct Application</a:t>
            </a:r>
            <a:endParaRPr lang="zh-CN" altLang="en-US" dirty="0"/>
          </a:p>
        </p:txBody>
      </p:sp>
      <p:sp>
        <p:nvSpPr>
          <p:cNvPr id="3" name="内容占位符 2"/>
          <p:cNvSpPr>
            <a:spLocks noGrp="1"/>
          </p:cNvSpPr>
          <p:nvPr>
            <p:ph idx="1"/>
          </p:nvPr>
        </p:nvSpPr>
        <p:spPr/>
        <p:txBody>
          <a:bodyPr/>
          <a:lstStyle/>
          <a:p>
            <a:r>
              <a:rPr lang="en-US" altLang="zh-CN" dirty="0" smtClean="0"/>
              <a:t>Solution to resolve noise problem: </a:t>
            </a:r>
          </a:p>
          <a:p>
            <a:pPr>
              <a:buNone/>
            </a:pPr>
            <a:r>
              <a:rPr lang="en-US" altLang="zh-CN" sz="2400" dirty="0" smtClean="0"/>
              <a:t>     Propose an error detect mechanism for MVL decoder so that we can do retest to prevent falsely applied test data.</a:t>
            </a:r>
          </a:p>
          <a:p>
            <a:pPr>
              <a:buNone/>
            </a:pPr>
            <a:endParaRPr lang="en-US" altLang="zh-CN" sz="2400" dirty="0" smtClean="0"/>
          </a:p>
          <a:p>
            <a:pPr>
              <a:buNone/>
            </a:pPr>
            <a:r>
              <a:rPr lang="en-US" altLang="zh-CN" sz="2400" dirty="0" smtClean="0"/>
              <a:t>     Retest contributes to longer test time but guarantee good test application; The probability of error’s popping out should be in a proper range or retests become meaningless. (For </a:t>
            </a:r>
            <a:r>
              <a:rPr lang="en-US" altLang="zh-CN" sz="2400" dirty="0" err="1" smtClean="0"/>
              <a:t>P</a:t>
            </a:r>
            <a:r>
              <a:rPr lang="en-US" altLang="zh-CN" sz="2400" baseline="-25000" dirty="0" err="1" smtClean="0"/>
              <a:t>e</a:t>
            </a:r>
            <a:r>
              <a:rPr lang="en-US" altLang="zh-CN" sz="2400" dirty="0" smtClean="0"/>
              <a:t> = 0.9, 10 times of retest only result in good application probability as  68.62%, and for </a:t>
            </a:r>
            <a:r>
              <a:rPr lang="en-US" altLang="zh-CN" sz="2400" dirty="0" err="1" smtClean="0"/>
              <a:t>P</a:t>
            </a:r>
            <a:r>
              <a:rPr lang="en-US" altLang="zh-CN" sz="2400" baseline="-25000" dirty="0" err="1" smtClean="0"/>
              <a:t>e</a:t>
            </a:r>
            <a:r>
              <a:rPr lang="en-US" altLang="zh-CN" sz="2400" dirty="0" smtClean="0"/>
              <a:t> = 0.1, 3 times of retest can reach 99.99%.)</a:t>
            </a:r>
          </a:p>
          <a:p>
            <a:endParaRPr lang="zh-CN" altLang="en-US" dirty="0"/>
          </a:p>
        </p:txBody>
      </p:sp>
      <p:sp>
        <p:nvSpPr>
          <p:cNvPr id="4" name="Footer Placeholder 3"/>
          <p:cNvSpPr>
            <a:spLocks noGrp="1"/>
          </p:cNvSpPr>
          <p:nvPr>
            <p:ph type="ftr" sz="quarter" idx="11"/>
          </p:nvPr>
        </p:nvSpPr>
        <p:spPr/>
        <p:txBody>
          <a:bodyPr/>
          <a:lstStyle/>
          <a:p>
            <a:r>
              <a:rPr lang="it-IT" altLang="zh-CN" smtClean="0"/>
              <a:t>NATW 2014: Li et al.</a:t>
            </a:r>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pPr/>
              <a:t>13</a:t>
            </a:fld>
            <a:endParaRPr lang="zh-CN" altLang="en-US"/>
          </a:p>
        </p:txBody>
      </p:sp>
      <p:sp>
        <p:nvSpPr>
          <p:cNvPr id="6" name="Date Placeholder 5"/>
          <p:cNvSpPr>
            <a:spLocks noGrp="1"/>
          </p:cNvSpPr>
          <p:nvPr>
            <p:ph type="dt" sz="half" idx="10"/>
          </p:nvPr>
        </p:nvSpPr>
        <p:spPr/>
        <p:txBody>
          <a:bodyPr/>
          <a:lstStyle/>
          <a:p>
            <a:r>
              <a:rPr lang="en-US" altLang="zh-CN" smtClean="0"/>
              <a:t>5/15/2014</a:t>
            </a:r>
            <a:endParaRPr lang="zh-CN"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Ensure of Correct Application</a:t>
            </a:r>
            <a:endParaRPr lang="zh-CN" altLang="en-US" dirty="0"/>
          </a:p>
        </p:txBody>
      </p:sp>
      <p:sp>
        <p:nvSpPr>
          <p:cNvPr id="3" name="内容占位符 2"/>
          <p:cNvSpPr>
            <a:spLocks noGrp="1"/>
          </p:cNvSpPr>
          <p:nvPr>
            <p:ph idx="1"/>
          </p:nvPr>
        </p:nvSpPr>
        <p:spPr>
          <a:xfrm>
            <a:off x="457200" y="1340768"/>
            <a:ext cx="8229600" cy="4525963"/>
          </a:xfrm>
        </p:spPr>
        <p:txBody>
          <a:bodyPr/>
          <a:lstStyle/>
          <a:p>
            <a:r>
              <a:rPr lang="en-US" altLang="zh-CN" dirty="0" smtClean="0"/>
              <a:t>Error detection structure:</a:t>
            </a:r>
          </a:p>
          <a:p>
            <a:endParaRPr lang="zh-CN" altLang="en-US" dirty="0"/>
          </a:p>
        </p:txBody>
      </p:sp>
      <p:pic>
        <p:nvPicPr>
          <p:cNvPr id="2050" name="Picture 2"/>
          <p:cNvPicPr>
            <a:picLocks noChangeAspect="1" noChangeArrowheads="1"/>
          </p:cNvPicPr>
          <p:nvPr/>
        </p:nvPicPr>
        <p:blipFill>
          <a:blip r:embed="rId2" cstate="print"/>
          <a:srcRect/>
          <a:stretch>
            <a:fillRect/>
          </a:stretch>
        </p:blipFill>
        <p:spPr bwMode="auto">
          <a:xfrm>
            <a:off x="1306785" y="1988840"/>
            <a:ext cx="6505575" cy="4295775"/>
          </a:xfrm>
          <a:prstGeom prst="rect">
            <a:avLst/>
          </a:prstGeom>
          <a:noFill/>
          <a:ln w="9525">
            <a:noFill/>
            <a:miter lim="800000"/>
            <a:headEnd/>
            <a:tailEnd/>
          </a:ln>
        </p:spPr>
      </p:pic>
      <p:sp>
        <p:nvSpPr>
          <p:cNvPr id="4" name="Footer Placeholder 3"/>
          <p:cNvSpPr>
            <a:spLocks noGrp="1"/>
          </p:cNvSpPr>
          <p:nvPr>
            <p:ph type="ftr" sz="quarter" idx="11"/>
          </p:nvPr>
        </p:nvSpPr>
        <p:spPr/>
        <p:txBody>
          <a:bodyPr/>
          <a:lstStyle/>
          <a:p>
            <a:r>
              <a:rPr lang="it-IT" altLang="zh-CN" smtClean="0"/>
              <a:t>NATW 2014: Li et al.</a:t>
            </a:r>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pPr/>
              <a:t>14</a:t>
            </a:fld>
            <a:endParaRPr lang="zh-CN" altLang="en-US"/>
          </a:p>
        </p:txBody>
      </p:sp>
      <p:sp>
        <p:nvSpPr>
          <p:cNvPr id="6" name="Date Placeholder 5"/>
          <p:cNvSpPr>
            <a:spLocks noGrp="1"/>
          </p:cNvSpPr>
          <p:nvPr>
            <p:ph type="dt" sz="half" idx="10"/>
          </p:nvPr>
        </p:nvSpPr>
        <p:spPr/>
        <p:txBody>
          <a:bodyPr/>
          <a:lstStyle/>
          <a:p>
            <a:r>
              <a:rPr lang="en-US" altLang="zh-CN" smtClean="0"/>
              <a:t>5/15/2014</a:t>
            </a:r>
            <a:endParaRPr lang="zh-CN"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Ensure of Correct Application</a:t>
            </a:r>
            <a:endParaRPr lang="zh-CN" altLang="en-US" dirty="0"/>
          </a:p>
        </p:txBody>
      </p:sp>
      <p:sp>
        <p:nvSpPr>
          <p:cNvPr id="3" name="内容占位符 2"/>
          <p:cNvSpPr>
            <a:spLocks noGrp="1"/>
          </p:cNvSpPr>
          <p:nvPr>
            <p:ph idx="1"/>
          </p:nvPr>
        </p:nvSpPr>
        <p:spPr/>
        <p:txBody>
          <a:bodyPr/>
          <a:lstStyle/>
          <a:p>
            <a:r>
              <a:rPr lang="en-US" altLang="zh-CN" dirty="0" smtClean="0"/>
              <a:t>Error detection process:</a:t>
            </a:r>
          </a:p>
          <a:p>
            <a:pPr>
              <a:buNone/>
            </a:pPr>
            <a:r>
              <a:rPr lang="en-US" altLang="zh-CN" sz="2800" dirty="0" smtClean="0"/>
              <a:t>     We add a compactor (MISR) following the MVL decoder to compact decoded test data as test application going on.</a:t>
            </a:r>
          </a:p>
          <a:p>
            <a:pPr>
              <a:buNone/>
            </a:pPr>
            <a:endParaRPr lang="en-US" altLang="zh-CN" sz="2800" dirty="0" smtClean="0"/>
          </a:p>
          <a:p>
            <a:pPr>
              <a:buNone/>
            </a:pPr>
            <a:r>
              <a:rPr lang="en-US" altLang="zh-CN" sz="2800" dirty="0" smtClean="0"/>
              <a:t>     At the end of test application, we can get the applied test signature (ATS) in the compactor. By examining the ATS with desired one, whether errors happen during test application can be detected.  </a:t>
            </a:r>
            <a:endParaRPr lang="zh-CN" altLang="en-US" sz="2800" dirty="0"/>
          </a:p>
        </p:txBody>
      </p:sp>
      <p:sp>
        <p:nvSpPr>
          <p:cNvPr id="4" name="Footer Placeholder 3"/>
          <p:cNvSpPr>
            <a:spLocks noGrp="1"/>
          </p:cNvSpPr>
          <p:nvPr>
            <p:ph type="ftr" sz="quarter" idx="11"/>
          </p:nvPr>
        </p:nvSpPr>
        <p:spPr/>
        <p:txBody>
          <a:bodyPr/>
          <a:lstStyle/>
          <a:p>
            <a:r>
              <a:rPr lang="it-IT" altLang="zh-CN" smtClean="0"/>
              <a:t>NATW 2014: Li et al.</a:t>
            </a:r>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pPr/>
              <a:t>15</a:t>
            </a:fld>
            <a:endParaRPr lang="zh-CN" altLang="en-US"/>
          </a:p>
        </p:txBody>
      </p:sp>
      <p:sp>
        <p:nvSpPr>
          <p:cNvPr id="6" name="Date Placeholder 5"/>
          <p:cNvSpPr>
            <a:spLocks noGrp="1"/>
          </p:cNvSpPr>
          <p:nvPr>
            <p:ph type="dt" sz="half" idx="10"/>
          </p:nvPr>
        </p:nvSpPr>
        <p:spPr/>
        <p:txBody>
          <a:bodyPr/>
          <a:lstStyle/>
          <a:p>
            <a:r>
              <a:rPr lang="en-US" altLang="zh-CN" smtClean="0"/>
              <a:t>5/15/2014</a:t>
            </a:r>
            <a:endParaRPr lang="zh-CN"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5220073" y="1246838"/>
            <a:ext cx="3785570" cy="5109512"/>
          </a:xfrm>
          <a:prstGeom prst="rect">
            <a:avLst/>
          </a:prstGeom>
          <a:noFill/>
          <a:ln w="9525">
            <a:noFill/>
            <a:miter lim="800000"/>
            <a:headEnd/>
            <a:tailEnd/>
          </a:ln>
        </p:spPr>
      </p:pic>
      <p:sp>
        <p:nvSpPr>
          <p:cNvPr id="2" name="标题 1"/>
          <p:cNvSpPr>
            <a:spLocks noGrp="1"/>
          </p:cNvSpPr>
          <p:nvPr>
            <p:ph type="title"/>
          </p:nvPr>
        </p:nvSpPr>
        <p:spPr/>
        <p:txBody>
          <a:bodyPr/>
          <a:lstStyle/>
          <a:p>
            <a:r>
              <a:rPr lang="en-US" altLang="zh-CN" dirty="0" smtClean="0"/>
              <a:t>Ensure of Correct Application</a:t>
            </a:r>
            <a:endParaRPr lang="zh-CN" altLang="en-US" dirty="0"/>
          </a:p>
        </p:txBody>
      </p:sp>
      <p:sp>
        <p:nvSpPr>
          <p:cNvPr id="3" name="内容占位符 2"/>
          <p:cNvSpPr>
            <a:spLocks noGrp="1"/>
          </p:cNvSpPr>
          <p:nvPr>
            <p:ph idx="1"/>
          </p:nvPr>
        </p:nvSpPr>
        <p:spPr>
          <a:xfrm>
            <a:off x="251520" y="1196752"/>
            <a:ext cx="4680520" cy="5440362"/>
          </a:xfrm>
        </p:spPr>
        <p:txBody>
          <a:bodyPr>
            <a:normAutofit fontScale="85000" lnSpcReduction="20000"/>
          </a:bodyPr>
          <a:lstStyle/>
          <a:p>
            <a:r>
              <a:rPr lang="en-US" altLang="zh-CN" dirty="0" smtClean="0"/>
              <a:t>Test Flow:</a:t>
            </a:r>
          </a:p>
          <a:p>
            <a:pPr>
              <a:buNone/>
            </a:pPr>
            <a:r>
              <a:rPr lang="en-US" altLang="zh-CN" sz="2400" dirty="0" smtClean="0"/>
              <a:t>      </a:t>
            </a:r>
            <a:r>
              <a:rPr lang="en-US" altLang="zh-CN" sz="2800" dirty="0" smtClean="0"/>
              <a:t>Two </a:t>
            </a:r>
            <a:r>
              <a:rPr lang="en-US" altLang="zh-CN" sz="2800" dirty="0" smtClean="0"/>
              <a:t>signatures, applied test signature </a:t>
            </a:r>
            <a:r>
              <a:rPr lang="en-US" altLang="zh-CN" sz="2800" dirty="0" smtClean="0"/>
              <a:t>(</a:t>
            </a:r>
            <a:r>
              <a:rPr lang="en-US" altLang="zh-CN" sz="2800" dirty="0" smtClean="0"/>
              <a:t>ATS) </a:t>
            </a:r>
            <a:r>
              <a:rPr lang="en-US" altLang="zh-CN" sz="2800" dirty="0" smtClean="0"/>
              <a:t>and test response  signature (TRS</a:t>
            </a:r>
            <a:r>
              <a:rPr lang="en-US" altLang="zh-CN" sz="2800" dirty="0" smtClean="0"/>
              <a:t>), </a:t>
            </a:r>
            <a:r>
              <a:rPr lang="en-US" altLang="zh-CN" sz="2800" dirty="0" smtClean="0"/>
              <a:t>should be examined;</a:t>
            </a:r>
          </a:p>
          <a:p>
            <a:pPr>
              <a:buNone/>
            </a:pPr>
            <a:endParaRPr lang="en-US" altLang="zh-CN" sz="2800" dirty="0" smtClean="0"/>
          </a:p>
          <a:p>
            <a:pPr>
              <a:buNone/>
            </a:pPr>
            <a:r>
              <a:rPr lang="en-US" altLang="zh-CN" sz="2800" dirty="0" smtClean="0"/>
              <a:t>      Examine ATS to make sure the applied test data are correct;</a:t>
            </a:r>
          </a:p>
          <a:p>
            <a:pPr>
              <a:buNone/>
            </a:pPr>
            <a:endParaRPr lang="en-US" altLang="zh-CN" sz="2800" dirty="0" smtClean="0"/>
          </a:p>
          <a:p>
            <a:pPr>
              <a:buNone/>
            </a:pPr>
            <a:r>
              <a:rPr lang="en-US" altLang="zh-CN" sz="2800" dirty="0" smtClean="0"/>
              <a:t>      Examine TRS to make sure the DUT pass the test;</a:t>
            </a:r>
          </a:p>
          <a:p>
            <a:pPr>
              <a:buNone/>
            </a:pPr>
            <a:endParaRPr lang="en-US" altLang="zh-CN" sz="2800" dirty="0" smtClean="0"/>
          </a:p>
          <a:p>
            <a:pPr>
              <a:buNone/>
            </a:pPr>
            <a:r>
              <a:rPr lang="en-US" altLang="zh-CN" sz="2800" dirty="0" smtClean="0"/>
              <a:t>      Retest is conducted when ATS </a:t>
            </a:r>
            <a:r>
              <a:rPr lang="en-US" altLang="zh-CN" sz="2800" dirty="0" smtClean="0"/>
              <a:t>has a mismatch but a maximum </a:t>
            </a:r>
            <a:r>
              <a:rPr lang="en-US" altLang="zh-CN" sz="2800" dirty="0" smtClean="0"/>
              <a:t>number </a:t>
            </a:r>
            <a:r>
              <a:rPr lang="en-US" altLang="zh-CN" sz="2800" dirty="0" smtClean="0"/>
              <a:t>for</a:t>
            </a:r>
            <a:r>
              <a:rPr lang="en-US" altLang="zh-CN" sz="2800" dirty="0" smtClean="0"/>
              <a:t> retests </a:t>
            </a:r>
            <a:r>
              <a:rPr lang="en-US" altLang="zh-CN" sz="2800" dirty="0" smtClean="0"/>
              <a:t>is </a:t>
            </a:r>
            <a:r>
              <a:rPr lang="en-US" altLang="zh-CN" sz="2800" dirty="0" smtClean="0"/>
              <a:t>specified</a:t>
            </a:r>
            <a:r>
              <a:rPr lang="en-US" altLang="zh-CN" sz="2800" dirty="0" smtClean="0"/>
              <a:t>.  </a:t>
            </a:r>
            <a:endParaRPr lang="zh-CN" altLang="en-US" sz="2800" dirty="0"/>
          </a:p>
        </p:txBody>
      </p:sp>
      <p:sp>
        <p:nvSpPr>
          <p:cNvPr id="4" name="Footer Placeholder 3"/>
          <p:cNvSpPr>
            <a:spLocks noGrp="1"/>
          </p:cNvSpPr>
          <p:nvPr>
            <p:ph type="ftr" sz="quarter" idx="11"/>
          </p:nvPr>
        </p:nvSpPr>
        <p:spPr/>
        <p:txBody>
          <a:bodyPr/>
          <a:lstStyle/>
          <a:p>
            <a:r>
              <a:rPr lang="it-IT" altLang="zh-CN" smtClean="0"/>
              <a:t>NATW 2014: Li et al.</a:t>
            </a:r>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pPr/>
              <a:t>16</a:t>
            </a:fld>
            <a:endParaRPr lang="zh-CN" altLang="en-US"/>
          </a:p>
        </p:txBody>
      </p:sp>
      <p:sp>
        <p:nvSpPr>
          <p:cNvPr id="6" name="Date Placeholder 5"/>
          <p:cNvSpPr>
            <a:spLocks noGrp="1"/>
          </p:cNvSpPr>
          <p:nvPr>
            <p:ph type="dt" sz="half" idx="10"/>
          </p:nvPr>
        </p:nvSpPr>
        <p:spPr/>
        <p:txBody>
          <a:bodyPr/>
          <a:lstStyle/>
          <a:p>
            <a:r>
              <a:rPr lang="en-US" altLang="zh-CN" smtClean="0"/>
              <a:t>5/15/2014</a:t>
            </a:r>
            <a:endParaRPr lang="zh-CN"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srcRect/>
          <a:stretch>
            <a:fillRect/>
          </a:stretch>
        </p:blipFill>
        <p:spPr bwMode="auto">
          <a:xfrm>
            <a:off x="2754040" y="3332715"/>
            <a:ext cx="3265990" cy="864096"/>
          </a:xfrm>
          <a:prstGeom prst="rect">
            <a:avLst/>
          </a:prstGeom>
          <a:noFill/>
          <a:ln w="9525">
            <a:noFill/>
            <a:miter lim="800000"/>
            <a:headEnd/>
            <a:tailEnd/>
          </a:ln>
        </p:spPr>
      </p:pic>
      <p:sp>
        <p:nvSpPr>
          <p:cNvPr id="2" name="标题 1"/>
          <p:cNvSpPr>
            <a:spLocks noGrp="1"/>
          </p:cNvSpPr>
          <p:nvPr>
            <p:ph type="title"/>
          </p:nvPr>
        </p:nvSpPr>
        <p:spPr/>
        <p:txBody>
          <a:bodyPr>
            <a:normAutofit fontScale="90000"/>
          </a:bodyPr>
          <a:lstStyle/>
          <a:p>
            <a:r>
              <a:rPr lang="en-US" altLang="zh-CN" dirty="0" smtClean="0"/>
              <a:t>Estimated Performance Improvement and Overhead</a:t>
            </a:r>
            <a:endParaRPr lang="zh-CN" altLang="en-US" dirty="0"/>
          </a:p>
        </p:txBody>
      </p:sp>
      <p:sp>
        <p:nvSpPr>
          <p:cNvPr id="3" name="内容占位符 2"/>
          <p:cNvSpPr>
            <a:spLocks noGrp="1"/>
          </p:cNvSpPr>
          <p:nvPr>
            <p:ph idx="1"/>
          </p:nvPr>
        </p:nvSpPr>
        <p:spPr>
          <a:xfrm>
            <a:off x="457200" y="1697186"/>
            <a:ext cx="8229600" cy="4756150"/>
          </a:xfrm>
        </p:spPr>
        <p:txBody>
          <a:bodyPr>
            <a:normAutofit fontScale="92500" lnSpcReduction="10000"/>
          </a:bodyPr>
          <a:lstStyle/>
          <a:p>
            <a:r>
              <a:rPr lang="en-US" altLang="zh-CN" dirty="0" smtClean="0"/>
              <a:t>Ideally the data rate per channel is increased by a factor </a:t>
            </a:r>
            <a:r>
              <a:rPr lang="en-US" altLang="zh-CN" i="1" dirty="0" smtClean="0"/>
              <a:t>R</a:t>
            </a:r>
            <a:r>
              <a:rPr lang="en-US" altLang="zh-CN" dirty="0" smtClean="0"/>
              <a:t>.</a:t>
            </a:r>
          </a:p>
          <a:p>
            <a:r>
              <a:rPr lang="en-US" altLang="zh-CN" dirty="0" smtClean="0"/>
              <a:t>Taking retest into consideration:</a:t>
            </a:r>
          </a:p>
          <a:p>
            <a:endParaRPr lang="en-US" altLang="zh-CN" sz="2400" dirty="0" smtClean="0"/>
          </a:p>
          <a:p>
            <a:pPr>
              <a:buNone/>
            </a:pPr>
            <a:r>
              <a:rPr lang="en-US" altLang="zh-CN" dirty="0" smtClean="0"/>
              <a:t>			</a:t>
            </a:r>
            <a:r>
              <a:rPr lang="en-US" altLang="zh-CN" i="1" dirty="0" smtClean="0"/>
              <a:t>X</a:t>
            </a:r>
            <a:r>
              <a:rPr lang="en-US" altLang="zh-CN" i="1" baseline="-25000" dirty="0" smtClean="0"/>
              <a:t>T </a:t>
            </a:r>
          </a:p>
          <a:p>
            <a:pPr>
              <a:buNone/>
            </a:pPr>
            <a:endParaRPr lang="en-US" altLang="zh-CN" i="1" baseline="-25000" dirty="0" smtClean="0"/>
          </a:p>
          <a:p>
            <a:pPr>
              <a:buNone/>
            </a:pPr>
            <a:r>
              <a:rPr lang="en-US" altLang="zh-CN" i="1" baseline="-25000" dirty="0" smtClean="0"/>
              <a:t>     </a:t>
            </a:r>
            <a:endParaRPr lang="en-US" altLang="zh-CN" i="1" baseline="-25000" dirty="0" smtClean="0"/>
          </a:p>
          <a:p>
            <a:pPr>
              <a:buNone/>
            </a:pPr>
            <a:r>
              <a:rPr lang="en-US" altLang="zh-CN" i="1" baseline="-25000" dirty="0" smtClean="0"/>
              <a:t> </a:t>
            </a:r>
            <a:r>
              <a:rPr lang="en-US" altLang="zh-CN" dirty="0" smtClean="0"/>
              <a:t>where </a:t>
            </a:r>
            <a:r>
              <a:rPr lang="en-US" altLang="zh-CN" i="1" dirty="0" smtClean="0"/>
              <a:t>R </a:t>
            </a:r>
            <a:r>
              <a:rPr lang="en-US" altLang="zh-CN" dirty="0" smtClean="0"/>
              <a:t>is the data converter resolution, </a:t>
            </a:r>
            <a:r>
              <a:rPr lang="en-US" altLang="zh-CN" i="1" dirty="0" smtClean="0"/>
              <a:t>CAR</a:t>
            </a:r>
            <a:r>
              <a:rPr lang="en-US" altLang="zh-CN" dirty="0" smtClean="0"/>
              <a:t> is the probability of whole test being correctly applied for one time and </a:t>
            </a:r>
            <a:r>
              <a:rPr lang="en-US" altLang="zh-CN" i="1" dirty="0" smtClean="0"/>
              <a:t>N</a:t>
            </a:r>
            <a:r>
              <a:rPr lang="en-US" altLang="zh-CN" dirty="0" smtClean="0"/>
              <a:t> is the maximum </a:t>
            </a:r>
            <a:r>
              <a:rPr lang="en-US" altLang="zh-CN" dirty="0" smtClean="0"/>
              <a:t>number of retests.</a:t>
            </a:r>
            <a:endParaRPr lang="en-US" altLang="zh-CN" i="1" dirty="0" smtClean="0"/>
          </a:p>
        </p:txBody>
      </p:sp>
      <p:sp>
        <p:nvSpPr>
          <p:cNvPr id="5" name="Footer Placeholder 4"/>
          <p:cNvSpPr>
            <a:spLocks noGrp="1"/>
          </p:cNvSpPr>
          <p:nvPr>
            <p:ph type="ftr" sz="quarter" idx="11"/>
          </p:nvPr>
        </p:nvSpPr>
        <p:spPr/>
        <p:txBody>
          <a:bodyPr/>
          <a:lstStyle/>
          <a:p>
            <a:r>
              <a:rPr lang="it-IT" altLang="zh-CN" smtClean="0"/>
              <a:t>NATW 2014: Li et al.</a:t>
            </a:r>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pPr/>
              <a:t>17</a:t>
            </a:fld>
            <a:endParaRPr lang="zh-CN" altLang="en-US"/>
          </a:p>
        </p:txBody>
      </p:sp>
      <p:sp>
        <p:nvSpPr>
          <p:cNvPr id="7" name="Date Placeholder 6"/>
          <p:cNvSpPr>
            <a:spLocks noGrp="1"/>
          </p:cNvSpPr>
          <p:nvPr>
            <p:ph type="dt" sz="half" idx="10"/>
          </p:nvPr>
        </p:nvSpPr>
        <p:spPr/>
        <p:txBody>
          <a:bodyPr/>
          <a:lstStyle/>
          <a:p>
            <a:r>
              <a:rPr lang="en-US" altLang="zh-CN" smtClean="0"/>
              <a:t>5/15/2014</a:t>
            </a:r>
            <a:endParaRPr lang="zh-CN"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5" name="Picture 5"/>
          <p:cNvPicPr>
            <a:picLocks noChangeAspect="1" noChangeArrowheads="1"/>
          </p:cNvPicPr>
          <p:nvPr/>
        </p:nvPicPr>
        <p:blipFill>
          <a:blip r:embed="rId2" cstate="print"/>
          <a:srcRect/>
          <a:stretch>
            <a:fillRect/>
          </a:stretch>
        </p:blipFill>
        <p:spPr bwMode="auto">
          <a:xfrm>
            <a:off x="3614911" y="2663577"/>
            <a:ext cx="2181225" cy="333375"/>
          </a:xfrm>
          <a:prstGeom prst="rect">
            <a:avLst/>
          </a:prstGeom>
          <a:noFill/>
          <a:ln w="9525">
            <a:noFill/>
            <a:miter lim="800000"/>
            <a:headEnd/>
            <a:tailEnd/>
          </a:ln>
        </p:spPr>
      </p:pic>
      <p:sp>
        <p:nvSpPr>
          <p:cNvPr id="3" name="内容占位符 2"/>
          <p:cNvSpPr>
            <a:spLocks noGrp="1"/>
          </p:cNvSpPr>
          <p:nvPr>
            <p:ph idx="1"/>
          </p:nvPr>
        </p:nvSpPr>
        <p:spPr/>
        <p:txBody>
          <a:bodyPr/>
          <a:lstStyle/>
          <a:p>
            <a:r>
              <a:rPr lang="en-US" altLang="zh-CN" dirty="0" smtClean="0"/>
              <a:t>Final correct test application rate</a:t>
            </a:r>
          </a:p>
          <a:p>
            <a:pPr>
              <a:buNone/>
            </a:pPr>
            <a:r>
              <a:rPr lang="en-US" altLang="zh-CN" sz="2400" dirty="0" smtClean="0"/>
              <a:t>      With retest, the probability for whole test is applied correctly:</a:t>
            </a:r>
          </a:p>
          <a:p>
            <a:pPr>
              <a:buNone/>
            </a:pPr>
            <a:r>
              <a:rPr lang="en-US" altLang="zh-CN" sz="2400" dirty="0" smtClean="0"/>
              <a:t>                                </a:t>
            </a:r>
            <a:r>
              <a:rPr lang="en-US" altLang="zh-CN" sz="2400" i="1" dirty="0" smtClean="0"/>
              <a:t>CAR</a:t>
            </a:r>
            <a:r>
              <a:rPr lang="en-US" altLang="zh-CN" sz="2400" i="1" baseline="-25000" dirty="0" smtClean="0"/>
              <a:t>ec </a:t>
            </a:r>
            <a:r>
              <a:rPr lang="en-US" altLang="zh-CN" sz="2400" dirty="0" smtClean="0"/>
              <a:t> = </a:t>
            </a:r>
          </a:p>
          <a:p>
            <a:pPr>
              <a:buNone/>
            </a:pPr>
            <a:r>
              <a:rPr lang="en-US" altLang="zh-CN" sz="2400" i="1" dirty="0" smtClean="0"/>
              <a:t>      </a:t>
            </a:r>
            <a:r>
              <a:rPr lang="en-US" altLang="zh-CN" sz="2400" dirty="0" smtClean="0"/>
              <a:t>This means                        DUTs cannot pass the ATS exam and be marked as failed parts.</a:t>
            </a:r>
          </a:p>
          <a:p>
            <a:r>
              <a:rPr lang="en-US" altLang="zh-CN" dirty="0" smtClean="0"/>
              <a:t>Simulated situations:</a:t>
            </a:r>
          </a:p>
          <a:p>
            <a:pPr>
              <a:buNone/>
            </a:pPr>
            <a:r>
              <a:rPr lang="en-US" altLang="zh-CN" sz="2400" dirty="0" smtClean="0"/>
              <a:t>      We ran simulations based on different conditions: data converter resolution, test channel SNR, test data volume and max number of retest time. Result is shown in following slide.</a:t>
            </a:r>
          </a:p>
        </p:txBody>
      </p:sp>
      <p:sp>
        <p:nvSpPr>
          <p:cNvPr id="4" name="标题 1"/>
          <p:cNvSpPr>
            <a:spLocks noGrp="1"/>
          </p:cNvSpPr>
          <p:nvPr>
            <p:ph type="title"/>
          </p:nvPr>
        </p:nvSpPr>
        <p:spPr/>
        <p:txBody>
          <a:bodyPr>
            <a:normAutofit fontScale="90000"/>
          </a:bodyPr>
          <a:lstStyle/>
          <a:p>
            <a:r>
              <a:rPr lang="en-US" altLang="zh-CN" dirty="0" smtClean="0"/>
              <a:t>Estimated Performance Improvement</a:t>
            </a:r>
            <a:endParaRPr lang="zh-CN" altLang="en-US" dirty="0"/>
          </a:p>
        </p:txBody>
      </p:sp>
      <p:pic>
        <p:nvPicPr>
          <p:cNvPr id="5127" name="Picture 7"/>
          <p:cNvPicPr>
            <a:picLocks noChangeAspect="1" noChangeArrowheads="1"/>
          </p:cNvPicPr>
          <p:nvPr/>
        </p:nvPicPr>
        <p:blipFill>
          <a:blip r:embed="rId3" cstate="print"/>
          <a:srcRect/>
          <a:stretch>
            <a:fillRect/>
          </a:stretch>
        </p:blipFill>
        <p:spPr bwMode="auto">
          <a:xfrm>
            <a:off x="2354266" y="3105041"/>
            <a:ext cx="1571625" cy="352425"/>
          </a:xfrm>
          <a:prstGeom prst="rect">
            <a:avLst/>
          </a:prstGeom>
          <a:noFill/>
          <a:ln w="9525">
            <a:noFill/>
            <a:miter lim="800000"/>
            <a:headEnd/>
            <a:tailEnd/>
          </a:ln>
        </p:spPr>
      </p:pic>
      <p:sp>
        <p:nvSpPr>
          <p:cNvPr id="2" name="Footer Placeholder 1"/>
          <p:cNvSpPr>
            <a:spLocks noGrp="1"/>
          </p:cNvSpPr>
          <p:nvPr>
            <p:ph type="ftr" sz="quarter" idx="11"/>
          </p:nvPr>
        </p:nvSpPr>
        <p:spPr/>
        <p:txBody>
          <a:bodyPr/>
          <a:lstStyle/>
          <a:p>
            <a:r>
              <a:rPr lang="it-IT" altLang="zh-CN" smtClean="0"/>
              <a:t>NATW 2014: Li et al.</a:t>
            </a:r>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pPr/>
              <a:t>18</a:t>
            </a:fld>
            <a:endParaRPr lang="zh-CN" altLang="en-US"/>
          </a:p>
        </p:txBody>
      </p:sp>
      <p:sp>
        <p:nvSpPr>
          <p:cNvPr id="6" name="Date Placeholder 5"/>
          <p:cNvSpPr>
            <a:spLocks noGrp="1"/>
          </p:cNvSpPr>
          <p:nvPr>
            <p:ph type="dt" sz="half" idx="10"/>
          </p:nvPr>
        </p:nvSpPr>
        <p:spPr/>
        <p:txBody>
          <a:bodyPr/>
          <a:lstStyle/>
          <a:p>
            <a:r>
              <a:rPr lang="en-US" altLang="zh-CN" smtClean="0"/>
              <a:t>5/15/2014</a:t>
            </a:r>
            <a:endParaRPr lang="zh-CN"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p:cNvSpPr>
            <a:spLocks noGrp="1"/>
          </p:cNvSpPr>
          <p:nvPr>
            <p:ph type="title"/>
          </p:nvPr>
        </p:nvSpPr>
        <p:spPr>
          <a:xfrm>
            <a:off x="457200" y="274638"/>
            <a:ext cx="8229600" cy="1143000"/>
          </a:xfrm>
        </p:spPr>
        <p:txBody>
          <a:bodyPr>
            <a:normAutofit fontScale="90000"/>
          </a:bodyPr>
          <a:lstStyle/>
          <a:p>
            <a:r>
              <a:rPr lang="en-US" altLang="zh-CN" dirty="0" smtClean="0"/>
              <a:t>Estimated Performance Improvement</a:t>
            </a:r>
            <a:endParaRPr lang="zh-CN" altLang="en-US" dirty="0"/>
          </a:p>
        </p:txBody>
      </p:sp>
      <p:sp>
        <p:nvSpPr>
          <p:cNvPr id="4" name="内容占位符 2"/>
          <p:cNvSpPr>
            <a:spLocks noGrp="1"/>
          </p:cNvSpPr>
          <p:nvPr>
            <p:ph idx="1"/>
          </p:nvPr>
        </p:nvSpPr>
        <p:spPr>
          <a:xfrm>
            <a:off x="457200" y="1124743"/>
            <a:ext cx="8229600" cy="5596731"/>
          </a:xfrm>
        </p:spPr>
        <p:txBody>
          <a:bodyPr>
            <a:normAutofit lnSpcReduction="10000"/>
          </a:bodyPr>
          <a:lstStyle/>
          <a:p>
            <a:r>
              <a:rPr lang="en-US" altLang="zh-CN" sz="2400" dirty="0" smtClean="0"/>
              <a:t>We </a:t>
            </a:r>
            <a:r>
              <a:rPr lang="en-US" altLang="zh-CN" sz="2400" dirty="0" smtClean="0"/>
              <a:t>give</a:t>
            </a:r>
            <a:r>
              <a:rPr lang="en-US" altLang="zh-CN" sz="2400" dirty="0" smtClean="0"/>
              <a:t> a statistical estimate for </a:t>
            </a:r>
            <a:r>
              <a:rPr lang="en-US" altLang="zh-CN" sz="2400" dirty="0" smtClean="0"/>
              <a:t>performance improvement in </a:t>
            </a:r>
            <a:r>
              <a:rPr lang="en-US" altLang="zh-CN" sz="2400" dirty="0" smtClean="0"/>
              <a:t>a typical example:</a:t>
            </a:r>
            <a:endParaRPr lang="en-US" altLang="zh-CN" sz="2400" dirty="0" smtClean="0"/>
          </a:p>
          <a:p>
            <a:pPr lvl="2"/>
            <a:r>
              <a:rPr lang="en-US" altLang="zh-CN" dirty="0" smtClean="0"/>
              <a:t>9-bit </a:t>
            </a:r>
            <a:r>
              <a:rPr lang="en-US" altLang="zh-CN" dirty="0" smtClean="0"/>
              <a:t>DAC as MVL </a:t>
            </a:r>
            <a:r>
              <a:rPr lang="en-US" altLang="zh-CN" dirty="0" smtClean="0"/>
              <a:t>generator</a:t>
            </a:r>
          </a:p>
          <a:p>
            <a:pPr lvl="2"/>
            <a:r>
              <a:rPr lang="en-US" altLang="zh-CN" dirty="0" smtClean="0"/>
              <a:t>6-bit </a:t>
            </a:r>
            <a:r>
              <a:rPr lang="en-US" altLang="zh-CN" dirty="0" smtClean="0"/>
              <a:t>ADC as on-chip MVL </a:t>
            </a:r>
            <a:r>
              <a:rPr lang="en-US" altLang="zh-CN" dirty="0" smtClean="0"/>
              <a:t>decoder</a:t>
            </a:r>
          </a:p>
          <a:p>
            <a:pPr lvl="2"/>
            <a:r>
              <a:rPr lang="en-US" altLang="zh-CN" dirty="0" smtClean="0"/>
              <a:t>40dB </a:t>
            </a:r>
            <a:r>
              <a:rPr lang="en-US" altLang="zh-CN" dirty="0" smtClean="0"/>
              <a:t>channel SNR (Gaussian </a:t>
            </a:r>
            <a:r>
              <a:rPr lang="en-US" altLang="zh-CN" dirty="0" smtClean="0"/>
              <a:t>noise)</a:t>
            </a:r>
          </a:p>
          <a:p>
            <a:pPr lvl="2"/>
            <a:r>
              <a:rPr lang="en-US" altLang="zh-CN" dirty="0"/>
              <a:t>R</a:t>
            </a:r>
            <a:r>
              <a:rPr lang="en-US" altLang="zh-CN" dirty="0" smtClean="0"/>
              <a:t>etest </a:t>
            </a:r>
            <a:r>
              <a:rPr lang="en-US" altLang="zh-CN" dirty="0" smtClean="0"/>
              <a:t>2 times </a:t>
            </a:r>
            <a:r>
              <a:rPr lang="en-US" altLang="zh-CN" dirty="0" smtClean="0"/>
              <a:t>max</a:t>
            </a:r>
          </a:p>
          <a:p>
            <a:pPr lvl="2"/>
            <a:r>
              <a:rPr lang="en-US" altLang="zh-CN" dirty="0" smtClean="0"/>
              <a:t>1Gb </a:t>
            </a:r>
            <a:r>
              <a:rPr lang="en-US" altLang="zh-CN" dirty="0" smtClean="0"/>
              <a:t>test data </a:t>
            </a:r>
            <a:r>
              <a:rPr lang="en-US" altLang="zh-CN" dirty="0" smtClean="0"/>
              <a:t>volume</a:t>
            </a:r>
          </a:p>
          <a:p>
            <a:r>
              <a:rPr lang="en-US" altLang="zh-CN" sz="2400" dirty="0" smtClean="0"/>
              <a:t>Probability </a:t>
            </a:r>
            <a:r>
              <a:rPr lang="en-US" altLang="zh-CN" sz="2400" dirty="0" smtClean="0"/>
              <a:t>to incorrectly receive and decode one clock MVL signal – </a:t>
            </a:r>
            <a:r>
              <a:rPr lang="en-US" altLang="zh-CN" sz="2400" i="1" dirty="0" smtClean="0"/>
              <a:t>WER</a:t>
            </a:r>
            <a:r>
              <a:rPr lang="en-US" altLang="zh-CN" sz="2400" dirty="0" smtClean="0"/>
              <a:t> (Word Error Rate) is </a:t>
            </a:r>
            <a:r>
              <a:rPr lang="en-US" altLang="zh-CN" sz="2400" dirty="0" smtClean="0"/>
              <a:t>10</a:t>
            </a:r>
            <a:r>
              <a:rPr lang="en-US" altLang="zh-CN" sz="2400" baseline="30000" dirty="0" smtClean="0"/>
              <a:t>-10</a:t>
            </a:r>
            <a:endParaRPr lang="en-US" altLang="zh-CN" sz="2400" dirty="0"/>
          </a:p>
          <a:p>
            <a:r>
              <a:rPr lang="en-US" altLang="zh-CN" sz="2400" dirty="0" smtClean="0"/>
              <a:t>The </a:t>
            </a:r>
            <a:r>
              <a:rPr lang="en-US" altLang="zh-CN" sz="2400" dirty="0" smtClean="0"/>
              <a:t>overall probability to correctly send whole test set – </a:t>
            </a:r>
            <a:r>
              <a:rPr lang="en-US" altLang="zh-CN" sz="2400" i="1" dirty="0" smtClean="0"/>
              <a:t>CAR</a:t>
            </a:r>
            <a:r>
              <a:rPr lang="en-US" altLang="zh-CN" sz="2400" dirty="0" smtClean="0"/>
              <a:t> (Correct Application Rate) is 98.35</a:t>
            </a:r>
            <a:r>
              <a:rPr lang="en-US" altLang="zh-CN" sz="2400" dirty="0" smtClean="0"/>
              <a:t>%</a:t>
            </a:r>
          </a:p>
          <a:p>
            <a:r>
              <a:rPr lang="en-US" altLang="zh-CN" sz="2400" dirty="0" smtClean="0"/>
              <a:t>With </a:t>
            </a:r>
            <a:r>
              <a:rPr lang="en-US" altLang="zh-CN" sz="2400" dirty="0" smtClean="0"/>
              <a:t>retest, the probability for each DUT to get correct test data – </a:t>
            </a:r>
            <a:r>
              <a:rPr lang="en-US" altLang="zh-CN" sz="2400" i="1" dirty="0" smtClean="0"/>
              <a:t>CAR</a:t>
            </a:r>
            <a:r>
              <a:rPr lang="en-US" altLang="zh-CN" sz="2400" i="1" baseline="-25000" dirty="0" smtClean="0"/>
              <a:t>ec</a:t>
            </a:r>
            <a:r>
              <a:rPr lang="en-US" altLang="zh-CN" sz="2400" i="1" dirty="0" smtClean="0"/>
              <a:t> </a:t>
            </a:r>
            <a:r>
              <a:rPr lang="en-US" altLang="zh-CN" sz="2400" dirty="0" smtClean="0"/>
              <a:t>(</a:t>
            </a:r>
            <a:r>
              <a:rPr lang="en-US" altLang="zh-CN" sz="2400" i="1" dirty="0" smtClean="0"/>
              <a:t>CAR</a:t>
            </a:r>
            <a:r>
              <a:rPr lang="en-US" altLang="zh-CN" sz="2400" dirty="0" smtClean="0"/>
              <a:t> with error control) is almost 100</a:t>
            </a:r>
            <a:r>
              <a:rPr lang="en-US" altLang="zh-CN" sz="2400" dirty="0" smtClean="0"/>
              <a:t>%</a:t>
            </a:r>
          </a:p>
          <a:p>
            <a:r>
              <a:rPr lang="en-US" altLang="zh-CN" sz="2400" i="1" dirty="0" smtClean="0"/>
              <a:t>X</a:t>
            </a:r>
            <a:r>
              <a:rPr lang="en-US" altLang="zh-CN" sz="2400" i="1" baseline="-25000" dirty="0" smtClean="0"/>
              <a:t>T</a:t>
            </a:r>
            <a:r>
              <a:rPr lang="en-US" altLang="zh-CN" sz="2400" dirty="0" smtClean="0"/>
              <a:t> </a:t>
            </a:r>
            <a:r>
              <a:rPr lang="en-US" altLang="zh-CN" sz="2400" dirty="0" smtClean="0"/>
              <a:t>(the actual data rate ratio – MVL over binary) is 5.9009.</a:t>
            </a:r>
          </a:p>
          <a:p>
            <a:pPr>
              <a:buNone/>
            </a:pPr>
            <a:endParaRPr lang="en-US" altLang="zh-CN" sz="2400" dirty="0" smtClean="0"/>
          </a:p>
        </p:txBody>
      </p:sp>
      <p:sp>
        <p:nvSpPr>
          <p:cNvPr id="2" name="Date Placeholder 1"/>
          <p:cNvSpPr>
            <a:spLocks noGrp="1"/>
          </p:cNvSpPr>
          <p:nvPr>
            <p:ph type="dt" sz="half" idx="10"/>
          </p:nvPr>
        </p:nvSpPr>
        <p:spPr/>
        <p:txBody>
          <a:bodyPr/>
          <a:lstStyle/>
          <a:p>
            <a:r>
              <a:rPr lang="en-US" altLang="zh-CN" smtClean="0"/>
              <a:t>5/15/2014</a:t>
            </a:r>
            <a:endParaRPr lang="zh-CN" altLang="en-US"/>
          </a:p>
        </p:txBody>
      </p:sp>
      <p:sp>
        <p:nvSpPr>
          <p:cNvPr id="5" name="Footer Placeholder 4"/>
          <p:cNvSpPr>
            <a:spLocks noGrp="1"/>
          </p:cNvSpPr>
          <p:nvPr>
            <p:ph type="ftr" sz="quarter" idx="11"/>
          </p:nvPr>
        </p:nvSpPr>
        <p:spPr/>
        <p:txBody>
          <a:bodyPr/>
          <a:lstStyle/>
          <a:p>
            <a:r>
              <a:rPr lang="it-IT" altLang="zh-CN" smtClean="0"/>
              <a:t>NATW 2014: Li et al.</a:t>
            </a:r>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pPr/>
              <a:t>19</a:t>
            </a:fld>
            <a:endParaRPr lang="zh-CN"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Overview</a:t>
            </a:r>
            <a:endParaRPr lang="zh-CN" altLang="en-US" dirty="0"/>
          </a:p>
        </p:txBody>
      </p:sp>
      <p:sp>
        <p:nvSpPr>
          <p:cNvPr id="3" name="内容占位符 2"/>
          <p:cNvSpPr>
            <a:spLocks noGrp="1"/>
          </p:cNvSpPr>
          <p:nvPr>
            <p:ph idx="1"/>
          </p:nvPr>
        </p:nvSpPr>
        <p:spPr/>
        <p:txBody>
          <a:bodyPr>
            <a:normAutofit/>
          </a:bodyPr>
          <a:lstStyle/>
          <a:p>
            <a:r>
              <a:rPr lang="en-US" altLang="zh-CN" sz="2800" dirty="0" smtClean="0"/>
              <a:t>Motivation</a:t>
            </a:r>
          </a:p>
          <a:p>
            <a:r>
              <a:rPr lang="en-US" altLang="zh-CN" sz="2800" dirty="0" smtClean="0"/>
              <a:t>MVL (Multi-Valued Logic) basics</a:t>
            </a:r>
          </a:p>
          <a:p>
            <a:r>
              <a:rPr lang="en-US" altLang="zh-CN" sz="2800" dirty="0" smtClean="0"/>
              <a:t>MVL signal in test application</a:t>
            </a:r>
          </a:p>
          <a:p>
            <a:r>
              <a:rPr lang="en-US" altLang="zh-CN" sz="2800" dirty="0" smtClean="0"/>
              <a:t>Ensuring error-free test application</a:t>
            </a:r>
          </a:p>
          <a:p>
            <a:r>
              <a:rPr lang="en-US" altLang="zh-CN" sz="2800" dirty="0" smtClean="0"/>
              <a:t>Performance improvement and overhead</a:t>
            </a:r>
          </a:p>
          <a:p>
            <a:r>
              <a:rPr lang="en-US" altLang="zh-CN" sz="2800" dirty="0" smtClean="0"/>
              <a:t>Conclusion</a:t>
            </a:r>
            <a:endParaRPr lang="zh-CN" altLang="en-US" sz="2800" dirty="0"/>
          </a:p>
        </p:txBody>
      </p:sp>
      <p:sp>
        <p:nvSpPr>
          <p:cNvPr id="4" name="Footer Placeholder 3"/>
          <p:cNvSpPr>
            <a:spLocks noGrp="1"/>
          </p:cNvSpPr>
          <p:nvPr>
            <p:ph type="ftr" sz="quarter" idx="11"/>
          </p:nvPr>
        </p:nvSpPr>
        <p:spPr/>
        <p:txBody>
          <a:bodyPr/>
          <a:lstStyle/>
          <a:p>
            <a:r>
              <a:rPr lang="it-IT" altLang="zh-CN" smtClean="0"/>
              <a:t>NATW 2014: Li et al.</a:t>
            </a:r>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pPr/>
              <a:t>2</a:t>
            </a:fld>
            <a:endParaRPr lang="zh-CN" altLang="en-US"/>
          </a:p>
        </p:txBody>
      </p:sp>
      <p:sp>
        <p:nvSpPr>
          <p:cNvPr id="6" name="Date Placeholder 5"/>
          <p:cNvSpPr>
            <a:spLocks noGrp="1"/>
          </p:cNvSpPr>
          <p:nvPr>
            <p:ph type="dt" sz="half" idx="10"/>
          </p:nvPr>
        </p:nvSpPr>
        <p:spPr/>
        <p:txBody>
          <a:bodyPr/>
          <a:lstStyle/>
          <a:p>
            <a:r>
              <a:rPr lang="en-US" altLang="zh-CN" smtClean="0"/>
              <a:t>5/15/2014</a:t>
            </a:r>
            <a:endParaRPr lang="zh-CN"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Overhead</a:t>
            </a:r>
            <a:endParaRPr lang="zh-CN" altLang="en-US" dirty="0"/>
          </a:p>
        </p:txBody>
      </p:sp>
      <p:sp>
        <p:nvSpPr>
          <p:cNvPr id="3" name="内容占位符 2"/>
          <p:cNvSpPr>
            <a:spLocks noGrp="1"/>
          </p:cNvSpPr>
          <p:nvPr>
            <p:ph idx="1"/>
          </p:nvPr>
        </p:nvSpPr>
        <p:spPr/>
        <p:txBody>
          <a:bodyPr/>
          <a:lstStyle/>
          <a:p>
            <a:r>
              <a:rPr lang="en-US" altLang="zh-CN" dirty="0" smtClean="0"/>
              <a:t>DACs placed in between test data buffers and test channels;</a:t>
            </a:r>
          </a:p>
          <a:p>
            <a:r>
              <a:rPr lang="en-US" altLang="zh-CN" dirty="0" smtClean="0"/>
              <a:t>ADC in each DUT (Much more constraints in area, speed and power, etc.)</a:t>
            </a:r>
          </a:p>
          <a:p>
            <a:r>
              <a:rPr lang="en-US" altLang="zh-CN" dirty="0" smtClean="0"/>
              <a:t>SAR (successive approximation register) ADC seems to be an on-chip solution, which is the state of the art ADC type for high </a:t>
            </a:r>
            <a:r>
              <a:rPr lang="en-US" altLang="zh-CN" dirty="0" smtClean="0"/>
              <a:t>speed/low </a:t>
            </a:r>
            <a:r>
              <a:rPr lang="en-US" altLang="zh-CN" dirty="0" smtClean="0"/>
              <a:t>power application.</a:t>
            </a:r>
            <a:endParaRPr lang="zh-CN" altLang="en-US" dirty="0"/>
          </a:p>
        </p:txBody>
      </p:sp>
      <p:sp>
        <p:nvSpPr>
          <p:cNvPr id="4" name="Footer Placeholder 3"/>
          <p:cNvSpPr>
            <a:spLocks noGrp="1"/>
          </p:cNvSpPr>
          <p:nvPr>
            <p:ph type="ftr" sz="quarter" idx="11"/>
          </p:nvPr>
        </p:nvSpPr>
        <p:spPr/>
        <p:txBody>
          <a:bodyPr/>
          <a:lstStyle/>
          <a:p>
            <a:r>
              <a:rPr lang="it-IT" altLang="zh-CN" smtClean="0"/>
              <a:t>NATW 2014: Li et al.</a:t>
            </a:r>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pPr/>
              <a:t>20</a:t>
            </a:fld>
            <a:endParaRPr lang="zh-CN" altLang="en-US"/>
          </a:p>
        </p:txBody>
      </p:sp>
      <p:sp>
        <p:nvSpPr>
          <p:cNvPr id="6" name="Date Placeholder 5"/>
          <p:cNvSpPr>
            <a:spLocks noGrp="1"/>
          </p:cNvSpPr>
          <p:nvPr>
            <p:ph type="dt" sz="half" idx="10"/>
          </p:nvPr>
        </p:nvSpPr>
        <p:spPr/>
        <p:txBody>
          <a:bodyPr/>
          <a:lstStyle/>
          <a:p>
            <a:r>
              <a:rPr lang="en-US" altLang="zh-CN" smtClean="0"/>
              <a:t>5/15/2014</a:t>
            </a:r>
            <a:endParaRPr lang="zh-CN"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a:t>
            </a:r>
            <a:endParaRPr lang="zh-CN" altLang="en-US" dirty="0"/>
          </a:p>
        </p:txBody>
      </p:sp>
      <p:sp>
        <p:nvSpPr>
          <p:cNvPr id="3" name="内容占位符 2"/>
          <p:cNvSpPr>
            <a:spLocks noGrp="1"/>
          </p:cNvSpPr>
          <p:nvPr>
            <p:ph idx="1"/>
          </p:nvPr>
        </p:nvSpPr>
        <p:spPr/>
        <p:txBody>
          <a:bodyPr/>
          <a:lstStyle/>
          <a:p>
            <a:r>
              <a:rPr lang="en-US" altLang="zh-CN" dirty="0" smtClean="0"/>
              <a:t>We adopt MVL signal in test application which increases the data rate of test channel. (e.g</a:t>
            </a:r>
            <a:r>
              <a:rPr lang="en-US" altLang="zh-CN" dirty="0" smtClean="0"/>
              <a:t>., </a:t>
            </a:r>
            <a:r>
              <a:rPr lang="en-US" altLang="zh-CN" dirty="0" smtClean="0"/>
              <a:t>5.9 times in one of the given conditions)</a:t>
            </a:r>
          </a:p>
          <a:p>
            <a:r>
              <a:rPr lang="en-US" altLang="zh-CN" dirty="0" smtClean="0"/>
              <a:t>We develop an error detection and control scheme to guarantee the test application correctness.</a:t>
            </a:r>
          </a:p>
          <a:p>
            <a:pPr>
              <a:buNone/>
            </a:pPr>
            <a:endParaRPr lang="zh-CN" altLang="en-US" dirty="0"/>
          </a:p>
        </p:txBody>
      </p:sp>
      <p:sp>
        <p:nvSpPr>
          <p:cNvPr id="4" name="Footer Placeholder 3"/>
          <p:cNvSpPr>
            <a:spLocks noGrp="1"/>
          </p:cNvSpPr>
          <p:nvPr>
            <p:ph type="ftr" sz="quarter" idx="11"/>
          </p:nvPr>
        </p:nvSpPr>
        <p:spPr/>
        <p:txBody>
          <a:bodyPr/>
          <a:lstStyle/>
          <a:p>
            <a:r>
              <a:rPr lang="it-IT" altLang="zh-CN" smtClean="0"/>
              <a:t>NATW 2014: Li et al.</a:t>
            </a:r>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pPr/>
              <a:t>21</a:t>
            </a:fld>
            <a:endParaRPr lang="zh-CN" altLang="en-US"/>
          </a:p>
        </p:txBody>
      </p:sp>
      <p:sp>
        <p:nvSpPr>
          <p:cNvPr id="6" name="Date Placeholder 5"/>
          <p:cNvSpPr>
            <a:spLocks noGrp="1"/>
          </p:cNvSpPr>
          <p:nvPr>
            <p:ph type="dt" sz="half" idx="10"/>
          </p:nvPr>
        </p:nvSpPr>
        <p:spPr/>
        <p:txBody>
          <a:bodyPr/>
          <a:lstStyle/>
          <a:p>
            <a:r>
              <a:rPr lang="en-US" altLang="zh-CN" smtClean="0"/>
              <a:t>5/15/2014</a:t>
            </a:r>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850106"/>
          </a:xfrm>
        </p:spPr>
        <p:txBody>
          <a:bodyPr/>
          <a:lstStyle/>
          <a:p>
            <a:r>
              <a:rPr lang="en-US" altLang="zh-CN" dirty="0" smtClean="0"/>
              <a:t>Motivation</a:t>
            </a:r>
            <a:endParaRPr lang="zh-CN" altLang="en-US" dirty="0"/>
          </a:p>
        </p:txBody>
      </p:sp>
      <p:pic>
        <p:nvPicPr>
          <p:cNvPr id="1027" name="Picture 3"/>
          <p:cNvPicPr>
            <a:picLocks noChangeAspect="1" noChangeArrowheads="1"/>
          </p:cNvPicPr>
          <p:nvPr/>
        </p:nvPicPr>
        <p:blipFill>
          <a:blip r:embed="rId3" cstate="print"/>
          <a:srcRect/>
          <a:stretch>
            <a:fillRect/>
          </a:stretch>
        </p:blipFill>
        <p:spPr bwMode="auto">
          <a:xfrm>
            <a:off x="539552" y="1772816"/>
            <a:ext cx="6952828" cy="4569692"/>
          </a:xfrm>
          <a:prstGeom prst="rect">
            <a:avLst/>
          </a:prstGeom>
          <a:noFill/>
          <a:ln w="9525">
            <a:noFill/>
            <a:miter lim="800000"/>
            <a:headEnd/>
            <a:tailEnd/>
          </a:ln>
        </p:spPr>
      </p:pic>
      <p:sp>
        <p:nvSpPr>
          <p:cNvPr id="3" name="内容占位符 2"/>
          <p:cNvSpPr>
            <a:spLocks noGrp="1"/>
          </p:cNvSpPr>
          <p:nvPr>
            <p:ph idx="1"/>
          </p:nvPr>
        </p:nvSpPr>
        <p:spPr>
          <a:xfrm>
            <a:off x="238446" y="1025372"/>
            <a:ext cx="8424936" cy="5112568"/>
          </a:xfrm>
        </p:spPr>
        <p:txBody>
          <a:bodyPr>
            <a:normAutofit fontScale="92500" lnSpcReduction="20000"/>
          </a:bodyPr>
          <a:lstStyle/>
          <a:p>
            <a:r>
              <a:rPr lang="en-US" altLang="zh-CN" dirty="0" smtClean="0"/>
              <a:t>Test challenge: Increasing test data volume and test time.</a:t>
            </a:r>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pPr>
              <a:buNone/>
            </a:pPr>
            <a:r>
              <a:rPr lang="en-US" altLang="zh-CN" dirty="0" smtClean="0"/>
              <a:t>                                                                            </a:t>
            </a:r>
          </a:p>
          <a:p>
            <a:pPr>
              <a:buNone/>
            </a:pPr>
            <a:r>
              <a:rPr lang="en-US" altLang="zh-CN" sz="2200" dirty="0" smtClean="0"/>
              <a:t>                                                                                                                           [ITRS 2012]</a:t>
            </a:r>
          </a:p>
        </p:txBody>
      </p:sp>
      <p:sp>
        <p:nvSpPr>
          <p:cNvPr id="4" name="Footer Placeholder 3"/>
          <p:cNvSpPr>
            <a:spLocks noGrp="1"/>
          </p:cNvSpPr>
          <p:nvPr>
            <p:ph type="ftr" sz="quarter" idx="11"/>
          </p:nvPr>
        </p:nvSpPr>
        <p:spPr/>
        <p:txBody>
          <a:bodyPr/>
          <a:lstStyle/>
          <a:p>
            <a:r>
              <a:rPr lang="it-IT" altLang="zh-CN" smtClean="0"/>
              <a:t>NATW 2014: Li et al.</a:t>
            </a:r>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pPr/>
              <a:t>3</a:t>
            </a:fld>
            <a:endParaRPr lang="zh-CN" altLang="en-US"/>
          </a:p>
        </p:txBody>
      </p:sp>
      <p:sp>
        <p:nvSpPr>
          <p:cNvPr id="6" name="Date Placeholder 5"/>
          <p:cNvSpPr>
            <a:spLocks noGrp="1"/>
          </p:cNvSpPr>
          <p:nvPr>
            <p:ph type="dt" sz="half" idx="10"/>
          </p:nvPr>
        </p:nvSpPr>
        <p:spPr/>
        <p:txBody>
          <a:bodyPr/>
          <a:lstStyle/>
          <a:p>
            <a:r>
              <a:rPr lang="en-US" altLang="zh-CN" smtClean="0"/>
              <a:t>5/15/2014</a:t>
            </a:r>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Motivation</a:t>
            </a:r>
            <a:endParaRPr lang="zh-CN" altLang="en-US" dirty="0"/>
          </a:p>
        </p:txBody>
      </p:sp>
      <p:sp>
        <p:nvSpPr>
          <p:cNvPr id="3" name="内容占位符 2"/>
          <p:cNvSpPr>
            <a:spLocks noGrp="1"/>
          </p:cNvSpPr>
          <p:nvPr>
            <p:ph idx="1"/>
          </p:nvPr>
        </p:nvSpPr>
        <p:spPr/>
        <p:txBody>
          <a:bodyPr/>
          <a:lstStyle/>
          <a:p>
            <a:r>
              <a:rPr lang="en-US" altLang="zh-CN" dirty="0" smtClean="0"/>
              <a:t>Our objective: Reducing testing  time</a:t>
            </a:r>
          </a:p>
          <a:p>
            <a:r>
              <a:rPr lang="en-US" altLang="zh-CN" dirty="0" smtClean="0"/>
              <a:t>Some existing solutions:</a:t>
            </a:r>
          </a:p>
          <a:p>
            <a:pPr>
              <a:buNone/>
            </a:pPr>
            <a:r>
              <a:rPr lang="en-US" altLang="zh-CN" dirty="0" smtClean="0"/>
              <a:t>    1. </a:t>
            </a:r>
            <a:r>
              <a:rPr lang="en-US" altLang="zh-CN" dirty="0"/>
              <a:t>R</a:t>
            </a:r>
            <a:r>
              <a:rPr lang="en-US" altLang="zh-CN" dirty="0" smtClean="0"/>
              <a:t>educe the test data (test compression).</a:t>
            </a:r>
          </a:p>
          <a:p>
            <a:pPr>
              <a:buNone/>
            </a:pPr>
            <a:r>
              <a:rPr lang="en-US" altLang="zh-CN" dirty="0" smtClean="0"/>
              <a:t>    2. </a:t>
            </a:r>
            <a:r>
              <a:rPr lang="en-US" altLang="zh-CN" dirty="0"/>
              <a:t>E</a:t>
            </a:r>
            <a:r>
              <a:rPr lang="en-US" altLang="zh-CN" dirty="0" smtClean="0"/>
              <a:t>xploit test parallelism (multi-domain, concurrent test, etc.)</a:t>
            </a:r>
            <a:endParaRPr lang="zh-CN" altLang="en-US" dirty="0" smtClean="0"/>
          </a:p>
          <a:p>
            <a:r>
              <a:rPr lang="en-US" altLang="zh-CN" dirty="0" smtClean="0"/>
              <a:t>Our solution: Using MVL (Multi-Valued Logic) signal in test application. </a:t>
            </a:r>
            <a:endParaRPr lang="zh-CN" altLang="en-US" dirty="0"/>
          </a:p>
        </p:txBody>
      </p:sp>
      <p:sp>
        <p:nvSpPr>
          <p:cNvPr id="4" name="Footer Placeholder 3"/>
          <p:cNvSpPr>
            <a:spLocks noGrp="1"/>
          </p:cNvSpPr>
          <p:nvPr>
            <p:ph type="ftr" sz="quarter" idx="11"/>
          </p:nvPr>
        </p:nvSpPr>
        <p:spPr/>
        <p:txBody>
          <a:bodyPr/>
          <a:lstStyle/>
          <a:p>
            <a:r>
              <a:rPr lang="it-IT" altLang="zh-CN" smtClean="0"/>
              <a:t>NATW 2014: Li et al.</a:t>
            </a:r>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pPr/>
              <a:t>4</a:t>
            </a:fld>
            <a:endParaRPr lang="zh-CN" altLang="en-US"/>
          </a:p>
        </p:txBody>
      </p:sp>
      <p:sp>
        <p:nvSpPr>
          <p:cNvPr id="6" name="Date Placeholder 5"/>
          <p:cNvSpPr>
            <a:spLocks noGrp="1"/>
          </p:cNvSpPr>
          <p:nvPr>
            <p:ph type="dt" sz="half" idx="10"/>
          </p:nvPr>
        </p:nvSpPr>
        <p:spPr/>
        <p:txBody>
          <a:bodyPr/>
          <a:lstStyle/>
          <a:p>
            <a:r>
              <a:rPr lang="en-US" altLang="zh-CN" smtClean="0"/>
              <a:t>5/15/2014</a:t>
            </a:r>
            <a:endParaRPr lang="zh-C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 name="直接连接符 30"/>
          <p:cNvCxnSpPr/>
          <p:nvPr/>
        </p:nvCxnSpPr>
        <p:spPr>
          <a:xfrm>
            <a:off x="1979712" y="3573016"/>
            <a:ext cx="396044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p:nvPr>
        </p:nvSpPr>
        <p:spPr/>
        <p:txBody>
          <a:bodyPr>
            <a:normAutofit/>
          </a:bodyPr>
          <a:lstStyle/>
          <a:p>
            <a:r>
              <a:rPr lang="en-US" altLang="zh-CN" dirty="0" smtClean="0"/>
              <a:t>MVL (Multi-Valued Logic) basics</a:t>
            </a:r>
            <a:endParaRPr lang="zh-CN" altLang="en-US" dirty="0"/>
          </a:p>
        </p:txBody>
      </p:sp>
      <p:sp>
        <p:nvSpPr>
          <p:cNvPr id="3" name="内容占位符 2"/>
          <p:cNvSpPr>
            <a:spLocks noGrp="1"/>
          </p:cNvSpPr>
          <p:nvPr>
            <p:ph idx="1"/>
          </p:nvPr>
        </p:nvSpPr>
        <p:spPr/>
        <p:txBody>
          <a:bodyPr/>
          <a:lstStyle/>
          <a:p>
            <a:r>
              <a:rPr lang="en-US" altLang="zh-CN" dirty="0" smtClean="0"/>
              <a:t>MVL uses more levels within full voltage swing rather than two. (contains more information per MVL symbol)</a:t>
            </a:r>
            <a:endParaRPr lang="zh-CN" altLang="en-US" dirty="0"/>
          </a:p>
        </p:txBody>
      </p:sp>
      <p:cxnSp>
        <p:nvCxnSpPr>
          <p:cNvPr id="8" name="直接箭头连接符 7"/>
          <p:cNvCxnSpPr/>
          <p:nvPr/>
        </p:nvCxnSpPr>
        <p:spPr>
          <a:xfrm flipV="1">
            <a:off x="1907704" y="3212976"/>
            <a:ext cx="0" cy="216024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3129552" y="5229200"/>
            <a:ext cx="504056"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606018" y="5075892"/>
            <a:ext cx="301686" cy="369332"/>
          </a:xfrm>
          <a:prstGeom prst="rect">
            <a:avLst/>
          </a:prstGeom>
          <a:noFill/>
        </p:spPr>
        <p:txBody>
          <a:bodyPr wrap="none" rtlCol="0">
            <a:spAutoFit/>
          </a:bodyPr>
          <a:lstStyle/>
          <a:p>
            <a:r>
              <a:rPr lang="en-US" altLang="zh-CN" dirty="0" smtClean="0"/>
              <a:t>0</a:t>
            </a:r>
            <a:endParaRPr lang="zh-CN" altLang="en-US" dirty="0"/>
          </a:p>
        </p:txBody>
      </p:sp>
      <p:sp>
        <p:nvSpPr>
          <p:cNvPr id="14" name="TextBox 13"/>
          <p:cNvSpPr txBox="1"/>
          <p:nvPr/>
        </p:nvSpPr>
        <p:spPr>
          <a:xfrm>
            <a:off x="1395845" y="3382392"/>
            <a:ext cx="549959" cy="369332"/>
          </a:xfrm>
          <a:prstGeom prst="rect">
            <a:avLst/>
          </a:prstGeom>
          <a:noFill/>
        </p:spPr>
        <p:txBody>
          <a:bodyPr wrap="none" rtlCol="0">
            <a:spAutoFit/>
          </a:bodyPr>
          <a:lstStyle/>
          <a:p>
            <a:r>
              <a:rPr lang="en-US" altLang="zh-CN" dirty="0" err="1" smtClean="0"/>
              <a:t>Vdd</a:t>
            </a:r>
            <a:endParaRPr lang="zh-CN" altLang="en-US" dirty="0"/>
          </a:p>
        </p:txBody>
      </p:sp>
      <p:cxnSp>
        <p:nvCxnSpPr>
          <p:cNvPr id="15" name="直接连接符 14"/>
          <p:cNvCxnSpPr/>
          <p:nvPr/>
        </p:nvCxnSpPr>
        <p:spPr>
          <a:xfrm>
            <a:off x="1907704" y="5229200"/>
            <a:ext cx="72008"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1907704" y="3573016"/>
            <a:ext cx="72008"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5940152" y="5229200"/>
            <a:ext cx="504056"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3129552" y="3573016"/>
            <a:ext cx="504056"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5940152" y="3573016"/>
            <a:ext cx="504056"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195736" y="5373216"/>
            <a:ext cx="2434962" cy="646331"/>
          </a:xfrm>
          <a:prstGeom prst="rect">
            <a:avLst/>
          </a:prstGeom>
          <a:noFill/>
        </p:spPr>
        <p:txBody>
          <a:bodyPr wrap="none" rtlCol="0">
            <a:spAutoFit/>
          </a:bodyPr>
          <a:lstStyle/>
          <a:p>
            <a:pPr algn="ctr"/>
            <a:r>
              <a:rPr lang="en-US" altLang="zh-CN" dirty="0" smtClean="0"/>
              <a:t>Binary signal </a:t>
            </a:r>
          </a:p>
          <a:p>
            <a:pPr algn="ctr"/>
            <a:r>
              <a:rPr lang="en-US" altLang="zh-CN" dirty="0" smtClean="0"/>
              <a:t>(2 </a:t>
            </a:r>
            <a:r>
              <a:rPr lang="en-US" altLang="zh-CN" dirty="0" err="1" smtClean="0"/>
              <a:t>lvls</a:t>
            </a:r>
            <a:r>
              <a:rPr lang="en-US" altLang="zh-CN" dirty="0" smtClean="0"/>
              <a:t>, 1bit information)</a:t>
            </a:r>
            <a:endParaRPr lang="zh-CN" altLang="en-US" dirty="0"/>
          </a:p>
        </p:txBody>
      </p:sp>
      <p:cxnSp>
        <p:nvCxnSpPr>
          <p:cNvPr id="27" name="直接连接符 26"/>
          <p:cNvCxnSpPr/>
          <p:nvPr/>
        </p:nvCxnSpPr>
        <p:spPr>
          <a:xfrm>
            <a:off x="5940152" y="4077072"/>
            <a:ext cx="504056"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5940152" y="4653136"/>
            <a:ext cx="504056"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矩形 28"/>
          <p:cNvSpPr/>
          <p:nvPr/>
        </p:nvSpPr>
        <p:spPr>
          <a:xfrm>
            <a:off x="4809411" y="5373216"/>
            <a:ext cx="2769989" cy="646331"/>
          </a:xfrm>
          <a:prstGeom prst="rect">
            <a:avLst/>
          </a:prstGeom>
        </p:spPr>
        <p:txBody>
          <a:bodyPr wrap="none">
            <a:spAutoFit/>
          </a:bodyPr>
          <a:lstStyle/>
          <a:p>
            <a:pPr algn="ctr"/>
            <a:r>
              <a:rPr lang="en-US" altLang="zh-CN" dirty="0" smtClean="0"/>
              <a:t>MVL signal </a:t>
            </a:r>
          </a:p>
          <a:p>
            <a:pPr algn="ctr"/>
            <a:r>
              <a:rPr lang="en-US" altLang="zh-CN" dirty="0" smtClean="0"/>
              <a:t>(4 </a:t>
            </a:r>
            <a:r>
              <a:rPr lang="en-US" altLang="zh-CN" dirty="0" err="1" smtClean="0"/>
              <a:t>lvls</a:t>
            </a:r>
            <a:r>
              <a:rPr lang="en-US" altLang="zh-CN" dirty="0" smtClean="0"/>
              <a:t>, 2bits of information)</a:t>
            </a:r>
            <a:endParaRPr lang="zh-CN" altLang="en-US" dirty="0"/>
          </a:p>
        </p:txBody>
      </p:sp>
      <p:cxnSp>
        <p:nvCxnSpPr>
          <p:cNvPr id="32" name="直接连接符 31"/>
          <p:cNvCxnSpPr/>
          <p:nvPr/>
        </p:nvCxnSpPr>
        <p:spPr>
          <a:xfrm>
            <a:off x="1979712" y="4077072"/>
            <a:ext cx="396044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1979712" y="4653136"/>
            <a:ext cx="396044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1907704" y="4077072"/>
            <a:ext cx="72008"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1907704" y="4653136"/>
            <a:ext cx="72008"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1979712" y="5229200"/>
            <a:ext cx="396044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1105947" y="4499828"/>
            <a:ext cx="873765" cy="369332"/>
          </a:xfrm>
          <a:prstGeom prst="rect">
            <a:avLst/>
          </a:prstGeom>
          <a:noFill/>
        </p:spPr>
        <p:txBody>
          <a:bodyPr wrap="none" rtlCol="0">
            <a:spAutoFit/>
          </a:bodyPr>
          <a:lstStyle/>
          <a:p>
            <a:r>
              <a:rPr lang="en-US" altLang="zh-CN" dirty="0" smtClean="0"/>
              <a:t>1/3Vdd</a:t>
            </a:r>
            <a:endParaRPr lang="zh-CN" altLang="en-US" dirty="0"/>
          </a:p>
        </p:txBody>
      </p:sp>
      <p:sp>
        <p:nvSpPr>
          <p:cNvPr id="38" name="矩形 37"/>
          <p:cNvSpPr/>
          <p:nvPr/>
        </p:nvSpPr>
        <p:spPr>
          <a:xfrm>
            <a:off x="1115616" y="3933056"/>
            <a:ext cx="873765" cy="369332"/>
          </a:xfrm>
          <a:prstGeom prst="rect">
            <a:avLst/>
          </a:prstGeom>
        </p:spPr>
        <p:txBody>
          <a:bodyPr wrap="none">
            <a:spAutoFit/>
          </a:bodyPr>
          <a:lstStyle/>
          <a:p>
            <a:r>
              <a:rPr lang="en-US" altLang="zh-CN" dirty="0" smtClean="0"/>
              <a:t>2/3Vdd</a:t>
            </a:r>
            <a:endParaRPr lang="zh-CN" altLang="en-US" dirty="0"/>
          </a:p>
        </p:txBody>
      </p:sp>
      <p:sp>
        <p:nvSpPr>
          <p:cNvPr id="4" name="Footer Placeholder 3"/>
          <p:cNvSpPr>
            <a:spLocks noGrp="1"/>
          </p:cNvSpPr>
          <p:nvPr>
            <p:ph type="ftr" sz="quarter" idx="11"/>
          </p:nvPr>
        </p:nvSpPr>
        <p:spPr/>
        <p:txBody>
          <a:bodyPr/>
          <a:lstStyle/>
          <a:p>
            <a:r>
              <a:rPr lang="it-IT" altLang="zh-CN" smtClean="0"/>
              <a:t>NATW 2014: Li et al.</a:t>
            </a:r>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pPr/>
              <a:t>5</a:t>
            </a:fld>
            <a:endParaRPr lang="zh-CN" altLang="en-US"/>
          </a:p>
        </p:txBody>
      </p:sp>
      <p:sp>
        <p:nvSpPr>
          <p:cNvPr id="6" name="Date Placeholder 5"/>
          <p:cNvSpPr>
            <a:spLocks noGrp="1"/>
          </p:cNvSpPr>
          <p:nvPr>
            <p:ph type="dt" sz="half" idx="10"/>
          </p:nvPr>
        </p:nvSpPr>
        <p:spPr/>
        <p:txBody>
          <a:bodyPr/>
          <a:lstStyle/>
          <a:p>
            <a:r>
              <a:rPr lang="en-US" altLang="zh-CN" smtClean="0"/>
              <a:t>5/15/2014</a:t>
            </a:r>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MVL signal in test application</a:t>
            </a:r>
            <a:endParaRPr lang="zh-CN" altLang="en-US" dirty="0"/>
          </a:p>
        </p:txBody>
      </p:sp>
      <p:sp>
        <p:nvSpPr>
          <p:cNvPr id="3" name="内容占位符 2"/>
          <p:cNvSpPr>
            <a:spLocks noGrp="1"/>
          </p:cNvSpPr>
          <p:nvPr>
            <p:ph idx="1"/>
          </p:nvPr>
        </p:nvSpPr>
        <p:spPr>
          <a:xfrm>
            <a:off x="457200" y="1268760"/>
            <a:ext cx="8229600" cy="4525963"/>
          </a:xfrm>
        </p:spPr>
        <p:txBody>
          <a:bodyPr/>
          <a:lstStyle/>
          <a:p>
            <a:r>
              <a:rPr lang="en-US" altLang="zh-CN" dirty="0" smtClean="0"/>
              <a:t>System diagram:</a:t>
            </a:r>
            <a:endParaRPr lang="zh-CN" altLang="en-US" dirty="0"/>
          </a:p>
        </p:txBody>
      </p:sp>
      <p:pic>
        <p:nvPicPr>
          <p:cNvPr id="2050" name="Picture 2"/>
          <p:cNvPicPr>
            <a:picLocks noChangeAspect="1" noChangeArrowheads="1"/>
          </p:cNvPicPr>
          <p:nvPr/>
        </p:nvPicPr>
        <p:blipFill>
          <a:blip r:embed="rId2" cstate="print"/>
          <a:srcRect/>
          <a:stretch>
            <a:fillRect/>
          </a:stretch>
        </p:blipFill>
        <p:spPr bwMode="auto">
          <a:xfrm>
            <a:off x="827584" y="1916832"/>
            <a:ext cx="7372350" cy="4403777"/>
          </a:xfrm>
          <a:prstGeom prst="rect">
            <a:avLst/>
          </a:prstGeom>
          <a:noFill/>
          <a:ln w="9525">
            <a:noFill/>
            <a:miter lim="800000"/>
            <a:headEnd/>
            <a:tailEnd/>
          </a:ln>
        </p:spPr>
      </p:pic>
      <p:sp>
        <p:nvSpPr>
          <p:cNvPr id="4" name="Footer Placeholder 3"/>
          <p:cNvSpPr>
            <a:spLocks noGrp="1"/>
          </p:cNvSpPr>
          <p:nvPr>
            <p:ph type="ftr" sz="quarter" idx="11"/>
          </p:nvPr>
        </p:nvSpPr>
        <p:spPr/>
        <p:txBody>
          <a:bodyPr/>
          <a:lstStyle/>
          <a:p>
            <a:r>
              <a:rPr lang="it-IT" altLang="zh-CN" smtClean="0"/>
              <a:t>NATW 2014: Li et al.</a:t>
            </a:r>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pPr/>
              <a:t>6</a:t>
            </a:fld>
            <a:endParaRPr lang="zh-CN" altLang="en-US"/>
          </a:p>
        </p:txBody>
      </p:sp>
      <p:sp>
        <p:nvSpPr>
          <p:cNvPr id="6" name="Date Placeholder 5"/>
          <p:cNvSpPr>
            <a:spLocks noGrp="1"/>
          </p:cNvSpPr>
          <p:nvPr>
            <p:ph type="dt" sz="half" idx="10"/>
          </p:nvPr>
        </p:nvSpPr>
        <p:spPr/>
        <p:txBody>
          <a:bodyPr/>
          <a:lstStyle/>
          <a:p>
            <a:r>
              <a:rPr lang="en-US" altLang="zh-CN" smtClean="0"/>
              <a:t>5/15/2014</a:t>
            </a:r>
            <a:endParaRPr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MVL signal in test application</a:t>
            </a:r>
            <a:endParaRPr lang="zh-CN" altLang="en-US" dirty="0"/>
          </a:p>
        </p:txBody>
      </p:sp>
      <p:sp>
        <p:nvSpPr>
          <p:cNvPr id="3" name="内容占位符 2"/>
          <p:cNvSpPr>
            <a:spLocks noGrp="1"/>
          </p:cNvSpPr>
          <p:nvPr>
            <p:ph idx="1"/>
          </p:nvPr>
        </p:nvSpPr>
        <p:spPr>
          <a:xfrm>
            <a:off x="457200" y="1600200"/>
            <a:ext cx="8229600" cy="4997152"/>
          </a:xfrm>
        </p:spPr>
        <p:txBody>
          <a:bodyPr>
            <a:normAutofit lnSpcReduction="10000"/>
          </a:bodyPr>
          <a:lstStyle/>
          <a:p>
            <a:r>
              <a:rPr lang="en-US" altLang="zh-CN" dirty="0" smtClean="0"/>
              <a:t>ATE Modification</a:t>
            </a:r>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pPr marL="0">
              <a:buNone/>
            </a:pPr>
            <a:r>
              <a:rPr lang="en-US" altLang="zh-CN" sz="2400" dirty="0" smtClean="0"/>
              <a:t>      Test data are sliced into N-bit group to feed into MVL generator (DAC) ; The output of MVL generator become MVL version of test data.</a:t>
            </a:r>
          </a:p>
        </p:txBody>
      </p:sp>
      <p:pic>
        <p:nvPicPr>
          <p:cNvPr id="1029" name="Picture 5"/>
          <p:cNvPicPr>
            <a:picLocks noChangeAspect="1" noChangeArrowheads="1"/>
          </p:cNvPicPr>
          <p:nvPr/>
        </p:nvPicPr>
        <p:blipFill>
          <a:blip r:embed="rId2" cstate="print"/>
          <a:srcRect/>
          <a:stretch>
            <a:fillRect/>
          </a:stretch>
        </p:blipFill>
        <p:spPr bwMode="auto">
          <a:xfrm>
            <a:off x="1619672" y="2156817"/>
            <a:ext cx="5457825" cy="3000375"/>
          </a:xfrm>
          <a:prstGeom prst="rect">
            <a:avLst/>
          </a:prstGeom>
          <a:noFill/>
          <a:ln w="9525">
            <a:noFill/>
            <a:miter lim="800000"/>
            <a:headEnd/>
            <a:tailEnd/>
          </a:ln>
        </p:spPr>
      </p:pic>
      <p:sp>
        <p:nvSpPr>
          <p:cNvPr id="4" name="Footer Placeholder 3"/>
          <p:cNvSpPr>
            <a:spLocks noGrp="1"/>
          </p:cNvSpPr>
          <p:nvPr>
            <p:ph type="ftr" sz="quarter" idx="11"/>
          </p:nvPr>
        </p:nvSpPr>
        <p:spPr/>
        <p:txBody>
          <a:bodyPr/>
          <a:lstStyle/>
          <a:p>
            <a:r>
              <a:rPr lang="it-IT" altLang="zh-CN" smtClean="0"/>
              <a:t>NATW 2014: Li et al.</a:t>
            </a:r>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pPr/>
              <a:t>7</a:t>
            </a:fld>
            <a:endParaRPr lang="zh-CN" altLang="en-US"/>
          </a:p>
        </p:txBody>
      </p:sp>
      <p:sp>
        <p:nvSpPr>
          <p:cNvPr id="6" name="Date Placeholder 5"/>
          <p:cNvSpPr>
            <a:spLocks noGrp="1"/>
          </p:cNvSpPr>
          <p:nvPr>
            <p:ph type="dt" sz="half" idx="10"/>
          </p:nvPr>
        </p:nvSpPr>
        <p:spPr/>
        <p:txBody>
          <a:bodyPr/>
          <a:lstStyle/>
          <a:p>
            <a:r>
              <a:rPr lang="en-US" altLang="zh-CN" smtClean="0"/>
              <a:t>5/15/2014</a:t>
            </a:r>
            <a:endParaRPr lang="zh-CN"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MVL signal in test application</a:t>
            </a:r>
            <a:endParaRPr lang="zh-CN" altLang="en-US" dirty="0"/>
          </a:p>
        </p:txBody>
      </p:sp>
      <p:sp>
        <p:nvSpPr>
          <p:cNvPr id="3" name="内容占位符 2"/>
          <p:cNvSpPr>
            <a:spLocks noGrp="1"/>
          </p:cNvSpPr>
          <p:nvPr>
            <p:ph idx="1"/>
          </p:nvPr>
        </p:nvSpPr>
        <p:spPr>
          <a:xfrm>
            <a:off x="457200" y="1600200"/>
            <a:ext cx="8229600" cy="4853136"/>
          </a:xfrm>
        </p:spPr>
        <p:txBody>
          <a:bodyPr>
            <a:normAutofit/>
          </a:bodyPr>
          <a:lstStyle/>
          <a:p>
            <a:r>
              <a:rPr lang="en-US" altLang="zh-CN" dirty="0" smtClean="0"/>
              <a:t>DUT Modification</a:t>
            </a:r>
          </a:p>
          <a:p>
            <a:endParaRPr lang="en-US" altLang="zh-CN" dirty="0" smtClean="0"/>
          </a:p>
          <a:p>
            <a:endParaRPr lang="en-US" altLang="zh-CN" dirty="0" smtClean="0"/>
          </a:p>
          <a:p>
            <a:endParaRPr lang="en-US" altLang="zh-CN" dirty="0" smtClean="0"/>
          </a:p>
          <a:p>
            <a:pPr>
              <a:buNone/>
            </a:pPr>
            <a:endParaRPr lang="en-US" altLang="zh-CN" dirty="0" smtClean="0"/>
          </a:p>
          <a:p>
            <a:endParaRPr lang="en-US" altLang="zh-CN" dirty="0" smtClean="0"/>
          </a:p>
          <a:p>
            <a:pPr>
              <a:buNone/>
            </a:pPr>
            <a:r>
              <a:rPr lang="en-US" altLang="zh-CN" sz="2400" dirty="0" smtClean="0"/>
              <a:t>MVL test data are captured by the MVL decoder (ADC) in DUT;</a:t>
            </a:r>
          </a:p>
          <a:p>
            <a:pPr marL="0">
              <a:buNone/>
            </a:pPr>
            <a:r>
              <a:rPr lang="en-US" altLang="zh-CN" sz="2400" dirty="0" smtClean="0"/>
              <a:t>Decoded test data are distributed into scan chains or decompressor interface.</a:t>
            </a:r>
          </a:p>
          <a:p>
            <a:pPr>
              <a:buNone/>
            </a:pPr>
            <a:endParaRPr lang="en-US" altLang="zh-CN" sz="2400" dirty="0" smtClean="0"/>
          </a:p>
          <a:p>
            <a:pPr>
              <a:buNone/>
            </a:pPr>
            <a:endParaRPr lang="en-US" altLang="zh-CN" sz="2400" dirty="0" smtClean="0"/>
          </a:p>
          <a:p>
            <a:pPr>
              <a:buNone/>
            </a:pPr>
            <a:endParaRPr lang="zh-CN" altLang="en-US" dirty="0"/>
          </a:p>
        </p:txBody>
      </p:sp>
      <p:pic>
        <p:nvPicPr>
          <p:cNvPr id="2051" name="Picture 3"/>
          <p:cNvPicPr>
            <a:picLocks noChangeAspect="1" noChangeArrowheads="1"/>
          </p:cNvPicPr>
          <p:nvPr/>
        </p:nvPicPr>
        <p:blipFill>
          <a:blip r:embed="rId2" cstate="print"/>
          <a:srcRect/>
          <a:stretch>
            <a:fillRect/>
          </a:stretch>
        </p:blipFill>
        <p:spPr bwMode="auto">
          <a:xfrm>
            <a:off x="1403648" y="2060848"/>
            <a:ext cx="5248275" cy="3152775"/>
          </a:xfrm>
          <a:prstGeom prst="rect">
            <a:avLst/>
          </a:prstGeom>
          <a:noFill/>
          <a:ln w="9525">
            <a:noFill/>
            <a:miter lim="800000"/>
            <a:headEnd/>
            <a:tailEnd/>
          </a:ln>
        </p:spPr>
      </p:pic>
      <p:sp>
        <p:nvSpPr>
          <p:cNvPr id="4" name="Footer Placeholder 3"/>
          <p:cNvSpPr>
            <a:spLocks noGrp="1"/>
          </p:cNvSpPr>
          <p:nvPr>
            <p:ph type="ftr" sz="quarter" idx="11"/>
          </p:nvPr>
        </p:nvSpPr>
        <p:spPr/>
        <p:txBody>
          <a:bodyPr/>
          <a:lstStyle/>
          <a:p>
            <a:r>
              <a:rPr lang="it-IT" altLang="zh-CN" smtClean="0"/>
              <a:t>NATW 2014: Li et al.</a:t>
            </a:r>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pPr/>
              <a:t>8</a:t>
            </a:fld>
            <a:endParaRPr lang="zh-CN" altLang="en-US"/>
          </a:p>
        </p:txBody>
      </p:sp>
      <p:sp>
        <p:nvSpPr>
          <p:cNvPr id="6" name="Date Placeholder 5"/>
          <p:cNvSpPr>
            <a:spLocks noGrp="1"/>
          </p:cNvSpPr>
          <p:nvPr>
            <p:ph type="dt" sz="half" idx="10"/>
          </p:nvPr>
        </p:nvSpPr>
        <p:spPr/>
        <p:txBody>
          <a:bodyPr/>
          <a:lstStyle/>
          <a:p>
            <a:r>
              <a:rPr lang="en-US" altLang="zh-CN" smtClean="0"/>
              <a:t>5/15/2014</a:t>
            </a:r>
            <a:endParaRPr lang="zh-CN"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MVL signal in test application</a:t>
            </a:r>
            <a:endParaRPr lang="zh-CN" altLang="en-US" dirty="0"/>
          </a:p>
        </p:txBody>
      </p:sp>
      <p:sp>
        <p:nvSpPr>
          <p:cNvPr id="3" name="内容占位符 2"/>
          <p:cNvSpPr>
            <a:spLocks noGrp="1"/>
          </p:cNvSpPr>
          <p:nvPr>
            <p:ph idx="1"/>
          </p:nvPr>
        </p:nvSpPr>
        <p:spPr/>
        <p:txBody>
          <a:bodyPr>
            <a:normAutofit fontScale="92500" lnSpcReduction="20000"/>
          </a:bodyPr>
          <a:lstStyle/>
          <a:p>
            <a:r>
              <a:rPr lang="en-US" altLang="zh-CN" dirty="0" smtClean="0"/>
              <a:t>Improvement in data rate</a:t>
            </a:r>
          </a:p>
          <a:p>
            <a:pPr lvl="1"/>
            <a:r>
              <a:rPr lang="en-US" altLang="zh-CN" dirty="0" smtClean="0"/>
              <a:t>Data rate per binary channel equals channel clock frequency:</a:t>
            </a:r>
          </a:p>
          <a:p>
            <a:pPr marL="457200" lvl="1" indent="0">
              <a:buNone/>
            </a:pPr>
            <a:r>
              <a:rPr lang="en-US" altLang="zh-CN" sz="2400" dirty="0" smtClean="0"/>
              <a:t>				</a:t>
            </a:r>
            <a:r>
              <a:rPr lang="en-US" altLang="zh-CN" sz="3000" dirty="0" err="1" smtClean="0"/>
              <a:t>r</a:t>
            </a:r>
            <a:r>
              <a:rPr lang="en-US" altLang="zh-CN" sz="3000" baseline="-25000" dirty="0" err="1" smtClean="0"/>
              <a:t>B</a:t>
            </a:r>
            <a:r>
              <a:rPr lang="en-US" altLang="zh-CN" sz="3000" dirty="0" smtClean="0"/>
              <a:t> = </a:t>
            </a:r>
            <a:r>
              <a:rPr lang="en-US" altLang="zh-CN" sz="3000" i="1" dirty="0" err="1" smtClean="0"/>
              <a:t>f</a:t>
            </a:r>
            <a:r>
              <a:rPr lang="en-US" altLang="zh-CN" sz="3000" baseline="-25000" dirty="0" err="1" smtClean="0"/>
              <a:t>clk</a:t>
            </a:r>
            <a:r>
              <a:rPr lang="en-US" altLang="zh-CN" sz="3000" dirty="0" smtClean="0"/>
              <a:t> </a:t>
            </a:r>
            <a:endParaRPr lang="en-US" altLang="zh-CN" sz="3000" dirty="0"/>
          </a:p>
          <a:p>
            <a:pPr lvl="1"/>
            <a:r>
              <a:rPr lang="en-US" altLang="zh-CN" dirty="0" smtClean="0"/>
              <a:t>Data rate per MVL channel equals channel clock frequency times  data converter resolution:</a:t>
            </a:r>
          </a:p>
          <a:p>
            <a:pPr marL="457200" lvl="1" indent="0">
              <a:buNone/>
            </a:pPr>
            <a:r>
              <a:rPr lang="en-US" altLang="zh-CN" sz="2400" dirty="0" smtClean="0"/>
              <a:t>				</a:t>
            </a:r>
            <a:r>
              <a:rPr lang="en-US" altLang="zh-CN" sz="3000" dirty="0" err="1" smtClean="0"/>
              <a:t>r</a:t>
            </a:r>
            <a:r>
              <a:rPr lang="en-US" altLang="zh-CN" sz="3000" baseline="-25000" dirty="0" err="1" smtClean="0"/>
              <a:t>M</a:t>
            </a:r>
            <a:r>
              <a:rPr lang="en-US" altLang="zh-CN" sz="3000" dirty="0" smtClean="0"/>
              <a:t> = </a:t>
            </a:r>
            <a:r>
              <a:rPr lang="en-US" altLang="zh-CN" sz="3000" i="1" dirty="0" smtClean="0"/>
              <a:t>f</a:t>
            </a:r>
            <a:r>
              <a:rPr lang="en-US" altLang="zh-CN" sz="3000" baseline="-25000" dirty="0" smtClean="0"/>
              <a:t>clk</a:t>
            </a:r>
            <a:r>
              <a:rPr lang="en-US" altLang="zh-CN" sz="3000" dirty="0" smtClean="0"/>
              <a:t> x </a:t>
            </a:r>
            <a:r>
              <a:rPr lang="en-US" altLang="zh-CN" sz="3000" i="1" dirty="0" smtClean="0"/>
              <a:t>R </a:t>
            </a:r>
            <a:endParaRPr lang="en-US" altLang="zh-CN" sz="3000" dirty="0"/>
          </a:p>
          <a:p>
            <a:pPr lvl="1"/>
            <a:r>
              <a:rPr lang="en-US" altLang="zh-CN" sz="3000" dirty="0" smtClean="0"/>
              <a:t>Data rate ratio per test channel is:</a:t>
            </a:r>
          </a:p>
          <a:p>
            <a:pPr marL="457200" lvl="1" indent="0">
              <a:buNone/>
            </a:pPr>
            <a:r>
              <a:rPr lang="en-US" altLang="zh-CN" sz="2400" i="1" dirty="0" smtClean="0"/>
              <a:t>				</a:t>
            </a:r>
            <a:r>
              <a:rPr lang="en-US" altLang="zh-CN" sz="3000" i="1" dirty="0" smtClean="0"/>
              <a:t>X</a:t>
            </a:r>
            <a:r>
              <a:rPr lang="en-US" altLang="zh-CN" sz="3000" dirty="0" smtClean="0"/>
              <a:t> = </a:t>
            </a:r>
            <a:r>
              <a:rPr lang="en-US" altLang="zh-CN" sz="3000" dirty="0" err="1" smtClean="0"/>
              <a:t>r</a:t>
            </a:r>
            <a:r>
              <a:rPr lang="en-US" altLang="zh-CN" sz="3000" baseline="-25000" dirty="0" err="1" smtClean="0"/>
              <a:t>M</a:t>
            </a:r>
            <a:r>
              <a:rPr lang="en-US" altLang="zh-CN" sz="3000" dirty="0" smtClean="0"/>
              <a:t> / </a:t>
            </a:r>
            <a:r>
              <a:rPr lang="en-US" altLang="zh-CN" sz="3000" dirty="0" err="1" smtClean="0"/>
              <a:t>r</a:t>
            </a:r>
            <a:r>
              <a:rPr lang="en-US" altLang="zh-CN" sz="3000" baseline="-25000" dirty="0" err="1" smtClean="0"/>
              <a:t>B</a:t>
            </a:r>
            <a:r>
              <a:rPr lang="en-US" altLang="zh-CN" sz="3000" dirty="0" smtClean="0"/>
              <a:t> = </a:t>
            </a:r>
            <a:r>
              <a:rPr lang="en-US" altLang="zh-CN" sz="3000" i="1" dirty="0" smtClean="0"/>
              <a:t>R </a:t>
            </a:r>
            <a:endParaRPr lang="en-US" altLang="zh-CN" sz="3000" dirty="0"/>
          </a:p>
          <a:p>
            <a:pPr lvl="1"/>
            <a:r>
              <a:rPr lang="en-US" altLang="zh-CN" sz="3000" dirty="0" smtClean="0"/>
              <a:t>So, the MVL test application is faster than traditional way by a factor </a:t>
            </a:r>
            <a:r>
              <a:rPr lang="en-US" altLang="zh-CN" sz="3000" i="1" dirty="0" smtClean="0"/>
              <a:t>R</a:t>
            </a:r>
            <a:r>
              <a:rPr lang="en-US" altLang="zh-CN" sz="3000" dirty="0" smtClean="0"/>
              <a:t>.</a:t>
            </a:r>
            <a:r>
              <a:rPr lang="en-US" altLang="zh-CN" sz="3000" i="1" dirty="0" smtClean="0"/>
              <a:t> </a:t>
            </a:r>
            <a:endParaRPr lang="zh-CN" altLang="en-US" sz="3000" i="1" dirty="0"/>
          </a:p>
        </p:txBody>
      </p:sp>
      <p:sp>
        <p:nvSpPr>
          <p:cNvPr id="4" name="Footer Placeholder 3"/>
          <p:cNvSpPr>
            <a:spLocks noGrp="1"/>
          </p:cNvSpPr>
          <p:nvPr>
            <p:ph type="ftr" sz="quarter" idx="11"/>
          </p:nvPr>
        </p:nvSpPr>
        <p:spPr/>
        <p:txBody>
          <a:bodyPr/>
          <a:lstStyle/>
          <a:p>
            <a:r>
              <a:rPr lang="it-IT" altLang="zh-CN" smtClean="0"/>
              <a:t>NATW 2014: Li et al.</a:t>
            </a:r>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pPr/>
              <a:t>9</a:t>
            </a:fld>
            <a:endParaRPr lang="zh-CN" altLang="en-US"/>
          </a:p>
        </p:txBody>
      </p:sp>
      <p:sp>
        <p:nvSpPr>
          <p:cNvPr id="6" name="Date Placeholder 5"/>
          <p:cNvSpPr>
            <a:spLocks noGrp="1"/>
          </p:cNvSpPr>
          <p:nvPr>
            <p:ph type="dt" sz="half" idx="10"/>
          </p:nvPr>
        </p:nvSpPr>
        <p:spPr/>
        <p:txBody>
          <a:bodyPr/>
          <a:lstStyle/>
          <a:p>
            <a:r>
              <a:rPr lang="en-US" altLang="zh-CN" smtClean="0"/>
              <a:t>5/15/2014</a:t>
            </a:r>
            <a:endParaRPr lang="zh-CN" altLang="en-US"/>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3120</TotalTime>
  <Words>1131</Words>
  <Application>Microsoft Office PowerPoint</Application>
  <PresentationFormat>On-screen Show (4:3)</PresentationFormat>
  <Paragraphs>217</Paragraphs>
  <Slides>21</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宋体</vt:lpstr>
      <vt:lpstr>Arial</vt:lpstr>
      <vt:lpstr>Calibri</vt:lpstr>
      <vt:lpstr>Office 主题</vt:lpstr>
      <vt:lpstr>Using MVL (Multi-Valued Logic) Signal in Test Application</vt:lpstr>
      <vt:lpstr>Overview</vt:lpstr>
      <vt:lpstr>Motivation</vt:lpstr>
      <vt:lpstr>Motivation</vt:lpstr>
      <vt:lpstr>MVL (Multi-Valued Logic) basics</vt:lpstr>
      <vt:lpstr>MVL signal in test application</vt:lpstr>
      <vt:lpstr>MVL signal in test application</vt:lpstr>
      <vt:lpstr>MVL signal in test application</vt:lpstr>
      <vt:lpstr>MVL signal in test application</vt:lpstr>
      <vt:lpstr>Ensuring Correct Application</vt:lpstr>
      <vt:lpstr>Ensure of Correct Application</vt:lpstr>
      <vt:lpstr>Ensure of Correct Application</vt:lpstr>
      <vt:lpstr>Ensure of Correct Application</vt:lpstr>
      <vt:lpstr>Ensure of Correct Application</vt:lpstr>
      <vt:lpstr>Ensure of Correct Application</vt:lpstr>
      <vt:lpstr>Ensure of Correct Application</vt:lpstr>
      <vt:lpstr>Estimated Performance Improvement and Overhead</vt:lpstr>
      <vt:lpstr>Estimated Performance Improvement</vt:lpstr>
      <vt:lpstr>Estimated Performance Improvement</vt:lpstr>
      <vt:lpstr>Overhead</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MVL (Multi-Valued Logic) Signal in Test Application</dc:title>
  <dc:creator>TigerLi</dc:creator>
  <cp:lastModifiedBy>agrawvd</cp:lastModifiedBy>
  <cp:revision>163</cp:revision>
  <dcterms:created xsi:type="dcterms:W3CDTF">2014-03-20T02:41:17Z</dcterms:created>
  <dcterms:modified xsi:type="dcterms:W3CDTF">2014-05-07T04:16:54Z</dcterms:modified>
</cp:coreProperties>
</file>