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0" r:id="rId5"/>
    <p:sldId id="263" r:id="rId6"/>
    <p:sldId id="285" r:id="rId7"/>
    <p:sldId id="262" r:id="rId8"/>
    <p:sldId id="264" r:id="rId9"/>
    <p:sldId id="269" r:id="rId10"/>
    <p:sldId id="270" r:id="rId11"/>
    <p:sldId id="271" r:id="rId12"/>
    <p:sldId id="290" r:id="rId13"/>
    <p:sldId id="272" r:id="rId14"/>
    <p:sldId id="273" r:id="rId15"/>
    <p:sldId id="274" r:id="rId16"/>
    <p:sldId id="275" r:id="rId17"/>
    <p:sldId id="276" r:id="rId18"/>
    <p:sldId id="291" r:id="rId19"/>
    <p:sldId id="278" r:id="rId20"/>
    <p:sldId id="279" r:id="rId21"/>
    <p:sldId id="280" r:id="rId22"/>
    <p:sldId id="281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4F25"/>
    <a:srgbClr val="FF3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2540" autoAdjust="0"/>
  </p:normalViewPr>
  <p:slideViewPr>
    <p:cSldViewPr>
      <p:cViewPr>
        <p:scale>
          <a:sx n="60" d="100"/>
          <a:sy n="60" d="100"/>
        </p:scale>
        <p:origin x="-5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482E-6B20-4287-BF14-3B9017A0246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479D4-96F0-4974-BE94-DF9660EA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21DE6-6ED1-4262-A388-BE32D6F899F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3A2F0-BA21-4E3A-9CF7-F849BD08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3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3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Hence we see that the test time is significantly reduced using asynchronous</a:t>
            </a:r>
            <a:r>
              <a:rPr lang="en-US" baseline="0" dirty="0" smtClean="0"/>
              <a:t> clock 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 smtClean="0"/>
              <a:t>A minimum optimum voltage can be found for asynchronous test at which the test runs fastest.</a:t>
            </a:r>
          </a:p>
          <a:p>
            <a:r>
              <a:rPr lang="en-US" sz="1700" dirty="0" smtClean="0"/>
              <a:t>As </a:t>
            </a:r>
            <a:r>
              <a:rPr lang="en-US" sz="1700" dirty="0"/>
              <a:t>supply voltage is reduced energies of the cycles reduced and hence their periods can be shrunk</a:t>
            </a:r>
          </a:p>
          <a:p>
            <a:r>
              <a:rPr lang="en-US" sz="1700" dirty="0"/>
              <a:t>At some low voltage some periods of low energy cycles become structure constrained and can no longer be shrunk</a:t>
            </a:r>
          </a:p>
          <a:p>
            <a:r>
              <a:rPr lang="en-US" sz="1700" dirty="0"/>
              <a:t>There would be a mixture of both power and structure constrained cycles.</a:t>
            </a:r>
          </a:p>
          <a:p>
            <a:r>
              <a:rPr lang="en-US" sz="1700" dirty="0"/>
              <a:t>The minimum point at which there are majority of low energy cycles that  have periods less than the power constrained cycles gives the optimum voltage for asynchronous test.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7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Figures shows minimum test time at each voltage using synchronous and asynchronous test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s298 benchmark circuit.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Using an optimum voltage in synchronous test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voltage 1.07V completes at 0.971µs which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approximately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63% reduction.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synchronous test at nominal voltage of 1.8V completes at 1.5</a:t>
            </a:r>
            <a:r>
              <a:rPr lang="en-US" dirty="0" smtClean="0"/>
              <a:t>µs which</a:t>
            </a:r>
            <a:r>
              <a:rPr lang="en-US" baseline="0" dirty="0" smtClean="0"/>
              <a:t> is approximately </a:t>
            </a:r>
            <a:r>
              <a:rPr lang="en-US" dirty="0" smtClean="0"/>
              <a:t>43.6% reduction.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 if we combine both frequency and voltage scaling using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synchronous test at an optimum voltage 1.25V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completes at 0.77</a:t>
            </a:r>
            <a:r>
              <a:rPr lang="en-US" dirty="0" smtClean="0"/>
              <a:t>µs which is a </a:t>
            </a:r>
            <a:r>
              <a:rPr lang="en-US" b="1" dirty="0" smtClean="0"/>
              <a:t>71% reduction!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2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We are going</a:t>
            </a:r>
            <a:r>
              <a:rPr lang="en-US" sz="2400" baseline="0" dirty="0" smtClean="0"/>
              <a:t> to go through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test time is expensive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Low power devices use large number of test patterns that are modified to dissipate less power during test to achieve high fault coverage.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Clock</a:t>
            </a:r>
            <a:r>
              <a:rPr lang="en-US" baseline="0" dirty="0" smtClean="0"/>
              <a:t> frequency is limited by the power dissipated due to large number signal transitions that normally do not occur in functional operation.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1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Various methods have</a:t>
            </a:r>
            <a:r>
              <a:rPr lang="en-US" baseline="0" dirty="0" smtClean="0"/>
              <a:t> been researched over years and few references are given here that talks about the corresponding methods </a:t>
            </a:r>
            <a:endParaRPr lang="en-US" dirty="0" smtClean="0"/>
          </a:p>
          <a:p>
            <a:pPr rtl="0"/>
            <a:r>
              <a:rPr lang="en-US" dirty="0" smtClean="0"/>
              <a:t>Pattern</a:t>
            </a:r>
            <a:r>
              <a:rPr lang="en-US" baseline="0" dirty="0" smtClean="0"/>
              <a:t> overlapping 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a test vector that would share bit values from the test vector start with the scan-chains bit values at the end.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Reusable scan chains – Simila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to pattern overlapping method, in the referenced paper they also use a two phase method where in first phase the circuit is tested as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scanless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circuit for easy-to-detect faults and in the second phase they use the scan path to detect the hard-to-detect faults.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Simultaneous testing is becoming prevalent in multicore chips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two or more cores are tested together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7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use this relation for rest of my work which is explained in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Test power calculation</a:t>
                </a:r>
                <a:r>
                  <a:rPr lang="en-US" baseline="0" dirty="0" smtClean="0"/>
                  <a:t> :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Gate level power estimators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RTL level power estimators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Weighted transition metric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baseline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baseline="0" smtClean="0">
                            <a:latin typeface="Cambria Math"/>
                          </a:rPr>
                          <m:t>(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𝑆𝑐𝑎𝑛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 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𝐶h𝑎𝑖𝑛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 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𝑙𝑒𝑛𝑔𝑡h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 −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𝑇𝑟𝑎𝑛𝑠𝑖𝑡𝑖𝑜𝑛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 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𝑃𝑜𝑠𝑖𝑡𝑖𝑜𝑛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Test power calculation</a:t>
                </a:r>
                <a:r>
                  <a:rPr lang="en-US" baseline="0" dirty="0" smtClean="0"/>
                  <a:t> :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Gate level power estimators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RTL level power estimators</a:t>
                </a:r>
              </a:p>
              <a:p>
                <a:pPr marL="228600" indent="-228600">
                  <a:buAutoNum type="arabicPeriod"/>
                </a:pPr>
                <a:r>
                  <a:rPr lang="en-US" baseline="0" dirty="0" smtClean="0"/>
                  <a:t>Weighted transition metric  = </a:t>
                </a:r>
                <a:r>
                  <a:rPr lang="en-US" i="0" baseline="0" smtClean="0">
                    <a:latin typeface="Cambria Math"/>
                  </a:rPr>
                  <a:t>∑▒〖</a:t>
                </a:r>
                <a:r>
                  <a:rPr lang="en-US" b="0" i="0" baseline="0" smtClean="0">
                    <a:latin typeface="Cambria Math"/>
                  </a:rPr>
                  <a:t>(𝑆𝑐𝑎𝑛 𝐶ℎ𝑎𝑖𝑛 𝑙𝑒𝑛𝑔𝑡ℎ −𝑇𝑟𝑎𝑛𝑠𝑖𝑡𝑖𝑜𝑛 𝑃𝑜𝑠𝑖𝑡𝑖𝑜𝑛)〗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Periods can be varied such that</a:t>
            </a:r>
            <a:r>
              <a:rPr lang="en-US" baseline="0" dirty="0" smtClean="0"/>
              <a:t> the cycles that dissipate lower power can be shrunk to match the rated power, while the cycle that have large power dissipation runs at a wider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6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Synchronous and asynchronous simulation of 450-cycle scan test of ISCAS’89 benchmark circuit s298. Synchronous test clock frequency is 240MHz and test time is 1.87us. Asynchronous test time is 1.31us.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performed two test on the ATE – first is the synchronous test using the fixed clock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A2F0-BA21-4E3A-9CF7-F849BD0895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40475"/>
            <a:ext cx="1524000" cy="365125"/>
          </a:xfrm>
        </p:spPr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40475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90800"/>
            <a:ext cx="2971800" cy="236219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7481621-5D95-4BF8-AA46-36DB17A338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Microsoft Sans Serif" pitchFamily="34" charset="0"/>
          <a:ea typeface="+mj-ea"/>
          <a:cs typeface="Microsoft Sans Serif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133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By </a:t>
            </a:r>
          </a:p>
          <a:p>
            <a:pPr algn="r"/>
            <a:r>
              <a:rPr lang="en-US" dirty="0" smtClean="0"/>
              <a:t>Praveen Venkataramani</a:t>
            </a:r>
          </a:p>
          <a:p>
            <a:pPr algn="r"/>
            <a:r>
              <a:rPr lang="en-US" dirty="0" smtClean="0"/>
              <a:t>Vishwani D. Agrawal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458200" cy="1470025"/>
          </a:xfrm>
        </p:spPr>
        <p:txBody>
          <a:bodyPr/>
          <a:lstStyle/>
          <a:p>
            <a:r>
              <a:rPr lang="en-US" dirty="0" smtClean="0"/>
              <a:t>Test Programming for power constrained devices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8" y="5334000"/>
            <a:ext cx="9144000" cy="821933"/>
          </a:xfrm>
          <a:prstGeom prst="rect">
            <a:avLst/>
          </a:prstGeom>
        </p:spPr>
      </p:pic>
      <p:pic>
        <p:nvPicPr>
          <p:cNvPr id="1028" name="Picture 4" descr="http://natw.ieee.org/files/2012/10/Bos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" y="1"/>
            <a:ext cx="5481145" cy="11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tw.ieee.org/files/2012/10/natw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4756"/>
            <a:ext cx="13716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tw.ieee.org/files/2012/10/ieee_tag_bl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5650"/>
            <a:ext cx="2286000" cy="11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Clock Period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period in an asynchronous clock test can be either structure constrained or power constrained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𝑆𝑇𝑅𝑈𝐶𝑇𝑈𝑅𝐸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𝑀𝐴𝑋𝑓𝑢𝑛𝑐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where </a:t>
                </a:r>
                <a:r>
                  <a:rPr lang="en-US" i="1" dirty="0" smtClean="0"/>
                  <a:t>T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is the period of each test cycle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E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is the energy dissipated by each cycle</a:t>
                </a:r>
              </a:p>
              <a:p>
                <a:pPr marL="342900" lvl="1" indent="-342900"/>
                <a:r>
                  <a:rPr lang="en-US" dirty="0" smtClean="0"/>
                  <a:t>For </a:t>
                </a:r>
                <a:r>
                  <a:rPr lang="en-US" dirty="0"/>
                  <a:t>any voltage </a:t>
                </a:r>
                <a:r>
                  <a:rPr lang="en-US" dirty="0" smtClean="0"/>
                  <a:t>an asynchronous clock test </a:t>
                </a:r>
                <a:r>
                  <a:rPr lang="en-US" dirty="0"/>
                  <a:t>can run faster than </a:t>
                </a:r>
                <a:r>
                  <a:rPr lang="en-US" dirty="0" smtClean="0"/>
                  <a:t>the synchronous clock test </a:t>
                </a:r>
                <a:r>
                  <a:rPr lang="en-US" dirty="0"/>
                  <a:t>at </a:t>
                </a:r>
                <a:r>
                  <a:rPr lang="en-US" dirty="0" smtClean="0"/>
                  <a:t>that voltage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000" t="-1185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7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Asynchronous Clock TEST – s298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039582" cy="5118796"/>
          </a:xfrm>
        </p:spPr>
      </p:pic>
    </p:spTree>
    <p:extLst>
      <p:ext uri="{BB962C8B-B14F-4D97-AF65-F5344CB8AC3E}">
        <p14:creationId xmlns:p14="http://schemas.microsoft.com/office/powerpoint/2010/main" val="33511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8261867"/>
              </p:ext>
            </p:extLst>
          </p:nvPr>
        </p:nvGraphicFramePr>
        <p:xfrm>
          <a:off x="609600" y="1600201"/>
          <a:ext cx="8001000" cy="4191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400"/>
                <a:gridCol w="1143000"/>
                <a:gridCol w="1219200"/>
                <a:gridCol w="1600200"/>
                <a:gridCol w="1676400"/>
                <a:gridCol w="1066800"/>
              </a:tblGrid>
              <a:tr h="12137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CUT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No. of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Cycles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Max. Power</a:t>
                      </a:r>
                    </a:p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200" baseline="0" dirty="0" err="1" smtClean="0"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Sync. 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Clock</a:t>
                      </a:r>
                    </a:p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Test Time</a:t>
                      </a:r>
                    </a:p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(µs)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Async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. Clock</a:t>
                      </a:r>
                    </a:p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Test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(µs)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Red. </a:t>
                      </a:r>
                    </a:p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3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s298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s382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2.90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1.32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s713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2.70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2.48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s1423 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6975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42.06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s1423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46.50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s13207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41119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21.30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314.3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266.26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s15850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101707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67.80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534.7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385.07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s384584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224112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110.60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1393.7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1213.00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7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CLOCK test on 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The test was implemented on the Advantest T2000GS ATE at Auburn University.</a:t>
            </a:r>
          </a:p>
          <a:p>
            <a:pPr lvl="1"/>
            <a:r>
              <a:rPr lang="en-US" dirty="0"/>
              <a:t>Maximum clock speed of 250 MHz</a:t>
            </a:r>
          </a:p>
          <a:p>
            <a:pPr lvl="1"/>
            <a:r>
              <a:rPr lang="en-US" dirty="0"/>
              <a:t>CUT is an FPGA configured for ISCAS‘89 benchmark circuit.</a:t>
            </a:r>
          </a:p>
          <a:p>
            <a:pPr lvl="1"/>
            <a:r>
              <a:rPr lang="en-US" dirty="0"/>
              <a:t>FPGA is configured on the run using the ATE.</a:t>
            </a:r>
          </a:p>
          <a:p>
            <a:pPr lvl="1"/>
            <a:r>
              <a:rPr lang="en-US" dirty="0"/>
              <a:t>All clock periods for </a:t>
            </a:r>
            <a:r>
              <a:rPr lang="en-US" dirty="0" smtClean="0"/>
              <a:t>asynchronous clock </a:t>
            </a:r>
            <a:r>
              <a:rPr lang="en-US" dirty="0"/>
              <a:t>test are determined prior to external test based on the amount of energy dissipated during each cycle.</a:t>
            </a:r>
          </a:p>
          <a:p>
            <a:r>
              <a:rPr lang="en-US" dirty="0"/>
              <a:t>Limitations in tester framework sets few margins to the clock periods and the granularity in their variations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4 unique clock periods can be provided for each test </a:t>
            </a:r>
            <a:r>
              <a:rPr lang="en-US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868680"/>
          </a:xfrm>
        </p:spPr>
        <p:txBody>
          <a:bodyPr/>
          <a:lstStyle/>
          <a:p>
            <a:r>
              <a:rPr lang="en-US" sz="3000" cap="all" dirty="0" smtClean="0">
                <a:solidFill>
                  <a:schemeClr val="tx1"/>
                </a:solidFill>
              </a:rPr>
              <a:t>Selecting Four CLOCKS FOR s298</a:t>
            </a:r>
            <a:endParaRPr lang="en-US" sz="3000" cap="all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type="body" sz="half" idx="2"/>
          </p:nvPr>
        </p:nvSpPr>
        <p:spPr>
          <a:xfrm>
            <a:off x="304800" y="1676401"/>
            <a:ext cx="3349752" cy="40386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The clock periods were grouped into 4 sets.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Each set contains patterns of one clock period.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For synchronous test the maximum period is used as the fixed clock period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The figure shows the cycle periods determined for each test cycle.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Test cycle will use the clock (dotted line) just above the </a:t>
            </a:r>
            <a:r>
              <a:rPr lang="en-US" sz="1800" dirty="0" smtClean="0"/>
              <a:t>period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14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11225"/>
            <a:ext cx="5448300" cy="3801310"/>
          </a:xfrm>
        </p:spPr>
      </p:pic>
    </p:spTree>
    <p:extLst>
      <p:ext uri="{BB962C8B-B14F-4D97-AF65-F5344CB8AC3E}">
        <p14:creationId xmlns:p14="http://schemas.microsoft.com/office/powerpoint/2010/main" val="28646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ATE Test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Test plan is programmed using the native Open Test Programming Language (OTPL).</a:t>
            </a:r>
          </a:p>
          <a:p>
            <a:r>
              <a:rPr lang="en-US" dirty="0"/>
              <a:t>Four unique periods and the corresponding information about the signal behavior at each pin is provided in a timing file.</a:t>
            </a:r>
          </a:p>
          <a:p>
            <a:r>
              <a:rPr lang="en-US" dirty="0"/>
              <a:t>For each period, the input waveform of the clock is set to have a 50% duty cycle.</a:t>
            </a:r>
          </a:p>
          <a:p>
            <a:r>
              <a:rPr lang="en-US" dirty="0"/>
              <a:t>The output is probed at the end of each period.</a:t>
            </a:r>
          </a:p>
          <a:p>
            <a:r>
              <a:rPr lang="en-US" dirty="0"/>
              <a:t>Within each period there is a time gap to apply primary inputs (PI) and the clock edge to avoid race condition.</a:t>
            </a:r>
          </a:p>
          <a:p>
            <a:r>
              <a:rPr lang="en-US" dirty="0"/>
              <a:t>Period for each cycle is specified along with patterns.</a:t>
            </a:r>
          </a:p>
          <a:p>
            <a:r>
              <a:rPr lang="en-US" dirty="0"/>
              <a:t>Scan patterns are supplied sequentially bit by bit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ATE Functional Test Using Synchronous Clock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220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599" y="4724400"/>
            <a:ext cx="838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Figure shows the waveforms for 33 cycles of the 540 cycles in total test.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synchronous clock used is 500ns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time frame to accommodate 33 cycles using synchronous clock is 16.5µs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Total test time for 540 cycles = 540 x .	5 µs = 270 µs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93A-069A-4FE3-BF6D-A3DB85A29D9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ATE Functional Test Using Asynchronous Clock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4724400"/>
                <a:ext cx="8915400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Figure shows the waveforms for 58 cycles of the 540 cycles in total test.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time frame to accommodate 58 cycles using asynchronous period is 16.5µs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periods selected for asynchronous clock test are 500ns, 410ns, 300ns, 200ns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Total test time for 540 cycles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540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𝑇𝑖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 157.7µs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≈ 38% reduction in test time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24400"/>
                <a:ext cx="8915400" cy="1220975"/>
              </a:xfrm>
              <a:prstGeom prst="rect">
                <a:avLst/>
              </a:prstGeom>
              <a:blipFill rotWithShape="1">
                <a:blip r:embed="rId4"/>
                <a:stretch>
                  <a:fillRect l="-479" t="-2500" b="-5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93A-069A-4FE3-BF6D-A3DB85A29D91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762000"/>
          </a:xfrm>
        </p:spPr>
        <p:txBody>
          <a:bodyPr/>
          <a:lstStyle/>
          <a:p>
            <a:r>
              <a:rPr lang="en-US" dirty="0" smtClean="0"/>
              <a:t>Scaling Supply Voltage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830669"/>
            <a:ext cx="8382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P. Venkataramani, S. Sindia and V. D. Agrawal, “Finding Best Voltage and Frequency to Shorten Power-Constrained Test Time,”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Proc.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en-US" sz="1600" i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VTS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April 2013, pp. 19-24.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126480" cy="4754880"/>
          </a:xfrm>
        </p:spPr>
      </p:pic>
    </p:spTree>
    <p:extLst>
      <p:ext uri="{BB962C8B-B14F-4D97-AF65-F5344CB8AC3E}">
        <p14:creationId xmlns:p14="http://schemas.microsoft.com/office/powerpoint/2010/main" val="32908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7924800" cy="731838"/>
          </a:xfrm>
        </p:spPr>
        <p:txBody>
          <a:bodyPr/>
          <a:lstStyle/>
          <a:p>
            <a:r>
              <a:rPr lang="en-US" dirty="0"/>
              <a:t>Scaling Supply voltage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19</a:t>
            </a:fld>
            <a:endParaRPr lang="en-US"/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957828"/>
            <a:ext cx="6766560" cy="4846320"/>
          </a:xfrm>
        </p:spPr>
      </p:pic>
      <p:sp>
        <p:nvSpPr>
          <p:cNvPr id="14" name="TextBox 13"/>
          <p:cNvSpPr txBox="1"/>
          <p:nvPr/>
        </p:nvSpPr>
        <p:spPr>
          <a:xfrm rot="4158064">
            <a:off x="2796864" y="2017342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Sync. Clock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051396">
            <a:off x="4701864" y="284743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Sync. Clock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792309">
            <a:off x="5232004" y="3159695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Async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Clock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Prior work</a:t>
            </a:r>
          </a:p>
          <a:p>
            <a:r>
              <a:rPr lang="en-US" dirty="0" smtClean="0"/>
              <a:t>A test time theorem</a:t>
            </a:r>
          </a:p>
          <a:p>
            <a:r>
              <a:rPr lang="en-US" dirty="0" smtClean="0"/>
              <a:t>Test time reduction methods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Future 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808038"/>
          </a:xfrm>
        </p:spPr>
        <p:txBody>
          <a:bodyPr/>
          <a:lstStyle/>
          <a:p>
            <a:r>
              <a:rPr lang="en-US" dirty="0" smtClean="0"/>
              <a:t>Scaling Supply Voltage – s298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126016" cy="5253182"/>
          </a:xfrm>
        </p:spPr>
      </p:pic>
    </p:spTree>
    <p:extLst>
      <p:ext uri="{BB962C8B-B14F-4D97-AF65-F5344CB8AC3E}">
        <p14:creationId xmlns:p14="http://schemas.microsoft.com/office/powerpoint/2010/main" val="35303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Synchronous test time is reduced by </a:t>
            </a:r>
          </a:p>
          <a:p>
            <a:pPr lvl="1"/>
            <a:r>
              <a:rPr lang="en-US" dirty="0" smtClean="0"/>
              <a:t>Scaling supply voltage down</a:t>
            </a:r>
          </a:p>
          <a:p>
            <a:pPr lvl="1"/>
            <a:r>
              <a:rPr lang="en-US" dirty="0" smtClean="0"/>
              <a:t>Scaling cycle frequency upward</a:t>
            </a:r>
          </a:p>
          <a:p>
            <a:r>
              <a:rPr lang="en-US" dirty="0"/>
              <a:t>Asynchronous </a:t>
            </a:r>
            <a:r>
              <a:rPr lang="en-US" dirty="0" smtClean="0"/>
              <a:t>test produces </a:t>
            </a:r>
            <a:r>
              <a:rPr lang="en-US" dirty="0"/>
              <a:t>lower test time at </a:t>
            </a:r>
            <a:r>
              <a:rPr lang="en-US" dirty="0" smtClean="0"/>
              <a:t>any </a:t>
            </a:r>
            <a:r>
              <a:rPr lang="en-US" dirty="0"/>
              <a:t>voltage as long as there are some test cycles that are power </a:t>
            </a:r>
            <a:r>
              <a:rPr lang="en-US" dirty="0" smtClean="0"/>
              <a:t>constrained.</a:t>
            </a:r>
          </a:p>
          <a:p>
            <a:r>
              <a:rPr lang="en-US" dirty="0" smtClean="0"/>
              <a:t>According to the test time theorem, asynchronous test time is always less than or equal to the synchronous test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Consider the effect of supply voltage scaling on leakage power.</a:t>
            </a:r>
          </a:p>
          <a:p>
            <a:r>
              <a:rPr lang="en-US" dirty="0" smtClean="0"/>
              <a:t>Study test time reduction for high leakage technologies. </a:t>
            </a:r>
          </a:p>
          <a:p>
            <a:r>
              <a:rPr lang="en-US" dirty="0" smtClean="0"/>
              <a:t>Examine delay testing.</a:t>
            </a:r>
          </a:p>
        </p:txBody>
      </p:sp>
    </p:spTree>
    <p:extLst>
      <p:ext uri="{BB962C8B-B14F-4D97-AF65-F5344CB8AC3E}">
        <p14:creationId xmlns:p14="http://schemas.microsoft.com/office/powerpoint/2010/main" val="36019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consumption during test must not exceed the specified budget often implying increased test time.</a:t>
            </a:r>
          </a:p>
          <a:p>
            <a:r>
              <a:rPr lang="en-US" dirty="0" smtClean="0"/>
              <a:t>Long test time increases cost; test time can be very long for scan based testing.</a:t>
            </a:r>
          </a:p>
          <a:p>
            <a:r>
              <a:rPr lang="en-US" dirty="0" smtClean="0"/>
              <a:t>Need to reduce test time without exceeding power budget.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 compression.</a:t>
            </a:r>
          </a:p>
          <a:p>
            <a:r>
              <a:rPr lang="en-US" dirty="0" smtClean="0"/>
              <a:t>Multiple </a:t>
            </a:r>
            <a:r>
              <a:rPr lang="en-US" dirty="0"/>
              <a:t>scan </a:t>
            </a:r>
            <a:r>
              <a:rPr lang="en-US" dirty="0" smtClean="0"/>
              <a:t>chains.</a:t>
            </a:r>
            <a:endParaRPr lang="en-US" dirty="0"/>
          </a:p>
          <a:p>
            <a:r>
              <a:rPr lang="en-US" dirty="0" smtClean="0"/>
              <a:t>Activity monitor and adaptive BIST clock.</a:t>
            </a:r>
          </a:p>
          <a:p>
            <a:r>
              <a:rPr lang="en-US" dirty="0" smtClean="0"/>
              <a:t>Activity monitoring and adaptive clock in ATE.</a:t>
            </a:r>
          </a:p>
          <a:p>
            <a:r>
              <a:rPr lang="en-US" dirty="0" smtClean="0"/>
              <a:t>Multisite testing.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algn="just"/>
                <a:r>
                  <a:rPr lang="en-US" i="1" dirty="0" smtClean="0"/>
                  <a:t>The </a:t>
                </a:r>
                <a:r>
                  <a:rPr lang="en-US" i="1" dirty="0"/>
                  <a:t>test time (TT) </a:t>
                </a:r>
                <a:r>
                  <a:rPr lang="en-US" i="1" dirty="0" smtClean="0"/>
                  <a:t>is bounded by the power dissipated during test and the structural delay of the circuit.</a:t>
                </a:r>
                <a:endParaRPr lang="en-US" i="1" dirty="0"/>
              </a:p>
              <a:p>
                <a:r>
                  <a:rPr lang="en-US" dirty="0"/>
                  <a:t>Quantitatively this can be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𝑇𝑇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max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 ×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𝑆𝑇𝑅𝑈𝐶𝑇𝑈𝑅𝐸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𝑇𝑂𝑇𝐴𝐿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𝐴𝑉𝐺</m:t>
                          </m:r>
                        </m:den>
                      </m:f>
                      <m:r>
                        <a:rPr lang="en-US" b="0" i="1" baseline="-2500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E</a:t>
                </a:r>
                <a:r>
                  <a:rPr lang="en-US" i="1" baseline="-25000" dirty="0"/>
                  <a:t>TOTAL</a:t>
                </a:r>
                <a:r>
                  <a:rPr lang="en-US" dirty="0"/>
                  <a:t> is the total energy, an invariant of the test, </a:t>
                </a:r>
                <a:r>
                  <a:rPr lang="en-US" i="1" dirty="0"/>
                  <a:t>P</a:t>
                </a:r>
                <a:r>
                  <a:rPr lang="en-US" i="1" baseline="-25000" dirty="0"/>
                  <a:t>AVG</a:t>
                </a:r>
                <a:r>
                  <a:rPr lang="en-US" dirty="0"/>
                  <a:t> is the average </a:t>
                </a:r>
                <a:r>
                  <a:rPr lang="en-US" dirty="0" smtClean="0"/>
                  <a:t>power, and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is the total number of clock cycles.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000" t="-1185" r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Metrics</a:t>
            </a:r>
            <a:endParaRPr lang="en-US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Energy: Energy consumed by total switching activity during the entire test application.</a:t>
            </a:r>
          </a:p>
          <a:p>
            <a:r>
              <a:rPr lang="en-US" dirty="0" smtClean="0"/>
              <a:t>Energy per cycle: Energy consumed by switching activity during </a:t>
            </a:r>
            <a:r>
              <a:rPr lang="en-US" dirty="0"/>
              <a:t>a</a:t>
            </a:r>
            <a:r>
              <a:rPr lang="en-US" dirty="0" smtClean="0"/>
              <a:t> clock cycle.</a:t>
            </a:r>
          </a:p>
          <a:p>
            <a:r>
              <a:rPr lang="en-US" dirty="0" smtClean="0"/>
              <a:t>Power per cycle : It is the energy dissipated during a clock cycle divided by the clock period.</a:t>
            </a:r>
          </a:p>
          <a:p>
            <a:r>
              <a:rPr lang="en-US" dirty="0" smtClean="0"/>
              <a:t>Average Power: It is the average of power over the entire test.</a:t>
            </a:r>
          </a:p>
          <a:p>
            <a:r>
              <a:rPr lang="en-US" dirty="0" smtClean="0"/>
              <a:t>Maximum Power: It is the maximum power dissipated in any clock cycle during the entire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4648200"/>
            <a:ext cx="7924800" cy="167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Dynamic energy is not consumed evenly throughout the entire test.</a:t>
            </a:r>
          </a:p>
          <a:p>
            <a:r>
              <a:rPr lang="en-US" sz="2000" dirty="0" smtClean="0"/>
              <a:t>Reducing the voltage reduces power.</a:t>
            </a:r>
          </a:p>
          <a:p>
            <a:r>
              <a:rPr lang="en-US" sz="2000" dirty="0" smtClean="0"/>
              <a:t>Power </a:t>
            </a:r>
            <a:r>
              <a:rPr lang="en-US" sz="2000" dirty="0"/>
              <a:t>dissipated is dependent on the clock period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239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Time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o reduce test time we can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Scale the supply voltage, increase the frequency to maintain the power dissipation.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Dissipate the energy at varying rate to maintain the same power dissipation.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Implement scaled supply voltage and varying rate.</a:t>
            </a:r>
          </a:p>
          <a:p>
            <a:pPr marL="514350" indent="-457200"/>
            <a:r>
              <a:rPr lang="en-US" dirty="0" smtClean="0"/>
              <a:t>Clock period is constrained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Structure: </a:t>
            </a:r>
            <a:r>
              <a:rPr lang="en-US" dirty="0"/>
              <a:t>The period of the clock must not be shorter than the delay of the critical path.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Power: </a:t>
            </a:r>
            <a:r>
              <a:rPr lang="en-US" dirty="0"/>
              <a:t>The period of the clock must not let the power dissipation exceed the design specification.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Clock Period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5/9/2013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22nd IEEE North Atlantic Test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1621-5D95-4BF8-AA46-36DB17A338AE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447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In a </a:t>
            </a:r>
            <a:r>
              <a:rPr lang="en-US" sz="2300" dirty="0"/>
              <a:t>s</a:t>
            </a:r>
            <a:r>
              <a:rPr lang="en-US" sz="2300" dirty="0" smtClean="0"/>
              <a:t>ynchronous clock test each </a:t>
            </a:r>
            <a:r>
              <a:rPr lang="en-US" sz="2300" dirty="0"/>
              <a:t>period depends on the maximum power dissipated. </a:t>
            </a:r>
          </a:p>
          <a:p>
            <a:r>
              <a:rPr lang="en-US" sz="2300" dirty="0"/>
              <a:t>Each period may not dissipate same amount of power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3211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</TotalTime>
  <Words>1784</Words>
  <Application>Microsoft Office PowerPoint</Application>
  <PresentationFormat>On-screen Show (4:3)</PresentationFormat>
  <Paragraphs>273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Horizon</vt:lpstr>
      <vt:lpstr>Test Programming for power constrained devices</vt:lpstr>
      <vt:lpstr>Agenda</vt:lpstr>
      <vt:lpstr>Problem Statement</vt:lpstr>
      <vt:lpstr>Prior Work</vt:lpstr>
      <vt:lpstr>Test Time</vt:lpstr>
      <vt:lpstr>Power Metrics</vt:lpstr>
      <vt:lpstr>Observations</vt:lpstr>
      <vt:lpstr>Test Time Reduction</vt:lpstr>
      <vt:lpstr>Varying Clock Period</vt:lpstr>
      <vt:lpstr>Varying Clock Period</vt:lpstr>
      <vt:lpstr>Asynchronous Clock TEST – s298</vt:lpstr>
      <vt:lpstr>Experimental Results</vt:lpstr>
      <vt:lpstr>Asynchronous CLOCK test on ATE</vt:lpstr>
      <vt:lpstr>Selecting Four CLOCKS FOR s298</vt:lpstr>
      <vt:lpstr>ATE Test Program</vt:lpstr>
      <vt:lpstr>ATE Functional Test Using Synchronous Clock Test</vt:lpstr>
      <vt:lpstr>ATE Functional Test Using Asynchronous Clock Test</vt:lpstr>
      <vt:lpstr>Scaling Supply Voltage</vt:lpstr>
      <vt:lpstr>Scaling Supply voltage</vt:lpstr>
      <vt:lpstr>Scaling Supply Voltage – s298</vt:lpstr>
      <vt:lpstr>Summary</vt:lpstr>
      <vt:lpstr>Future Work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ATE Test Time Using Voltage and Frequency</dc:title>
  <dc:creator>Praveen</dc:creator>
  <cp:lastModifiedBy>Vishwani Agrawal</cp:lastModifiedBy>
  <cp:revision>220</cp:revision>
  <dcterms:created xsi:type="dcterms:W3CDTF">2013-04-13T22:48:08Z</dcterms:created>
  <dcterms:modified xsi:type="dcterms:W3CDTF">2013-05-08T04:31:49Z</dcterms:modified>
</cp:coreProperties>
</file>