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9" r:id="rId2"/>
    <p:sldId id="310" r:id="rId3"/>
    <p:sldId id="311" r:id="rId4"/>
    <p:sldId id="313" r:id="rId5"/>
    <p:sldId id="318" r:id="rId6"/>
    <p:sldId id="322" r:id="rId7"/>
    <p:sldId id="323" r:id="rId8"/>
    <p:sldId id="324" r:id="rId9"/>
    <p:sldId id="327" r:id="rId10"/>
    <p:sldId id="326" r:id="rId11"/>
    <p:sldId id="336" r:id="rId12"/>
    <p:sldId id="337" r:id="rId13"/>
    <p:sldId id="338" r:id="rId14"/>
    <p:sldId id="339" r:id="rId15"/>
    <p:sldId id="341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8" r:id="rId25"/>
    <p:sldId id="359" r:id="rId26"/>
    <p:sldId id="360" r:id="rId27"/>
    <p:sldId id="361" r:id="rId2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1"/>
    <a:srgbClr val="FF5008"/>
    <a:srgbClr val="FFFFFF"/>
    <a:srgbClr val="828200"/>
    <a:srgbClr val="2E5C00"/>
    <a:srgbClr val="1F3E00"/>
    <a:srgbClr val="336600"/>
    <a:srgbClr val="580000"/>
    <a:srgbClr val="00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3" autoAdjust="0"/>
    <p:restoredTop sz="85864" autoAdjust="0"/>
  </p:normalViewPr>
  <p:slideViewPr>
    <p:cSldViewPr snapToGrid="0">
      <p:cViewPr>
        <p:scale>
          <a:sx n="60" d="100"/>
          <a:sy n="60" d="100"/>
        </p:scale>
        <p:origin x="-43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0"/>
    </p:cViewPr>
  </p:sorterViewPr>
  <p:notesViewPr>
    <p:cSldViewPr snapToGrid="0">
      <p:cViewPr>
        <p:scale>
          <a:sx n="75" d="100"/>
          <a:sy n="75" d="100"/>
        </p:scale>
        <p:origin x="-2172" y="-24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B4B98C-C8D3-431D-8C17-A01682432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2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4F78A3F-2814-4852-AE7F-B3B2E1F44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3679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F28A1-E83D-4CDB-8392-6A79DABCC58D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96913"/>
            <a:ext cx="4581525" cy="343693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9793"/>
            <a:ext cx="5029200" cy="4139803"/>
          </a:xfrm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baseline="0" dirty="0" smtClean="0"/>
              <a:t>very presentation on fault diagnosis starts by quoting Moore’s law, which says that every 18 months, the transistor count on an IC doubles approximately.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EACFA-CBD8-4B0B-8075-AC81067064F2}" type="slidenum">
              <a:rPr lang="zh-CN" altLang="en-US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9D17-07E1-4E20-BB42-EFB0EBD24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CDC18-DC66-4E11-BBF4-70D08F55D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19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19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2F97-8B11-457F-952F-1AFBBAD0F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8A40-BC41-47D9-9145-D5EEC1F27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51DD-A632-458B-AE88-4375ADD7F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D78DF-86DA-47E2-9D8B-BC9D7D2A4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84F4-4C49-462E-8004-86228D446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3B05-C63C-428B-AE21-0486EAA4C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A0F4F-DB59-4A51-9BBD-8DF007437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1E847-BE38-488D-A489-9CC53710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A650-859F-48EA-9BFB-A1716E226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0E34"/>
            </a:gs>
            <a:gs pos="100000">
              <a:srgbClr val="0330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7B4D25-A1D7-4107-9CEC-7A96D2687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FAFD00"/>
        </a:buClr>
        <a:buChar char="•"/>
        <a:defRPr sz="28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800">
          <a:solidFill>
            <a:srgbClr val="FAF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400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–"/>
        <a:defRPr sz="2000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sz="2000">
          <a:solidFill>
            <a:srgbClr val="FAFD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4" descr="AUSealColor_transparent2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90198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5DAD5F4B-C726-4FD2-976C-461170716224}" type="slidenum">
              <a:rPr lang="zh-CN" altLang="en-US"/>
              <a:pPr defTabSz="992188"/>
              <a:t>1</a:t>
            </a:fld>
            <a:endParaRPr lang="en-US" altLang="zh-CN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152400"/>
            <a:ext cx="8797925" cy="346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165" tIns="45583" rIns="91165" bIns="45583">
            <a:spAutoFit/>
          </a:bodyPr>
          <a:lstStyle/>
          <a:p>
            <a:pPr algn="ctr" defTabSz="992188"/>
            <a:endParaRPr lang="en-US" altLang="zh-CN" b="1" i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 defTabSz="992188"/>
            <a:r>
              <a:rPr lang="en-US" altLang="zh-CN" sz="4000" b="1" dirty="0" smtClean="0">
                <a:solidFill>
                  <a:srgbClr val="FFFF00"/>
                </a:solidFill>
                <a:ea typeface="宋体" pitchFamily="2" charset="-122"/>
              </a:rPr>
              <a:t>Dictionary-Less Defect Diagnosis as Surrogate Single Stuck-At Faults</a:t>
            </a:r>
          </a:p>
          <a:p>
            <a:pPr algn="ctr" defTabSz="992188">
              <a:spcBef>
                <a:spcPts val="1800"/>
              </a:spcBef>
            </a:pPr>
            <a:r>
              <a:rPr lang="en-US" altLang="zh-CN" sz="2800" b="0" dirty="0" smtClean="0">
                <a:solidFill>
                  <a:srgbClr val="FFFFFF"/>
                </a:solidFill>
                <a:ea typeface="宋体" pitchFamily="2" charset="-122"/>
              </a:rPr>
              <a:t>Chidambaram Alagappan</a:t>
            </a:r>
          </a:p>
          <a:p>
            <a:pPr algn="ctr" defTabSz="992188"/>
            <a:r>
              <a:rPr lang="en-US" altLang="zh-CN" b="0" dirty="0" err="1" smtClean="0">
                <a:solidFill>
                  <a:srgbClr val="FFFFFF"/>
                </a:solidFill>
                <a:ea typeface="宋体" pitchFamily="2" charset="-122"/>
              </a:rPr>
              <a:t>Vishwani</a:t>
            </a:r>
            <a:r>
              <a:rPr lang="en-US" altLang="zh-CN" b="0" dirty="0" smtClean="0">
                <a:solidFill>
                  <a:srgbClr val="FFFFFF"/>
                </a:solidFill>
                <a:ea typeface="宋体" pitchFamily="2" charset="-122"/>
              </a:rPr>
              <a:t> D. </a:t>
            </a:r>
            <a:r>
              <a:rPr lang="en-US" altLang="zh-CN" b="0" dirty="0" err="1" smtClean="0">
                <a:solidFill>
                  <a:srgbClr val="FFFFFF"/>
                </a:solidFill>
                <a:ea typeface="宋体" pitchFamily="2" charset="-122"/>
              </a:rPr>
              <a:t>Agrawal</a:t>
            </a:r>
            <a:endParaRPr lang="en-US" altLang="zh-CN" sz="2800" b="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533400" y="5699125"/>
            <a:ext cx="8096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5" tIns="45583" rIns="91165" bIns="45583">
            <a:spAutoFit/>
          </a:bodyPr>
          <a:lstStyle/>
          <a:p>
            <a:pPr algn="ctr" defTabSz="992188"/>
            <a:r>
              <a:rPr lang="en-US" altLang="zh-CN" sz="2000" dirty="0">
                <a:solidFill>
                  <a:srgbClr val="FFFFFF"/>
                </a:solidFill>
                <a:ea typeface="宋体" pitchFamily="2" charset="-122"/>
              </a:rPr>
              <a:t>Department of Electrical and Computer Engineering</a:t>
            </a:r>
          </a:p>
          <a:p>
            <a:pPr algn="ctr" defTabSz="992188"/>
            <a:r>
              <a:rPr lang="en-US" altLang="zh-CN" sz="2000" dirty="0">
                <a:solidFill>
                  <a:srgbClr val="FFFFFF"/>
                </a:solidFill>
                <a:ea typeface="宋体" pitchFamily="2" charset="-122"/>
              </a:rPr>
              <a:t>Auburn University, AL 36849 USA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The Diagnosis Algorithm</a:t>
            </a:r>
          </a:p>
        </p:txBody>
      </p:sp>
      <p:pic>
        <p:nvPicPr>
          <p:cNvPr id="6" name="Picture 5" descr="Flowch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581" y="678434"/>
            <a:ext cx="3011145" cy="617956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>
            <a:off x="3048000" y="1143000"/>
            <a:ext cx="0" cy="1828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048000" y="2971800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495800" y="2057400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048000" y="1066800"/>
            <a:ext cx="2667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638800" y="1143000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495800" y="20574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429000" y="3886200"/>
            <a:ext cx="0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3429000" y="5105400"/>
            <a:ext cx="1143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648200" y="51054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429000" y="3886200"/>
            <a:ext cx="2743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6172200" y="3886200"/>
            <a:ext cx="0" cy="1981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648200" y="58674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33CC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33097" y="1524000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Phase 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162800" y="2819400"/>
            <a:ext cx="1542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Phase II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0393" y="4030717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Phase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FF"/>
                </a:solidFill>
              </a:rPr>
              <a:t>III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4801" y="5214288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Phase IV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51" name="Straight Arrow Connector 50"/>
          <p:cNvCxnSpPr>
            <a:stCxn id="46" idx="3"/>
          </p:cNvCxnSpPr>
          <p:nvPr/>
        </p:nvCxnSpPr>
        <p:spPr bwMode="auto">
          <a:xfrm>
            <a:off x="2176121" y="1785610"/>
            <a:ext cx="819327" cy="169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H="1">
            <a:off x="6400800" y="2971800"/>
            <a:ext cx="6858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2317532" y="4398578"/>
            <a:ext cx="914399" cy="945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 flipV="1">
            <a:off x="2320907" y="5523194"/>
            <a:ext cx="942555" cy="3573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Why add opposite polarity faults?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pic>
        <p:nvPicPr>
          <p:cNvPr id="1026" name="Picture 2" descr="C:\Users\agrawvd\MY_DIR\PAPERS\2013\NATW13\ALAGAPPAN\NATW2013_Chid_v7\Figures\JPEG\AND-N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580" y="1051035"/>
            <a:ext cx="6361993" cy="507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Ranking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800" b="0" dirty="0" smtClean="0">
                <a:solidFill>
                  <a:srgbClr val="FFFFFF"/>
                </a:solidFill>
              </a:rPr>
              <a:t>Fault ranking is needed when both fault lists, set1_can_flts and set2_can_flts, are empty.</a:t>
            </a:r>
          </a:p>
          <a:p>
            <a:endParaRPr lang="en-US" altLang="zh-CN" sz="2800" b="0" dirty="0" smtClean="0">
              <a:solidFill>
                <a:srgbClr val="FFFFFF"/>
              </a:solidFill>
            </a:endParaRPr>
          </a:p>
          <a:p>
            <a:r>
              <a:rPr lang="en-US" altLang="zh-CN" sz="2800" b="0" dirty="0" smtClean="0">
                <a:solidFill>
                  <a:srgbClr val="FFC000"/>
                </a:solidFill>
              </a:rPr>
              <a:t>Rank of a fault </a:t>
            </a:r>
            <a:r>
              <a:rPr lang="en-US" altLang="zh-CN" sz="2800" b="0" i="1" dirty="0" smtClean="0">
                <a:solidFill>
                  <a:srgbClr val="FFC000"/>
                </a:solidFill>
              </a:rPr>
              <a:t>F</a:t>
            </a:r>
            <a:r>
              <a:rPr lang="en-US" altLang="zh-CN" sz="2800" b="0" dirty="0" smtClean="0">
                <a:solidFill>
                  <a:srgbClr val="FFC000"/>
                </a:solidFill>
              </a:rPr>
              <a:t> </a:t>
            </a:r>
            <a:r>
              <a:rPr lang="en-US" altLang="zh-CN" sz="28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= </a:t>
            </a:r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(#failing patterns detecting F) – (#Passing patterns detecting F)</a:t>
            </a:r>
          </a:p>
          <a:p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Highest ranked faults are placed in set1_can_flts and second highest ranked faults are placed in set2_can_flts.</a:t>
            </a:r>
          </a:p>
          <a:p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altLang="zh-CN" sz="2400" b="0" i="1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All lower ranked faults are discarded. The numerical ranks can be zero or even negative.</a:t>
            </a:r>
            <a:endParaRPr lang="en-US" altLang="zh-CN" sz="2400" b="0" i="1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Ranking (contd..)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90500" y="1981200"/>
            <a:ext cx="2667000" cy="25908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117443" y="2971800"/>
            <a:ext cx="1447800" cy="13716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238500" y="2049517"/>
            <a:ext cx="2667000" cy="25908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5641" y="5580663"/>
            <a:ext cx="5682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Faults detected by passing pattern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1043" y="1033790"/>
            <a:ext cx="5383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Faults detected by failing pattern</a:t>
            </a:r>
            <a:endParaRPr lang="en-US" b="0" dirty="0">
              <a:solidFill>
                <a:srgbClr val="FFFF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2175641" y="1557010"/>
            <a:ext cx="1075403" cy="6501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1841345" y="4067504"/>
            <a:ext cx="539248" cy="15131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684386" y="4755271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FFFF"/>
                </a:solidFill>
              </a:rPr>
              <a:t>No suspect found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62152" y="2456793"/>
            <a:ext cx="1718441" cy="515007"/>
          </a:xfrm>
          <a:prstGeom prst="rect">
            <a:avLst/>
          </a:prstGeom>
        </p:spPr>
        <p:txBody>
          <a:bodyPr/>
          <a:lstStyle/>
          <a:p>
            <a:r>
              <a:rPr lang="en-US" altLang="zh-CN" sz="2400" kern="0" dirty="0" smtClean="0">
                <a:latin typeface="+mn-lt"/>
                <a:ea typeface="宋体" pitchFamily="2" charset="-122"/>
              </a:rPr>
              <a:t>Suspects</a:t>
            </a:r>
            <a:endParaRPr lang="en-US" altLang="zh-CN" sz="24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176141" y="2049517"/>
            <a:ext cx="2667000" cy="2590800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rgbClr val="FF50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410807" y="2456793"/>
            <a:ext cx="1447800" cy="1371600"/>
          </a:xfrm>
          <a:prstGeom prst="ellipse">
            <a:avLst/>
          </a:prstGeom>
          <a:solidFill>
            <a:srgbClr val="FFC611">
              <a:alpha val="50196"/>
            </a:srgbClr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 Theorem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400" b="0" i="1" dirty="0" smtClean="0">
                <a:solidFill>
                  <a:srgbClr val="FFFFFF"/>
                </a:solidFill>
              </a:rPr>
              <a:t>If </a:t>
            </a:r>
            <a:r>
              <a:rPr lang="en-US" sz="2400" b="0" i="1" dirty="0">
                <a:solidFill>
                  <a:srgbClr val="FFFFFF"/>
                </a:solidFill>
              </a:rPr>
              <a:t>there is only a single stuck-at-fault present in the circuit under </a:t>
            </a:r>
            <a:r>
              <a:rPr lang="en-US" sz="2400" b="0" i="1" dirty="0" smtClean="0">
                <a:solidFill>
                  <a:srgbClr val="FFFFFF"/>
                </a:solidFill>
              </a:rPr>
              <a:t>diagnosis </a:t>
            </a:r>
            <a:r>
              <a:rPr lang="en-US" sz="2400" b="0" dirty="0" smtClean="0">
                <a:solidFill>
                  <a:srgbClr val="FFFFFF"/>
                </a:solidFill>
              </a:rPr>
              <a:t>(CUD</a:t>
            </a:r>
            <a:r>
              <a:rPr lang="en-US" sz="2400" b="0" dirty="0">
                <a:solidFill>
                  <a:srgbClr val="FFFFFF"/>
                </a:solidFill>
              </a:rPr>
              <a:t>)</a:t>
            </a:r>
            <a:r>
              <a:rPr lang="en-US" sz="2400" b="0" i="1" dirty="0">
                <a:solidFill>
                  <a:srgbClr val="FFFFFF"/>
                </a:solidFill>
              </a:rPr>
              <a:t>, the diagnosis algorithm will always </a:t>
            </a:r>
            <a:r>
              <a:rPr lang="en-US" sz="2400" b="0" i="1" dirty="0" smtClean="0">
                <a:solidFill>
                  <a:srgbClr val="FFFFFF"/>
                </a:solidFill>
              </a:rPr>
              <a:t>identify</a:t>
            </a:r>
            <a:r>
              <a:rPr lang="en-US" sz="2400" b="0" i="1" dirty="0" smtClean="0">
                <a:solidFill>
                  <a:srgbClr val="FFFFFF"/>
                </a:solidFill>
              </a:rPr>
              <a:t> that </a:t>
            </a:r>
            <a:r>
              <a:rPr lang="en-US" sz="2400" b="0" i="1" dirty="0">
                <a:solidFill>
                  <a:srgbClr val="FFFFFF"/>
                </a:solidFill>
              </a:rPr>
              <a:t>fault, irrespective of the </a:t>
            </a:r>
            <a:r>
              <a:rPr lang="en-US" sz="2400" b="0" i="1" dirty="0" smtClean="0">
                <a:solidFill>
                  <a:srgbClr val="FFFFFF"/>
                </a:solidFill>
              </a:rPr>
              <a:t>detection or </a:t>
            </a:r>
            <a:r>
              <a:rPr lang="en-US" sz="2400" b="0" i="1" dirty="0">
                <a:solidFill>
                  <a:srgbClr val="FFFFFF"/>
                </a:solidFill>
              </a:rPr>
              <a:t>diagnostic coverage of the test pattern set</a:t>
            </a:r>
            <a:r>
              <a:rPr lang="en-US" sz="2400" b="0" i="1" dirty="0" smtClean="0">
                <a:solidFill>
                  <a:srgbClr val="FFFFFF"/>
                </a:solidFill>
              </a:rPr>
              <a:t>.</a:t>
            </a: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571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Analysis of the algorithm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70750"/>
              </p:ext>
            </p:extLst>
          </p:nvPr>
        </p:nvGraphicFramePr>
        <p:xfrm>
          <a:off x="1476704" y="788274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2371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t0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237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237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349062"/>
            <a:ext cx="8229600" cy="3746938"/>
          </a:xfrm>
          <a:prstGeom prst="rect">
            <a:avLst/>
          </a:prstGeom>
        </p:spPr>
        <p:txBody>
          <a:bodyPr/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altLang="zh-CN" sz="2000" i="1" kern="0" dirty="0">
              <a:latin typeface="+mn-lt"/>
              <a:ea typeface="宋体" pitchFamily="2" charset="-122"/>
            </a:endParaRPr>
          </a:p>
          <a:p>
            <a:endParaRPr lang="en-US" altLang="zh-CN" sz="1600" kern="0" dirty="0" smtClean="0">
              <a:latin typeface="+mn-lt"/>
              <a:ea typeface="宋体" pitchFamily="2" charset="-122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96857"/>
              </p:ext>
            </p:extLst>
          </p:nvPr>
        </p:nvGraphicFramePr>
        <p:xfrm>
          <a:off x="94595" y="1961120"/>
          <a:ext cx="8907516" cy="444750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44567"/>
                <a:gridCol w="1355834"/>
                <a:gridCol w="1371600"/>
                <a:gridCol w="1229710"/>
                <a:gridCol w="804039"/>
                <a:gridCol w="1103586"/>
                <a:gridCol w="1198180"/>
              </a:tblGrid>
              <a:tr h="7291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Case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FC6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Syndrome</a:t>
                      </a:r>
                      <a:endParaRPr lang="en-US" sz="2000" dirty="0"/>
                    </a:p>
                  </a:txBody>
                  <a:tcPr>
                    <a:solidFill>
                      <a:srgbClr val="FFC6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 I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Sus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Flts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>
                    <a:solidFill>
                      <a:srgbClr val="FFC6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 II</a:t>
                      </a:r>
                      <a:endParaRPr lang="en-US" sz="2000" dirty="0"/>
                    </a:p>
                  </a:txBody>
                  <a:tcPr>
                    <a:solidFill>
                      <a:srgbClr val="FFC61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 </a:t>
                      </a:r>
                      <a:r>
                        <a:rPr lang="en-US" sz="2000" dirty="0" smtClean="0"/>
                        <a:t>III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(Set1</a:t>
                      </a:r>
                      <a:r>
                        <a:rPr lang="en-US" sz="2000" dirty="0" smtClean="0"/>
                        <a:t>) </a:t>
                      </a:r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smtClean="0"/>
                        <a:t>Set2)</a:t>
                      </a:r>
                      <a:endParaRPr lang="en-US" sz="2000" dirty="0" smtClean="0"/>
                    </a:p>
                  </a:txBody>
                  <a:tcPr>
                    <a:solidFill>
                      <a:srgbClr val="FFC61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 IV</a:t>
                      </a:r>
                      <a:endParaRPr lang="en-US" sz="2000" dirty="0"/>
                    </a:p>
                  </a:txBody>
                  <a:tcPr>
                    <a:solidFill>
                      <a:srgbClr val="FFC611"/>
                    </a:solidFill>
                  </a:tcPr>
                </a:tc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612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Removes 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m</a:t>
                      </a:r>
                      <a:r>
                        <a:rPr lang="en-US" baseline="0" dirty="0" smtClean="0"/>
                        <a:t> F2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Faults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612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r>
                        <a:rPr lang="en-US" baseline="0" dirty="0" smtClean="0"/>
                        <a:t> m F1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Removes 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612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F2 (t3</a:t>
                      </a:r>
                      <a:r>
                        <a:rPr lang="en-US" baseline="0" dirty="0" smtClean="0"/>
                        <a:t> 0-1)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Faults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  <a:tr h="6125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F1 (t0 1-0)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 &amp; 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Faults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 &amp; OP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Experimental Results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Results for every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circuit were obtained by calculating the average values from two separate runs of experiments, each containing 50 random failure cases (except for C17, which has only 22 faults).</a:t>
            </a:r>
            <a:endParaRPr lang="en-US" altLang="zh-CN" sz="270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7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Circuit modeling and algorithm – Python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lang="en-US" altLang="zh-CN" sz="27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Mentor Graphics </a:t>
            </a:r>
            <a:r>
              <a:rPr lang="en-US" altLang="zh-CN" sz="2700" b="0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Fastscan</a:t>
            </a:r>
            <a:r>
              <a:rPr lang="en-US" altLang="zh-CN" sz="27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 </a:t>
            </a:r>
            <a:r>
              <a:rPr lang="en-US" altLang="zh-CN" sz="27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– ATPG and Fault simulator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27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	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Test pattern manipulation – VBA Macros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Diagnostic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Coverage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Diagnostic coverage based on single stuck-at faults, excluding redundant faults is defined as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Ratio for every set is defined as</a:t>
            </a: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r>
              <a:rPr lang="en-US" altLang="zh-CN" sz="27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Fault Ratio (FR) = </a:t>
            </a:r>
            <a:r>
              <a:rPr lang="en-US" altLang="zh-CN" sz="2400" b="0" kern="0" dirty="0" smtClean="0">
                <a:solidFill>
                  <a:srgbClr val="FFFFFF"/>
                </a:solidFill>
                <a:ea typeface="宋体" pitchFamily="2" charset="-122"/>
              </a:rPr>
              <a:t>(#Expected faults) / (#Reported faults)</a:t>
            </a:r>
            <a:endParaRPr lang="en-US" altLang="zh-CN" sz="2700" b="0" kern="0" dirty="0" smtClean="0">
              <a:solidFill>
                <a:srgbClr val="FFFFFF"/>
              </a:solidFill>
              <a:ea typeface="宋体" pitchFamily="2" charset="-122"/>
            </a:endParaRPr>
          </a:p>
          <a:p>
            <a:pPr marL="796925" lvl="1" indent="-339725" defTabSz="992188" eaLnBrk="1" hangingPunct="1">
              <a:spcBef>
                <a:spcPct val="20000"/>
              </a:spcBef>
              <a:defRPr/>
            </a:pPr>
            <a:endParaRPr kumimoji="0" lang="en-US" altLang="zh-CN" sz="27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r>
              <a:rPr lang="en-US" sz="1600" dirty="0" smtClean="0">
                <a:solidFill>
                  <a:srgbClr val="FFFFFF"/>
                </a:solidFill>
              </a:rPr>
              <a:t>Y</a:t>
            </a:r>
            <a:r>
              <a:rPr lang="en-US" sz="1600" dirty="0">
                <a:solidFill>
                  <a:srgbClr val="FFFFFF"/>
                </a:solidFill>
              </a:rPr>
              <a:t>. Zhang and V. D. Agrawal, “An Algorithm for Diagnostic Fault Simulation,” in </a:t>
            </a:r>
            <a:r>
              <a:rPr lang="en-US" sz="1600" i="1" dirty="0">
                <a:solidFill>
                  <a:srgbClr val="FFFFFF"/>
                </a:solidFill>
              </a:rPr>
              <a:t>Proc. </a:t>
            </a:r>
            <a:r>
              <a:rPr lang="en-US" sz="1600" i="1" dirty="0" smtClean="0">
                <a:solidFill>
                  <a:srgbClr val="FFFFFF"/>
                </a:solidFill>
              </a:rPr>
              <a:t>11</a:t>
            </a:r>
            <a:r>
              <a:rPr lang="en-US" sz="16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600" i="1" dirty="0" smtClean="0">
                <a:solidFill>
                  <a:srgbClr val="FFFFFF"/>
                </a:solidFill>
              </a:rPr>
              <a:t> Latin-American </a:t>
            </a:r>
            <a:r>
              <a:rPr lang="en-US" sz="1600" i="1" dirty="0">
                <a:solidFill>
                  <a:srgbClr val="FFFFFF"/>
                </a:solidFill>
              </a:rPr>
              <a:t>Test Workshop (LATW), </a:t>
            </a:r>
            <a:r>
              <a:rPr lang="en-US" sz="1600" dirty="0">
                <a:solidFill>
                  <a:srgbClr val="FFFFFF"/>
                </a:solidFill>
              </a:rPr>
              <a:t>Mar. 2010, pp. 1–5.</a:t>
            </a:r>
            <a:endParaRPr kumimoji="0" lang="en-US" altLang="zh-CN" sz="1600" b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pic>
        <p:nvPicPr>
          <p:cNvPr id="7" name="Picture 6" descr="Diag_Cover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133600"/>
            <a:ext cx="6400800" cy="92353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1-Detect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841424"/>
              </p:ext>
            </p:extLst>
          </p:nvPr>
        </p:nvGraphicFramePr>
        <p:xfrm>
          <a:off x="197068" y="1066798"/>
          <a:ext cx="8763000" cy="4749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/>
                <a:gridCol w="1174531"/>
                <a:gridCol w="1182414"/>
                <a:gridCol w="898634"/>
                <a:gridCol w="1229711"/>
                <a:gridCol w="961696"/>
                <a:gridCol w="1106214"/>
                <a:gridCol w="129540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Circuit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#Outputs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#Patterns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DC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Diagnosis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(%)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CPU* (s)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Fault Ratio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95.454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0.067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1.780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94.038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0.189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6.675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98.000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0.588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16.722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C880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94.161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0.503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1.069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2.248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3625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85.187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1.294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28.290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C2670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13300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85.437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6.455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8.207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C3540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3520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89.091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1.333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5.200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C5315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13899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91.192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6.847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1.054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4.204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C6288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85.616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0.764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1.138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8.255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17064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86.507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10.123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10.765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770174"/>
            <a:ext cx="7310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*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FFFFFF"/>
                </a:solidFill>
              </a:rPr>
              <a:t>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2-Detect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14343"/>
              </p:ext>
            </p:extLst>
          </p:nvPr>
        </p:nvGraphicFramePr>
        <p:xfrm>
          <a:off x="207574" y="1805422"/>
          <a:ext cx="8763000" cy="19415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/>
                <a:gridCol w="1211323"/>
                <a:gridCol w="1229710"/>
                <a:gridCol w="930165"/>
                <a:gridCol w="1324304"/>
                <a:gridCol w="898634"/>
                <a:gridCol w="1040524"/>
                <a:gridCol w="121394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 (s)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3872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98.400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1.029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7.970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6425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86.203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2.242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1.379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14.798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27756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86.750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16.076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1.281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8.023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343400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Presentation Outline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Purpose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Introduction to Fault</a:t>
            </a:r>
            <a:r>
              <a:rPr kumimoji="0" lang="en-US" altLang="zh-CN" sz="27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Diagnosis</a:t>
            </a: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Diagnosis Algorithm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zh-CN" sz="28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Proposed </a:t>
            </a:r>
            <a:r>
              <a:rPr lang="en-US" altLang="zh-CN" sz="28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Algorithm</a:t>
            </a:r>
            <a:endParaRPr kumimoji="0" lang="en-US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Analysis of the Algorithm</a:t>
            </a:r>
          </a:p>
          <a:p>
            <a:pPr marL="733425" marR="0" lvl="1" indent="-28257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</a:rPr>
              <a:t>Experimental Results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zh-CN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Conclusion</a:t>
            </a:r>
            <a:endParaRPr kumimoji="0" lang="en-US" altLang="zh-CN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52400"/>
            <a:ext cx="8610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1-Detect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15148"/>
              </p:ext>
            </p:extLst>
          </p:nvPr>
        </p:nvGraphicFramePr>
        <p:xfrm>
          <a:off x="304798" y="942613"/>
          <a:ext cx="8534401" cy="48774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8202"/>
                <a:gridCol w="1016876"/>
                <a:gridCol w="745883"/>
                <a:gridCol w="1256338"/>
                <a:gridCol w="1135117"/>
                <a:gridCol w="1150883"/>
                <a:gridCol w="709448"/>
                <a:gridCol w="819807"/>
                <a:gridCol w="861847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Circuit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#Patterns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DC </a:t>
                      </a:r>
                    </a:p>
                    <a:p>
                      <a:pPr algn="ctr"/>
                      <a:r>
                        <a:rPr lang="en-US" sz="1400" dirty="0" smtClean="0"/>
                        <a:t>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Both Faults Diagnosed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One Fault Diagnosed (%)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None Diagnosed</a:t>
                      </a:r>
                      <a:r>
                        <a:rPr lang="en-US" sz="1400" baseline="0" dirty="0" smtClean="0"/>
                        <a:t> (%)</a:t>
                      </a:r>
                      <a:endParaRPr lang="en-US" sz="14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CPU* (s)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Fault Ratio</a:t>
                      </a:r>
                      <a:endParaRPr lang="en-US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SET1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SET2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95.45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80.950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19.040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0.067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2.091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C432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462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94.04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0.135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0.563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3.516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98.00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30.188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0.613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0.371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17.589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C880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1664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94.16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0.502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0.900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3.205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3625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85.19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0.928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12.764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C2670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13300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85.44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88.679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7.547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4.720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7.046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C3540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3520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89.09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3.773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1.547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5.177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C5315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13899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91.19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98.113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7.065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0.422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C6288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1056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85.62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83.018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16.981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0.888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0.589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5.536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17064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86.51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96.226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7.539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0.358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7.104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2945" y="6085489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C499 (32-bit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single error correcting circuit)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4454" y="9906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C499 has an XOR tree with 104 two input XOR gates.</a:t>
            </a:r>
            <a:endParaRPr lang="en-US" altLang="zh-CN" sz="240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XOR gates are not elementary logic gates. Set of faults depends on its construction.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Presence of circular fault masking. Probability of circular fault masking will reduce with increase in number of faults.</a:t>
            </a:r>
            <a:endParaRPr lang="en-US" altLang="zh-CN" sz="2400" b="0" kern="0" noProof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</p:txBody>
      </p:sp>
      <p:pic>
        <p:nvPicPr>
          <p:cNvPr id="7" name="Picture 6" descr="EX_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6054" y="4038600"/>
            <a:ext cx="5486400" cy="2049395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2-Detect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40957"/>
              </p:ext>
            </p:extLst>
          </p:nvPr>
        </p:nvGraphicFramePr>
        <p:xfrm>
          <a:off x="342899" y="1295400"/>
          <a:ext cx="8534401" cy="19753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4108"/>
                <a:gridCol w="977462"/>
                <a:gridCol w="740979"/>
                <a:gridCol w="1283576"/>
                <a:gridCol w="1119351"/>
                <a:gridCol w="1166649"/>
                <a:gridCol w="740979"/>
                <a:gridCol w="772510"/>
                <a:gridCol w="798787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Circuit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 Patterns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DC </a:t>
                      </a:r>
                    </a:p>
                    <a:p>
                      <a:pPr algn="ctr"/>
                      <a:r>
                        <a:rPr lang="en-US" sz="1400" b="1" dirty="0" smtClean="0"/>
                        <a:t>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Both Faults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One Fault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 Diagnosed</a:t>
                      </a:r>
                      <a:r>
                        <a:rPr lang="en-US" sz="1400" b="1" baseline="0" dirty="0" smtClean="0"/>
                        <a:t> (%)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CPU* (s)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Fault Ratio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SET1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SET2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C499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3872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98.0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49.056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20.754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30.188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0.70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0.37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11.6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C1908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6425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86.2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90.566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9.433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2.31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7.23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C7552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27756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86.8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96.226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1.886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17.3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0.36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5.91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4267200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152400"/>
            <a:ext cx="871409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Single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Diagnostic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95231"/>
              </p:ext>
            </p:extLst>
          </p:nvPr>
        </p:nvGraphicFramePr>
        <p:xfrm>
          <a:off x="228600" y="990600"/>
          <a:ext cx="8763000" cy="1134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/>
                <a:gridCol w="1221828"/>
                <a:gridCol w="1277006"/>
                <a:gridCol w="701566"/>
                <a:gridCol w="1300655"/>
                <a:gridCol w="756745"/>
                <a:gridCol w="1295400"/>
                <a:gridCol w="1295400"/>
              </a:tblGrid>
              <a:tr h="348081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Circuit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#Outputs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#Patterns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DC </a:t>
                      </a:r>
                    </a:p>
                    <a:p>
                      <a:pPr algn="ctr"/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Diagnosis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CPU* (s)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Ratio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333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1.000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1.780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812268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FFFF"/>
                </a:solidFill>
              </a:rPr>
              <a:t>* PC with Intel Core-2 Duo 3.06GHz Processor and 4GB Memory 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7296" y="2590800"/>
            <a:ext cx="90678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Multiple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Fault Diagnosis with Diagnostic </a:t>
            </a:r>
            <a:r>
              <a:rPr lang="en-US" altLang="zh-CN" sz="3400" kern="0" dirty="0">
                <a:solidFill>
                  <a:srgbClr val="FFFF00"/>
                </a:solidFill>
                <a:ea typeface="宋体" pitchFamily="2" charset="-122"/>
                <a:cs typeface="+mj-cs"/>
              </a:rPr>
              <a:t>T</a:t>
            </a:r>
            <a:r>
              <a:rPr kumimoji="0" lang="en-US" altLang="zh-CN" sz="3400" b="0" i="0" u="none" strike="noStrike" kern="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ests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35700"/>
              </p:ext>
            </p:extLst>
          </p:nvPr>
        </p:nvGraphicFramePr>
        <p:xfrm>
          <a:off x="304800" y="3505200"/>
          <a:ext cx="8534401" cy="11461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7255"/>
                <a:gridCol w="977462"/>
                <a:gridCol w="693683"/>
                <a:gridCol w="1308538"/>
                <a:gridCol w="1292772"/>
                <a:gridCol w="1150883"/>
                <a:gridCol w="740979"/>
                <a:gridCol w="804042"/>
                <a:gridCol w="798787"/>
              </a:tblGrid>
              <a:tr h="24003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Circuit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 Patterns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DC </a:t>
                      </a:r>
                    </a:p>
                    <a:p>
                      <a:pPr algn="ctr"/>
                      <a:r>
                        <a:rPr lang="en-US" sz="1400" b="1" dirty="0" smtClean="0"/>
                        <a:t>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Both Faults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One Fault Diagnosed (%)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 Diagnosed</a:t>
                      </a:r>
                      <a:r>
                        <a:rPr lang="en-US" sz="1400" b="1" baseline="0" dirty="0" smtClean="0"/>
                        <a:t> (%)</a:t>
                      </a:r>
                      <a:endParaRPr lang="en-US" sz="1400" b="1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CPU* (s)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Fault Ratio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SET1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SET2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45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C17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80.952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19.047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0.000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0.49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2.10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24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Conclusion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158780"/>
            <a:ext cx="9144000" cy="54102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Considering fault simulation tools will always be limited to a few fault models,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the relationship between non-classical faults and their surrogate classical faults was explored.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The proposed algorithm proves to be memory efficient and utilizes reduced diagnostic effort.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Physical relation of the actual non-classical faults not diagnosed  should be examined with respect to the functional relation of the reported faults.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For future work, other non-classical faults (bridging, stuck-open, coupling, delay, etc.) and their surrogates can be examined.</a:t>
            </a: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25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M. </a:t>
            </a:r>
            <a:r>
              <a:rPr lang="en-US" sz="1600" dirty="0" err="1">
                <a:solidFill>
                  <a:srgbClr val="FFFFFF"/>
                </a:solidFill>
              </a:rPr>
              <a:t>Abramovici</a:t>
            </a:r>
            <a:r>
              <a:rPr lang="en-US" sz="1600" dirty="0">
                <a:solidFill>
                  <a:srgbClr val="FFFFFF"/>
                </a:solidFill>
              </a:rPr>
              <a:t> and M. A. Breuer, “Multiple Fault Diagnosis in Combinational Circuits </a:t>
            </a:r>
            <a:r>
              <a:rPr lang="en-US" sz="1600" dirty="0" smtClean="0">
                <a:solidFill>
                  <a:srgbClr val="FFFFFF"/>
                </a:solidFill>
              </a:rPr>
              <a:t>Based on </a:t>
            </a:r>
            <a:r>
              <a:rPr lang="en-US" sz="1600" dirty="0">
                <a:solidFill>
                  <a:srgbClr val="FFFFFF"/>
                </a:solidFill>
              </a:rPr>
              <a:t>an Effect-Cause Analysis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IEEE </a:t>
            </a:r>
            <a:r>
              <a:rPr lang="en-US" sz="1600" i="1" dirty="0">
                <a:solidFill>
                  <a:srgbClr val="FFFFFF"/>
                </a:solidFill>
              </a:rPr>
              <a:t>Transactions on Computers, </a:t>
            </a:r>
            <a:r>
              <a:rPr lang="en-US" sz="1600" dirty="0">
                <a:solidFill>
                  <a:srgbClr val="FFFFFF"/>
                </a:solidFill>
              </a:rPr>
              <a:t>vol. C-29, no. 6, pp. </a:t>
            </a:r>
            <a:r>
              <a:rPr lang="en-US" sz="1600" dirty="0" smtClean="0">
                <a:solidFill>
                  <a:srgbClr val="FFFFFF"/>
                </a:solidFill>
              </a:rPr>
              <a:t>451–460</a:t>
            </a:r>
            <a:r>
              <a:rPr lang="en-US" sz="1600" i="1" dirty="0" smtClean="0">
                <a:solidFill>
                  <a:srgbClr val="FFFFFF"/>
                </a:solidFill>
              </a:rPr>
              <a:t>, </a:t>
            </a:r>
            <a:r>
              <a:rPr lang="en-US" sz="1600" dirty="0" smtClean="0">
                <a:solidFill>
                  <a:srgbClr val="FFFFFF"/>
                </a:solidFill>
              </a:rPr>
              <a:t>June </a:t>
            </a:r>
            <a:r>
              <a:rPr lang="en-US" sz="1600" dirty="0">
                <a:solidFill>
                  <a:srgbClr val="FFFFFF"/>
                </a:solidFill>
              </a:rPr>
              <a:t>1980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M. L. Bushnell and V. D. Agrawal, </a:t>
            </a:r>
            <a:r>
              <a:rPr lang="en-US" sz="1600" i="1" dirty="0" smtClean="0">
                <a:solidFill>
                  <a:srgbClr val="FFFFFF"/>
                </a:solidFill>
              </a:rPr>
              <a:t>Essentials </a:t>
            </a:r>
            <a:r>
              <a:rPr lang="en-US" sz="1600" i="1" dirty="0">
                <a:solidFill>
                  <a:srgbClr val="FFFFFF"/>
                </a:solidFill>
              </a:rPr>
              <a:t>of Electronic Testing for Digital, Memory </a:t>
            </a:r>
            <a:r>
              <a:rPr lang="en-US" sz="1600" i="1" dirty="0" smtClean="0">
                <a:solidFill>
                  <a:srgbClr val="FFFFFF"/>
                </a:solidFill>
              </a:rPr>
              <a:t>and Mixed-Signal </a:t>
            </a:r>
            <a:r>
              <a:rPr lang="en-US" sz="1600" i="1" dirty="0">
                <a:solidFill>
                  <a:srgbClr val="FFFFFF"/>
                </a:solidFill>
              </a:rPr>
              <a:t>VLSI </a:t>
            </a:r>
            <a:r>
              <a:rPr lang="en-US" sz="1600" i="1" dirty="0" smtClean="0">
                <a:solidFill>
                  <a:srgbClr val="FFFFFF"/>
                </a:solidFill>
              </a:rPr>
              <a:t>Circuits. </a:t>
            </a:r>
            <a:r>
              <a:rPr lang="en-US" sz="1600" dirty="0">
                <a:solidFill>
                  <a:srgbClr val="FFFFFF"/>
                </a:solidFill>
              </a:rPr>
              <a:t>Boston: Springer, 2000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J. L. A. Hughes, “Multiple Fault Detection Using Single Fault Test Sets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IEEE </a:t>
            </a:r>
            <a:r>
              <a:rPr lang="en-US" sz="1600" i="1" dirty="0" err="1" smtClean="0">
                <a:solidFill>
                  <a:srgbClr val="FFFFFF"/>
                </a:solidFill>
              </a:rPr>
              <a:t>Trans.Computer</a:t>
            </a:r>
            <a:r>
              <a:rPr lang="en-US" sz="1600" i="1" dirty="0" smtClean="0">
                <a:solidFill>
                  <a:srgbClr val="FFFFFF"/>
                </a:solidFill>
              </a:rPr>
              <a:t>-Aided </a:t>
            </a:r>
            <a:r>
              <a:rPr lang="en-US" sz="1600" i="1" dirty="0">
                <a:solidFill>
                  <a:srgbClr val="FFFFFF"/>
                </a:solidFill>
              </a:rPr>
              <a:t>Design of Integrated Circuits and Systems, </a:t>
            </a:r>
            <a:r>
              <a:rPr lang="en-US" sz="1600" dirty="0">
                <a:solidFill>
                  <a:srgbClr val="FFFFFF"/>
                </a:solidFill>
              </a:rPr>
              <a:t>vol. 7, no. 1, pp. 100–108, </a:t>
            </a:r>
            <a:r>
              <a:rPr lang="en-US" sz="1600" dirty="0" smtClean="0">
                <a:solidFill>
                  <a:srgbClr val="FFFFFF"/>
                </a:solidFill>
              </a:rPr>
              <a:t>Jan.1988.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FFFFFF"/>
                </a:solidFill>
              </a:rPr>
              <a:t>Y</a:t>
            </a:r>
            <a:r>
              <a:rPr lang="en-US" sz="1600" dirty="0">
                <a:solidFill>
                  <a:srgbClr val="FFFFFF"/>
                </a:solidFill>
              </a:rPr>
              <a:t>. </a:t>
            </a:r>
            <a:r>
              <a:rPr lang="en-US" sz="1600" dirty="0" err="1">
                <a:solidFill>
                  <a:srgbClr val="FFFFFF"/>
                </a:solidFill>
              </a:rPr>
              <a:t>Karkouri</a:t>
            </a:r>
            <a:r>
              <a:rPr lang="en-US" sz="1600" dirty="0">
                <a:solidFill>
                  <a:srgbClr val="FFFFFF"/>
                </a:solidFill>
              </a:rPr>
              <a:t>, E. M. </a:t>
            </a:r>
            <a:r>
              <a:rPr lang="en-US" sz="1600" dirty="0" err="1">
                <a:solidFill>
                  <a:srgbClr val="FFFFFF"/>
                </a:solidFill>
              </a:rPr>
              <a:t>Aboulhamid</a:t>
            </a:r>
            <a:r>
              <a:rPr lang="en-US" sz="1600" dirty="0">
                <a:solidFill>
                  <a:srgbClr val="FFFFFF"/>
                </a:solidFill>
              </a:rPr>
              <a:t>, E. </a:t>
            </a:r>
            <a:r>
              <a:rPr lang="en-US" sz="1600" dirty="0" err="1">
                <a:solidFill>
                  <a:srgbClr val="FFFFFF"/>
                </a:solidFill>
              </a:rPr>
              <a:t>Cerny</a:t>
            </a:r>
            <a:r>
              <a:rPr lang="en-US" sz="1600" dirty="0">
                <a:solidFill>
                  <a:srgbClr val="FFFFFF"/>
                </a:solidFill>
              </a:rPr>
              <a:t>, and A. </a:t>
            </a:r>
            <a:r>
              <a:rPr lang="en-US" sz="1600" dirty="0" err="1">
                <a:solidFill>
                  <a:srgbClr val="FFFFFF"/>
                </a:solidFill>
              </a:rPr>
              <a:t>Verreault</a:t>
            </a:r>
            <a:r>
              <a:rPr lang="en-US" sz="1600" dirty="0">
                <a:solidFill>
                  <a:srgbClr val="FFFFFF"/>
                </a:solidFill>
              </a:rPr>
              <a:t>, “Use of Fault Dropping </a:t>
            </a:r>
            <a:r>
              <a:rPr lang="en-US" sz="1600" dirty="0" smtClean="0">
                <a:solidFill>
                  <a:srgbClr val="FFFFFF"/>
                </a:solidFill>
              </a:rPr>
              <a:t>for Multiple </a:t>
            </a:r>
            <a:r>
              <a:rPr lang="en-US" sz="1600" dirty="0">
                <a:solidFill>
                  <a:srgbClr val="FFFFFF"/>
                </a:solidFill>
              </a:rPr>
              <a:t>Fault Analysis,” </a:t>
            </a:r>
            <a:r>
              <a:rPr lang="en-US" sz="1600" i="1" dirty="0">
                <a:solidFill>
                  <a:srgbClr val="FFFFFF"/>
                </a:solidFill>
              </a:rPr>
              <a:t>IEEE Transactions on Computers, </a:t>
            </a:r>
            <a:r>
              <a:rPr lang="en-US" sz="1600" dirty="0">
                <a:solidFill>
                  <a:srgbClr val="FFFFFF"/>
                </a:solidFill>
              </a:rPr>
              <a:t>vol. 43, no. 1, pp. 98–103</a:t>
            </a:r>
            <a:r>
              <a:rPr lang="en-US" sz="1600" i="1" dirty="0">
                <a:solidFill>
                  <a:srgbClr val="FFFFFF"/>
                </a:solidFill>
              </a:rPr>
              <a:t>, </a:t>
            </a:r>
            <a:r>
              <a:rPr lang="en-US" sz="1600" i="1" dirty="0" smtClean="0">
                <a:solidFill>
                  <a:srgbClr val="FFFFFF"/>
                </a:solidFill>
              </a:rPr>
              <a:t>Jan.</a:t>
            </a:r>
            <a:r>
              <a:rPr lang="en-US" sz="1600" dirty="0" smtClean="0">
                <a:solidFill>
                  <a:srgbClr val="FFFFFF"/>
                </a:solidFill>
              </a:rPr>
              <a:t>1994.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N. Sridhar and M. S. Hsiao, “On Efficient Error Diagnosis of Digital Circuits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err="1" smtClean="0">
                <a:solidFill>
                  <a:srgbClr val="FFFFFF"/>
                </a:solidFill>
              </a:rPr>
              <a:t>Proc.International</a:t>
            </a:r>
            <a:r>
              <a:rPr lang="en-US" sz="1600" i="1" dirty="0" smtClean="0">
                <a:solidFill>
                  <a:srgbClr val="FFFFFF"/>
                </a:solidFill>
              </a:rPr>
              <a:t> </a:t>
            </a:r>
            <a:r>
              <a:rPr lang="en-US" sz="1600" i="1" dirty="0">
                <a:solidFill>
                  <a:srgbClr val="FFFFFF"/>
                </a:solidFill>
              </a:rPr>
              <a:t>Test Conference, </a:t>
            </a:r>
            <a:r>
              <a:rPr lang="en-US" sz="1600" dirty="0">
                <a:solidFill>
                  <a:srgbClr val="FFFFFF"/>
                </a:solidFill>
              </a:rPr>
              <a:t>2001, pp. 678–687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C. E. Stroud, </a:t>
            </a:r>
            <a:r>
              <a:rPr lang="en-US" sz="1600" dirty="0" smtClean="0">
                <a:solidFill>
                  <a:srgbClr val="FFFFFF"/>
                </a:solidFill>
              </a:rPr>
              <a:t>“</a:t>
            </a:r>
            <a:r>
              <a:rPr lang="en-US" sz="1600" i="1" dirty="0" smtClean="0">
                <a:solidFill>
                  <a:srgbClr val="FFFFFF"/>
                </a:solidFill>
              </a:rPr>
              <a:t>A </a:t>
            </a:r>
            <a:r>
              <a:rPr lang="en-US" sz="1600" i="1" dirty="0">
                <a:solidFill>
                  <a:srgbClr val="FFFFFF"/>
                </a:solidFill>
              </a:rPr>
              <a:t>Designer’s Guide to Built-in </a:t>
            </a:r>
            <a:r>
              <a:rPr lang="en-US" sz="1600" i="1" dirty="0" smtClean="0">
                <a:solidFill>
                  <a:srgbClr val="FFFFFF"/>
                </a:solidFill>
              </a:rPr>
              <a:t>Self-Test”. </a:t>
            </a:r>
            <a:r>
              <a:rPr lang="en-US" sz="1600" dirty="0">
                <a:solidFill>
                  <a:srgbClr val="FFFFFF"/>
                </a:solidFill>
              </a:rPr>
              <a:t>Boston: Springer, 2002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</a:rPr>
              <a:t>H. Takahashi, K. O. </a:t>
            </a:r>
            <a:r>
              <a:rPr lang="en-US" sz="1600" dirty="0" err="1">
                <a:solidFill>
                  <a:srgbClr val="FFFFFF"/>
                </a:solidFill>
              </a:rPr>
              <a:t>Boateng</a:t>
            </a:r>
            <a:r>
              <a:rPr lang="en-US" sz="1600" dirty="0">
                <a:solidFill>
                  <a:srgbClr val="FFFFFF"/>
                </a:solidFill>
              </a:rPr>
              <a:t>, K. K. </a:t>
            </a:r>
            <a:r>
              <a:rPr lang="en-US" sz="1600" dirty="0" err="1">
                <a:solidFill>
                  <a:srgbClr val="FFFFFF"/>
                </a:solidFill>
              </a:rPr>
              <a:t>Saluja</a:t>
            </a:r>
            <a:r>
              <a:rPr lang="en-US" sz="1600" dirty="0">
                <a:solidFill>
                  <a:srgbClr val="FFFFFF"/>
                </a:solidFill>
              </a:rPr>
              <a:t>, and Y. Takamatsu, “On Diagnosing </a:t>
            </a:r>
            <a:r>
              <a:rPr lang="en-US" sz="1600" dirty="0" smtClean="0">
                <a:solidFill>
                  <a:srgbClr val="FFFFFF"/>
                </a:solidFill>
              </a:rPr>
              <a:t>Multiple Stuck-At </a:t>
            </a:r>
            <a:r>
              <a:rPr lang="en-US" sz="1600" dirty="0">
                <a:solidFill>
                  <a:srgbClr val="FFFFFF"/>
                </a:solidFill>
              </a:rPr>
              <a:t>Faults Using Multiple and Single Fault Simulation in Combinational Circuits,” </a:t>
            </a:r>
            <a:r>
              <a:rPr lang="en-US" sz="1600" i="1" dirty="0" smtClean="0">
                <a:solidFill>
                  <a:srgbClr val="FFFFFF"/>
                </a:solidFill>
              </a:rPr>
              <a:t>IEEE Trans</a:t>
            </a:r>
            <a:r>
              <a:rPr lang="en-US" sz="1600" i="1" dirty="0">
                <a:solidFill>
                  <a:srgbClr val="FFFFFF"/>
                </a:solidFill>
              </a:rPr>
              <a:t>. Computer-Aided Design of Integrated Circuits and Systems, </a:t>
            </a:r>
            <a:r>
              <a:rPr lang="en-US" sz="1600" dirty="0">
                <a:solidFill>
                  <a:srgbClr val="FFFFFF"/>
                </a:solidFill>
              </a:rPr>
              <a:t>vol. 21, no. 3, pp. </a:t>
            </a:r>
            <a:r>
              <a:rPr lang="en-US" sz="1600" dirty="0" smtClean="0">
                <a:solidFill>
                  <a:srgbClr val="FFFFFF"/>
                </a:solidFill>
              </a:rPr>
              <a:t>362–368, Mar</a:t>
            </a:r>
            <a:r>
              <a:rPr lang="en-US" sz="1600" dirty="0">
                <a:solidFill>
                  <a:srgbClr val="FFFFFF"/>
                </a:solidFill>
              </a:rPr>
              <a:t>. 2002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endParaRPr kumimoji="0" lang="en-US" altLang="zh-CN" sz="44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References (contd..)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US" sz="1600" dirty="0">
                <a:solidFill>
                  <a:srgbClr val="FFFFFF"/>
                </a:solidFill>
              </a:rPr>
              <a:t>R. </a:t>
            </a:r>
            <a:r>
              <a:rPr lang="en-US" sz="1600" dirty="0" err="1">
                <a:solidFill>
                  <a:srgbClr val="FFFFFF"/>
                </a:solidFill>
              </a:rPr>
              <a:t>Ubar</a:t>
            </a:r>
            <a:r>
              <a:rPr lang="en-US" sz="1600" dirty="0">
                <a:solidFill>
                  <a:srgbClr val="FFFFFF"/>
                </a:solidFill>
              </a:rPr>
              <a:t>, S. </a:t>
            </a:r>
            <a:r>
              <a:rPr lang="en-US" sz="1600" dirty="0" err="1">
                <a:solidFill>
                  <a:srgbClr val="FFFFFF"/>
                </a:solidFill>
              </a:rPr>
              <a:t>Kostin</a:t>
            </a:r>
            <a:r>
              <a:rPr lang="en-US" sz="1600" dirty="0">
                <a:solidFill>
                  <a:srgbClr val="FFFFFF"/>
                </a:solidFill>
              </a:rPr>
              <a:t>, and J. </a:t>
            </a:r>
            <a:r>
              <a:rPr lang="en-US" sz="1600" dirty="0" err="1">
                <a:solidFill>
                  <a:srgbClr val="FFFFFF"/>
                </a:solidFill>
              </a:rPr>
              <a:t>Raik</a:t>
            </a:r>
            <a:r>
              <a:rPr lang="en-US" sz="1600" dirty="0">
                <a:solidFill>
                  <a:srgbClr val="FFFFFF"/>
                </a:solidFill>
              </a:rPr>
              <a:t>, “Multiple Stuck-at Fault Detection Theorem</a:t>
            </a:r>
            <a:r>
              <a:rPr lang="en-US" sz="1600" dirty="0" smtClean="0">
                <a:solidFill>
                  <a:srgbClr val="FFFFFF"/>
                </a:solidFill>
              </a:rPr>
              <a:t>,” </a:t>
            </a:r>
            <a:r>
              <a:rPr lang="en-US" sz="1600" i="1" dirty="0" smtClean="0">
                <a:solidFill>
                  <a:srgbClr val="FFFFFF"/>
                </a:solidFill>
              </a:rPr>
              <a:t>Proc. IEEE </a:t>
            </a:r>
            <a:r>
              <a:rPr lang="en-US" sz="1600" i="1" dirty="0">
                <a:solidFill>
                  <a:srgbClr val="FFFFFF"/>
                </a:solidFill>
              </a:rPr>
              <a:t>15th International </a:t>
            </a:r>
            <a:r>
              <a:rPr lang="en-US" sz="1600" i="1" dirty="0" err="1">
                <a:solidFill>
                  <a:srgbClr val="FFFFFF"/>
                </a:solidFill>
              </a:rPr>
              <a:t>Symp</a:t>
            </a:r>
            <a:r>
              <a:rPr lang="en-US" sz="1600" i="1" dirty="0">
                <a:solidFill>
                  <a:srgbClr val="FFFFFF"/>
                </a:solidFill>
              </a:rPr>
              <a:t>. Design and Diagnostics of Electronic Circuits and </a:t>
            </a:r>
            <a:r>
              <a:rPr lang="en-US" sz="1600" i="1" dirty="0" smtClean="0">
                <a:solidFill>
                  <a:srgbClr val="FFFFFF"/>
                </a:solidFill>
              </a:rPr>
              <a:t>Systems, </a:t>
            </a:r>
            <a:r>
              <a:rPr lang="en-US" sz="1600" dirty="0" smtClean="0">
                <a:solidFill>
                  <a:srgbClr val="FFFFFF"/>
                </a:solidFill>
              </a:rPr>
              <a:t>Apr</a:t>
            </a:r>
            <a:r>
              <a:rPr lang="en-US" sz="1600" dirty="0">
                <a:solidFill>
                  <a:srgbClr val="FFFFFF"/>
                </a:solidFill>
              </a:rPr>
              <a:t>. 2012, pp. 236–241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  <a:endParaRPr lang="en-US" sz="440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>
                <a:solidFill>
                  <a:srgbClr val="FFFFFF"/>
                </a:solidFill>
              </a:rPr>
              <a:t>L. C. Wang, T. W. Williams, and M. R. Mercer, “On Efficiently and Reliably Achieving </a:t>
            </a:r>
            <a:r>
              <a:rPr lang="en-US" sz="1600" dirty="0" smtClean="0">
                <a:solidFill>
                  <a:srgbClr val="FFFFFF"/>
                </a:solidFill>
              </a:rPr>
              <a:t>Low Defective </a:t>
            </a:r>
            <a:r>
              <a:rPr lang="en-US" sz="1600" dirty="0">
                <a:solidFill>
                  <a:srgbClr val="FFFFFF"/>
                </a:solidFill>
              </a:rPr>
              <a:t>Part Levels,”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International Test Conf., </a:t>
            </a:r>
            <a:r>
              <a:rPr lang="en-US" sz="1600" dirty="0">
                <a:solidFill>
                  <a:srgbClr val="FFFFFF"/>
                </a:solidFill>
              </a:rPr>
              <a:t>Oct. 1995, pp. 616–625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en-US" sz="1600" dirty="0">
                <a:solidFill>
                  <a:srgbClr val="FFFFFF"/>
                </a:solidFill>
              </a:rPr>
              <a:t>Y. Zhang and V. D. Agrawal, “A Diagnostic Test Generation System,”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</a:rPr>
              <a:t>International Test </a:t>
            </a:r>
            <a:r>
              <a:rPr lang="en-US" sz="1600" i="1" dirty="0">
                <a:solidFill>
                  <a:srgbClr val="FFFFFF"/>
                </a:solidFill>
              </a:rPr>
              <a:t>Conf., </a:t>
            </a:r>
            <a:r>
              <a:rPr lang="en-US" sz="1600" dirty="0">
                <a:solidFill>
                  <a:srgbClr val="FFFFFF"/>
                </a:solidFill>
              </a:rPr>
              <a:t>Nov. 2010. Paper 12.3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>
                <a:solidFill>
                  <a:srgbClr val="FFFFFF"/>
                </a:solidFill>
              </a:rPr>
              <a:t>V. D. </a:t>
            </a:r>
            <a:r>
              <a:rPr lang="en-US" sz="1600" dirty="0" err="1">
                <a:solidFill>
                  <a:srgbClr val="FFFFFF"/>
                </a:solidFill>
              </a:rPr>
              <a:t>Agrawal</a:t>
            </a:r>
            <a:r>
              <a:rPr lang="en-US" sz="1600" dirty="0">
                <a:solidFill>
                  <a:srgbClr val="FFFFFF"/>
                </a:solidFill>
              </a:rPr>
              <a:t>, D. H. </a:t>
            </a:r>
            <a:r>
              <a:rPr lang="en-US" sz="1600" dirty="0" err="1">
                <a:solidFill>
                  <a:srgbClr val="FFFFFF"/>
                </a:solidFill>
              </a:rPr>
              <a:t>Baik</a:t>
            </a:r>
            <a:r>
              <a:rPr lang="en-US" sz="1600" dirty="0">
                <a:solidFill>
                  <a:srgbClr val="FFFFFF"/>
                </a:solidFill>
              </a:rPr>
              <a:t>, Y. C. Kim, and K. K. Saluja, “Exclusive Test and Its </a:t>
            </a:r>
            <a:r>
              <a:rPr lang="en-US" sz="1600" dirty="0" smtClean="0">
                <a:solidFill>
                  <a:srgbClr val="FFFFFF"/>
                </a:solidFill>
              </a:rPr>
              <a:t>Applications to </a:t>
            </a:r>
            <a:r>
              <a:rPr lang="en-US" sz="1600" dirty="0">
                <a:solidFill>
                  <a:srgbClr val="FFFFFF"/>
                </a:solidFill>
              </a:rPr>
              <a:t>Fault Diagnosis,”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16th International Conf. VLSI Design, </a:t>
            </a:r>
            <a:r>
              <a:rPr lang="en-US" sz="1600" dirty="0">
                <a:solidFill>
                  <a:srgbClr val="FFFFFF"/>
                </a:solidFill>
              </a:rPr>
              <a:t>Jan. 2003, pp. 143–148.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342900" indent="-342900">
              <a:buFont typeface="+mj-lt"/>
              <a:buAutoNum type="arabicPeriod" startAt="11"/>
            </a:pPr>
            <a:r>
              <a:rPr lang="en-US" sz="1600" dirty="0">
                <a:solidFill>
                  <a:srgbClr val="FFFFFF"/>
                </a:solidFill>
              </a:rPr>
              <a:t>L. Zhao and V. D. Agrawal, “Net Diagnosis Using Stuck-At and Transition Fault Models,”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30th IEEE VLSI Test </a:t>
            </a:r>
            <a:r>
              <a:rPr lang="en-US" sz="1600" i="1" dirty="0" err="1">
                <a:solidFill>
                  <a:srgbClr val="FFFFFF"/>
                </a:solidFill>
              </a:rPr>
              <a:t>Symp</a:t>
            </a:r>
            <a:r>
              <a:rPr lang="en-US" sz="1600" i="1" dirty="0">
                <a:solidFill>
                  <a:srgbClr val="FFFFFF"/>
                </a:solidFill>
              </a:rPr>
              <a:t>., </a:t>
            </a:r>
            <a:r>
              <a:rPr lang="en-US" sz="1600" dirty="0">
                <a:solidFill>
                  <a:srgbClr val="FFFFFF"/>
                </a:solidFill>
              </a:rPr>
              <a:t>Apr. 2012, pp. 221–226</a:t>
            </a:r>
            <a:r>
              <a:rPr lang="en-US" sz="1600" i="1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>
                <a:solidFill>
                  <a:srgbClr val="FFFFFF"/>
                </a:solidFill>
              </a:rPr>
              <a:t>Y. Zhang and V. D. Agrawal, “An Algorithm for Diagnostic Fault Simulation,” </a:t>
            </a:r>
            <a:r>
              <a:rPr lang="en-US" sz="1600" i="1" dirty="0" smtClean="0">
                <a:solidFill>
                  <a:srgbClr val="FFFFFF"/>
                </a:solidFill>
              </a:rPr>
              <a:t>Proc</a:t>
            </a:r>
            <a:r>
              <a:rPr lang="en-US" sz="1600" i="1" dirty="0">
                <a:solidFill>
                  <a:srgbClr val="FFFFFF"/>
                </a:solidFill>
              </a:rPr>
              <a:t>. </a:t>
            </a:r>
            <a:r>
              <a:rPr lang="en-US" sz="1600" i="1" dirty="0" smtClean="0">
                <a:solidFill>
                  <a:srgbClr val="FFFFFF"/>
                </a:solidFill>
              </a:rPr>
              <a:t>11</a:t>
            </a:r>
            <a:r>
              <a:rPr lang="en-US" sz="1600" i="1" baseline="30000" dirty="0" smtClean="0">
                <a:solidFill>
                  <a:srgbClr val="FFFFFF"/>
                </a:solidFill>
              </a:rPr>
              <a:t>th</a:t>
            </a:r>
            <a:r>
              <a:rPr lang="en-US" sz="1600" i="1" dirty="0" smtClean="0">
                <a:solidFill>
                  <a:srgbClr val="FFFFFF"/>
                </a:solidFill>
              </a:rPr>
              <a:t> Latin-American </a:t>
            </a:r>
            <a:r>
              <a:rPr lang="en-US" sz="1600" i="1" dirty="0">
                <a:solidFill>
                  <a:srgbClr val="FFFFFF"/>
                </a:solidFill>
              </a:rPr>
              <a:t>Test Workshop (LATW), </a:t>
            </a:r>
            <a:r>
              <a:rPr lang="en-US" sz="1600" dirty="0">
                <a:solidFill>
                  <a:srgbClr val="FFFFFF"/>
                </a:solidFill>
              </a:rPr>
              <a:t>Mar. 2010, pp. 1–5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13"/>
            </a:pPr>
            <a:r>
              <a:rPr lang="en-US" sz="1600" dirty="0" smtClean="0">
                <a:solidFill>
                  <a:srgbClr val="FFFFFF"/>
                </a:solidFill>
              </a:rPr>
              <a:t>C. Alagappan, “Dictionary-Less Defect Diagnosis as Real or Surrogate Single Stuck-At Faults,” </a:t>
            </a:r>
            <a:r>
              <a:rPr lang="en-US" sz="1600" i="1" dirty="0" smtClean="0">
                <a:solidFill>
                  <a:srgbClr val="FFFFFF"/>
                </a:solidFill>
              </a:rPr>
              <a:t>Master’s thesis, </a:t>
            </a:r>
            <a:r>
              <a:rPr lang="en-US" sz="1600" dirty="0" smtClean="0">
                <a:solidFill>
                  <a:srgbClr val="FFFFFF"/>
                </a:solidFill>
              </a:rPr>
              <a:t>Auburn University, Auburn, Alabama, May 2013.</a:t>
            </a:r>
          </a:p>
          <a:p>
            <a:pPr marL="342900" indent="-342900">
              <a:buFont typeface="+mj-lt"/>
              <a:buAutoNum type="arabicPeriod" startAt="15"/>
            </a:pPr>
            <a:endParaRPr lang="en-US" sz="1600" i="1" dirty="0" smtClean="0">
              <a:solidFill>
                <a:srgbClr val="FFFFFF"/>
              </a:solidFill>
            </a:endParaRPr>
          </a:p>
          <a:p>
            <a:pPr marL="342900" indent="-342900"/>
            <a:endParaRPr lang="en-US" sz="16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2188"/>
            <a:fld id="{CD917899-2A91-4B7F-868E-45A5BA986ECA}" type="slidenum">
              <a:rPr lang="zh-CN" altLang="en-US"/>
              <a:pPr defTabSz="992188"/>
              <a:t>27</a:t>
            </a:fld>
            <a:endParaRPr lang="en-US" altLang="zh-CN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828800"/>
          </a:xfrm>
        </p:spPr>
        <p:txBody>
          <a:bodyPr/>
          <a:lstStyle/>
          <a:p>
            <a:r>
              <a:rPr lang="en-US" altLang="zh-CN" sz="6600" smtClean="0">
                <a:latin typeface="Arial" charset="0"/>
                <a:ea typeface="宋体" pitchFamily="2" charset="-122"/>
              </a:rPr>
              <a:t>Thank You </a:t>
            </a:r>
            <a:r>
              <a:rPr lang="en-US" altLang="zh-CN" sz="6600" b="1" smtClean="0">
                <a:latin typeface="Arial" charset="0"/>
                <a:ea typeface="宋体" pitchFamily="2" charset="-122"/>
              </a:rPr>
              <a:t>. . 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242842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Scaling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down of device features to an extent that it can be expressed in two digit number of nanometers has made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VLSI chip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manufacturing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often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suffer a relatively low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initial yield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Diagnosis proves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helpful in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ramping up the yield.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Most fault diagnosis procedures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are fault model dependent.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In this work, we propose a diagnosis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procedure using single stuck-at fault analysis, without assuming that the actual defect has to be a stuck-at fault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Purpose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Fault Diagnosis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4322073" y="1066800"/>
            <a:ext cx="1993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FFFF"/>
                </a:solidFill>
                <a:ea typeface="宋体" pitchFamily="2" charset="-122"/>
              </a:rPr>
              <a:t>Test Vectors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292065" y="2362200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Circuit </a:t>
            </a:r>
            <a:r>
              <a:rPr lang="en-US" altLang="zh-CN" sz="2400" dirty="0" err="1" smtClean="0">
                <a:solidFill>
                  <a:srgbClr val="FFFFFF"/>
                </a:solidFill>
                <a:ea typeface="宋体" pitchFamily="2" charset="-122"/>
              </a:rPr>
              <a:t>Netlist</a:t>
            </a:r>
            <a:endParaRPr lang="en-US" altLang="zh-CN" sz="2400" dirty="0">
              <a:solidFill>
                <a:srgbClr val="FFFFFF"/>
              </a:solidFill>
              <a:ea typeface="宋体" pitchFamily="2" charset="-122"/>
            </a:endParaRPr>
          </a:p>
        </p:txBody>
      </p:sp>
      <p:pic>
        <p:nvPicPr>
          <p:cNvPr id="35" name="Picture 34" descr="dp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0873" y="2286000"/>
            <a:ext cx="1143000" cy="1143000"/>
          </a:xfrm>
          <a:prstGeom prst="rect">
            <a:avLst/>
          </a:prstGeom>
        </p:spPr>
      </p:pic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7370073" y="2785646"/>
            <a:ext cx="18053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rgbClr val="FFFFFF"/>
                </a:solidFill>
                <a:ea typeface="宋体" pitchFamily="2" charset="-122"/>
              </a:rPr>
              <a:t>Defective Circuit</a:t>
            </a:r>
            <a:endParaRPr lang="en-US" altLang="zh-CN" sz="16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38" name="Right Arrow 43"/>
          <p:cNvSpPr>
            <a:spLocks noChangeArrowheads="1"/>
          </p:cNvSpPr>
          <p:nvPr/>
        </p:nvSpPr>
        <p:spPr bwMode="auto">
          <a:xfrm rot="7462476">
            <a:off x="4172773" y="1860608"/>
            <a:ext cx="905586" cy="168808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9" name="Right Arrow 43"/>
          <p:cNvSpPr>
            <a:spLocks noChangeArrowheads="1"/>
          </p:cNvSpPr>
          <p:nvPr/>
        </p:nvSpPr>
        <p:spPr bwMode="auto">
          <a:xfrm rot="2315860">
            <a:off x="5551806" y="1790409"/>
            <a:ext cx="1045731" cy="15567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1" name="Right Arrow 43"/>
          <p:cNvSpPr>
            <a:spLocks noChangeArrowheads="1"/>
          </p:cNvSpPr>
          <p:nvPr/>
        </p:nvSpPr>
        <p:spPr bwMode="auto">
          <a:xfrm rot="5400000">
            <a:off x="3788673" y="3352800"/>
            <a:ext cx="10668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2" name="Right Arrow 43"/>
          <p:cNvSpPr>
            <a:spLocks noChangeArrowheads="1"/>
          </p:cNvSpPr>
          <p:nvPr/>
        </p:nvSpPr>
        <p:spPr bwMode="auto">
          <a:xfrm rot="5400000">
            <a:off x="6379473" y="3733800"/>
            <a:ext cx="4572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3179073" y="3962400"/>
            <a:ext cx="2682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Actual Response</a:t>
            </a:r>
            <a:endParaRPr lang="en-US" altLang="zh-CN" sz="24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6074673" y="3962400"/>
            <a:ext cx="3161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Observed Response</a:t>
            </a:r>
            <a:endParaRPr lang="en-US" altLang="zh-CN" sz="24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5" name="Right Arrow 43"/>
          <p:cNvSpPr>
            <a:spLocks noChangeArrowheads="1"/>
          </p:cNvSpPr>
          <p:nvPr/>
        </p:nvSpPr>
        <p:spPr bwMode="auto">
          <a:xfrm rot="8230529">
            <a:off x="5765843" y="4735971"/>
            <a:ext cx="9906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6" name="Right Arrow 43"/>
          <p:cNvSpPr>
            <a:spLocks noChangeArrowheads="1"/>
          </p:cNvSpPr>
          <p:nvPr/>
        </p:nvSpPr>
        <p:spPr bwMode="auto">
          <a:xfrm rot="2638040">
            <a:off x="4236160" y="4742105"/>
            <a:ext cx="990600" cy="152400"/>
          </a:xfrm>
          <a:prstGeom prst="rightArrow">
            <a:avLst>
              <a:gd name="adj1" fmla="val 50000"/>
              <a:gd name="adj2" fmla="val 4992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779273" y="5181600"/>
            <a:ext cx="1371600" cy="685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64998" y="5334000"/>
            <a:ext cx="1297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dirty="0">
                <a:latin typeface="Arial" pitchFamily="34" charset="0"/>
                <a:ea typeface="宋体" pitchFamily="2" charset="-122"/>
              </a:rPr>
              <a:t>Compare</a:t>
            </a:r>
          </a:p>
        </p:txBody>
      </p:sp>
      <p:cxnSp>
        <p:nvCxnSpPr>
          <p:cNvPr id="50" name="Elbow Connector 49"/>
          <p:cNvCxnSpPr>
            <a:stCxn id="10" idx="1"/>
          </p:cNvCxnSpPr>
          <p:nvPr/>
        </p:nvCxnSpPr>
        <p:spPr bwMode="auto">
          <a:xfrm rot="10800000" flipV="1">
            <a:off x="2209803" y="1297633"/>
            <a:ext cx="2112271" cy="15217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Elbow Connector 51"/>
          <p:cNvCxnSpPr>
            <a:stCxn id="48" idx="2"/>
          </p:cNvCxnSpPr>
          <p:nvPr/>
        </p:nvCxnSpPr>
        <p:spPr bwMode="auto">
          <a:xfrm rot="10800000">
            <a:off x="2209801" y="2971800"/>
            <a:ext cx="2569473" cy="2552700"/>
          </a:xfrm>
          <a:prstGeom prst="bentConnector3">
            <a:avLst>
              <a:gd name="adj1" fmla="val 68368"/>
            </a:avLst>
          </a:prstGeom>
          <a:solidFill>
            <a:schemeClr val="accent1"/>
          </a:solidFill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0" name="Picture 69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1" y="2057400"/>
            <a:ext cx="1905000" cy="1630617"/>
          </a:xfrm>
          <a:prstGeom prst="rect">
            <a:avLst/>
          </a:prstGeom>
        </p:spPr>
      </p:pic>
      <p:sp>
        <p:nvSpPr>
          <p:cNvPr id="71" name="Rectangle 12"/>
          <p:cNvSpPr>
            <a:spLocks noChangeArrowheads="1"/>
          </p:cNvSpPr>
          <p:nvPr/>
        </p:nvSpPr>
        <p:spPr bwMode="auto">
          <a:xfrm>
            <a:off x="381000" y="1219200"/>
            <a:ext cx="17395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Diagnosis </a:t>
            </a:r>
          </a:p>
          <a:p>
            <a:r>
              <a:rPr lang="en-US" altLang="zh-CN" sz="2400" dirty="0" smtClean="0">
                <a:solidFill>
                  <a:srgbClr val="FFFFFF"/>
                </a:solidFill>
                <a:ea typeface="宋体" pitchFamily="2" charset="-122"/>
              </a:rPr>
              <a:t>Algorithm</a:t>
            </a:r>
            <a:endParaRPr lang="en-US" altLang="zh-CN" sz="24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2" name="Left Arrow 71"/>
          <p:cNvSpPr/>
          <p:nvPr/>
        </p:nvSpPr>
        <p:spPr bwMode="auto">
          <a:xfrm rot="16200000">
            <a:off x="762000" y="3962400"/>
            <a:ext cx="838200" cy="533400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3" name="Cloud 72"/>
          <p:cNvSpPr/>
          <p:nvPr/>
        </p:nvSpPr>
        <p:spPr bwMode="auto">
          <a:xfrm>
            <a:off x="228600" y="4724400"/>
            <a:ext cx="2362200" cy="1524000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12"/>
          <p:cNvSpPr>
            <a:spLocks noChangeArrowheads="1"/>
          </p:cNvSpPr>
          <p:nvPr/>
        </p:nvSpPr>
        <p:spPr bwMode="auto">
          <a:xfrm>
            <a:off x="685800" y="5029200"/>
            <a:ext cx="1435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ea typeface="宋体" pitchFamily="2" charset="-122"/>
              </a:rPr>
              <a:t>Possible </a:t>
            </a:r>
          </a:p>
          <a:p>
            <a:r>
              <a:rPr lang="en-US" altLang="zh-CN" sz="2400" dirty="0" smtClean="0">
                <a:ea typeface="宋体" pitchFamily="2" charset="-122"/>
              </a:rPr>
              <a:t>Faults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Fault Diagnosis Strategies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447800"/>
            <a:ext cx="8534400" cy="45720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Cause-effect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analysis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Builds simulation response database for modeled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Not suitable for large designs.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Too much information increases resources used.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kumimoji="0" lang="en-US" altLang="zh-CN" sz="2400" b="0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baseline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Effect-cause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analysis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Analyzes failing outputs to determine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cause.</a:t>
            </a:r>
            <a:endParaRPr lang="en-US" altLang="zh-CN" sz="2400" b="0" kern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Backward trace for error propagation paths for possible faults.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Memory efficient and suitable for large designs.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108697" y="152400"/>
            <a:ext cx="895910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400" kern="0" dirty="0" smtClean="0">
                <a:solidFill>
                  <a:srgbClr val="FFFF00"/>
                </a:solidFill>
                <a:ea typeface="宋体" pitchFamily="2" charset="-122"/>
                <a:cs typeface="+mj-cs"/>
              </a:rPr>
              <a:t>C432: Comparing with Fault Dictionary</a:t>
            </a:r>
            <a:endParaRPr kumimoji="0" lang="en-US" altLang="zh-CN" sz="3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宋体" pitchFamily="2" charset="-122"/>
              <a:cs typeface="+mj-cs"/>
            </a:endParaRPr>
          </a:p>
        </p:txBody>
      </p:sp>
      <p:pic>
        <p:nvPicPr>
          <p:cNvPr id="1026" name="Picture 2" descr="C:\Users\agrawvd\MY_DIR\PAPERS\MS\MS_ALAGAPPAN\Thesis_v3\Figures\EPS\Graph_chang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57288"/>
            <a:ext cx="8651150" cy="478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Prime Suspect</a:t>
            </a:r>
            <a:r>
              <a:rPr kumimoji="0" lang="en-US" altLang="zh-CN" sz="3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 and </a:t>
            </a: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Surrogate Faults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959082"/>
            <a:ext cx="8686800" cy="4876800"/>
          </a:xfrm>
          <a:prstGeom prst="rect">
            <a:avLst/>
          </a:prstGeom>
        </p:spPr>
        <p:txBody>
          <a:bodyPr/>
          <a:lstStyle/>
          <a:p>
            <a:pPr marR="0" lvl="0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zh-CN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</a:t>
            </a:r>
            <a:r>
              <a:rPr kumimoji="0" lang="en-US" altLang="zh-CN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prime suspect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must produce all observed failures. It provides a perfect match with observed failures.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A </a:t>
            </a:r>
            <a:r>
              <a:rPr kumimoji="0" lang="en-US" altLang="zh-CN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surrogate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fault has some, but not all, characteristics of the actual defect in the circuit.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 surrogate fault is not believed to be the actual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 s</a:t>
            </a:r>
            <a:r>
              <a:rPr kumimoji="0" lang="en-US" altLang="zh-CN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urrogate</a:t>
            </a:r>
            <a:r>
              <a:rPr kumimoji="0" lang="en-US" altLang="zh-C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can only partially match symptoms of the actual defect.</a:t>
            </a:r>
            <a:endParaRPr kumimoji="0" lang="en-US" altLang="zh-CN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Surrogates are representatives of the actual defect and may help identify the location or behavior of the defect.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zh-CN" sz="2700" kern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r>
              <a:rPr lang="en-US" sz="1600" dirty="0" smtClean="0">
                <a:solidFill>
                  <a:srgbClr val="FFFFFF"/>
                </a:solidFill>
              </a:rPr>
              <a:t>L. C. Wang, T. W. Williams, and M. R. Mercer, “On Efficiently and Reliably Achieving Low</a:t>
            </a:r>
          </a:p>
          <a:p>
            <a:r>
              <a:rPr lang="en-US" sz="1600" dirty="0" smtClean="0">
                <a:solidFill>
                  <a:srgbClr val="FFFFFF"/>
                </a:solidFill>
              </a:rPr>
              <a:t>Defective Part Levels," in </a:t>
            </a:r>
            <a:r>
              <a:rPr lang="en-US" sz="1600" i="1" dirty="0" smtClean="0">
                <a:solidFill>
                  <a:srgbClr val="FFFFFF"/>
                </a:solidFill>
              </a:rPr>
              <a:t>Proc. International Test Conf</a:t>
            </a:r>
            <a:r>
              <a:rPr lang="en-US" sz="1600" dirty="0" smtClean="0">
                <a:solidFill>
                  <a:srgbClr val="FFFFFF"/>
                </a:solidFill>
              </a:rPr>
              <a:t>., Oct. 1995, pp. 616-625</a:t>
            </a:r>
            <a:r>
              <a:rPr lang="en-US" sz="1600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zh-CN" sz="1600" kern="0" dirty="0" smtClean="0">
              <a:solidFill>
                <a:srgbClr val="FFFFFF"/>
              </a:solidFill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lang="en-US" altLang="zh-CN" sz="2700" kern="0" dirty="0">
              <a:latin typeface="+mn-lt"/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Output Selection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7408" y="2895600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C17 Benchmark Circuit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7216" y="5867400"/>
            <a:ext cx="4126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C17 circuit with output selection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10" name="Picture 9" descr="c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8900" y="914400"/>
            <a:ext cx="3924300" cy="1952625"/>
          </a:xfrm>
          <a:prstGeom prst="rect">
            <a:avLst/>
          </a:prstGeom>
        </p:spPr>
      </p:pic>
      <p:pic>
        <p:nvPicPr>
          <p:cNvPr id="11" name="Picture 10" descr="c17wops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343275"/>
            <a:ext cx="4772025" cy="2524125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03F9-F524-4B87-84CC-BEF60091A4A5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宋体" pitchFamily="2" charset="-122"/>
                <a:cs typeface="+mj-cs"/>
              </a:rPr>
              <a:t>The Diagnosis Algorithm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1676414"/>
            <a:ext cx="8839200" cy="4876800"/>
          </a:xfrm>
          <a:prstGeom prst="rect">
            <a:avLst/>
          </a:prstGeom>
        </p:spPr>
        <p:txBody>
          <a:bodyPr/>
          <a:lstStyle/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The Diagnosis algorithm </a:t>
            </a:r>
            <a:r>
              <a:rPr lang="en-US" altLang="zh-CN" sz="2400" b="0" kern="0" noProof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consists of 4 phases.</a:t>
            </a: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Assumption: No circular fault masking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is present 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in the circuit.</a:t>
            </a:r>
            <a:endParaRPr lang="en-US" altLang="zh-CN" sz="2400" b="0" kern="0" dirty="0">
              <a:solidFill>
                <a:srgbClr val="FFFFFF"/>
              </a:solidFill>
              <a:latin typeface="+mn-lt"/>
              <a:ea typeface="宋体" pitchFamily="2" charset="-122"/>
            </a:endParaRPr>
          </a:p>
          <a:p>
            <a:pPr marL="339725" marR="0" lvl="0" indent="-339725" algn="l" defTabSz="992188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The following nomenclature is used throughout the diagnosis procedure: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b="0" kern="0" dirty="0" err="1">
                <a:solidFill>
                  <a:srgbClr val="FFFFFF"/>
                </a:solidFill>
                <a:latin typeface="+mn-lt"/>
                <a:ea typeface="宋体" pitchFamily="2" charset="-122"/>
              </a:rPr>
              <a:t>p</a:t>
            </a:r>
            <a:r>
              <a:rPr lang="en-US" altLang="zh-CN" sz="2400" b="0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assing_set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– </a:t>
            </a:r>
            <a:r>
              <a:rPr lang="en-US" altLang="zh-CN" sz="24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T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est patterns producing fault-free response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b="0" kern="0" dirty="0" err="1">
                <a:solidFill>
                  <a:srgbClr val="FFFFFF"/>
                </a:solidFill>
                <a:latin typeface="+mn-lt"/>
                <a:ea typeface="宋体" pitchFamily="2" charset="-122"/>
              </a:rPr>
              <a:t>f</a:t>
            </a:r>
            <a:r>
              <a:rPr lang="en-US" altLang="zh-CN" sz="2400" b="0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ailing_set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– </a:t>
            </a:r>
            <a:r>
              <a:rPr lang="en-US" altLang="zh-CN" sz="24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T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est patterns producing faulty response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b="0" kern="0" dirty="0" err="1">
                <a:solidFill>
                  <a:srgbClr val="FFFFFF"/>
                </a:solidFill>
                <a:latin typeface="+mn-lt"/>
                <a:ea typeface="宋体" pitchFamily="2" charset="-122"/>
              </a:rPr>
              <a:t>s</a:t>
            </a:r>
            <a:r>
              <a:rPr lang="en-US" altLang="zh-CN" sz="2400" b="0" kern="0" dirty="0" err="1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us_flts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 – Suspected fault list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s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et1_can_flts – Set of prime suspect fault candidates</a:t>
            </a:r>
          </a:p>
          <a:p>
            <a:pPr marL="796925" lvl="1" indent="-339725" defTabSz="992188" eaLnBrk="1" hangingPunct="1">
              <a:spcBef>
                <a:spcPct val="20000"/>
              </a:spcBef>
              <a:buFont typeface="Wingdings" pitchFamily="2" charset="2"/>
              <a:buChar char="v"/>
            </a:pPr>
            <a:r>
              <a:rPr lang="en-US" altLang="zh-CN" sz="2400" b="0" kern="0" dirty="0">
                <a:solidFill>
                  <a:srgbClr val="FFFFFF"/>
                </a:solidFill>
                <a:latin typeface="+mn-lt"/>
                <a:ea typeface="宋体" pitchFamily="2" charset="-122"/>
              </a:rPr>
              <a:t>s</a:t>
            </a:r>
            <a:r>
              <a:rPr lang="en-US" altLang="zh-CN" sz="2400" b="0" kern="0" dirty="0" smtClean="0">
                <a:solidFill>
                  <a:srgbClr val="FFFFFF"/>
                </a:solidFill>
                <a:latin typeface="+mn-lt"/>
                <a:ea typeface="宋体" pitchFamily="2" charset="-122"/>
              </a:rPr>
              <a:t>et2_can_flts – Set of surrogate fault candidates</a:t>
            </a:r>
            <a:endParaRPr lang="en-US" altLang="zh-CN" sz="2700" b="0" kern="0" dirty="0" smtClean="0">
              <a:solidFill>
                <a:srgbClr val="FFFFFF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5/9/2013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">
      <a:dk1>
        <a:srgbClr val="000000"/>
      </a:dk1>
      <a:lt1>
        <a:srgbClr val="114FFB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AAB2FD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HD:Credence Foils:Powerpoint Template</Template>
  <TotalTime>996</TotalTime>
  <Pages>2</Pages>
  <Words>2071</Words>
  <Application>Microsoft Office PowerPoint</Application>
  <PresentationFormat>On-screen Show (4:3)</PresentationFormat>
  <Paragraphs>585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</dc:title>
  <dc:subject>ITC '08 Electronic presentation guide/template</dc:subject>
  <dc:creator>Art Downey</dc:creator>
  <dc:description>V6.0 4/28/03 1st 2003 version_x000d_
V7.0 2/25/03 1st 2004 version_x000d_
V7.2 8/9/03 XP version for 2004_x000d_
V8.0 7/12/05 New info for ITC 2005_x000d_
V9.1 08/16/06 New conf + fix typos_x000d_
V11.0 6/19/08 New conf</dc:description>
  <cp:lastModifiedBy>Vishwani Agrawal</cp:lastModifiedBy>
  <cp:revision>181</cp:revision>
  <cp:lastPrinted>1998-05-12T14:00:08Z</cp:lastPrinted>
  <dcterms:created xsi:type="dcterms:W3CDTF">1996-01-26T05:25:42Z</dcterms:created>
  <dcterms:modified xsi:type="dcterms:W3CDTF">2013-05-06T07:10:46Z</dcterms:modified>
</cp:coreProperties>
</file>