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8" r:id="rId1"/>
  </p:sldMasterIdLst>
  <p:notesMasterIdLst>
    <p:notesMasterId r:id="rId22"/>
  </p:notesMasterIdLst>
  <p:sldIdLst>
    <p:sldId id="256" r:id="rId2"/>
    <p:sldId id="257" r:id="rId3"/>
    <p:sldId id="275" r:id="rId4"/>
    <p:sldId id="276" r:id="rId5"/>
    <p:sldId id="264" r:id="rId6"/>
    <p:sldId id="278" r:id="rId7"/>
    <p:sldId id="267" r:id="rId8"/>
    <p:sldId id="277" r:id="rId9"/>
    <p:sldId id="283" r:id="rId10"/>
    <p:sldId id="279" r:id="rId11"/>
    <p:sldId id="280" r:id="rId12"/>
    <p:sldId id="281" r:id="rId13"/>
    <p:sldId id="282" r:id="rId14"/>
    <p:sldId id="258" r:id="rId15"/>
    <p:sldId id="259" r:id="rId16"/>
    <p:sldId id="260" r:id="rId17"/>
    <p:sldId id="261" r:id="rId18"/>
    <p:sldId id="262" r:id="rId19"/>
    <p:sldId id="263" r:id="rId20"/>
    <p:sldId id="27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080" autoAdjust="0"/>
  </p:normalViewPr>
  <p:slideViewPr>
    <p:cSldViewPr>
      <p:cViewPr varScale="1">
        <p:scale>
          <a:sx n="58" d="100"/>
          <a:sy n="58" d="100"/>
        </p:scale>
        <p:origin x="-162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79C06A-FB6B-4D2E-9D41-D3E82A2F08DC}" type="datetimeFigureOut">
              <a:rPr lang="en-US" smtClean="0"/>
              <a:t>4/4/2013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94339E-B08C-4994-8E1C-828D6F71DCEB}" type="slidenum">
              <a:rPr lang="en-US" smtClean="0"/>
              <a:t>‹#›</a:t>
            </a:fld>
            <a:endParaRPr lang="en-US" dirty="0"/>
          </a:p>
        </p:txBody>
      </p:sp>
    </p:spTree>
    <p:extLst>
      <p:ext uri="{BB962C8B-B14F-4D97-AF65-F5344CB8AC3E}">
        <p14:creationId xmlns:p14="http://schemas.microsoft.com/office/powerpoint/2010/main" val="4186714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94339E-B08C-4994-8E1C-828D6F71DCEB}" type="slidenum">
              <a:rPr lang="en-US" smtClean="0"/>
              <a:t>2</a:t>
            </a:fld>
            <a:endParaRPr lang="en-US" dirty="0"/>
          </a:p>
        </p:txBody>
      </p:sp>
    </p:spTree>
    <p:extLst>
      <p:ext uri="{BB962C8B-B14F-4D97-AF65-F5344CB8AC3E}">
        <p14:creationId xmlns:p14="http://schemas.microsoft.com/office/powerpoint/2010/main" val="5004854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Since</a:t>
            </a:r>
            <a:r>
              <a:rPr lang="en-US" baseline="0" dirty="0" smtClean="0"/>
              <a:t> every cycle is shrunk to dissipate the same amount of power, the average power is indeed the maximum power specified for that design. Hence the test time for asynchronous test can be represent by replacing the denominator of synchronous test time with PMAX.</a:t>
            </a:r>
            <a:endParaRPr lang="en-US" dirty="0"/>
          </a:p>
        </p:txBody>
      </p:sp>
      <p:sp>
        <p:nvSpPr>
          <p:cNvPr id="4" name="Slide Number Placeholder 3"/>
          <p:cNvSpPr>
            <a:spLocks noGrp="1"/>
          </p:cNvSpPr>
          <p:nvPr>
            <p:ph type="sldNum" sz="quarter" idx="10"/>
          </p:nvPr>
        </p:nvSpPr>
        <p:spPr/>
        <p:txBody>
          <a:bodyPr/>
          <a:lstStyle/>
          <a:p>
            <a:fld id="{0D94339E-B08C-4994-8E1C-828D6F71DCEB}" type="slidenum">
              <a:rPr lang="en-US" smtClean="0"/>
              <a:t>11</a:t>
            </a:fld>
            <a:endParaRPr lang="en-US" dirty="0"/>
          </a:p>
        </p:txBody>
      </p:sp>
    </p:spTree>
    <p:extLst>
      <p:ext uri="{BB962C8B-B14F-4D97-AF65-F5344CB8AC3E}">
        <p14:creationId xmlns:p14="http://schemas.microsoft.com/office/powerpoint/2010/main" val="21789394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en-US" dirty="0" smtClean="0"/>
              <a:t>The</a:t>
            </a:r>
            <a:r>
              <a:rPr lang="en-US" baseline="0" dirty="0" smtClean="0"/>
              <a:t> f</a:t>
            </a:r>
            <a:r>
              <a:rPr lang="en-US" dirty="0" smtClean="0"/>
              <a:t>igure illustrates the asynchronous test at different supply voltage. Moving to the right from the optimum voltage</a:t>
            </a:r>
            <a:r>
              <a:rPr lang="en-US" baseline="0" dirty="0" smtClean="0"/>
              <a:t> for a synchronous test (</a:t>
            </a:r>
            <a:r>
              <a:rPr lang="en-US" dirty="0" smtClean="0"/>
              <a:t>point A) , test cycles become less structure constrained. Hence some cycles dissipate less power and their periods can be shrunk. The lowest point (B) then provides the optimum voltage for asynchronous test.</a:t>
            </a:r>
          </a:p>
          <a:p>
            <a:endParaRPr lang="en-US" dirty="0"/>
          </a:p>
        </p:txBody>
      </p:sp>
      <p:sp>
        <p:nvSpPr>
          <p:cNvPr id="4" name="Slide Number Placeholder 3"/>
          <p:cNvSpPr>
            <a:spLocks noGrp="1"/>
          </p:cNvSpPr>
          <p:nvPr>
            <p:ph type="sldNum" sz="quarter" idx="10"/>
          </p:nvPr>
        </p:nvSpPr>
        <p:spPr/>
        <p:txBody>
          <a:bodyPr/>
          <a:lstStyle/>
          <a:p>
            <a:fld id="{0D94339E-B08C-4994-8E1C-828D6F71DCEB}" type="slidenum">
              <a:rPr lang="en-US" smtClean="0"/>
              <a:t>12</a:t>
            </a:fld>
            <a:endParaRPr lang="en-US" dirty="0"/>
          </a:p>
        </p:txBody>
      </p:sp>
    </p:spTree>
    <p:extLst>
      <p:ext uri="{BB962C8B-B14F-4D97-AF65-F5344CB8AC3E}">
        <p14:creationId xmlns:p14="http://schemas.microsoft.com/office/powerpoint/2010/main" val="16832236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en-US" sz="1000" kern="1200" dirty="0" smtClean="0">
                <a:solidFill>
                  <a:schemeClr val="tx1"/>
                </a:solidFill>
                <a:latin typeface="+mn-lt"/>
                <a:ea typeface="+mn-ea"/>
                <a:cs typeface="+mn-cs"/>
              </a:rPr>
              <a:t>Figures shows minimum test time at each voltage using synchronous and asynchronous test</a:t>
            </a:r>
            <a:r>
              <a:rPr lang="en-US" sz="1000" kern="1200" baseline="0" dirty="0" smtClean="0">
                <a:solidFill>
                  <a:schemeClr val="tx1"/>
                </a:solidFill>
                <a:latin typeface="+mn-lt"/>
                <a:ea typeface="+mn-ea"/>
                <a:cs typeface="+mn-cs"/>
              </a:rPr>
              <a:t> for s298 benchmark circuit. An a</a:t>
            </a:r>
            <a:r>
              <a:rPr lang="en-US" sz="1000" kern="1200" dirty="0" smtClean="0">
                <a:solidFill>
                  <a:schemeClr val="tx1"/>
                </a:solidFill>
                <a:latin typeface="+mn-lt"/>
                <a:ea typeface="+mn-ea"/>
                <a:cs typeface="+mn-cs"/>
              </a:rPr>
              <a:t>synchronous test at nominal voltage of 1.8V completes at 1.5</a:t>
            </a:r>
            <a:r>
              <a:rPr lang="en-US" dirty="0" smtClean="0"/>
              <a:t>µs which</a:t>
            </a:r>
            <a:r>
              <a:rPr lang="en-US" baseline="0" dirty="0" smtClean="0"/>
              <a:t> is approximately </a:t>
            </a:r>
            <a:r>
              <a:rPr lang="en-US" dirty="0" smtClean="0"/>
              <a:t>43.6% reduction.</a:t>
            </a:r>
            <a:r>
              <a:rPr lang="en-US" baseline="0" dirty="0" smtClean="0"/>
              <a:t> Using an optimum voltage in synchronous test</a:t>
            </a:r>
            <a:r>
              <a:rPr lang="en-US" sz="1000" kern="1200" dirty="0" smtClean="0">
                <a:solidFill>
                  <a:schemeClr val="tx1"/>
                </a:solidFill>
                <a:latin typeface="+mn-lt"/>
                <a:ea typeface="+mn-ea"/>
                <a:cs typeface="+mn-cs"/>
              </a:rPr>
              <a:t> at voltage 1.07V completes at 0.971µs which</a:t>
            </a:r>
            <a:r>
              <a:rPr lang="en-US" sz="1000" kern="1200" baseline="0" dirty="0" smtClean="0">
                <a:solidFill>
                  <a:schemeClr val="tx1"/>
                </a:solidFill>
                <a:latin typeface="+mn-lt"/>
                <a:ea typeface="+mn-ea"/>
                <a:cs typeface="+mn-cs"/>
              </a:rPr>
              <a:t> is approximately </a:t>
            </a:r>
            <a:r>
              <a:rPr lang="en-US" sz="1000" kern="1200" dirty="0" smtClean="0">
                <a:solidFill>
                  <a:schemeClr val="tx1"/>
                </a:solidFill>
                <a:latin typeface="+mn-lt"/>
                <a:ea typeface="+mn-ea"/>
                <a:cs typeface="+mn-cs"/>
              </a:rPr>
              <a:t>63% reduction.</a:t>
            </a:r>
            <a:r>
              <a:rPr lang="en-US" sz="1000" kern="1200" baseline="0" dirty="0" smtClean="0">
                <a:solidFill>
                  <a:schemeClr val="tx1"/>
                </a:solidFill>
                <a:latin typeface="+mn-lt"/>
                <a:ea typeface="+mn-ea"/>
                <a:cs typeface="+mn-cs"/>
              </a:rPr>
              <a:t> However if we combine both frequency and voltage scaling using a</a:t>
            </a:r>
            <a:r>
              <a:rPr lang="en-US" sz="1000" kern="1200" dirty="0" smtClean="0">
                <a:solidFill>
                  <a:schemeClr val="tx1"/>
                </a:solidFill>
                <a:latin typeface="+mn-lt"/>
                <a:ea typeface="+mn-ea"/>
                <a:cs typeface="+mn-cs"/>
              </a:rPr>
              <a:t>synchronous test at an optimum voltage 1.25V the</a:t>
            </a:r>
            <a:r>
              <a:rPr lang="en-US" sz="1000" kern="1200" baseline="0" dirty="0" smtClean="0">
                <a:solidFill>
                  <a:schemeClr val="tx1"/>
                </a:solidFill>
                <a:latin typeface="+mn-lt"/>
                <a:ea typeface="+mn-ea"/>
                <a:cs typeface="+mn-cs"/>
              </a:rPr>
              <a:t> test</a:t>
            </a:r>
            <a:r>
              <a:rPr lang="en-US" sz="1000" kern="1200" dirty="0" smtClean="0">
                <a:solidFill>
                  <a:schemeClr val="tx1"/>
                </a:solidFill>
                <a:latin typeface="+mn-lt"/>
                <a:ea typeface="+mn-ea"/>
                <a:cs typeface="+mn-cs"/>
              </a:rPr>
              <a:t> completes at 0.77</a:t>
            </a:r>
            <a:r>
              <a:rPr lang="en-US" dirty="0" smtClean="0"/>
              <a:t>µs which is a </a:t>
            </a:r>
            <a:r>
              <a:rPr lang="en-US" b="1" dirty="0" smtClean="0"/>
              <a:t>71% reduction!</a:t>
            </a:r>
            <a:endParaRPr lang="en-US" sz="1000" b="1"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0D94339E-B08C-4994-8E1C-828D6F71DCEB}" type="slidenum">
              <a:rPr lang="en-US" smtClean="0"/>
              <a:t>13</a:t>
            </a:fld>
            <a:endParaRPr lang="en-US" dirty="0"/>
          </a:p>
        </p:txBody>
      </p:sp>
    </p:spTree>
    <p:extLst>
      <p:ext uri="{BB962C8B-B14F-4D97-AF65-F5344CB8AC3E}">
        <p14:creationId xmlns:p14="http://schemas.microsoft.com/office/powerpoint/2010/main" val="40798064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94339E-B08C-4994-8E1C-828D6F71DCEB}" type="slidenum">
              <a:rPr lang="en-US" smtClean="0"/>
              <a:t>15</a:t>
            </a:fld>
            <a:endParaRPr lang="en-US"/>
          </a:p>
        </p:txBody>
      </p:sp>
    </p:spTree>
    <p:extLst>
      <p:ext uri="{BB962C8B-B14F-4D97-AF65-F5344CB8AC3E}">
        <p14:creationId xmlns:p14="http://schemas.microsoft.com/office/powerpoint/2010/main" val="29606370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figure shows the</a:t>
            </a:r>
            <a:r>
              <a:rPr lang="en-US" baseline="0" dirty="0" smtClean="0"/>
              <a:t> cycle periods determined for each test cycle. The Y axis shows the test clock periods for each cycle on the X axis. 4 clock periods were chosen heuristically to minimize the test time, though a better choice than the one shown is possible using any optimization tools to find the 4 best periods. A synchronous clock will run at a maximum period of 500ns while an asynchronous test will run at any of the four periods. Each cycle will use the clock period shown in dotted line above that cycle.  </a:t>
            </a:r>
            <a:endParaRPr lang="en-US" dirty="0"/>
          </a:p>
        </p:txBody>
      </p:sp>
      <p:sp>
        <p:nvSpPr>
          <p:cNvPr id="4" name="Slide Number Placeholder 3"/>
          <p:cNvSpPr>
            <a:spLocks noGrp="1"/>
          </p:cNvSpPr>
          <p:nvPr>
            <p:ph type="sldNum" sz="quarter" idx="10"/>
          </p:nvPr>
        </p:nvSpPr>
        <p:spPr/>
        <p:txBody>
          <a:bodyPr/>
          <a:lstStyle/>
          <a:p>
            <a:fld id="{0D94339E-B08C-4994-8E1C-828D6F71DCEB}" type="slidenum">
              <a:rPr lang="en-US" smtClean="0"/>
              <a:t>16</a:t>
            </a:fld>
            <a:endParaRPr lang="en-US" dirty="0"/>
          </a:p>
        </p:txBody>
      </p:sp>
    </p:spTree>
    <p:extLst>
      <p:ext uri="{BB962C8B-B14F-4D97-AF65-F5344CB8AC3E}">
        <p14:creationId xmlns:p14="http://schemas.microsoft.com/office/powerpoint/2010/main" val="19501649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a:t>
            </a:r>
            <a:r>
              <a:rPr lang="en-US" baseline="0" dirty="0" smtClean="0"/>
              <a:t> figure shows the screen shot of the logic analyzer of the ATE showing 33 cycles out of the 540 cycles ran on the test equipment. The period for each cycle is given on the top which shows a fixed period of 500ns. The time frame shown in this figure consumes </a:t>
            </a:r>
            <a:r>
              <a:rPr lang="en-US" sz="1200" dirty="0" smtClean="0"/>
              <a:t>16.5µs</a:t>
            </a:r>
            <a:r>
              <a:rPr lang="en-US" sz="1200" baseline="0" dirty="0" smtClean="0"/>
              <a:t> and the total test consumes 270 </a:t>
            </a:r>
            <a:r>
              <a:rPr lang="en-US" sz="1200" dirty="0" smtClean="0"/>
              <a:t>µs.</a:t>
            </a:r>
          </a:p>
        </p:txBody>
      </p:sp>
      <p:sp>
        <p:nvSpPr>
          <p:cNvPr id="4" name="Slide Number Placeholder 3"/>
          <p:cNvSpPr>
            <a:spLocks noGrp="1"/>
          </p:cNvSpPr>
          <p:nvPr>
            <p:ph type="sldNum" sz="quarter" idx="10"/>
          </p:nvPr>
        </p:nvSpPr>
        <p:spPr/>
        <p:txBody>
          <a:bodyPr/>
          <a:lstStyle/>
          <a:p>
            <a:fld id="{0D94339E-B08C-4994-8E1C-828D6F71DCEB}" type="slidenum">
              <a:rPr lang="en-US" smtClean="0"/>
              <a:t>18</a:t>
            </a:fld>
            <a:endParaRPr lang="en-US" dirty="0"/>
          </a:p>
        </p:txBody>
      </p:sp>
    </p:spTree>
    <p:extLst>
      <p:ext uri="{BB962C8B-B14F-4D97-AF65-F5344CB8AC3E}">
        <p14:creationId xmlns:p14="http://schemas.microsoft.com/office/powerpoint/2010/main" val="31725691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if we run the same test using asynchronous</a:t>
            </a:r>
            <a:r>
              <a:rPr lang="en-US" baseline="0" dirty="0" smtClean="0"/>
              <a:t> clock period then we can run more test cycles in a short period of time as shown in the figure. The figure shows a screen shot of the logic analyzer for a period of 16.5 </a:t>
            </a:r>
            <a:r>
              <a:rPr lang="en-US" sz="1200" dirty="0" smtClean="0"/>
              <a:t>µs.</a:t>
            </a:r>
            <a:r>
              <a:rPr lang="en-US" sz="1200" baseline="0" dirty="0" smtClean="0"/>
              <a:t> As seen, we now have 58 cycles in the same time frame. The asynchronous test is run using 4 clock periods namely 500ns, 410ns, 300ns and 200ns. The total test time for 540 cycles is now only 157.7 </a:t>
            </a:r>
            <a:r>
              <a:rPr lang="en-US" sz="1200" dirty="0" smtClean="0"/>
              <a:t>µs which is about 38%</a:t>
            </a:r>
            <a:r>
              <a:rPr lang="en-US" sz="1200" baseline="0" dirty="0" smtClean="0"/>
              <a:t> reduction in test time. </a:t>
            </a:r>
            <a:endParaRPr lang="en-US" dirty="0"/>
          </a:p>
        </p:txBody>
      </p:sp>
      <p:sp>
        <p:nvSpPr>
          <p:cNvPr id="4" name="Slide Number Placeholder 3"/>
          <p:cNvSpPr>
            <a:spLocks noGrp="1"/>
          </p:cNvSpPr>
          <p:nvPr>
            <p:ph type="sldNum" sz="quarter" idx="10"/>
          </p:nvPr>
        </p:nvSpPr>
        <p:spPr/>
        <p:txBody>
          <a:bodyPr/>
          <a:lstStyle/>
          <a:p>
            <a:fld id="{0D94339E-B08C-4994-8E1C-828D6F71DCEB}" type="slidenum">
              <a:rPr lang="en-US" smtClean="0"/>
              <a:t>19</a:t>
            </a:fld>
            <a:endParaRPr lang="en-US" dirty="0"/>
          </a:p>
        </p:txBody>
      </p:sp>
    </p:spTree>
    <p:extLst>
      <p:ext uri="{BB962C8B-B14F-4D97-AF65-F5344CB8AC3E}">
        <p14:creationId xmlns:p14="http://schemas.microsoft.com/office/powerpoint/2010/main" val="3312142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 concluding</a:t>
            </a:r>
            <a:r>
              <a:rPr lang="en-US" baseline="0" dirty="0" smtClean="0"/>
              <a:t> over discussion, the test time provides limits that can reduce the test time significantly. The numerator can be lowered by reducing the supply voltage while the denominator can be increased by modifying the period of each cycle</a:t>
            </a:r>
            <a:r>
              <a:rPr lang="en-US" baseline="0" smtClean="0"/>
              <a:t>. </a:t>
            </a:r>
            <a:endParaRPr lang="en-US"/>
          </a:p>
        </p:txBody>
      </p:sp>
      <p:sp>
        <p:nvSpPr>
          <p:cNvPr id="4" name="Slide Number Placeholder 3"/>
          <p:cNvSpPr>
            <a:spLocks noGrp="1"/>
          </p:cNvSpPr>
          <p:nvPr>
            <p:ph type="sldNum" sz="quarter" idx="10"/>
          </p:nvPr>
        </p:nvSpPr>
        <p:spPr/>
        <p:txBody>
          <a:bodyPr/>
          <a:lstStyle/>
          <a:p>
            <a:fld id="{0D94339E-B08C-4994-8E1C-828D6F71DCEB}" type="slidenum">
              <a:rPr lang="en-US" smtClean="0"/>
              <a:t>20</a:t>
            </a:fld>
            <a:endParaRPr lang="en-US" dirty="0"/>
          </a:p>
        </p:txBody>
      </p:sp>
    </p:spTree>
    <p:extLst>
      <p:ext uri="{BB962C8B-B14F-4D97-AF65-F5344CB8AC3E}">
        <p14:creationId xmlns:p14="http://schemas.microsoft.com/office/powerpoint/2010/main" val="20767884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work has been published or</a:t>
            </a:r>
            <a:r>
              <a:rPr lang="en-US" baseline="0" dirty="0" smtClean="0"/>
              <a:t> submitted </a:t>
            </a:r>
            <a:r>
              <a:rPr lang="en-US" dirty="0" smtClean="0"/>
              <a:t>in several conferences and workshops.</a:t>
            </a:r>
            <a:endParaRPr lang="en-US" dirty="0"/>
          </a:p>
        </p:txBody>
      </p:sp>
      <p:sp>
        <p:nvSpPr>
          <p:cNvPr id="4" name="Slide Number Placeholder 3"/>
          <p:cNvSpPr>
            <a:spLocks noGrp="1"/>
          </p:cNvSpPr>
          <p:nvPr>
            <p:ph type="sldNum" sz="quarter" idx="10"/>
          </p:nvPr>
        </p:nvSpPr>
        <p:spPr/>
        <p:txBody>
          <a:bodyPr/>
          <a:lstStyle/>
          <a:p>
            <a:fld id="{0D94339E-B08C-4994-8E1C-828D6F71DCEB}" type="slidenum">
              <a:rPr lang="en-US" smtClean="0"/>
              <a:t>3</a:t>
            </a:fld>
            <a:endParaRPr lang="en-US" dirty="0"/>
          </a:p>
        </p:txBody>
      </p:sp>
    </p:spTree>
    <p:extLst>
      <p:ext uri="{BB962C8B-B14F-4D97-AF65-F5344CB8AC3E}">
        <p14:creationId xmlns:p14="http://schemas.microsoft.com/office/powerpoint/2010/main" val="19837190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Test</a:t>
            </a:r>
            <a:r>
              <a:rPr lang="en-US" baseline="0" dirty="0" smtClean="0"/>
              <a:t> time can be minimized either by voltage scaling or frequency scaling or employing both. Synchronous test is defined as a test which uses fixed clock for the entire test while an asynchronous test uses varying clock periods for each cycle of the test. Each cycle period, however, is limited by certain constrains that limit arbitrary increase in frequency.</a:t>
            </a:r>
          </a:p>
          <a:p>
            <a:endParaRPr lang="en-US" dirty="0"/>
          </a:p>
        </p:txBody>
      </p:sp>
      <p:sp>
        <p:nvSpPr>
          <p:cNvPr id="4" name="Slide Number Placeholder 3"/>
          <p:cNvSpPr>
            <a:spLocks noGrp="1"/>
          </p:cNvSpPr>
          <p:nvPr>
            <p:ph type="sldNum" sz="quarter" idx="10"/>
          </p:nvPr>
        </p:nvSpPr>
        <p:spPr/>
        <p:txBody>
          <a:bodyPr/>
          <a:lstStyle/>
          <a:p>
            <a:fld id="{0D94339E-B08C-4994-8E1C-828D6F71DCEB}" type="slidenum">
              <a:rPr lang="en-US" smtClean="0"/>
              <a:t>4</a:t>
            </a:fld>
            <a:endParaRPr lang="en-US" dirty="0"/>
          </a:p>
        </p:txBody>
      </p:sp>
    </p:spTree>
    <p:extLst>
      <p:ext uri="{BB962C8B-B14F-4D97-AF65-F5344CB8AC3E}">
        <p14:creationId xmlns:p14="http://schemas.microsoft.com/office/powerpoint/2010/main" val="39855042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From the theorem</a:t>
            </a:r>
            <a:r>
              <a:rPr lang="en-US" baseline="0" dirty="0" smtClean="0"/>
              <a:t> we can say that in order to minimize test time, the energy should be dissipated at the maximum rate. However the clock period cannot be too short that it either let the power dissipate more than the specification or create timing violations. These constraints are defined as power and structure constraints respectively.</a:t>
            </a:r>
            <a:endParaRPr lang="en-US" dirty="0"/>
          </a:p>
        </p:txBody>
      </p:sp>
      <p:sp>
        <p:nvSpPr>
          <p:cNvPr id="4" name="Slide Number Placeholder 3"/>
          <p:cNvSpPr>
            <a:spLocks noGrp="1"/>
          </p:cNvSpPr>
          <p:nvPr>
            <p:ph type="sldNum" sz="quarter" idx="10"/>
          </p:nvPr>
        </p:nvSpPr>
        <p:spPr/>
        <p:txBody>
          <a:bodyPr/>
          <a:lstStyle/>
          <a:p>
            <a:fld id="{0D94339E-B08C-4994-8E1C-828D6F71DCEB}" type="slidenum">
              <a:rPr lang="en-US" smtClean="0"/>
              <a:t>5</a:t>
            </a:fld>
            <a:endParaRPr lang="en-US" dirty="0"/>
          </a:p>
        </p:txBody>
      </p:sp>
    </p:spTree>
    <p:extLst>
      <p:ext uri="{BB962C8B-B14F-4D97-AF65-F5344CB8AC3E}">
        <p14:creationId xmlns:p14="http://schemas.microsoft.com/office/powerpoint/2010/main" val="23470604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a</a:t>
            </a:r>
            <a:r>
              <a:rPr lang="en-US" baseline="0" dirty="0" smtClean="0"/>
              <a:t> test, the power dissipated is generally more than the power dissipated during functional operation. Hence the test is run at a slower clock period which is determined by the maximum allowable power. However reduction is supply voltage can significantly reduce the power dissipated, but this can increase the critical path delay of the circuit. Hence, an optimum solution is required to balance the trade offs.</a:t>
            </a:r>
            <a:endParaRPr lang="en-US" dirty="0"/>
          </a:p>
        </p:txBody>
      </p:sp>
      <p:sp>
        <p:nvSpPr>
          <p:cNvPr id="4" name="Slide Number Placeholder 3"/>
          <p:cNvSpPr>
            <a:spLocks noGrp="1"/>
          </p:cNvSpPr>
          <p:nvPr>
            <p:ph type="sldNum" sz="quarter" idx="10"/>
          </p:nvPr>
        </p:nvSpPr>
        <p:spPr/>
        <p:txBody>
          <a:bodyPr/>
          <a:lstStyle/>
          <a:p>
            <a:fld id="{0D94339E-B08C-4994-8E1C-828D6F71DCEB}" type="slidenum">
              <a:rPr lang="en-US" smtClean="0"/>
              <a:t>6</a:t>
            </a:fld>
            <a:endParaRPr lang="en-US" dirty="0"/>
          </a:p>
        </p:txBody>
      </p:sp>
    </p:spTree>
    <p:extLst>
      <p:ext uri="{BB962C8B-B14F-4D97-AF65-F5344CB8AC3E}">
        <p14:creationId xmlns:p14="http://schemas.microsoft.com/office/powerpoint/2010/main" val="16392782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mc:Choice xmlns:a14="http://schemas.microsoft.com/office/drawing/2010/main" Requires="a14">
          <p:sp>
            <p:nvSpPr>
              <p:cNvPr id="3" name="Notes Placeholder 2"/>
              <p:cNvSpPr>
                <a:spLocks noGrp="1"/>
              </p:cNvSpPr>
              <p:nvPr>
                <p:ph type="body" idx="1"/>
              </p:nvPr>
            </p:nvSpPr>
            <p:spPr/>
            <p:txBody>
              <a:bodyPr/>
              <a:lstStyle/>
              <a:p>
                <a:r>
                  <a:rPr lang="en-US" sz="1200" dirty="0" smtClean="0"/>
                  <a:t>In the figure</a:t>
                </a:r>
                <a:r>
                  <a:rPr lang="en-US" sz="1200" baseline="0" dirty="0" smtClean="0"/>
                  <a:t> the </a:t>
                </a:r>
                <a:r>
                  <a:rPr lang="en-US" sz="1200" dirty="0" smtClean="0"/>
                  <a:t>Y axis shows the minimum test time for the supply voltage on the X axis. The </a:t>
                </a:r>
                <a:r>
                  <a:rPr lang="en-US" sz="1200" dirty="0" smtClean="0"/>
                  <a:t>curve N x </a:t>
                </a:r>
                <a:r>
                  <a:rPr lang="en-US" sz="1200" dirty="0" err="1" smtClean="0"/>
                  <a:t>Tstructure</a:t>
                </a:r>
                <a:r>
                  <a:rPr lang="en-US" sz="1200" dirty="0" smtClean="0"/>
                  <a:t> shows test time at each voltage if the circuit is run at its functional </a:t>
                </a:r>
                <a:r>
                  <a:rPr lang="en-US" sz="1200" dirty="0" smtClean="0"/>
                  <a:t>speed.</a:t>
                </a:r>
                <a:r>
                  <a:rPr lang="en-US" sz="1200" baseline="0" dirty="0" smtClean="0"/>
                  <a:t> </a:t>
                </a:r>
                <a:r>
                  <a:rPr lang="en-US" sz="1200" dirty="0" smtClean="0"/>
                  <a:t>The </a:t>
                </a:r>
                <a:r>
                  <a:rPr lang="en-US" sz="1200" dirty="0" smtClean="0"/>
                  <a:t>curve </a:t>
                </a:r>
                <a14:m>
                  <m:oMath xmlns:m="http://schemas.openxmlformats.org/officeDocument/2006/math">
                    <m:r>
                      <a:rPr lang="en-US" sz="1200" b="0" i="1" smtClean="0">
                        <a:latin typeface="Cambria Math"/>
                      </a:rPr>
                      <m:t>𝑁</m:t>
                    </m:r>
                    <m:r>
                      <a:rPr lang="en-US" sz="1200" b="0" i="1" smtClean="0">
                        <a:latin typeface="Cambria Math"/>
                        <a:ea typeface="Cambria Math"/>
                      </a:rPr>
                      <m:t>×</m:t>
                    </m:r>
                    <m:f>
                      <m:fPr>
                        <m:ctrlPr>
                          <a:rPr lang="en-US" sz="1200" b="0" i="1" smtClean="0">
                            <a:latin typeface="Cambria Math"/>
                            <a:ea typeface="Cambria Math"/>
                          </a:rPr>
                        </m:ctrlPr>
                      </m:fPr>
                      <m:num>
                        <m:r>
                          <a:rPr lang="en-US" sz="1200" b="0" i="1" smtClean="0">
                            <a:latin typeface="Cambria Math"/>
                            <a:ea typeface="Cambria Math"/>
                          </a:rPr>
                          <m:t>𝐸𝑀𝐴𝑋𝑡𝑒𝑠𝑡</m:t>
                        </m:r>
                      </m:num>
                      <m:den>
                        <m:r>
                          <a:rPr lang="en-US" sz="1200" b="0" i="1" smtClean="0">
                            <a:latin typeface="Cambria Math"/>
                            <a:ea typeface="Cambria Math"/>
                          </a:rPr>
                          <m:t>𝑃𝑀𝐴𝑋𝑓𝑢𝑛𝑐</m:t>
                        </m:r>
                      </m:den>
                    </m:f>
                  </m:oMath>
                </a14:m>
                <a:r>
                  <a:rPr lang="en-US" sz="1200" dirty="0" smtClean="0"/>
                  <a:t> shows test time using the test clock period </a:t>
                </a:r>
                <a:r>
                  <a:rPr lang="en-US" sz="1200" dirty="0" smtClean="0"/>
                  <a:t>. </a:t>
                </a:r>
                <a:endParaRPr lang="en-US" sz="1200" dirty="0" smtClean="0"/>
              </a:p>
              <a:p>
                <a:r>
                  <a:rPr lang="en-US" sz="1200" dirty="0" smtClean="0"/>
                  <a:t>As </a:t>
                </a:r>
                <a:r>
                  <a:rPr lang="en-US" sz="1200" dirty="0"/>
                  <a:t>voltage reduces </a:t>
                </a:r>
                <a:r>
                  <a:rPr lang="en-US" sz="1200" dirty="0" smtClean="0"/>
                  <a:t> </a:t>
                </a:r>
                <a:r>
                  <a:rPr lang="en-US" sz="1200" dirty="0"/>
                  <a:t>test power </a:t>
                </a:r>
                <a:r>
                  <a:rPr lang="en-US" sz="1200" dirty="0" smtClean="0"/>
                  <a:t>decreases, hence test </a:t>
                </a:r>
                <a:r>
                  <a:rPr lang="en-US" sz="1200" dirty="0"/>
                  <a:t>frequency </a:t>
                </a:r>
                <a:r>
                  <a:rPr lang="en-US" sz="1200" dirty="0" smtClean="0"/>
                  <a:t>can be </a:t>
                </a:r>
                <a:r>
                  <a:rPr lang="en-US" sz="1200" dirty="0" smtClean="0"/>
                  <a:t>increased. On</a:t>
                </a:r>
                <a:r>
                  <a:rPr lang="en-US" sz="1200" baseline="0" dirty="0" smtClean="0"/>
                  <a:t> t</a:t>
                </a:r>
                <a:r>
                  <a:rPr lang="en-US" sz="1200" dirty="0" smtClean="0"/>
                  <a:t>he right side, the</a:t>
                </a:r>
                <a:r>
                  <a:rPr lang="en-US" sz="1200" baseline="0" dirty="0" smtClean="0"/>
                  <a:t> test time is</a:t>
                </a:r>
                <a:r>
                  <a:rPr lang="en-US" sz="1200" dirty="0" smtClean="0"/>
                  <a:t> </a:t>
                </a:r>
                <a:r>
                  <a:rPr lang="en-US" sz="1200" dirty="0"/>
                  <a:t>limited </a:t>
                </a:r>
                <a:r>
                  <a:rPr lang="en-US" sz="1200" dirty="0" smtClean="0"/>
                  <a:t>only by </a:t>
                </a:r>
                <a:r>
                  <a:rPr lang="en-US" sz="1200" dirty="0"/>
                  <a:t>the test power, hence </a:t>
                </a:r>
                <a:r>
                  <a:rPr lang="en-US" sz="1200" dirty="0" smtClean="0"/>
                  <a:t>it is power </a:t>
                </a:r>
                <a:r>
                  <a:rPr lang="en-US" sz="1200" dirty="0" smtClean="0"/>
                  <a:t>constrained. However as voltage reduces </a:t>
                </a:r>
                <a:r>
                  <a:rPr lang="en-US" sz="1200" dirty="0" err="1" smtClean="0"/>
                  <a:t>beyon</a:t>
                </a:r>
                <a:r>
                  <a:rPr lang="en-US" sz="1200" dirty="0" smtClean="0"/>
                  <a:t> a certain value the test time is </a:t>
                </a:r>
                <a:r>
                  <a:rPr lang="en-US" sz="1200" dirty="0" smtClean="0"/>
                  <a:t>limited </a:t>
                </a:r>
                <a:r>
                  <a:rPr lang="en-US" sz="1200" dirty="0"/>
                  <a:t>by the structural delay, hence structure </a:t>
                </a:r>
                <a:r>
                  <a:rPr lang="en-US" sz="1200" dirty="0" smtClean="0"/>
                  <a:t>constrained. Optimum </a:t>
                </a:r>
                <a:r>
                  <a:rPr lang="en-US" sz="1200" dirty="0"/>
                  <a:t>voltage </a:t>
                </a:r>
                <a:r>
                  <a:rPr lang="en-US" sz="1200" dirty="0" err="1"/>
                  <a:t>Vsynch</a:t>
                </a:r>
                <a:r>
                  <a:rPr lang="en-US" sz="1200" dirty="0"/>
                  <a:t> </a:t>
                </a:r>
                <a:r>
                  <a:rPr lang="en-US" sz="1200" dirty="0" smtClean="0"/>
                  <a:t>is </a:t>
                </a:r>
                <a:r>
                  <a:rPr lang="en-US" sz="1200" dirty="0"/>
                  <a:t>the point at which the cycle period start to become structurally </a:t>
                </a:r>
                <a:r>
                  <a:rPr lang="en-US" sz="1200" dirty="0" smtClean="0"/>
                  <a:t>constrained</a:t>
                </a:r>
              </a:p>
              <a:p>
                <a:endParaRPr lang="en-US" dirty="0"/>
              </a:p>
            </p:txBody>
          </p:sp>
        </mc:Choice>
        <mc:Fallback>
          <p:sp>
            <p:nvSpPr>
              <p:cNvPr id="3" name="Notes Placeholder 2"/>
              <p:cNvSpPr>
                <a:spLocks noGrp="1"/>
              </p:cNvSpPr>
              <p:nvPr>
                <p:ph type="body" idx="1"/>
              </p:nvPr>
            </p:nvSpPr>
            <p:spPr/>
            <p:txBody>
              <a:bodyPr/>
              <a:lstStyle/>
              <a:p>
                <a:r>
                  <a:rPr lang="en-US" sz="1200" dirty="0" smtClean="0"/>
                  <a:t>In the figure</a:t>
                </a:r>
                <a:r>
                  <a:rPr lang="en-US" sz="1200" baseline="0" dirty="0" smtClean="0"/>
                  <a:t> the </a:t>
                </a:r>
                <a:r>
                  <a:rPr lang="en-US" sz="1200" dirty="0" smtClean="0"/>
                  <a:t>Y axis shows the minimum test time for the supply voltage on the X axis. The </a:t>
                </a:r>
                <a:r>
                  <a:rPr lang="en-US" sz="1200" dirty="0" smtClean="0"/>
                  <a:t>curve N x </a:t>
                </a:r>
                <a:r>
                  <a:rPr lang="en-US" sz="1200" dirty="0" err="1" smtClean="0"/>
                  <a:t>Tstructure</a:t>
                </a:r>
                <a:r>
                  <a:rPr lang="en-US" sz="1200" dirty="0" smtClean="0"/>
                  <a:t> shows test time at each voltage if the circuit is run at its functional </a:t>
                </a:r>
                <a:r>
                  <a:rPr lang="en-US" sz="1200" dirty="0" smtClean="0"/>
                  <a:t>speed.</a:t>
                </a:r>
                <a:r>
                  <a:rPr lang="en-US" sz="1200" baseline="0" dirty="0" smtClean="0"/>
                  <a:t> </a:t>
                </a:r>
                <a:r>
                  <a:rPr lang="en-US" sz="1200" dirty="0" smtClean="0"/>
                  <a:t>The </a:t>
                </a:r>
                <a:r>
                  <a:rPr lang="en-US" sz="1200" dirty="0" smtClean="0"/>
                  <a:t>curve </a:t>
                </a:r>
                <a:r>
                  <a:rPr lang="en-US" sz="1200" b="0" i="0" smtClean="0">
                    <a:latin typeface="Cambria Math"/>
                  </a:rPr>
                  <a:t>𝑁</a:t>
                </a:r>
                <a:r>
                  <a:rPr lang="en-US" sz="1200" b="0" i="0" smtClean="0">
                    <a:latin typeface="Cambria Math"/>
                    <a:ea typeface="Cambria Math"/>
                  </a:rPr>
                  <a:t>×𝐸𝑀𝐴𝑋𝑡𝑒𝑠𝑡/𝑃𝑀𝐴𝑋𝑓𝑢𝑛𝑐</a:t>
                </a:r>
                <a:r>
                  <a:rPr lang="en-US" sz="1200" dirty="0" smtClean="0"/>
                  <a:t> shows test time using the test clock period </a:t>
                </a:r>
                <a:r>
                  <a:rPr lang="en-US" sz="1200" dirty="0" smtClean="0"/>
                  <a:t>. </a:t>
                </a:r>
                <a:endParaRPr lang="en-US" sz="1200" dirty="0" smtClean="0"/>
              </a:p>
              <a:p>
                <a:r>
                  <a:rPr lang="en-US" sz="1200" dirty="0" smtClean="0"/>
                  <a:t>As </a:t>
                </a:r>
                <a:r>
                  <a:rPr lang="en-US" sz="1200" dirty="0"/>
                  <a:t>voltage reduces </a:t>
                </a:r>
                <a:r>
                  <a:rPr lang="en-US" sz="1200" dirty="0" smtClean="0"/>
                  <a:t> </a:t>
                </a:r>
                <a:r>
                  <a:rPr lang="en-US" sz="1200" dirty="0"/>
                  <a:t>test power </a:t>
                </a:r>
                <a:r>
                  <a:rPr lang="en-US" sz="1200" dirty="0" smtClean="0"/>
                  <a:t>decreases, hence test </a:t>
                </a:r>
                <a:r>
                  <a:rPr lang="en-US" sz="1200" dirty="0"/>
                  <a:t>frequency </a:t>
                </a:r>
                <a:r>
                  <a:rPr lang="en-US" sz="1200" dirty="0" smtClean="0"/>
                  <a:t>can be </a:t>
                </a:r>
                <a:r>
                  <a:rPr lang="en-US" sz="1200" dirty="0" smtClean="0"/>
                  <a:t>increased. On</a:t>
                </a:r>
                <a:r>
                  <a:rPr lang="en-US" sz="1200" baseline="0" dirty="0" smtClean="0"/>
                  <a:t> t</a:t>
                </a:r>
                <a:r>
                  <a:rPr lang="en-US" sz="1200" dirty="0" smtClean="0"/>
                  <a:t>he right side, the</a:t>
                </a:r>
                <a:r>
                  <a:rPr lang="en-US" sz="1200" baseline="0" dirty="0" smtClean="0"/>
                  <a:t> test time is</a:t>
                </a:r>
                <a:r>
                  <a:rPr lang="en-US" sz="1200" dirty="0" smtClean="0"/>
                  <a:t> </a:t>
                </a:r>
                <a:r>
                  <a:rPr lang="en-US" sz="1200" dirty="0"/>
                  <a:t>limited </a:t>
                </a:r>
                <a:r>
                  <a:rPr lang="en-US" sz="1200" dirty="0" smtClean="0"/>
                  <a:t>only by </a:t>
                </a:r>
                <a:r>
                  <a:rPr lang="en-US" sz="1200" dirty="0"/>
                  <a:t>the test power, hence </a:t>
                </a:r>
                <a:r>
                  <a:rPr lang="en-US" sz="1200" dirty="0" smtClean="0"/>
                  <a:t>it is power </a:t>
                </a:r>
                <a:r>
                  <a:rPr lang="en-US" sz="1200" dirty="0" smtClean="0"/>
                  <a:t>constrained. However as voltage reduces </a:t>
                </a:r>
                <a:r>
                  <a:rPr lang="en-US" sz="1200" dirty="0" err="1" smtClean="0"/>
                  <a:t>beyon</a:t>
                </a:r>
                <a:r>
                  <a:rPr lang="en-US" sz="1200" dirty="0" smtClean="0"/>
                  <a:t> a certain value the test time is </a:t>
                </a:r>
                <a:r>
                  <a:rPr lang="en-US" sz="1200" dirty="0" smtClean="0"/>
                  <a:t>limited </a:t>
                </a:r>
                <a:r>
                  <a:rPr lang="en-US" sz="1200" dirty="0"/>
                  <a:t>by the structural delay, hence structure </a:t>
                </a:r>
                <a:r>
                  <a:rPr lang="en-US" sz="1200" dirty="0" smtClean="0"/>
                  <a:t>constrained. Optimum </a:t>
                </a:r>
                <a:r>
                  <a:rPr lang="en-US" sz="1200" dirty="0"/>
                  <a:t>voltage </a:t>
                </a:r>
                <a:r>
                  <a:rPr lang="en-US" sz="1200" dirty="0" err="1"/>
                  <a:t>Vsynch</a:t>
                </a:r>
                <a:r>
                  <a:rPr lang="en-US" sz="1200" dirty="0"/>
                  <a:t> </a:t>
                </a:r>
                <a:r>
                  <a:rPr lang="en-US" sz="1200" dirty="0" smtClean="0"/>
                  <a:t>is </a:t>
                </a:r>
                <a:r>
                  <a:rPr lang="en-US" sz="1200" dirty="0"/>
                  <a:t>the point at which the cycle period start to become structurally </a:t>
                </a:r>
                <a:r>
                  <a:rPr lang="en-US" sz="1200" dirty="0" smtClean="0"/>
                  <a:t>constrained</a:t>
                </a:r>
              </a:p>
              <a:p>
                <a:endParaRPr lang="en-US" dirty="0"/>
              </a:p>
            </p:txBody>
          </p:sp>
        </mc:Fallback>
      </mc:AlternateContent>
      <p:sp>
        <p:nvSpPr>
          <p:cNvPr id="4" name="Slide Number Placeholder 3"/>
          <p:cNvSpPr>
            <a:spLocks noGrp="1"/>
          </p:cNvSpPr>
          <p:nvPr>
            <p:ph type="sldNum" sz="quarter" idx="10"/>
          </p:nvPr>
        </p:nvSpPr>
        <p:spPr/>
        <p:txBody>
          <a:bodyPr/>
          <a:lstStyle/>
          <a:p>
            <a:fld id="{0D94339E-B08C-4994-8E1C-828D6F71DCEB}" type="slidenum">
              <a:rPr lang="en-US" smtClean="0"/>
              <a:t>7</a:t>
            </a:fld>
            <a:endParaRPr lang="en-US" dirty="0"/>
          </a:p>
        </p:txBody>
      </p:sp>
    </p:spTree>
    <p:extLst>
      <p:ext uri="{BB962C8B-B14F-4D97-AF65-F5344CB8AC3E}">
        <p14:creationId xmlns:p14="http://schemas.microsoft.com/office/powerpoint/2010/main" val="27136677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repeat the experiment for several benchmark circuits, a few of which are shown in the table. The value for PMAX here is arbitrarily chosen but in an actual case this is a design specification. It is observed that if the test power is significantly larger than the design specification large reduction in test time can be achieved as in case of s298.  </a:t>
            </a:r>
            <a:endParaRPr lang="en-US" dirty="0"/>
          </a:p>
        </p:txBody>
      </p:sp>
      <p:sp>
        <p:nvSpPr>
          <p:cNvPr id="4" name="Slide Number Placeholder 3"/>
          <p:cNvSpPr>
            <a:spLocks noGrp="1"/>
          </p:cNvSpPr>
          <p:nvPr>
            <p:ph type="sldNum" sz="quarter" idx="10"/>
          </p:nvPr>
        </p:nvSpPr>
        <p:spPr/>
        <p:txBody>
          <a:bodyPr/>
          <a:lstStyle/>
          <a:p>
            <a:fld id="{0D94339E-B08C-4994-8E1C-828D6F71DCEB}" type="slidenum">
              <a:rPr lang="en-US" smtClean="0"/>
              <a:t>8</a:t>
            </a:fld>
            <a:endParaRPr lang="en-US" dirty="0"/>
          </a:p>
        </p:txBody>
      </p:sp>
    </p:spTree>
    <p:extLst>
      <p:ext uri="{BB962C8B-B14F-4D97-AF65-F5344CB8AC3E}">
        <p14:creationId xmlns:p14="http://schemas.microsoft.com/office/powerpoint/2010/main" val="31906852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the question lies</a:t>
            </a:r>
            <a:r>
              <a:rPr lang="en-US" baseline="0" dirty="0" smtClean="0"/>
              <a:t> if we can reduce the test time further, and the answer is yes. Since test time depend on the cycle period and that the cycle period is dependent on the maximum power specified, each cycle period can be modified if that cycle is dissipating lower power. Such a test is possible in an asynchronous test. </a:t>
            </a:r>
            <a:endParaRPr lang="en-US" dirty="0"/>
          </a:p>
        </p:txBody>
      </p:sp>
      <p:sp>
        <p:nvSpPr>
          <p:cNvPr id="4" name="Slide Number Placeholder 3"/>
          <p:cNvSpPr>
            <a:spLocks noGrp="1"/>
          </p:cNvSpPr>
          <p:nvPr>
            <p:ph type="sldNum" sz="quarter" idx="10"/>
          </p:nvPr>
        </p:nvSpPr>
        <p:spPr/>
        <p:txBody>
          <a:bodyPr/>
          <a:lstStyle/>
          <a:p>
            <a:fld id="{0D94339E-B08C-4994-8E1C-828D6F71DCEB}" type="slidenum">
              <a:rPr lang="en-US" smtClean="0"/>
              <a:t>9</a:t>
            </a:fld>
            <a:endParaRPr lang="en-US" dirty="0"/>
          </a:p>
        </p:txBody>
      </p:sp>
    </p:spTree>
    <p:extLst>
      <p:ext uri="{BB962C8B-B14F-4D97-AF65-F5344CB8AC3E}">
        <p14:creationId xmlns:p14="http://schemas.microsoft.com/office/powerpoint/2010/main" val="6055363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Font typeface="Arial" pitchFamily="34" charset="0"/>
              <a:buNone/>
            </a:pPr>
            <a:r>
              <a:rPr lang="en-US" dirty="0" smtClean="0"/>
              <a:t>Figure shows the power dissipated by s713 for each cycle on the X axis.</a:t>
            </a:r>
            <a:r>
              <a:rPr lang="en-US" baseline="0" dirty="0" smtClean="0"/>
              <a:t> </a:t>
            </a:r>
            <a:r>
              <a:rPr lang="en-US" dirty="0" smtClean="0"/>
              <a:t>The synchronous clock has a fixed period of 40ns for every cycle and tested</a:t>
            </a:r>
            <a:r>
              <a:rPr lang="en-US" baseline="0" dirty="0" smtClean="0"/>
              <a:t> for 60 APTG vectors. As seen from the graph, each cycle dissipates different power. The </a:t>
            </a:r>
            <a:r>
              <a:rPr lang="en-US" dirty="0" smtClean="0"/>
              <a:t>Asynchronous clock has varying periods and the period is shrunk if the power dissipated in that cycle is lower than the maximum else left unchanged. As seen using</a:t>
            </a:r>
            <a:r>
              <a:rPr lang="en-US" baseline="0" dirty="0" smtClean="0"/>
              <a:t> a</a:t>
            </a:r>
            <a:r>
              <a:rPr lang="en-US" dirty="0" smtClean="0"/>
              <a:t>synchronous clock we can achieve smaller test time over synchronous clock. </a:t>
            </a:r>
          </a:p>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85C27282-EA3B-4791-BB80-C2D8037433AC}"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4/5/2013</a:t>
            </a:r>
            <a:endParaRPr lang="en-US" dirty="0"/>
          </a:p>
        </p:txBody>
      </p:sp>
      <p:sp>
        <p:nvSpPr>
          <p:cNvPr id="5" name="Footer Placeholder 4"/>
          <p:cNvSpPr>
            <a:spLocks noGrp="1"/>
          </p:cNvSpPr>
          <p:nvPr>
            <p:ph type="ftr" sz="quarter" idx="11"/>
          </p:nvPr>
        </p:nvSpPr>
        <p:spPr/>
        <p:txBody>
          <a:bodyPr/>
          <a:lstStyle/>
          <a:p>
            <a:r>
              <a:rPr lang="en-US" smtClean="0"/>
              <a:t>LATW 2013: A Test Time Theorem</a:t>
            </a:r>
            <a:endParaRPr lang="en-US" dirty="0"/>
          </a:p>
        </p:txBody>
      </p:sp>
      <p:sp>
        <p:nvSpPr>
          <p:cNvPr id="6" name="Slide Number Placeholder 5"/>
          <p:cNvSpPr>
            <a:spLocks noGrp="1"/>
          </p:cNvSpPr>
          <p:nvPr>
            <p:ph type="sldNum" sz="quarter" idx="12"/>
          </p:nvPr>
        </p:nvSpPr>
        <p:spPr/>
        <p:txBody>
          <a:bodyPr/>
          <a:lstStyle/>
          <a:p>
            <a:fld id="{2CF0F28C-7B4F-4D33-921D-F010478393A4}" type="slidenum">
              <a:rPr lang="en-US" smtClean="0"/>
              <a:t>‹#›</a:t>
            </a:fld>
            <a:endParaRPr lang="en-US" dirty="0"/>
          </a:p>
        </p:txBody>
      </p:sp>
    </p:spTree>
    <p:extLst>
      <p:ext uri="{BB962C8B-B14F-4D97-AF65-F5344CB8AC3E}">
        <p14:creationId xmlns:p14="http://schemas.microsoft.com/office/powerpoint/2010/main" val="1673572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4/5/2013</a:t>
            </a:r>
            <a:endParaRPr lang="en-US" dirty="0"/>
          </a:p>
        </p:txBody>
      </p:sp>
      <p:sp>
        <p:nvSpPr>
          <p:cNvPr id="5" name="Footer Placeholder 4"/>
          <p:cNvSpPr>
            <a:spLocks noGrp="1"/>
          </p:cNvSpPr>
          <p:nvPr>
            <p:ph type="ftr" sz="quarter" idx="11"/>
          </p:nvPr>
        </p:nvSpPr>
        <p:spPr/>
        <p:txBody>
          <a:bodyPr/>
          <a:lstStyle/>
          <a:p>
            <a:r>
              <a:rPr lang="en-US" smtClean="0"/>
              <a:t>LATW 2013: A Test Time Theorem</a:t>
            </a:r>
            <a:endParaRPr lang="en-US" dirty="0"/>
          </a:p>
        </p:txBody>
      </p:sp>
      <p:sp>
        <p:nvSpPr>
          <p:cNvPr id="6" name="Slide Number Placeholder 5"/>
          <p:cNvSpPr>
            <a:spLocks noGrp="1"/>
          </p:cNvSpPr>
          <p:nvPr>
            <p:ph type="sldNum" sz="quarter" idx="12"/>
          </p:nvPr>
        </p:nvSpPr>
        <p:spPr/>
        <p:txBody>
          <a:bodyPr/>
          <a:lstStyle/>
          <a:p>
            <a:fld id="{2CF0F28C-7B4F-4D33-921D-F010478393A4}" type="slidenum">
              <a:rPr lang="en-US" smtClean="0"/>
              <a:t>‹#›</a:t>
            </a:fld>
            <a:endParaRPr lang="en-US" dirty="0"/>
          </a:p>
        </p:txBody>
      </p:sp>
    </p:spTree>
    <p:extLst>
      <p:ext uri="{BB962C8B-B14F-4D97-AF65-F5344CB8AC3E}">
        <p14:creationId xmlns:p14="http://schemas.microsoft.com/office/powerpoint/2010/main" val="3082891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4/5/2013</a:t>
            </a:r>
            <a:endParaRPr lang="en-US" dirty="0"/>
          </a:p>
        </p:txBody>
      </p:sp>
      <p:sp>
        <p:nvSpPr>
          <p:cNvPr id="5" name="Footer Placeholder 4"/>
          <p:cNvSpPr>
            <a:spLocks noGrp="1"/>
          </p:cNvSpPr>
          <p:nvPr>
            <p:ph type="ftr" sz="quarter" idx="11"/>
          </p:nvPr>
        </p:nvSpPr>
        <p:spPr/>
        <p:txBody>
          <a:bodyPr/>
          <a:lstStyle/>
          <a:p>
            <a:r>
              <a:rPr lang="en-US" smtClean="0"/>
              <a:t>LATW 2013: A Test Time Theorem</a:t>
            </a:r>
            <a:endParaRPr lang="en-US" dirty="0"/>
          </a:p>
        </p:txBody>
      </p:sp>
      <p:sp>
        <p:nvSpPr>
          <p:cNvPr id="6" name="Slide Number Placeholder 5"/>
          <p:cNvSpPr>
            <a:spLocks noGrp="1"/>
          </p:cNvSpPr>
          <p:nvPr>
            <p:ph type="sldNum" sz="quarter" idx="12"/>
          </p:nvPr>
        </p:nvSpPr>
        <p:spPr/>
        <p:txBody>
          <a:bodyPr/>
          <a:lstStyle/>
          <a:p>
            <a:fld id="{2CF0F28C-7B4F-4D33-921D-F010478393A4}" type="slidenum">
              <a:rPr lang="en-US" smtClean="0"/>
              <a:t>‹#›</a:t>
            </a:fld>
            <a:endParaRPr lang="en-US" dirty="0"/>
          </a:p>
        </p:txBody>
      </p:sp>
    </p:spTree>
    <p:extLst>
      <p:ext uri="{BB962C8B-B14F-4D97-AF65-F5344CB8AC3E}">
        <p14:creationId xmlns:p14="http://schemas.microsoft.com/office/powerpoint/2010/main" val="687518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4/5/2013</a:t>
            </a:r>
            <a:endParaRPr lang="en-US" dirty="0"/>
          </a:p>
        </p:txBody>
      </p:sp>
      <p:sp>
        <p:nvSpPr>
          <p:cNvPr id="5" name="Footer Placeholder 4"/>
          <p:cNvSpPr>
            <a:spLocks noGrp="1"/>
          </p:cNvSpPr>
          <p:nvPr>
            <p:ph type="ftr" sz="quarter" idx="11"/>
          </p:nvPr>
        </p:nvSpPr>
        <p:spPr/>
        <p:txBody>
          <a:bodyPr/>
          <a:lstStyle/>
          <a:p>
            <a:r>
              <a:rPr lang="en-US" smtClean="0"/>
              <a:t>LATW 2013: A Test Time Theorem</a:t>
            </a:r>
            <a:endParaRPr lang="en-US" dirty="0"/>
          </a:p>
        </p:txBody>
      </p:sp>
      <p:sp>
        <p:nvSpPr>
          <p:cNvPr id="6" name="Slide Number Placeholder 5"/>
          <p:cNvSpPr>
            <a:spLocks noGrp="1"/>
          </p:cNvSpPr>
          <p:nvPr>
            <p:ph type="sldNum" sz="quarter" idx="12"/>
          </p:nvPr>
        </p:nvSpPr>
        <p:spPr/>
        <p:txBody>
          <a:bodyPr/>
          <a:lstStyle/>
          <a:p>
            <a:fld id="{2CF0F28C-7B4F-4D33-921D-F010478393A4}" type="slidenum">
              <a:rPr lang="en-US" smtClean="0"/>
              <a:t>‹#›</a:t>
            </a:fld>
            <a:endParaRPr lang="en-US" dirty="0"/>
          </a:p>
        </p:txBody>
      </p:sp>
    </p:spTree>
    <p:extLst>
      <p:ext uri="{BB962C8B-B14F-4D97-AF65-F5344CB8AC3E}">
        <p14:creationId xmlns:p14="http://schemas.microsoft.com/office/powerpoint/2010/main" val="521884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4/5/2013</a:t>
            </a:r>
            <a:endParaRPr lang="en-US" dirty="0"/>
          </a:p>
        </p:txBody>
      </p:sp>
      <p:sp>
        <p:nvSpPr>
          <p:cNvPr id="5" name="Footer Placeholder 4"/>
          <p:cNvSpPr>
            <a:spLocks noGrp="1"/>
          </p:cNvSpPr>
          <p:nvPr>
            <p:ph type="ftr" sz="quarter" idx="11"/>
          </p:nvPr>
        </p:nvSpPr>
        <p:spPr/>
        <p:txBody>
          <a:bodyPr/>
          <a:lstStyle/>
          <a:p>
            <a:r>
              <a:rPr lang="en-US" smtClean="0"/>
              <a:t>LATW 2013: A Test Time Theorem</a:t>
            </a:r>
            <a:endParaRPr lang="en-US" dirty="0"/>
          </a:p>
        </p:txBody>
      </p:sp>
      <p:sp>
        <p:nvSpPr>
          <p:cNvPr id="6" name="Slide Number Placeholder 5"/>
          <p:cNvSpPr>
            <a:spLocks noGrp="1"/>
          </p:cNvSpPr>
          <p:nvPr>
            <p:ph type="sldNum" sz="quarter" idx="12"/>
          </p:nvPr>
        </p:nvSpPr>
        <p:spPr/>
        <p:txBody>
          <a:bodyPr/>
          <a:lstStyle/>
          <a:p>
            <a:fld id="{2CF0F28C-7B4F-4D33-921D-F010478393A4}" type="slidenum">
              <a:rPr lang="en-US" smtClean="0"/>
              <a:t>‹#›</a:t>
            </a:fld>
            <a:endParaRPr lang="en-US" dirty="0"/>
          </a:p>
        </p:txBody>
      </p:sp>
    </p:spTree>
    <p:extLst>
      <p:ext uri="{BB962C8B-B14F-4D97-AF65-F5344CB8AC3E}">
        <p14:creationId xmlns:p14="http://schemas.microsoft.com/office/powerpoint/2010/main" val="42048820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4/5/2013</a:t>
            </a:r>
            <a:endParaRPr lang="en-US" dirty="0"/>
          </a:p>
        </p:txBody>
      </p:sp>
      <p:sp>
        <p:nvSpPr>
          <p:cNvPr id="6" name="Footer Placeholder 5"/>
          <p:cNvSpPr>
            <a:spLocks noGrp="1"/>
          </p:cNvSpPr>
          <p:nvPr>
            <p:ph type="ftr" sz="quarter" idx="11"/>
          </p:nvPr>
        </p:nvSpPr>
        <p:spPr/>
        <p:txBody>
          <a:bodyPr/>
          <a:lstStyle/>
          <a:p>
            <a:r>
              <a:rPr lang="en-US" smtClean="0"/>
              <a:t>LATW 2013: A Test Time Theorem</a:t>
            </a:r>
            <a:endParaRPr lang="en-US" dirty="0"/>
          </a:p>
        </p:txBody>
      </p:sp>
      <p:sp>
        <p:nvSpPr>
          <p:cNvPr id="7" name="Slide Number Placeholder 6"/>
          <p:cNvSpPr>
            <a:spLocks noGrp="1"/>
          </p:cNvSpPr>
          <p:nvPr>
            <p:ph type="sldNum" sz="quarter" idx="12"/>
          </p:nvPr>
        </p:nvSpPr>
        <p:spPr/>
        <p:txBody>
          <a:bodyPr/>
          <a:lstStyle/>
          <a:p>
            <a:fld id="{2CF0F28C-7B4F-4D33-921D-F010478393A4}" type="slidenum">
              <a:rPr lang="en-US" smtClean="0"/>
              <a:t>‹#›</a:t>
            </a:fld>
            <a:endParaRPr lang="en-US" dirty="0"/>
          </a:p>
        </p:txBody>
      </p:sp>
    </p:spTree>
    <p:extLst>
      <p:ext uri="{BB962C8B-B14F-4D97-AF65-F5344CB8AC3E}">
        <p14:creationId xmlns:p14="http://schemas.microsoft.com/office/powerpoint/2010/main" val="680829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4/5/2013</a:t>
            </a:r>
            <a:endParaRPr lang="en-US" dirty="0"/>
          </a:p>
        </p:txBody>
      </p:sp>
      <p:sp>
        <p:nvSpPr>
          <p:cNvPr id="8" name="Footer Placeholder 7"/>
          <p:cNvSpPr>
            <a:spLocks noGrp="1"/>
          </p:cNvSpPr>
          <p:nvPr>
            <p:ph type="ftr" sz="quarter" idx="11"/>
          </p:nvPr>
        </p:nvSpPr>
        <p:spPr/>
        <p:txBody>
          <a:bodyPr/>
          <a:lstStyle/>
          <a:p>
            <a:r>
              <a:rPr lang="en-US" smtClean="0"/>
              <a:t>LATW 2013: A Test Time Theorem</a:t>
            </a:r>
            <a:endParaRPr lang="en-US" dirty="0"/>
          </a:p>
        </p:txBody>
      </p:sp>
      <p:sp>
        <p:nvSpPr>
          <p:cNvPr id="9" name="Slide Number Placeholder 8"/>
          <p:cNvSpPr>
            <a:spLocks noGrp="1"/>
          </p:cNvSpPr>
          <p:nvPr>
            <p:ph type="sldNum" sz="quarter" idx="12"/>
          </p:nvPr>
        </p:nvSpPr>
        <p:spPr/>
        <p:txBody>
          <a:bodyPr/>
          <a:lstStyle/>
          <a:p>
            <a:fld id="{2CF0F28C-7B4F-4D33-921D-F010478393A4}" type="slidenum">
              <a:rPr lang="en-US" smtClean="0"/>
              <a:t>‹#›</a:t>
            </a:fld>
            <a:endParaRPr lang="en-US" dirty="0"/>
          </a:p>
        </p:txBody>
      </p:sp>
    </p:spTree>
    <p:extLst>
      <p:ext uri="{BB962C8B-B14F-4D97-AF65-F5344CB8AC3E}">
        <p14:creationId xmlns:p14="http://schemas.microsoft.com/office/powerpoint/2010/main" val="1560169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4/5/2013</a:t>
            </a:r>
            <a:endParaRPr lang="en-US" dirty="0"/>
          </a:p>
        </p:txBody>
      </p:sp>
      <p:sp>
        <p:nvSpPr>
          <p:cNvPr id="4" name="Footer Placeholder 3"/>
          <p:cNvSpPr>
            <a:spLocks noGrp="1"/>
          </p:cNvSpPr>
          <p:nvPr>
            <p:ph type="ftr" sz="quarter" idx="11"/>
          </p:nvPr>
        </p:nvSpPr>
        <p:spPr/>
        <p:txBody>
          <a:bodyPr/>
          <a:lstStyle/>
          <a:p>
            <a:r>
              <a:rPr lang="en-US" smtClean="0"/>
              <a:t>LATW 2013: A Test Time Theorem</a:t>
            </a:r>
            <a:endParaRPr lang="en-US" dirty="0"/>
          </a:p>
        </p:txBody>
      </p:sp>
      <p:sp>
        <p:nvSpPr>
          <p:cNvPr id="5" name="Slide Number Placeholder 4"/>
          <p:cNvSpPr>
            <a:spLocks noGrp="1"/>
          </p:cNvSpPr>
          <p:nvPr>
            <p:ph type="sldNum" sz="quarter" idx="12"/>
          </p:nvPr>
        </p:nvSpPr>
        <p:spPr/>
        <p:txBody>
          <a:bodyPr/>
          <a:lstStyle/>
          <a:p>
            <a:fld id="{2CF0F28C-7B4F-4D33-921D-F010478393A4}" type="slidenum">
              <a:rPr lang="en-US" smtClean="0"/>
              <a:t>‹#›</a:t>
            </a:fld>
            <a:endParaRPr lang="en-US" dirty="0"/>
          </a:p>
        </p:txBody>
      </p:sp>
    </p:spTree>
    <p:extLst>
      <p:ext uri="{BB962C8B-B14F-4D97-AF65-F5344CB8AC3E}">
        <p14:creationId xmlns:p14="http://schemas.microsoft.com/office/powerpoint/2010/main" val="727049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4/5/2013</a:t>
            </a:r>
            <a:endParaRPr lang="en-US" dirty="0"/>
          </a:p>
        </p:txBody>
      </p:sp>
      <p:sp>
        <p:nvSpPr>
          <p:cNvPr id="3" name="Footer Placeholder 2"/>
          <p:cNvSpPr>
            <a:spLocks noGrp="1"/>
          </p:cNvSpPr>
          <p:nvPr>
            <p:ph type="ftr" sz="quarter" idx="11"/>
          </p:nvPr>
        </p:nvSpPr>
        <p:spPr/>
        <p:txBody>
          <a:bodyPr/>
          <a:lstStyle/>
          <a:p>
            <a:r>
              <a:rPr lang="en-US" smtClean="0"/>
              <a:t>LATW 2013: A Test Time Theorem</a:t>
            </a:r>
            <a:endParaRPr lang="en-US" dirty="0"/>
          </a:p>
        </p:txBody>
      </p:sp>
      <p:sp>
        <p:nvSpPr>
          <p:cNvPr id="4" name="Slide Number Placeholder 3"/>
          <p:cNvSpPr>
            <a:spLocks noGrp="1"/>
          </p:cNvSpPr>
          <p:nvPr>
            <p:ph type="sldNum" sz="quarter" idx="12"/>
          </p:nvPr>
        </p:nvSpPr>
        <p:spPr/>
        <p:txBody>
          <a:bodyPr/>
          <a:lstStyle/>
          <a:p>
            <a:fld id="{2CF0F28C-7B4F-4D33-921D-F010478393A4}" type="slidenum">
              <a:rPr lang="en-US" smtClean="0"/>
              <a:t>‹#›</a:t>
            </a:fld>
            <a:endParaRPr lang="en-US" dirty="0"/>
          </a:p>
        </p:txBody>
      </p:sp>
    </p:spTree>
    <p:extLst>
      <p:ext uri="{BB962C8B-B14F-4D97-AF65-F5344CB8AC3E}">
        <p14:creationId xmlns:p14="http://schemas.microsoft.com/office/powerpoint/2010/main" val="4142136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4/5/2013</a:t>
            </a:r>
            <a:endParaRPr lang="en-US" dirty="0"/>
          </a:p>
        </p:txBody>
      </p:sp>
      <p:sp>
        <p:nvSpPr>
          <p:cNvPr id="6" name="Footer Placeholder 5"/>
          <p:cNvSpPr>
            <a:spLocks noGrp="1"/>
          </p:cNvSpPr>
          <p:nvPr>
            <p:ph type="ftr" sz="quarter" idx="11"/>
          </p:nvPr>
        </p:nvSpPr>
        <p:spPr/>
        <p:txBody>
          <a:bodyPr/>
          <a:lstStyle/>
          <a:p>
            <a:r>
              <a:rPr lang="en-US" smtClean="0"/>
              <a:t>LATW 2013: A Test Time Theorem</a:t>
            </a:r>
            <a:endParaRPr lang="en-US" dirty="0"/>
          </a:p>
        </p:txBody>
      </p:sp>
      <p:sp>
        <p:nvSpPr>
          <p:cNvPr id="7" name="Slide Number Placeholder 6"/>
          <p:cNvSpPr>
            <a:spLocks noGrp="1"/>
          </p:cNvSpPr>
          <p:nvPr>
            <p:ph type="sldNum" sz="quarter" idx="12"/>
          </p:nvPr>
        </p:nvSpPr>
        <p:spPr/>
        <p:txBody>
          <a:bodyPr/>
          <a:lstStyle/>
          <a:p>
            <a:fld id="{2CF0F28C-7B4F-4D33-921D-F010478393A4}" type="slidenum">
              <a:rPr lang="en-US" smtClean="0"/>
              <a:t>‹#›</a:t>
            </a:fld>
            <a:endParaRPr lang="en-US" dirty="0"/>
          </a:p>
        </p:txBody>
      </p:sp>
    </p:spTree>
    <p:extLst>
      <p:ext uri="{BB962C8B-B14F-4D97-AF65-F5344CB8AC3E}">
        <p14:creationId xmlns:p14="http://schemas.microsoft.com/office/powerpoint/2010/main" val="2017534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4/5/2013</a:t>
            </a:r>
            <a:endParaRPr lang="en-US" dirty="0"/>
          </a:p>
        </p:txBody>
      </p:sp>
      <p:sp>
        <p:nvSpPr>
          <p:cNvPr id="6" name="Footer Placeholder 5"/>
          <p:cNvSpPr>
            <a:spLocks noGrp="1"/>
          </p:cNvSpPr>
          <p:nvPr>
            <p:ph type="ftr" sz="quarter" idx="11"/>
          </p:nvPr>
        </p:nvSpPr>
        <p:spPr/>
        <p:txBody>
          <a:bodyPr/>
          <a:lstStyle/>
          <a:p>
            <a:r>
              <a:rPr lang="en-US" smtClean="0"/>
              <a:t>LATW 2013: A Test Time Theorem</a:t>
            </a:r>
            <a:endParaRPr lang="en-US" dirty="0"/>
          </a:p>
        </p:txBody>
      </p:sp>
      <p:sp>
        <p:nvSpPr>
          <p:cNvPr id="7" name="Slide Number Placeholder 6"/>
          <p:cNvSpPr>
            <a:spLocks noGrp="1"/>
          </p:cNvSpPr>
          <p:nvPr>
            <p:ph type="sldNum" sz="quarter" idx="12"/>
          </p:nvPr>
        </p:nvSpPr>
        <p:spPr/>
        <p:txBody>
          <a:bodyPr/>
          <a:lstStyle/>
          <a:p>
            <a:fld id="{2CF0F28C-7B4F-4D33-921D-F010478393A4}" type="slidenum">
              <a:rPr lang="en-US" smtClean="0"/>
              <a:t>‹#›</a:t>
            </a:fld>
            <a:endParaRPr lang="en-US" dirty="0"/>
          </a:p>
        </p:txBody>
      </p:sp>
    </p:spTree>
    <p:extLst>
      <p:ext uri="{BB962C8B-B14F-4D97-AF65-F5344CB8AC3E}">
        <p14:creationId xmlns:p14="http://schemas.microsoft.com/office/powerpoint/2010/main" val="31232910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4/5/2013</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LATW 2013: A Test Time Theorem</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F0F28C-7B4F-4D33-921D-F010478393A4}" type="slidenum">
              <a:rPr lang="en-US" smtClean="0"/>
              <a:t>‹#›</a:t>
            </a:fld>
            <a:endParaRPr lang="en-US" dirty="0"/>
          </a:p>
        </p:txBody>
      </p:sp>
    </p:spTree>
    <p:extLst>
      <p:ext uri="{BB962C8B-B14F-4D97-AF65-F5344CB8AC3E}">
        <p14:creationId xmlns:p14="http://schemas.microsoft.com/office/powerpoint/2010/main" val="4237395428"/>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zs0063@auburn.edu" TargetMode="External"/><Relationship Id="rId2" Type="http://schemas.openxmlformats.org/officeDocument/2006/relationships/hyperlink" Target="mailto:pzv0006@auburn.edu" TargetMode="External"/><Relationship Id="rId1" Type="http://schemas.openxmlformats.org/officeDocument/2006/relationships/slideLayout" Target="../slideLayouts/slideLayout1.xml"/><Relationship Id="rId4" Type="http://schemas.openxmlformats.org/officeDocument/2006/relationships/hyperlink" Target="mailto:vagrawal@eng.auburn.edu"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60.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0.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914400"/>
            <a:ext cx="7772400" cy="1470025"/>
          </a:xfrm>
        </p:spPr>
        <p:txBody>
          <a:bodyPr>
            <a:normAutofit/>
          </a:bodyPr>
          <a:lstStyle/>
          <a:p>
            <a:r>
              <a:rPr lang="en-US" dirty="0" smtClean="0"/>
              <a:t>A Test Time Theorem </a:t>
            </a:r>
            <a:r>
              <a:rPr lang="en-US" dirty="0"/>
              <a:t>a</a:t>
            </a:r>
            <a:r>
              <a:rPr lang="en-US" dirty="0" smtClean="0"/>
              <a:t>nd Its Applications</a:t>
            </a:r>
            <a:endParaRPr lang="en-US" dirty="0"/>
          </a:p>
        </p:txBody>
      </p:sp>
      <p:sp>
        <p:nvSpPr>
          <p:cNvPr id="3" name="Subtitle 2"/>
          <p:cNvSpPr>
            <a:spLocks noGrp="1"/>
          </p:cNvSpPr>
          <p:nvPr>
            <p:ph type="subTitle" idx="1"/>
          </p:nvPr>
        </p:nvSpPr>
        <p:spPr>
          <a:xfrm>
            <a:off x="1295400" y="2819400"/>
            <a:ext cx="6400800" cy="3200400"/>
          </a:xfrm>
        </p:spPr>
        <p:txBody>
          <a:bodyPr>
            <a:normAutofit fontScale="55000" lnSpcReduction="20000"/>
          </a:bodyPr>
          <a:lstStyle/>
          <a:p>
            <a:pPr algn="r"/>
            <a:r>
              <a:rPr lang="en-US" sz="3800" dirty="0" smtClean="0">
                <a:solidFill>
                  <a:schemeClr val="bg2">
                    <a:lumMod val="10000"/>
                  </a:schemeClr>
                </a:solidFill>
              </a:rPr>
              <a:t>Praveen Venkataraman</a:t>
            </a:r>
            <a:r>
              <a:rPr lang="en-US" sz="4400" dirty="0" smtClean="0">
                <a:solidFill>
                  <a:schemeClr val="bg2">
                    <a:lumMod val="10000"/>
                  </a:schemeClr>
                </a:solidFill>
              </a:rPr>
              <a:t>i</a:t>
            </a:r>
          </a:p>
          <a:p>
            <a:pPr algn="r"/>
            <a:r>
              <a:rPr lang="en-US" dirty="0" smtClean="0">
                <a:solidFill>
                  <a:schemeClr val="bg2">
                    <a:lumMod val="10000"/>
                  </a:schemeClr>
                </a:solidFill>
                <a:hlinkClick r:id="rId2"/>
              </a:rPr>
              <a:t>pzv0006@auburn.edu</a:t>
            </a:r>
            <a:endParaRPr lang="en-US" dirty="0" smtClean="0">
              <a:solidFill>
                <a:schemeClr val="bg2">
                  <a:lumMod val="10000"/>
                </a:schemeClr>
              </a:solidFill>
            </a:endParaRPr>
          </a:p>
          <a:p>
            <a:pPr algn="r"/>
            <a:r>
              <a:rPr lang="en-US" sz="3800" dirty="0" smtClean="0">
                <a:solidFill>
                  <a:schemeClr val="bg2">
                    <a:lumMod val="10000"/>
                  </a:schemeClr>
                </a:solidFill>
              </a:rPr>
              <a:t>Suraj Sindia</a:t>
            </a:r>
          </a:p>
          <a:p>
            <a:pPr algn="r"/>
            <a:r>
              <a:rPr lang="en-US" dirty="0" smtClean="0">
                <a:solidFill>
                  <a:schemeClr val="bg2">
                    <a:lumMod val="10000"/>
                  </a:schemeClr>
                </a:solidFill>
                <a:hlinkClick r:id="rId3"/>
              </a:rPr>
              <a:t>szs0063@auburn.edu</a:t>
            </a:r>
            <a:endParaRPr lang="en-US" dirty="0" smtClean="0">
              <a:solidFill>
                <a:schemeClr val="bg2">
                  <a:lumMod val="10000"/>
                </a:schemeClr>
              </a:solidFill>
            </a:endParaRPr>
          </a:p>
          <a:p>
            <a:pPr algn="r"/>
            <a:r>
              <a:rPr lang="en-US" sz="3800" dirty="0" smtClean="0">
                <a:solidFill>
                  <a:schemeClr val="bg2">
                    <a:lumMod val="10000"/>
                  </a:schemeClr>
                </a:solidFill>
              </a:rPr>
              <a:t>Vishwani D. Agrawal</a:t>
            </a:r>
          </a:p>
          <a:p>
            <a:pPr algn="r"/>
            <a:r>
              <a:rPr lang="en-US" dirty="0" smtClean="0">
                <a:solidFill>
                  <a:schemeClr val="bg2">
                    <a:lumMod val="10000"/>
                  </a:schemeClr>
                </a:solidFill>
                <a:hlinkClick r:id="rId4"/>
              </a:rPr>
              <a:t>vagrawal@eng.auburn.edu</a:t>
            </a:r>
            <a:endParaRPr lang="en-US" dirty="0" smtClean="0">
              <a:solidFill>
                <a:schemeClr val="bg2">
                  <a:lumMod val="10000"/>
                </a:schemeClr>
              </a:solidFill>
            </a:endParaRPr>
          </a:p>
          <a:p>
            <a:endParaRPr lang="en-US" dirty="0" smtClean="0">
              <a:solidFill>
                <a:schemeClr val="bg2">
                  <a:lumMod val="10000"/>
                </a:schemeClr>
              </a:solidFill>
            </a:endParaRPr>
          </a:p>
          <a:p>
            <a:r>
              <a:rPr lang="en-US" sz="3600" dirty="0" smtClean="0">
                <a:solidFill>
                  <a:schemeClr val="bg2">
                    <a:lumMod val="10000"/>
                  </a:schemeClr>
                </a:solidFill>
              </a:rPr>
              <a:t>14</a:t>
            </a:r>
            <a:r>
              <a:rPr lang="en-US" sz="3600" baseline="30000" dirty="0" smtClean="0">
                <a:solidFill>
                  <a:schemeClr val="bg2">
                    <a:lumMod val="10000"/>
                  </a:schemeClr>
                </a:solidFill>
              </a:rPr>
              <a:t>th</a:t>
            </a:r>
            <a:r>
              <a:rPr lang="en-US" sz="3600" dirty="0" smtClean="0">
                <a:solidFill>
                  <a:schemeClr val="bg2">
                    <a:lumMod val="10000"/>
                  </a:schemeClr>
                </a:solidFill>
              </a:rPr>
              <a:t> IEEE Latin-American Test Workshop</a:t>
            </a:r>
          </a:p>
          <a:p>
            <a:r>
              <a:rPr lang="en-US" sz="3600" dirty="0" smtClean="0">
                <a:solidFill>
                  <a:schemeClr val="bg2">
                    <a:lumMod val="10000"/>
                  </a:schemeClr>
                </a:solidFill>
              </a:rPr>
              <a:t>Cordoba, Argentina</a:t>
            </a:r>
          </a:p>
          <a:p>
            <a:r>
              <a:rPr lang="en-US" sz="3600" dirty="0" smtClean="0">
                <a:solidFill>
                  <a:schemeClr val="bg2">
                    <a:lumMod val="10000"/>
                  </a:schemeClr>
                </a:solidFill>
              </a:rPr>
              <a:t>April 5, 2013</a:t>
            </a:r>
            <a:endParaRPr lang="en-US" sz="3600" dirty="0">
              <a:solidFill>
                <a:schemeClr val="bg2">
                  <a:lumMod val="10000"/>
                </a:schemeClr>
              </a:solidFill>
            </a:endParaRPr>
          </a:p>
          <a:p>
            <a:pPr algn="r"/>
            <a:endParaRPr lang="en-US" dirty="0" smtClean="0"/>
          </a:p>
        </p:txBody>
      </p:sp>
    </p:spTree>
    <p:extLst>
      <p:ext uri="{BB962C8B-B14F-4D97-AF65-F5344CB8AC3E}">
        <p14:creationId xmlns:p14="http://schemas.microsoft.com/office/powerpoint/2010/main" val="3302459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itle 29"/>
          <p:cNvSpPr>
            <a:spLocks noGrp="1"/>
          </p:cNvSpPr>
          <p:nvPr>
            <p:ph type="title"/>
          </p:nvPr>
        </p:nvSpPr>
        <p:spPr>
          <a:xfrm>
            <a:off x="457200" y="274638"/>
            <a:ext cx="8229600" cy="868362"/>
          </a:xfrm>
        </p:spPr>
        <p:txBody>
          <a:bodyPr>
            <a:normAutofit/>
          </a:bodyPr>
          <a:lstStyle/>
          <a:p>
            <a:pPr algn="l"/>
            <a:r>
              <a:rPr lang="en-US" dirty="0">
                <a:solidFill>
                  <a:prstClr val="black"/>
                </a:solidFill>
              </a:rPr>
              <a:t>Spice Simulation: s713 Scan </a:t>
            </a:r>
            <a:r>
              <a:rPr lang="en-US" dirty="0" smtClean="0">
                <a:solidFill>
                  <a:prstClr val="black"/>
                </a:solidFill>
              </a:rPr>
              <a:t>Test</a:t>
            </a:r>
            <a:endParaRPr lang="en-US" dirty="0"/>
          </a:p>
        </p:txBody>
      </p:sp>
      <p:pic>
        <p:nvPicPr>
          <p:cNvPr id="32" name="Content Placeholder 31"/>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85800" y="1143000"/>
            <a:ext cx="8048432" cy="4648199"/>
          </a:xfrm>
        </p:spPr>
      </p:pic>
      <p:sp>
        <p:nvSpPr>
          <p:cNvPr id="2" name="Date Placeholder 1"/>
          <p:cNvSpPr>
            <a:spLocks noGrp="1"/>
          </p:cNvSpPr>
          <p:nvPr>
            <p:ph type="dt" sz="half" idx="10"/>
          </p:nvPr>
        </p:nvSpPr>
        <p:spPr/>
        <p:txBody>
          <a:bodyPr/>
          <a:lstStyle/>
          <a:p>
            <a:r>
              <a:rPr lang="en-US" smtClean="0"/>
              <a:t>4/5/2013</a:t>
            </a:r>
            <a:endParaRPr lang="en-US"/>
          </a:p>
        </p:txBody>
      </p:sp>
      <p:sp>
        <p:nvSpPr>
          <p:cNvPr id="4" name="Footer Placeholder 3"/>
          <p:cNvSpPr>
            <a:spLocks noGrp="1"/>
          </p:cNvSpPr>
          <p:nvPr>
            <p:ph type="ftr" sz="quarter" idx="11"/>
          </p:nvPr>
        </p:nvSpPr>
        <p:spPr/>
        <p:txBody>
          <a:bodyPr/>
          <a:lstStyle/>
          <a:p>
            <a:r>
              <a:rPr lang="en-US" smtClean="0"/>
              <a:t>LATW 2013: A Test Time Theorem</a:t>
            </a:r>
            <a:endParaRPr lang="en-US"/>
          </a:p>
        </p:txBody>
      </p:sp>
      <p:sp>
        <p:nvSpPr>
          <p:cNvPr id="9" name="Slide Number Placeholder 8"/>
          <p:cNvSpPr>
            <a:spLocks noGrp="1"/>
          </p:cNvSpPr>
          <p:nvPr>
            <p:ph type="sldNum" sz="quarter" idx="12"/>
          </p:nvPr>
        </p:nvSpPr>
        <p:spPr/>
        <p:txBody>
          <a:bodyPr/>
          <a:lstStyle/>
          <a:p>
            <a:fld id="{7A570702-1D79-412F-88AA-406FE0C8C0EF}" type="slidenum">
              <a:rPr lang="en-US" smtClean="0"/>
              <a:t>10</a:t>
            </a:fld>
            <a:endParaRPr lang="en-US"/>
          </a:p>
        </p:txBody>
      </p:sp>
    </p:spTree>
    <p:extLst>
      <p:ext uri="{BB962C8B-B14F-4D97-AF65-F5344CB8AC3E}">
        <p14:creationId xmlns:p14="http://schemas.microsoft.com/office/powerpoint/2010/main" val="12852855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pPr algn="l"/>
            <a:r>
              <a:rPr lang="en-US" dirty="0" smtClean="0"/>
              <a:t>Comparing Test Times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52400" y="1219200"/>
                <a:ext cx="8763000" cy="5105400"/>
              </a:xfrm>
            </p:spPr>
            <p:txBody>
              <a:bodyPr>
                <a:normAutofit fontScale="92500"/>
              </a:bodyPr>
              <a:lstStyle/>
              <a:p>
                <a:r>
                  <a:rPr lang="en-US" dirty="0"/>
                  <a:t>The minimum test time for a synchronous test is the ratio of total energy consumed during the entire test to the average power for all test cycles:</a:t>
                </a:r>
                <a:endParaRPr lang="en-US" dirty="0" smtClean="0"/>
              </a:p>
              <a:p>
                <a:pPr marL="0" indent="0">
                  <a:buNone/>
                </a:pPr>
                <a14:m>
                  <m:oMathPara xmlns:m="http://schemas.openxmlformats.org/officeDocument/2006/math">
                    <m:oMathParaPr>
                      <m:jc m:val="centerGroup"/>
                    </m:oMathParaPr>
                    <m:oMath xmlns:m="http://schemas.openxmlformats.org/officeDocument/2006/math">
                      <m:r>
                        <a:rPr lang="en-US" b="1">
                          <a:latin typeface="Cambria Math" pitchFamily="18" charset="0"/>
                          <a:ea typeface="Cambria Math" pitchFamily="18" charset="0"/>
                        </a:rPr>
                        <m:t>𝐓𝐓</m:t>
                      </m:r>
                      <m:r>
                        <a:rPr lang="en-US" b="1">
                          <a:latin typeface="Cambria Math"/>
                          <a:ea typeface="Cambria Math" pitchFamily="18" charset="0"/>
                        </a:rPr>
                        <m:t>𝐬𝐲𝐧𝐜</m:t>
                      </m:r>
                      <m:r>
                        <a:rPr lang="en-US" i="1">
                          <a:latin typeface="Cambria Math" pitchFamily="18" charset="0"/>
                          <a:ea typeface="Cambria Math" pitchFamily="18" charset="0"/>
                        </a:rPr>
                        <m:t>=</m:t>
                      </m:r>
                      <m:f>
                        <m:fPr>
                          <m:ctrlPr>
                            <a:rPr lang="en-US" i="1">
                              <a:latin typeface="Cambria Math"/>
                              <a:ea typeface="Cambria Math" pitchFamily="18" charset="0"/>
                            </a:rPr>
                          </m:ctrlPr>
                        </m:fPr>
                        <m:num>
                          <m:r>
                            <a:rPr lang="en-US" b="1" i="1">
                              <a:latin typeface="Cambria Math" pitchFamily="18" charset="0"/>
                              <a:ea typeface="Cambria Math" pitchFamily="18" charset="0"/>
                            </a:rPr>
                            <m:t>𝑬</m:t>
                          </m:r>
                          <m:r>
                            <a:rPr lang="en-US" b="1" i="1" baseline="-25000">
                              <a:latin typeface="Cambria Math" pitchFamily="18" charset="0"/>
                              <a:ea typeface="Cambria Math" pitchFamily="18" charset="0"/>
                            </a:rPr>
                            <m:t>𝑻𝑶𝑻𝑨𝑳</m:t>
                          </m:r>
                        </m:num>
                        <m:den>
                          <m:r>
                            <a:rPr lang="en-US" b="1" i="1">
                              <a:latin typeface="Cambria Math" pitchFamily="18" charset="0"/>
                              <a:ea typeface="Cambria Math" pitchFamily="18" charset="0"/>
                            </a:rPr>
                            <m:t>𝑷</m:t>
                          </m:r>
                          <m:r>
                            <a:rPr lang="en-US" b="1" i="1" baseline="-25000">
                              <a:latin typeface="Cambria Math" pitchFamily="18" charset="0"/>
                              <a:ea typeface="Cambria Math" pitchFamily="18" charset="0"/>
                            </a:rPr>
                            <m:t>𝑨𝑽𝑮</m:t>
                          </m:r>
                        </m:den>
                      </m:f>
                    </m:oMath>
                  </m:oMathPara>
                </a14:m>
                <a:endParaRPr lang="en-US" dirty="0"/>
              </a:p>
              <a:p>
                <a:r>
                  <a:rPr lang="en-US" dirty="0"/>
                  <a:t>The minimum possible test time is the ratio of total energy consumed during the entire test to the peak power of any test cycle. This test time is achievable by asynchronous clock testing:</a:t>
                </a:r>
              </a:p>
              <a:p>
                <a:pPr marL="0" lvl="0" indent="0">
                  <a:spcBef>
                    <a:spcPts val="0"/>
                  </a:spcBef>
                  <a:buNone/>
                </a:pPr>
                <a:r>
                  <a:rPr lang="en-US" dirty="0" smtClean="0"/>
                  <a:t>			</a:t>
                </a:r>
              </a:p>
              <a:p>
                <a:pPr marL="0" lvl="0" indent="0">
                  <a:spcBef>
                    <a:spcPts val="0"/>
                  </a:spcBef>
                  <a:buNone/>
                </a:pPr>
                <a:r>
                  <a:rPr lang="en-US" sz="2800" i="1" dirty="0" smtClean="0">
                    <a:solidFill>
                      <a:prstClr val="black"/>
                    </a:solidFill>
                    <a:latin typeface="Cambria Math" pitchFamily="18" charset="0"/>
                    <a:ea typeface="Cambria Math" pitchFamily="18" charset="0"/>
                    <a:cs typeface="Arial" pitchFamily="34" charset="0"/>
                  </a:rPr>
                  <a:t>		</a:t>
                </a:r>
              </a:p>
              <a:p>
                <a:pPr marL="0" indent="0">
                  <a:buNone/>
                </a:pPr>
                <a:endParaRPr lang="en-US" sz="19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52400" y="1219200"/>
                <a:ext cx="8763000" cy="5105400"/>
              </a:xfrm>
              <a:blipFill rotWithShape="1">
                <a:blip r:embed="rId3"/>
                <a:stretch>
                  <a:fillRect l="-1391" t="-1432" r="-1182"/>
                </a:stretch>
              </a:blipFill>
            </p:spPr>
            <p:txBody>
              <a:bodyPr/>
              <a:lstStyle/>
              <a:p>
                <a:r>
                  <a:rPr lang="en-US">
                    <a:noFill/>
                  </a:rPr>
                  <a:t> </a:t>
                </a:r>
              </a:p>
            </p:txBody>
          </p:sp>
        </mc:Fallback>
      </mc:AlternateContent>
      <p:sp>
        <p:nvSpPr>
          <p:cNvPr id="4" name="Date Placeholder 3"/>
          <p:cNvSpPr>
            <a:spLocks noGrp="1"/>
          </p:cNvSpPr>
          <p:nvPr>
            <p:ph type="dt" sz="half" idx="10"/>
          </p:nvPr>
        </p:nvSpPr>
        <p:spPr/>
        <p:txBody>
          <a:bodyPr/>
          <a:lstStyle/>
          <a:p>
            <a:r>
              <a:rPr lang="en-US" smtClean="0"/>
              <a:t>4/5/2013</a:t>
            </a:r>
            <a:endParaRPr lang="en-US" dirty="0"/>
          </a:p>
        </p:txBody>
      </p:sp>
      <p:sp>
        <p:nvSpPr>
          <p:cNvPr id="5" name="Footer Placeholder 4"/>
          <p:cNvSpPr>
            <a:spLocks noGrp="1"/>
          </p:cNvSpPr>
          <p:nvPr>
            <p:ph type="ftr" sz="quarter" idx="11"/>
          </p:nvPr>
        </p:nvSpPr>
        <p:spPr/>
        <p:txBody>
          <a:bodyPr/>
          <a:lstStyle/>
          <a:p>
            <a:r>
              <a:rPr lang="en-US" smtClean="0"/>
              <a:t>LATW 2013: A Test Time Theorem</a:t>
            </a:r>
            <a:endParaRPr lang="en-US" dirty="0"/>
          </a:p>
        </p:txBody>
      </p:sp>
      <p:sp>
        <p:nvSpPr>
          <p:cNvPr id="6" name="Slide Number Placeholder 5"/>
          <p:cNvSpPr>
            <a:spLocks noGrp="1"/>
          </p:cNvSpPr>
          <p:nvPr>
            <p:ph type="sldNum" sz="quarter" idx="12"/>
          </p:nvPr>
        </p:nvSpPr>
        <p:spPr/>
        <p:txBody>
          <a:bodyPr/>
          <a:lstStyle/>
          <a:p>
            <a:fld id="{2CF0F28C-7B4F-4D33-921D-F010478393A4}" type="slidenum">
              <a:rPr lang="en-US" smtClean="0"/>
              <a:t>11</a:t>
            </a:fld>
            <a:endParaRPr lang="en-US" dirty="0"/>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5486400"/>
            <a:ext cx="2852737" cy="828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563477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err="1" smtClean="0"/>
              <a:t>Async</a:t>
            </a:r>
            <a:r>
              <a:rPr lang="en-US" dirty="0" smtClean="0"/>
              <a:t>. Test: Optimum Voltage and Frequency</a:t>
            </a:r>
            <a:endParaRPr lang="en-US" dirty="0"/>
          </a:p>
        </p:txBody>
      </p:sp>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371600" y="1447800"/>
            <a:ext cx="6449168" cy="4577556"/>
          </a:xfrm>
        </p:spPr>
      </p:pic>
      <p:sp>
        <p:nvSpPr>
          <p:cNvPr id="3" name="Date Placeholder 2"/>
          <p:cNvSpPr>
            <a:spLocks noGrp="1"/>
          </p:cNvSpPr>
          <p:nvPr>
            <p:ph type="dt" sz="half" idx="10"/>
          </p:nvPr>
        </p:nvSpPr>
        <p:spPr/>
        <p:txBody>
          <a:bodyPr/>
          <a:lstStyle/>
          <a:p>
            <a:r>
              <a:rPr lang="en-US" smtClean="0"/>
              <a:t>4/5/2013</a:t>
            </a:r>
            <a:endParaRPr lang="en-US" dirty="0"/>
          </a:p>
        </p:txBody>
      </p:sp>
      <p:sp>
        <p:nvSpPr>
          <p:cNvPr id="4" name="Footer Placeholder 3"/>
          <p:cNvSpPr>
            <a:spLocks noGrp="1"/>
          </p:cNvSpPr>
          <p:nvPr>
            <p:ph type="ftr" sz="quarter" idx="11"/>
          </p:nvPr>
        </p:nvSpPr>
        <p:spPr/>
        <p:txBody>
          <a:bodyPr/>
          <a:lstStyle/>
          <a:p>
            <a:r>
              <a:rPr lang="en-US" smtClean="0"/>
              <a:t>LATW 2013: A Test Time Theorem</a:t>
            </a:r>
            <a:endParaRPr lang="en-US" dirty="0"/>
          </a:p>
        </p:txBody>
      </p:sp>
      <p:sp>
        <p:nvSpPr>
          <p:cNvPr id="5" name="Slide Number Placeholder 4"/>
          <p:cNvSpPr>
            <a:spLocks noGrp="1"/>
          </p:cNvSpPr>
          <p:nvPr>
            <p:ph type="sldNum" sz="quarter" idx="12"/>
          </p:nvPr>
        </p:nvSpPr>
        <p:spPr/>
        <p:txBody>
          <a:bodyPr/>
          <a:lstStyle/>
          <a:p>
            <a:fld id="{2CF0F28C-7B4F-4D33-921D-F010478393A4}" type="slidenum">
              <a:rPr lang="en-US" smtClean="0"/>
              <a:t>12</a:t>
            </a:fld>
            <a:endParaRPr lang="en-US" dirty="0"/>
          </a:p>
        </p:txBody>
      </p:sp>
    </p:spTree>
    <p:extLst>
      <p:ext uri="{BB962C8B-B14F-4D97-AF65-F5344CB8AC3E}">
        <p14:creationId xmlns:p14="http://schemas.microsoft.com/office/powerpoint/2010/main" val="39074727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l"/>
            <a:r>
              <a:rPr lang="en-US" dirty="0" smtClean="0"/>
              <a:t>Optimum Voltage s298 Test</a:t>
            </a:r>
            <a:endParaRPr lang="en-US" dirty="0"/>
          </a:p>
        </p:txBody>
      </p:sp>
      <p:pic>
        <p:nvPicPr>
          <p:cNvPr id="7" name="Content Placehold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219200" y="1447800"/>
            <a:ext cx="6469342" cy="4343400"/>
          </a:xfrm>
        </p:spPr>
      </p:pic>
      <p:sp>
        <p:nvSpPr>
          <p:cNvPr id="2" name="Date Placeholder 1"/>
          <p:cNvSpPr>
            <a:spLocks noGrp="1"/>
          </p:cNvSpPr>
          <p:nvPr>
            <p:ph type="dt" sz="half" idx="10"/>
          </p:nvPr>
        </p:nvSpPr>
        <p:spPr/>
        <p:txBody>
          <a:bodyPr/>
          <a:lstStyle/>
          <a:p>
            <a:r>
              <a:rPr lang="en-US" smtClean="0"/>
              <a:t>4/5/2013</a:t>
            </a:r>
            <a:endParaRPr lang="en-US" dirty="0"/>
          </a:p>
        </p:txBody>
      </p:sp>
      <p:sp>
        <p:nvSpPr>
          <p:cNvPr id="3" name="Footer Placeholder 2"/>
          <p:cNvSpPr>
            <a:spLocks noGrp="1"/>
          </p:cNvSpPr>
          <p:nvPr>
            <p:ph type="ftr" sz="quarter" idx="11"/>
          </p:nvPr>
        </p:nvSpPr>
        <p:spPr/>
        <p:txBody>
          <a:bodyPr/>
          <a:lstStyle/>
          <a:p>
            <a:r>
              <a:rPr lang="en-US" smtClean="0"/>
              <a:t>LATW 2013: A Test Time Theorem</a:t>
            </a:r>
            <a:endParaRPr lang="en-US" dirty="0"/>
          </a:p>
        </p:txBody>
      </p:sp>
      <p:sp>
        <p:nvSpPr>
          <p:cNvPr id="4" name="Slide Number Placeholder 3"/>
          <p:cNvSpPr>
            <a:spLocks noGrp="1"/>
          </p:cNvSpPr>
          <p:nvPr>
            <p:ph type="sldNum" sz="quarter" idx="12"/>
          </p:nvPr>
        </p:nvSpPr>
        <p:spPr/>
        <p:txBody>
          <a:bodyPr/>
          <a:lstStyle/>
          <a:p>
            <a:fld id="{2CF0F28C-7B4F-4D33-921D-F010478393A4}" type="slidenum">
              <a:rPr lang="en-US" smtClean="0"/>
              <a:t>13</a:t>
            </a:fld>
            <a:endParaRPr lang="en-US" dirty="0"/>
          </a:p>
        </p:txBody>
      </p:sp>
    </p:spTree>
    <p:extLst>
      <p:ext uri="{BB962C8B-B14F-4D97-AF65-F5344CB8AC3E}">
        <p14:creationId xmlns:p14="http://schemas.microsoft.com/office/powerpoint/2010/main" val="26139893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Asynchronous Test Feasibility on ATE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Experimental Setup</a:t>
            </a:r>
          </a:p>
          <a:p>
            <a:pPr lvl="1"/>
            <a:r>
              <a:rPr lang="en-US" dirty="0" smtClean="0"/>
              <a:t>The test was implemented on the Advantest T2000GS ATE at Auburn University.</a:t>
            </a:r>
          </a:p>
          <a:p>
            <a:pPr lvl="1"/>
            <a:r>
              <a:rPr lang="en-US" dirty="0" smtClean="0"/>
              <a:t>Maximum clock speed of 250 MHz</a:t>
            </a:r>
          </a:p>
          <a:p>
            <a:pPr lvl="1"/>
            <a:r>
              <a:rPr lang="en-US" dirty="0" smtClean="0"/>
              <a:t>CUT is an FPGA configured for ISCAS‘89 benchmark circuit.</a:t>
            </a:r>
          </a:p>
          <a:p>
            <a:pPr lvl="1"/>
            <a:r>
              <a:rPr lang="en-US" dirty="0" smtClean="0"/>
              <a:t>FPGA is configured on the run using the ATE.</a:t>
            </a:r>
          </a:p>
          <a:p>
            <a:pPr lvl="1"/>
            <a:r>
              <a:rPr lang="en-US" dirty="0"/>
              <a:t>All clock periods for asynchronous test are determined prior to external </a:t>
            </a:r>
            <a:r>
              <a:rPr lang="en-US" dirty="0" smtClean="0"/>
              <a:t>test based on the amount of energy dissipated during each cycle.</a:t>
            </a:r>
            <a:endParaRPr lang="en-US" dirty="0"/>
          </a:p>
          <a:p>
            <a:r>
              <a:rPr lang="en-US" dirty="0"/>
              <a:t>Limitations in tester framework sets few margins to the clock periods and the granularity in their variations</a:t>
            </a:r>
          </a:p>
          <a:p>
            <a:pPr lvl="1"/>
            <a:r>
              <a:rPr lang="en-US" dirty="0"/>
              <a:t>Latency due to analog measurement modules puts additional delay overheads</a:t>
            </a:r>
          </a:p>
          <a:p>
            <a:pPr lvl="1"/>
            <a:r>
              <a:rPr lang="en-US" dirty="0"/>
              <a:t>Only 4 unique clock periods can be provided for each test </a:t>
            </a:r>
            <a:r>
              <a:rPr lang="en-US" dirty="0" smtClean="0"/>
              <a:t>flow</a:t>
            </a:r>
          </a:p>
        </p:txBody>
      </p:sp>
      <p:sp>
        <p:nvSpPr>
          <p:cNvPr id="4" name="Date Placeholder 3"/>
          <p:cNvSpPr>
            <a:spLocks noGrp="1"/>
          </p:cNvSpPr>
          <p:nvPr>
            <p:ph type="dt" sz="half" idx="10"/>
          </p:nvPr>
        </p:nvSpPr>
        <p:spPr/>
        <p:txBody>
          <a:bodyPr/>
          <a:lstStyle/>
          <a:p>
            <a:r>
              <a:rPr lang="en-US" smtClean="0"/>
              <a:t>4/5/2013</a:t>
            </a:r>
            <a:endParaRPr lang="en-US" dirty="0"/>
          </a:p>
        </p:txBody>
      </p:sp>
      <p:sp>
        <p:nvSpPr>
          <p:cNvPr id="5" name="Slide Number Placeholder 4"/>
          <p:cNvSpPr>
            <a:spLocks noGrp="1"/>
          </p:cNvSpPr>
          <p:nvPr>
            <p:ph type="sldNum" sz="quarter" idx="12"/>
          </p:nvPr>
        </p:nvSpPr>
        <p:spPr/>
        <p:txBody>
          <a:bodyPr/>
          <a:lstStyle/>
          <a:p>
            <a:fld id="{59FE293A-069A-4FE3-BF6D-A3DB85A29D91}" type="slidenum">
              <a:rPr lang="en-US" smtClean="0"/>
              <a:t>14</a:t>
            </a:fld>
            <a:endParaRPr lang="en-US"/>
          </a:p>
        </p:txBody>
      </p:sp>
      <p:sp>
        <p:nvSpPr>
          <p:cNvPr id="6" name="Footer Placeholder 5"/>
          <p:cNvSpPr>
            <a:spLocks noGrp="1"/>
          </p:cNvSpPr>
          <p:nvPr>
            <p:ph type="ftr" sz="quarter" idx="11"/>
          </p:nvPr>
        </p:nvSpPr>
        <p:spPr/>
        <p:txBody>
          <a:bodyPr/>
          <a:lstStyle/>
          <a:p>
            <a:r>
              <a:rPr lang="en-US" smtClean="0"/>
              <a:t>LATW 2013: A Test Time Theorem</a:t>
            </a:r>
            <a:endParaRPr lang="en-US" dirty="0"/>
          </a:p>
        </p:txBody>
      </p:sp>
    </p:spTree>
    <p:extLst>
      <p:ext uri="{BB962C8B-B14F-4D97-AF65-F5344CB8AC3E}">
        <p14:creationId xmlns:p14="http://schemas.microsoft.com/office/powerpoint/2010/main" val="32835848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Asynchronous Periods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Owing to the latency of the analog measurements the minimum clock period is 100ns.</a:t>
            </a:r>
          </a:p>
          <a:p>
            <a:r>
              <a:rPr lang="en-US" dirty="0" smtClean="0"/>
              <a:t>The asynchronous period achieved through simulation were multiplied by 100ns to provide clarity in the variations.</a:t>
            </a:r>
          </a:p>
          <a:p>
            <a:r>
              <a:rPr lang="en-US" dirty="0" smtClean="0"/>
              <a:t>The clock periods were grouped into 4 sets.</a:t>
            </a:r>
          </a:p>
          <a:p>
            <a:r>
              <a:rPr lang="en-US" dirty="0" smtClean="0"/>
              <a:t>Each set contains patterns of one clock period.</a:t>
            </a:r>
          </a:p>
          <a:p>
            <a:r>
              <a:rPr lang="en-US" dirty="0"/>
              <a:t>For synchronous test the maximum period is used as the fixed clock </a:t>
            </a:r>
            <a:r>
              <a:rPr lang="en-US" dirty="0" smtClean="0"/>
              <a:t>period.</a:t>
            </a:r>
            <a:endParaRPr lang="en-US" dirty="0"/>
          </a:p>
        </p:txBody>
      </p:sp>
      <p:sp>
        <p:nvSpPr>
          <p:cNvPr id="4" name="Date Placeholder 3"/>
          <p:cNvSpPr>
            <a:spLocks noGrp="1"/>
          </p:cNvSpPr>
          <p:nvPr>
            <p:ph type="dt" sz="half" idx="10"/>
          </p:nvPr>
        </p:nvSpPr>
        <p:spPr/>
        <p:txBody>
          <a:bodyPr/>
          <a:lstStyle/>
          <a:p>
            <a:r>
              <a:rPr lang="en-US" smtClean="0"/>
              <a:t>4/5/2013</a:t>
            </a:r>
            <a:endParaRPr lang="en-US" dirty="0"/>
          </a:p>
        </p:txBody>
      </p:sp>
      <p:sp>
        <p:nvSpPr>
          <p:cNvPr id="5" name="Slide Number Placeholder 4"/>
          <p:cNvSpPr>
            <a:spLocks noGrp="1"/>
          </p:cNvSpPr>
          <p:nvPr>
            <p:ph type="sldNum" sz="quarter" idx="12"/>
          </p:nvPr>
        </p:nvSpPr>
        <p:spPr/>
        <p:txBody>
          <a:bodyPr/>
          <a:lstStyle/>
          <a:p>
            <a:fld id="{59FE293A-069A-4FE3-BF6D-A3DB85A29D91}" type="slidenum">
              <a:rPr lang="en-US" smtClean="0"/>
              <a:t>15</a:t>
            </a:fld>
            <a:endParaRPr lang="en-US"/>
          </a:p>
        </p:txBody>
      </p:sp>
      <p:sp>
        <p:nvSpPr>
          <p:cNvPr id="6" name="Footer Placeholder 5"/>
          <p:cNvSpPr>
            <a:spLocks noGrp="1"/>
          </p:cNvSpPr>
          <p:nvPr>
            <p:ph type="ftr" sz="quarter" idx="11"/>
          </p:nvPr>
        </p:nvSpPr>
        <p:spPr/>
        <p:txBody>
          <a:bodyPr/>
          <a:lstStyle/>
          <a:p>
            <a:r>
              <a:rPr lang="en-US" smtClean="0"/>
              <a:t>LATW 2013: A Test Time Theorem</a:t>
            </a:r>
            <a:endParaRPr lang="en-US" dirty="0"/>
          </a:p>
        </p:txBody>
      </p:sp>
    </p:spTree>
    <p:extLst>
      <p:ext uri="{BB962C8B-B14F-4D97-AF65-F5344CB8AC3E}">
        <p14:creationId xmlns:p14="http://schemas.microsoft.com/office/powerpoint/2010/main" val="11385543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l"/>
            <a:r>
              <a:rPr lang="en-US" dirty="0" smtClean="0"/>
              <a:t>Asynchronous Periods</a:t>
            </a:r>
            <a:endParaRPr lang="en-US" dirty="0"/>
          </a:p>
        </p:txBody>
      </p:sp>
      <p:pic>
        <p:nvPicPr>
          <p:cNvPr id="11" name="Content Placeholder 10"/>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354802" y="1295401"/>
            <a:ext cx="6434396" cy="4267199"/>
          </a:xfrm>
        </p:spPr>
      </p:pic>
      <p:sp>
        <p:nvSpPr>
          <p:cNvPr id="13" name="TextBox 12"/>
          <p:cNvSpPr txBox="1"/>
          <p:nvPr/>
        </p:nvSpPr>
        <p:spPr>
          <a:xfrm>
            <a:off x="685800" y="5638800"/>
            <a:ext cx="7772400" cy="1015663"/>
          </a:xfrm>
          <a:prstGeom prst="rect">
            <a:avLst/>
          </a:prstGeom>
          <a:noFill/>
        </p:spPr>
        <p:txBody>
          <a:bodyPr wrap="square" rtlCol="0">
            <a:spAutoFit/>
          </a:bodyPr>
          <a:lstStyle/>
          <a:p>
            <a:pPr marL="342900" indent="-342900">
              <a:buFont typeface="Arial" pitchFamily="34" charset="0"/>
              <a:buChar char="•"/>
            </a:pPr>
            <a:r>
              <a:rPr lang="en-US" sz="2000" dirty="0" smtClean="0"/>
              <a:t>The figure shows the cycle periods determined for each test cycle.</a:t>
            </a:r>
          </a:p>
          <a:p>
            <a:pPr marL="342900" indent="-342900">
              <a:buFont typeface="Arial" pitchFamily="34" charset="0"/>
              <a:buChar char="•"/>
            </a:pPr>
            <a:r>
              <a:rPr lang="en-US" sz="2000" dirty="0" smtClean="0"/>
              <a:t>Test cycle will use the clock (dotted line) just above the period.</a:t>
            </a:r>
          </a:p>
        </p:txBody>
      </p:sp>
      <p:sp>
        <p:nvSpPr>
          <p:cNvPr id="2" name="Date Placeholder 1"/>
          <p:cNvSpPr>
            <a:spLocks noGrp="1"/>
          </p:cNvSpPr>
          <p:nvPr>
            <p:ph type="dt" sz="half" idx="10"/>
          </p:nvPr>
        </p:nvSpPr>
        <p:spPr/>
        <p:txBody>
          <a:bodyPr/>
          <a:lstStyle/>
          <a:p>
            <a:r>
              <a:rPr lang="en-US" smtClean="0"/>
              <a:t>4/5/2013</a:t>
            </a:r>
            <a:endParaRPr lang="en-US" dirty="0"/>
          </a:p>
        </p:txBody>
      </p:sp>
      <p:sp>
        <p:nvSpPr>
          <p:cNvPr id="3" name="Slide Number Placeholder 2"/>
          <p:cNvSpPr>
            <a:spLocks noGrp="1"/>
          </p:cNvSpPr>
          <p:nvPr>
            <p:ph type="sldNum" sz="quarter" idx="12"/>
          </p:nvPr>
        </p:nvSpPr>
        <p:spPr/>
        <p:txBody>
          <a:bodyPr/>
          <a:lstStyle/>
          <a:p>
            <a:fld id="{59FE293A-069A-4FE3-BF6D-A3DB85A29D91}" type="slidenum">
              <a:rPr lang="en-US" smtClean="0"/>
              <a:t>16</a:t>
            </a:fld>
            <a:endParaRPr lang="en-US"/>
          </a:p>
        </p:txBody>
      </p:sp>
      <p:sp>
        <p:nvSpPr>
          <p:cNvPr id="4" name="Footer Placeholder 3"/>
          <p:cNvSpPr>
            <a:spLocks noGrp="1"/>
          </p:cNvSpPr>
          <p:nvPr>
            <p:ph type="ftr" sz="quarter" idx="11"/>
          </p:nvPr>
        </p:nvSpPr>
        <p:spPr/>
        <p:txBody>
          <a:bodyPr/>
          <a:lstStyle/>
          <a:p>
            <a:r>
              <a:rPr lang="en-US" smtClean="0"/>
              <a:t>LATW 2013: A Test Time Theorem</a:t>
            </a:r>
            <a:endParaRPr lang="en-US" dirty="0"/>
          </a:p>
        </p:txBody>
      </p:sp>
    </p:spTree>
    <p:extLst>
      <p:ext uri="{BB962C8B-B14F-4D97-AF65-F5344CB8AC3E}">
        <p14:creationId xmlns:p14="http://schemas.microsoft.com/office/powerpoint/2010/main" val="20944030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Test Program</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Test plan is programmed using the native Open Test Programming Language (OTPL).</a:t>
            </a:r>
          </a:p>
          <a:p>
            <a:r>
              <a:rPr lang="en-US" dirty="0"/>
              <a:t>F</a:t>
            </a:r>
            <a:r>
              <a:rPr lang="en-US" dirty="0" smtClean="0"/>
              <a:t>our unique periods and the corresponding information about the signal behavior at each pin is provided in a timing file.</a:t>
            </a:r>
          </a:p>
          <a:p>
            <a:r>
              <a:rPr lang="en-US" dirty="0" smtClean="0"/>
              <a:t>For each period, the input waveform of the clock is set to have a 50% duty cycle.</a:t>
            </a:r>
          </a:p>
          <a:p>
            <a:r>
              <a:rPr lang="en-US" dirty="0" smtClean="0"/>
              <a:t>The output is probed at the end of each period.</a:t>
            </a:r>
          </a:p>
          <a:p>
            <a:r>
              <a:rPr lang="en-US" dirty="0" smtClean="0"/>
              <a:t>Within each period there is a time gap to apply primary inputs (PI) and the clock edge to avoid race condition.</a:t>
            </a:r>
          </a:p>
          <a:p>
            <a:r>
              <a:rPr lang="en-US" dirty="0"/>
              <a:t>Period for each cycle is specified along </a:t>
            </a:r>
            <a:r>
              <a:rPr lang="en-US" dirty="0" smtClean="0"/>
              <a:t>with patterns.</a:t>
            </a:r>
            <a:endParaRPr lang="en-US" dirty="0"/>
          </a:p>
          <a:p>
            <a:r>
              <a:rPr lang="en-US" dirty="0" smtClean="0"/>
              <a:t>Scan </a:t>
            </a:r>
            <a:r>
              <a:rPr lang="en-US" dirty="0"/>
              <a:t>patterns are supplied sequentially bit by </a:t>
            </a:r>
            <a:r>
              <a:rPr lang="en-US" dirty="0" smtClean="0"/>
              <a:t>bit.</a:t>
            </a:r>
            <a:endParaRPr lang="en-US" dirty="0"/>
          </a:p>
        </p:txBody>
      </p:sp>
      <p:sp>
        <p:nvSpPr>
          <p:cNvPr id="4" name="Date Placeholder 3"/>
          <p:cNvSpPr>
            <a:spLocks noGrp="1"/>
          </p:cNvSpPr>
          <p:nvPr>
            <p:ph type="dt" sz="half" idx="10"/>
          </p:nvPr>
        </p:nvSpPr>
        <p:spPr/>
        <p:txBody>
          <a:bodyPr/>
          <a:lstStyle/>
          <a:p>
            <a:r>
              <a:rPr lang="en-US" smtClean="0"/>
              <a:t>4/5/2013</a:t>
            </a:r>
            <a:endParaRPr lang="en-US" dirty="0"/>
          </a:p>
        </p:txBody>
      </p:sp>
      <p:sp>
        <p:nvSpPr>
          <p:cNvPr id="5" name="Slide Number Placeholder 4"/>
          <p:cNvSpPr>
            <a:spLocks noGrp="1"/>
          </p:cNvSpPr>
          <p:nvPr>
            <p:ph type="sldNum" sz="quarter" idx="12"/>
          </p:nvPr>
        </p:nvSpPr>
        <p:spPr/>
        <p:txBody>
          <a:bodyPr/>
          <a:lstStyle/>
          <a:p>
            <a:fld id="{59FE293A-069A-4FE3-BF6D-A3DB85A29D91}" type="slidenum">
              <a:rPr lang="en-US" smtClean="0"/>
              <a:t>17</a:t>
            </a:fld>
            <a:endParaRPr lang="en-US" dirty="0"/>
          </a:p>
        </p:txBody>
      </p:sp>
      <p:sp>
        <p:nvSpPr>
          <p:cNvPr id="6" name="Footer Placeholder 5"/>
          <p:cNvSpPr>
            <a:spLocks noGrp="1"/>
          </p:cNvSpPr>
          <p:nvPr>
            <p:ph type="ftr" sz="quarter" idx="11"/>
          </p:nvPr>
        </p:nvSpPr>
        <p:spPr/>
        <p:txBody>
          <a:bodyPr/>
          <a:lstStyle/>
          <a:p>
            <a:r>
              <a:rPr lang="en-US" smtClean="0"/>
              <a:t>LATW 2013: A Test Time Theorem</a:t>
            </a:r>
            <a:endParaRPr lang="en-US" dirty="0"/>
          </a:p>
        </p:txBody>
      </p:sp>
    </p:spTree>
    <p:extLst>
      <p:ext uri="{BB962C8B-B14F-4D97-AF65-F5344CB8AC3E}">
        <p14:creationId xmlns:p14="http://schemas.microsoft.com/office/powerpoint/2010/main" val="21951297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ATE Functional Test Using Synchronous Clock</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57200" y="1600200"/>
            <a:ext cx="8229600" cy="3220595"/>
          </a:xfrm>
        </p:spPr>
      </p:pic>
      <p:sp>
        <p:nvSpPr>
          <p:cNvPr id="7" name="TextBox 6"/>
          <p:cNvSpPr txBox="1"/>
          <p:nvPr/>
        </p:nvSpPr>
        <p:spPr>
          <a:xfrm>
            <a:off x="609600" y="4724400"/>
            <a:ext cx="8077200" cy="1938992"/>
          </a:xfrm>
          <a:prstGeom prst="rect">
            <a:avLst/>
          </a:prstGeom>
          <a:noFill/>
        </p:spPr>
        <p:txBody>
          <a:bodyPr wrap="square" rtlCol="0">
            <a:spAutoFit/>
          </a:bodyPr>
          <a:lstStyle/>
          <a:p>
            <a:pPr marL="285750" indent="-285750">
              <a:buFont typeface="Arial" pitchFamily="34" charset="0"/>
              <a:buChar char="•"/>
            </a:pPr>
            <a:r>
              <a:rPr lang="en-US" sz="2000" dirty="0" smtClean="0"/>
              <a:t>Figure shows the waveforms for 33 cycles of the 540 cycles in total test. </a:t>
            </a:r>
          </a:p>
          <a:p>
            <a:pPr marL="285750" indent="-285750">
              <a:buFont typeface="Arial" pitchFamily="34" charset="0"/>
              <a:buChar char="•"/>
            </a:pPr>
            <a:r>
              <a:rPr lang="en-US" sz="2000" dirty="0" smtClean="0"/>
              <a:t>The synchronous clock used is 500ns</a:t>
            </a:r>
          </a:p>
          <a:p>
            <a:pPr marL="285750" indent="-285750">
              <a:buFont typeface="Arial" pitchFamily="34" charset="0"/>
              <a:buChar char="•"/>
            </a:pPr>
            <a:r>
              <a:rPr lang="en-US" sz="2000" dirty="0" smtClean="0"/>
              <a:t>The time frame to accommodate 33 cycles using synchronous clock is 16.5µs</a:t>
            </a:r>
          </a:p>
          <a:p>
            <a:pPr marL="285750" indent="-285750">
              <a:buFont typeface="Arial" pitchFamily="34" charset="0"/>
              <a:buChar char="•"/>
            </a:pPr>
            <a:r>
              <a:rPr lang="en-US" sz="2000" dirty="0" smtClean="0"/>
              <a:t>Total test time for 540 cycles = 540 x .5 µs = 270 µs</a:t>
            </a:r>
          </a:p>
        </p:txBody>
      </p:sp>
      <p:sp>
        <p:nvSpPr>
          <p:cNvPr id="3" name="Date Placeholder 2"/>
          <p:cNvSpPr>
            <a:spLocks noGrp="1"/>
          </p:cNvSpPr>
          <p:nvPr>
            <p:ph type="dt" sz="half" idx="10"/>
          </p:nvPr>
        </p:nvSpPr>
        <p:spPr/>
        <p:txBody>
          <a:bodyPr/>
          <a:lstStyle/>
          <a:p>
            <a:r>
              <a:rPr lang="en-US" smtClean="0"/>
              <a:t>4/5/2013</a:t>
            </a:r>
            <a:endParaRPr lang="en-US" dirty="0"/>
          </a:p>
        </p:txBody>
      </p:sp>
      <p:sp>
        <p:nvSpPr>
          <p:cNvPr id="5" name="Slide Number Placeholder 4"/>
          <p:cNvSpPr>
            <a:spLocks noGrp="1"/>
          </p:cNvSpPr>
          <p:nvPr>
            <p:ph type="sldNum" sz="quarter" idx="12"/>
          </p:nvPr>
        </p:nvSpPr>
        <p:spPr/>
        <p:txBody>
          <a:bodyPr/>
          <a:lstStyle/>
          <a:p>
            <a:fld id="{59FE293A-069A-4FE3-BF6D-A3DB85A29D91}" type="slidenum">
              <a:rPr lang="en-US" smtClean="0"/>
              <a:t>18</a:t>
            </a:fld>
            <a:endParaRPr lang="en-US" dirty="0"/>
          </a:p>
        </p:txBody>
      </p:sp>
      <p:sp>
        <p:nvSpPr>
          <p:cNvPr id="6" name="Footer Placeholder 5"/>
          <p:cNvSpPr>
            <a:spLocks noGrp="1"/>
          </p:cNvSpPr>
          <p:nvPr>
            <p:ph type="ftr" sz="quarter" idx="11"/>
          </p:nvPr>
        </p:nvSpPr>
        <p:spPr/>
        <p:txBody>
          <a:bodyPr/>
          <a:lstStyle/>
          <a:p>
            <a:r>
              <a:rPr lang="en-US" smtClean="0"/>
              <a:t>LATW 2013: A Test Time Theorem</a:t>
            </a:r>
            <a:endParaRPr lang="en-US" dirty="0"/>
          </a:p>
        </p:txBody>
      </p:sp>
    </p:spTree>
    <p:extLst>
      <p:ext uri="{BB962C8B-B14F-4D97-AF65-F5344CB8AC3E}">
        <p14:creationId xmlns:p14="http://schemas.microsoft.com/office/powerpoint/2010/main" val="30913192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ATE Functional Test Using Asynchronous Clock</a:t>
            </a:r>
            <a:endParaRPr lang="en-US" dirty="0"/>
          </a:p>
        </p:txBody>
      </p:sp>
      <p:pic>
        <p:nvPicPr>
          <p:cNvPr id="4" name="Content Placeholder 3"/>
          <p:cNvPicPr>
            <a:picLocks noGrp="1"/>
          </p:cNvPicPr>
          <p:nvPr>
            <p:ph idx="1"/>
          </p:nvPr>
        </p:nvPicPr>
        <p:blipFill>
          <a:blip r:embed="rId3">
            <a:extLst>
              <a:ext uri="{28A0092B-C50C-407E-A947-70E740481C1C}">
                <a14:useLocalDpi xmlns:a14="http://schemas.microsoft.com/office/drawing/2010/main" val="0"/>
              </a:ext>
            </a:extLst>
          </a:blip>
          <a:stretch>
            <a:fillRect/>
          </a:stretch>
        </p:blipFill>
        <p:spPr>
          <a:xfrm>
            <a:off x="457200" y="1600200"/>
            <a:ext cx="8229600" cy="3200400"/>
          </a:xfrm>
        </p:spPr>
      </p:pic>
      <mc:AlternateContent xmlns:mc="http://schemas.openxmlformats.org/markup-compatibility/2006" xmlns:a14="http://schemas.microsoft.com/office/drawing/2010/main">
        <mc:Choice Requires="a14">
          <p:sp>
            <p:nvSpPr>
              <p:cNvPr id="5" name="TextBox 4"/>
              <p:cNvSpPr txBox="1"/>
              <p:nvPr/>
            </p:nvSpPr>
            <p:spPr>
              <a:xfrm>
                <a:off x="609600" y="4724400"/>
                <a:ext cx="8077200" cy="2051972"/>
              </a:xfrm>
              <a:prstGeom prst="rect">
                <a:avLst/>
              </a:prstGeom>
              <a:noFill/>
            </p:spPr>
            <p:txBody>
              <a:bodyPr wrap="square" rtlCol="0">
                <a:spAutoFit/>
              </a:bodyPr>
              <a:lstStyle/>
              <a:p>
                <a:pPr marL="285750" indent="-285750">
                  <a:buFont typeface="Arial" pitchFamily="34" charset="0"/>
                  <a:buChar char="•"/>
                </a:pPr>
                <a:r>
                  <a:rPr lang="en-US" dirty="0" smtClean="0"/>
                  <a:t>Figure shows the waveforms for 58 cycles of the 540 cycles in total test. </a:t>
                </a:r>
              </a:p>
              <a:p>
                <a:pPr marL="285750" indent="-285750">
                  <a:buFont typeface="Arial" pitchFamily="34" charset="0"/>
                  <a:buChar char="•"/>
                </a:pPr>
                <a:r>
                  <a:rPr lang="en-US" dirty="0" smtClean="0"/>
                  <a:t>The time frame to accommodate 58 cycles using asynchronous period is 16.5µs</a:t>
                </a:r>
              </a:p>
              <a:p>
                <a:pPr marL="285750" indent="-285750">
                  <a:buFont typeface="Arial" pitchFamily="34" charset="0"/>
                  <a:buChar char="•"/>
                </a:pPr>
                <a:r>
                  <a:rPr lang="en-US" dirty="0" smtClean="0"/>
                  <a:t>The periods selected for asynchronous test are 500ns, 410ns, 300ns, 200ns</a:t>
                </a:r>
              </a:p>
              <a:p>
                <a:pPr marL="285750" indent="-285750">
                  <a:buFont typeface="Arial" pitchFamily="34" charset="0"/>
                  <a:buChar char="•"/>
                </a:pPr>
                <a:r>
                  <a:rPr lang="en-US" dirty="0" smtClean="0"/>
                  <a:t>Total test time for 540 cycles = </a:t>
                </a:r>
                <a14:m>
                  <m:oMath xmlns:m="http://schemas.openxmlformats.org/officeDocument/2006/math">
                    <m:nary>
                      <m:naryPr>
                        <m:chr m:val="∑"/>
                        <m:ctrlPr>
                          <a:rPr lang="en-US" i="1" smtClean="0">
                            <a:latin typeface="Cambria Math"/>
                          </a:rPr>
                        </m:ctrlPr>
                      </m:naryPr>
                      <m:sub>
                        <m:r>
                          <m:rPr>
                            <m:brk m:alnAt="23"/>
                          </m:rPr>
                          <a:rPr lang="en-US" b="0" i="1" smtClean="0">
                            <a:latin typeface="Cambria Math"/>
                          </a:rPr>
                          <m:t>𝑖</m:t>
                        </m:r>
                        <m:r>
                          <a:rPr lang="en-US" b="0" i="1" smtClean="0">
                            <a:latin typeface="Cambria Math"/>
                          </a:rPr>
                          <m:t>=1</m:t>
                        </m:r>
                      </m:sub>
                      <m:sup>
                        <m:r>
                          <a:rPr lang="en-US" b="0" i="1" smtClean="0">
                            <a:latin typeface="Cambria Math"/>
                          </a:rPr>
                          <m:t>540</m:t>
                        </m:r>
                      </m:sup>
                      <m:e>
                        <m:r>
                          <a:rPr lang="en-US" b="0" i="1" smtClean="0">
                            <a:latin typeface="Cambria Math"/>
                          </a:rPr>
                          <m:t>𝑇𝑖</m:t>
                        </m:r>
                        <m:r>
                          <a:rPr lang="en-US" b="0" i="1" smtClean="0">
                            <a:latin typeface="Cambria Math"/>
                          </a:rPr>
                          <m:t> </m:t>
                        </m:r>
                      </m:e>
                    </m:nary>
                  </m:oMath>
                </a14:m>
                <a:r>
                  <a:rPr lang="en-US" dirty="0" smtClean="0"/>
                  <a:t> = 157.7µs</a:t>
                </a:r>
                <a:r>
                  <a:rPr lang="en-US" dirty="0"/>
                  <a:t> </a:t>
                </a:r>
                <a:r>
                  <a:rPr lang="en-US" dirty="0" smtClean="0"/>
                  <a:t>≈ 38% reduction in test time</a:t>
                </a:r>
              </a:p>
            </p:txBody>
          </p:sp>
        </mc:Choice>
        <mc:Fallback xmlns="">
          <p:sp>
            <p:nvSpPr>
              <p:cNvPr id="5" name="TextBox 4"/>
              <p:cNvSpPr txBox="1">
                <a:spLocks noRot="1" noChangeAspect="1" noMove="1" noResize="1" noEditPoints="1" noAdjustHandles="1" noChangeArrowheads="1" noChangeShapeType="1" noTextEdit="1"/>
              </p:cNvSpPr>
              <p:nvPr/>
            </p:nvSpPr>
            <p:spPr>
              <a:xfrm>
                <a:off x="609600" y="4724400"/>
                <a:ext cx="8077200" cy="2051972"/>
              </a:xfrm>
              <a:prstGeom prst="rect">
                <a:avLst/>
              </a:prstGeom>
              <a:blipFill rotWithShape="1">
                <a:blip r:embed="rId4"/>
                <a:stretch>
                  <a:fillRect l="-453" t="-1484" b="-19288"/>
                </a:stretch>
              </a:blipFill>
            </p:spPr>
            <p:txBody>
              <a:bodyPr/>
              <a:lstStyle/>
              <a:p>
                <a:r>
                  <a:rPr lang="en-US">
                    <a:noFill/>
                  </a:rPr>
                  <a:t> </a:t>
                </a:r>
              </a:p>
            </p:txBody>
          </p:sp>
        </mc:Fallback>
      </mc:AlternateContent>
      <p:sp>
        <p:nvSpPr>
          <p:cNvPr id="3" name="Date Placeholder 2"/>
          <p:cNvSpPr>
            <a:spLocks noGrp="1"/>
          </p:cNvSpPr>
          <p:nvPr>
            <p:ph type="dt" sz="half" idx="10"/>
          </p:nvPr>
        </p:nvSpPr>
        <p:spPr/>
        <p:txBody>
          <a:bodyPr/>
          <a:lstStyle/>
          <a:p>
            <a:r>
              <a:rPr lang="en-US" smtClean="0"/>
              <a:t>4/5/2013</a:t>
            </a:r>
            <a:endParaRPr lang="en-US" dirty="0"/>
          </a:p>
        </p:txBody>
      </p:sp>
      <p:sp>
        <p:nvSpPr>
          <p:cNvPr id="6" name="Slide Number Placeholder 5"/>
          <p:cNvSpPr>
            <a:spLocks noGrp="1"/>
          </p:cNvSpPr>
          <p:nvPr>
            <p:ph type="sldNum" sz="quarter" idx="12"/>
          </p:nvPr>
        </p:nvSpPr>
        <p:spPr/>
        <p:txBody>
          <a:bodyPr/>
          <a:lstStyle/>
          <a:p>
            <a:fld id="{59FE293A-069A-4FE3-BF6D-A3DB85A29D91}" type="slidenum">
              <a:rPr lang="en-US" smtClean="0"/>
              <a:t>19</a:t>
            </a:fld>
            <a:endParaRPr lang="en-US" dirty="0"/>
          </a:p>
        </p:txBody>
      </p:sp>
      <p:sp>
        <p:nvSpPr>
          <p:cNvPr id="7" name="Footer Placeholder 6"/>
          <p:cNvSpPr>
            <a:spLocks noGrp="1"/>
          </p:cNvSpPr>
          <p:nvPr>
            <p:ph type="ftr" sz="quarter" idx="11"/>
          </p:nvPr>
        </p:nvSpPr>
        <p:spPr/>
        <p:txBody>
          <a:bodyPr/>
          <a:lstStyle/>
          <a:p>
            <a:r>
              <a:rPr lang="en-US" smtClean="0"/>
              <a:t>LATW 2013: A Test Time Theorem</a:t>
            </a:r>
            <a:endParaRPr lang="en-US" dirty="0"/>
          </a:p>
        </p:txBody>
      </p:sp>
    </p:spTree>
    <p:extLst>
      <p:ext uri="{BB962C8B-B14F-4D97-AF65-F5344CB8AC3E}">
        <p14:creationId xmlns:p14="http://schemas.microsoft.com/office/powerpoint/2010/main" val="15687298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Test Time Theorem</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lnSpcReduction="10000"/>
              </a:bodyPr>
              <a:lstStyle/>
              <a:p>
                <a:r>
                  <a:rPr lang="en-US" dirty="0" smtClean="0"/>
                  <a:t>Theorem: </a:t>
                </a:r>
                <a:r>
                  <a:rPr lang="en-US" i="1" dirty="0" smtClean="0"/>
                  <a:t>The test time (TT) for a synchronous test is the ratio of total energy dissipated in the entire test to the average power consumption during test.</a:t>
                </a:r>
              </a:p>
              <a:p>
                <a:r>
                  <a:rPr lang="en-US" dirty="0" smtClean="0"/>
                  <a:t>Quantitatively this can be written as</a:t>
                </a:r>
              </a:p>
              <a:p>
                <a:pPr marL="0" indent="0" algn="ctr">
                  <a:buNone/>
                </a:pPr>
                <a14:m>
                  <m:oMathPara xmlns:m="http://schemas.openxmlformats.org/officeDocument/2006/math">
                    <m:oMathParaPr>
                      <m:jc m:val="centerGroup"/>
                    </m:oMathParaPr>
                    <m:oMath xmlns:m="http://schemas.openxmlformats.org/officeDocument/2006/math">
                      <m:r>
                        <a:rPr lang="en-US" b="0" i="1" smtClean="0">
                          <a:latin typeface="Cambria Math"/>
                        </a:rPr>
                        <m:t>𝑇𝑇</m:t>
                      </m:r>
                      <m:r>
                        <a:rPr lang="en-US" b="0" i="1" smtClean="0">
                          <a:latin typeface="Cambria Math"/>
                        </a:rPr>
                        <m:t>= </m:t>
                      </m:r>
                      <m:f>
                        <m:fPr>
                          <m:ctrlPr>
                            <a:rPr lang="en-US" i="1" smtClean="0">
                              <a:latin typeface="Cambria Math"/>
                            </a:rPr>
                          </m:ctrlPr>
                        </m:fPr>
                        <m:num>
                          <m:r>
                            <a:rPr lang="en-US" b="0" i="1" smtClean="0">
                              <a:latin typeface="Cambria Math"/>
                            </a:rPr>
                            <m:t>𝐸</m:t>
                          </m:r>
                          <m:r>
                            <a:rPr lang="en-US" b="0" i="1" baseline="-25000" smtClean="0">
                              <a:latin typeface="Cambria Math"/>
                            </a:rPr>
                            <m:t>𝑇𝑂𝑇𝐴𝐿</m:t>
                          </m:r>
                        </m:num>
                        <m:den>
                          <m:r>
                            <a:rPr lang="en-US" b="0" i="1" smtClean="0">
                              <a:latin typeface="Cambria Math"/>
                            </a:rPr>
                            <m:t>𝑃</m:t>
                          </m:r>
                          <m:r>
                            <a:rPr lang="en-US" b="0" i="1" baseline="-25000" smtClean="0">
                              <a:latin typeface="Cambria Math"/>
                            </a:rPr>
                            <m:t>𝐴𝑉𝐺</m:t>
                          </m:r>
                        </m:den>
                      </m:f>
                    </m:oMath>
                  </m:oMathPara>
                </a14:m>
                <a:endParaRPr lang="en-US" dirty="0" smtClean="0"/>
              </a:p>
              <a:p>
                <a:r>
                  <a:rPr lang="en-US" dirty="0" smtClean="0"/>
                  <a:t>Where </a:t>
                </a:r>
                <a:r>
                  <a:rPr lang="en-US" i="1" dirty="0" smtClean="0"/>
                  <a:t>E</a:t>
                </a:r>
                <a:r>
                  <a:rPr lang="en-US" i="1" baseline="-25000" dirty="0" smtClean="0"/>
                  <a:t>TOTAL</a:t>
                </a:r>
                <a:r>
                  <a:rPr lang="en-US" dirty="0" smtClean="0"/>
                  <a:t> is the total energy, an invariant of the test, </a:t>
                </a:r>
                <a:r>
                  <a:rPr lang="en-US" i="1" dirty="0" smtClean="0"/>
                  <a:t>P</a:t>
                </a:r>
                <a:r>
                  <a:rPr lang="en-US" i="1" baseline="-25000" dirty="0" smtClean="0"/>
                  <a:t>AVG</a:t>
                </a:r>
                <a:r>
                  <a:rPr lang="en-US" dirty="0" smtClean="0"/>
                  <a:t> is the average power.</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3"/>
                <a:stretch>
                  <a:fillRect l="-1630" t="-2830" r="-1630"/>
                </a:stretch>
              </a:blipFill>
            </p:spPr>
            <p:txBody>
              <a:bodyPr/>
              <a:lstStyle/>
              <a:p>
                <a:r>
                  <a:rPr lang="en-US">
                    <a:noFill/>
                  </a:rPr>
                  <a:t> </a:t>
                </a:r>
              </a:p>
            </p:txBody>
          </p:sp>
        </mc:Fallback>
      </mc:AlternateContent>
      <p:sp>
        <p:nvSpPr>
          <p:cNvPr id="4" name="Date Placeholder 3"/>
          <p:cNvSpPr>
            <a:spLocks noGrp="1"/>
          </p:cNvSpPr>
          <p:nvPr>
            <p:ph type="dt" sz="half" idx="10"/>
          </p:nvPr>
        </p:nvSpPr>
        <p:spPr/>
        <p:txBody>
          <a:bodyPr/>
          <a:lstStyle/>
          <a:p>
            <a:r>
              <a:rPr lang="en-US" smtClean="0"/>
              <a:t>4/5/2013</a:t>
            </a:r>
            <a:endParaRPr lang="en-US" dirty="0"/>
          </a:p>
        </p:txBody>
      </p:sp>
      <p:sp>
        <p:nvSpPr>
          <p:cNvPr id="5" name="Footer Placeholder 4"/>
          <p:cNvSpPr>
            <a:spLocks noGrp="1"/>
          </p:cNvSpPr>
          <p:nvPr>
            <p:ph type="ftr" sz="quarter" idx="11"/>
          </p:nvPr>
        </p:nvSpPr>
        <p:spPr/>
        <p:txBody>
          <a:bodyPr/>
          <a:lstStyle/>
          <a:p>
            <a:r>
              <a:rPr lang="en-US" smtClean="0"/>
              <a:t>LATW 2013: A Test Time Theorem</a:t>
            </a:r>
            <a:endParaRPr lang="en-US" dirty="0"/>
          </a:p>
        </p:txBody>
      </p:sp>
      <p:sp>
        <p:nvSpPr>
          <p:cNvPr id="6" name="Slide Number Placeholder 5"/>
          <p:cNvSpPr>
            <a:spLocks noGrp="1"/>
          </p:cNvSpPr>
          <p:nvPr>
            <p:ph type="sldNum" sz="quarter" idx="12"/>
          </p:nvPr>
        </p:nvSpPr>
        <p:spPr/>
        <p:txBody>
          <a:bodyPr/>
          <a:lstStyle/>
          <a:p>
            <a:fld id="{2CF0F28C-7B4F-4D33-921D-F010478393A4}" type="slidenum">
              <a:rPr lang="en-US" smtClean="0"/>
              <a:t>2</a:t>
            </a:fld>
            <a:endParaRPr lang="en-US" dirty="0"/>
          </a:p>
        </p:txBody>
      </p:sp>
    </p:spTree>
    <p:extLst>
      <p:ext uri="{BB962C8B-B14F-4D97-AF65-F5344CB8AC3E}">
        <p14:creationId xmlns:p14="http://schemas.microsoft.com/office/powerpoint/2010/main" val="6579132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Conclusion</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371600"/>
                <a:ext cx="8229600" cy="4754563"/>
              </a:xfrm>
            </p:spPr>
            <p:txBody>
              <a:bodyPr>
                <a:normAutofit/>
              </a:bodyPr>
              <a:lstStyle/>
              <a:p>
                <a:r>
                  <a:rPr lang="en-US" dirty="0" smtClean="0"/>
                  <a:t>The test time theorem provides limits of attainable minimum test time, as</a:t>
                </a:r>
              </a:p>
              <a:p>
                <a:pPr marL="0" indent="0">
                  <a:buNone/>
                </a:pPr>
                <a14:m>
                  <m:oMathPara xmlns:m="http://schemas.openxmlformats.org/officeDocument/2006/math">
                    <m:oMathParaPr>
                      <m:jc m:val="centerGroup"/>
                    </m:oMathParaPr>
                    <m:oMath xmlns:m="http://schemas.openxmlformats.org/officeDocument/2006/math">
                      <m:r>
                        <a:rPr lang="en-US" i="1">
                          <a:latin typeface="Cambria Math"/>
                        </a:rPr>
                        <m:t>𝑇𝑇</m:t>
                      </m:r>
                      <m:r>
                        <a:rPr lang="en-US" i="1">
                          <a:latin typeface="Cambria Math"/>
                        </a:rPr>
                        <m:t>= </m:t>
                      </m:r>
                      <m:f>
                        <m:fPr>
                          <m:ctrlPr>
                            <a:rPr lang="en-US" i="1">
                              <a:latin typeface="Cambria Math"/>
                            </a:rPr>
                          </m:ctrlPr>
                        </m:fPr>
                        <m:num>
                          <m:r>
                            <a:rPr lang="en-US" i="1">
                              <a:latin typeface="Cambria Math"/>
                            </a:rPr>
                            <m:t>𝐸</m:t>
                          </m:r>
                          <m:r>
                            <a:rPr lang="en-US" i="1" baseline="-25000">
                              <a:latin typeface="Cambria Math"/>
                            </a:rPr>
                            <m:t>𝑇𝑂𝑇𝐴𝐿</m:t>
                          </m:r>
                        </m:num>
                        <m:den>
                          <m:r>
                            <a:rPr lang="en-US" i="1">
                              <a:latin typeface="Cambria Math"/>
                            </a:rPr>
                            <m:t>𝑃</m:t>
                          </m:r>
                          <m:r>
                            <a:rPr lang="en-US" i="1" baseline="-25000">
                              <a:latin typeface="Cambria Math"/>
                            </a:rPr>
                            <m:t>𝐴𝑉𝐺</m:t>
                          </m:r>
                        </m:den>
                      </m:f>
                    </m:oMath>
                  </m:oMathPara>
                </a14:m>
                <a:endParaRPr lang="en-US" dirty="0"/>
              </a:p>
              <a:p>
                <a:endParaRPr lang="en-US" smtClean="0"/>
              </a:p>
              <a:p>
                <a:r>
                  <a:rPr lang="en-US" smtClean="0"/>
                  <a:t>Numerator </a:t>
                </a:r>
                <a:r>
                  <a:rPr lang="en-US" dirty="0" smtClean="0"/>
                  <a:t>can be reduced by lowering voltage.</a:t>
                </a:r>
              </a:p>
              <a:p>
                <a:r>
                  <a:rPr lang="en-US" dirty="0" smtClean="0"/>
                  <a:t>Denominator is increased by asynchronous clock.</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371600"/>
                <a:ext cx="8229600" cy="4754563"/>
              </a:xfrm>
              <a:blipFill rotWithShape="1">
                <a:blip r:embed="rId3"/>
                <a:stretch>
                  <a:fillRect l="-1630" t="-1667" b="-3333"/>
                </a:stretch>
              </a:blipFill>
            </p:spPr>
            <p:txBody>
              <a:bodyPr/>
              <a:lstStyle/>
              <a:p>
                <a:r>
                  <a:rPr lang="en-US">
                    <a:noFill/>
                  </a:rPr>
                  <a:t> </a:t>
                </a:r>
              </a:p>
            </p:txBody>
          </p:sp>
        </mc:Fallback>
      </mc:AlternateContent>
      <p:sp>
        <p:nvSpPr>
          <p:cNvPr id="4" name="Date Placeholder 3"/>
          <p:cNvSpPr>
            <a:spLocks noGrp="1"/>
          </p:cNvSpPr>
          <p:nvPr>
            <p:ph type="dt" sz="half" idx="10"/>
          </p:nvPr>
        </p:nvSpPr>
        <p:spPr/>
        <p:txBody>
          <a:bodyPr/>
          <a:lstStyle/>
          <a:p>
            <a:r>
              <a:rPr lang="en-US" smtClean="0"/>
              <a:t>4/5/2013</a:t>
            </a:r>
            <a:endParaRPr lang="en-US" dirty="0"/>
          </a:p>
        </p:txBody>
      </p:sp>
      <p:sp>
        <p:nvSpPr>
          <p:cNvPr id="5" name="Footer Placeholder 4"/>
          <p:cNvSpPr>
            <a:spLocks noGrp="1"/>
          </p:cNvSpPr>
          <p:nvPr>
            <p:ph type="ftr" sz="quarter" idx="11"/>
          </p:nvPr>
        </p:nvSpPr>
        <p:spPr/>
        <p:txBody>
          <a:bodyPr/>
          <a:lstStyle/>
          <a:p>
            <a:r>
              <a:rPr lang="en-US" smtClean="0"/>
              <a:t>LATW 2013: A Test Time Theorem</a:t>
            </a:r>
            <a:endParaRPr lang="en-US" dirty="0"/>
          </a:p>
        </p:txBody>
      </p:sp>
      <p:sp>
        <p:nvSpPr>
          <p:cNvPr id="6" name="Slide Number Placeholder 5"/>
          <p:cNvSpPr>
            <a:spLocks noGrp="1"/>
          </p:cNvSpPr>
          <p:nvPr>
            <p:ph type="sldNum" sz="quarter" idx="12"/>
          </p:nvPr>
        </p:nvSpPr>
        <p:spPr/>
        <p:txBody>
          <a:bodyPr/>
          <a:lstStyle/>
          <a:p>
            <a:fld id="{2CF0F28C-7B4F-4D33-921D-F010478393A4}" type="slidenum">
              <a:rPr lang="en-US" smtClean="0"/>
              <a:t>20</a:t>
            </a:fld>
            <a:endParaRPr lang="en-US" dirty="0"/>
          </a:p>
        </p:txBody>
      </p:sp>
    </p:spTree>
    <p:extLst>
      <p:ext uri="{BB962C8B-B14F-4D97-AF65-F5344CB8AC3E}">
        <p14:creationId xmlns:p14="http://schemas.microsoft.com/office/powerpoint/2010/main" val="5430020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History of This Work</a:t>
            </a:r>
            <a:endParaRPr lang="en-US" dirty="0"/>
          </a:p>
        </p:txBody>
      </p:sp>
      <p:sp>
        <p:nvSpPr>
          <p:cNvPr id="3" name="Content Placeholder 2"/>
          <p:cNvSpPr>
            <a:spLocks noGrp="1"/>
          </p:cNvSpPr>
          <p:nvPr>
            <p:ph idx="1"/>
          </p:nvPr>
        </p:nvSpPr>
        <p:spPr>
          <a:xfrm>
            <a:off x="457200" y="1524000"/>
            <a:ext cx="8229600" cy="4648200"/>
          </a:xfrm>
        </p:spPr>
        <p:txBody>
          <a:bodyPr>
            <a:normAutofit fontScale="77500" lnSpcReduction="20000"/>
          </a:bodyPr>
          <a:lstStyle/>
          <a:p>
            <a:r>
              <a:rPr lang="en-US" sz="2400" dirty="0" smtClean="0"/>
              <a:t>V. D. Agrawal, “Pre-Computed Asynchronous Scan,” Invited Talk, LATW, </a:t>
            </a:r>
            <a:r>
              <a:rPr lang="en-US" sz="2400" b="1" dirty="0" smtClean="0"/>
              <a:t>April 2012</a:t>
            </a:r>
            <a:r>
              <a:rPr lang="en-US" sz="2400" dirty="0" smtClean="0"/>
              <a:t>.</a:t>
            </a:r>
          </a:p>
          <a:p>
            <a:r>
              <a:rPr lang="en-US" sz="2400" dirty="0" smtClean="0"/>
              <a:t>P. Venkataramani and V. D. Agrawal, “Test Time Reduction in ATE Using Asynchronous Clocking,” Poster, DFM&amp;Y Workshop, </a:t>
            </a:r>
            <a:r>
              <a:rPr lang="en-US" sz="2400" b="1" dirty="0" smtClean="0"/>
              <a:t>June 2012</a:t>
            </a:r>
            <a:r>
              <a:rPr lang="en-US" sz="2400" dirty="0" smtClean="0"/>
              <a:t>.</a:t>
            </a:r>
          </a:p>
          <a:p>
            <a:r>
              <a:rPr lang="en-US" sz="2400" dirty="0" smtClean="0"/>
              <a:t>V. D. Agrawal, “Reduced Voltage Test Can be Faster,” Elevator Talk, ITC, </a:t>
            </a:r>
            <a:r>
              <a:rPr lang="en-US" sz="2400" b="1" dirty="0" smtClean="0"/>
              <a:t>Nov 2012</a:t>
            </a:r>
            <a:r>
              <a:rPr lang="en-US" sz="2400" dirty="0" smtClean="0"/>
              <a:t>.</a:t>
            </a:r>
          </a:p>
          <a:p>
            <a:r>
              <a:rPr lang="en-US" sz="2400" dirty="0"/>
              <a:t>P. Venkataramani and V. D. Agrawal, “Reducing ATE Time for Power Constrained Scan Test by Asynchronous </a:t>
            </a:r>
            <a:r>
              <a:rPr lang="en-US" sz="2400" dirty="0" smtClean="0"/>
              <a:t>Clocking,” Poster, ITC, </a:t>
            </a:r>
            <a:r>
              <a:rPr lang="en-US" sz="2400" b="1" dirty="0" smtClean="0"/>
              <a:t>Nov 2012</a:t>
            </a:r>
            <a:r>
              <a:rPr lang="en-US" sz="2400" dirty="0" smtClean="0"/>
              <a:t>.</a:t>
            </a:r>
          </a:p>
          <a:p>
            <a:r>
              <a:rPr lang="en-US" sz="2400" dirty="0"/>
              <a:t>P. Venkataramani and V. D. Agrawal, “Reducing Test Time of Power </a:t>
            </a:r>
            <a:r>
              <a:rPr lang="en-US" sz="2400" dirty="0" smtClean="0"/>
              <a:t>Constrained Test </a:t>
            </a:r>
            <a:r>
              <a:rPr lang="en-US" sz="2400" dirty="0"/>
              <a:t>by Optimal Selection of Supply Voltage,” </a:t>
            </a:r>
            <a:r>
              <a:rPr lang="en-US" sz="2400" i="1" dirty="0"/>
              <a:t>Proc. 26th International </a:t>
            </a:r>
            <a:r>
              <a:rPr lang="en-US" sz="2400" i="1" dirty="0" smtClean="0"/>
              <a:t>Conf. VLSI Design</a:t>
            </a:r>
            <a:r>
              <a:rPr lang="en-US" sz="2400" dirty="0"/>
              <a:t>,</a:t>
            </a:r>
            <a:r>
              <a:rPr lang="en-US" sz="2400" b="1" dirty="0" smtClean="0"/>
              <a:t> Jan </a:t>
            </a:r>
            <a:r>
              <a:rPr lang="en-US" sz="2400" b="1" dirty="0"/>
              <a:t>2013</a:t>
            </a:r>
            <a:r>
              <a:rPr lang="en-US" sz="2400" dirty="0" smtClean="0"/>
              <a:t>.</a:t>
            </a:r>
          </a:p>
          <a:p>
            <a:r>
              <a:rPr lang="en-US" sz="2400" dirty="0"/>
              <a:t>P. Venkataramani, S. Sindia and V. D. Agrawal, “Finding Best Voltage and Frequency to </a:t>
            </a:r>
            <a:r>
              <a:rPr lang="en-US" sz="2400" dirty="0" smtClean="0"/>
              <a:t>Shorten Power-Constrained </a:t>
            </a:r>
            <a:r>
              <a:rPr lang="en-US" sz="2400" dirty="0"/>
              <a:t>Test Time,” </a:t>
            </a:r>
            <a:r>
              <a:rPr lang="en-US" sz="2400" dirty="0" smtClean="0"/>
              <a:t>Proc. VTS, </a:t>
            </a:r>
            <a:r>
              <a:rPr lang="en-US" sz="2400" b="1" dirty="0" smtClean="0"/>
              <a:t>Apr 2013</a:t>
            </a:r>
            <a:r>
              <a:rPr lang="en-US" sz="2400" dirty="0" smtClean="0"/>
              <a:t>.</a:t>
            </a:r>
          </a:p>
          <a:p>
            <a:r>
              <a:rPr lang="en-US" sz="2400" dirty="0"/>
              <a:t>P. Venkataramani </a:t>
            </a:r>
            <a:r>
              <a:rPr lang="en-US" sz="2400" dirty="0" smtClean="0"/>
              <a:t>and </a:t>
            </a:r>
            <a:r>
              <a:rPr lang="en-US" sz="2400" dirty="0"/>
              <a:t>V. D. Agrawal, “Test </a:t>
            </a:r>
            <a:r>
              <a:rPr lang="en-US" sz="2400" dirty="0" smtClean="0"/>
              <a:t>Programming for Power Constrained Devices,” Proc. NATW, </a:t>
            </a:r>
            <a:r>
              <a:rPr lang="en-US" sz="2400" b="1" dirty="0" smtClean="0"/>
              <a:t>May 2013</a:t>
            </a:r>
            <a:r>
              <a:rPr lang="en-US" sz="2400" dirty="0" smtClean="0"/>
              <a:t>.</a:t>
            </a:r>
          </a:p>
          <a:p>
            <a:r>
              <a:rPr lang="en-US" sz="2400" dirty="0"/>
              <a:t>P. Venkataramani and V. D. Agrawal, </a:t>
            </a:r>
            <a:r>
              <a:rPr lang="en-US" sz="2400" dirty="0" smtClean="0"/>
              <a:t>“ATE Test Time Reduction Using Asynchronous Clocking,” submitted to ITC, </a:t>
            </a:r>
            <a:r>
              <a:rPr lang="en-US" sz="2400" b="1" dirty="0" smtClean="0"/>
              <a:t>Sep </a:t>
            </a:r>
            <a:r>
              <a:rPr lang="en-US" sz="2400" b="1" dirty="0"/>
              <a:t>2013</a:t>
            </a:r>
            <a:r>
              <a:rPr lang="en-US" sz="2400" dirty="0"/>
              <a:t>.</a:t>
            </a:r>
          </a:p>
          <a:p>
            <a:endParaRPr lang="en-US" sz="2400" dirty="0"/>
          </a:p>
          <a:p>
            <a:endParaRPr lang="en-US" sz="2400" dirty="0" smtClean="0"/>
          </a:p>
          <a:p>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r>
              <a:rPr lang="en-US" smtClean="0"/>
              <a:t>4/5/2013</a:t>
            </a:r>
            <a:endParaRPr lang="en-US" dirty="0"/>
          </a:p>
        </p:txBody>
      </p:sp>
      <p:sp>
        <p:nvSpPr>
          <p:cNvPr id="5" name="Footer Placeholder 4"/>
          <p:cNvSpPr>
            <a:spLocks noGrp="1"/>
          </p:cNvSpPr>
          <p:nvPr>
            <p:ph type="ftr" sz="quarter" idx="11"/>
          </p:nvPr>
        </p:nvSpPr>
        <p:spPr/>
        <p:txBody>
          <a:bodyPr/>
          <a:lstStyle/>
          <a:p>
            <a:r>
              <a:rPr lang="en-US" smtClean="0"/>
              <a:t>LATW 2013: A Test Time Theorem</a:t>
            </a:r>
            <a:endParaRPr lang="en-US" dirty="0"/>
          </a:p>
        </p:txBody>
      </p:sp>
      <p:sp>
        <p:nvSpPr>
          <p:cNvPr id="6" name="Slide Number Placeholder 5"/>
          <p:cNvSpPr>
            <a:spLocks noGrp="1"/>
          </p:cNvSpPr>
          <p:nvPr>
            <p:ph type="sldNum" sz="quarter" idx="12"/>
          </p:nvPr>
        </p:nvSpPr>
        <p:spPr/>
        <p:txBody>
          <a:bodyPr/>
          <a:lstStyle/>
          <a:p>
            <a:fld id="{2CF0F28C-7B4F-4D33-921D-F010478393A4}" type="slidenum">
              <a:rPr lang="en-US" smtClean="0"/>
              <a:t>3</a:t>
            </a:fld>
            <a:endParaRPr lang="en-US" dirty="0"/>
          </a:p>
        </p:txBody>
      </p:sp>
    </p:spTree>
    <p:extLst>
      <p:ext uri="{BB962C8B-B14F-4D97-AF65-F5344CB8AC3E}">
        <p14:creationId xmlns:p14="http://schemas.microsoft.com/office/powerpoint/2010/main" val="35147882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Applications of the Theorem</a:t>
            </a:r>
            <a:endParaRPr lang="en-US" dirty="0"/>
          </a:p>
        </p:txBody>
      </p:sp>
      <p:sp>
        <p:nvSpPr>
          <p:cNvPr id="3" name="Content Placeholder 2"/>
          <p:cNvSpPr>
            <a:spLocks noGrp="1"/>
          </p:cNvSpPr>
          <p:nvPr>
            <p:ph idx="1"/>
          </p:nvPr>
        </p:nvSpPr>
        <p:spPr/>
        <p:txBody>
          <a:bodyPr/>
          <a:lstStyle/>
          <a:p>
            <a:r>
              <a:rPr lang="en-US" dirty="0" smtClean="0"/>
              <a:t>Voltage and frequency scaling for minimum test time.</a:t>
            </a:r>
          </a:p>
          <a:p>
            <a:r>
              <a:rPr lang="en-US" dirty="0" smtClean="0"/>
              <a:t>Synchronous Test: Use a fixed clock frequency for the entire test.</a:t>
            </a:r>
          </a:p>
          <a:p>
            <a:r>
              <a:rPr lang="en-US" dirty="0" smtClean="0"/>
              <a:t>Asynchronous Test: Vary test clock vector by vector to dissipate the test energy at the fastest rate.</a:t>
            </a:r>
            <a:endParaRPr lang="en-US" dirty="0"/>
          </a:p>
        </p:txBody>
      </p:sp>
      <p:sp>
        <p:nvSpPr>
          <p:cNvPr id="4" name="Date Placeholder 3"/>
          <p:cNvSpPr>
            <a:spLocks noGrp="1"/>
          </p:cNvSpPr>
          <p:nvPr>
            <p:ph type="dt" sz="half" idx="10"/>
          </p:nvPr>
        </p:nvSpPr>
        <p:spPr/>
        <p:txBody>
          <a:bodyPr/>
          <a:lstStyle/>
          <a:p>
            <a:r>
              <a:rPr lang="en-US" smtClean="0"/>
              <a:t>4/5/2013</a:t>
            </a:r>
            <a:endParaRPr lang="en-US" dirty="0"/>
          </a:p>
        </p:txBody>
      </p:sp>
      <p:sp>
        <p:nvSpPr>
          <p:cNvPr id="5" name="Footer Placeholder 4"/>
          <p:cNvSpPr>
            <a:spLocks noGrp="1"/>
          </p:cNvSpPr>
          <p:nvPr>
            <p:ph type="ftr" sz="quarter" idx="11"/>
          </p:nvPr>
        </p:nvSpPr>
        <p:spPr/>
        <p:txBody>
          <a:bodyPr/>
          <a:lstStyle/>
          <a:p>
            <a:r>
              <a:rPr lang="en-US" smtClean="0"/>
              <a:t>LATW 2013: A Test Time Theorem</a:t>
            </a:r>
            <a:endParaRPr lang="en-US" dirty="0"/>
          </a:p>
        </p:txBody>
      </p:sp>
      <p:sp>
        <p:nvSpPr>
          <p:cNvPr id="6" name="Slide Number Placeholder 5"/>
          <p:cNvSpPr>
            <a:spLocks noGrp="1"/>
          </p:cNvSpPr>
          <p:nvPr>
            <p:ph type="sldNum" sz="quarter" idx="12"/>
          </p:nvPr>
        </p:nvSpPr>
        <p:spPr/>
        <p:txBody>
          <a:bodyPr/>
          <a:lstStyle/>
          <a:p>
            <a:fld id="{2CF0F28C-7B4F-4D33-921D-F010478393A4}" type="slidenum">
              <a:rPr lang="en-US" smtClean="0"/>
              <a:t>4</a:t>
            </a:fld>
            <a:endParaRPr lang="en-US" dirty="0"/>
          </a:p>
        </p:txBody>
      </p:sp>
    </p:spTree>
    <p:extLst>
      <p:ext uri="{BB962C8B-B14F-4D97-AF65-F5344CB8AC3E}">
        <p14:creationId xmlns:p14="http://schemas.microsoft.com/office/powerpoint/2010/main" val="2805593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Test Clock Constraints </a:t>
            </a:r>
            <a:endParaRPr lang="en-US" dirty="0"/>
          </a:p>
        </p:txBody>
      </p:sp>
      <p:sp>
        <p:nvSpPr>
          <p:cNvPr id="3" name="Content Placeholder 2"/>
          <p:cNvSpPr>
            <a:spLocks noGrp="1"/>
          </p:cNvSpPr>
          <p:nvPr>
            <p:ph idx="1"/>
          </p:nvPr>
        </p:nvSpPr>
        <p:spPr/>
        <p:txBody>
          <a:bodyPr/>
          <a:lstStyle/>
          <a:p>
            <a:r>
              <a:rPr lang="en-US" dirty="0" smtClean="0"/>
              <a:t>Minimum test time is achieved when energy is dissipated at the maximum rate.</a:t>
            </a:r>
          </a:p>
          <a:p>
            <a:r>
              <a:rPr lang="en-US" dirty="0" smtClean="0"/>
              <a:t>Clock period is limited by </a:t>
            </a:r>
          </a:p>
          <a:p>
            <a:pPr lvl="1"/>
            <a:r>
              <a:rPr lang="en-US" dirty="0" smtClean="0"/>
              <a:t>Structure constraint: The period of the clock must not be shorter than the delay of the critical path.</a:t>
            </a:r>
          </a:p>
          <a:p>
            <a:pPr lvl="1"/>
            <a:r>
              <a:rPr lang="en-US" dirty="0" smtClean="0"/>
              <a:t>Power Constraint: The period of the clock must not let the power dissipation exceed the design specification.</a:t>
            </a:r>
          </a:p>
          <a:p>
            <a:endParaRPr lang="en-US" dirty="0"/>
          </a:p>
        </p:txBody>
      </p:sp>
      <p:sp>
        <p:nvSpPr>
          <p:cNvPr id="4" name="Date Placeholder 3"/>
          <p:cNvSpPr>
            <a:spLocks noGrp="1"/>
          </p:cNvSpPr>
          <p:nvPr>
            <p:ph type="dt" sz="half" idx="10"/>
          </p:nvPr>
        </p:nvSpPr>
        <p:spPr/>
        <p:txBody>
          <a:bodyPr/>
          <a:lstStyle/>
          <a:p>
            <a:r>
              <a:rPr lang="en-US" smtClean="0"/>
              <a:t>4/5/2013</a:t>
            </a:r>
            <a:endParaRPr lang="en-US" dirty="0"/>
          </a:p>
        </p:txBody>
      </p:sp>
      <p:sp>
        <p:nvSpPr>
          <p:cNvPr id="5" name="Footer Placeholder 4"/>
          <p:cNvSpPr>
            <a:spLocks noGrp="1"/>
          </p:cNvSpPr>
          <p:nvPr>
            <p:ph type="ftr" sz="quarter" idx="11"/>
          </p:nvPr>
        </p:nvSpPr>
        <p:spPr/>
        <p:txBody>
          <a:bodyPr/>
          <a:lstStyle/>
          <a:p>
            <a:r>
              <a:rPr lang="en-US" smtClean="0"/>
              <a:t>LATW 2013: A Test Time Theorem</a:t>
            </a:r>
            <a:endParaRPr lang="en-US" dirty="0"/>
          </a:p>
        </p:txBody>
      </p:sp>
      <p:sp>
        <p:nvSpPr>
          <p:cNvPr id="6" name="Slide Number Placeholder 5"/>
          <p:cNvSpPr>
            <a:spLocks noGrp="1"/>
          </p:cNvSpPr>
          <p:nvPr>
            <p:ph type="sldNum" sz="quarter" idx="12"/>
          </p:nvPr>
        </p:nvSpPr>
        <p:spPr/>
        <p:txBody>
          <a:bodyPr/>
          <a:lstStyle/>
          <a:p>
            <a:fld id="{2CF0F28C-7B4F-4D33-921D-F010478393A4}" type="slidenum">
              <a:rPr lang="en-US" smtClean="0"/>
              <a:t>5</a:t>
            </a:fld>
            <a:endParaRPr lang="en-US" dirty="0"/>
          </a:p>
        </p:txBody>
      </p:sp>
    </p:spTree>
    <p:extLst>
      <p:ext uri="{BB962C8B-B14F-4D97-AF65-F5344CB8AC3E}">
        <p14:creationId xmlns:p14="http://schemas.microsoft.com/office/powerpoint/2010/main" val="29764773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Synchronous Test</a:t>
            </a:r>
            <a:endParaRPr lang="en-US" dirty="0"/>
          </a:p>
        </p:txBody>
      </p:sp>
      <p:sp>
        <p:nvSpPr>
          <p:cNvPr id="3" name="Content Placeholder 2"/>
          <p:cNvSpPr>
            <a:spLocks noGrp="1"/>
          </p:cNvSpPr>
          <p:nvPr>
            <p:ph idx="1"/>
          </p:nvPr>
        </p:nvSpPr>
        <p:spPr/>
        <p:txBody>
          <a:bodyPr/>
          <a:lstStyle/>
          <a:p>
            <a:r>
              <a:rPr lang="en-US" dirty="0"/>
              <a:t>Test produces more than functional activity; consumes more power that the circuit is designed for.</a:t>
            </a:r>
          </a:p>
          <a:p>
            <a:r>
              <a:rPr lang="en-US" dirty="0"/>
              <a:t>Test clock is slower due to power constrain.</a:t>
            </a:r>
          </a:p>
          <a:p>
            <a:r>
              <a:rPr lang="en-US" dirty="0" smtClean="0"/>
              <a:t>Effects of reducing voltage:</a:t>
            </a:r>
          </a:p>
          <a:p>
            <a:pPr lvl="1"/>
            <a:r>
              <a:rPr lang="en-US" dirty="0"/>
              <a:t>Test </a:t>
            </a:r>
            <a:r>
              <a:rPr lang="en-US" dirty="0" smtClean="0"/>
              <a:t>power reduces.</a:t>
            </a:r>
            <a:endParaRPr lang="en-US" dirty="0"/>
          </a:p>
          <a:p>
            <a:pPr lvl="1"/>
            <a:r>
              <a:rPr lang="en-US" dirty="0"/>
              <a:t>Critical path slows down.</a:t>
            </a:r>
          </a:p>
        </p:txBody>
      </p:sp>
      <p:sp>
        <p:nvSpPr>
          <p:cNvPr id="4" name="Date Placeholder 3"/>
          <p:cNvSpPr>
            <a:spLocks noGrp="1"/>
          </p:cNvSpPr>
          <p:nvPr>
            <p:ph type="dt" sz="half" idx="10"/>
          </p:nvPr>
        </p:nvSpPr>
        <p:spPr/>
        <p:txBody>
          <a:bodyPr/>
          <a:lstStyle/>
          <a:p>
            <a:r>
              <a:rPr lang="en-US" smtClean="0"/>
              <a:t>4/5/2013</a:t>
            </a:r>
            <a:endParaRPr lang="en-US" dirty="0"/>
          </a:p>
        </p:txBody>
      </p:sp>
      <p:sp>
        <p:nvSpPr>
          <p:cNvPr id="5" name="Footer Placeholder 4"/>
          <p:cNvSpPr>
            <a:spLocks noGrp="1"/>
          </p:cNvSpPr>
          <p:nvPr>
            <p:ph type="ftr" sz="quarter" idx="11"/>
          </p:nvPr>
        </p:nvSpPr>
        <p:spPr/>
        <p:txBody>
          <a:bodyPr/>
          <a:lstStyle/>
          <a:p>
            <a:r>
              <a:rPr lang="en-US" smtClean="0"/>
              <a:t>LATW 2013: A Test Time Theorem</a:t>
            </a:r>
            <a:endParaRPr lang="en-US" dirty="0"/>
          </a:p>
        </p:txBody>
      </p:sp>
      <p:sp>
        <p:nvSpPr>
          <p:cNvPr id="6" name="Slide Number Placeholder 5"/>
          <p:cNvSpPr>
            <a:spLocks noGrp="1"/>
          </p:cNvSpPr>
          <p:nvPr>
            <p:ph type="sldNum" sz="quarter" idx="12"/>
          </p:nvPr>
        </p:nvSpPr>
        <p:spPr/>
        <p:txBody>
          <a:bodyPr/>
          <a:lstStyle/>
          <a:p>
            <a:fld id="{2CF0F28C-7B4F-4D33-921D-F010478393A4}" type="slidenum">
              <a:rPr lang="en-US" smtClean="0"/>
              <a:t>6</a:t>
            </a:fld>
            <a:endParaRPr lang="en-US" dirty="0"/>
          </a:p>
        </p:txBody>
      </p:sp>
    </p:spTree>
    <p:extLst>
      <p:ext uri="{BB962C8B-B14F-4D97-AF65-F5344CB8AC3E}">
        <p14:creationId xmlns:p14="http://schemas.microsoft.com/office/powerpoint/2010/main" val="36366285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Synchronous Test At Various Supply Voltages</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828800" y="1524000"/>
            <a:ext cx="5638800" cy="4350001"/>
          </a:xfrm>
        </p:spPr>
      </p:pic>
      <p:sp>
        <p:nvSpPr>
          <p:cNvPr id="3" name="Date Placeholder 2"/>
          <p:cNvSpPr>
            <a:spLocks noGrp="1"/>
          </p:cNvSpPr>
          <p:nvPr>
            <p:ph type="dt" sz="half" idx="10"/>
          </p:nvPr>
        </p:nvSpPr>
        <p:spPr/>
        <p:txBody>
          <a:bodyPr/>
          <a:lstStyle/>
          <a:p>
            <a:r>
              <a:rPr lang="en-US" smtClean="0"/>
              <a:t>4/5/2013</a:t>
            </a:r>
            <a:endParaRPr lang="en-US" dirty="0"/>
          </a:p>
        </p:txBody>
      </p:sp>
      <p:sp>
        <p:nvSpPr>
          <p:cNvPr id="5" name="Footer Placeholder 4"/>
          <p:cNvSpPr>
            <a:spLocks noGrp="1"/>
          </p:cNvSpPr>
          <p:nvPr>
            <p:ph type="ftr" sz="quarter" idx="11"/>
          </p:nvPr>
        </p:nvSpPr>
        <p:spPr/>
        <p:txBody>
          <a:bodyPr/>
          <a:lstStyle/>
          <a:p>
            <a:r>
              <a:rPr lang="en-US" smtClean="0"/>
              <a:t>LATW 2013: A Test Time Theorem</a:t>
            </a:r>
            <a:endParaRPr lang="en-US" dirty="0"/>
          </a:p>
        </p:txBody>
      </p:sp>
      <p:sp>
        <p:nvSpPr>
          <p:cNvPr id="7" name="Slide Number Placeholder 6"/>
          <p:cNvSpPr>
            <a:spLocks noGrp="1"/>
          </p:cNvSpPr>
          <p:nvPr>
            <p:ph type="sldNum" sz="quarter" idx="12"/>
          </p:nvPr>
        </p:nvSpPr>
        <p:spPr/>
        <p:txBody>
          <a:bodyPr/>
          <a:lstStyle/>
          <a:p>
            <a:fld id="{2CF0F28C-7B4F-4D33-921D-F010478393A4}" type="slidenum">
              <a:rPr lang="en-US" smtClean="0"/>
              <a:t>7</a:t>
            </a:fld>
            <a:endParaRPr lang="en-US" dirty="0"/>
          </a:p>
        </p:txBody>
      </p:sp>
    </p:spTree>
    <p:extLst>
      <p:ext uri="{BB962C8B-B14F-4D97-AF65-F5344CB8AC3E}">
        <p14:creationId xmlns:p14="http://schemas.microsoft.com/office/powerpoint/2010/main" val="28536874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rmAutofit fontScale="90000"/>
          </a:bodyPr>
          <a:lstStyle/>
          <a:p>
            <a:pPr algn="l"/>
            <a:r>
              <a:rPr lang="en-US" dirty="0" smtClean="0"/>
              <a:t>Sync. Test: Optimum Voltage and Frequency</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06668222"/>
              </p:ext>
            </p:extLst>
          </p:nvPr>
        </p:nvGraphicFramePr>
        <p:xfrm>
          <a:off x="457200" y="1676400"/>
          <a:ext cx="8229600" cy="4114800"/>
        </p:xfrm>
        <a:graphic>
          <a:graphicData uri="http://schemas.openxmlformats.org/drawingml/2006/table">
            <a:tbl>
              <a:tblPr firstRow="1" bandRow="1">
                <a:tableStyleId>{5C22544A-7EE6-4342-B048-85BDC9FD1C3A}</a:tableStyleId>
              </a:tblPr>
              <a:tblGrid>
                <a:gridCol w="1371600"/>
                <a:gridCol w="1371600"/>
                <a:gridCol w="1295400"/>
                <a:gridCol w="1295400"/>
                <a:gridCol w="1295400"/>
                <a:gridCol w="1600200"/>
              </a:tblGrid>
              <a:tr h="1691415">
                <a:tc>
                  <a:txBody>
                    <a:bodyPr/>
                    <a:lstStyle/>
                    <a:p>
                      <a:pPr algn="ctr"/>
                      <a:r>
                        <a:rPr lang="en-US" sz="2400" dirty="0" smtClean="0">
                          <a:solidFill>
                            <a:schemeClr val="tx1"/>
                          </a:solidFill>
                        </a:rPr>
                        <a:t>Circuit (180nm CMOS)</a:t>
                      </a:r>
                      <a:endParaRPr lang="en-US" sz="2400" dirty="0">
                        <a:solidFill>
                          <a:schemeClr val="tx1"/>
                        </a:solidFill>
                      </a:endParaRPr>
                    </a:p>
                  </a:txBody>
                  <a:tcPr anchor="ctr"/>
                </a:tc>
                <a:tc>
                  <a:txBody>
                    <a:bodyPr/>
                    <a:lstStyle/>
                    <a:p>
                      <a:pPr algn="ctr"/>
                      <a:r>
                        <a:rPr lang="en-US" sz="2400" dirty="0" smtClean="0">
                          <a:solidFill>
                            <a:schemeClr val="tx1"/>
                          </a:solidFill>
                        </a:rPr>
                        <a:t>PMAX per cycle (</a:t>
                      </a:r>
                      <a:r>
                        <a:rPr lang="en-US" sz="2400" dirty="0" err="1" smtClean="0">
                          <a:solidFill>
                            <a:schemeClr val="tx1"/>
                          </a:solidFill>
                        </a:rPr>
                        <a:t>mW</a:t>
                      </a:r>
                      <a:r>
                        <a:rPr lang="en-US" sz="2400" dirty="0" smtClean="0">
                          <a:solidFill>
                            <a:schemeClr val="tx1"/>
                          </a:solidFill>
                        </a:rPr>
                        <a:t>) </a:t>
                      </a:r>
                      <a:endParaRPr lang="en-US" sz="2400" dirty="0">
                        <a:solidFill>
                          <a:schemeClr val="tx1"/>
                        </a:solidFill>
                      </a:endParaRPr>
                    </a:p>
                  </a:txBody>
                  <a:tcPr anchor="ctr"/>
                </a:tc>
                <a:tc>
                  <a:txBody>
                    <a:bodyPr/>
                    <a:lstStyle/>
                    <a:p>
                      <a:pPr algn="ctr"/>
                      <a:r>
                        <a:rPr lang="en-US" sz="2400" dirty="0" smtClean="0">
                          <a:solidFill>
                            <a:schemeClr val="tx1"/>
                          </a:solidFill>
                        </a:rPr>
                        <a:t>1.8V test freq.</a:t>
                      </a:r>
                      <a:r>
                        <a:rPr lang="en-US" sz="2400" baseline="0" dirty="0" smtClean="0">
                          <a:solidFill>
                            <a:schemeClr val="tx1"/>
                          </a:solidFill>
                        </a:rPr>
                        <a:t> (MHz)</a:t>
                      </a:r>
                      <a:endParaRPr lang="en-US" sz="2400" dirty="0">
                        <a:solidFill>
                          <a:schemeClr val="tx1"/>
                        </a:solidFill>
                      </a:endParaRPr>
                    </a:p>
                  </a:txBody>
                  <a:tcPr anchor="ctr"/>
                </a:tc>
                <a:tc>
                  <a:txBody>
                    <a:bodyPr/>
                    <a:lstStyle/>
                    <a:p>
                      <a:pPr algn="ctr"/>
                      <a:r>
                        <a:rPr lang="en-US" sz="2400" dirty="0" smtClean="0">
                          <a:solidFill>
                            <a:schemeClr val="tx1"/>
                          </a:solidFill>
                        </a:rPr>
                        <a:t>Test voltage (volts)</a:t>
                      </a:r>
                      <a:endParaRPr lang="en-US" sz="2400" dirty="0">
                        <a:solidFill>
                          <a:schemeClr val="tx1"/>
                        </a:solidFill>
                      </a:endParaRPr>
                    </a:p>
                  </a:txBody>
                  <a:tcPr anchor="ctr"/>
                </a:tc>
                <a:tc>
                  <a:txBody>
                    <a:bodyPr/>
                    <a:lstStyle/>
                    <a:p>
                      <a:pPr algn="ctr"/>
                      <a:r>
                        <a:rPr lang="en-US" sz="2400" dirty="0" smtClean="0">
                          <a:solidFill>
                            <a:schemeClr val="tx1"/>
                          </a:solidFill>
                        </a:rPr>
                        <a:t>Test clock freq. (MHz) </a:t>
                      </a:r>
                      <a:endParaRPr lang="en-US" sz="2400" dirty="0">
                        <a:solidFill>
                          <a:schemeClr val="tx1"/>
                        </a:solidFill>
                      </a:endParaRPr>
                    </a:p>
                  </a:txBody>
                  <a:tcPr anchor="ctr"/>
                </a:tc>
                <a:tc>
                  <a:txBody>
                    <a:bodyPr/>
                    <a:lstStyle/>
                    <a:p>
                      <a:pPr algn="ctr"/>
                      <a:r>
                        <a:rPr lang="en-US" sz="2400" dirty="0" smtClean="0">
                          <a:solidFill>
                            <a:schemeClr val="tx1"/>
                          </a:solidFill>
                        </a:rPr>
                        <a:t>Test time reduction (%)</a:t>
                      </a:r>
                      <a:endParaRPr lang="en-US" sz="2400" dirty="0">
                        <a:solidFill>
                          <a:schemeClr val="tx1"/>
                        </a:solidFill>
                      </a:endParaRPr>
                    </a:p>
                  </a:txBody>
                  <a:tcPr anchor="ctr"/>
                </a:tc>
              </a:tr>
              <a:tr h="808938">
                <a:tc>
                  <a:txBody>
                    <a:bodyPr/>
                    <a:lstStyle/>
                    <a:p>
                      <a:pPr algn="ctr"/>
                      <a:r>
                        <a:rPr lang="en-US" sz="2400" dirty="0" smtClean="0"/>
                        <a:t>s298</a:t>
                      </a:r>
                      <a:endParaRPr lang="en-US" sz="2400" dirty="0"/>
                    </a:p>
                  </a:txBody>
                  <a:tcPr anchor="ctr"/>
                </a:tc>
                <a:tc>
                  <a:txBody>
                    <a:bodyPr/>
                    <a:lstStyle/>
                    <a:p>
                      <a:pPr algn="ctr"/>
                      <a:r>
                        <a:rPr lang="en-US" sz="2400" dirty="0" smtClean="0"/>
                        <a:t>1.2</a:t>
                      </a:r>
                      <a:endParaRPr lang="en-US" sz="2400" dirty="0"/>
                    </a:p>
                  </a:txBody>
                  <a:tcPr anchor="ctr"/>
                </a:tc>
                <a:tc>
                  <a:txBody>
                    <a:bodyPr/>
                    <a:lstStyle/>
                    <a:p>
                      <a:pPr algn="ctr"/>
                      <a:r>
                        <a:rPr lang="en-US" sz="2400" dirty="0" smtClean="0"/>
                        <a:t>187</a:t>
                      </a:r>
                      <a:endParaRPr lang="en-US" sz="2400" dirty="0"/>
                    </a:p>
                  </a:txBody>
                  <a:tcPr anchor="ctr"/>
                </a:tc>
                <a:tc>
                  <a:txBody>
                    <a:bodyPr/>
                    <a:lstStyle/>
                    <a:p>
                      <a:pPr algn="ctr"/>
                      <a:r>
                        <a:rPr lang="en-US" sz="2400" dirty="0" smtClean="0"/>
                        <a:t>1.07</a:t>
                      </a:r>
                      <a:endParaRPr lang="en-US" sz="2400" dirty="0"/>
                    </a:p>
                  </a:txBody>
                  <a:tcPr anchor="ctr"/>
                </a:tc>
                <a:tc>
                  <a:txBody>
                    <a:bodyPr/>
                    <a:lstStyle/>
                    <a:p>
                      <a:pPr algn="ctr"/>
                      <a:r>
                        <a:rPr lang="en-US" sz="2400" dirty="0" smtClean="0"/>
                        <a:t>500</a:t>
                      </a:r>
                      <a:endParaRPr lang="en-US" sz="2400" dirty="0"/>
                    </a:p>
                  </a:txBody>
                  <a:tcPr anchor="ctr"/>
                </a:tc>
                <a:tc>
                  <a:txBody>
                    <a:bodyPr/>
                    <a:lstStyle/>
                    <a:p>
                      <a:pPr algn="ctr"/>
                      <a:r>
                        <a:rPr lang="en-US" sz="2400" smtClean="0"/>
                        <a:t>63.0</a:t>
                      </a:r>
                      <a:endParaRPr lang="en-US" sz="2400" dirty="0"/>
                    </a:p>
                  </a:txBody>
                  <a:tcPr anchor="ctr"/>
                </a:tc>
              </a:tr>
              <a:tr h="735398">
                <a:tc>
                  <a:txBody>
                    <a:bodyPr/>
                    <a:lstStyle/>
                    <a:p>
                      <a:pPr algn="ctr"/>
                      <a:r>
                        <a:rPr lang="en-US" sz="2400" dirty="0" smtClean="0"/>
                        <a:t>s13207</a:t>
                      </a:r>
                      <a:endParaRPr lang="en-US" sz="2400" dirty="0"/>
                    </a:p>
                  </a:txBody>
                  <a:tcPr anchor="ctr"/>
                </a:tc>
                <a:tc>
                  <a:txBody>
                    <a:bodyPr/>
                    <a:lstStyle/>
                    <a:p>
                      <a:pPr algn="ctr"/>
                      <a:r>
                        <a:rPr lang="en-US" sz="2400" dirty="0" smtClean="0"/>
                        <a:t>21.3</a:t>
                      </a:r>
                      <a:endParaRPr lang="en-US" sz="2400" dirty="0"/>
                    </a:p>
                  </a:txBody>
                  <a:tcPr anchor="ctr"/>
                </a:tc>
                <a:tc>
                  <a:txBody>
                    <a:bodyPr/>
                    <a:lstStyle/>
                    <a:p>
                      <a:pPr algn="ctr"/>
                      <a:r>
                        <a:rPr lang="en-US" sz="2400" dirty="0" smtClean="0"/>
                        <a:t>110</a:t>
                      </a:r>
                      <a:endParaRPr lang="en-US" sz="2400" dirty="0"/>
                    </a:p>
                  </a:txBody>
                  <a:tcPr anchor="ctr"/>
                </a:tc>
                <a:tc>
                  <a:txBody>
                    <a:bodyPr/>
                    <a:lstStyle/>
                    <a:p>
                      <a:pPr algn="ctr"/>
                      <a:r>
                        <a:rPr lang="en-US" sz="2400" dirty="0" smtClean="0"/>
                        <a:t>1.45</a:t>
                      </a:r>
                      <a:endParaRPr lang="en-US" sz="2400" dirty="0"/>
                    </a:p>
                  </a:txBody>
                  <a:tcPr anchor="ctr"/>
                </a:tc>
                <a:tc>
                  <a:txBody>
                    <a:bodyPr/>
                    <a:lstStyle/>
                    <a:p>
                      <a:pPr algn="ctr"/>
                      <a:r>
                        <a:rPr lang="en-US" sz="2400" dirty="0" smtClean="0"/>
                        <a:t>165</a:t>
                      </a:r>
                      <a:endParaRPr lang="en-US" sz="2400" dirty="0"/>
                    </a:p>
                  </a:txBody>
                  <a:tcPr anchor="ctr"/>
                </a:tc>
                <a:tc>
                  <a:txBody>
                    <a:bodyPr/>
                    <a:lstStyle/>
                    <a:p>
                      <a:pPr algn="ctr"/>
                      <a:r>
                        <a:rPr lang="en-US" sz="2400" dirty="0" smtClean="0"/>
                        <a:t>40.3</a:t>
                      </a:r>
                      <a:endParaRPr lang="en-US" sz="2400" dirty="0"/>
                    </a:p>
                  </a:txBody>
                  <a:tcPr anchor="ctr"/>
                </a:tc>
              </a:tr>
              <a:tr h="879049">
                <a:tc>
                  <a:txBody>
                    <a:bodyPr/>
                    <a:lstStyle/>
                    <a:p>
                      <a:pPr algn="ctr"/>
                      <a:r>
                        <a:rPr lang="en-US" sz="2400" dirty="0" smtClean="0"/>
                        <a:t>s38584</a:t>
                      </a:r>
                      <a:endParaRPr lang="en-US" sz="2400" dirty="0"/>
                    </a:p>
                  </a:txBody>
                  <a:tcPr anchor="ctr"/>
                </a:tc>
                <a:tc>
                  <a:txBody>
                    <a:bodyPr/>
                    <a:lstStyle/>
                    <a:p>
                      <a:pPr algn="ctr"/>
                      <a:r>
                        <a:rPr lang="en-US" sz="2400" dirty="0" smtClean="0"/>
                        <a:t>110.6</a:t>
                      </a:r>
                      <a:endParaRPr lang="en-US" sz="2400" dirty="0"/>
                    </a:p>
                  </a:txBody>
                  <a:tcPr anchor="ctr"/>
                </a:tc>
                <a:tc>
                  <a:txBody>
                    <a:bodyPr/>
                    <a:lstStyle/>
                    <a:p>
                      <a:pPr algn="ctr"/>
                      <a:r>
                        <a:rPr lang="en-US" sz="2400" dirty="0" smtClean="0"/>
                        <a:t>129</a:t>
                      </a:r>
                      <a:endParaRPr lang="en-US" sz="2400" dirty="0"/>
                    </a:p>
                  </a:txBody>
                  <a:tcPr anchor="ctr"/>
                </a:tc>
                <a:tc>
                  <a:txBody>
                    <a:bodyPr/>
                    <a:lstStyle/>
                    <a:p>
                      <a:pPr algn="ctr"/>
                      <a:r>
                        <a:rPr lang="en-US" sz="2400" dirty="0" smtClean="0"/>
                        <a:t>1.50</a:t>
                      </a:r>
                      <a:endParaRPr lang="en-US" sz="2400" dirty="0"/>
                    </a:p>
                  </a:txBody>
                  <a:tcPr anchor="ctr"/>
                </a:tc>
                <a:tc>
                  <a:txBody>
                    <a:bodyPr/>
                    <a:lstStyle/>
                    <a:p>
                      <a:pPr algn="ctr"/>
                      <a:r>
                        <a:rPr lang="en-US" sz="2400" dirty="0" smtClean="0"/>
                        <a:t>187</a:t>
                      </a:r>
                      <a:endParaRPr lang="en-US" sz="2400" dirty="0"/>
                    </a:p>
                  </a:txBody>
                  <a:tcPr anchor="ctr"/>
                </a:tc>
                <a:tc>
                  <a:txBody>
                    <a:bodyPr/>
                    <a:lstStyle/>
                    <a:p>
                      <a:pPr algn="ctr"/>
                      <a:r>
                        <a:rPr lang="en-US" sz="2400" dirty="0" smtClean="0"/>
                        <a:t>31.0</a:t>
                      </a:r>
                      <a:endParaRPr lang="en-US" sz="2400" dirty="0"/>
                    </a:p>
                  </a:txBody>
                  <a:tcPr anchor="ctr"/>
                </a:tc>
              </a:tr>
            </a:tbl>
          </a:graphicData>
        </a:graphic>
      </p:graphicFrame>
      <p:sp>
        <p:nvSpPr>
          <p:cNvPr id="4" name="Date Placeholder 3"/>
          <p:cNvSpPr>
            <a:spLocks noGrp="1"/>
          </p:cNvSpPr>
          <p:nvPr>
            <p:ph type="dt" sz="half" idx="10"/>
          </p:nvPr>
        </p:nvSpPr>
        <p:spPr/>
        <p:txBody>
          <a:bodyPr/>
          <a:lstStyle/>
          <a:p>
            <a:r>
              <a:rPr lang="en-US" smtClean="0"/>
              <a:t>4/5/2013</a:t>
            </a:r>
            <a:endParaRPr lang="en-US"/>
          </a:p>
        </p:txBody>
      </p:sp>
      <p:sp>
        <p:nvSpPr>
          <p:cNvPr id="5" name="Footer Placeholder 4"/>
          <p:cNvSpPr>
            <a:spLocks noGrp="1"/>
          </p:cNvSpPr>
          <p:nvPr>
            <p:ph type="ftr" sz="quarter" idx="11"/>
          </p:nvPr>
        </p:nvSpPr>
        <p:spPr/>
        <p:txBody>
          <a:bodyPr/>
          <a:lstStyle/>
          <a:p>
            <a:r>
              <a:rPr lang="en-US" smtClean="0"/>
              <a:t>LATW 2013: A Test Time Theorem</a:t>
            </a:r>
            <a:endParaRPr lang="en-US"/>
          </a:p>
        </p:txBody>
      </p:sp>
      <p:sp>
        <p:nvSpPr>
          <p:cNvPr id="6" name="Slide Number Placeholder 5"/>
          <p:cNvSpPr>
            <a:spLocks noGrp="1"/>
          </p:cNvSpPr>
          <p:nvPr>
            <p:ph type="sldNum" sz="quarter" idx="12"/>
          </p:nvPr>
        </p:nvSpPr>
        <p:spPr/>
        <p:txBody>
          <a:bodyPr/>
          <a:lstStyle/>
          <a:p>
            <a:fld id="{59C6CC1C-6F1D-4346-B8F9-6B9EAA6A7BF6}" type="slidenum">
              <a:rPr lang="en-US" smtClean="0"/>
              <a:pPr/>
              <a:t>8</a:t>
            </a:fld>
            <a:endParaRPr lang="en-US"/>
          </a:p>
        </p:txBody>
      </p:sp>
    </p:spTree>
    <p:extLst>
      <p:ext uri="{BB962C8B-B14F-4D97-AF65-F5344CB8AC3E}">
        <p14:creationId xmlns:p14="http://schemas.microsoft.com/office/powerpoint/2010/main" val="18249467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l"/>
            <a:r>
              <a:rPr lang="en-US" dirty="0" smtClean="0"/>
              <a:t>Can test time be reduced further?</a:t>
            </a:r>
            <a:endParaRPr lang="en-US" dirty="0"/>
          </a:p>
        </p:txBody>
      </p:sp>
      <p:sp>
        <p:nvSpPr>
          <p:cNvPr id="6" name="Content Placeholder 5"/>
          <p:cNvSpPr>
            <a:spLocks noGrp="1"/>
          </p:cNvSpPr>
          <p:nvPr>
            <p:ph idx="1"/>
          </p:nvPr>
        </p:nvSpPr>
        <p:spPr/>
        <p:txBody>
          <a:bodyPr>
            <a:normAutofit fontScale="92500" lnSpcReduction="20000"/>
          </a:bodyPr>
          <a:lstStyle/>
          <a:p>
            <a:r>
              <a:rPr lang="en-US" dirty="0" smtClean="0"/>
              <a:t>The answer is Yes!</a:t>
            </a:r>
          </a:p>
          <a:p>
            <a:r>
              <a:rPr lang="en-US" dirty="0" smtClean="0"/>
              <a:t>Test time depends on the cycle period and the number of cycles.</a:t>
            </a:r>
          </a:p>
          <a:p>
            <a:r>
              <a:rPr lang="en-US" dirty="0" smtClean="0"/>
              <a:t>Each period depends on the maximum power dissipated. </a:t>
            </a:r>
          </a:p>
          <a:p>
            <a:r>
              <a:rPr lang="en-US" dirty="0" smtClean="0"/>
              <a:t>Each period may not dissipate same amount of power.</a:t>
            </a:r>
          </a:p>
          <a:p>
            <a:r>
              <a:rPr lang="en-US" dirty="0" smtClean="0"/>
              <a:t>Periods can be varied based on the power dissipated.</a:t>
            </a:r>
          </a:p>
          <a:p>
            <a:r>
              <a:rPr lang="en-US" dirty="0" smtClean="0"/>
              <a:t>This is achieved by asynchronous test.</a:t>
            </a:r>
          </a:p>
          <a:p>
            <a:endParaRPr lang="en-US" dirty="0"/>
          </a:p>
        </p:txBody>
      </p:sp>
    </p:spTree>
    <p:extLst>
      <p:ext uri="{BB962C8B-B14F-4D97-AF65-F5344CB8AC3E}">
        <p14:creationId xmlns:p14="http://schemas.microsoft.com/office/powerpoint/2010/main" val="9002404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1411</TotalTime>
  <Words>2401</Words>
  <Application>Microsoft Office PowerPoint</Application>
  <PresentationFormat>On-screen Show (4:3)</PresentationFormat>
  <Paragraphs>215</Paragraphs>
  <Slides>20</Slides>
  <Notes>17</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A Test Time Theorem and Its Applications</vt:lpstr>
      <vt:lpstr>Test Time Theorem</vt:lpstr>
      <vt:lpstr>History of This Work</vt:lpstr>
      <vt:lpstr>Applications of the Theorem</vt:lpstr>
      <vt:lpstr>Test Clock Constraints </vt:lpstr>
      <vt:lpstr>Synchronous Test</vt:lpstr>
      <vt:lpstr>Synchronous Test At Various Supply Voltages</vt:lpstr>
      <vt:lpstr>Sync. Test: Optimum Voltage and Frequency</vt:lpstr>
      <vt:lpstr>Can test time be reduced further?</vt:lpstr>
      <vt:lpstr>Spice Simulation: s713 Scan Test</vt:lpstr>
      <vt:lpstr>Comparing Test Times</vt:lpstr>
      <vt:lpstr>Async. Test: Optimum Voltage and Frequency</vt:lpstr>
      <vt:lpstr>Optimum Voltage s298 Test</vt:lpstr>
      <vt:lpstr>Asynchronous Test Feasibility on ATE</vt:lpstr>
      <vt:lpstr>Asynchronous Periods</vt:lpstr>
      <vt:lpstr>Asynchronous Periods</vt:lpstr>
      <vt:lpstr>Test Program</vt:lpstr>
      <vt:lpstr>ATE Functional Test Using Synchronous Clock</vt:lpstr>
      <vt:lpstr>ATE Functional Test Using Asynchronous Clock</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 Time Theorem And Applications</dc:title>
  <dc:creator>Praveen</dc:creator>
  <cp:lastModifiedBy>Praveen</cp:lastModifiedBy>
  <cp:revision>53</cp:revision>
  <dcterms:created xsi:type="dcterms:W3CDTF">2013-03-30T12:43:43Z</dcterms:created>
  <dcterms:modified xsi:type="dcterms:W3CDTF">2013-04-05T03:44:10Z</dcterms:modified>
</cp:coreProperties>
</file>