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7" r:id="rId3"/>
    <p:sldId id="271" r:id="rId4"/>
    <p:sldId id="272" r:id="rId5"/>
    <p:sldId id="285" r:id="rId6"/>
    <p:sldId id="335" r:id="rId7"/>
    <p:sldId id="314" r:id="rId8"/>
    <p:sldId id="332" r:id="rId9"/>
    <p:sldId id="333" r:id="rId10"/>
    <p:sldId id="334" r:id="rId11"/>
    <p:sldId id="315" r:id="rId12"/>
    <p:sldId id="327" r:id="rId13"/>
    <p:sldId id="258" r:id="rId14"/>
    <p:sldId id="2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4"/>
    <p:restoredTop sz="75078" autoAdjust="0"/>
  </p:normalViewPr>
  <p:slideViewPr>
    <p:cSldViewPr snapToGrid="0">
      <p:cViewPr varScale="1">
        <p:scale>
          <a:sx n="81" d="100"/>
          <a:sy n="81" d="100"/>
        </p:scale>
        <p:origin x="2064" y="184"/>
      </p:cViewPr>
      <p:guideLst/>
    </p:cSldViewPr>
  </p:slideViewPr>
  <p:notesTextViewPr>
    <p:cViewPr>
      <p:scale>
        <a:sx n="185" d="100"/>
        <a:sy n="18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CD8C8-C859-432B-99C9-5F8ED42B5828}" type="datetimeFigureOut">
              <a:rPr lang="en-US" smtClean="0"/>
              <a:t>5/9/21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F14AB-FDD5-444C-B631-3AF8567F7DEE}" type="slidenum">
              <a:rPr lang="en-US" smtClean="0"/>
              <a:t>‹#›</a:t>
            </a:fld>
            <a:endParaRPr lang="en-US"/>
          </a:p>
        </p:txBody>
      </p:sp>
    </p:spTree>
    <p:extLst>
      <p:ext uri="{BB962C8B-B14F-4D97-AF65-F5344CB8AC3E}">
        <p14:creationId xmlns:p14="http://schemas.microsoft.com/office/powerpoint/2010/main" val="359912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everyone and welcome to my talk titled, “</a:t>
            </a:r>
            <a:r>
              <a:rPr lang="en-US" sz="1200" b="1" dirty="0">
                <a:latin typeface="Calibri Light" panose="020F0302020204030204" pitchFamily="34" charset="0"/>
                <a:cs typeface="Calibri Light" panose="020F0302020204030204" pitchFamily="34" charset="0"/>
              </a:rPr>
              <a:t>Unsupervised Learning in Test Generation for Digital Integrated Circuits</a:t>
            </a:r>
            <a:r>
              <a:rPr lang="en-US" sz="1200" kern="1200" dirty="0">
                <a:solidFill>
                  <a:schemeClr val="tx1"/>
                </a:solidFill>
                <a:effectLst/>
                <a:latin typeface="+mn-lt"/>
                <a:ea typeface="+mn-ea"/>
                <a:cs typeface="+mn-cs"/>
              </a:rPr>
              <a:t>”. My name is Soham Roy, and I am a PhD candidate </a:t>
            </a:r>
            <a:r>
              <a:rPr lang="en-US" sz="1200" i="1" kern="1200" dirty="0">
                <a:solidFill>
                  <a:srgbClr val="FF0000"/>
                </a:solidFill>
                <a:effectLst/>
                <a:latin typeface="+mn-lt"/>
                <a:ea typeface="+mn-ea"/>
                <a:cs typeface="+mn-cs"/>
              </a:rPr>
              <a:t>at the </a:t>
            </a:r>
            <a:r>
              <a:rPr lang="en-US" sz="1200" kern="1200" dirty="0">
                <a:solidFill>
                  <a:schemeClr val="tx1"/>
                </a:solidFill>
                <a:effectLst/>
                <a:latin typeface="+mn-lt"/>
                <a:ea typeface="+mn-ea"/>
                <a:cs typeface="+mn-cs"/>
              </a:rPr>
              <a:t>Electrical and Computer Engineering department at Auburn University in Auburn, Alabama,</a:t>
            </a:r>
            <a:r>
              <a:rPr lang="en-US" sz="1200" kern="1200" baseline="0" dirty="0">
                <a:solidFill>
                  <a:schemeClr val="tx1"/>
                </a:solidFill>
                <a:effectLst/>
                <a:latin typeface="+mn-lt"/>
                <a:ea typeface="+mn-ea"/>
                <a:cs typeface="+mn-cs"/>
              </a:rPr>
              <a:t> USA</a:t>
            </a:r>
            <a:r>
              <a:rPr lang="en-US" sz="1200" kern="1200" dirty="0">
                <a:solidFill>
                  <a:schemeClr val="tx1"/>
                </a:solidFill>
                <a:effectLst/>
                <a:latin typeface="+mn-lt"/>
                <a:ea typeface="+mn-ea"/>
                <a:cs typeface="+mn-cs"/>
              </a:rPr>
              <a:t> under the supervision of Prof. Spencer </a:t>
            </a:r>
            <a:r>
              <a:rPr lang="en-US" sz="1200" kern="1200" dirty="0" err="1">
                <a:solidFill>
                  <a:schemeClr val="tx1"/>
                </a:solidFill>
                <a:effectLst/>
                <a:latin typeface="+mn-lt"/>
                <a:ea typeface="+mn-ea"/>
                <a:cs typeface="+mn-cs"/>
              </a:rPr>
              <a:t>Millican</a:t>
            </a:r>
            <a:r>
              <a:rPr lang="en-US" sz="1200" kern="1200" dirty="0">
                <a:solidFill>
                  <a:schemeClr val="tx1"/>
                </a:solidFill>
                <a:effectLst/>
                <a:latin typeface="+mn-lt"/>
                <a:ea typeface="+mn-ea"/>
                <a:cs typeface="+mn-cs"/>
              </a:rPr>
              <a:t> and Prof. </a:t>
            </a:r>
            <a:r>
              <a:rPr lang="en-US" sz="1200" kern="1200" dirty="0" err="1">
                <a:solidFill>
                  <a:schemeClr val="tx1"/>
                </a:solidFill>
                <a:effectLst/>
                <a:latin typeface="+mn-lt"/>
                <a:ea typeface="+mn-ea"/>
                <a:cs typeface="+mn-cs"/>
              </a:rPr>
              <a:t>Vishwani</a:t>
            </a:r>
            <a:r>
              <a:rPr lang="en-US" sz="1200" kern="1200" dirty="0">
                <a:solidFill>
                  <a:schemeClr val="tx1"/>
                </a:solidFill>
                <a:effectLst/>
                <a:latin typeface="+mn-lt"/>
                <a:ea typeface="+mn-ea"/>
                <a:cs typeface="+mn-cs"/>
              </a:rPr>
              <a:t> Agrawal.</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a:t>
            </a:fld>
            <a:endParaRPr lang="en-US"/>
          </a:p>
        </p:txBody>
      </p:sp>
    </p:spTree>
    <p:extLst>
      <p:ext uri="{BB962C8B-B14F-4D97-AF65-F5344CB8AC3E}">
        <p14:creationId xmlns:p14="http://schemas.microsoft.com/office/powerpoint/2010/main" val="30218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Experiments used testable and redundant faults to prove the efficacy of guidance provided by PCA to PODEM ATPG. To display results, in these graphs circuits are arranged left to right in order of increasing logic depth. The graphs show combined backtracks and CPU times for all stuck-at faults. Corresponding to the four versions of PODEM, there are four bars for total backtracks in the bar chart and four points for CPU times, for each circuit. Curves in the right graph are the MATLAB fit for the four PODEM versions. Notably, the black bars and black curve indicates consistent improvement by the PCA guidance.</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10</a:t>
            </a:fld>
            <a:endParaRPr lang="en-US"/>
          </a:p>
        </p:txBody>
      </p:sp>
    </p:spTree>
    <p:extLst>
      <p:ext uri="{BB962C8B-B14F-4D97-AF65-F5344CB8AC3E}">
        <p14:creationId xmlns:p14="http://schemas.microsoft.com/office/powerpoint/2010/main" val="92275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current work, I used unsupervised learning to guide a test generator that outperforms the conventional heuristic based PODEM ATPG in terms of backtracks and ATPG CPU time by removing the dependency on ANNs and training. One of the circuits: c880 (though small from any standard) shows the possibility of no backtracks using a linear combination method of multiple features. It brings us closer to the elusive goal of zero backtrack. For most circuits, backtracks either match the best of the three heuristics or are lower than all.</a:t>
            </a:r>
          </a:p>
        </p:txBody>
      </p:sp>
      <p:sp>
        <p:nvSpPr>
          <p:cNvPr id="4" name="Slide Number Placeholder 3"/>
          <p:cNvSpPr>
            <a:spLocks noGrp="1"/>
          </p:cNvSpPr>
          <p:nvPr>
            <p:ph type="sldNum" sz="quarter" idx="5"/>
          </p:nvPr>
        </p:nvSpPr>
        <p:spPr/>
        <p:txBody>
          <a:bodyPr/>
          <a:lstStyle/>
          <a:p>
            <a:fld id="{85ECCE53-5BF0-2D44-AC58-CC1C6B04D821}" type="slidenum">
              <a:rPr lang="en-US" smtClean="0"/>
              <a:t>11</a:t>
            </a:fld>
            <a:endParaRPr lang="en-US"/>
          </a:p>
        </p:txBody>
      </p:sp>
    </p:spTree>
    <p:extLst>
      <p:ext uri="{BB962C8B-B14F-4D97-AF65-F5344CB8AC3E}">
        <p14:creationId xmlns:p14="http://schemas.microsoft.com/office/powerpoint/2010/main" val="2928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 list of future work out of which black highlighted ones are accomplished in previous research studies published in earlier conferences such as International Test Conference and VLSI Design Conference. Those are not highlighted ones can be taken up as the motivation for the future studies. I look forward to exploring those in future studies.</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12</a:t>
            </a:fld>
            <a:endParaRPr lang="en-US"/>
          </a:p>
        </p:txBody>
      </p:sp>
    </p:spTree>
    <p:extLst>
      <p:ext uri="{BB962C8B-B14F-4D97-AF65-F5344CB8AC3E}">
        <p14:creationId xmlns:p14="http://schemas.microsoft.com/office/powerpoint/2010/main" val="4271533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would like to end by thanking each and every one for their time and attention. Hope in the future, I can give you encouraging results based on this study. The floor is now open for Q &amp; A.</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13</a:t>
            </a:fld>
            <a:endParaRPr lang="en-US"/>
          </a:p>
        </p:txBody>
      </p:sp>
    </p:spTree>
    <p:extLst>
      <p:ext uri="{BB962C8B-B14F-4D97-AF65-F5344CB8AC3E}">
        <p14:creationId xmlns:p14="http://schemas.microsoft.com/office/powerpoint/2010/main" val="73311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a:t>
            </a:r>
          </a:p>
        </p:txBody>
      </p:sp>
      <p:sp>
        <p:nvSpPr>
          <p:cNvPr id="4" name="Slide Number Placeholder 3"/>
          <p:cNvSpPr>
            <a:spLocks noGrp="1"/>
          </p:cNvSpPr>
          <p:nvPr>
            <p:ph type="sldNum" sz="quarter" idx="5"/>
          </p:nvPr>
        </p:nvSpPr>
        <p:spPr/>
        <p:txBody>
          <a:bodyPr/>
          <a:lstStyle/>
          <a:p>
            <a:fld id="{85ECCE53-5BF0-2D44-AC58-CC1C6B04D821}" type="slidenum">
              <a:rPr lang="en-US" smtClean="0"/>
              <a:t>14</a:t>
            </a:fld>
            <a:endParaRPr lang="en-US"/>
          </a:p>
        </p:txBody>
      </p:sp>
    </p:spTree>
    <p:extLst>
      <p:ext uri="{BB962C8B-B14F-4D97-AF65-F5344CB8AC3E}">
        <p14:creationId xmlns:p14="http://schemas.microsoft.com/office/powerpoint/2010/main" val="278748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 begin by giving the </a:t>
            </a:r>
            <a:r>
              <a:rPr lang="en-US" baseline="0" dirty="0"/>
              <a:t>motivation for this study. Then, I will introduce machine intelligence and how it is applied to our study. I will also analyze our experimental results. Finally, I will conclude this talk by briefly point</a:t>
            </a:r>
            <a:r>
              <a:rPr lang="en-US" i="1" baseline="0" dirty="0"/>
              <a:t>ing</a:t>
            </a:r>
            <a:r>
              <a:rPr lang="en-US" baseline="0" dirty="0"/>
              <a:t> out the major contributions of this study and future avenues that may be taken to achieve more interesting results.</a:t>
            </a:r>
            <a:endParaRPr lang="en-US" dirty="0"/>
          </a:p>
        </p:txBody>
      </p:sp>
      <p:sp>
        <p:nvSpPr>
          <p:cNvPr id="4" name="Slide Number Placeholder 3"/>
          <p:cNvSpPr>
            <a:spLocks noGrp="1"/>
          </p:cNvSpPr>
          <p:nvPr>
            <p:ph type="sldNum" sz="quarter" idx="10"/>
          </p:nvPr>
        </p:nvSpPr>
        <p:spPr/>
        <p:txBody>
          <a:bodyPr/>
          <a:lstStyle/>
          <a:p>
            <a:fld id="{70EF14AB-FDD5-444C-B631-3AF8567F7DEE}" type="slidenum">
              <a:rPr lang="en-US" smtClean="0"/>
              <a:t>2</a:t>
            </a:fld>
            <a:endParaRPr lang="en-US"/>
          </a:p>
        </p:txBody>
      </p:sp>
    </p:spTree>
    <p:extLst>
      <p:ext uri="{BB962C8B-B14F-4D97-AF65-F5344CB8AC3E}">
        <p14:creationId xmlns:p14="http://schemas.microsoft.com/office/powerpoint/2010/main" val="146311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In 1967, </a:t>
            </a:r>
            <a:r>
              <a:rPr lang="en-US" sz="1200" kern="1200" dirty="0">
                <a:solidFill>
                  <a:schemeClr val="tx1"/>
                </a:solidFill>
                <a:effectLst/>
                <a:latin typeface="+mn-lt"/>
                <a:ea typeface="+mn-ea"/>
                <a:cs typeface="+mn-cs"/>
              </a:rPr>
              <a:t>D-algorithm established ATPG as a standard method of generating high-quality tests </a:t>
            </a:r>
            <a:r>
              <a:rPr lang="en-US" sz="1200" i="1" kern="1200" dirty="0">
                <a:solidFill>
                  <a:schemeClr val="tx1"/>
                </a:solidFill>
                <a:effectLst/>
                <a:latin typeface="+mn-lt"/>
                <a:ea typeface="+mn-ea"/>
                <a:cs typeface="+mn-cs"/>
              </a:rPr>
              <a:t>in</a:t>
            </a:r>
            <a:r>
              <a:rPr lang="en-US" sz="1200" kern="1200" dirty="0">
                <a:solidFill>
                  <a:schemeClr val="tx1"/>
                </a:solidFill>
                <a:effectLst/>
                <a:latin typeface="+mn-lt"/>
                <a:ea typeface="+mn-ea"/>
                <a:cs typeface="+mn-cs"/>
              </a:rPr>
              <a:t> the logic circuit industry. However, </a:t>
            </a:r>
            <a:r>
              <a:rPr lang="en-US" sz="1200" i="1" kern="1200" dirty="0">
                <a:solidFill>
                  <a:schemeClr val="tx1"/>
                </a:solidFill>
                <a:effectLst/>
                <a:latin typeface="+mn-lt"/>
                <a:ea typeface="+mn-ea"/>
                <a:cs typeface="+mn-cs"/>
              </a:rPr>
              <a:t>as circuits became larger</a:t>
            </a:r>
            <a:r>
              <a:rPr lang="en-US" sz="1200" kern="1200" dirty="0">
                <a:solidFill>
                  <a:schemeClr val="tx1"/>
                </a:solidFill>
                <a:effectLst/>
                <a:latin typeface="+mn-lt"/>
                <a:ea typeface="+mn-ea"/>
                <a:cs typeface="+mn-cs"/>
              </a:rPr>
              <a:t>, it was noticed that ATPG can have frustratingly long runtimes. </a:t>
            </a:r>
            <a:r>
              <a:rPr lang="en-US" sz="1200" i="1" kern="1200" dirty="0">
                <a:solidFill>
                  <a:schemeClr val="tx1"/>
                </a:solidFill>
                <a:effectLst/>
                <a:latin typeface="+mn-lt"/>
                <a:ea typeface="+mn-ea"/>
                <a:cs typeface="+mn-cs"/>
              </a:rPr>
              <a:t>Subsequent</a:t>
            </a:r>
            <a:r>
              <a:rPr lang="en-US" sz="1200" kern="1200" dirty="0">
                <a:solidFill>
                  <a:schemeClr val="tx1"/>
                </a:solidFill>
                <a:effectLst/>
                <a:latin typeface="+mn-lt"/>
                <a:ea typeface="+mn-ea"/>
                <a:cs typeface="+mn-cs"/>
              </a:rPr>
              <a:t> studies lowered ATPG runtime in numerous ways, but since the introduction of PODEM in 1981, the theoretical upper limit of ATPG runtime has remained constant. Let us see an example: for a circuit with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primary</a:t>
            </a:r>
            <a:r>
              <a:rPr lang="en-US" sz="1200" kern="1200" dirty="0">
                <a:solidFill>
                  <a:schemeClr val="tx1"/>
                </a:solidFill>
                <a:effectLst/>
                <a:latin typeface="+mn-lt"/>
                <a:ea typeface="+mn-ea"/>
                <a:cs typeface="+mn-cs"/>
              </a:rPr>
              <a:t> inputs (these I may include scan latches in case of </a:t>
            </a:r>
            <a:r>
              <a:rPr lang="en-US" sz="1200" i="1" kern="1200" dirty="0">
                <a:solidFill>
                  <a:schemeClr val="tx1"/>
                </a:solidFill>
                <a:effectLst/>
                <a:latin typeface="+mn-lt"/>
                <a:ea typeface="+mn-ea"/>
                <a:cs typeface="+mn-cs"/>
              </a:rPr>
              <a:t>DFT</a:t>
            </a:r>
            <a:r>
              <a:rPr lang="en-US" sz="1200" kern="1200" dirty="0">
                <a:solidFill>
                  <a:schemeClr val="tx1"/>
                </a:solidFill>
                <a:effectLst/>
                <a:latin typeface="+mn-lt"/>
                <a:ea typeface="+mn-ea"/>
                <a:cs typeface="+mn-cs"/>
              </a:rPr>
              <a:t> circuits), ATPG may need to simulate </a:t>
            </a:r>
            <a:r>
              <a:rPr lang="en-US" sz="1200" i="1" kern="1200" dirty="0">
                <a:solidFill>
                  <a:schemeClr val="tx1"/>
                </a:solidFill>
                <a:effectLst/>
                <a:latin typeface="+mn-lt"/>
                <a:ea typeface="+mn-ea"/>
                <a:cs typeface="+mn-cs"/>
              </a:rPr>
              <a:t>up to</a:t>
            </a:r>
            <a:r>
              <a:rPr lang="en-US" sz="1200" kern="1200" dirty="0">
                <a:solidFill>
                  <a:schemeClr val="tx1"/>
                </a:solidFill>
                <a:effectLst/>
                <a:latin typeface="+mn-lt"/>
                <a:ea typeface="+mn-ea"/>
                <a:cs typeface="+mn-cs"/>
              </a:rPr>
              <a:t> 2^</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vectors to find a test. Although ATPG algorithms typically find tests without simulating close to this many vectors, this upper bound still exists and is occasionally seen in modern circuits.</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3</a:t>
            </a:fld>
            <a:endParaRPr lang="en-US"/>
          </a:p>
        </p:txBody>
      </p:sp>
    </p:spTree>
    <p:extLst>
      <p:ext uri="{BB962C8B-B14F-4D97-AF65-F5344CB8AC3E}">
        <p14:creationId xmlns:p14="http://schemas.microsoft.com/office/powerpoint/2010/main" val="161639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u="none" kern="1200" dirty="0">
                    <a:solidFill>
                      <a:schemeClr val="tx1"/>
                    </a:solidFill>
                    <a:effectLst/>
                    <a:latin typeface="+mn-lt"/>
                    <a:ea typeface="+mn-ea"/>
                    <a:cs typeface="+mn-cs"/>
                  </a:rPr>
                  <a:t>To avoid this upper limit, most ATPG algorithms employ backtracing subroutines. These subroutines trace backwards (hence the name) through </a:t>
                </a:r>
                <a:r>
                  <a:rPr lang="en-US" sz="1200" b="0" i="1" u="none" kern="1200" dirty="0">
                    <a:solidFill>
                      <a:schemeClr val="tx1"/>
                    </a:solidFill>
                    <a:effectLst/>
                    <a:latin typeface="+mn-lt"/>
                    <a:ea typeface="+mn-ea"/>
                    <a:cs typeface="+mn-cs"/>
                  </a:rPr>
                  <a:t>the</a:t>
                </a:r>
                <a:r>
                  <a:rPr lang="en-US" sz="1200" b="0" i="0" u="none" kern="1200" dirty="0">
                    <a:solidFill>
                      <a:schemeClr val="tx1"/>
                    </a:solidFill>
                    <a:effectLst/>
                    <a:latin typeface="+mn-lt"/>
                    <a:ea typeface="+mn-ea"/>
                    <a:cs typeface="+mn-cs"/>
                  </a:rPr>
                  <a:t> circuit starting from an objective — such as </a:t>
                </a:r>
                <a:r>
                  <a:rPr lang="en-US" sz="1200" b="0" i="1" u="none" kern="1200" dirty="0">
                    <a:solidFill>
                      <a:schemeClr val="tx1"/>
                    </a:solidFill>
                    <a:effectLst/>
                    <a:latin typeface="+mn-lt"/>
                    <a:ea typeface="+mn-ea"/>
                    <a:cs typeface="+mn-cs"/>
                  </a:rPr>
                  <a:t>activa</a:t>
                </a:r>
                <a:r>
                  <a:rPr lang="en-US" sz="1200" b="0" i="0" u="none" kern="1200" dirty="0">
                    <a:solidFill>
                      <a:schemeClr val="tx1"/>
                    </a:solidFill>
                    <a:effectLst/>
                    <a:latin typeface="+mn-lt"/>
                    <a:ea typeface="+mn-ea"/>
                    <a:cs typeface="+mn-cs"/>
                  </a:rPr>
                  <a:t>ting or propagating a fault — and attempt to find input assignments </a:t>
                </a:r>
                <a:r>
                  <a:rPr lang="en-US" sz="1200" b="0" i="1" u="none" kern="1200" dirty="0">
                    <a:solidFill>
                      <a:schemeClr val="tx1"/>
                    </a:solidFill>
                    <a:effectLst/>
                    <a:latin typeface="+mn-lt"/>
                    <a:ea typeface="+mn-ea"/>
                    <a:cs typeface="+mn-cs"/>
                  </a:rPr>
                  <a:t>to</a:t>
                </a:r>
                <a:r>
                  <a:rPr lang="en-US" sz="1200" b="0" i="0" u="none" kern="1200" dirty="0">
                    <a:solidFill>
                      <a:schemeClr val="tx1"/>
                    </a:solidFill>
                    <a:effectLst/>
                    <a:latin typeface="+mn-lt"/>
                    <a:ea typeface="+mn-ea"/>
                    <a:cs typeface="+mn-cs"/>
                  </a:rPr>
                  <a:t> accomplish the objective. Multiple backtraces from an objective, </a:t>
                </a:r>
                <a:r>
                  <a:rPr lang="en-US" sz="1200" b="0" i="1" u="none" kern="1200" dirty="0">
                    <a:solidFill>
                      <a:schemeClr val="tx1"/>
                    </a:solidFill>
                    <a:effectLst/>
                    <a:latin typeface="+mn-lt"/>
                    <a:ea typeface="+mn-ea"/>
                    <a:cs typeface="+mn-cs"/>
                  </a:rPr>
                  <a:t>leading to </a:t>
                </a:r>
                <a:r>
                  <a:rPr lang="en-US" sz="1200" b="0" i="0" u="none" kern="1200" dirty="0">
                    <a:solidFill>
                      <a:schemeClr val="tx1"/>
                    </a:solidFill>
                    <a:effectLst/>
                    <a:latin typeface="+mn-lt"/>
                    <a:ea typeface="+mn-ea"/>
                    <a:cs typeface="+mn-cs"/>
                  </a:rPr>
                  <a:t>multiple input assignments, may be required to meet the objective, but if these input assignments accomplish the final goal — that is, find a test for the fault — then </a:t>
                </a:r>
                <a:r>
                  <a:rPr lang="en-US" sz="1200" b="0" i="1" u="none" kern="1200" dirty="0">
                    <a:solidFill>
                      <a:schemeClr val="tx1"/>
                    </a:solidFill>
                    <a:effectLst/>
                    <a:latin typeface="+mn-lt"/>
                    <a:ea typeface="+mn-ea"/>
                    <a:cs typeface="+mn-cs"/>
                  </a:rPr>
                  <a:t>only a subset of </a:t>
                </a:r>
                <a:r>
                  <a:rPr lang="en-US" sz="1200" b="0" i="0" u="none" kern="1200" dirty="0">
                    <a:solidFill>
                      <a:schemeClr val="tx1"/>
                    </a:solidFill>
                    <a:effectLst/>
                    <a:latin typeface="+mn-lt"/>
                    <a:ea typeface="+mn-ea"/>
                    <a:cs typeface="+mn-cs"/>
                  </a:rPr>
                  <a:t>input vectors must be simulated, which is nothing compared to the theoretical maximum of two to the power </a:t>
                </a:r>
                <a14:m>
                  <m:oMath xmlns:m="http://schemas.openxmlformats.org/officeDocument/2006/math">
                    <m:r>
                      <a:rPr lang="en-US" sz="1200" b="0" i="1" u="none" kern="1200" smtClean="0">
                        <a:solidFill>
                          <a:schemeClr val="tx1"/>
                        </a:solidFill>
                        <a:effectLst/>
                        <a:latin typeface="Cambria Math" panose="02040503050406030204" pitchFamily="18" charset="0"/>
                        <a:ea typeface="+mn-ea"/>
                        <a:cs typeface="+mn-cs"/>
                      </a:rPr>
                      <m:t>𝑛</m:t>
                    </m:r>
                  </m:oMath>
                </a14:m>
                <a:r>
                  <a:rPr lang="en-US" sz="1200" b="0" i="0" u="none" kern="1200" dirty="0">
                    <a:solidFill>
                      <a:schemeClr val="tx1"/>
                    </a:solidFill>
                    <a:effectLst/>
                    <a:latin typeface="+mn-lt"/>
                    <a:ea typeface="+mn-ea"/>
                    <a:cs typeface="+mn-cs"/>
                  </a:rPr>
                  <a:t>.</a:t>
                </a:r>
              </a:p>
              <a:p>
                <a:r>
                  <a:rPr lang="en-US" sz="1200" b="0" i="0" u="none" kern="1200" dirty="0">
                    <a:solidFill>
                      <a:schemeClr val="tx1"/>
                    </a:solidFill>
                    <a:effectLst/>
                    <a:latin typeface="+mn-lt"/>
                    <a:ea typeface="+mn-ea"/>
                    <a:cs typeface="+mn-cs"/>
                  </a:rPr>
                  <a:t>However, this ideal situation presumes no backtracks occur during ATPG. </a:t>
                </a:r>
                <a:r>
                  <a:rPr lang="en-US" sz="1200" b="0" i="1" u="none" kern="1200" dirty="0">
                    <a:solidFill>
                      <a:schemeClr val="tx1"/>
                    </a:solidFill>
                    <a:effectLst/>
                    <a:latin typeface="+mn-lt"/>
                    <a:ea typeface="+mn-ea"/>
                    <a:cs typeface="+mn-cs"/>
                  </a:rPr>
                  <a:t>Sometimes, the </a:t>
                </a:r>
                <a:r>
                  <a:rPr lang="en-US" sz="1200" b="0" i="1" u="none" kern="1200" dirty="0" err="1">
                    <a:solidFill>
                      <a:schemeClr val="tx1"/>
                    </a:solidFill>
                    <a:effectLst/>
                    <a:latin typeface="+mn-lt"/>
                    <a:ea typeface="+mn-ea"/>
                    <a:cs typeface="+mn-cs"/>
                  </a:rPr>
                  <a:t>backtracing</a:t>
                </a:r>
                <a:r>
                  <a:rPr lang="en-US" sz="1200" b="0" i="1" u="none" kern="1200" dirty="0">
                    <a:solidFill>
                      <a:schemeClr val="tx1"/>
                    </a:solidFill>
                    <a:effectLst/>
                    <a:latin typeface="+mn-lt"/>
                    <a:ea typeface="+mn-ea"/>
                    <a:cs typeface="+mn-cs"/>
                  </a:rPr>
                  <a:t> subroutine may make an input assignment that makes the current or future objectives impossible</a:t>
                </a:r>
                <a:r>
                  <a:rPr lang="en-US" sz="1200" b="0" i="0" u="none" kern="1200" dirty="0">
                    <a:solidFill>
                      <a:schemeClr val="tx1"/>
                    </a:solidFill>
                    <a:effectLst/>
                    <a:latin typeface="+mn-lt"/>
                    <a:ea typeface="+mn-ea"/>
                    <a:cs typeface="+mn-cs"/>
                  </a:rPr>
                  <a:t>. When this occurs, ATPG must undo, or backtrack, to some previous assignment, which means ATPG wastes time simulating unnecessary input vectors.</a:t>
                </a:r>
              </a:p>
              <a:p>
                <a:r>
                  <a:rPr lang="en-US" sz="1200" b="0" i="0" u="none" kern="1200" dirty="0">
                    <a:solidFill>
                      <a:schemeClr val="tx1"/>
                    </a:solidFill>
                    <a:effectLst/>
                    <a:latin typeface="+mn-lt"/>
                    <a:ea typeface="+mn-ea"/>
                    <a:cs typeface="+mn-cs"/>
                  </a:rPr>
                  <a:t>Beyond PODEM, numerous ATPG algorithms attempt to reduce runtime by creating fewer objectives, but to our knowledge, no studies compare ways of backtracing *from* an objective. When backtracing, </a:t>
                </a:r>
                <a:r>
                  <a:rPr lang="en-US" sz="1200" b="0" i="1" u="none" kern="1200" dirty="0">
                    <a:solidFill>
                      <a:schemeClr val="tx1"/>
                    </a:solidFill>
                    <a:effectLst/>
                    <a:latin typeface="+mn-lt"/>
                    <a:ea typeface="+mn-ea"/>
                    <a:cs typeface="+mn-cs"/>
                  </a:rPr>
                  <a:t>we</a:t>
                </a:r>
                <a:r>
                  <a:rPr lang="en-US" sz="1200" b="0" i="0" u="none" kern="1200" dirty="0">
                    <a:solidFill>
                      <a:schemeClr val="tx1"/>
                    </a:solidFill>
                    <a:effectLst/>
                    <a:latin typeface="+mn-lt"/>
                    <a:ea typeface="+mn-ea"/>
                    <a:cs typeface="+mn-cs"/>
                  </a:rPr>
                  <a:t> must decide which direction to </a:t>
                </a:r>
                <a:r>
                  <a:rPr lang="en-US" sz="1200" b="0" i="1" u="none" kern="1200" dirty="0">
                    <a:solidFill>
                      <a:schemeClr val="tx1"/>
                    </a:solidFill>
                    <a:effectLst/>
                    <a:latin typeface="+mn-lt"/>
                    <a:ea typeface="+mn-ea"/>
                    <a:cs typeface="+mn-cs"/>
                  </a:rPr>
                  <a:t>take</a:t>
                </a:r>
                <a:r>
                  <a:rPr lang="en-US" sz="1200" b="0" i="0" u="none" kern="1200" dirty="0">
                    <a:solidFill>
                      <a:schemeClr val="tx1"/>
                    </a:solidFill>
                    <a:effectLst/>
                    <a:latin typeface="+mn-lt"/>
                    <a:ea typeface="+mn-ea"/>
                    <a:cs typeface="+mn-cs"/>
                  </a:rPr>
                  <a:t>, </a:t>
                </a:r>
                <a:r>
                  <a:rPr lang="en-US" sz="1200" b="0" i="1" u="none" kern="1200" dirty="0">
                    <a:solidFill>
                      <a:schemeClr val="tx1"/>
                    </a:solidFill>
                    <a:effectLst/>
                    <a:latin typeface="+mn-lt"/>
                    <a:ea typeface="+mn-ea"/>
                    <a:cs typeface="+mn-cs"/>
                  </a:rPr>
                  <a:t>because</a:t>
                </a:r>
                <a:r>
                  <a:rPr lang="en-US" sz="1200" b="0" i="0" u="none" kern="1200" dirty="0">
                    <a:solidFill>
                      <a:schemeClr val="tx1"/>
                    </a:solidFill>
                    <a:effectLst/>
                    <a:latin typeface="+mn-lt"/>
                    <a:ea typeface="+mn-ea"/>
                    <a:cs typeface="+mn-cs"/>
                  </a:rPr>
                  <a:t> choosing a wrong direction could result in a backtrack.</a:t>
                </a:r>
              </a:p>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avoid this upper limit, most ATPG algorithms employ backtracing subroutines. These subroutines trace backwards (hence the name) through a circuit starting from an objective — such as exciting or propagating a fault — and attempt to find input assignments which accomplish the objective. Multiple backtraces from an objective (and thus multiple input assignments) may be required to meet the objective, but if these input assignments accomplish the final goal — that is, find a test for the fault — then at most </a:t>
                </a:r>
                <a:r>
                  <a:rPr lang="en-US" sz="1200" i="0" kern="1200">
                    <a:solidFill>
                      <a:schemeClr val="tx1"/>
                    </a:solidFill>
                    <a:effectLst/>
                    <a:latin typeface="+mn-lt"/>
                    <a:ea typeface="+mn-ea"/>
                    <a:cs typeface="+mn-cs"/>
                  </a:rPr>
                  <a:t>𝐼</a:t>
                </a:r>
                <a:r>
                  <a:rPr lang="en-US" sz="1200" kern="1200" dirty="0">
                    <a:solidFill>
                      <a:schemeClr val="tx1"/>
                    </a:solidFill>
                    <a:effectLst/>
                    <a:latin typeface="+mn-lt"/>
                    <a:ea typeface="+mn-ea"/>
                    <a:cs typeface="+mn-cs"/>
                  </a:rPr>
                  <a:t> input vectors must be simulated, which is nothing compared to the theoretical maximum of </a:t>
                </a:r>
                <a:r>
                  <a:rPr lang="en-US" sz="1200" i="1" u="sng" kern="1200" dirty="0">
                    <a:solidFill>
                      <a:schemeClr val="tx1"/>
                    </a:solidFill>
                    <a:effectLst/>
                    <a:latin typeface="+mn-lt"/>
                    <a:ea typeface="+mn-ea"/>
                    <a:cs typeface="+mn-cs"/>
                  </a:rPr>
                  <a:t>two to the power of</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𝐼</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However, this ideal situation presumes no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occur during ATPG. When the backtracing subroutines reach a circuit input and assign it a value, this assignment may block the current or future objectives. When this occurs, ATPG must undo, or </a:t>
                </a:r>
                <a:r>
                  <a:rPr lang="en-US" sz="1200" b="1" kern="1200" dirty="0">
                    <a:solidFill>
                      <a:schemeClr val="tx1"/>
                    </a:solidFill>
                    <a:effectLst/>
                    <a:latin typeface="+mn-lt"/>
                    <a:ea typeface="+mn-ea"/>
                    <a:cs typeface="+mn-cs"/>
                  </a:rPr>
                  <a:t>backtrack</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to some previous</a:t>
                </a:r>
                <a:r>
                  <a:rPr lang="en-US" sz="1200" kern="1200" dirty="0">
                    <a:solidFill>
                      <a:schemeClr val="tx1"/>
                    </a:solidFill>
                    <a:effectLst/>
                    <a:latin typeface="+mn-lt"/>
                    <a:ea typeface="+mn-ea"/>
                    <a:cs typeface="+mn-cs"/>
                  </a:rPr>
                  <a:t> assignment, which means ATPG wastes time simulating unnecessary input vectors.</a:t>
                </a:r>
              </a:p>
              <a:p>
                <a:r>
                  <a:rPr lang="en-US" sz="1200" kern="1200" dirty="0">
                    <a:solidFill>
                      <a:schemeClr val="tx1"/>
                    </a:solidFill>
                    <a:effectLst/>
                    <a:latin typeface="+mn-lt"/>
                    <a:ea typeface="+mn-ea"/>
                    <a:cs typeface="+mn-cs"/>
                  </a:rPr>
                  <a:t>Beyond PODEM, numerous ATPG algorithms attempt to reduce runtime by creating fewer objectives, but to our knowledge, no studies compare ways of backtracing </a:t>
                </a:r>
                <a:r>
                  <a:rPr lang="en-US" sz="1200" b="1" kern="1200" dirty="0">
                    <a:solidFill>
                      <a:schemeClr val="tx1"/>
                    </a:solidFill>
                    <a:effectLst/>
                    <a:latin typeface="+mn-lt"/>
                    <a:ea typeface="+mn-ea"/>
                    <a:cs typeface="+mn-cs"/>
                  </a:rPr>
                  <a:t>*from*</a:t>
                </a:r>
                <a:r>
                  <a:rPr lang="en-US" sz="1200" kern="1200" dirty="0">
                    <a:solidFill>
                      <a:schemeClr val="tx1"/>
                    </a:solidFill>
                    <a:effectLst/>
                    <a:latin typeface="+mn-lt"/>
                    <a:ea typeface="+mn-ea"/>
                    <a:cs typeface="+mn-cs"/>
                  </a:rPr>
                  <a:t> an objective. When backtracing, </a:t>
                </a:r>
                <a:r>
                  <a:rPr lang="en-US" sz="1200" u="sng" kern="1200" dirty="0">
                    <a:solidFill>
                      <a:schemeClr val="tx1"/>
                    </a:solidFill>
                    <a:effectLst/>
                    <a:latin typeface="+mn-lt"/>
                    <a:ea typeface="+mn-ea"/>
                    <a:cs typeface="+mn-cs"/>
                  </a:rPr>
                  <a:t>it</a:t>
                </a:r>
                <a:r>
                  <a:rPr lang="en-US" sz="1200" kern="1200" dirty="0">
                    <a:solidFill>
                      <a:schemeClr val="tx1"/>
                    </a:solidFill>
                    <a:effectLst/>
                    <a:latin typeface="+mn-lt"/>
                    <a:ea typeface="+mn-ea"/>
                    <a:cs typeface="+mn-cs"/>
                  </a:rPr>
                  <a:t> must decide which direction to go, but choosing </a:t>
                </a:r>
                <a:r>
                  <a:rPr lang="en-US" sz="1200" u="sng"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wrong direction may result in a </a:t>
                </a:r>
                <a:r>
                  <a:rPr lang="en-US" sz="1200" b="1" kern="1200" dirty="0">
                    <a:solidFill>
                      <a:schemeClr val="tx1"/>
                    </a:solidFill>
                    <a:effectLst/>
                    <a:latin typeface="+mn-lt"/>
                    <a:ea typeface="+mn-ea"/>
                    <a:cs typeface="+mn-cs"/>
                  </a:rPr>
                  <a:t>backtrack</a:t>
                </a:r>
                <a:r>
                  <a:rPr lang="en-US" sz="1200" kern="1200" dirty="0">
                    <a:solidFill>
                      <a:schemeClr val="tx1"/>
                    </a:solidFill>
                    <a:effectLst/>
                    <a:latin typeface="+mn-lt"/>
                    <a:ea typeface="+mn-ea"/>
                    <a:cs typeface="+mn-cs"/>
                  </a:rPr>
                  <a:t>.</a:t>
                </a:r>
              </a:p>
              <a:p>
                <a:endParaRPr lang="en-US" dirty="0"/>
              </a:p>
            </p:txBody>
          </p:sp>
        </mc:Fallback>
      </mc:AlternateContent>
      <p:sp>
        <p:nvSpPr>
          <p:cNvPr id="4" name="Slide Number Placeholder 3"/>
          <p:cNvSpPr>
            <a:spLocks noGrp="1"/>
          </p:cNvSpPr>
          <p:nvPr>
            <p:ph type="sldNum" sz="quarter" idx="5"/>
          </p:nvPr>
        </p:nvSpPr>
        <p:spPr/>
        <p:txBody>
          <a:bodyPr/>
          <a:lstStyle/>
          <a:p>
            <a:fld id="{85ECCE53-5BF0-2D44-AC58-CC1C6B04D821}" type="slidenum">
              <a:rPr lang="en-US" smtClean="0"/>
              <a:t>4</a:t>
            </a:fld>
            <a:endParaRPr lang="en-US"/>
          </a:p>
        </p:txBody>
      </p:sp>
    </p:spTree>
    <p:extLst>
      <p:ext uri="{BB962C8B-B14F-4D97-AF65-F5344CB8AC3E}">
        <p14:creationId xmlns:p14="http://schemas.microsoft.com/office/powerpoint/2010/main" val="62141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develop a new backtracing strategy, I look towards the technology of machine intelligence. Machine intelligence describes a broad category of algorithms that automatically program themselves through experience. This experience can come from unclassified data which the program finds patterns in, which is unsupervised learning; or the experience can come from a database of training problems with desired outcomes, which is supervised learning; or the experience can come from iterative re-evaluation and adjustment, which is reinforced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study, I applied PCA in form of heuristic to guide ATPG with</a:t>
            </a:r>
            <a:r>
              <a:rPr lang="en-US" sz="1200" i="1" kern="1200" dirty="0">
                <a:solidFill>
                  <a:schemeClr val="tx1"/>
                </a:solidFill>
                <a:effectLst/>
                <a:latin typeface="+mn-lt"/>
                <a:ea typeface="+mn-ea"/>
                <a:cs typeface="+mn-cs"/>
              </a:rPr>
              <a:t>out using any neural network. This is </a:t>
            </a:r>
            <a:r>
              <a:rPr lang="en-US" sz="1200" kern="1200" dirty="0">
                <a:solidFill>
                  <a:schemeClr val="tx1"/>
                </a:solidFill>
                <a:effectLst/>
                <a:latin typeface="+mn-lt"/>
                <a:ea typeface="+mn-ea"/>
                <a:cs typeface="+mn-cs"/>
              </a:rPr>
              <a:t>known as unsupervised learning </a:t>
            </a:r>
            <a:r>
              <a:rPr lang="en-US" sz="1200" i="1" kern="1200" dirty="0">
                <a:solidFill>
                  <a:schemeClr val="tx1"/>
                </a:solidFill>
                <a:effectLst/>
                <a:latin typeface="+mn-lt"/>
                <a:ea typeface="+mn-ea"/>
                <a:cs typeface="+mn-cs"/>
              </a:rPr>
              <a:t>in terms of </a:t>
            </a:r>
            <a:r>
              <a:rPr lang="en-US" sz="1200" kern="1200" dirty="0">
                <a:solidFill>
                  <a:schemeClr val="tx1"/>
                </a:solidFill>
                <a:effectLst/>
                <a:latin typeface="+mn-lt"/>
                <a:ea typeface="+mn-ea"/>
                <a:cs typeface="+mn-cs"/>
              </a:rPr>
              <a:t>machine intelligence. </a:t>
            </a:r>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5</a:t>
            </a:fld>
            <a:endParaRPr lang="en-US"/>
          </a:p>
        </p:txBody>
      </p:sp>
    </p:spTree>
    <p:extLst>
      <p:ext uri="{BB962C8B-B14F-4D97-AF65-F5344CB8AC3E}">
        <p14:creationId xmlns:p14="http://schemas.microsoft.com/office/powerpoint/2010/main" val="420132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Principal component analysis is a method that rotates the dataset in a way such that the rotated features are statistically uncorrelated. This rotation is often followed by selecting only a subset of the new features, according to how important they are for explaining the data. PCA is a way of reducing the number of independent variables in a dataset and is particularly applicable when the ratio of data points to independent variables is low. PCA transforms a linear combination of variables such that the resulting variable expresses the maximum variance within the combination of variables.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PCA is a statistical procedure that uses an orthogonal transformation to convert a set of observations of possibly correlated variables into a set of values of linearly uncorrelated variables called principal components.</a:t>
            </a:r>
            <a:br>
              <a:rPr lang="en-US" dirty="0"/>
            </a:br>
            <a:r>
              <a:rPr lang="en-US" sz="1200" b="0" i="0" kern="1200" dirty="0">
                <a:solidFill>
                  <a:schemeClr val="tx1"/>
                </a:solidFill>
                <a:effectLst/>
                <a:latin typeface="+mn-lt"/>
                <a:ea typeface="+mn-ea"/>
                <a:cs typeface="+mn-cs"/>
              </a:rPr>
              <a:t>This transformation is defined in such a way that the first principal component has the largest possible variance (that is, accounts for as much of the variability in the data as possible)</a:t>
            </a:r>
            <a:endParaRPr lang="en-US" dirty="0"/>
          </a:p>
        </p:txBody>
      </p:sp>
      <p:sp>
        <p:nvSpPr>
          <p:cNvPr id="4" name="Slide Number Placeholder 3"/>
          <p:cNvSpPr>
            <a:spLocks noGrp="1"/>
          </p:cNvSpPr>
          <p:nvPr>
            <p:ph type="sldNum" sz="quarter" idx="5"/>
          </p:nvPr>
        </p:nvSpPr>
        <p:spPr/>
        <p:txBody>
          <a:bodyPr/>
          <a:lstStyle/>
          <a:p>
            <a:fld id="{70EF14AB-FDD5-444C-B631-3AF8567F7DEE}" type="slidenum">
              <a:rPr lang="en-US" smtClean="0"/>
              <a:t>6</a:t>
            </a:fld>
            <a:endParaRPr lang="en-US"/>
          </a:p>
        </p:txBody>
      </p:sp>
    </p:spTree>
    <p:extLst>
      <p:ext uri="{BB962C8B-B14F-4D97-AF65-F5344CB8AC3E}">
        <p14:creationId xmlns:p14="http://schemas.microsoft.com/office/powerpoint/2010/main" val="81410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motivation behind this study is the exponential complexity of automatic test pattern generation (ATPG) that uses heuristics in making choices during test generation, but in practice no single heuristic fits all situations. </a:t>
            </a:r>
          </a:p>
          <a:p>
            <a:r>
              <a:rPr lang="en-US" sz="1200" kern="1200" dirty="0">
                <a:solidFill>
                  <a:schemeClr val="tx1"/>
                </a:solidFill>
                <a:effectLst/>
                <a:latin typeface="+mn-lt"/>
                <a:ea typeface="+mn-ea"/>
                <a:cs typeface="+mn-cs"/>
              </a:rPr>
              <a:t>In such cases, unsupervised learning can combine practically any number of known heuristics, such as input-output distance (logic depths), gate type, fanout information, and testability measures like COP and SCOAP through principal component analysis, and the most prominent principal components can guide ATPG choices. </a:t>
            </a:r>
          </a:p>
          <a:p>
            <a:r>
              <a:rPr lang="en-US" sz="1200" kern="1200" dirty="0">
                <a:solidFill>
                  <a:schemeClr val="tx1"/>
                </a:solidFill>
                <a:effectLst/>
                <a:latin typeface="+mn-lt"/>
                <a:ea typeface="+mn-ea"/>
                <a:cs typeface="+mn-cs"/>
              </a:rPr>
              <a:t>I apply this novel scheme to benchmark circuits by first performing principal component analysis to combine three heuristics, </a:t>
            </a:r>
            <a:r>
              <a:rPr lang="en-US" sz="1200" i="1" kern="1200" dirty="0">
                <a:solidFill>
                  <a:schemeClr val="tx1"/>
                </a:solidFill>
                <a:effectLst/>
                <a:latin typeface="+mn-lt"/>
                <a:ea typeface="+mn-ea"/>
                <a:cs typeface="+mn-cs"/>
              </a:rPr>
              <a:t>distance, COP, and SCOAP, and store the principal components (PC) </a:t>
            </a:r>
            <a:r>
              <a:rPr lang="en-US" sz="1200" kern="1200" dirty="0">
                <a:solidFill>
                  <a:schemeClr val="tx1"/>
                </a:solidFill>
                <a:effectLst/>
                <a:latin typeface="+mn-lt"/>
                <a:ea typeface="+mn-ea"/>
                <a:cs typeface="+mn-cs"/>
              </a:rPr>
              <a:t>in a database. Then, the most prominent PCs out of this database guide </a:t>
            </a:r>
            <a:r>
              <a:rPr lang="en-US" sz="1200" kern="1200" dirty="0" err="1">
                <a:solidFill>
                  <a:schemeClr val="tx1"/>
                </a:solidFill>
                <a:effectLst/>
                <a:latin typeface="+mn-lt"/>
                <a:ea typeface="+mn-ea"/>
                <a:cs typeface="+mn-cs"/>
              </a:rPr>
              <a:t>backtrace</a:t>
            </a:r>
            <a:r>
              <a:rPr lang="en-US" sz="1200" kern="1200" dirty="0">
                <a:solidFill>
                  <a:schemeClr val="tx1"/>
                </a:solidFill>
                <a:effectLst/>
                <a:latin typeface="+mn-lt"/>
                <a:ea typeface="+mn-ea"/>
                <a:cs typeface="+mn-cs"/>
              </a:rPr>
              <a:t> direction in the PODEM ATPG program. Here, we are </a:t>
            </a:r>
            <a:r>
              <a:rPr lang="en-US" sz="1200" i="1" kern="1200" dirty="0">
                <a:solidFill>
                  <a:schemeClr val="tx1"/>
                </a:solidFill>
                <a:effectLst/>
                <a:latin typeface="+mn-lt"/>
                <a:ea typeface="+mn-ea"/>
                <a:cs typeface="+mn-cs"/>
              </a:rPr>
              <a:t>comparing four versions of PODEM, each using a different heuristic</a:t>
            </a:r>
            <a:r>
              <a:rPr lang="en-US" sz="1200" kern="1200" dirty="0">
                <a:solidFill>
                  <a:schemeClr val="tx1"/>
                </a:solidFill>
                <a:effectLst/>
                <a:latin typeface="+mn-lt"/>
                <a:ea typeface="+mn-ea"/>
                <a:cs typeface="+mn-cs"/>
              </a:rPr>
              <a:t>, i.e., Distance, COP, SCOAP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principal component.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7</a:t>
            </a:fld>
            <a:endParaRPr lang="en-US"/>
          </a:p>
        </p:txBody>
      </p:sp>
    </p:spTree>
    <p:extLst>
      <p:ext uri="{BB962C8B-B14F-4D97-AF65-F5344CB8AC3E}">
        <p14:creationId xmlns:p14="http://schemas.microsoft.com/office/powerpoint/2010/main" val="263990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combining heuristics </a:t>
            </a:r>
            <a:r>
              <a:rPr lang="en-US" sz="1200" i="1" kern="1200" dirty="0">
                <a:solidFill>
                  <a:schemeClr val="tx1"/>
                </a:solidFill>
                <a:effectLst/>
                <a:latin typeface="+mn-lt"/>
                <a:ea typeface="+mn-ea"/>
                <a:cs typeface="+mn-cs"/>
              </a:rPr>
              <a:t>in PC</a:t>
            </a:r>
            <a:r>
              <a:rPr lang="en-US" sz="1200" kern="1200" dirty="0">
                <a:solidFill>
                  <a:schemeClr val="tx1"/>
                </a:solidFill>
                <a:effectLst/>
                <a:latin typeface="+mn-lt"/>
                <a:ea typeface="+mn-ea"/>
                <a:cs typeface="+mn-cs"/>
              </a:rPr>
              <a:t>, it is necessary that they work cooperatively, </a:t>
            </a:r>
            <a:r>
              <a:rPr lang="en-US" sz="1200" i="1" kern="1200" dirty="0">
                <a:solidFill>
                  <a:schemeClr val="tx1"/>
                </a:solidFill>
                <a:effectLst/>
                <a:latin typeface="+mn-lt"/>
                <a:ea typeface="+mn-ea"/>
                <a:cs typeface="+mn-cs"/>
              </a:rPr>
              <a:t>and not contradict </a:t>
            </a:r>
            <a:r>
              <a:rPr lang="en-US" sz="1200" kern="1200" dirty="0">
                <a:solidFill>
                  <a:schemeClr val="tx1"/>
                </a:solidFill>
                <a:effectLst/>
                <a:latin typeface="+mn-lt"/>
                <a:ea typeface="+mn-ea"/>
                <a:cs typeface="+mn-cs"/>
              </a:rPr>
              <a:t>each other. The upper table shows how individual heuristic works. For example, consider a backtrace through an AND gate with two or more inputs being guided by </a:t>
            </a:r>
            <a:r>
              <a:rPr lang="en-US" sz="1200" i="1" kern="1200" dirty="0">
                <a:solidFill>
                  <a:schemeClr val="tx1"/>
                </a:solidFill>
                <a:effectLst/>
                <a:latin typeface="+mn-lt"/>
                <a:ea typeface="+mn-ea"/>
                <a:cs typeface="+mn-cs"/>
              </a:rPr>
              <a:t>distance D to primary inputs (PI)</a:t>
            </a:r>
            <a:r>
              <a:rPr lang="en-US" sz="1200" kern="1200" dirty="0">
                <a:solidFill>
                  <a:schemeClr val="tx1"/>
                </a:solidFill>
                <a:effectLst/>
                <a:latin typeface="+mn-lt"/>
                <a:ea typeface="+mn-ea"/>
                <a:cs typeface="+mn-cs"/>
              </a:rPr>
              <a:t>. To justify the output value 0, the backtrace must take the input at </a:t>
            </a:r>
            <a:r>
              <a:rPr lang="en-US" sz="1200" i="1" kern="1200" dirty="0">
                <a:solidFill>
                  <a:schemeClr val="tx1"/>
                </a:solidFill>
                <a:effectLst/>
                <a:latin typeface="+mn-lt"/>
                <a:ea typeface="+mn-ea"/>
                <a:cs typeface="+mn-cs"/>
              </a:rPr>
              <a:t>minimum distance </a:t>
            </a:r>
            <a:r>
              <a:rPr lang="en-US" sz="1200" kern="1200" dirty="0">
                <a:solidFill>
                  <a:schemeClr val="tx1"/>
                </a:solidFill>
                <a:effectLst/>
                <a:latin typeface="+mn-lt"/>
                <a:ea typeface="+mn-ea"/>
                <a:cs typeface="+mn-cs"/>
              </a:rPr>
              <a:t>from PI [8]. In Table I, this is indicated by minimum D for AND gate </a:t>
            </a:r>
            <a:r>
              <a:rPr lang="en-US" sz="1200" i="1" kern="1200" dirty="0">
                <a:solidFill>
                  <a:schemeClr val="tx1"/>
                </a:solidFill>
                <a:effectLst/>
                <a:latin typeface="+mn-lt"/>
                <a:ea typeface="+mn-ea"/>
                <a:cs typeface="+mn-cs"/>
              </a:rPr>
              <a:t>for output value </a:t>
            </a:r>
            <a:r>
              <a:rPr lang="en-US" sz="1200" kern="1200" dirty="0">
                <a:solidFill>
                  <a:schemeClr val="tx1"/>
                </a:solidFill>
                <a:effectLst/>
                <a:latin typeface="+mn-lt"/>
                <a:ea typeface="+mn-ea"/>
                <a:cs typeface="+mn-cs"/>
              </a:rPr>
              <a:t>0. To justify a 1 at the output, the backtrace follows the input with </a:t>
            </a:r>
            <a:r>
              <a:rPr lang="en-US" sz="1200" i="1" kern="1200" dirty="0">
                <a:solidFill>
                  <a:schemeClr val="tx1"/>
                </a:solidFill>
                <a:effectLst/>
                <a:latin typeface="+mn-lt"/>
                <a:ea typeface="+mn-ea"/>
                <a:cs typeface="+mn-cs"/>
              </a:rPr>
              <a:t>maximum</a:t>
            </a:r>
            <a:r>
              <a:rPr lang="en-US" sz="1200" kern="1200" dirty="0">
                <a:solidFill>
                  <a:schemeClr val="tx1"/>
                </a:solidFill>
                <a:effectLst/>
                <a:latin typeface="+mn-lt"/>
                <a:ea typeface="+mn-ea"/>
                <a:cs typeface="+mn-cs"/>
              </a:rPr>
              <a:t> D, shown as “max”. We observe that the four heuristics do not agree for any gate. Hence, if combined by PCA, the major component (P) cannot be given guidance criteria, </a:t>
            </a:r>
            <a:r>
              <a:rPr lang="en-US" sz="1200" i="1" kern="1200" dirty="0">
                <a:solidFill>
                  <a:schemeClr val="tx1"/>
                </a:solidFill>
                <a:effectLst/>
                <a:latin typeface="+mn-lt"/>
                <a:ea typeface="+mn-ea"/>
                <a:cs typeface="+mn-cs"/>
              </a:rPr>
              <a:t>as shown by “question marks” in the table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lower table </a:t>
            </a:r>
            <a:r>
              <a:rPr lang="en-US" sz="1200" kern="1200" dirty="0">
                <a:solidFill>
                  <a:schemeClr val="tx1"/>
                </a:solidFill>
                <a:effectLst/>
                <a:latin typeface="+mn-lt"/>
                <a:ea typeface="+mn-ea"/>
                <a:cs typeface="+mn-cs"/>
              </a:rPr>
              <a:t>takes a two-step approach to overcome the above difficulty. First, some heuristic data, </a:t>
            </a:r>
            <a:r>
              <a:rPr lang="en-US" sz="1200" i="1" kern="1200" dirty="0">
                <a:solidFill>
                  <a:schemeClr val="tx1"/>
                </a:solidFill>
                <a:effectLst/>
                <a:latin typeface="+mn-lt"/>
                <a:ea typeface="+mn-ea"/>
                <a:cs typeface="+mn-cs"/>
              </a:rPr>
              <a:t>shown in </a:t>
            </a:r>
            <a:r>
              <a:rPr lang="en-US" sz="1200" b="1" i="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are complemented. For example, when AND gate output is 1, </a:t>
            </a:r>
            <a:r>
              <a:rPr lang="en-US" sz="1200" i="1" kern="1200" dirty="0">
                <a:solidFill>
                  <a:schemeClr val="tx1"/>
                </a:solidFill>
                <a:effectLst/>
                <a:latin typeface="+mn-lt"/>
                <a:ea typeface="+mn-ea"/>
                <a:cs typeface="+mn-cs"/>
              </a:rPr>
              <a:t>the COP controllability </a:t>
            </a:r>
            <a:r>
              <a:rPr lang="en-US" sz="1200" kern="1200" dirty="0">
                <a:solidFill>
                  <a:schemeClr val="tx1"/>
                </a:solidFill>
                <a:effectLst/>
                <a:latin typeface="+mn-lt"/>
                <a:ea typeface="+mn-ea"/>
                <a:cs typeface="+mn-cs"/>
              </a:rPr>
              <a:t>CC1 is replaced with 1 - CC1, and SC0 with 1 - SC0. Also, when the AND gate output is 0, SC1 is replaced by 1 - SC1. This reverses the corresponding backtrace criteria now shown in </a:t>
            </a:r>
            <a:r>
              <a:rPr lang="en-US" sz="1200" i="1" kern="1200" dirty="0">
                <a:solidFill>
                  <a:schemeClr val="tx1"/>
                </a:solidFill>
                <a:effectLst/>
                <a:latin typeface="+mn-lt"/>
                <a:ea typeface="+mn-ea"/>
                <a:cs typeface="+mn-cs"/>
              </a:rPr>
              <a:t>bold italics</a:t>
            </a:r>
            <a:r>
              <a:rPr lang="en-US" sz="1200" kern="1200" dirty="0">
                <a:solidFill>
                  <a:schemeClr val="tx1"/>
                </a:solidFill>
                <a:effectLst/>
                <a:latin typeface="+mn-lt"/>
                <a:ea typeface="+mn-ea"/>
                <a:cs typeface="+mn-cs"/>
              </a:rPr>
              <a:t>. Similar changes are made for NAND, OR and NOR gates, giving complete synchronization of the choice criteria for all heuristics. However, it necessitates separate PCAs for gate outputs 0 and 1, respectively, requiring two major PCs, P0</a:t>
            </a:r>
          </a:p>
          <a:p>
            <a:r>
              <a:rPr lang="en-US" sz="1200" kern="1200" dirty="0">
                <a:solidFill>
                  <a:schemeClr val="tx1"/>
                </a:solidFill>
                <a:effectLst/>
                <a:latin typeface="+mn-lt"/>
                <a:ea typeface="+mn-ea"/>
                <a:cs typeface="+mn-cs"/>
              </a:rPr>
              <a:t>and P1, with corresponding backtrace criteria (see </a:t>
            </a:r>
            <a:r>
              <a:rPr lang="en-US" sz="1200" i="1" kern="1200" dirty="0">
                <a:solidFill>
                  <a:schemeClr val="tx1"/>
                </a:solidFill>
                <a:effectLst/>
                <a:latin typeface="+mn-lt"/>
                <a:ea typeface="+mn-ea"/>
                <a:cs typeface="+mn-cs"/>
              </a:rPr>
              <a:t>the lower table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5ECCE53-5BF0-2D44-AC58-CC1C6B04D821}" type="slidenum">
              <a:rPr lang="en-US" smtClean="0"/>
              <a:t>8</a:t>
            </a:fld>
            <a:endParaRPr lang="en-US"/>
          </a:p>
        </p:txBody>
      </p:sp>
    </p:spTree>
    <p:extLst>
      <p:ext uri="{BB962C8B-B14F-4D97-AF65-F5344CB8AC3E}">
        <p14:creationId xmlns:p14="http://schemas.microsoft.com/office/powerpoint/2010/main" val="112460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run ATPG, circuit netlist is preprocessed to compute four values for each signal node, namely, D [8], CC1 [20], and SCOAP combinational measures SC0 and SC1 [21]. Complemented values are computed according to the </a:t>
            </a:r>
            <a:r>
              <a:rPr lang="en-US" sz="1200" i="1" kern="1200" dirty="0">
                <a:solidFill>
                  <a:schemeClr val="tx1"/>
                </a:solidFill>
                <a:effectLst/>
                <a:latin typeface="+mn-lt"/>
                <a:ea typeface="+mn-ea"/>
                <a:cs typeface="+mn-cs"/>
              </a:rPr>
              <a:t>lower</a:t>
            </a:r>
            <a:r>
              <a:rPr lang="en-US" sz="1200" kern="1200" dirty="0">
                <a:solidFill>
                  <a:schemeClr val="tx1"/>
                </a:solidFill>
                <a:effectLst/>
                <a:latin typeface="+mn-lt"/>
                <a:ea typeface="+mn-ea"/>
                <a:cs typeface="+mn-cs"/>
              </a:rPr>
              <a:t> table of </a:t>
            </a:r>
            <a:r>
              <a:rPr lang="en-US" sz="1200" i="1" kern="1200" dirty="0">
                <a:solidFill>
                  <a:schemeClr val="tx1"/>
                </a:solidFill>
                <a:effectLst/>
                <a:latin typeface="+mn-lt"/>
                <a:ea typeface="+mn-ea"/>
                <a:cs typeface="+mn-cs"/>
              </a:rPr>
              <a:t>the last </a:t>
            </a:r>
            <a:r>
              <a:rPr lang="en-US" sz="1200" kern="1200" dirty="0">
                <a:solidFill>
                  <a:schemeClr val="tx1"/>
                </a:solidFill>
                <a:effectLst/>
                <a:latin typeface="+mn-lt"/>
                <a:ea typeface="+mn-ea"/>
                <a:cs typeface="+mn-cs"/>
              </a:rPr>
              <a:t>slide and P0 and P1 are from PC analyses for all gate outputs assumed as 0 and 1, respectively. As we can see, blue bar (also known as major principal component) contains high variance in terms of other and therefore represents the maximum likelihood of feature characteristics. PCA results for ISCAS’85 [22] and ITC’99 [23] benchmarks are shown in these two figures. The blue bars show the major PCs, P0 and P1.</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9</a:t>
            </a:fld>
            <a:endParaRPr lang="en-US"/>
          </a:p>
        </p:txBody>
      </p:sp>
    </p:spTree>
    <p:extLst>
      <p:ext uri="{BB962C8B-B14F-4D97-AF65-F5344CB8AC3E}">
        <p14:creationId xmlns:p14="http://schemas.microsoft.com/office/powerpoint/2010/main" val="2797436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1274E"/>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rgbClr val="01274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600"/>
          </a:p>
        </p:txBody>
      </p:sp>
      <p:sp>
        <p:nvSpPr>
          <p:cNvPr id="9" name="Subtitle 8"/>
          <p:cNvSpPr>
            <a:spLocks noGrp="1"/>
          </p:cNvSpPr>
          <p:nvPr>
            <p:ph type="subTitle" idx="1"/>
          </p:nvPr>
        </p:nvSpPr>
        <p:spPr>
          <a:xfrm>
            <a:off x="3151517" y="6055743"/>
            <a:ext cx="8938883" cy="680094"/>
          </a:xfrm>
        </p:spPr>
        <p:txBody>
          <a:bodyPr anchor="ctr">
            <a:normAutofit/>
          </a:bodyPr>
          <a:lstStyle>
            <a:lvl1pPr marL="0" indent="0" algn="l">
              <a:buNone/>
              <a:defRPr sz="2400">
                <a:solidFill>
                  <a:srgbClr val="FFFFF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28" name="Date Placeholder 27"/>
          <p:cNvSpPr>
            <a:spLocks noGrp="1"/>
          </p:cNvSpPr>
          <p:nvPr>
            <p:ph type="dt" sz="half" idx="10"/>
          </p:nvPr>
        </p:nvSpPr>
        <p:spPr>
          <a:xfrm>
            <a:off x="101600" y="6068699"/>
            <a:ext cx="2743200" cy="685800"/>
          </a:xfrm>
          <a:prstGeom prst="rect">
            <a:avLst/>
          </a:prstGeom>
        </p:spPr>
        <p:txBody>
          <a:bodyPr>
            <a:noAutofit/>
          </a:bodyPr>
          <a:lstStyle>
            <a:lvl1pPr algn="ctr">
              <a:defRPr sz="2400">
                <a:solidFill>
                  <a:srgbClr val="FFFFFF"/>
                </a:solidFill>
              </a:defRPr>
            </a:lvl1pPr>
          </a:lstStyle>
          <a:p>
            <a:fld id="{436750F7-1D31-4A62-AD5E-FA0227EDA078}" type="datetimeFigureOut">
              <a:rPr lang="en-US" smtClean="0"/>
              <a:t>5/9/21</a:t>
            </a:fld>
            <a:endParaRPr lang="en-US"/>
          </a:p>
        </p:txBody>
      </p:sp>
      <p:pic>
        <p:nvPicPr>
          <p:cNvPr id="4" name="Picture 3"/>
          <p:cNvPicPr>
            <a:picLocks noChangeAspect="1"/>
          </p:cNvPicPr>
          <p:nvPr/>
        </p:nvPicPr>
        <p:blipFill>
          <a:blip r:embed="rId2" cstate="print"/>
          <a:stretch>
            <a:fillRect/>
          </a:stretch>
        </p:blipFill>
        <p:spPr>
          <a:xfrm>
            <a:off x="9464136" y="228600"/>
            <a:ext cx="2336800" cy="1752600"/>
          </a:xfrm>
          <a:prstGeom prst="rect">
            <a:avLst/>
          </a:prstGeom>
          <a:solidFill>
            <a:schemeClr val="accent1">
              <a:lumMod val="75000"/>
            </a:schemeClr>
          </a:solidFill>
          <a:ln w="41275">
            <a:noFill/>
          </a:ln>
        </p:spPr>
      </p:pic>
      <p:sp>
        <p:nvSpPr>
          <p:cNvPr id="14" name="Title 1"/>
          <p:cNvSpPr>
            <a:spLocks noGrp="1"/>
          </p:cNvSpPr>
          <p:nvPr>
            <p:ph type="ctrTitle" idx="4294967295" hasCustomPrompt="1"/>
          </p:nvPr>
        </p:nvSpPr>
        <p:spPr>
          <a:xfrm>
            <a:off x="508000" y="2209800"/>
            <a:ext cx="11277600" cy="1828800"/>
          </a:xfrm>
        </p:spPr>
        <p:txBody>
          <a:bodyPr>
            <a:normAutofit/>
          </a:bodyPr>
          <a:lstStyle>
            <a:lvl1pPr algn="ctr">
              <a:defRPr/>
            </a:lvl1pPr>
          </a:lstStyle>
          <a:p>
            <a:r>
              <a:rPr kumimoji="0" lang="en-US" dirty="0"/>
              <a:t>Click to edit Master Title Style</a:t>
            </a:r>
          </a:p>
        </p:txBody>
      </p:sp>
    </p:spTree>
    <p:extLst>
      <p:ext uri="{BB962C8B-B14F-4D97-AF65-F5344CB8AC3E}">
        <p14:creationId xmlns:p14="http://schemas.microsoft.com/office/powerpoint/2010/main" val="304427531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76200"/>
            <a:ext cx="11180064" cy="990600"/>
          </a:xfrm>
        </p:spPr>
        <p:txBody>
          <a:bodyPr/>
          <a:lstStyle/>
          <a:p>
            <a:r>
              <a:rPr kumimoji="0" lang="en-US"/>
              <a:t>Click to edit Master title style</a:t>
            </a:r>
          </a:p>
        </p:txBody>
      </p:sp>
      <p:sp>
        <p:nvSpPr>
          <p:cNvPr id="8" name="Content Placeholder 7"/>
          <p:cNvSpPr>
            <a:spLocks noGrp="1"/>
          </p:cNvSpPr>
          <p:nvPr>
            <p:ph sz="quarter" idx="1"/>
          </p:nvPr>
        </p:nvSpPr>
        <p:spPr>
          <a:xfrm>
            <a:off x="508000" y="1143000"/>
            <a:ext cx="11180064" cy="4953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8335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09600" y="76200"/>
            <a:ext cx="11074400" cy="990600"/>
          </a:xfrm>
        </p:spPr>
        <p:txBody>
          <a:bodyPr/>
          <a:lstStyle/>
          <a:p>
            <a:r>
              <a:rPr kumimoji="0" lang="en-US"/>
              <a:t>Click to edit Master title style</a:t>
            </a:r>
            <a:endParaRPr kumimoji="0" lang="en-US" dirty="0"/>
          </a:p>
        </p:txBody>
      </p:sp>
      <p:sp>
        <p:nvSpPr>
          <p:cNvPr id="9" name="Content Placeholder 8"/>
          <p:cNvSpPr>
            <a:spLocks noGrp="1"/>
          </p:cNvSpPr>
          <p:nvPr>
            <p:ph sz="quarter" idx="1"/>
          </p:nvPr>
        </p:nvSpPr>
        <p:spPr>
          <a:xfrm>
            <a:off x="609600" y="1219201"/>
            <a:ext cx="5384800" cy="4942367"/>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256668" y="1219201"/>
            <a:ext cx="5384800" cy="4942367"/>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5974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812800" y="76200"/>
            <a:ext cx="10871200" cy="990600"/>
          </a:xfrm>
        </p:spPr>
        <p:txBody>
          <a:bodyPr/>
          <a:lstStyle/>
          <a:p>
            <a:r>
              <a:rPr kumimoji="0" lang="en-US"/>
              <a:t>Click to edit Master title style</a:t>
            </a:r>
          </a:p>
        </p:txBody>
      </p:sp>
    </p:spTree>
    <p:extLst>
      <p:ext uri="{BB962C8B-B14F-4D97-AF65-F5344CB8AC3E}">
        <p14:creationId xmlns:p14="http://schemas.microsoft.com/office/powerpoint/2010/main" val="3866095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6750F7-1D31-4A62-AD5E-FA0227EDA078}" type="datetimeFigureOut">
              <a:rPr lang="en-US" smtClean="0"/>
              <a:t>5/9/21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3EA4D1-CF42-41FF-8AA9-255CD0EDCBE2}" type="slidenum">
              <a:rPr lang="en-US" smtClean="0"/>
              <a:t>‹#›</a:t>
            </a:fld>
            <a:endParaRPr lang="en-US"/>
          </a:p>
        </p:txBody>
      </p:sp>
    </p:spTree>
    <p:extLst>
      <p:ext uri="{BB962C8B-B14F-4D97-AF65-F5344CB8AC3E}">
        <p14:creationId xmlns:p14="http://schemas.microsoft.com/office/powerpoint/2010/main" val="873142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24600"/>
            <a:ext cx="12192000" cy="533400"/>
          </a:xfrm>
          <a:prstGeom prst="rect">
            <a:avLst/>
          </a:prstGeom>
          <a:solidFill>
            <a:srgbClr val="03244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816864" y="1295400"/>
            <a:ext cx="10871200" cy="4831080"/>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Slide Number Placeholder 3"/>
          <p:cNvSpPr txBox="1">
            <a:spLocks/>
          </p:cNvSpPr>
          <p:nvPr/>
        </p:nvSpPr>
        <p:spPr>
          <a:xfrm>
            <a:off x="11074400" y="6400548"/>
            <a:ext cx="711200" cy="381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ED7AB2-EE9F-44DB-8259-3CD82A052FFC}" type="slidenum">
              <a:rPr lang="en-US" sz="1400" b="0" smtClean="0">
                <a:solidFill>
                  <a:schemeClr val="bg1"/>
                </a:solidFill>
              </a:rPr>
              <a:pPr/>
              <a:t>‹#›</a:t>
            </a:fld>
            <a:endParaRPr lang="en-US" sz="1400" b="0" dirty="0">
              <a:solidFill>
                <a:schemeClr val="bg1"/>
              </a:solidFill>
            </a:endParaRPr>
          </a:p>
        </p:txBody>
      </p:sp>
    </p:spTree>
    <p:extLst>
      <p:ext uri="{BB962C8B-B14F-4D97-AF65-F5344CB8AC3E}">
        <p14:creationId xmlns:p14="http://schemas.microsoft.com/office/powerpoint/2010/main" val="219461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tif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emf"/><Relationship Id="rId5" Type="http://schemas.openxmlformats.org/officeDocument/2006/relationships/image" Target="../media/image11.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0.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tiff"/><Relationship Id="rId5" Type="http://schemas.openxmlformats.org/officeDocument/2006/relationships/image" Target="../media/image8.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60400" y="2704620"/>
            <a:ext cx="10871200" cy="990600"/>
          </a:xfrm>
        </p:spPr>
        <p:txBody>
          <a:bodyPr>
            <a:noAutofit/>
          </a:bodyPr>
          <a:lstStyle/>
          <a:p>
            <a:pPr algn="ctr"/>
            <a:r>
              <a:rPr lang="en-US" sz="4000" b="1" dirty="0">
                <a:latin typeface="Calibri Light" panose="020F0302020204030204" pitchFamily="34" charset="0"/>
                <a:cs typeface="Calibri Light" panose="020F0302020204030204" pitchFamily="34" charset="0"/>
              </a:rPr>
              <a:t>Unsupervised Learning in Test Generation for Digital Integrated Circuits</a:t>
            </a:r>
            <a:br>
              <a:rPr lang="en-US" sz="4000" b="1" dirty="0">
                <a:latin typeface="Calibri Light" panose="020F0302020204030204" pitchFamily="34" charset="0"/>
                <a:cs typeface="Calibri Light" panose="020F0302020204030204" pitchFamily="34" charset="0"/>
              </a:rPr>
            </a:br>
            <a:endParaRPr lang="en-US" sz="2800" b="1" dirty="0">
              <a:latin typeface="Calibri Light" panose="020F0302020204030204" pitchFamily="34" charset="0"/>
              <a:cs typeface="Calibri Light" panose="020F0302020204030204" pitchFamily="34" charset="0"/>
            </a:endParaRPr>
          </a:p>
        </p:txBody>
      </p:sp>
      <p:sp>
        <p:nvSpPr>
          <p:cNvPr id="7" name="TextBox 6"/>
          <p:cNvSpPr txBox="1"/>
          <p:nvPr/>
        </p:nvSpPr>
        <p:spPr>
          <a:xfrm>
            <a:off x="3346704" y="182880"/>
            <a:ext cx="5760720" cy="646331"/>
          </a:xfrm>
          <a:prstGeom prst="rect">
            <a:avLst/>
          </a:prstGeom>
          <a:noFill/>
        </p:spPr>
        <p:txBody>
          <a:bodyPr wrap="square" rtlCol="0">
            <a:spAutoFit/>
          </a:bodyPr>
          <a:lstStyle/>
          <a:p>
            <a:pPr algn="ctr"/>
            <a:r>
              <a:rPr lang="en-US" dirty="0"/>
              <a:t> 26</a:t>
            </a:r>
            <a:r>
              <a:rPr lang="en-US" baseline="30000" dirty="0"/>
              <a:t>th</a:t>
            </a:r>
            <a:r>
              <a:rPr lang="en-US" dirty="0"/>
              <a:t> IEEE European Test Symposium’ 21</a:t>
            </a:r>
          </a:p>
          <a:p>
            <a:pPr algn="ctr"/>
            <a:r>
              <a:rPr lang="en-US" dirty="0"/>
              <a:t>Belgium (Virtual Event)</a:t>
            </a:r>
          </a:p>
        </p:txBody>
      </p:sp>
      <p:sp>
        <p:nvSpPr>
          <p:cNvPr id="6" name="TextBox 5">
            <a:extLst>
              <a:ext uri="{FF2B5EF4-FFF2-40B4-BE49-F238E27FC236}">
                <a16:creationId xmlns:a16="http://schemas.microsoft.com/office/drawing/2014/main" id="{1B7737D4-4DEE-9148-9757-DE2B2BAEEF9F}"/>
              </a:ext>
            </a:extLst>
          </p:cNvPr>
          <p:cNvSpPr txBox="1"/>
          <p:nvPr/>
        </p:nvSpPr>
        <p:spPr>
          <a:xfrm>
            <a:off x="-287897" y="5476143"/>
            <a:ext cx="12767794" cy="461665"/>
          </a:xfrm>
          <a:prstGeom prst="rect">
            <a:avLst/>
          </a:prstGeom>
          <a:noFill/>
        </p:spPr>
        <p:txBody>
          <a:bodyPr wrap="square" rtlCol="0">
            <a:spAutoFit/>
          </a:bodyPr>
          <a:lstStyle/>
          <a:p>
            <a:pPr algn="ctr"/>
            <a:r>
              <a:rPr lang="en-US" sz="2400" dirty="0"/>
              <a:t>Soham Roy (Speaker)</a:t>
            </a:r>
            <a:r>
              <a:rPr lang="en-US" sz="2400" b="1" dirty="0"/>
              <a:t>, </a:t>
            </a:r>
            <a:r>
              <a:rPr lang="en-US" sz="2400" dirty="0"/>
              <a:t>Spencer K. </a:t>
            </a:r>
            <a:r>
              <a:rPr lang="en-US" sz="2400" dirty="0" err="1"/>
              <a:t>Millican</a:t>
            </a:r>
            <a:r>
              <a:rPr lang="en-US" sz="2400" dirty="0"/>
              <a:t>, </a:t>
            </a:r>
            <a:r>
              <a:rPr lang="en-US" sz="2400" dirty="0" err="1"/>
              <a:t>Vishwani</a:t>
            </a:r>
            <a:r>
              <a:rPr lang="en-US" sz="2400" dirty="0"/>
              <a:t> D. Agrawal</a:t>
            </a:r>
          </a:p>
        </p:txBody>
      </p:sp>
      <p:sp>
        <p:nvSpPr>
          <p:cNvPr id="8" name="TextBox 7"/>
          <p:cNvSpPr txBox="1"/>
          <p:nvPr/>
        </p:nvSpPr>
        <p:spPr>
          <a:xfrm>
            <a:off x="3240911" y="6030408"/>
            <a:ext cx="8611565" cy="707886"/>
          </a:xfrm>
          <a:prstGeom prst="rect">
            <a:avLst/>
          </a:prstGeom>
          <a:noFill/>
        </p:spPr>
        <p:txBody>
          <a:bodyPr wrap="square" rtlCol="0">
            <a:spAutoFit/>
          </a:bodyPr>
          <a:lstStyle/>
          <a:p>
            <a:pPr algn="ctr"/>
            <a:r>
              <a:rPr lang="en-US" sz="2000" dirty="0"/>
              <a:t>Department of Electrical and Computer Engineering</a:t>
            </a:r>
          </a:p>
          <a:p>
            <a:pPr algn="ctr"/>
            <a:r>
              <a:rPr lang="en-US" sz="2000" dirty="0"/>
              <a:t>Auburn University, Auburn, Alabama, USA</a:t>
            </a:r>
          </a:p>
        </p:txBody>
      </p:sp>
      <p:pic>
        <p:nvPicPr>
          <p:cNvPr id="4" name="Audio Recording May 9, 2021 at 11:39:33 AM" descr="Audio Recording May 9, 2021 at 11:39:33 AM">
            <a:hlinkClick r:id="" action="ppaction://media"/>
            <a:extLst>
              <a:ext uri="{FF2B5EF4-FFF2-40B4-BE49-F238E27FC236}">
                <a16:creationId xmlns:a16="http://schemas.microsoft.com/office/drawing/2014/main" id="{8DF50FCF-4E01-2D45-9D07-053A27175B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5125008"/>
            <a:ext cx="812800" cy="812800"/>
          </a:xfrm>
          <a:prstGeom prst="rect">
            <a:avLst/>
          </a:prstGeom>
        </p:spPr>
      </p:pic>
    </p:spTree>
    <p:extLst>
      <p:ext uri="{BB962C8B-B14F-4D97-AF65-F5344CB8AC3E}">
        <p14:creationId xmlns:p14="http://schemas.microsoft.com/office/powerpoint/2010/main" val="61372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76200"/>
            <a:ext cx="11472190" cy="990600"/>
          </a:xfrm>
        </p:spPr>
        <p:txBody>
          <a:bodyPr anchor="ctr">
            <a:normAutofit fontScale="90000"/>
          </a:bodyPr>
          <a:lstStyle/>
          <a:p>
            <a:pPr>
              <a:lnSpc>
                <a:spcPct val="90000"/>
              </a:lnSpc>
            </a:pPr>
            <a:r>
              <a:rPr lang="en-US" sz="3600" b="1" dirty="0"/>
              <a:t>Experimental Results - </a:t>
            </a:r>
            <a:r>
              <a:rPr lang="en-US" sz="3600" dirty="0"/>
              <a:t>ATPG for all faults (backtracks and CPU Time)</a:t>
            </a:r>
          </a:p>
        </p:txBody>
      </p:sp>
      <p:pic>
        <p:nvPicPr>
          <p:cNvPr id="3" name="Picture 2">
            <a:extLst>
              <a:ext uri="{FF2B5EF4-FFF2-40B4-BE49-F238E27FC236}">
                <a16:creationId xmlns:a16="http://schemas.microsoft.com/office/drawing/2014/main" id="{927FD202-DD18-3D49-BCBC-0375E03C1746}"/>
              </a:ext>
            </a:extLst>
          </p:cNvPr>
          <p:cNvPicPr>
            <a:picLocks noChangeAspect="1"/>
          </p:cNvPicPr>
          <p:nvPr/>
        </p:nvPicPr>
        <p:blipFill>
          <a:blip r:embed="rId5"/>
          <a:stretch>
            <a:fillRect/>
          </a:stretch>
        </p:blipFill>
        <p:spPr>
          <a:xfrm>
            <a:off x="36190" y="1330272"/>
            <a:ext cx="6094090" cy="3598190"/>
          </a:xfrm>
          <a:prstGeom prst="rect">
            <a:avLst/>
          </a:prstGeom>
        </p:spPr>
      </p:pic>
      <p:pic>
        <p:nvPicPr>
          <p:cNvPr id="6" name="Picture 5">
            <a:extLst>
              <a:ext uri="{FF2B5EF4-FFF2-40B4-BE49-F238E27FC236}">
                <a16:creationId xmlns:a16="http://schemas.microsoft.com/office/drawing/2014/main" id="{861AE649-B7FF-9642-BEC4-5170C3666551}"/>
              </a:ext>
            </a:extLst>
          </p:cNvPr>
          <p:cNvPicPr>
            <a:picLocks noChangeAspect="1"/>
          </p:cNvPicPr>
          <p:nvPr/>
        </p:nvPicPr>
        <p:blipFill>
          <a:blip r:embed="rId6"/>
          <a:stretch>
            <a:fillRect/>
          </a:stretch>
        </p:blipFill>
        <p:spPr>
          <a:xfrm>
            <a:off x="377153" y="6308721"/>
            <a:ext cx="11036300" cy="596900"/>
          </a:xfrm>
          <a:prstGeom prst="rect">
            <a:avLst/>
          </a:prstGeom>
        </p:spPr>
      </p:pic>
      <p:pic>
        <p:nvPicPr>
          <p:cNvPr id="8" name="Picture 7">
            <a:extLst>
              <a:ext uri="{FF2B5EF4-FFF2-40B4-BE49-F238E27FC236}">
                <a16:creationId xmlns:a16="http://schemas.microsoft.com/office/drawing/2014/main" id="{0328B412-671B-3541-A62F-A865886EBDE8}"/>
              </a:ext>
            </a:extLst>
          </p:cNvPr>
          <p:cNvPicPr>
            <a:picLocks noChangeAspect="1"/>
          </p:cNvPicPr>
          <p:nvPr/>
        </p:nvPicPr>
        <p:blipFill>
          <a:blip r:embed="rId7"/>
          <a:stretch>
            <a:fillRect/>
          </a:stretch>
        </p:blipFill>
        <p:spPr>
          <a:xfrm>
            <a:off x="6534195" y="1609240"/>
            <a:ext cx="5621615" cy="3319222"/>
          </a:xfrm>
          <a:prstGeom prst="rect">
            <a:avLst/>
          </a:prstGeom>
        </p:spPr>
      </p:pic>
      <p:pic>
        <p:nvPicPr>
          <p:cNvPr id="5" name="Audio Recording May 9, 2021 at 11:57:43 AM" descr="Audio Recording May 9, 2021 at 11:57:43 AM">
            <a:hlinkClick r:id="" action="ppaction://media"/>
            <a:extLst>
              <a:ext uri="{FF2B5EF4-FFF2-40B4-BE49-F238E27FC236}">
                <a16:creationId xmlns:a16="http://schemas.microsoft.com/office/drawing/2014/main" id="{368272C6-2C5A-3944-AA0A-2D543FC0A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9431" y="5431488"/>
            <a:ext cx="812800" cy="812800"/>
          </a:xfrm>
          <a:prstGeom prst="rect">
            <a:avLst/>
          </a:prstGeom>
        </p:spPr>
      </p:pic>
    </p:spTree>
    <p:extLst>
      <p:ext uri="{BB962C8B-B14F-4D97-AF65-F5344CB8AC3E}">
        <p14:creationId xmlns:p14="http://schemas.microsoft.com/office/powerpoint/2010/main" val="4721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832FC-2C60-274F-8B8F-1FCBE8DF16C4}"/>
              </a:ext>
            </a:extLst>
          </p:cNvPr>
          <p:cNvSpPr>
            <a:spLocks noGrp="1"/>
          </p:cNvSpPr>
          <p:nvPr>
            <p:ph sz="quarter" idx="1"/>
          </p:nvPr>
        </p:nvSpPr>
        <p:spPr>
          <a:xfrm>
            <a:off x="508000" y="2247516"/>
            <a:ext cx="11180064" cy="1526060"/>
          </a:xfrm>
        </p:spPr>
        <p:txBody>
          <a:bodyPr>
            <a:noAutofit/>
          </a:bodyPr>
          <a:lstStyle/>
          <a:p>
            <a:pPr marL="0" indent="0">
              <a:buNone/>
            </a:pPr>
            <a:r>
              <a:rPr lang="en-US" sz="3200" dirty="0"/>
              <a:t>PCA-based ATPG seamlessly combines:</a:t>
            </a:r>
          </a:p>
          <a:p>
            <a:pPr>
              <a:buClr>
                <a:schemeClr val="tx1"/>
              </a:buClr>
              <a:buFont typeface="Wingdings" pitchFamily="2" charset="2"/>
              <a:buChar char="q"/>
            </a:pPr>
            <a:r>
              <a:rPr lang="en-US" sz="3200" dirty="0"/>
              <a:t>Multiple features</a:t>
            </a:r>
          </a:p>
          <a:p>
            <a:pPr>
              <a:buClr>
                <a:schemeClr val="tx1"/>
              </a:buClr>
              <a:buFont typeface="Wingdings" pitchFamily="2" charset="2"/>
              <a:buChar char="q"/>
            </a:pPr>
            <a:r>
              <a:rPr lang="en-US" sz="3200" dirty="0"/>
              <a:t>Avoid usage of ANN</a:t>
            </a:r>
          </a:p>
          <a:p>
            <a:pPr>
              <a:buClr>
                <a:schemeClr val="tx1"/>
              </a:buClr>
              <a:buFont typeface="Wingdings" pitchFamily="2" charset="2"/>
              <a:buChar char="q"/>
            </a:pPr>
            <a:r>
              <a:rPr lang="en-US" sz="3200" dirty="0"/>
              <a:t>Reduce dimension of feature set</a:t>
            </a:r>
          </a:p>
          <a:p>
            <a:pPr>
              <a:buClr>
                <a:schemeClr val="tx1"/>
              </a:buClr>
              <a:buFont typeface="Wingdings" pitchFamily="2" charset="2"/>
              <a:buChar char="q"/>
            </a:pPr>
            <a:r>
              <a:rPr lang="en-US" sz="3200" dirty="0"/>
              <a:t>Outperforms conventional heuristics in terms of backtracks and CPU time</a:t>
            </a:r>
          </a:p>
        </p:txBody>
      </p:sp>
      <p:sp>
        <p:nvSpPr>
          <p:cNvPr id="6" name="Title 1">
            <a:extLst>
              <a:ext uri="{FF2B5EF4-FFF2-40B4-BE49-F238E27FC236}">
                <a16:creationId xmlns:a16="http://schemas.microsoft.com/office/drawing/2014/main" id="{611DBB07-5C7D-BC4A-9D87-0277A602D974}"/>
              </a:ext>
            </a:extLst>
          </p:cNvPr>
          <p:cNvSpPr>
            <a:spLocks noGrp="1"/>
          </p:cNvSpPr>
          <p:nvPr>
            <p:ph type="title"/>
          </p:nvPr>
        </p:nvSpPr>
        <p:spPr>
          <a:xfrm>
            <a:off x="508000" y="76200"/>
            <a:ext cx="11180064" cy="990600"/>
          </a:xfrm>
        </p:spPr>
        <p:txBody>
          <a:bodyPr>
            <a:normAutofit/>
          </a:bodyPr>
          <a:lstStyle/>
          <a:p>
            <a:r>
              <a:rPr lang="en-US" sz="4000" b="1" dirty="0"/>
              <a:t>Conclusions</a:t>
            </a:r>
            <a:endParaRPr lang="en-US" sz="6000" b="1" dirty="0"/>
          </a:p>
        </p:txBody>
      </p:sp>
      <p:pic>
        <p:nvPicPr>
          <p:cNvPr id="2" name="Picture 1">
            <a:extLst>
              <a:ext uri="{FF2B5EF4-FFF2-40B4-BE49-F238E27FC236}">
                <a16:creationId xmlns:a16="http://schemas.microsoft.com/office/drawing/2014/main" id="{5E321117-F9F4-6F45-B5F8-FCDB0488E7CA}"/>
              </a:ext>
            </a:extLst>
          </p:cNvPr>
          <p:cNvPicPr>
            <a:picLocks noChangeAspect="1"/>
          </p:cNvPicPr>
          <p:nvPr/>
        </p:nvPicPr>
        <p:blipFill>
          <a:blip r:embed="rId5"/>
          <a:stretch>
            <a:fillRect/>
          </a:stretch>
        </p:blipFill>
        <p:spPr>
          <a:xfrm>
            <a:off x="345375" y="6276598"/>
            <a:ext cx="11036300" cy="596900"/>
          </a:xfrm>
          <a:prstGeom prst="rect">
            <a:avLst/>
          </a:prstGeom>
        </p:spPr>
      </p:pic>
      <p:pic>
        <p:nvPicPr>
          <p:cNvPr id="5" name="Audio Recording May 9, 2021 at 11:58:40 AM" descr="Audio Recording May 9, 2021 at 11:58:40 AM">
            <a:hlinkClick r:id="" action="ppaction://media"/>
            <a:extLst>
              <a:ext uri="{FF2B5EF4-FFF2-40B4-BE49-F238E27FC236}">
                <a16:creationId xmlns:a16="http://schemas.microsoft.com/office/drawing/2014/main" id="{53EC924E-02AA-1D47-B2F8-AE30A4F27E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1664" y="5308600"/>
            <a:ext cx="812800" cy="812800"/>
          </a:xfrm>
          <a:prstGeom prst="rect">
            <a:avLst/>
          </a:prstGeom>
        </p:spPr>
      </p:pic>
    </p:spTree>
    <p:extLst>
      <p:ext uri="{BB962C8B-B14F-4D97-AF65-F5344CB8AC3E}">
        <p14:creationId xmlns:p14="http://schemas.microsoft.com/office/powerpoint/2010/main" val="227177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1148"/>
            <a:ext cx="11180064" cy="990600"/>
          </a:xfrm>
        </p:spPr>
        <p:txBody>
          <a:bodyPr>
            <a:normAutofit/>
          </a:bodyPr>
          <a:lstStyle/>
          <a:p>
            <a:r>
              <a:rPr lang="en-US" sz="4000" b="1" dirty="0"/>
              <a:t>Future Work</a:t>
            </a:r>
            <a:endParaRPr lang="en-US" sz="6000" b="1" dirty="0"/>
          </a:p>
        </p:txBody>
      </p:sp>
      <p:sp>
        <p:nvSpPr>
          <p:cNvPr id="5" name="Content Placeholder 4">
            <a:extLst>
              <a:ext uri="{FF2B5EF4-FFF2-40B4-BE49-F238E27FC236}">
                <a16:creationId xmlns:a16="http://schemas.microsoft.com/office/drawing/2014/main" id="{093C3C83-833F-5B48-944B-F07A186D5E6A}"/>
              </a:ext>
            </a:extLst>
          </p:cNvPr>
          <p:cNvSpPr>
            <a:spLocks noGrp="1"/>
          </p:cNvSpPr>
          <p:nvPr>
            <p:ph sz="quarter" idx="1"/>
          </p:nvPr>
        </p:nvSpPr>
        <p:spPr/>
        <p:txBody>
          <a:bodyPr>
            <a:normAutofit fontScale="85000" lnSpcReduction="20000"/>
          </a:bodyPr>
          <a:lstStyle/>
          <a:p>
            <a:r>
              <a:rPr lang="en-US" sz="2400" dirty="0"/>
              <a:t>Many directions for future research</a:t>
            </a:r>
          </a:p>
          <a:p>
            <a:pPr lvl="1">
              <a:buClr>
                <a:schemeClr val="accent6">
                  <a:lumMod val="10000"/>
                </a:schemeClr>
              </a:buClr>
              <a:buFont typeface="System Font Regular"/>
              <a:buChar char="✓"/>
            </a:pPr>
            <a:r>
              <a:rPr lang="en-US" sz="2000" b="1" dirty="0">
                <a:solidFill>
                  <a:schemeClr val="accent6">
                    <a:lumMod val="10000"/>
                  </a:schemeClr>
                </a:solidFill>
              </a:rPr>
              <a:t>Can careful training data generation avoid detrimental results?</a:t>
            </a:r>
          </a:p>
          <a:p>
            <a:pPr lvl="1">
              <a:buClr>
                <a:schemeClr val="accent6">
                  <a:lumMod val="10000"/>
                </a:schemeClr>
              </a:buClr>
              <a:buFont typeface="System Font Regular"/>
              <a:buChar char="✓"/>
            </a:pPr>
            <a:r>
              <a:rPr lang="en-US" sz="2000" b="1" dirty="0">
                <a:solidFill>
                  <a:schemeClr val="accent6">
                    <a:lumMod val="10000"/>
                  </a:schemeClr>
                </a:solidFill>
              </a:rPr>
              <a:t>Can MI use unsupervised/reinforcement learning, or statistical learning pipelined supervised learning approach to solve ATPG?</a:t>
            </a:r>
          </a:p>
          <a:p>
            <a:pPr lvl="1">
              <a:buClr>
                <a:schemeClr val="accent6">
                  <a:lumMod val="10000"/>
                </a:schemeClr>
              </a:buClr>
            </a:pPr>
            <a:r>
              <a:rPr lang="en-US" sz="2000" dirty="0"/>
              <a:t>Can more complex MI structures improve results further?</a:t>
            </a:r>
          </a:p>
          <a:p>
            <a:pPr lvl="1">
              <a:buClr>
                <a:schemeClr val="accent6">
                  <a:lumMod val="10000"/>
                </a:schemeClr>
              </a:buClr>
            </a:pPr>
            <a:r>
              <a:rPr lang="en-US" sz="2000" dirty="0"/>
              <a:t>Can MI find a “sweet-spot” at which reduction of backtracks would be optimum for minimizing CPU time.</a:t>
            </a:r>
          </a:p>
          <a:p>
            <a:pPr lvl="1">
              <a:buClr>
                <a:schemeClr val="accent6">
                  <a:lumMod val="10000"/>
                </a:schemeClr>
              </a:buClr>
            </a:pPr>
            <a:r>
              <a:rPr lang="en-US" sz="2000" dirty="0"/>
              <a:t>Can MI compress multiple ANN features making a simpler ANN and reduce the training time?</a:t>
            </a:r>
            <a:endParaRPr lang="en-US" sz="2000" b="1" dirty="0">
              <a:solidFill>
                <a:schemeClr val="accent6">
                  <a:lumMod val="10000"/>
                </a:schemeClr>
              </a:solidFill>
            </a:endParaRPr>
          </a:p>
          <a:p>
            <a:pPr lvl="1">
              <a:buClr>
                <a:schemeClr val="accent6">
                  <a:lumMod val="10000"/>
                </a:schemeClr>
              </a:buClr>
            </a:pPr>
            <a:r>
              <a:rPr lang="en-US" sz="2000" dirty="0"/>
              <a:t>Can MI solve complex ATPG problems: delay fault testing, sequential test?</a:t>
            </a:r>
            <a:endParaRPr lang="en-US" sz="2000" b="1" dirty="0">
              <a:solidFill>
                <a:schemeClr val="accent6">
                  <a:lumMod val="10000"/>
                </a:schemeClr>
              </a:solidFill>
            </a:endParaRPr>
          </a:p>
          <a:p>
            <a:pPr lvl="1"/>
            <a:r>
              <a:rPr lang="en-US" sz="2000" dirty="0"/>
              <a:t>Can MI detect untestable/redundant faults earlier that makes ATPG for the entire circuit faster?</a:t>
            </a:r>
            <a:endParaRPr lang="en-US" sz="2000" dirty="0">
              <a:solidFill>
                <a:srgbClr val="00B050"/>
              </a:solidFill>
            </a:endParaRPr>
          </a:p>
          <a:p>
            <a:pPr lvl="1"/>
            <a:r>
              <a:rPr lang="en-US" sz="2000" dirty="0"/>
              <a:t>Can MI improve backtrace performance of reconvergent fanout-free circuits?</a:t>
            </a:r>
            <a:endParaRPr lang="en-US" sz="2000" dirty="0">
              <a:solidFill>
                <a:srgbClr val="00B050"/>
              </a:solidFill>
            </a:endParaRPr>
          </a:p>
          <a:p>
            <a:pPr lvl="1"/>
            <a:r>
              <a:rPr lang="en-US" sz="2000" dirty="0"/>
              <a:t>Can MI show its worth using random circuits that can generate limitless training data ?</a:t>
            </a:r>
          </a:p>
          <a:p>
            <a:pPr lvl="1"/>
            <a:r>
              <a:rPr lang="en-US" sz="2000" dirty="0"/>
              <a:t>Can MI-guided ATPG show its efficacy on a wider variety and larger set of designs to demonstrate broader capabilities?</a:t>
            </a:r>
          </a:p>
          <a:p>
            <a:pPr lvl="1"/>
            <a:r>
              <a:rPr lang="en-US" sz="2000" dirty="0"/>
              <a:t>Can K-means clustering (another technique of unsupervised learning of MI) or any other techniques show its efficacy and compare against PCA to give some interesting observations.</a:t>
            </a:r>
          </a:p>
          <a:p>
            <a:pPr lvl="1"/>
            <a:r>
              <a:rPr lang="en-US" sz="2000" dirty="0"/>
              <a:t>MI has never been used for D-Frontier drive selection in PODEM ATPG to witness more ATPG performance improvement.</a:t>
            </a:r>
          </a:p>
          <a:p>
            <a:pPr lvl="1"/>
            <a:r>
              <a:rPr lang="en-US" sz="2000" dirty="0"/>
              <a:t>Examination of ANN structures beyond single hidden layer.</a:t>
            </a:r>
          </a:p>
        </p:txBody>
      </p:sp>
      <p:pic>
        <p:nvPicPr>
          <p:cNvPr id="3" name="Picture 2">
            <a:extLst>
              <a:ext uri="{FF2B5EF4-FFF2-40B4-BE49-F238E27FC236}">
                <a16:creationId xmlns:a16="http://schemas.microsoft.com/office/drawing/2014/main" id="{9D13169B-B2B1-D245-A9E9-58EA789CC765}"/>
              </a:ext>
            </a:extLst>
          </p:cNvPr>
          <p:cNvPicPr>
            <a:picLocks noChangeAspect="1"/>
          </p:cNvPicPr>
          <p:nvPr/>
        </p:nvPicPr>
        <p:blipFill>
          <a:blip r:embed="rId5"/>
          <a:stretch>
            <a:fillRect/>
          </a:stretch>
        </p:blipFill>
        <p:spPr>
          <a:xfrm>
            <a:off x="376372" y="6292096"/>
            <a:ext cx="11036300" cy="596900"/>
          </a:xfrm>
          <a:prstGeom prst="rect">
            <a:avLst/>
          </a:prstGeom>
        </p:spPr>
      </p:pic>
      <p:pic>
        <p:nvPicPr>
          <p:cNvPr id="6" name="Audio Recording May 9, 2021 at 11:59:23 AM" descr="Audio Recording May 9, 2021 at 11:59:23 AM">
            <a:hlinkClick r:id="" action="ppaction://media"/>
            <a:extLst>
              <a:ext uri="{FF2B5EF4-FFF2-40B4-BE49-F238E27FC236}">
                <a16:creationId xmlns:a16="http://schemas.microsoft.com/office/drawing/2014/main" id="{A042B27F-39C6-E443-97BF-0B5A1C6BA2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5455648"/>
            <a:ext cx="812800" cy="812800"/>
          </a:xfrm>
          <a:prstGeom prst="rect">
            <a:avLst/>
          </a:prstGeom>
        </p:spPr>
      </p:pic>
    </p:spTree>
    <p:extLst>
      <p:ext uri="{BB962C8B-B14F-4D97-AF65-F5344CB8AC3E}">
        <p14:creationId xmlns:p14="http://schemas.microsoft.com/office/powerpoint/2010/main" val="1061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8856" y="2679192"/>
            <a:ext cx="10931144" cy="1435608"/>
          </a:xfrm>
        </p:spPr>
        <p:txBody>
          <a:bodyPr>
            <a:normAutofit/>
          </a:bodyPr>
          <a:lstStyle/>
          <a:p>
            <a:pPr marL="0" indent="0" algn="ctr">
              <a:buNone/>
            </a:pPr>
            <a:r>
              <a:rPr lang="en-US" sz="7200" dirty="0">
                <a:latin typeface="+mj-lt"/>
                <a:cs typeface="Arial" panose="020B0604020202020204" pitchFamily="34" charset="0"/>
              </a:rPr>
              <a:t>Thank You</a:t>
            </a:r>
          </a:p>
        </p:txBody>
      </p:sp>
      <p:pic>
        <p:nvPicPr>
          <p:cNvPr id="4" name="Audio Recording May 9, 2021 at 11:59:48 AM" descr="Audio Recording May 9, 2021 at 11:59:48 AM">
            <a:hlinkClick r:id="" action="ppaction://media"/>
            <a:extLst>
              <a:ext uri="{FF2B5EF4-FFF2-40B4-BE49-F238E27FC236}">
                <a16:creationId xmlns:a16="http://schemas.microsoft.com/office/drawing/2014/main" id="{33673E34-B542-A045-97AC-F79C01462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827" y="5403193"/>
            <a:ext cx="812800" cy="812800"/>
          </a:xfrm>
          <a:prstGeom prst="rect">
            <a:avLst/>
          </a:prstGeom>
        </p:spPr>
      </p:pic>
    </p:spTree>
    <p:extLst>
      <p:ext uri="{BB962C8B-B14F-4D97-AF65-F5344CB8AC3E}">
        <p14:creationId xmlns:p14="http://schemas.microsoft.com/office/powerpoint/2010/main" val="2115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8856" y="2679192"/>
            <a:ext cx="10931144" cy="1435608"/>
          </a:xfrm>
        </p:spPr>
        <p:txBody>
          <a:bodyPr>
            <a:normAutofit/>
          </a:bodyPr>
          <a:lstStyle/>
          <a:p>
            <a:pPr marL="0" indent="0" algn="ctr">
              <a:buNone/>
            </a:pPr>
            <a:r>
              <a:rPr lang="en-US" sz="7200" dirty="0">
                <a:latin typeface="+mj-lt"/>
                <a:cs typeface="Arial" panose="020B0604020202020204" pitchFamily="34" charset="0"/>
              </a:rPr>
              <a:t>Q&amp;A</a:t>
            </a:r>
          </a:p>
        </p:txBody>
      </p:sp>
    </p:spTree>
    <p:extLst>
      <p:ext uri="{BB962C8B-B14F-4D97-AF65-F5344CB8AC3E}">
        <p14:creationId xmlns:p14="http://schemas.microsoft.com/office/powerpoint/2010/main" val="73796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5F7D-E252-EA40-A5E5-0038A81E60CA}"/>
              </a:ext>
            </a:extLst>
          </p:cNvPr>
          <p:cNvSpPr>
            <a:spLocks noGrp="1"/>
          </p:cNvSpPr>
          <p:nvPr>
            <p:ph type="title"/>
          </p:nvPr>
        </p:nvSpPr>
        <p:spPr/>
        <p:txBody>
          <a:bodyPr>
            <a:normAutofit/>
          </a:bodyPr>
          <a:lstStyle/>
          <a:p>
            <a:r>
              <a:rPr lang="en-US" sz="3600" b="1" dirty="0"/>
              <a:t>Outline</a:t>
            </a:r>
          </a:p>
        </p:txBody>
      </p:sp>
      <p:sp>
        <p:nvSpPr>
          <p:cNvPr id="3" name="Content Placeholder 2"/>
          <p:cNvSpPr>
            <a:spLocks noGrp="1"/>
          </p:cNvSpPr>
          <p:nvPr>
            <p:ph sz="quarter" idx="1"/>
          </p:nvPr>
        </p:nvSpPr>
        <p:spPr>
          <a:xfrm>
            <a:off x="508000" y="1143000"/>
            <a:ext cx="11180064" cy="4953000"/>
          </a:xfrm>
        </p:spPr>
        <p:txBody>
          <a:bodyPr>
            <a:normAutofit/>
          </a:bodyPr>
          <a:lstStyle/>
          <a:p>
            <a:r>
              <a:rPr lang="en-US" dirty="0"/>
              <a:t>Motivation</a:t>
            </a:r>
          </a:p>
          <a:p>
            <a:r>
              <a:rPr lang="en-US" dirty="0"/>
              <a:t>Machine intelligence: an Introduction</a:t>
            </a:r>
          </a:p>
          <a:p>
            <a:r>
              <a:rPr lang="en-US" dirty="0"/>
              <a:t>Modus Operandi</a:t>
            </a:r>
          </a:p>
          <a:p>
            <a:r>
              <a:rPr lang="en-US" dirty="0"/>
              <a:t>Experimental results</a:t>
            </a:r>
          </a:p>
          <a:p>
            <a:r>
              <a:rPr lang="en-US" dirty="0"/>
              <a:t>Contributions</a:t>
            </a:r>
          </a:p>
          <a:p>
            <a:r>
              <a:rPr lang="en-US" dirty="0"/>
              <a:t>Future Works</a:t>
            </a:r>
          </a:p>
        </p:txBody>
      </p:sp>
      <p:pic>
        <p:nvPicPr>
          <p:cNvPr id="5" name="Audio Recording May 9, 2021 at 11:40:07 AM" descr="Audio Recording May 9, 2021 at 11:40:07 AM">
            <a:hlinkClick r:id="" action="ppaction://media"/>
            <a:extLst>
              <a:ext uri="{FF2B5EF4-FFF2-40B4-BE49-F238E27FC236}">
                <a16:creationId xmlns:a16="http://schemas.microsoft.com/office/drawing/2014/main" id="{95552381-1B30-724C-B3CE-145D929AF5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5511800"/>
            <a:ext cx="812800" cy="812800"/>
          </a:xfrm>
          <a:prstGeom prst="rect">
            <a:avLst/>
          </a:prstGeom>
        </p:spPr>
      </p:pic>
    </p:spTree>
    <p:extLst>
      <p:ext uri="{BB962C8B-B14F-4D97-AF65-F5344CB8AC3E}">
        <p14:creationId xmlns:p14="http://schemas.microsoft.com/office/powerpoint/2010/main" val="340564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5618"/>
            <a:ext cx="11180064" cy="990600"/>
          </a:xfrm>
        </p:spPr>
        <p:txBody>
          <a:bodyPr>
            <a:noAutofit/>
          </a:bodyPr>
          <a:lstStyle/>
          <a:p>
            <a:r>
              <a:rPr lang="en-US" sz="4000" b="1" dirty="0"/>
              <a:t>Motivation | </a:t>
            </a:r>
            <a:r>
              <a:rPr lang="en-US" sz="4000" dirty="0"/>
              <a:t>ATPG - An example</a:t>
            </a:r>
          </a:p>
        </p:txBody>
      </p:sp>
      <p:sp>
        <p:nvSpPr>
          <p:cNvPr id="3" name="TextBox 2"/>
          <p:cNvSpPr txBox="1"/>
          <p:nvPr/>
        </p:nvSpPr>
        <p:spPr>
          <a:xfrm>
            <a:off x="640080" y="1261872"/>
            <a:ext cx="11375136" cy="1200329"/>
          </a:xfrm>
          <a:prstGeom prst="rect">
            <a:avLst/>
          </a:prstGeom>
          <a:noFill/>
        </p:spPr>
        <p:txBody>
          <a:bodyPr wrap="square" rtlCol="0">
            <a:spAutoFit/>
          </a:bodyPr>
          <a:lstStyle/>
          <a:p>
            <a:r>
              <a:rPr lang="en-US" b="1" dirty="0">
                <a:solidFill>
                  <a:schemeClr val="tx2"/>
                </a:solidFill>
              </a:rPr>
              <a:t>ATPG</a:t>
            </a:r>
          </a:p>
          <a:p>
            <a:pPr marL="285750" indent="-285750">
              <a:buFont typeface="Arial" panose="020B0604020202020204" pitchFamily="34" charset="0"/>
              <a:buChar char="•"/>
            </a:pPr>
            <a:r>
              <a:rPr lang="en-US" i="1" dirty="0">
                <a:solidFill>
                  <a:schemeClr val="tx2"/>
                </a:solidFill>
              </a:rPr>
              <a:t>Search for an input vector to detect a given fault.</a:t>
            </a:r>
          </a:p>
          <a:p>
            <a:pPr marL="285750" indent="-285750">
              <a:buFont typeface="Arial" panose="020B0604020202020204" pitchFamily="34" charset="0"/>
              <a:buChar char="•"/>
            </a:pPr>
            <a:r>
              <a:rPr lang="en-US" i="1" dirty="0">
                <a:solidFill>
                  <a:schemeClr val="tx2"/>
                </a:solidFill>
              </a:rPr>
              <a:t>Complexity increases exponentially with circuit size.</a:t>
            </a:r>
          </a:p>
          <a:p>
            <a:endParaRPr lang="en-US" i="1" dirty="0">
              <a:solidFill>
                <a:schemeClr val="tx2"/>
              </a:solidFill>
            </a:endParaRPr>
          </a:p>
        </p:txBody>
      </p:sp>
      <p:pic>
        <p:nvPicPr>
          <p:cNvPr id="6" name="Content Placeholder 3" descr="Diagram, schematic&#10;&#10;Description automatically generated">
            <a:extLst>
              <a:ext uri="{FF2B5EF4-FFF2-40B4-BE49-F238E27FC236}">
                <a16:creationId xmlns:a16="http://schemas.microsoft.com/office/drawing/2014/main" id="{D99BB471-9D10-F44F-8AC2-23406FD27003}"/>
              </a:ext>
            </a:extLst>
          </p:cNvPr>
          <p:cNvPicPr>
            <a:picLocks noChangeAspect="1"/>
          </p:cNvPicPr>
          <p:nvPr/>
        </p:nvPicPr>
        <p:blipFill>
          <a:blip r:embed="rId5"/>
          <a:stretch>
            <a:fillRect/>
          </a:stretch>
        </p:blipFill>
        <p:spPr>
          <a:xfrm>
            <a:off x="1739901" y="2428856"/>
            <a:ext cx="8521700" cy="3527984"/>
          </a:xfrm>
          <a:prstGeom prst="rect">
            <a:avLst/>
          </a:prstGeom>
        </p:spPr>
      </p:pic>
      <p:sp>
        <p:nvSpPr>
          <p:cNvPr id="7" name="Rectangle 6">
            <a:extLst>
              <a:ext uri="{FF2B5EF4-FFF2-40B4-BE49-F238E27FC236}">
                <a16:creationId xmlns:a16="http://schemas.microsoft.com/office/drawing/2014/main" id="{C5F1015D-76FA-EC4C-85A7-345AF2D6C12A}"/>
              </a:ext>
            </a:extLst>
          </p:cNvPr>
          <p:cNvSpPr/>
          <p:nvPr/>
        </p:nvSpPr>
        <p:spPr>
          <a:xfrm>
            <a:off x="1498601" y="2517756"/>
            <a:ext cx="241300" cy="3539430"/>
          </a:xfrm>
          <a:prstGeom prst="rect">
            <a:avLst/>
          </a:prstGeom>
        </p:spPr>
        <p:txBody>
          <a:bodyPr wrap="square">
            <a:spAutoFit/>
          </a:bodyPr>
          <a:lstStyle/>
          <a:p>
            <a:r>
              <a:rPr lang="en-US" sz="2800" dirty="0">
                <a:solidFill>
                  <a:srgbClr val="FF0000"/>
                </a:solidFill>
              </a:rPr>
              <a:t>11</a:t>
            </a:r>
          </a:p>
          <a:p>
            <a:endParaRPr lang="en-US" sz="2800" dirty="0">
              <a:solidFill>
                <a:srgbClr val="FF0000"/>
              </a:solidFill>
            </a:endParaRPr>
          </a:p>
          <a:p>
            <a:r>
              <a:rPr lang="en-US" sz="2800" dirty="0">
                <a:solidFill>
                  <a:srgbClr val="FF0000"/>
                </a:solidFill>
              </a:rPr>
              <a:t>0X10X</a:t>
            </a:r>
          </a:p>
        </p:txBody>
      </p:sp>
      <p:sp>
        <p:nvSpPr>
          <p:cNvPr id="8" name="Rectangle 7">
            <a:extLst>
              <a:ext uri="{FF2B5EF4-FFF2-40B4-BE49-F238E27FC236}">
                <a16:creationId xmlns:a16="http://schemas.microsoft.com/office/drawing/2014/main" id="{1C79FE99-2580-4541-8E03-C159718D162F}"/>
              </a:ext>
            </a:extLst>
          </p:cNvPr>
          <p:cNvSpPr/>
          <p:nvPr/>
        </p:nvSpPr>
        <p:spPr>
          <a:xfrm>
            <a:off x="3951257" y="5460382"/>
            <a:ext cx="367408" cy="523220"/>
          </a:xfrm>
          <a:prstGeom prst="rect">
            <a:avLst/>
          </a:prstGeom>
        </p:spPr>
        <p:txBody>
          <a:bodyPr wrap="none">
            <a:spAutoFit/>
          </a:bodyPr>
          <a:lstStyle/>
          <a:p>
            <a:r>
              <a:rPr lang="en-US" sz="2800" dirty="0">
                <a:solidFill>
                  <a:srgbClr val="FF0000"/>
                </a:solidFill>
              </a:rPr>
              <a:t>1</a:t>
            </a:r>
            <a:endParaRPr lang="en-US" sz="2800" dirty="0"/>
          </a:p>
        </p:txBody>
      </p:sp>
      <p:sp>
        <p:nvSpPr>
          <p:cNvPr id="9" name="Rectangle 8">
            <a:extLst>
              <a:ext uri="{FF2B5EF4-FFF2-40B4-BE49-F238E27FC236}">
                <a16:creationId xmlns:a16="http://schemas.microsoft.com/office/drawing/2014/main" id="{225FE02A-0FAC-5F44-97FA-DC403B93A534}"/>
              </a:ext>
            </a:extLst>
          </p:cNvPr>
          <p:cNvSpPr/>
          <p:nvPr/>
        </p:nvSpPr>
        <p:spPr>
          <a:xfrm>
            <a:off x="5728592" y="4955752"/>
            <a:ext cx="367408" cy="523220"/>
          </a:xfrm>
          <a:prstGeom prst="rect">
            <a:avLst/>
          </a:prstGeom>
        </p:spPr>
        <p:txBody>
          <a:bodyPr wrap="none">
            <a:spAutoFit/>
          </a:bodyPr>
          <a:lstStyle/>
          <a:p>
            <a:r>
              <a:rPr lang="en-US" sz="2800" dirty="0">
                <a:solidFill>
                  <a:srgbClr val="FF0000"/>
                </a:solidFill>
              </a:rPr>
              <a:t>1</a:t>
            </a:r>
            <a:endParaRPr lang="en-US" sz="2800" dirty="0"/>
          </a:p>
        </p:txBody>
      </p:sp>
      <p:sp>
        <p:nvSpPr>
          <p:cNvPr id="10" name="Rectangle 9">
            <a:extLst>
              <a:ext uri="{FF2B5EF4-FFF2-40B4-BE49-F238E27FC236}">
                <a16:creationId xmlns:a16="http://schemas.microsoft.com/office/drawing/2014/main" id="{2EE90A0D-3F39-1F4C-936F-4DE0297F397E}"/>
              </a:ext>
            </a:extLst>
          </p:cNvPr>
          <p:cNvSpPr/>
          <p:nvPr/>
        </p:nvSpPr>
        <p:spPr>
          <a:xfrm>
            <a:off x="3951257" y="4173338"/>
            <a:ext cx="367408" cy="523220"/>
          </a:xfrm>
          <a:prstGeom prst="rect">
            <a:avLst/>
          </a:prstGeom>
        </p:spPr>
        <p:txBody>
          <a:bodyPr wrap="none">
            <a:spAutoFit/>
          </a:bodyPr>
          <a:lstStyle/>
          <a:p>
            <a:r>
              <a:rPr lang="en-US" sz="2800" dirty="0">
                <a:solidFill>
                  <a:srgbClr val="FF0000"/>
                </a:solidFill>
              </a:rPr>
              <a:t>1</a:t>
            </a:r>
            <a:endParaRPr lang="en-US" sz="2800" dirty="0"/>
          </a:p>
        </p:txBody>
      </p:sp>
      <p:sp>
        <p:nvSpPr>
          <p:cNvPr id="11" name="Rectangle 10">
            <a:extLst>
              <a:ext uri="{FF2B5EF4-FFF2-40B4-BE49-F238E27FC236}">
                <a16:creationId xmlns:a16="http://schemas.microsoft.com/office/drawing/2014/main" id="{5B88B3CB-8BFA-0C4F-A38A-F6B20AAAE188}"/>
              </a:ext>
            </a:extLst>
          </p:cNvPr>
          <p:cNvSpPr/>
          <p:nvPr/>
        </p:nvSpPr>
        <p:spPr>
          <a:xfrm>
            <a:off x="4116575" y="2402094"/>
            <a:ext cx="367408" cy="523220"/>
          </a:xfrm>
          <a:prstGeom prst="rect">
            <a:avLst/>
          </a:prstGeom>
        </p:spPr>
        <p:txBody>
          <a:bodyPr wrap="none">
            <a:spAutoFit/>
          </a:bodyPr>
          <a:lstStyle/>
          <a:p>
            <a:r>
              <a:rPr lang="en-US" sz="2800" dirty="0">
                <a:solidFill>
                  <a:srgbClr val="FF0000"/>
                </a:solidFill>
              </a:rPr>
              <a:t>0</a:t>
            </a:r>
            <a:endParaRPr lang="en-US" sz="2800" dirty="0"/>
          </a:p>
        </p:txBody>
      </p:sp>
      <p:sp>
        <p:nvSpPr>
          <p:cNvPr id="12" name="Rectangle 11">
            <a:extLst>
              <a:ext uri="{FF2B5EF4-FFF2-40B4-BE49-F238E27FC236}">
                <a16:creationId xmlns:a16="http://schemas.microsoft.com/office/drawing/2014/main" id="{6F1227B9-4102-7E4E-8D98-09FFD93920D2}"/>
              </a:ext>
            </a:extLst>
          </p:cNvPr>
          <p:cNvSpPr/>
          <p:nvPr/>
        </p:nvSpPr>
        <p:spPr>
          <a:xfrm>
            <a:off x="5728592" y="3169084"/>
            <a:ext cx="367408" cy="523220"/>
          </a:xfrm>
          <a:prstGeom prst="rect">
            <a:avLst/>
          </a:prstGeom>
        </p:spPr>
        <p:txBody>
          <a:bodyPr wrap="none">
            <a:spAutoFit/>
          </a:bodyPr>
          <a:lstStyle/>
          <a:p>
            <a:r>
              <a:rPr lang="en-US" sz="2800" dirty="0">
                <a:solidFill>
                  <a:srgbClr val="FF0000"/>
                </a:solidFill>
              </a:rPr>
              <a:t>1</a:t>
            </a:r>
            <a:endParaRPr lang="en-US" sz="2800" dirty="0"/>
          </a:p>
        </p:txBody>
      </p:sp>
      <p:sp>
        <p:nvSpPr>
          <p:cNvPr id="13" name="Rectangle 12">
            <a:extLst>
              <a:ext uri="{FF2B5EF4-FFF2-40B4-BE49-F238E27FC236}">
                <a16:creationId xmlns:a16="http://schemas.microsoft.com/office/drawing/2014/main" id="{442740D0-F9D0-BD46-8CAF-AC909C959508}"/>
              </a:ext>
            </a:extLst>
          </p:cNvPr>
          <p:cNvSpPr/>
          <p:nvPr/>
        </p:nvSpPr>
        <p:spPr>
          <a:xfrm>
            <a:off x="8281292" y="4192848"/>
            <a:ext cx="444352" cy="523220"/>
          </a:xfrm>
          <a:prstGeom prst="rect">
            <a:avLst/>
          </a:prstGeom>
        </p:spPr>
        <p:txBody>
          <a:bodyPr wrap="none">
            <a:spAutoFit/>
          </a:bodyPr>
          <a:lstStyle/>
          <a:p>
            <a:r>
              <a:rPr lang="en-US" sz="2800" dirty="0">
                <a:solidFill>
                  <a:srgbClr val="FF0000"/>
                </a:solidFill>
              </a:rPr>
              <a:t>D</a:t>
            </a:r>
            <a:endParaRPr lang="en-US" sz="2800" dirty="0"/>
          </a:p>
        </p:txBody>
      </p:sp>
      <p:sp>
        <p:nvSpPr>
          <p:cNvPr id="14" name="Rectangle 13">
            <a:extLst>
              <a:ext uri="{FF2B5EF4-FFF2-40B4-BE49-F238E27FC236}">
                <a16:creationId xmlns:a16="http://schemas.microsoft.com/office/drawing/2014/main" id="{3D22F24A-5C33-144A-AF04-D0961A0CDC37}"/>
              </a:ext>
            </a:extLst>
          </p:cNvPr>
          <p:cNvSpPr/>
          <p:nvPr/>
        </p:nvSpPr>
        <p:spPr>
          <a:xfrm>
            <a:off x="9538592" y="4025861"/>
            <a:ext cx="444352" cy="523220"/>
          </a:xfrm>
          <a:prstGeom prst="rect">
            <a:avLst/>
          </a:prstGeom>
        </p:spPr>
        <p:txBody>
          <a:bodyPr wrap="none">
            <a:spAutoFit/>
          </a:bodyPr>
          <a:lstStyle/>
          <a:p>
            <a:r>
              <a:rPr lang="en-US" sz="2800" dirty="0">
                <a:solidFill>
                  <a:srgbClr val="FF0000"/>
                </a:solidFill>
              </a:rPr>
              <a:t>D</a:t>
            </a:r>
            <a:endParaRPr lang="en-US" sz="2800" dirty="0"/>
          </a:p>
        </p:txBody>
      </p:sp>
      <p:sp>
        <p:nvSpPr>
          <p:cNvPr id="15" name="Rectangle 14">
            <a:extLst>
              <a:ext uri="{FF2B5EF4-FFF2-40B4-BE49-F238E27FC236}">
                <a16:creationId xmlns:a16="http://schemas.microsoft.com/office/drawing/2014/main" id="{95E923BF-C352-D34A-8003-6CE61D46D795}"/>
              </a:ext>
            </a:extLst>
          </p:cNvPr>
          <p:cNvSpPr/>
          <p:nvPr/>
        </p:nvSpPr>
        <p:spPr>
          <a:xfrm>
            <a:off x="9746341" y="4454458"/>
            <a:ext cx="1819472" cy="523220"/>
          </a:xfrm>
          <a:prstGeom prst="rect">
            <a:avLst/>
          </a:prstGeom>
        </p:spPr>
        <p:txBody>
          <a:bodyPr wrap="none">
            <a:spAutoFit/>
          </a:bodyPr>
          <a:lstStyle/>
          <a:p>
            <a:r>
              <a:rPr lang="en-US" sz="2800" i="1" dirty="0">
                <a:solidFill>
                  <a:srgbClr val="FF0000"/>
                </a:solidFill>
              </a:rPr>
              <a:t>Test found!</a:t>
            </a:r>
            <a:endParaRPr lang="en-US" sz="2800" i="1" dirty="0"/>
          </a:p>
        </p:txBody>
      </p:sp>
      <p:pic>
        <p:nvPicPr>
          <p:cNvPr id="5" name="Audio Recording May 9, 2021 at 11:41:36 AM" descr="Audio Recording May 9, 2021 at 11:41:36 AM">
            <a:hlinkClick r:id="" action="ppaction://media"/>
            <a:extLst>
              <a:ext uri="{FF2B5EF4-FFF2-40B4-BE49-F238E27FC236}">
                <a16:creationId xmlns:a16="http://schemas.microsoft.com/office/drawing/2014/main" id="{46873DC4-ED1F-BC4A-8392-338B933E4D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416" y="5406275"/>
            <a:ext cx="812800" cy="812800"/>
          </a:xfrm>
          <a:prstGeom prst="rect">
            <a:avLst/>
          </a:prstGeom>
        </p:spPr>
      </p:pic>
    </p:spTree>
    <p:extLst>
      <p:ext uri="{BB962C8B-B14F-4D97-AF65-F5344CB8AC3E}">
        <p14:creationId xmlns:p14="http://schemas.microsoft.com/office/powerpoint/2010/main" val="60799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A46-32E8-C346-B1D6-DCF17C6DDE8F}"/>
              </a:ext>
            </a:extLst>
          </p:cNvPr>
          <p:cNvSpPr>
            <a:spLocks noGrp="1"/>
          </p:cNvSpPr>
          <p:nvPr>
            <p:ph type="title"/>
          </p:nvPr>
        </p:nvSpPr>
        <p:spPr>
          <a:xfrm>
            <a:off x="607006" y="29622"/>
            <a:ext cx="10871200" cy="990600"/>
          </a:xfrm>
        </p:spPr>
        <p:txBody>
          <a:bodyPr>
            <a:normAutofit fontScale="90000"/>
          </a:bodyPr>
          <a:lstStyle/>
          <a:p>
            <a:r>
              <a:rPr lang="en-US" sz="4000" b="1" dirty="0"/>
              <a:t>Motivation | </a:t>
            </a:r>
            <a:r>
              <a:rPr lang="en-US" sz="4000" dirty="0"/>
              <a:t>ATPG</a:t>
            </a:r>
            <a:r>
              <a:rPr lang="en-US" sz="5400" dirty="0"/>
              <a:t> </a:t>
            </a:r>
            <a:r>
              <a:rPr lang="en-US" sz="4000" dirty="0"/>
              <a:t>- Backtraces and backtracks</a:t>
            </a:r>
          </a:p>
        </p:txBody>
      </p:sp>
      <p:sp>
        <p:nvSpPr>
          <p:cNvPr id="101" name="Rectangle 100">
            <a:extLst>
              <a:ext uri="{FF2B5EF4-FFF2-40B4-BE49-F238E27FC236}">
                <a16:creationId xmlns:a16="http://schemas.microsoft.com/office/drawing/2014/main" id="{CE93FFE1-4F10-664D-89BC-B517F5F56120}"/>
              </a:ext>
            </a:extLst>
          </p:cNvPr>
          <p:cNvSpPr/>
          <p:nvPr/>
        </p:nvSpPr>
        <p:spPr>
          <a:xfrm>
            <a:off x="8486296" y="3009557"/>
            <a:ext cx="174728" cy="499235"/>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102" name="Rectangle 101">
            <a:extLst>
              <a:ext uri="{FF2B5EF4-FFF2-40B4-BE49-F238E27FC236}">
                <a16:creationId xmlns:a16="http://schemas.microsoft.com/office/drawing/2014/main" id="{E21AEC5D-E319-004E-9A24-EA4713FDA8F1}"/>
              </a:ext>
            </a:extLst>
          </p:cNvPr>
          <p:cNvSpPr/>
          <p:nvPr/>
        </p:nvSpPr>
        <p:spPr>
          <a:xfrm>
            <a:off x="8486296" y="3340268"/>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103" name="Rectangle 102">
            <a:extLst>
              <a:ext uri="{FF2B5EF4-FFF2-40B4-BE49-F238E27FC236}">
                <a16:creationId xmlns:a16="http://schemas.microsoft.com/office/drawing/2014/main" id="{9738047B-4F73-294F-9051-3DAE399E70FC}"/>
              </a:ext>
            </a:extLst>
          </p:cNvPr>
          <p:cNvSpPr/>
          <p:nvPr/>
        </p:nvSpPr>
        <p:spPr>
          <a:xfrm>
            <a:off x="8009325" y="2989375"/>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100" name="Rectangle 99">
            <a:extLst>
              <a:ext uri="{FF2B5EF4-FFF2-40B4-BE49-F238E27FC236}">
                <a16:creationId xmlns:a16="http://schemas.microsoft.com/office/drawing/2014/main" id="{EF9F4D76-AEE2-5245-8DB6-23BCD3AA744A}"/>
              </a:ext>
            </a:extLst>
          </p:cNvPr>
          <p:cNvSpPr/>
          <p:nvPr/>
        </p:nvSpPr>
        <p:spPr>
          <a:xfrm>
            <a:off x="6320697" y="2846766"/>
            <a:ext cx="990700" cy="189872"/>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99" name="Rectangle 98">
            <a:extLst>
              <a:ext uri="{FF2B5EF4-FFF2-40B4-BE49-F238E27FC236}">
                <a16:creationId xmlns:a16="http://schemas.microsoft.com/office/drawing/2014/main" id="{DF083C37-BCCD-8444-8D0C-CDDA76FEF692}"/>
              </a:ext>
            </a:extLst>
          </p:cNvPr>
          <p:cNvSpPr/>
          <p:nvPr/>
        </p:nvSpPr>
        <p:spPr>
          <a:xfrm>
            <a:off x="6284186" y="4388762"/>
            <a:ext cx="990700" cy="189872"/>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45" name="Rectangle 44">
            <a:extLst>
              <a:ext uri="{FF2B5EF4-FFF2-40B4-BE49-F238E27FC236}">
                <a16:creationId xmlns:a16="http://schemas.microsoft.com/office/drawing/2014/main" id="{2E5CDC06-45F3-144C-B552-25C0A3824999}"/>
              </a:ext>
            </a:extLst>
          </p:cNvPr>
          <p:cNvSpPr/>
          <p:nvPr/>
        </p:nvSpPr>
        <p:spPr>
          <a:xfrm>
            <a:off x="3760430" y="3831077"/>
            <a:ext cx="174728" cy="499235"/>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6" name="Rectangle 45">
            <a:extLst>
              <a:ext uri="{FF2B5EF4-FFF2-40B4-BE49-F238E27FC236}">
                <a16:creationId xmlns:a16="http://schemas.microsoft.com/office/drawing/2014/main" id="{8532EA86-5245-7B44-896E-DF99936EDD0C}"/>
              </a:ext>
            </a:extLst>
          </p:cNvPr>
          <p:cNvSpPr/>
          <p:nvPr/>
        </p:nvSpPr>
        <p:spPr>
          <a:xfrm>
            <a:off x="2080703" y="3656160"/>
            <a:ext cx="174728" cy="553019"/>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3202C178-C4A7-964A-B37E-D29341ADE7D2}"/>
              </a:ext>
            </a:extLst>
          </p:cNvPr>
          <p:cNvSpPr/>
          <p:nvPr/>
        </p:nvSpPr>
        <p:spPr>
          <a:xfrm>
            <a:off x="3760430" y="3719579"/>
            <a:ext cx="562203" cy="189874"/>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Rectangle 41">
            <a:extLst>
              <a:ext uri="{FF2B5EF4-FFF2-40B4-BE49-F238E27FC236}">
                <a16:creationId xmlns:a16="http://schemas.microsoft.com/office/drawing/2014/main" id="{12466E4A-E25E-044F-BC30-555F645BFDF6}"/>
              </a:ext>
            </a:extLst>
          </p:cNvPr>
          <p:cNvSpPr/>
          <p:nvPr/>
        </p:nvSpPr>
        <p:spPr>
          <a:xfrm>
            <a:off x="3283460" y="4150874"/>
            <a:ext cx="562203" cy="189874"/>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3" name="Rectangle 42">
            <a:extLst>
              <a:ext uri="{FF2B5EF4-FFF2-40B4-BE49-F238E27FC236}">
                <a16:creationId xmlns:a16="http://schemas.microsoft.com/office/drawing/2014/main" id="{541756C3-84C5-B447-B7A5-0EB921864EEB}"/>
              </a:ext>
            </a:extLst>
          </p:cNvPr>
          <p:cNvSpPr/>
          <p:nvPr/>
        </p:nvSpPr>
        <p:spPr>
          <a:xfrm>
            <a:off x="1618699" y="3639132"/>
            <a:ext cx="562203" cy="189874"/>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4" name="Rectangle 43">
            <a:extLst>
              <a:ext uri="{FF2B5EF4-FFF2-40B4-BE49-F238E27FC236}">
                <a16:creationId xmlns:a16="http://schemas.microsoft.com/office/drawing/2014/main" id="{233C6E97-3278-0D46-AFF9-C5980A5DECF6}"/>
              </a:ext>
            </a:extLst>
          </p:cNvPr>
          <p:cNvSpPr/>
          <p:nvPr/>
        </p:nvSpPr>
        <p:spPr>
          <a:xfrm>
            <a:off x="2168071" y="4026407"/>
            <a:ext cx="391967" cy="189872"/>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cxnSp>
        <p:nvCxnSpPr>
          <p:cNvPr id="18" name="Straight Connector 17">
            <a:extLst>
              <a:ext uri="{FF2B5EF4-FFF2-40B4-BE49-F238E27FC236}">
                <a16:creationId xmlns:a16="http://schemas.microsoft.com/office/drawing/2014/main" id="{9D7525A5-19C1-4047-BF98-4192D0B71A4D}"/>
              </a:ext>
            </a:extLst>
          </p:cNvPr>
          <p:cNvCxnSpPr>
            <a:cxnSpLocks/>
          </p:cNvCxnSpPr>
          <p:nvPr/>
        </p:nvCxnSpPr>
        <p:spPr>
          <a:xfrm>
            <a:off x="2191548" y="4124079"/>
            <a:ext cx="391965" cy="0"/>
          </a:xfrm>
          <a:prstGeom prst="line">
            <a:avLst/>
          </a:prstGeom>
          <a:ln w="38100"/>
        </p:spPr>
        <p:style>
          <a:lnRef idx="1">
            <a:schemeClr val="dk1"/>
          </a:lnRef>
          <a:fillRef idx="0">
            <a:schemeClr val="dk1"/>
          </a:fillRef>
          <a:effectRef idx="0">
            <a:schemeClr val="dk1"/>
          </a:effectRef>
          <a:fontRef idx="minor">
            <a:schemeClr val="tx1"/>
          </a:fontRef>
        </p:style>
      </p:cxnSp>
      <p:sp>
        <p:nvSpPr>
          <p:cNvPr id="6" name="Rectangle: Top Corners Rounded 25">
            <a:extLst>
              <a:ext uri="{FF2B5EF4-FFF2-40B4-BE49-F238E27FC236}">
                <a16:creationId xmlns:a16="http://schemas.microsoft.com/office/drawing/2014/main" id="{AB07035F-35C2-B24C-9BB0-8925CB8ECE0B}"/>
              </a:ext>
            </a:extLst>
          </p:cNvPr>
          <p:cNvSpPr/>
          <p:nvPr/>
        </p:nvSpPr>
        <p:spPr>
          <a:xfrm rot="5400000">
            <a:off x="4386869" y="3161415"/>
            <a:ext cx="771932" cy="862267"/>
          </a:xfrm>
          <a:prstGeom prst="round2SameRect">
            <a:avLst>
              <a:gd name="adj1" fmla="val 50000"/>
              <a:gd name="adj2" fmla="val 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cxnSp>
        <p:nvCxnSpPr>
          <p:cNvPr id="12" name="Straight Connector 11">
            <a:extLst>
              <a:ext uri="{FF2B5EF4-FFF2-40B4-BE49-F238E27FC236}">
                <a16:creationId xmlns:a16="http://schemas.microsoft.com/office/drawing/2014/main" id="{3572E6B5-5775-2347-A15F-6E3F993A20B3}"/>
              </a:ext>
            </a:extLst>
          </p:cNvPr>
          <p:cNvCxnSpPr>
            <a:cxnSpLocks/>
          </p:cNvCxnSpPr>
          <p:nvPr/>
        </p:nvCxnSpPr>
        <p:spPr>
          <a:xfrm>
            <a:off x="3479437" y="3084723"/>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BBA0DBA-9E4B-7A4C-9C58-B7E452C1E226}"/>
              </a:ext>
            </a:extLst>
          </p:cNvPr>
          <p:cNvCxnSpPr>
            <a:cxnSpLocks/>
          </p:cNvCxnSpPr>
          <p:nvPr/>
        </p:nvCxnSpPr>
        <p:spPr>
          <a:xfrm>
            <a:off x="3823898" y="3432514"/>
            <a:ext cx="51780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80D6A02-D339-B644-B24D-F3A47E8D308F}"/>
              </a:ext>
            </a:extLst>
          </p:cNvPr>
          <p:cNvCxnSpPr>
            <a:cxnSpLocks/>
          </p:cNvCxnSpPr>
          <p:nvPr/>
        </p:nvCxnSpPr>
        <p:spPr>
          <a:xfrm>
            <a:off x="3823898" y="3798399"/>
            <a:ext cx="52639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4DA9CBD-929C-B241-84DD-6B89126C2C5D}"/>
              </a:ext>
            </a:extLst>
          </p:cNvPr>
          <p:cNvCxnSpPr>
            <a:cxnSpLocks/>
          </p:cNvCxnSpPr>
          <p:nvPr/>
        </p:nvCxnSpPr>
        <p:spPr>
          <a:xfrm>
            <a:off x="1618701" y="2929926"/>
            <a:ext cx="91948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7AF9216-9783-534D-A6C3-DA5F8E263F19}"/>
              </a:ext>
            </a:extLst>
          </p:cNvPr>
          <p:cNvCxnSpPr>
            <a:cxnSpLocks/>
          </p:cNvCxnSpPr>
          <p:nvPr/>
        </p:nvCxnSpPr>
        <p:spPr>
          <a:xfrm>
            <a:off x="2200138" y="3295811"/>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749A2FD-A8DA-6540-B2AA-8C9E10AB447A}"/>
              </a:ext>
            </a:extLst>
          </p:cNvPr>
          <p:cNvCxnSpPr>
            <a:cxnSpLocks/>
          </p:cNvCxnSpPr>
          <p:nvPr/>
        </p:nvCxnSpPr>
        <p:spPr>
          <a:xfrm>
            <a:off x="1618701" y="4489964"/>
            <a:ext cx="97340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5731E215-F921-0041-8CA1-04916145FB70}"/>
              </a:ext>
            </a:extLst>
          </p:cNvPr>
          <p:cNvGrpSpPr/>
          <p:nvPr/>
        </p:nvGrpSpPr>
        <p:grpSpPr>
          <a:xfrm>
            <a:off x="2373457" y="2729317"/>
            <a:ext cx="1105980" cy="710812"/>
            <a:chOff x="1411532" y="4095714"/>
            <a:chExt cx="384594" cy="247178"/>
          </a:xfrm>
          <a:solidFill>
            <a:schemeClr val="bg1"/>
          </a:solidFill>
        </p:grpSpPr>
        <p:sp>
          <p:nvSpPr>
            <p:cNvPr id="7" name="Oval 6">
              <a:extLst>
                <a:ext uri="{FF2B5EF4-FFF2-40B4-BE49-F238E27FC236}">
                  <a16:creationId xmlns:a16="http://schemas.microsoft.com/office/drawing/2014/main" id="{55DE4E33-BCCA-084A-BD66-4A90AE45ED31}"/>
                </a:ext>
              </a:extLst>
            </p:cNvPr>
            <p:cNvSpPr/>
            <p:nvPr/>
          </p:nvSpPr>
          <p:spPr>
            <a:xfrm>
              <a:off x="1711377" y="4176929"/>
              <a:ext cx="84749" cy="8474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sp>
          <p:nvSpPr>
            <p:cNvPr id="8" name="Moon 7">
              <a:extLst>
                <a:ext uri="{FF2B5EF4-FFF2-40B4-BE49-F238E27FC236}">
                  <a16:creationId xmlns:a16="http://schemas.microsoft.com/office/drawing/2014/main" id="{DB33AE03-B8D0-4A4E-A390-37B3615A75C8}"/>
                </a:ext>
              </a:extLst>
            </p:cNvPr>
            <p:cNvSpPr/>
            <p:nvPr/>
          </p:nvSpPr>
          <p:spPr>
            <a:xfrm rot="10800000">
              <a:off x="1411532" y="4095714"/>
              <a:ext cx="299845" cy="247178"/>
            </a:xfrm>
            <a:prstGeom prst="moon">
              <a:avLst>
                <a:gd name="adj" fmla="val 78062"/>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grpSp>
      <p:cxnSp>
        <p:nvCxnSpPr>
          <p:cNvPr id="20" name="Straight Connector 19">
            <a:extLst>
              <a:ext uri="{FF2B5EF4-FFF2-40B4-BE49-F238E27FC236}">
                <a16:creationId xmlns:a16="http://schemas.microsoft.com/office/drawing/2014/main" id="{48386753-2B9B-8E46-ACA3-EB5C5332C568}"/>
              </a:ext>
            </a:extLst>
          </p:cNvPr>
          <p:cNvCxnSpPr>
            <a:cxnSpLocks/>
            <a:stCxn id="9" idx="1"/>
          </p:cNvCxnSpPr>
          <p:nvPr/>
        </p:nvCxnSpPr>
        <p:spPr>
          <a:xfrm>
            <a:off x="3263871" y="4275522"/>
            <a:ext cx="5622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AB87B58-FC1F-D441-A71E-2C0FD69D1680}"/>
              </a:ext>
            </a:extLst>
          </p:cNvPr>
          <p:cNvCxnSpPr>
            <a:cxnSpLocks/>
          </p:cNvCxnSpPr>
          <p:nvPr/>
        </p:nvCxnSpPr>
        <p:spPr>
          <a:xfrm>
            <a:off x="3823898" y="3084723"/>
            <a:ext cx="0" cy="347791"/>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B11BE77-828E-9B45-940A-F8F8F5538C04}"/>
              </a:ext>
            </a:extLst>
          </p:cNvPr>
          <p:cNvCxnSpPr>
            <a:cxnSpLocks/>
          </p:cNvCxnSpPr>
          <p:nvPr/>
        </p:nvCxnSpPr>
        <p:spPr>
          <a:xfrm>
            <a:off x="3837805" y="3776288"/>
            <a:ext cx="0" cy="499234"/>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A91C698-6AC8-1445-B644-BB2867A6E8E3}"/>
              </a:ext>
            </a:extLst>
          </p:cNvPr>
          <p:cNvCxnSpPr>
            <a:cxnSpLocks/>
          </p:cNvCxnSpPr>
          <p:nvPr/>
        </p:nvCxnSpPr>
        <p:spPr>
          <a:xfrm>
            <a:off x="2191548" y="3295811"/>
            <a:ext cx="0" cy="828267"/>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D9AD0C5-3B30-C249-BA88-4B5FCBE04A72}"/>
              </a:ext>
            </a:extLst>
          </p:cNvPr>
          <p:cNvCxnSpPr>
            <a:cxnSpLocks/>
          </p:cNvCxnSpPr>
          <p:nvPr/>
        </p:nvCxnSpPr>
        <p:spPr>
          <a:xfrm>
            <a:off x="1618701" y="3709945"/>
            <a:ext cx="57284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FA0CF7F-2430-104E-94B7-A6E5844B115B}"/>
              </a:ext>
            </a:extLst>
          </p:cNvPr>
          <p:cNvCxnSpPr>
            <a:cxnSpLocks/>
          </p:cNvCxnSpPr>
          <p:nvPr/>
        </p:nvCxnSpPr>
        <p:spPr>
          <a:xfrm>
            <a:off x="5203970" y="3592547"/>
            <a:ext cx="346638"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Moon 8">
            <a:extLst>
              <a:ext uri="{FF2B5EF4-FFF2-40B4-BE49-F238E27FC236}">
                <a16:creationId xmlns:a16="http://schemas.microsoft.com/office/drawing/2014/main" id="{7381AFD0-239C-3D43-9AA0-AC96AE7DA28E}"/>
              </a:ext>
            </a:extLst>
          </p:cNvPr>
          <p:cNvSpPr/>
          <p:nvPr/>
        </p:nvSpPr>
        <p:spPr>
          <a:xfrm rot="10800000">
            <a:off x="2401604" y="3920116"/>
            <a:ext cx="862267" cy="710812"/>
          </a:xfrm>
          <a:prstGeom prst="moon">
            <a:avLst>
              <a:gd name="adj" fmla="val 7806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grpSp>
        <p:nvGrpSpPr>
          <p:cNvPr id="51" name="Group 50">
            <a:extLst>
              <a:ext uri="{FF2B5EF4-FFF2-40B4-BE49-F238E27FC236}">
                <a16:creationId xmlns:a16="http://schemas.microsoft.com/office/drawing/2014/main" id="{3FC5AABC-2711-7E40-8829-6708961BEF27}"/>
              </a:ext>
            </a:extLst>
          </p:cNvPr>
          <p:cNvGrpSpPr>
            <a:grpSpLocks noChangeAspect="1"/>
          </p:cNvGrpSpPr>
          <p:nvPr/>
        </p:nvGrpSpPr>
        <p:grpSpPr>
          <a:xfrm>
            <a:off x="5275812" y="3477870"/>
            <a:ext cx="202954" cy="202954"/>
            <a:chOff x="2866048" y="4058743"/>
            <a:chExt cx="155448" cy="155448"/>
          </a:xfrm>
        </p:grpSpPr>
        <p:cxnSp>
          <p:nvCxnSpPr>
            <p:cNvPr id="48" name="Straight Connector 47">
              <a:extLst>
                <a:ext uri="{FF2B5EF4-FFF2-40B4-BE49-F238E27FC236}">
                  <a16:creationId xmlns:a16="http://schemas.microsoft.com/office/drawing/2014/main" id="{A0C0AA33-1A73-B44D-9E3C-DE3DA8EA6A83}"/>
                </a:ext>
              </a:extLst>
            </p:cNvPr>
            <p:cNvCxnSpPr/>
            <p:nvPr/>
          </p:nvCxnSpPr>
          <p:spPr>
            <a:xfrm flipV="1">
              <a:off x="2870958" y="4063653"/>
              <a:ext cx="150538" cy="150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997546E-27F6-DB4B-8723-F93A272A99FE}"/>
                </a:ext>
              </a:extLst>
            </p:cNvPr>
            <p:cNvCxnSpPr>
              <a:cxnSpLocks/>
            </p:cNvCxnSpPr>
            <p:nvPr/>
          </p:nvCxnSpPr>
          <p:spPr>
            <a:xfrm>
              <a:off x="2866048" y="4058743"/>
              <a:ext cx="155448" cy="1554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95D50476-04A1-9147-8C41-11D6BE88B437}"/>
              </a:ext>
            </a:extLst>
          </p:cNvPr>
          <p:cNvSpPr txBox="1"/>
          <p:nvPr/>
        </p:nvSpPr>
        <p:spPr>
          <a:xfrm>
            <a:off x="4164414" y="1981130"/>
            <a:ext cx="1515908" cy="369332"/>
          </a:xfrm>
          <a:prstGeom prst="rect">
            <a:avLst/>
          </a:prstGeom>
          <a:noFill/>
          <a:ln w="38100">
            <a:noFill/>
          </a:ln>
        </p:spPr>
        <p:txBody>
          <a:bodyPr wrap="square" rtlCol="0">
            <a:spAutoFit/>
          </a:bodyPr>
          <a:lstStyle/>
          <a:p>
            <a:r>
              <a:rPr lang="en-US" i="1" dirty="0">
                <a:solidFill>
                  <a:srgbClr val="FF0000"/>
                </a:solidFill>
                <a:latin typeface="Arial" panose="020B0604020202020204" pitchFamily="34" charset="0"/>
                <a:cs typeface="Arial" panose="020B0604020202020204" pitchFamily="34" charset="0"/>
              </a:rPr>
              <a:t>Goal = 1</a:t>
            </a:r>
          </a:p>
        </p:txBody>
      </p:sp>
      <p:sp>
        <p:nvSpPr>
          <p:cNvPr id="53" name="Rectangle 52">
            <a:extLst>
              <a:ext uri="{FF2B5EF4-FFF2-40B4-BE49-F238E27FC236}">
                <a16:creationId xmlns:a16="http://schemas.microsoft.com/office/drawing/2014/main" id="{753C2B6E-CBCD-C749-BBDA-5158D779F1C1}"/>
              </a:ext>
            </a:extLst>
          </p:cNvPr>
          <p:cNvSpPr/>
          <p:nvPr/>
        </p:nvSpPr>
        <p:spPr>
          <a:xfrm>
            <a:off x="3353888" y="4297634"/>
            <a:ext cx="312905" cy="369332"/>
          </a:xfrm>
          <a:prstGeom prst="rect">
            <a:avLst/>
          </a:prstGeom>
          <a:ln w="38100">
            <a:noFill/>
          </a:ln>
        </p:spPr>
        <p:txBody>
          <a:bodyPr wrap="none">
            <a:spAutoFit/>
          </a:bodyPr>
          <a:lstStyle/>
          <a:p>
            <a:r>
              <a:rPr lang="en-US" i="1" dirty="0">
                <a:solidFill>
                  <a:srgbClr val="FF0000"/>
                </a:solidFill>
                <a:latin typeface="Arial" panose="020B0604020202020204" pitchFamily="34" charset="0"/>
                <a:cs typeface="Arial" panose="020B0604020202020204" pitchFamily="34" charset="0"/>
              </a:rPr>
              <a:t>1</a:t>
            </a:r>
            <a:endParaRPr lang="en-US" dirty="0"/>
          </a:p>
        </p:txBody>
      </p:sp>
      <p:sp>
        <p:nvSpPr>
          <p:cNvPr id="54" name="Rectangle 53">
            <a:extLst>
              <a:ext uri="{FF2B5EF4-FFF2-40B4-BE49-F238E27FC236}">
                <a16:creationId xmlns:a16="http://schemas.microsoft.com/office/drawing/2014/main" id="{D478DFF6-74A8-2A48-815B-F4CD464F2BBF}"/>
              </a:ext>
            </a:extLst>
          </p:cNvPr>
          <p:cNvSpPr/>
          <p:nvPr/>
        </p:nvSpPr>
        <p:spPr>
          <a:xfrm>
            <a:off x="1248625" y="3477870"/>
            <a:ext cx="313664" cy="369332"/>
          </a:xfrm>
          <a:prstGeom prst="rect">
            <a:avLst/>
          </a:prstGeom>
          <a:ln w="38100">
            <a:noFill/>
          </a:ln>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1</a:t>
            </a:r>
            <a:endParaRPr lang="en-US" dirty="0"/>
          </a:p>
        </p:txBody>
      </p:sp>
      <p:sp>
        <p:nvSpPr>
          <p:cNvPr id="55" name="Rectangle 54">
            <a:extLst>
              <a:ext uri="{FF2B5EF4-FFF2-40B4-BE49-F238E27FC236}">
                <a16:creationId xmlns:a16="http://schemas.microsoft.com/office/drawing/2014/main" id="{A94CE639-A40A-744D-8D46-2EE12C9E9031}"/>
              </a:ext>
            </a:extLst>
          </p:cNvPr>
          <p:cNvSpPr/>
          <p:nvPr/>
        </p:nvSpPr>
        <p:spPr>
          <a:xfrm>
            <a:off x="3376662" y="2620966"/>
            <a:ext cx="312905" cy="369332"/>
          </a:xfrm>
          <a:prstGeom prst="rect">
            <a:avLst/>
          </a:prstGeom>
          <a:ln w="38100">
            <a:noFill/>
          </a:ln>
        </p:spPr>
        <p:txBody>
          <a:bodyPr wrap="none">
            <a:spAutoFit/>
          </a:bodyPr>
          <a:lstStyle/>
          <a:p>
            <a:r>
              <a:rPr lang="en-US" i="1" dirty="0">
                <a:solidFill>
                  <a:srgbClr val="FF0000"/>
                </a:solidFill>
                <a:latin typeface="Arial" panose="020B0604020202020204" pitchFamily="34" charset="0"/>
                <a:cs typeface="Arial" panose="020B0604020202020204" pitchFamily="34" charset="0"/>
              </a:rPr>
              <a:t>0</a:t>
            </a:r>
            <a:endParaRPr lang="en-US" dirty="0"/>
          </a:p>
        </p:txBody>
      </p:sp>
      <p:sp>
        <p:nvSpPr>
          <p:cNvPr id="56" name="TextBox 55">
            <a:extLst>
              <a:ext uri="{FF2B5EF4-FFF2-40B4-BE49-F238E27FC236}">
                <a16:creationId xmlns:a16="http://schemas.microsoft.com/office/drawing/2014/main" id="{71FEB6ED-F372-494A-AB6D-81B5D3D51FEE}"/>
              </a:ext>
            </a:extLst>
          </p:cNvPr>
          <p:cNvSpPr txBox="1"/>
          <p:nvPr/>
        </p:nvSpPr>
        <p:spPr>
          <a:xfrm>
            <a:off x="4206628" y="2265237"/>
            <a:ext cx="1836126" cy="646330"/>
          </a:xfrm>
          <a:prstGeom prst="rect">
            <a:avLst/>
          </a:prstGeom>
          <a:noFill/>
          <a:ln w="38100">
            <a:noFill/>
          </a:ln>
        </p:spPr>
        <p:txBody>
          <a:bodyPr wrap="square" rtlCol="0">
            <a:spAutoFit/>
          </a:bodyPr>
          <a:lstStyle/>
          <a:p>
            <a:r>
              <a:rPr lang="en-US" i="1" dirty="0">
                <a:solidFill>
                  <a:srgbClr val="FF0000"/>
                </a:solidFill>
                <a:latin typeface="Arial" panose="020B0604020202020204" pitchFamily="34" charset="0"/>
                <a:cs typeface="Arial" panose="020B0604020202020204" pitchFamily="34" charset="0"/>
              </a:rPr>
              <a:t>Failure!</a:t>
            </a:r>
            <a:br>
              <a:rPr lang="en-US" i="1" dirty="0">
                <a:solidFill>
                  <a:srgbClr val="FF0000"/>
                </a:solidFill>
                <a:latin typeface="Arial" panose="020B0604020202020204" pitchFamily="34" charset="0"/>
                <a:cs typeface="Arial" panose="020B0604020202020204" pitchFamily="34" charset="0"/>
              </a:rPr>
            </a:br>
            <a:r>
              <a:rPr lang="en-US" i="1" dirty="0">
                <a:solidFill>
                  <a:srgbClr val="FF0000"/>
                </a:solidFill>
                <a:latin typeface="Arial" panose="020B0604020202020204" pitchFamily="34" charset="0"/>
                <a:cs typeface="Arial" panose="020B0604020202020204" pitchFamily="34" charset="0"/>
              </a:rPr>
              <a:t>Backtrack…</a:t>
            </a:r>
          </a:p>
        </p:txBody>
      </p:sp>
      <p:sp>
        <p:nvSpPr>
          <p:cNvPr id="58" name="Freeform 57">
            <a:extLst>
              <a:ext uri="{FF2B5EF4-FFF2-40B4-BE49-F238E27FC236}">
                <a16:creationId xmlns:a16="http://schemas.microsoft.com/office/drawing/2014/main" id="{E3EFF72B-3017-8D40-8C54-6A948EDDCF71}"/>
              </a:ext>
            </a:extLst>
          </p:cNvPr>
          <p:cNvSpPr/>
          <p:nvPr/>
        </p:nvSpPr>
        <p:spPr>
          <a:xfrm>
            <a:off x="1731189" y="3901752"/>
            <a:ext cx="2451754" cy="1058890"/>
          </a:xfrm>
          <a:custGeom>
            <a:avLst/>
            <a:gdLst>
              <a:gd name="connsiteX0" fmla="*/ 132277 w 2451754"/>
              <a:gd name="connsiteY0" fmla="*/ 0 h 1058890"/>
              <a:gd name="connsiteX1" fmla="*/ 144884 w 2451754"/>
              <a:gd name="connsiteY1" fmla="*/ 819378 h 1058890"/>
              <a:gd name="connsiteX2" fmla="*/ 1607161 w 2451754"/>
              <a:gd name="connsiteY2" fmla="*/ 995859 h 1058890"/>
              <a:gd name="connsiteX3" fmla="*/ 2451754 w 2451754"/>
              <a:gd name="connsiteY3" fmla="*/ 1058890 h 1058890"/>
              <a:gd name="connsiteX4" fmla="*/ 2451754 w 2451754"/>
              <a:gd name="connsiteY4" fmla="*/ 1058890 h 1058890"/>
              <a:gd name="connsiteX5" fmla="*/ 2451754 w 2451754"/>
              <a:gd name="connsiteY5" fmla="*/ 1058890 h 10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54" h="1058890" extrusionOk="0">
                <a:moveTo>
                  <a:pt x="132277" y="0"/>
                </a:moveTo>
                <a:cubicBezTo>
                  <a:pt x="8580" y="351382"/>
                  <a:pt x="-55032" y="632640"/>
                  <a:pt x="144884" y="819378"/>
                </a:cubicBezTo>
                <a:cubicBezTo>
                  <a:pt x="408846" y="958772"/>
                  <a:pt x="1252992" y="945881"/>
                  <a:pt x="1607161" y="995859"/>
                </a:cubicBezTo>
                <a:cubicBezTo>
                  <a:pt x="1991640" y="1035778"/>
                  <a:pt x="2451754" y="1058890"/>
                  <a:pt x="2451754" y="1058890"/>
                </a:cubicBezTo>
                <a:lnTo>
                  <a:pt x="2451754" y="1058890"/>
                </a:lnTo>
                <a:lnTo>
                  <a:pt x="2451754" y="1058890"/>
                </a:lnTo>
              </a:path>
            </a:pathLst>
          </a:custGeom>
          <a:noFill/>
          <a:ln w="38100">
            <a:solidFill>
              <a:srgbClr val="FF0000"/>
            </a:solidFill>
            <a:prstDash val="sysDash"/>
            <a:headEnd type="triangle"/>
            <a:extLst>
              <a:ext uri="{C807C97D-BFC1-408E-A445-0C87EB9F89A2}">
                <ask:lineSketchStyleProps xmlns:ask="http://schemas.microsoft.com/office/drawing/2018/sketchyshapes" sd="1435683001">
                  <a:custGeom>
                    <a:avLst/>
                    <a:gdLst>
                      <a:gd name="connsiteX0" fmla="*/ 59597 w 1104626"/>
                      <a:gd name="connsiteY0" fmla="*/ 0 h 477078"/>
                      <a:gd name="connsiteX1" fmla="*/ 65277 w 1104626"/>
                      <a:gd name="connsiteY1" fmla="*/ 369167 h 477078"/>
                      <a:gd name="connsiteX2" fmla="*/ 724099 w 1104626"/>
                      <a:gd name="connsiteY2" fmla="*/ 448680 h 477078"/>
                      <a:gd name="connsiteX3" fmla="*/ 1104626 w 1104626"/>
                      <a:gd name="connsiteY3" fmla="*/ 477078 h 477078"/>
                      <a:gd name="connsiteX4" fmla="*/ 1104626 w 1104626"/>
                      <a:gd name="connsiteY4" fmla="*/ 477078 h 477078"/>
                      <a:gd name="connsiteX5" fmla="*/ 1104626 w 1104626"/>
                      <a:gd name="connsiteY5" fmla="*/ 477078 h 47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626" h="477078">
                        <a:moveTo>
                          <a:pt x="59597" y="0"/>
                        </a:moveTo>
                        <a:cubicBezTo>
                          <a:pt x="7062" y="147193"/>
                          <a:pt x="-45473" y="294387"/>
                          <a:pt x="65277" y="369167"/>
                        </a:cubicBezTo>
                        <a:cubicBezTo>
                          <a:pt x="176027" y="443947"/>
                          <a:pt x="550874" y="430695"/>
                          <a:pt x="724099" y="448680"/>
                        </a:cubicBezTo>
                        <a:cubicBezTo>
                          <a:pt x="897324" y="466665"/>
                          <a:pt x="1104626" y="477078"/>
                          <a:pt x="1104626" y="477078"/>
                        </a:cubicBezTo>
                        <a:lnTo>
                          <a:pt x="1104626" y="477078"/>
                        </a:lnTo>
                        <a:lnTo>
                          <a:pt x="1104626" y="477078"/>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9" name="Freeform 58">
            <a:extLst>
              <a:ext uri="{FF2B5EF4-FFF2-40B4-BE49-F238E27FC236}">
                <a16:creationId xmlns:a16="http://schemas.microsoft.com/office/drawing/2014/main" id="{F674942C-A10A-4341-A6E7-E749E8E572AF}"/>
              </a:ext>
            </a:extLst>
          </p:cNvPr>
          <p:cNvSpPr/>
          <p:nvPr/>
        </p:nvSpPr>
        <p:spPr>
          <a:xfrm>
            <a:off x="3784998" y="4431197"/>
            <a:ext cx="385338" cy="529445"/>
          </a:xfrm>
          <a:custGeom>
            <a:avLst/>
            <a:gdLst>
              <a:gd name="connsiteX0" fmla="*/ 32374 w 385338"/>
              <a:gd name="connsiteY0" fmla="*/ 0 h 529445"/>
              <a:gd name="connsiteX1" fmla="*/ 7162 w 385338"/>
              <a:gd name="connsiteY1" fmla="*/ 302540 h 529445"/>
              <a:gd name="connsiteX2" fmla="*/ 145827 w 385338"/>
              <a:gd name="connsiteY2" fmla="*/ 466414 h 529445"/>
              <a:gd name="connsiteX3" fmla="*/ 385337 w 385338"/>
              <a:gd name="connsiteY3" fmla="*/ 529445 h 529445"/>
            </a:gdLst>
            <a:ahLst/>
            <a:cxnLst>
              <a:cxn ang="0">
                <a:pos x="connsiteX0" y="connsiteY0"/>
              </a:cxn>
              <a:cxn ang="0">
                <a:pos x="connsiteX1" y="connsiteY1"/>
              </a:cxn>
              <a:cxn ang="0">
                <a:pos x="connsiteX2" y="connsiteY2"/>
              </a:cxn>
              <a:cxn ang="0">
                <a:pos x="connsiteX3" y="connsiteY3"/>
              </a:cxn>
            </a:cxnLst>
            <a:rect l="l" t="t" r="r" b="b"/>
            <a:pathLst>
              <a:path w="385338" h="529445" extrusionOk="0">
                <a:moveTo>
                  <a:pt x="32374" y="0"/>
                </a:moveTo>
                <a:cubicBezTo>
                  <a:pt x="3452" y="108168"/>
                  <a:pt x="-13477" y="225455"/>
                  <a:pt x="7162" y="302540"/>
                </a:cubicBezTo>
                <a:cubicBezTo>
                  <a:pt x="40004" y="383209"/>
                  <a:pt x="72430" y="428928"/>
                  <a:pt x="145827" y="466414"/>
                </a:cubicBezTo>
                <a:cubicBezTo>
                  <a:pt x="204218" y="508760"/>
                  <a:pt x="295537" y="525452"/>
                  <a:pt x="385337" y="529445"/>
                </a:cubicBezTo>
              </a:path>
            </a:pathLst>
          </a:custGeom>
          <a:noFill/>
          <a:ln w="38100">
            <a:solidFill>
              <a:srgbClr val="FF0000"/>
            </a:solidFill>
            <a:prstDash val="sysDash"/>
            <a:headEnd type="triangle"/>
            <a:extLst>
              <a:ext uri="{C807C97D-BFC1-408E-A445-0C87EB9F89A2}">
                <ask:lineSketchStyleProps xmlns:ask="http://schemas.microsoft.com/office/drawing/2018/sketchyshapes" sd="1219033472">
                  <a:custGeom>
                    <a:avLst/>
                    <a:gdLst>
                      <a:gd name="connsiteX0" fmla="*/ 14586 w 173612"/>
                      <a:gd name="connsiteY0" fmla="*/ 0 h 238539"/>
                      <a:gd name="connsiteX1" fmla="*/ 3227 w 173612"/>
                      <a:gd name="connsiteY1" fmla="*/ 136308 h 238539"/>
                      <a:gd name="connsiteX2" fmla="*/ 65702 w 173612"/>
                      <a:gd name="connsiteY2" fmla="*/ 210141 h 238539"/>
                      <a:gd name="connsiteX3" fmla="*/ 173612 w 173612"/>
                      <a:gd name="connsiteY3" fmla="*/ 238539 h 238539"/>
                    </a:gdLst>
                    <a:ahLst/>
                    <a:cxnLst>
                      <a:cxn ang="0">
                        <a:pos x="connsiteX0" y="connsiteY0"/>
                      </a:cxn>
                      <a:cxn ang="0">
                        <a:pos x="connsiteX1" y="connsiteY1"/>
                      </a:cxn>
                      <a:cxn ang="0">
                        <a:pos x="connsiteX2" y="connsiteY2"/>
                      </a:cxn>
                      <a:cxn ang="0">
                        <a:pos x="connsiteX3" y="connsiteY3"/>
                      </a:cxn>
                    </a:cxnLst>
                    <a:rect l="l" t="t" r="r" b="b"/>
                    <a:pathLst>
                      <a:path w="173612" h="238539">
                        <a:moveTo>
                          <a:pt x="14586" y="0"/>
                        </a:moveTo>
                        <a:cubicBezTo>
                          <a:pt x="4647" y="50642"/>
                          <a:pt x="-5292" y="101285"/>
                          <a:pt x="3227" y="136308"/>
                        </a:cubicBezTo>
                        <a:cubicBezTo>
                          <a:pt x="11746" y="171332"/>
                          <a:pt x="37305" y="193103"/>
                          <a:pt x="65702" y="210141"/>
                        </a:cubicBezTo>
                        <a:cubicBezTo>
                          <a:pt x="94099" y="227179"/>
                          <a:pt x="133855" y="232859"/>
                          <a:pt x="173612" y="238539"/>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60" name="TextBox 59">
            <a:extLst>
              <a:ext uri="{FF2B5EF4-FFF2-40B4-BE49-F238E27FC236}">
                <a16:creationId xmlns:a16="http://schemas.microsoft.com/office/drawing/2014/main" id="{8B967392-5997-BB42-8F32-BE9FBBD05F4C}"/>
              </a:ext>
            </a:extLst>
          </p:cNvPr>
          <p:cNvSpPr txBox="1"/>
          <p:nvPr/>
        </p:nvSpPr>
        <p:spPr>
          <a:xfrm>
            <a:off x="4270405" y="4542329"/>
            <a:ext cx="1853831" cy="646330"/>
          </a:xfrm>
          <a:prstGeom prst="rect">
            <a:avLst/>
          </a:prstGeom>
          <a:noFill/>
          <a:ln w="38100">
            <a:noFill/>
          </a:ln>
        </p:spPr>
        <p:txBody>
          <a:bodyPr wrap="square" rtlCol="0">
            <a:spAutoFit/>
          </a:bodyPr>
          <a:lstStyle/>
          <a:p>
            <a:r>
              <a:rPr lang="en-US" i="1" dirty="0">
                <a:solidFill>
                  <a:srgbClr val="FF0000"/>
                </a:solidFill>
                <a:latin typeface="Arial" panose="020B0604020202020204" pitchFamily="34" charset="0"/>
                <a:cs typeface="Arial" panose="020B0604020202020204" pitchFamily="34" charset="0"/>
              </a:rPr>
              <a:t>Failed (undone) backtrace points</a:t>
            </a:r>
          </a:p>
        </p:txBody>
      </p:sp>
      <p:sp>
        <p:nvSpPr>
          <p:cNvPr id="61" name="Rectangle 60">
            <a:extLst>
              <a:ext uri="{FF2B5EF4-FFF2-40B4-BE49-F238E27FC236}">
                <a16:creationId xmlns:a16="http://schemas.microsoft.com/office/drawing/2014/main" id="{A3F44930-19A8-7440-ACAE-6C50E2578811}"/>
              </a:ext>
            </a:extLst>
          </p:cNvPr>
          <p:cNvSpPr/>
          <p:nvPr/>
        </p:nvSpPr>
        <p:spPr>
          <a:xfrm>
            <a:off x="8475282" y="3831077"/>
            <a:ext cx="174728" cy="499235"/>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63" name="Rectangle 62">
            <a:extLst>
              <a:ext uri="{FF2B5EF4-FFF2-40B4-BE49-F238E27FC236}">
                <a16:creationId xmlns:a16="http://schemas.microsoft.com/office/drawing/2014/main" id="{FDC888A2-4E19-6045-934A-4CFC6E4A61A9}"/>
              </a:ext>
            </a:extLst>
          </p:cNvPr>
          <p:cNvSpPr/>
          <p:nvPr/>
        </p:nvSpPr>
        <p:spPr>
          <a:xfrm>
            <a:off x="8475282" y="3719579"/>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64" name="Rectangle 63">
            <a:extLst>
              <a:ext uri="{FF2B5EF4-FFF2-40B4-BE49-F238E27FC236}">
                <a16:creationId xmlns:a16="http://schemas.microsoft.com/office/drawing/2014/main" id="{7C195C24-D26B-414D-92CA-BC8C7BBC88F4}"/>
              </a:ext>
            </a:extLst>
          </p:cNvPr>
          <p:cNvSpPr/>
          <p:nvPr/>
        </p:nvSpPr>
        <p:spPr>
          <a:xfrm>
            <a:off x="7998311" y="4150874"/>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cxnSp>
        <p:nvCxnSpPr>
          <p:cNvPr id="68" name="Straight Connector 67">
            <a:extLst>
              <a:ext uri="{FF2B5EF4-FFF2-40B4-BE49-F238E27FC236}">
                <a16:creationId xmlns:a16="http://schemas.microsoft.com/office/drawing/2014/main" id="{6C2FF326-9898-964B-912A-EFC803C2859C}"/>
              </a:ext>
            </a:extLst>
          </p:cNvPr>
          <p:cNvCxnSpPr>
            <a:cxnSpLocks/>
          </p:cNvCxnSpPr>
          <p:nvPr/>
        </p:nvCxnSpPr>
        <p:spPr>
          <a:xfrm>
            <a:off x="6906400" y="4124079"/>
            <a:ext cx="391965" cy="0"/>
          </a:xfrm>
          <a:prstGeom prst="line">
            <a:avLst/>
          </a:prstGeom>
          <a:ln w="38100"/>
        </p:spPr>
        <p:style>
          <a:lnRef idx="1">
            <a:schemeClr val="dk1"/>
          </a:lnRef>
          <a:fillRef idx="0">
            <a:schemeClr val="dk1"/>
          </a:fillRef>
          <a:effectRef idx="0">
            <a:schemeClr val="dk1"/>
          </a:effectRef>
          <a:fontRef idx="minor">
            <a:schemeClr val="tx1"/>
          </a:fontRef>
        </p:style>
      </p:cxnSp>
      <p:sp>
        <p:nvSpPr>
          <p:cNvPr id="69" name="Rectangle: Top Corners Rounded 25">
            <a:extLst>
              <a:ext uri="{FF2B5EF4-FFF2-40B4-BE49-F238E27FC236}">
                <a16:creationId xmlns:a16="http://schemas.microsoft.com/office/drawing/2014/main" id="{A1FBDF25-0482-0A4A-9505-20F8BE758C36}"/>
              </a:ext>
            </a:extLst>
          </p:cNvPr>
          <p:cNvSpPr/>
          <p:nvPr/>
        </p:nvSpPr>
        <p:spPr>
          <a:xfrm rot="5400000">
            <a:off x="9101721" y="3161415"/>
            <a:ext cx="771932" cy="862267"/>
          </a:xfrm>
          <a:prstGeom prst="round2SameRect">
            <a:avLst>
              <a:gd name="adj1" fmla="val 50000"/>
              <a:gd name="adj2" fmla="val 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cxnSp>
        <p:nvCxnSpPr>
          <p:cNvPr id="70" name="Straight Connector 69">
            <a:extLst>
              <a:ext uri="{FF2B5EF4-FFF2-40B4-BE49-F238E27FC236}">
                <a16:creationId xmlns:a16="http://schemas.microsoft.com/office/drawing/2014/main" id="{0E418642-A69B-5348-BFC9-6105D8D70C36}"/>
              </a:ext>
            </a:extLst>
          </p:cNvPr>
          <p:cNvCxnSpPr>
            <a:cxnSpLocks/>
          </p:cNvCxnSpPr>
          <p:nvPr/>
        </p:nvCxnSpPr>
        <p:spPr>
          <a:xfrm>
            <a:off x="8194289" y="3084723"/>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D9F4A1B4-825D-4748-A726-0596EFFBDEFE}"/>
              </a:ext>
            </a:extLst>
          </p:cNvPr>
          <p:cNvCxnSpPr>
            <a:cxnSpLocks/>
          </p:cNvCxnSpPr>
          <p:nvPr/>
        </p:nvCxnSpPr>
        <p:spPr>
          <a:xfrm>
            <a:off x="8538750" y="3432514"/>
            <a:ext cx="51780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16C55C68-CE2E-C64A-BA9F-DE31A1BC3126}"/>
              </a:ext>
            </a:extLst>
          </p:cNvPr>
          <p:cNvCxnSpPr>
            <a:cxnSpLocks/>
          </p:cNvCxnSpPr>
          <p:nvPr/>
        </p:nvCxnSpPr>
        <p:spPr>
          <a:xfrm>
            <a:off x="8538750" y="3798399"/>
            <a:ext cx="52639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20493544-E09E-6F47-B1CE-ED3F8F630A29}"/>
              </a:ext>
            </a:extLst>
          </p:cNvPr>
          <p:cNvCxnSpPr>
            <a:cxnSpLocks/>
          </p:cNvCxnSpPr>
          <p:nvPr/>
        </p:nvCxnSpPr>
        <p:spPr>
          <a:xfrm>
            <a:off x="6333553" y="2929926"/>
            <a:ext cx="91948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A80B3AEB-4B5A-BC48-9BA6-C1B873EA5EBD}"/>
              </a:ext>
            </a:extLst>
          </p:cNvPr>
          <p:cNvCxnSpPr>
            <a:cxnSpLocks/>
          </p:cNvCxnSpPr>
          <p:nvPr/>
        </p:nvCxnSpPr>
        <p:spPr>
          <a:xfrm>
            <a:off x="6914990" y="3295811"/>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55ED11D5-287D-0745-900E-00D28523FFB7}"/>
              </a:ext>
            </a:extLst>
          </p:cNvPr>
          <p:cNvCxnSpPr>
            <a:cxnSpLocks/>
          </p:cNvCxnSpPr>
          <p:nvPr/>
        </p:nvCxnSpPr>
        <p:spPr>
          <a:xfrm>
            <a:off x="6333553" y="4489964"/>
            <a:ext cx="97340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76" name="Group 75">
            <a:extLst>
              <a:ext uri="{FF2B5EF4-FFF2-40B4-BE49-F238E27FC236}">
                <a16:creationId xmlns:a16="http://schemas.microsoft.com/office/drawing/2014/main" id="{301D19C4-B6BF-DC41-9D9E-19D19D716927}"/>
              </a:ext>
            </a:extLst>
          </p:cNvPr>
          <p:cNvGrpSpPr/>
          <p:nvPr/>
        </p:nvGrpSpPr>
        <p:grpSpPr>
          <a:xfrm>
            <a:off x="7088309" y="2729317"/>
            <a:ext cx="1105980" cy="710812"/>
            <a:chOff x="1411532" y="4095714"/>
            <a:chExt cx="384594" cy="247178"/>
          </a:xfrm>
          <a:solidFill>
            <a:schemeClr val="bg1"/>
          </a:solidFill>
        </p:grpSpPr>
        <p:sp>
          <p:nvSpPr>
            <p:cNvPr id="84" name="Oval 83">
              <a:extLst>
                <a:ext uri="{FF2B5EF4-FFF2-40B4-BE49-F238E27FC236}">
                  <a16:creationId xmlns:a16="http://schemas.microsoft.com/office/drawing/2014/main" id="{214A16A9-029D-BB46-933F-F25748136DD8}"/>
                </a:ext>
              </a:extLst>
            </p:cNvPr>
            <p:cNvSpPr/>
            <p:nvPr/>
          </p:nvSpPr>
          <p:spPr>
            <a:xfrm>
              <a:off x="1711377" y="4176929"/>
              <a:ext cx="84749" cy="8474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85" name="Moon 84">
              <a:extLst>
                <a:ext uri="{FF2B5EF4-FFF2-40B4-BE49-F238E27FC236}">
                  <a16:creationId xmlns:a16="http://schemas.microsoft.com/office/drawing/2014/main" id="{1E260AB8-9D78-8548-A7C8-D610497966A3}"/>
                </a:ext>
              </a:extLst>
            </p:cNvPr>
            <p:cNvSpPr/>
            <p:nvPr/>
          </p:nvSpPr>
          <p:spPr>
            <a:xfrm rot="10800000">
              <a:off x="1411532" y="4095714"/>
              <a:ext cx="299845" cy="247178"/>
            </a:xfrm>
            <a:prstGeom prst="moon">
              <a:avLst>
                <a:gd name="adj" fmla="val 78062"/>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grpSp>
      <p:cxnSp>
        <p:nvCxnSpPr>
          <p:cNvPr id="77" name="Straight Connector 76">
            <a:extLst>
              <a:ext uri="{FF2B5EF4-FFF2-40B4-BE49-F238E27FC236}">
                <a16:creationId xmlns:a16="http://schemas.microsoft.com/office/drawing/2014/main" id="{EC1EA499-1B16-6345-B964-8EADBF9AA2B0}"/>
              </a:ext>
            </a:extLst>
          </p:cNvPr>
          <p:cNvCxnSpPr>
            <a:cxnSpLocks/>
            <a:stCxn id="83" idx="1"/>
          </p:cNvCxnSpPr>
          <p:nvPr/>
        </p:nvCxnSpPr>
        <p:spPr>
          <a:xfrm>
            <a:off x="7978723" y="4275522"/>
            <a:ext cx="5622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20F57292-2741-8440-9676-CC4D030C6CED}"/>
              </a:ext>
            </a:extLst>
          </p:cNvPr>
          <p:cNvCxnSpPr>
            <a:cxnSpLocks/>
          </p:cNvCxnSpPr>
          <p:nvPr/>
        </p:nvCxnSpPr>
        <p:spPr>
          <a:xfrm>
            <a:off x="8538750" y="3084723"/>
            <a:ext cx="0" cy="347791"/>
          </a:xfrm>
          <a:prstGeom prst="line">
            <a:avLst/>
          </a:prstGeom>
          <a:ln w="381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D7A63C5-FD19-8142-918E-040140330D64}"/>
              </a:ext>
            </a:extLst>
          </p:cNvPr>
          <p:cNvCxnSpPr>
            <a:cxnSpLocks/>
          </p:cNvCxnSpPr>
          <p:nvPr/>
        </p:nvCxnSpPr>
        <p:spPr>
          <a:xfrm>
            <a:off x="8552657" y="3776288"/>
            <a:ext cx="0" cy="499234"/>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6FC1F9A9-4135-614F-8E20-37CA755026C7}"/>
              </a:ext>
            </a:extLst>
          </p:cNvPr>
          <p:cNvCxnSpPr>
            <a:cxnSpLocks/>
          </p:cNvCxnSpPr>
          <p:nvPr/>
        </p:nvCxnSpPr>
        <p:spPr>
          <a:xfrm>
            <a:off x="6906400" y="3295811"/>
            <a:ext cx="0" cy="828267"/>
          </a:xfrm>
          <a:prstGeom prst="line">
            <a:avLst/>
          </a:prstGeom>
          <a:ln w="38100"/>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E5B9F04-FC91-E04B-B17C-769E9BEEC03B}"/>
              </a:ext>
            </a:extLst>
          </p:cNvPr>
          <p:cNvCxnSpPr>
            <a:cxnSpLocks/>
          </p:cNvCxnSpPr>
          <p:nvPr/>
        </p:nvCxnSpPr>
        <p:spPr>
          <a:xfrm>
            <a:off x="6333553" y="3709945"/>
            <a:ext cx="57284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7A8DDC0-C76D-5646-874E-9F93B2AB633E}"/>
              </a:ext>
            </a:extLst>
          </p:cNvPr>
          <p:cNvCxnSpPr>
            <a:cxnSpLocks/>
          </p:cNvCxnSpPr>
          <p:nvPr/>
        </p:nvCxnSpPr>
        <p:spPr>
          <a:xfrm>
            <a:off x="9918822" y="3592547"/>
            <a:ext cx="346638" cy="0"/>
          </a:xfrm>
          <a:prstGeom prst="line">
            <a:avLst/>
          </a:prstGeom>
          <a:ln w="38100"/>
        </p:spPr>
        <p:style>
          <a:lnRef idx="1">
            <a:schemeClr val="dk1"/>
          </a:lnRef>
          <a:fillRef idx="0">
            <a:schemeClr val="dk1"/>
          </a:fillRef>
          <a:effectRef idx="0">
            <a:schemeClr val="dk1"/>
          </a:effectRef>
          <a:fontRef idx="minor">
            <a:schemeClr val="tx1"/>
          </a:fontRef>
        </p:style>
      </p:cxnSp>
      <p:sp>
        <p:nvSpPr>
          <p:cNvPr id="83" name="Moon 82">
            <a:extLst>
              <a:ext uri="{FF2B5EF4-FFF2-40B4-BE49-F238E27FC236}">
                <a16:creationId xmlns:a16="http://schemas.microsoft.com/office/drawing/2014/main" id="{2C088C30-B8FB-9C44-9E34-7F185B147731}"/>
              </a:ext>
            </a:extLst>
          </p:cNvPr>
          <p:cNvSpPr/>
          <p:nvPr/>
        </p:nvSpPr>
        <p:spPr>
          <a:xfrm rot="10800000">
            <a:off x="7116456" y="3920116"/>
            <a:ext cx="862267" cy="710812"/>
          </a:xfrm>
          <a:prstGeom prst="moon">
            <a:avLst>
              <a:gd name="adj" fmla="val 7806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grpSp>
        <p:nvGrpSpPr>
          <p:cNvPr id="86" name="Group 85">
            <a:extLst>
              <a:ext uri="{FF2B5EF4-FFF2-40B4-BE49-F238E27FC236}">
                <a16:creationId xmlns:a16="http://schemas.microsoft.com/office/drawing/2014/main" id="{741D51DF-EDFC-6F4C-856F-65B18D1E396B}"/>
              </a:ext>
            </a:extLst>
          </p:cNvPr>
          <p:cNvGrpSpPr>
            <a:grpSpLocks noChangeAspect="1"/>
          </p:cNvGrpSpPr>
          <p:nvPr/>
        </p:nvGrpSpPr>
        <p:grpSpPr>
          <a:xfrm>
            <a:off x="9990664" y="3477870"/>
            <a:ext cx="202954" cy="202954"/>
            <a:chOff x="2866048" y="4058743"/>
            <a:chExt cx="155448" cy="155448"/>
          </a:xfrm>
        </p:grpSpPr>
        <p:cxnSp>
          <p:nvCxnSpPr>
            <p:cNvPr id="87" name="Straight Connector 86">
              <a:extLst>
                <a:ext uri="{FF2B5EF4-FFF2-40B4-BE49-F238E27FC236}">
                  <a16:creationId xmlns:a16="http://schemas.microsoft.com/office/drawing/2014/main" id="{BB3243F8-79F4-974B-8918-9978BB0AF192}"/>
                </a:ext>
              </a:extLst>
            </p:cNvPr>
            <p:cNvCxnSpPr/>
            <p:nvPr/>
          </p:nvCxnSpPr>
          <p:spPr>
            <a:xfrm flipV="1">
              <a:off x="2870958" y="4063653"/>
              <a:ext cx="150538" cy="1505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CD72F-7AE4-1044-A50E-31E92F210177}"/>
                </a:ext>
              </a:extLst>
            </p:cNvPr>
            <p:cNvCxnSpPr>
              <a:cxnSpLocks/>
            </p:cNvCxnSpPr>
            <p:nvPr/>
          </p:nvCxnSpPr>
          <p:spPr>
            <a:xfrm>
              <a:off x="2866048" y="4058743"/>
              <a:ext cx="155448" cy="15544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BAB668C9-01C8-314D-A656-5AD234D439D8}"/>
              </a:ext>
            </a:extLst>
          </p:cNvPr>
          <p:cNvSpPr txBox="1"/>
          <p:nvPr/>
        </p:nvSpPr>
        <p:spPr>
          <a:xfrm>
            <a:off x="9095682" y="2395887"/>
            <a:ext cx="1515908" cy="369332"/>
          </a:xfrm>
          <a:prstGeom prst="rect">
            <a:avLst/>
          </a:prstGeom>
          <a:noFill/>
          <a:ln w="38100">
            <a:noFill/>
          </a:ln>
        </p:spPr>
        <p:txBody>
          <a:bodyPr wrap="square" rtlCol="0">
            <a:spAutoFit/>
          </a:bodyPr>
          <a:lstStyle/>
          <a:p>
            <a:r>
              <a:rPr lang="en-US" i="1" dirty="0">
                <a:solidFill>
                  <a:srgbClr val="00B050"/>
                </a:solidFill>
                <a:latin typeface="Arial" panose="020B0604020202020204" pitchFamily="34" charset="0"/>
                <a:cs typeface="Arial" panose="020B0604020202020204" pitchFamily="34" charset="0"/>
              </a:rPr>
              <a:t>Goal = 1</a:t>
            </a:r>
          </a:p>
        </p:txBody>
      </p:sp>
      <p:sp>
        <p:nvSpPr>
          <p:cNvPr id="90" name="Rectangle 89">
            <a:extLst>
              <a:ext uri="{FF2B5EF4-FFF2-40B4-BE49-F238E27FC236}">
                <a16:creationId xmlns:a16="http://schemas.microsoft.com/office/drawing/2014/main" id="{45B0FC7F-51A4-A746-9360-C683B2B7A3DC}"/>
              </a:ext>
            </a:extLst>
          </p:cNvPr>
          <p:cNvSpPr/>
          <p:nvPr/>
        </p:nvSpPr>
        <p:spPr>
          <a:xfrm>
            <a:off x="8068739" y="4297634"/>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1</a:t>
            </a:r>
            <a:endParaRPr lang="en-US" dirty="0">
              <a:solidFill>
                <a:srgbClr val="00B050"/>
              </a:solidFill>
            </a:endParaRPr>
          </a:p>
        </p:txBody>
      </p:sp>
      <p:sp>
        <p:nvSpPr>
          <p:cNvPr id="91" name="Rectangle 90">
            <a:extLst>
              <a:ext uri="{FF2B5EF4-FFF2-40B4-BE49-F238E27FC236}">
                <a16:creationId xmlns:a16="http://schemas.microsoft.com/office/drawing/2014/main" id="{118DF700-0E93-E243-9AD5-6FAD60B3CCB1}"/>
              </a:ext>
            </a:extLst>
          </p:cNvPr>
          <p:cNvSpPr/>
          <p:nvPr/>
        </p:nvSpPr>
        <p:spPr>
          <a:xfrm>
            <a:off x="8091514" y="2620966"/>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1</a:t>
            </a:r>
            <a:endParaRPr lang="en-US" dirty="0">
              <a:solidFill>
                <a:srgbClr val="00B050"/>
              </a:solidFill>
            </a:endParaRPr>
          </a:p>
        </p:txBody>
      </p:sp>
      <p:sp>
        <p:nvSpPr>
          <p:cNvPr id="92" name="TextBox 91">
            <a:extLst>
              <a:ext uri="{FF2B5EF4-FFF2-40B4-BE49-F238E27FC236}">
                <a16:creationId xmlns:a16="http://schemas.microsoft.com/office/drawing/2014/main" id="{E61C4E44-B0F4-4446-B59E-D8A319A067D7}"/>
              </a:ext>
            </a:extLst>
          </p:cNvPr>
          <p:cNvSpPr txBox="1"/>
          <p:nvPr/>
        </p:nvSpPr>
        <p:spPr>
          <a:xfrm>
            <a:off x="9107248" y="2694241"/>
            <a:ext cx="1836126" cy="369332"/>
          </a:xfrm>
          <a:prstGeom prst="rect">
            <a:avLst/>
          </a:prstGeom>
          <a:noFill/>
          <a:ln w="38100">
            <a:noFill/>
          </a:ln>
        </p:spPr>
        <p:txBody>
          <a:bodyPr wrap="square" rtlCol="0">
            <a:spAutoFit/>
          </a:bodyPr>
          <a:lstStyle/>
          <a:p>
            <a:r>
              <a:rPr lang="en-US" i="1" dirty="0">
                <a:solidFill>
                  <a:srgbClr val="00B050"/>
                </a:solidFill>
                <a:latin typeface="Arial" panose="020B0604020202020204" pitchFamily="34" charset="0"/>
                <a:cs typeface="Arial" panose="020B0604020202020204" pitchFamily="34" charset="0"/>
              </a:rPr>
              <a:t>Success!</a:t>
            </a:r>
          </a:p>
        </p:txBody>
      </p:sp>
      <p:sp>
        <p:nvSpPr>
          <p:cNvPr id="96" name="Rectangle 95">
            <a:extLst>
              <a:ext uri="{FF2B5EF4-FFF2-40B4-BE49-F238E27FC236}">
                <a16:creationId xmlns:a16="http://schemas.microsoft.com/office/drawing/2014/main" id="{09AA21AB-94D9-D444-8493-A72A5D5C63E6}"/>
              </a:ext>
            </a:extLst>
          </p:cNvPr>
          <p:cNvSpPr/>
          <p:nvPr/>
        </p:nvSpPr>
        <p:spPr>
          <a:xfrm>
            <a:off x="5857490" y="4263544"/>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1</a:t>
            </a:r>
            <a:endParaRPr lang="en-US" dirty="0">
              <a:solidFill>
                <a:srgbClr val="00B050"/>
              </a:solidFill>
            </a:endParaRPr>
          </a:p>
        </p:txBody>
      </p:sp>
      <p:sp>
        <p:nvSpPr>
          <p:cNvPr id="97" name="Rectangle 96">
            <a:extLst>
              <a:ext uri="{FF2B5EF4-FFF2-40B4-BE49-F238E27FC236}">
                <a16:creationId xmlns:a16="http://schemas.microsoft.com/office/drawing/2014/main" id="{29ABEA0C-8FF8-B54D-B663-C20490941B04}"/>
              </a:ext>
            </a:extLst>
          </p:cNvPr>
          <p:cNvSpPr/>
          <p:nvPr/>
        </p:nvSpPr>
        <p:spPr>
          <a:xfrm>
            <a:off x="5353127" y="3480862"/>
            <a:ext cx="1200565" cy="369332"/>
          </a:xfrm>
          <a:prstGeom prst="rect">
            <a:avLst/>
          </a:prstGeom>
          <a:ln w="38100">
            <a:noFill/>
          </a:ln>
        </p:spPr>
        <p:txBody>
          <a:bodyPr wrap="square">
            <a:spAutoFit/>
          </a:bodyPr>
          <a:lstStyle/>
          <a:p>
            <a:pPr algn="ctr"/>
            <a:r>
              <a:rPr lang="en-US" i="1" strike="sngStrike" dirty="0">
                <a:solidFill>
                  <a:srgbClr val="FF0000"/>
                </a:solidFill>
                <a:latin typeface="Arial" panose="020B0604020202020204" pitchFamily="34" charset="0"/>
                <a:cs typeface="Arial" panose="020B0604020202020204" pitchFamily="34" charset="0"/>
              </a:rPr>
              <a:t>1</a:t>
            </a:r>
            <a:r>
              <a:rPr lang="en-US" i="1" dirty="0">
                <a:solidFill>
                  <a:srgbClr val="FF0000"/>
                </a:solidFill>
                <a:latin typeface="Arial" panose="020B0604020202020204" pitchFamily="34" charset="0"/>
                <a:cs typeface="Arial" panose="020B0604020202020204" pitchFamily="34" charset="0"/>
              </a:rPr>
              <a:t>     </a:t>
            </a:r>
            <a:r>
              <a:rPr lang="en-US" i="1" dirty="0">
                <a:solidFill>
                  <a:srgbClr val="00B050"/>
                </a:solidFill>
                <a:latin typeface="Arial" panose="020B0604020202020204" pitchFamily="34" charset="0"/>
                <a:cs typeface="Arial" panose="020B0604020202020204" pitchFamily="34" charset="0"/>
              </a:rPr>
              <a:t>0</a:t>
            </a:r>
            <a:endParaRPr lang="en-US" dirty="0">
              <a:solidFill>
                <a:srgbClr val="00B050"/>
              </a:solidFill>
            </a:endParaRPr>
          </a:p>
        </p:txBody>
      </p:sp>
      <p:sp>
        <p:nvSpPr>
          <p:cNvPr id="98" name="Rectangle 97">
            <a:extLst>
              <a:ext uri="{FF2B5EF4-FFF2-40B4-BE49-F238E27FC236}">
                <a16:creationId xmlns:a16="http://schemas.microsoft.com/office/drawing/2014/main" id="{3F56B01F-3EFD-3F47-85BD-B796989D774E}"/>
              </a:ext>
            </a:extLst>
          </p:cNvPr>
          <p:cNvSpPr/>
          <p:nvPr/>
        </p:nvSpPr>
        <p:spPr>
          <a:xfrm>
            <a:off x="5870882" y="2666670"/>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0</a:t>
            </a:r>
            <a:endParaRPr lang="en-US" dirty="0">
              <a:solidFill>
                <a:srgbClr val="00B050"/>
              </a:solidFill>
            </a:endParaRPr>
          </a:p>
        </p:txBody>
      </p:sp>
      <p:sp>
        <p:nvSpPr>
          <p:cNvPr id="118" name="Rectangle 117">
            <a:extLst>
              <a:ext uri="{FF2B5EF4-FFF2-40B4-BE49-F238E27FC236}">
                <a16:creationId xmlns:a16="http://schemas.microsoft.com/office/drawing/2014/main" id="{E9FA3118-451E-F544-A00A-E312B7DB9184}"/>
              </a:ext>
            </a:extLst>
          </p:cNvPr>
          <p:cNvSpPr/>
          <p:nvPr/>
        </p:nvSpPr>
        <p:spPr>
          <a:xfrm>
            <a:off x="1315523" y="5311219"/>
            <a:ext cx="3873740" cy="646330"/>
          </a:xfrm>
          <a:prstGeom prst="rect">
            <a:avLst/>
          </a:prstGeom>
          <a:ln w="38100">
            <a:noFill/>
          </a:ln>
        </p:spPr>
        <p:txBody>
          <a:bodyPr wrap="square">
            <a:spAutoFit/>
          </a:bodyPr>
          <a:lstStyle/>
          <a:p>
            <a:pPr>
              <a:tabLst>
                <a:tab pos="112713" algn="l"/>
              </a:tabLst>
            </a:pPr>
            <a:r>
              <a:rPr lang="en-US" i="1" dirty="0">
                <a:latin typeface="Arial" panose="020B0604020202020204" pitchFamily="34" charset="0"/>
                <a:cs typeface="Arial" panose="020B0604020202020204" pitchFamily="34" charset="0"/>
              </a:rPr>
              <a:t>Unsuccessful backtrace resulting in backtrack</a:t>
            </a:r>
            <a:endParaRPr lang="en-US" dirty="0"/>
          </a:p>
        </p:txBody>
      </p:sp>
      <p:sp>
        <p:nvSpPr>
          <p:cNvPr id="119" name="Rectangle 118">
            <a:extLst>
              <a:ext uri="{FF2B5EF4-FFF2-40B4-BE49-F238E27FC236}">
                <a16:creationId xmlns:a16="http://schemas.microsoft.com/office/drawing/2014/main" id="{B00A4818-1E32-294E-BF0E-BB87CF168D8A}"/>
              </a:ext>
            </a:extLst>
          </p:cNvPr>
          <p:cNvSpPr/>
          <p:nvPr/>
        </p:nvSpPr>
        <p:spPr>
          <a:xfrm>
            <a:off x="6072455" y="5234464"/>
            <a:ext cx="3873740" cy="646330"/>
          </a:xfrm>
          <a:prstGeom prst="rect">
            <a:avLst/>
          </a:prstGeom>
          <a:ln w="38100">
            <a:noFill/>
          </a:ln>
        </p:spPr>
        <p:txBody>
          <a:bodyPr wrap="square">
            <a:spAutoFit/>
          </a:bodyPr>
          <a:lstStyle/>
          <a:p>
            <a:pPr>
              <a:tabLst>
                <a:tab pos="112713" algn="l"/>
              </a:tabLst>
            </a:pPr>
            <a:r>
              <a:rPr lang="en-US" i="1" dirty="0">
                <a:latin typeface="Arial" panose="020B0604020202020204" pitchFamily="34" charset="0"/>
                <a:cs typeface="Arial" panose="020B0604020202020204" pitchFamily="34" charset="0"/>
              </a:rPr>
              <a:t>Two successful backtraces resulting in goal met</a:t>
            </a:r>
            <a:endParaRPr lang="en-US" dirty="0"/>
          </a:p>
        </p:txBody>
      </p:sp>
      <p:cxnSp>
        <p:nvCxnSpPr>
          <p:cNvPr id="13" name="Straight Arrow Connector 12">
            <a:extLst>
              <a:ext uri="{FF2B5EF4-FFF2-40B4-BE49-F238E27FC236}">
                <a16:creationId xmlns:a16="http://schemas.microsoft.com/office/drawing/2014/main" id="{D36F810C-468D-C24A-96A1-571BF8F88EA2}"/>
              </a:ext>
            </a:extLst>
          </p:cNvPr>
          <p:cNvCxnSpPr>
            <a:cxnSpLocks/>
          </p:cNvCxnSpPr>
          <p:nvPr/>
        </p:nvCxnSpPr>
        <p:spPr>
          <a:xfrm>
            <a:off x="5432425" y="3046501"/>
            <a:ext cx="175048" cy="4377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7EA57BD-E5B1-5746-AB86-A73FB851342E}"/>
              </a:ext>
            </a:extLst>
          </p:cNvPr>
          <p:cNvCxnSpPr>
            <a:cxnSpLocks/>
          </p:cNvCxnSpPr>
          <p:nvPr/>
        </p:nvCxnSpPr>
        <p:spPr>
          <a:xfrm flipV="1">
            <a:off x="5834256" y="3716691"/>
            <a:ext cx="289980" cy="29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Recording May 9, 2021 at 11:43:26 AM" descr="Audio Recording May 9, 2021 at 11:43:26 AM">
            <a:hlinkClick r:id="" action="ppaction://media"/>
            <a:extLst>
              <a:ext uri="{FF2B5EF4-FFF2-40B4-BE49-F238E27FC236}">
                <a16:creationId xmlns:a16="http://schemas.microsoft.com/office/drawing/2014/main" id="{ADF7E0BA-B0A4-4C4A-86B1-E544FDAA1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9062" y="5319102"/>
            <a:ext cx="812800" cy="812800"/>
          </a:xfrm>
          <a:prstGeom prst="rect">
            <a:avLst/>
          </a:prstGeom>
        </p:spPr>
      </p:pic>
    </p:spTree>
    <p:extLst>
      <p:ext uri="{BB962C8B-B14F-4D97-AF65-F5344CB8AC3E}">
        <p14:creationId xmlns:p14="http://schemas.microsoft.com/office/powerpoint/2010/main" val="33952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A46-32E8-C346-B1D6-DCF17C6DDE8F}"/>
              </a:ext>
            </a:extLst>
          </p:cNvPr>
          <p:cNvSpPr>
            <a:spLocks noGrp="1"/>
          </p:cNvSpPr>
          <p:nvPr>
            <p:ph type="title"/>
          </p:nvPr>
        </p:nvSpPr>
        <p:spPr>
          <a:xfrm>
            <a:off x="838200" y="0"/>
            <a:ext cx="10871200" cy="990600"/>
          </a:xfrm>
        </p:spPr>
        <p:txBody>
          <a:bodyPr>
            <a:normAutofit/>
          </a:bodyPr>
          <a:lstStyle/>
          <a:p>
            <a:r>
              <a:rPr lang="en-US" sz="4000" b="1" dirty="0"/>
              <a:t>Modus Operandi - </a:t>
            </a:r>
            <a:r>
              <a:rPr lang="en-US" sz="4000" dirty="0"/>
              <a:t>Machine intelligence</a:t>
            </a:r>
            <a:r>
              <a:rPr lang="en-US" sz="4800" dirty="0"/>
              <a:t> </a:t>
            </a:r>
            <a:endParaRPr lang="en-US" sz="6000" dirty="0"/>
          </a:p>
        </p:txBody>
      </p:sp>
      <p:sp>
        <p:nvSpPr>
          <p:cNvPr id="3" name="Can 2">
            <a:extLst>
              <a:ext uri="{FF2B5EF4-FFF2-40B4-BE49-F238E27FC236}">
                <a16:creationId xmlns:a16="http://schemas.microsoft.com/office/drawing/2014/main" id="{85A44A47-ABD3-7042-BF65-75B7D5FC8A68}"/>
              </a:ext>
            </a:extLst>
          </p:cNvPr>
          <p:cNvSpPr/>
          <p:nvPr/>
        </p:nvSpPr>
        <p:spPr>
          <a:xfrm>
            <a:off x="838200" y="2514600"/>
            <a:ext cx="1701800" cy="1828800"/>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 problems</a:t>
            </a:r>
          </a:p>
        </p:txBody>
      </p:sp>
      <p:sp>
        <p:nvSpPr>
          <p:cNvPr id="4" name="Cloud 3">
            <a:extLst>
              <a:ext uri="{FF2B5EF4-FFF2-40B4-BE49-F238E27FC236}">
                <a16:creationId xmlns:a16="http://schemas.microsoft.com/office/drawing/2014/main" id="{CB2EA93F-538E-A747-8196-7C31CEA9D13F}"/>
              </a:ext>
            </a:extLst>
          </p:cNvPr>
          <p:cNvSpPr/>
          <p:nvPr/>
        </p:nvSpPr>
        <p:spPr>
          <a:xfrm>
            <a:off x="3009900" y="2413000"/>
            <a:ext cx="1739900" cy="1016000"/>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Solver</a:t>
            </a:r>
          </a:p>
        </p:txBody>
      </p:sp>
      <p:sp>
        <p:nvSpPr>
          <p:cNvPr id="94" name="Can 93">
            <a:extLst>
              <a:ext uri="{FF2B5EF4-FFF2-40B4-BE49-F238E27FC236}">
                <a16:creationId xmlns:a16="http://schemas.microsoft.com/office/drawing/2014/main" id="{45834DE5-15B0-5146-BC88-D16ECB177E63}"/>
              </a:ext>
            </a:extLst>
          </p:cNvPr>
          <p:cNvSpPr/>
          <p:nvPr/>
        </p:nvSpPr>
        <p:spPr>
          <a:xfrm>
            <a:off x="5219700" y="2413000"/>
            <a:ext cx="1701800" cy="1016000"/>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Desired outputs</a:t>
            </a:r>
          </a:p>
        </p:txBody>
      </p:sp>
      <p:sp>
        <p:nvSpPr>
          <p:cNvPr id="95" name="Cloud 94">
            <a:extLst>
              <a:ext uri="{FF2B5EF4-FFF2-40B4-BE49-F238E27FC236}">
                <a16:creationId xmlns:a16="http://schemas.microsoft.com/office/drawing/2014/main" id="{BCEFD4CB-47B1-B241-85BF-D20AC31F1D4B}"/>
              </a:ext>
            </a:extLst>
          </p:cNvPr>
          <p:cNvSpPr/>
          <p:nvPr/>
        </p:nvSpPr>
        <p:spPr>
          <a:xfrm>
            <a:off x="7200900" y="2463800"/>
            <a:ext cx="2298700" cy="1727200"/>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Trainer</a:t>
            </a:r>
          </a:p>
        </p:txBody>
      </p:sp>
      <p:sp>
        <p:nvSpPr>
          <p:cNvPr id="5" name="Rounded Rectangle 4">
            <a:extLst>
              <a:ext uri="{FF2B5EF4-FFF2-40B4-BE49-F238E27FC236}">
                <a16:creationId xmlns:a16="http://schemas.microsoft.com/office/drawing/2014/main" id="{36B7DA11-D8A8-DB46-B401-09A0D1536E00}"/>
              </a:ext>
            </a:extLst>
          </p:cNvPr>
          <p:cNvSpPr/>
          <p:nvPr/>
        </p:nvSpPr>
        <p:spPr>
          <a:xfrm>
            <a:off x="9753600" y="2413000"/>
            <a:ext cx="2082800" cy="736600"/>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Supervised learning</a:t>
            </a:r>
          </a:p>
        </p:txBody>
      </p:sp>
      <p:sp>
        <p:nvSpPr>
          <p:cNvPr id="104" name="Rounded Rectangle 103">
            <a:extLst>
              <a:ext uri="{FF2B5EF4-FFF2-40B4-BE49-F238E27FC236}">
                <a16:creationId xmlns:a16="http://schemas.microsoft.com/office/drawing/2014/main" id="{47867EF0-C6C6-AA4C-85B6-F72C980C62E1}"/>
              </a:ext>
            </a:extLst>
          </p:cNvPr>
          <p:cNvSpPr/>
          <p:nvPr/>
        </p:nvSpPr>
        <p:spPr>
          <a:xfrm>
            <a:off x="9779000" y="3314700"/>
            <a:ext cx="2082800" cy="7366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Unsupervised learning</a:t>
            </a:r>
          </a:p>
        </p:txBody>
      </p:sp>
      <p:sp>
        <p:nvSpPr>
          <p:cNvPr id="105" name="Cloud 104">
            <a:extLst>
              <a:ext uri="{FF2B5EF4-FFF2-40B4-BE49-F238E27FC236}">
                <a16:creationId xmlns:a16="http://schemas.microsoft.com/office/drawing/2014/main" id="{A80D8125-B0E2-B94B-A486-32FC94D97387}"/>
              </a:ext>
            </a:extLst>
          </p:cNvPr>
          <p:cNvSpPr/>
          <p:nvPr/>
        </p:nvSpPr>
        <p:spPr>
          <a:xfrm>
            <a:off x="3390900" y="4005263"/>
            <a:ext cx="1828800" cy="1325563"/>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Trainer</a:t>
            </a:r>
          </a:p>
        </p:txBody>
      </p:sp>
      <p:sp>
        <p:nvSpPr>
          <p:cNvPr id="106" name="Cloud 105">
            <a:extLst>
              <a:ext uri="{FF2B5EF4-FFF2-40B4-BE49-F238E27FC236}">
                <a16:creationId xmlns:a16="http://schemas.microsoft.com/office/drawing/2014/main" id="{2C309495-8B88-6647-BF0F-F7EE514F7BC2}"/>
              </a:ext>
            </a:extLst>
          </p:cNvPr>
          <p:cNvSpPr/>
          <p:nvPr/>
        </p:nvSpPr>
        <p:spPr>
          <a:xfrm>
            <a:off x="5638800" y="4005262"/>
            <a:ext cx="1828800" cy="1325563"/>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Evaluator</a:t>
            </a:r>
          </a:p>
        </p:txBody>
      </p:sp>
      <p:sp>
        <p:nvSpPr>
          <p:cNvPr id="107" name="Rounded Rectangle 106">
            <a:extLst>
              <a:ext uri="{FF2B5EF4-FFF2-40B4-BE49-F238E27FC236}">
                <a16:creationId xmlns:a16="http://schemas.microsoft.com/office/drawing/2014/main" id="{D84E6320-997E-FD4A-A323-7484D6E34FE1}"/>
              </a:ext>
            </a:extLst>
          </p:cNvPr>
          <p:cNvSpPr/>
          <p:nvPr/>
        </p:nvSpPr>
        <p:spPr>
          <a:xfrm>
            <a:off x="7975600" y="4356100"/>
            <a:ext cx="2082800" cy="736600"/>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Reinforced learning</a:t>
            </a:r>
          </a:p>
        </p:txBody>
      </p:sp>
      <p:cxnSp>
        <p:nvCxnSpPr>
          <p:cNvPr id="108" name="Elbow Connector 107">
            <a:extLst>
              <a:ext uri="{FF2B5EF4-FFF2-40B4-BE49-F238E27FC236}">
                <a16:creationId xmlns:a16="http://schemas.microsoft.com/office/drawing/2014/main" id="{1985C8A0-71F5-A84D-9434-B2259E1D5260}"/>
              </a:ext>
            </a:extLst>
          </p:cNvPr>
          <p:cNvCxnSpPr>
            <a:cxnSpLocks/>
            <a:stCxn id="4" idx="0"/>
            <a:endCxn id="94" idx="2"/>
          </p:cNvCxnSpPr>
          <p:nvPr/>
        </p:nvCxnSpPr>
        <p:spPr>
          <a:xfrm>
            <a:off x="4748350" y="2921000"/>
            <a:ext cx="4713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4CE2E3C-31CD-C044-9762-7740F79B0DBD}"/>
              </a:ext>
            </a:extLst>
          </p:cNvPr>
          <p:cNvCxnSpPr>
            <a:cxnSpLocks/>
            <a:stCxn id="94" idx="4"/>
          </p:cNvCxnSpPr>
          <p:nvPr/>
        </p:nvCxnSpPr>
        <p:spPr>
          <a:xfrm>
            <a:off x="6921500" y="2921000"/>
            <a:ext cx="478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1AB42765-7C4C-784D-9DA6-488323F43578}"/>
              </a:ext>
            </a:extLst>
          </p:cNvPr>
          <p:cNvCxnSpPr>
            <a:cxnSpLocks/>
          </p:cNvCxnSpPr>
          <p:nvPr/>
        </p:nvCxnSpPr>
        <p:spPr>
          <a:xfrm>
            <a:off x="2538268" y="3838944"/>
            <a:ext cx="47769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905D9153-C7E9-E74C-A2E9-D302A0C729AA}"/>
              </a:ext>
            </a:extLst>
          </p:cNvPr>
          <p:cNvCxnSpPr>
            <a:cxnSpLocks/>
          </p:cNvCxnSpPr>
          <p:nvPr/>
        </p:nvCxnSpPr>
        <p:spPr>
          <a:xfrm>
            <a:off x="2538268" y="2937835"/>
            <a:ext cx="478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FDBCFD5F-B073-FE43-8995-FFEBB6487B28}"/>
              </a:ext>
            </a:extLst>
          </p:cNvPr>
          <p:cNvCxnSpPr>
            <a:cxnSpLocks/>
            <a:endCxn id="5" idx="1"/>
          </p:cNvCxnSpPr>
          <p:nvPr/>
        </p:nvCxnSpPr>
        <p:spPr>
          <a:xfrm>
            <a:off x="9410700" y="2781300"/>
            <a:ext cx="34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3192E2A6-ED40-494D-B260-327DA4E59C2A}"/>
              </a:ext>
            </a:extLst>
          </p:cNvPr>
          <p:cNvCxnSpPr>
            <a:cxnSpLocks/>
          </p:cNvCxnSpPr>
          <p:nvPr/>
        </p:nvCxnSpPr>
        <p:spPr>
          <a:xfrm>
            <a:off x="9179442" y="3703379"/>
            <a:ext cx="5995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64039C68-EFBA-384E-9CE6-833962812A28}"/>
              </a:ext>
            </a:extLst>
          </p:cNvPr>
          <p:cNvCxnSpPr>
            <a:cxnSpLocks/>
          </p:cNvCxnSpPr>
          <p:nvPr/>
        </p:nvCxnSpPr>
        <p:spPr>
          <a:xfrm>
            <a:off x="7376042" y="4668043"/>
            <a:ext cx="5995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E29C84D1-D313-454F-9179-595561051A2B}"/>
              </a:ext>
            </a:extLst>
          </p:cNvPr>
          <p:cNvCxnSpPr>
            <a:cxnSpLocks/>
          </p:cNvCxnSpPr>
          <p:nvPr/>
        </p:nvCxnSpPr>
        <p:spPr>
          <a:xfrm>
            <a:off x="5039242" y="4660659"/>
            <a:ext cx="5995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7" name="Elbow Connector 116">
            <a:extLst>
              <a:ext uri="{FF2B5EF4-FFF2-40B4-BE49-F238E27FC236}">
                <a16:creationId xmlns:a16="http://schemas.microsoft.com/office/drawing/2014/main" id="{76B20F19-4627-A74A-94D2-60F2595E6EE0}"/>
              </a:ext>
            </a:extLst>
          </p:cNvPr>
          <p:cNvCxnSpPr>
            <a:cxnSpLocks/>
            <a:stCxn id="106" idx="1"/>
            <a:endCxn id="105" idx="1"/>
          </p:cNvCxnSpPr>
          <p:nvPr/>
        </p:nvCxnSpPr>
        <p:spPr>
          <a:xfrm rot="5400000">
            <a:off x="5429250" y="4205464"/>
            <a:ext cx="1" cy="2247900"/>
          </a:xfrm>
          <a:prstGeom prst="bentConnector3">
            <a:avLst>
              <a:gd name="adj1" fmla="val 2300120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a:extLst>
              <a:ext uri="{FF2B5EF4-FFF2-40B4-BE49-F238E27FC236}">
                <a16:creationId xmlns:a16="http://schemas.microsoft.com/office/drawing/2014/main" id="{A215014C-4B8F-9541-9607-ACF95EDCDE1A}"/>
              </a:ext>
            </a:extLst>
          </p:cNvPr>
          <p:cNvCxnSpPr>
            <a:cxnSpLocks/>
            <a:stCxn id="3" idx="3"/>
            <a:endCxn id="105" idx="2"/>
          </p:cNvCxnSpPr>
          <p:nvPr/>
        </p:nvCxnSpPr>
        <p:spPr>
          <a:xfrm rot="16200000" flipH="1">
            <a:off x="2380514" y="3651985"/>
            <a:ext cx="324645" cy="170747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971DA49-9333-104C-BDA6-487873EC892C}"/>
              </a:ext>
            </a:extLst>
          </p:cNvPr>
          <p:cNvSpPr/>
          <p:nvPr/>
        </p:nvSpPr>
        <p:spPr>
          <a:xfrm>
            <a:off x="463296" y="6312700"/>
            <a:ext cx="11012424" cy="523220"/>
          </a:xfrm>
          <a:prstGeom prst="rect">
            <a:avLst/>
          </a:prstGeom>
        </p:spPr>
        <p:txBody>
          <a:bodyPr wrap="square">
            <a:spAutoFit/>
          </a:bodyPr>
          <a:lstStyle/>
          <a:p>
            <a:pPr>
              <a:buClr>
                <a:schemeClr val="accent5"/>
              </a:buClr>
            </a:pPr>
            <a:r>
              <a:rPr lang="en-US" sz="1400" dirty="0">
                <a:solidFill>
                  <a:schemeClr val="bg1"/>
                </a:solidFill>
              </a:rPr>
              <a:t>“S. Roy, S. K. Millican, and V. D. Agrawal, “Unsupervised Learning in test Generation for Digital Integrated Circuits,” in Proceedings of the European Test Symposium, Belgium (Virtual Event), Feb. 2021.”</a:t>
            </a:r>
          </a:p>
        </p:txBody>
      </p:sp>
      <p:cxnSp>
        <p:nvCxnSpPr>
          <p:cNvPr id="24" name="Straight Arrow Connector 23">
            <a:extLst>
              <a:ext uri="{FF2B5EF4-FFF2-40B4-BE49-F238E27FC236}">
                <a16:creationId xmlns:a16="http://schemas.microsoft.com/office/drawing/2014/main" id="{BEBEE9FA-3F27-A04F-89BD-B8E3C278FBC6}"/>
              </a:ext>
            </a:extLst>
          </p:cNvPr>
          <p:cNvCxnSpPr>
            <a:cxnSpLocks/>
            <a:stCxn id="104" idx="2"/>
            <a:endCxn id="27" idx="0"/>
          </p:cNvCxnSpPr>
          <p:nvPr/>
        </p:nvCxnSpPr>
        <p:spPr>
          <a:xfrm flipH="1">
            <a:off x="10820058" y="4051300"/>
            <a:ext cx="342" cy="1220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844AD10C-09B3-B64D-A88E-9165097D7EFF}"/>
              </a:ext>
            </a:extLst>
          </p:cNvPr>
          <p:cNvSpPr/>
          <p:nvPr/>
        </p:nvSpPr>
        <p:spPr>
          <a:xfrm>
            <a:off x="9791358" y="5271300"/>
            <a:ext cx="2057400" cy="87629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Principal Component Analysis (PCA)</a:t>
            </a:r>
          </a:p>
        </p:txBody>
      </p:sp>
      <p:pic>
        <p:nvPicPr>
          <p:cNvPr id="7" name="Audio Recording May 9, 2021 at 11:50:30 AM" descr="Audio Recording May 9, 2021 at 11:50:30 AM">
            <a:hlinkClick r:id="" action="ppaction://media"/>
            <a:extLst>
              <a:ext uri="{FF2B5EF4-FFF2-40B4-BE49-F238E27FC236}">
                <a16:creationId xmlns:a16="http://schemas.microsoft.com/office/drawing/2014/main" id="{2FFE2478-0C5E-284A-897F-915597B32F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3000" y="4369200"/>
            <a:ext cx="812800" cy="812800"/>
          </a:xfrm>
          <a:prstGeom prst="rect">
            <a:avLst/>
          </a:prstGeom>
        </p:spPr>
      </p:pic>
    </p:spTree>
    <p:extLst>
      <p:ext uri="{BB962C8B-B14F-4D97-AF65-F5344CB8AC3E}">
        <p14:creationId xmlns:p14="http://schemas.microsoft.com/office/powerpoint/2010/main" val="184995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DF4C0E-C61E-0943-9393-600D6C3CAFC9}"/>
              </a:ext>
            </a:extLst>
          </p:cNvPr>
          <p:cNvSpPr>
            <a:spLocks noGrp="1"/>
          </p:cNvSpPr>
          <p:nvPr>
            <p:ph type="title"/>
          </p:nvPr>
        </p:nvSpPr>
        <p:spPr>
          <a:xfrm>
            <a:off x="508000" y="76200"/>
            <a:ext cx="11180064" cy="990600"/>
          </a:xfrm>
        </p:spPr>
        <p:txBody>
          <a:bodyPr anchor="ctr">
            <a:normAutofit fontScale="90000"/>
          </a:bodyPr>
          <a:lstStyle/>
          <a:p>
            <a:pPr>
              <a:lnSpc>
                <a:spcPct val="90000"/>
              </a:lnSpc>
            </a:pPr>
            <a:r>
              <a:rPr lang="en-US" sz="3700" b="1" dirty="0"/>
              <a:t>Modus Operandi - </a:t>
            </a:r>
            <a:r>
              <a:rPr lang="en-US" sz="3700" dirty="0"/>
              <a:t>Principal Component Analysis (PCA) </a:t>
            </a:r>
          </a:p>
        </p:txBody>
      </p:sp>
      <p:pic>
        <p:nvPicPr>
          <p:cNvPr id="6" name="Picture 5" descr="Diagram&#10;&#10;Description automatically generated">
            <a:extLst>
              <a:ext uri="{FF2B5EF4-FFF2-40B4-BE49-F238E27FC236}">
                <a16:creationId xmlns:a16="http://schemas.microsoft.com/office/drawing/2014/main" id="{E139FCB4-B04E-1846-B8B6-270CE3C5A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1453362"/>
            <a:ext cx="11180064" cy="4332275"/>
          </a:xfrm>
          <a:prstGeom prst="rect">
            <a:avLst/>
          </a:prstGeom>
          <a:noFill/>
        </p:spPr>
      </p:pic>
      <p:pic>
        <p:nvPicPr>
          <p:cNvPr id="2" name="Audio Recording May 9, 2021 at 11:51:49 AM" descr="Audio Recording May 9, 2021 at 11:51:49 AM">
            <a:hlinkClick r:id="" action="ppaction://media"/>
            <a:extLst>
              <a:ext uri="{FF2B5EF4-FFF2-40B4-BE49-F238E27FC236}">
                <a16:creationId xmlns:a16="http://schemas.microsoft.com/office/drawing/2014/main" id="{EBB89A60-F610-8A4D-A005-9E7B91B312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5428286"/>
            <a:ext cx="812800" cy="812800"/>
          </a:xfrm>
          <a:prstGeom prst="rect">
            <a:avLst/>
          </a:prstGeom>
        </p:spPr>
      </p:pic>
    </p:spTree>
    <p:extLst>
      <p:ext uri="{BB962C8B-B14F-4D97-AF65-F5344CB8AC3E}">
        <p14:creationId xmlns:p14="http://schemas.microsoft.com/office/powerpoint/2010/main" val="388587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A46-32E8-C346-B1D6-DCF17C6DDE8F}"/>
              </a:ext>
            </a:extLst>
          </p:cNvPr>
          <p:cNvSpPr>
            <a:spLocks noGrp="1"/>
          </p:cNvSpPr>
          <p:nvPr>
            <p:ph type="title"/>
          </p:nvPr>
        </p:nvSpPr>
        <p:spPr>
          <a:xfrm>
            <a:off x="838200" y="0"/>
            <a:ext cx="10871200" cy="990600"/>
          </a:xfrm>
        </p:spPr>
        <p:txBody>
          <a:bodyPr>
            <a:normAutofit/>
          </a:bodyPr>
          <a:lstStyle/>
          <a:p>
            <a:r>
              <a:rPr lang="en-US" sz="4000" b="1" dirty="0"/>
              <a:t>Modus Operandi -  </a:t>
            </a:r>
            <a:r>
              <a:rPr lang="en-US" sz="4000" dirty="0"/>
              <a:t>PCA </a:t>
            </a:r>
            <a:r>
              <a:rPr lang="en-US" sz="4800" dirty="0"/>
              <a:t>applied</a:t>
            </a:r>
            <a:endParaRPr lang="en-US" sz="6000" dirty="0"/>
          </a:p>
        </p:txBody>
      </p:sp>
      <p:cxnSp>
        <p:nvCxnSpPr>
          <p:cNvPr id="24" name="Straight Arrow Connector 23">
            <a:extLst>
              <a:ext uri="{FF2B5EF4-FFF2-40B4-BE49-F238E27FC236}">
                <a16:creationId xmlns:a16="http://schemas.microsoft.com/office/drawing/2014/main" id="{0F2EE792-EBED-994F-BD03-ECA67F7C6319}"/>
              </a:ext>
            </a:extLst>
          </p:cNvPr>
          <p:cNvCxnSpPr>
            <a:cxnSpLocks/>
            <a:stCxn id="41" idx="3"/>
          </p:cNvCxnSpPr>
          <p:nvPr/>
        </p:nvCxnSpPr>
        <p:spPr>
          <a:xfrm>
            <a:off x="8181975" y="3633786"/>
            <a:ext cx="555045" cy="7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8DB18F-2576-8846-8F44-E78C431BA5B4}"/>
              </a:ext>
            </a:extLst>
          </p:cNvPr>
          <p:cNvCxnSpPr>
            <a:cxnSpLocks/>
          </p:cNvCxnSpPr>
          <p:nvPr/>
        </p:nvCxnSpPr>
        <p:spPr>
          <a:xfrm flipV="1">
            <a:off x="8125984" y="4218782"/>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3125C40-591F-5047-9F10-22240933A0CB}"/>
              </a:ext>
            </a:extLst>
          </p:cNvPr>
          <p:cNvCxnSpPr>
            <a:cxnSpLocks/>
          </p:cNvCxnSpPr>
          <p:nvPr/>
        </p:nvCxnSpPr>
        <p:spPr>
          <a:xfrm flipV="1">
            <a:off x="8125984" y="4966491"/>
            <a:ext cx="690991"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7E4C9A-8D9B-2E42-996B-9036D87A140F}"/>
              </a:ext>
            </a:extLst>
          </p:cNvPr>
          <p:cNvCxnSpPr>
            <a:cxnSpLocks/>
          </p:cNvCxnSpPr>
          <p:nvPr/>
        </p:nvCxnSpPr>
        <p:spPr>
          <a:xfrm>
            <a:off x="9756775" y="4555326"/>
            <a:ext cx="8255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8477F17-CBF2-8F4C-999A-94FF00D89D39}"/>
              </a:ext>
            </a:extLst>
          </p:cNvPr>
          <p:cNvCxnSpPr>
            <a:cxnSpLocks/>
          </p:cNvCxnSpPr>
          <p:nvPr/>
        </p:nvCxnSpPr>
        <p:spPr>
          <a:xfrm>
            <a:off x="9921875" y="3773486"/>
            <a:ext cx="687145"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92E4146-E768-2F4B-87DB-0E12275F4652}"/>
              </a:ext>
            </a:extLst>
          </p:cNvPr>
          <p:cNvCxnSpPr>
            <a:cxnSpLocks/>
          </p:cNvCxnSpPr>
          <p:nvPr/>
        </p:nvCxnSpPr>
        <p:spPr>
          <a:xfrm flipV="1">
            <a:off x="10149131" y="4171948"/>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Alternate Process 2">
            <a:extLst>
              <a:ext uri="{FF2B5EF4-FFF2-40B4-BE49-F238E27FC236}">
                <a16:creationId xmlns:a16="http://schemas.microsoft.com/office/drawing/2014/main" id="{D768A938-DC2B-E349-915A-39214E2577BC}"/>
              </a:ext>
            </a:extLst>
          </p:cNvPr>
          <p:cNvSpPr/>
          <p:nvPr/>
        </p:nvSpPr>
        <p:spPr>
          <a:xfrm>
            <a:off x="1414752" y="1347172"/>
            <a:ext cx="1494845" cy="1076325"/>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Features: Distance,</a:t>
            </a:r>
          </a:p>
          <a:p>
            <a:pPr algn="ctr"/>
            <a:r>
              <a:rPr lang="en-US" dirty="0"/>
              <a:t>COP,</a:t>
            </a:r>
          </a:p>
          <a:p>
            <a:pPr algn="ctr"/>
            <a:r>
              <a:rPr lang="en-US" dirty="0"/>
              <a:t>SCOAP</a:t>
            </a:r>
          </a:p>
        </p:txBody>
      </p:sp>
      <p:cxnSp>
        <p:nvCxnSpPr>
          <p:cNvPr id="35" name="Straight Arrow Connector 34">
            <a:extLst>
              <a:ext uri="{FF2B5EF4-FFF2-40B4-BE49-F238E27FC236}">
                <a16:creationId xmlns:a16="http://schemas.microsoft.com/office/drawing/2014/main" id="{946754A8-EBF2-5E4A-8D91-C89D2825FE31}"/>
              </a:ext>
            </a:extLst>
          </p:cNvPr>
          <p:cNvCxnSpPr>
            <a:cxnSpLocks/>
            <a:stCxn id="31" idx="2"/>
            <a:endCxn id="46" idx="1"/>
          </p:cNvCxnSpPr>
          <p:nvPr/>
        </p:nvCxnSpPr>
        <p:spPr>
          <a:xfrm>
            <a:off x="2162175" y="2423497"/>
            <a:ext cx="0" cy="3922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Cloud 35">
            <a:extLst>
              <a:ext uri="{FF2B5EF4-FFF2-40B4-BE49-F238E27FC236}">
                <a16:creationId xmlns:a16="http://schemas.microsoft.com/office/drawing/2014/main" id="{14F13F9E-223B-E84D-A591-A1D7E75ACC85}"/>
              </a:ext>
            </a:extLst>
          </p:cNvPr>
          <p:cNvSpPr/>
          <p:nvPr/>
        </p:nvSpPr>
        <p:spPr>
          <a:xfrm>
            <a:off x="4067175" y="3095624"/>
            <a:ext cx="1612900" cy="1076325"/>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PCA</a:t>
            </a:r>
          </a:p>
        </p:txBody>
      </p:sp>
      <p:cxnSp>
        <p:nvCxnSpPr>
          <p:cNvPr id="37" name="Straight Arrow Connector 36">
            <a:extLst>
              <a:ext uri="{FF2B5EF4-FFF2-40B4-BE49-F238E27FC236}">
                <a16:creationId xmlns:a16="http://schemas.microsoft.com/office/drawing/2014/main" id="{4977C70E-DBF7-DE43-B8D2-5C4264AB57F2}"/>
              </a:ext>
            </a:extLst>
          </p:cNvPr>
          <p:cNvCxnSpPr>
            <a:cxnSpLocks/>
            <a:stCxn id="46" idx="4"/>
            <a:endCxn id="36" idx="2"/>
          </p:cNvCxnSpPr>
          <p:nvPr/>
        </p:nvCxnSpPr>
        <p:spPr>
          <a:xfrm>
            <a:off x="3394075" y="3633787"/>
            <a:ext cx="67810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Alternate Process 20">
            <a:extLst>
              <a:ext uri="{FF2B5EF4-FFF2-40B4-BE49-F238E27FC236}">
                <a16:creationId xmlns:a16="http://schemas.microsoft.com/office/drawing/2014/main" id="{A3EC4EF3-810B-DA44-9A15-DEE8D32010B2}"/>
              </a:ext>
            </a:extLst>
          </p:cNvPr>
          <p:cNvSpPr/>
          <p:nvPr/>
        </p:nvSpPr>
        <p:spPr>
          <a:xfrm>
            <a:off x="6111875" y="3951285"/>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COP-guided backtracing</a:t>
            </a:r>
          </a:p>
        </p:txBody>
      </p:sp>
      <p:sp>
        <p:nvSpPr>
          <p:cNvPr id="40" name="Alternate Process 21">
            <a:extLst>
              <a:ext uri="{FF2B5EF4-FFF2-40B4-BE49-F238E27FC236}">
                <a16:creationId xmlns:a16="http://schemas.microsoft.com/office/drawing/2014/main" id="{01A03AAC-8B82-1046-AD8F-9EE8668D16BC}"/>
              </a:ext>
            </a:extLst>
          </p:cNvPr>
          <p:cNvSpPr/>
          <p:nvPr/>
        </p:nvSpPr>
        <p:spPr>
          <a:xfrm>
            <a:off x="6111875" y="4619623"/>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Distance-guided backtracing</a:t>
            </a:r>
          </a:p>
        </p:txBody>
      </p:sp>
      <p:sp>
        <p:nvSpPr>
          <p:cNvPr id="41" name="Alternate Process 22">
            <a:extLst>
              <a:ext uri="{FF2B5EF4-FFF2-40B4-BE49-F238E27FC236}">
                <a16:creationId xmlns:a16="http://schemas.microsoft.com/office/drawing/2014/main" id="{69A010FD-EFE6-0246-97D1-59925067FF44}"/>
              </a:ext>
            </a:extLst>
          </p:cNvPr>
          <p:cNvSpPr/>
          <p:nvPr/>
        </p:nvSpPr>
        <p:spPr>
          <a:xfrm>
            <a:off x="6111875" y="3302792"/>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PCA-guided backtracing</a:t>
            </a:r>
          </a:p>
        </p:txBody>
      </p:sp>
      <p:cxnSp>
        <p:nvCxnSpPr>
          <p:cNvPr id="42" name="Straight Arrow Connector 41">
            <a:extLst>
              <a:ext uri="{FF2B5EF4-FFF2-40B4-BE49-F238E27FC236}">
                <a16:creationId xmlns:a16="http://schemas.microsoft.com/office/drawing/2014/main" id="{5FDE0213-2538-9143-A065-970687018336}"/>
              </a:ext>
            </a:extLst>
          </p:cNvPr>
          <p:cNvCxnSpPr>
            <a:cxnSpLocks/>
            <a:stCxn id="36" idx="0"/>
            <a:endCxn id="41" idx="1"/>
          </p:cNvCxnSpPr>
          <p:nvPr/>
        </p:nvCxnSpPr>
        <p:spPr>
          <a:xfrm flipV="1">
            <a:off x="5678731" y="3633786"/>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16848CF4-C8EC-8849-96A6-E98AA4C8BA30}"/>
              </a:ext>
            </a:extLst>
          </p:cNvPr>
          <p:cNvSpPr/>
          <p:nvPr/>
        </p:nvSpPr>
        <p:spPr>
          <a:xfrm>
            <a:off x="8575675" y="3168650"/>
            <a:ext cx="1612900" cy="2112961"/>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ATPG</a:t>
            </a:r>
          </a:p>
        </p:txBody>
      </p:sp>
      <p:sp>
        <p:nvSpPr>
          <p:cNvPr id="44" name="Alternate Process 28">
            <a:extLst>
              <a:ext uri="{FF2B5EF4-FFF2-40B4-BE49-F238E27FC236}">
                <a16:creationId xmlns:a16="http://schemas.microsoft.com/office/drawing/2014/main" id="{DCCF94E8-FBED-3C46-82C6-0294F2C5642B}"/>
              </a:ext>
            </a:extLst>
          </p:cNvPr>
          <p:cNvSpPr/>
          <p:nvPr/>
        </p:nvSpPr>
        <p:spPr>
          <a:xfrm>
            <a:off x="10588625" y="3465512"/>
            <a:ext cx="1530350" cy="1485105"/>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CPU time, backtracks, &amp; backtraces</a:t>
            </a:r>
          </a:p>
        </p:txBody>
      </p:sp>
      <p:sp>
        <p:nvSpPr>
          <p:cNvPr id="46" name="Can 45">
            <a:extLst>
              <a:ext uri="{FF2B5EF4-FFF2-40B4-BE49-F238E27FC236}">
                <a16:creationId xmlns:a16="http://schemas.microsoft.com/office/drawing/2014/main" id="{BED8C396-EE73-D44A-B01C-A30D63700194}"/>
              </a:ext>
            </a:extLst>
          </p:cNvPr>
          <p:cNvSpPr/>
          <p:nvPr/>
        </p:nvSpPr>
        <p:spPr>
          <a:xfrm>
            <a:off x="930275" y="2815795"/>
            <a:ext cx="2463800" cy="1635983"/>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Database containing circuit line’s information based on features</a:t>
            </a:r>
          </a:p>
        </p:txBody>
      </p:sp>
      <p:sp>
        <p:nvSpPr>
          <p:cNvPr id="47" name="Alternate Process 21">
            <a:extLst>
              <a:ext uri="{FF2B5EF4-FFF2-40B4-BE49-F238E27FC236}">
                <a16:creationId xmlns:a16="http://schemas.microsoft.com/office/drawing/2014/main" id="{4A3FF58A-D352-634E-9640-CF2C5A091EAE}"/>
              </a:ext>
            </a:extLst>
          </p:cNvPr>
          <p:cNvSpPr/>
          <p:nvPr/>
        </p:nvSpPr>
        <p:spPr>
          <a:xfrm>
            <a:off x="6111875" y="5315580"/>
            <a:ext cx="2070100" cy="661988"/>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SCOAP-guided backtracing</a:t>
            </a:r>
          </a:p>
        </p:txBody>
      </p:sp>
      <p:cxnSp>
        <p:nvCxnSpPr>
          <p:cNvPr id="15" name="Elbow Connector 14">
            <a:extLst>
              <a:ext uri="{FF2B5EF4-FFF2-40B4-BE49-F238E27FC236}">
                <a16:creationId xmlns:a16="http://schemas.microsoft.com/office/drawing/2014/main" id="{AE3386A3-26C4-0546-A05E-0D58CA9485B7}"/>
              </a:ext>
            </a:extLst>
          </p:cNvPr>
          <p:cNvCxnSpPr>
            <a:stCxn id="47" idx="3"/>
            <a:endCxn id="43" idx="1"/>
          </p:cNvCxnSpPr>
          <p:nvPr/>
        </p:nvCxnSpPr>
        <p:spPr>
          <a:xfrm flipV="1">
            <a:off x="8181975" y="5279361"/>
            <a:ext cx="1200150" cy="36721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C3F1C80-EECF-D343-B0AD-7703B0E694EE}"/>
              </a:ext>
            </a:extLst>
          </p:cNvPr>
          <p:cNvPicPr>
            <a:picLocks noChangeAspect="1"/>
          </p:cNvPicPr>
          <p:nvPr/>
        </p:nvPicPr>
        <p:blipFill>
          <a:blip r:embed="rId5"/>
          <a:stretch>
            <a:fillRect/>
          </a:stretch>
        </p:blipFill>
        <p:spPr>
          <a:xfrm>
            <a:off x="377153" y="6308721"/>
            <a:ext cx="11036300" cy="596900"/>
          </a:xfrm>
          <a:prstGeom prst="rect">
            <a:avLst/>
          </a:prstGeom>
        </p:spPr>
      </p:pic>
      <p:pic>
        <p:nvPicPr>
          <p:cNvPr id="5" name="Audio Recording May 9, 2021 at 11:53:04 AM" descr="Audio Recording May 9, 2021 at 11:53:04 AM">
            <a:hlinkClick r:id="" action="ppaction://media"/>
            <a:extLst>
              <a:ext uri="{FF2B5EF4-FFF2-40B4-BE49-F238E27FC236}">
                <a16:creationId xmlns:a16="http://schemas.microsoft.com/office/drawing/2014/main" id="{62EEC304-19D1-9D4E-BF4B-861750F9E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3000" y="5443945"/>
            <a:ext cx="812800" cy="812800"/>
          </a:xfrm>
          <a:prstGeom prst="rect">
            <a:avLst/>
          </a:prstGeom>
        </p:spPr>
      </p:pic>
    </p:spTree>
    <p:extLst>
      <p:ext uri="{BB962C8B-B14F-4D97-AF65-F5344CB8AC3E}">
        <p14:creationId xmlns:p14="http://schemas.microsoft.com/office/powerpoint/2010/main" val="194886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F5DBB89-7DFF-3444-8837-61B95A5BB2C8}"/>
              </a:ext>
            </a:extLst>
          </p:cNvPr>
          <p:cNvSpPr>
            <a:spLocks noGrp="1"/>
          </p:cNvSpPr>
          <p:nvPr>
            <p:ph type="title"/>
          </p:nvPr>
        </p:nvSpPr>
        <p:spPr>
          <a:xfrm>
            <a:off x="609600" y="76200"/>
            <a:ext cx="11074400" cy="990600"/>
          </a:xfrm>
        </p:spPr>
        <p:txBody>
          <a:bodyPr anchor="ctr">
            <a:normAutofit fontScale="90000"/>
          </a:bodyPr>
          <a:lstStyle/>
          <a:p>
            <a:pPr>
              <a:lnSpc>
                <a:spcPct val="90000"/>
              </a:lnSpc>
            </a:pPr>
            <a:r>
              <a:rPr lang="en-US" sz="3600" b="1" dirty="0"/>
              <a:t>Modus Operandi – </a:t>
            </a:r>
            <a:r>
              <a:rPr lang="en-US" sz="3600" dirty="0"/>
              <a:t>Principal Component Analysis (PCA)</a:t>
            </a:r>
            <a:endParaRPr lang="en-US" sz="2800" dirty="0"/>
          </a:p>
        </p:txBody>
      </p:sp>
      <p:graphicFrame>
        <p:nvGraphicFramePr>
          <p:cNvPr id="11" name="Table 10">
            <a:extLst>
              <a:ext uri="{FF2B5EF4-FFF2-40B4-BE49-F238E27FC236}">
                <a16:creationId xmlns:a16="http://schemas.microsoft.com/office/drawing/2014/main" id="{1454CB3D-6050-0C41-B960-5BBB37578E63}"/>
              </a:ext>
            </a:extLst>
          </p:cNvPr>
          <p:cNvGraphicFramePr>
            <a:graphicFrameLocks noGrp="1"/>
          </p:cNvGraphicFramePr>
          <p:nvPr/>
        </p:nvGraphicFramePr>
        <p:xfrm>
          <a:off x="838203" y="1117586"/>
          <a:ext cx="10845802" cy="2539215"/>
        </p:xfrm>
        <a:graphic>
          <a:graphicData uri="http://schemas.openxmlformats.org/drawingml/2006/table">
            <a:tbl>
              <a:tblPr firstRow="1" bandRow="1">
                <a:tableStyleId>{5C22544A-7EE6-4342-B048-85BDC9FD1C3A}</a:tableStyleId>
              </a:tblPr>
              <a:tblGrid>
                <a:gridCol w="985982">
                  <a:extLst>
                    <a:ext uri="{9D8B030D-6E8A-4147-A177-3AD203B41FA5}">
                      <a16:colId xmlns:a16="http://schemas.microsoft.com/office/drawing/2014/main" val="20693783"/>
                    </a:ext>
                  </a:extLst>
                </a:gridCol>
                <a:gridCol w="985982">
                  <a:extLst>
                    <a:ext uri="{9D8B030D-6E8A-4147-A177-3AD203B41FA5}">
                      <a16:colId xmlns:a16="http://schemas.microsoft.com/office/drawing/2014/main" val="1780163906"/>
                    </a:ext>
                  </a:extLst>
                </a:gridCol>
                <a:gridCol w="985982">
                  <a:extLst>
                    <a:ext uri="{9D8B030D-6E8A-4147-A177-3AD203B41FA5}">
                      <a16:colId xmlns:a16="http://schemas.microsoft.com/office/drawing/2014/main" val="4252825784"/>
                    </a:ext>
                  </a:extLst>
                </a:gridCol>
                <a:gridCol w="985982">
                  <a:extLst>
                    <a:ext uri="{9D8B030D-6E8A-4147-A177-3AD203B41FA5}">
                      <a16:colId xmlns:a16="http://schemas.microsoft.com/office/drawing/2014/main" val="1726749690"/>
                    </a:ext>
                  </a:extLst>
                </a:gridCol>
                <a:gridCol w="985982">
                  <a:extLst>
                    <a:ext uri="{9D8B030D-6E8A-4147-A177-3AD203B41FA5}">
                      <a16:colId xmlns:a16="http://schemas.microsoft.com/office/drawing/2014/main" val="1972657898"/>
                    </a:ext>
                  </a:extLst>
                </a:gridCol>
                <a:gridCol w="985982">
                  <a:extLst>
                    <a:ext uri="{9D8B030D-6E8A-4147-A177-3AD203B41FA5}">
                      <a16:colId xmlns:a16="http://schemas.microsoft.com/office/drawing/2014/main" val="1384862754"/>
                    </a:ext>
                  </a:extLst>
                </a:gridCol>
                <a:gridCol w="985982">
                  <a:extLst>
                    <a:ext uri="{9D8B030D-6E8A-4147-A177-3AD203B41FA5}">
                      <a16:colId xmlns:a16="http://schemas.microsoft.com/office/drawing/2014/main" val="481865552"/>
                    </a:ext>
                  </a:extLst>
                </a:gridCol>
                <a:gridCol w="985982">
                  <a:extLst>
                    <a:ext uri="{9D8B030D-6E8A-4147-A177-3AD203B41FA5}">
                      <a16:colId xmlns:a16="http://schemas.microsoft.com/office/drawing/2014/main" val="3755832209"/>
                    </a:ext>
                  </a:extLst>
                </a:gridCol>
                <a:gridCol w="985982">
                  <a:extLst>
                    <a:ext uri="{9D8B030D-6E8A-4147-A177-3AD203B41FA5}">
                      <a16:colId xmlns:a16="http://schemas.microsoft.com/office/drawing/2014/main" val="3998234382"/>
                    </a:ext>
                  </a:extLst>
                </a:gridCol>
                <a:gridCol w="985982">
                  <a:extLst>
                    <a:ext uri="{9D8B030D-6E8A-4147-A177-3AD203B41FA5}">
                      <a16:colId xmlns:a16="http://schemas.microsoft.com/office/drawing/2014/main" val="3944699722"/>
                    </a:ext>
                  </a:extLst>
                </a:gridCol>
                <a:gridCol w="985982">
                  <a:extLst>
                    <a:ext uri="{9D8B030D-6E8A-4147-A177-3AD203B41FA5}">
                      <a16:colId xmlns:a16="http://schemas.microsoft.com/office/drawing/2014/main" val="1993814299"/>
                    </a:ext>
                  </a:extLst>
                </a:gridCol>
              </a:tblGrid>
              <a:tr h="576757">
                <a:tc>
                  <a:txBody>
                    <a:bodyPr/>
                    <a:lstStyle/>
                    <a:p>
                      <a:pPr algn="ctr"/>
                      <a:r>
                        <a:rPr lang="en-US" sz="1600" dirty="0">
                          <a:effectLst/>
                        </a:rPr>
                        <a:t>Gate Type</a:t>
                      </a:r>
                      <a:endParaRPr lang="en-US" sz="1600" dirty="0">
                        <a:effectLst/>
                        <a:latin typeface="Calibri" panose="020F0502020204030204" pitchFamily="34" charset="0"/>
                      </a:endParaRPr>
                    </a:p>
                  </a:txBody>
                  <a:tcPr marL="9525" marR="9525" marT="9525" marB="9525" anchor="ct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b="1" dirty="0">
                          <a:solidFill>
                            <a:schemeClr val="accent5"/>
                          </a:solidFill>
                          <a:effectLst/>
                        </a:rPr>
                        <a:t>Distance [1]</a:t>
                      </a:r>
                    </a:p>
                  </a:txBody>
                  <a:tcPr marL="9525" marR="9525" marT="9525" marB="9525" anchor="ctr"/>
                </a:tc>
                <a:tc hMerge="1">
                  <a:txBody>
                    <a:bodyPr/>
                    <a:lstStyle/>
                    <a:p>
                      <a:endParaRPr lang="en-US"/>
                    </a:p>
                  </a:txBody>
                  <a:tcP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rPr>
                        <a:t>COP [2]</a:t>
                      </a:r>
                      <a:endParaRPr lang="en-US" sz="1600" dirty="0">
                        <a:solidFill>
                          <a:schemeClr val="accent5"/>
                        </a:solidFill>
                        <a:effectLst/>
                        <a:latin typeface="Calibri" panose="020F0502020204030204" pitchFamily="34" charset="0"/>
                      </a:endParaRPr>
                    </a:p>
                  </a:txBody>
                  <a:tcPr marL="9525" marR="9525" marT="9525" marB="9525" anchor="ctr"/>
                </a:tc>
                <a:tc hMerge="1">
                  <a:txBody>
                    <a:bodyPr/>
                    <a:lstStyle/>
                    <a:p>
                      <a:endParaRPr lang="en-US"/>
                    </a:p>
                  </a:txBody>
                  <a:tcP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rPr>
                        <a:t>SCOAP SC0 [3]</a:t>
                      </a:r>
                      <a:endParaRPr lang="en-US" sz="1600" dirty="0">
                        <a:solidFill>
                          <a:schemeClr val="accent5"/>
                        </a:solidFill>
                        <a:effectLst/>
                        <a:latin typeface="Calibri" panose="020F0502020204030204" pitchFamily="34" charset="0"/>
                      </a:endParaRPr>
                    </a:p>
                  </a:txBody>
                  <a:tcPr marL="9525" marR="9525" marT="9525" marB="9525" anchor="ctr"/>
                </a:tc>
                <a:tc hMerge="1">
                  <a:txBody>
                    <a:bodyPr/>
                    <a:lstStyle/>
                    <a:p>
                      <a:endParaRPr lang="en-US"/>
                    </a:p>
                  </a:txBody>
                  <a:tcP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rPr>
                        <a:t>SCOAP SC1 [3]</a:t>
                      </a:r>
                      <a:endParaRPr lang="en-US" sz="1600" dirty="0">
                        <a:solidFill>
                          <a:schemeClr val="accent5"/>
                        </a:solidFill>
                        <a:effectLst/>
                        <a:latin typeface="Calibri" panose="020F0502020204030204" pitchFamily="34" charset="0"/>
                      </a:endParaRPr>
                    </a:p>
                  </a:txBody>
                  <a:tcPr marL="9525" marR="9525" marT="9525" marB="9525"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5"/>
                        </a:solidFill>
                        <a:effectLst/>
                        <a:latin typeface="Calibri" panose="020F0502020204030204" pitchFamily="34" charset="0"/>
                      </a:endParaRPr>
                    </a:p>
                  </a:txBody>
                  <a:tcPr marL="9525" marR="9525" marT="9525" marB="9525" anchor="ct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latin typeface="Calibri" panose="020F0502020204030204" pitchFamily="34" charset="0"/>
                        </a:rPr>
                        <a:t>PCA</a:t>
                      </a:r>
                    </a:p>
                  </a:txBody>
                  <a:tcPr marL="9525" marR="9525" marT="9525" marB="9525"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5"/>
                        </a:solidFill>
                        <a:effectLst/>
                        <a:latin typeface="Calibri" panose="020F0502020204030204" pitchFamily="34" charset="0"/>
                      </a:endParaRPr>
                    </a:p>
                  </a:txBody>
                  <a:tcPr marL="9525" marR="9525" marT="9525" marB="9525" anchor="ctr"/>
                </a:tc>
                <a:extLst>
                  <a:ext uri="{0D108BD9-81ED-4DB2-BD59-A6C34878D82A}">
                    <a16:rowId xmlns:a16="http://schemas.microsoft.com/office/drawing/2014/main" val="3627610907"/>
                  </a:ext>
                </a:extLst>
              </a:tr>
              <a:tr h="308961">
                <a:tc>
                  <a:txBody>
                    <a:bodyPr/>
                    <a:lstStyle/>
                    <a:p>
                      <a:pPr algn="ctr"/>
                      <a:r>
                        <a:rPr lang="en-US" sz="1600" b="0" i="0" dirty="0">
                          <a:effectLst/>
                        </a:rPr>
                        <a:t> Value</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0</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a:effectLst/>
                        </a:rPr>
                        <a:t>1</a:t>
                      </a:r>
                      <a:endParaRPr lang="en-US" sz="1600" b="0" i="0">
                        <a:effectLst/>
                        <a:latin typeface="Calibri" panose="020F0502020204030204" pitchFamily="34" charset="0"/>
                      </a:endParaRPr>
                    </a:p>
                  </a:txBody>
                  <a:tcPr marL="9525" marR="9525" marT="9525" marB="9525" anchor="ctr"/>
                </a:tc>
                <a:tc>
                  <a:txBody>
                    <a:bodyPr/>
                    <a:lstStyle/>
                    <a:p>
                      <a:pPr algn="ctr"/>
                      <a:r>
                        <a:rPr lang="en-US" sz="1600" b="0" i="0">
                          <a:effectLst/>
                        </a:rPr>
                        <a:t>0</a:t>
                      </a:r>
                      <a:endParaRPr lang="en-US" sz="1600" b="0" i="0">
                        <a:effectLst/>
                        <a:latin typeface="Calibri" panose="020F0502020204030204" pitchFamily="34" charset="0"/>
                      </a:endParaRPr>
                    </a:p>
                  </a:txBody>
                  <a:tcPr marL="9525" marR="9525" marT="9525" marB="9525" anchor="ctr"/>
                </a:tc>
                <a:tc>
                  <a:txBody>
                    <a:bodyPr/>
                    <a:lstStyle/>
                    <a:p>
                      <a:pPr algn="ctr"/>
                      <a:r>
                        <a:rPr lang="en-US" sz="1600" b="0" i="0" dirty="0">
                          <a:effectLst/>
                        </a:rPr>
                        <a:t>1</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a:effectLst/>
                        </a:rPr>
                        <a:t>0</a:t>
                      </a:r>
                      <a:endParaRPr lang="en-US" sz="1600" b="0" i="0">
                        <a:effectLst/>
                        <a:latin typeface="Calibri" panose="020F0502020204030204" pitchFamily="34" charset="0"/>
                      </a:endParaRPr>
                    </a:p>
                  </a:txBody>
                  <a:tcPr marL="9525" marR="9525" marT="9525" marB="9525" anchor="ctr"/>
                </a:tc>
                <a:tc>
                  <a:txBody>
                    <a:bodyPr/>
                    <a:lstStyle/>
                    <a:p>
                      <a:pPr algn="ctr"/>
                      <a:r>
                        <a:rPr lang="en-US" sz="1600" b="0" i="0">
                          <a:effectLst/>
                        </a:rPr>
                        <a:t>1</a:t>
                      </a:r>
                      <a:endParaRPr lang="en-US" sz="1600" b="0" i="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0</a:t>
                      </a:r>
                    </a:p>
                  </a:txBody>
                  <a:tcPr marL="9525" marR="9525" marT="9525" marB="9525" anchor="ctr"/>
                </a:tc>
                <a:tc>
                  <a:txBody>
                    <a:bodyPr/>
                    <a:lstStyle/>
                    <a:p>
                      <a:pPr algn="ctr"/>
                      <a:r>
                        <a:rPr lang="en-US" sz="1600" b="0" i="0" dirty="0">
                          <a:effectLst/>
                          <a:latin typeface="Calibri" panose="020F0502020204030204" pitchFamily="34" charset="0"/>
                        </a:rPr>
                        <a:t>1</a:t>
                      </a:r>
                    </a:p>
                  </a:txBody>
                  <a:tcPr marL="9525" marR="9525" marT="9525" marB="9525" anchor="ctr"/>
                </a:tc>
                <a:tc>
                  <a:txBody>
                    <a:bodyPr/>
                    <a:lstStyle/>
                    <a:p>
                      <a:pPr algn="ctr"/>
                      <a:r>
                        <a:rPr lang="en-US" sz="1600" b="0" i="0" dirty="0">
                          <a:effectLst/>
                          <a:latin typeface="Calibri" panose="020F0502020204030204" pitchFamily="34" charset="0"/>
                        </a:rPr>
                        <a:t>0</a:t>
                      </a:r>
                    </a:p>
                  </a:txBody>
                  <a:tcPr marL="9525" marR="9525" marT="9525" marB="9525" anchor="ctr"/>
                </a:tc>
                <a:tc>
                  <a:txBody>
                    <a:bodyPr/>
                    <a:lstStyle/>
                    <a:p>
                      <a:pPr algn="ctr"/>
                      <a:r>
                        <a:rPr lang="en-US" sz="1600" b="0" i="0" dirty="0">
                          <a:effectLst/>
                          <a:latin typeface="Calibri" panose="020F0502020204030204" pitchFamily="34" charset="0"/>
                        </a:rPr>
                        <a:t>1</a:t>
                      </a:r>
                    </a:p>
                  </a:txBody>
                  <a:tcPr marL="9525" marR="9525" marT="9525" marB="9525" anchor="ctr"/>
                </a:tc>
                <a:extLst>
                  <a:ext uri="{0D108BD9-81ED-4DB2-BD59-A6C34878D82A}">
                    <a16:rowId xmlns:a16="http://schemas.microsoft.com/office/drawing/2014/main" val="2748927948"/>
                  </a:ext>
                </a:extLst>
              </a:tr>
              <a:tr h="308961">
                <a:tc>
                  <a:txBody>
                    <a:bodyPr/>
                    <a:lstStyle/>
                    <a:p>
                      <a:pPr algn="ctr"/>
                      <a:r>
                        <a:rPr lang="en-US" sz="1600" b="0" i="0" dirty="0">
                          <a:effectLst/>
                        </a:rPr>
                        <a:t>AND</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Max</a:t>
                      </a:r>
                    </a:p>
                  </a:txBody>
                  <a:tcPr marL="9525" marR="9525" marT="9525" marB="9525" anchor="ctr"/>
                </a:tc>
                <a:tc>
                  <a:txBody>
                    <a:bodyPr/>
                    <a:lstStyle/>
                    <a:p>
                      <a:pPr algn="ctr"/>
                      <a:r>
                        <a:rPr lang="en-US" sz="1600" b="0" i="0" dirty="0">
                          <a:effectLst/>
                          <a:latin typeface="Calibri" panose="020F0502020204030204" pitchFamily="34" charset="0"/>
                        </a:rPr>
                        <a:t>Max</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extLst>
                  <a:ext uri="{0D108BD9-81ED-4DB2-BD59-A6C34878D82A}">
                    <a16:rowId xmlns:a16="http://schemas.microsoft.com/office/drawing/2014/main" val="2788446739"/>
                  </a:ext>
                </a:extLst>
              </a:tr>
              <a:tr h="308961">
                <a:tc>
                  <a:txBody>
                    <a:bodyPr/>
                    <a:lstStyle/>
                    <a:p>
                      <a:pPr algn="ctr"/>
                      <a:r>
                        <a:rPr lang="en-US" sz="1600" b="0" i="0" dirty="0">
                          <a:effectLst/>
                        </a:rPr>
                        <a:t>NAND</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Max</a:t>
                      </a:r>
                    </a:p>
                  </a:txBody>
                  <a:tcPr marL="9525" marR="9525" marT="9525" marB="9525" anchor="ctr"/>
                </a:tc>
                <a:tc>
                  <a:txBody>
                    <a:bodyPr/>
                    <a:lstStyle/>
                    <a:p>
                      <a:pPr algn="ctr"/>
                      <a:r>
                        <a:rPr lang="en-US" sz="1600" b="0" i="0" dirty="0">
                          <a:effectLst/>
                          <a:latin typeface="Calibri" panose="020F0502020204030204" pitchFamily="34" charset="0"/>
                        </a:rPr>
                        <a:t>Max</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extLst>
                  <a:ext uri="{0D108BD9-81ED-4DB2-BD59-A6C34878D82A}">
                    <a16:rowId xmlns:a16="http://schemas.microsoft.com/office/drawing/2014/main" val="1902453420"/>
                  </a:ext>
                </a:extLst>
              </a:tr>
              <a:tr h="308961">
                <a:tc>
                  <a:txBody>
                    <a:bodyPr/>
                    <a:lstStyle/>
                    <a:p>
                      <a:pPr algn="ctr"/>
                      <a:r>
                        <a:rPr lang="en-US" sz="1600" b="0" i="0" dirty="0">
                          <a:effectLst/>
                        </a:rPr>
                        <a:t>OR</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Min</a:t>
                      </a:r>
                    </a:p>
                  </a:txBody>
                  <a:tcPr marL="9525" marR="9525" marT="9525" marB="9525" anchor="ctr"/>
                </a:tc>
                <a:tc>
                  <a:txBody>
                    <a:bodyPr/>
                    <a:lstStyle/>
                    <a:p>
                      <a:pPr algn="ctr"/>
                      <a:r>
                        <a:rPr lang="en-US" sz="1600" b="0" i="0" dirty="0">
                          <a:effectLst/>
                          <a:latin typeface="Calibri" panose="020F0502020204030204" pitchFamily="34" charset="0"/>
                        </a:rPr>
                        <a:t>Min</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extLst>
                  <a:ext uri="{0D108BD9-81ED-4DB2-BD59-A6C34878D82A}">
                    <a16:rowId xmlns:a16="http://schemas.microsoft.com/office/drawing/2014/main" val="3321447585"/>
                  </a:ext>
                </a:extLst>
              </a:tr>
              <a:tr h="308961">
                <a:tc>
                  <a:txBody>
                    <a:bodyPr/>
                    <a:lstStyle/>
                    <a:p>
                      <a:pPr algn="ctr"/>
                      <a:r>
                        <a:rPr lang="en-US" sz="1600" b="0" i="0" dirty="0">
                          <a:effectLst/>
                        </a:rPr>
                        <a:t>NOR</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Min</a:t>
                      </a:r>
                    </a:p>
                  </a:txBody>
                  <a:tcPr marL="9525" marR="9525" marT="9525" marB="9525" anchor="ctr"/>
                </a:tc>
                <a:tc>
                  <a:txBody>
                    <a:bodyPr/>
                    <a:lstStyle/>
                    <a:p>
                      <a:pPr algn="ctr"/>
                      <a:r>
                        <a:rPr lang="en-US" sz="1600" b="0" i="0" dirty="0">
                          <a:effectLst/>
                          <a:latin typeface="Calibri" panose="020F0502020204030204" pitchFamily="34" charset="0"/>
                        </a:rPr>
                        <a:t>Min</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tc>
                  <a:txBody>
                    <a:bodyPr/>
                    <a:lstStyle/>
                    <a:p>
                      <a:pPr algn="ctr"/>
                      <a:r>
                        <a:rPr lang="en-US" sz="1600" b="0" i="0" dirty="0">
                          <a:effectLst/>
                          <a:latin typeface="Calibri" panose="020F0502020204030204" pitchFamily="34" charset="0"/>
                        </a:rPr>
                        <a:t>?</a:t>
                      </a:r>
                    </a:p>
                  </a:txBody>
                  <a:tcPr marL="9525" marR="9525" marT="9525" marB="9525" anchor="ctr"/>
                </a:tc>
                <a:extLst>
                  <a:ext uri="{0D108BD9-81ED-4DB2-BD59-A6C34878D82A}">
                    <a16:rowId xmlns:a16="http://schemas.microsoft.com/office/drawing/2014/main" val="3798741943"/>
                  </a:ext>
                </a:extLst>
              </a:tr>
            </a:tbl>
          </a:graphicData>
        </a:graphic>
      </p:graphicFrame>
      <p:cxnSp>
        <p:nvCxnSpPr>
          <p:cNvPr id="6" name="Straight Arrow Connector 5">
            <a:extLst>
              <a:ext uri="{FF2B5EF4-FFF2-40B4-BE49-F238E27FC236}">
                <a16:creationId xmlns:a16="http://schemas.microsoft.com/office/drawing/2014/main" id="{6ECD2B95-B1AD-7C4D-8230-901924CE281D}"/>
              </a:ext>
            </a:extLst>
          </p:cNvPr>
          <p:cNvCxnSpPr>
            <a:cxnSpLocks/>
          </p:cNvCxnSpPr>
          <p:nvPr/>
        </p:nvCxnSpPr>
        <p:spPr>
          <a:xfrm>
            <a:off x="1611825" y="2262749"/>
            <a:ext cx="2479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44A2E809-ABEA-734D-931B-11334120317C}"/>
              </a:ext>
            </a:extLst>
          </p:cNvPr>
          <p:cNvGraphicFramePr>
            <a:graphicFrameLocks noGrp="1"/>
          </p:cNvGraphicFramePr>
          <p:nvPr/>
        </p:nvGraphicFramePr>
        <p:xfrm>
          <a:off x="838203" y="3720339"/>
          <a:ext cx="10845802" cy="2539215"/>
        </p:xfrm>
        <a:graphic>
          <a:graphicData uri="http://schemas.openxmlformats.org/drawingml/2006/table">
            <a:tbl>
              <a:tblPr firstRow="1" bandRow="1">
                <a:tableStyleId>{5C22544A-7EE6-4342-B048-85BDC9FD1C3A}</a:tableStyleId>
              </a:tblPr>
              <a:tblGrid>
                <a:gridCol w="985982">
                  <a:extLst>
                    <a:ext uri="{9D8B030D-6E8A-4147-A177-3AD203B41FA5}">
                      <a16:colId xmlns:a16="http://schemas.microsoft.com/office/drawing/2014/main" val="20693783"/>
                    </a:ext>
                  </a:extLst>
                </a:gridCol>
                <a:gridCol w="985982">
                  <a:extLst>
                    <a:ext uri="{9D8B030D-6E8A-4147-A177-3AD203B41FA5}">
                      <a16:colId xmlns:a16="http://schemas.microsoft.com/office/drawing/2014/main" val="1780163906"/>
                    </a:ext>
                  </a:extLst>
                </a:gridCol>
                <a:gridCol w="985982">
                  <a:extLst>
                    <a:ext uri="{9D8B030D-6E8A-4147-A177-3AD203B41FA5}">
                      <a16:colId xmlns:a16="http://schemas.microsoft.com/office/drawing/2014/main" val="4252825784"/>
                    </a:ext>
                  </a:extLst>
                </a:gridCol>
                <a:gridCol w="985982">
                  <a:extLst>
                    <a:ext uri="{9D8B030D-6E8A-4147-A177-3AD203B41FA5}">
                      <a16:colId xmlns:a16="http://schemas.microsoft.com/office/drawing/2014/main" val="1726749690"/>
                    </a:ext>
                  </a:extLst>
                </a:gridCol>
                <a:gridCol w="985982">
                  <a:extLst>
                    <a:ext uri="{9D8B030D-6E8A-4147-A177-3AD203B41FA5}">
                      <a16:colId xmlns:a16="http://schemas.microsoft.com/office/drawing/2014/main" val="1972657898"/>
                    </a:ext>
                  </a:extLst>
                </a:gridCol>
                <a:gridCol w="985982">
                  <a:extLst>
                    <a:ext uri="{9D8B030D-6E8A-4147-A177-3AD203B41FA5}">
                      <a16:colId xmlns:a16="http://schemas.microsoft.com/office/drawing/2014/main" val="1384862754"/>
                    </a:ext>
                  </a:extLst>
                </a:gridCol>
                <a:gridCol w="985982">
                  <a:extLst>
                    <a:ext uri="{9D8B030D-6E8A-4147-A177-3AD203B41FA5}">
                      <a16:colId xmlns:a16="http://schemas.microsoft.com/office/drawing/2014/main" val="481865552"/>
                    </a:ext>
                  </a:extLst>
                </a:gridCol>
                <a:gridCol w="985982">
                  <a:extLst>
                    <a:ext uri="{9D8B030D-6E8A-4147-A177-3AD203B41FA5}">
                      <a16:colId xmlns:a16="http://schemas.microsoft.com/office/drawing/2014/main" val="2029828405"/>
                    </a:ext>
                  </a:extLst>
                </a:gridCol>
                <a:gridCol w="985982">
                  <a:extLst>
                    <a:ext uri="{9D8B030D-6E8A-4147-A177-3AD203B41FA5}">
                      <a16:colId xmlns:a16="http://schemas.microsoft.com/office/drawing/2014/main" val="2162785792"/>
                    </a:ext>
                  </a:extLst>
                </a:gridCol>
                <a:gridCol w="985982">
                  <a:extLst>
                    <a:ext uri="{9D8B030D-6E8A-4147-A177-3AD203B41FA5}">
                      <a16:colId xmlns:a16="http://schemas.microsoft.com/office/drawing/2014/main" val="3944699722"/>
                    </a:ext>
                  </a:extLst>
                </a:gridCol>
                <a:gridCol w="985982">
                  <a:extLst>
                    <a:ext uri="{9D8B030D-6E8A-4147-A177-3AD203B41FA5}">
                      <a16:colId xmlns:a16="http://schemas.microsoft.com/office/drawing/2014/main" val="1993814299"/>
                    </a:ext>
                  </a:extLst>
                </a:gridCol>
              </a:tblGrid>
              <a:tr h="576757">
                <a:tc>
                  <a:txBody>
                    <a:bodyPr/>
                    <a:lstStyle/>
                    <a:p>
                      <a:pPr algn="ctr"/>
                      <a:r>
                        <a:rPr lang="en-US" sz="1600" dirty="0">
                          <a:effectLst/>
                        </a:rPr>
                        <a:t>Gate Type</a:t>
                      </a:r>
                      <a:endParaRPr lang="en-US" sz="1600" dirty="0">
                        <a:effectLst/>
                        <a:latin typeface="Calibri" panose="020F0502020204030204" pitchFamily="34" charset="0"/>
                      </a:endParaRPr>
                    </a:p>
                  </a:txBody>
                  <a:tcPr marL="9525" marR="9525" marT="9525" marB="9525" anchor="ct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b="1" dirty="0">
                          <a:solidFill>
                            <a:schemeClr val="accent5"/>
                          </a:solidFill>
                          <a:effectLst/>
                        </a:rPr>
                        <a:t>Distance [1]</a:t>
                      </a:r>
                    </a:p>
                  </a:txBody>
                  <a:tcPr marL="9525" marR="9525" marT="9525" marB="9525" anchor="ctr"/>
                </a:tc>
                <a:tc hMerge="1">
                  <a:txBody>
                    <a:bodyPr/>
                    <a:lstStyle/>
                    <a:p>
                      <a:endParaRPr lang="en-US"/>
                    </a:p>
                  </a:txBody>
                  <a:tcP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rPr>
                        <a:t>COP [2]</a:t>
                      </a:r>
                      <a:endParaRPr lang="en-US" sz="1600" dirty="0">
                        <a:solidFill>
                          <a:schemeClr val="accent5"/>
                        </a:solidFill>
                        <a:effectLst/>
                        <a:latin typeface="Calibri" panose="020F0502020204030204" pitchFamily="34" charset="0"/>
                      </a:endParaRPr>
                    </a:p>
                  </a:txBody>
                  <a:tcPr marL="9525" marR="9525" marT="9525" marB="9525" anchor="ctr"/>
                </a:tc>
                <a:tc hMerge="1">
                  <a:txBody>
                    <a:bodyPr/>
                    <a:lstStyle/>
                    <a:p>
                      <a:endParaRPr lang="en-US"/>
                    </a:p>
                  </a:txBody>
                  <a:tcP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rPr>
                        <a:t>SCOAP SC0 [3]</a:t>
                      </a:r>
                      <a:endParaRPr lang="en-US" sz="1600" dirty="0">
                        <a:solidFill>
                          <a:schemeClr val="accent5"/>
                        </a:solidFill>
                        <a:effectLst/>
                        <a:latin typeface="Calibri" panose="020F0502020204030204" pitchFamily="34" charset="0"/>
                      </a:endParaRPr>
                    </a:p>
                  </a:txBody>
                  <a:tcPr marL="9525" marR="9525" marT="9525" marB="9525" anchor="ctr"/>
                </a:tc>
                <a:tc hMerge="1">
                  <a:txBody>
                    <a:bodyPr/>
                    <a:lstStyle/>
                    <a:p>
                      <a:endParaRPr lang="en-US"/>
                    </a:p>
                  </a:txBody>
                  <a:tcP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rPr>
                        <a:t>SCOAP SC1 [3]</a:t>
                      </a:r>
                      <a:endParaRPr lang="en-US" sz="1600" dirty="0">
                        <a:solidFill>
                          <a:schemeClr val="accent5"/>
                        </a:solidFill>
                        <a:effectLst/>
                        <a:latin typeface="Calibri" panose="020F0502020204030204" pitchFamily="34" charset="0"/>
                      </a:endParaRPr>
                    </a:p>
                  </a:txBody>
                  <a:tcPr marL="9525" marR="9525" marT="9525" marB="9525"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5"/>
                        </a:solidFill>
                        <a:effectLst/>
                        <a:latin typeface="Calibri" panose="020F0502020204030204" pitchFamily="34" charset="0"/>
                      </a:endParaRPr>
                    </a:p>
                  </a:txBody>
                  <a:tcPr marL="9525" marR="9525" marT="9525" marB="9525" anchor="ctr"/>
                </a:tc>
                <a:tc gridSpan="2">
                  <a:txBody>
                    <a:bodyPr/>
                    <a:lstStyle/>
                    <a:p>
                      <a:pPr algn="ctr"/>
                      <a:r>
                        <a:rPr lang="en-US" sz="1600" dirty="0">
                          <a:effectLst/>
                          <a:latin typeface="Calibri" panose="020F0502020204030204" pitchFamily="34" charset="0"/>
                        </a:rPr>
                        <a:t>Objective value at output of a gate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rPr>
                        <a:t>based on </a:t>
                      </a:r>
                      <a:r>
                        <a:rPr lang="en-US" sz="1600" dirty="0">
                          <a:solidFill>
                            <a:schemeClr val="accent5"/>
                          </a:solidFill>
                          <a:effectLst/>
                          <a:latin typeface="Calibri" panose="020F0502020204030204" pitchFamily="34" charset="0"/>
                        </a:rPr>
                        <a:t>PCA</a:t>
                      </a:r>
                    </a:p>
                  </a:txBody>
                  <a:tcPr marL="9525" marR="9525" marT="9525" marB="9525"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accent5"/>
                        </a:solidFill>
                        <a:effectLst/>
                        <a:latin typeface="Calibri" panose="020F0502020204030204" pitchFamily="34" charset="0"/>
                      </a:endParaRPr>
                    </a:p>
                  </a:txBody>
                  <a:tcPr marL="9525" marR="9525" marT="9525" marB="9525" anchor="ctr"/>
                </a:tc>
                <a:extLst>
                  <a:ext uri="{0D108BD9-81ED-4DB2-BD59-A6C34878D82A}">
                    <a16:rowId xmlns:a16="http://schemas.microsoft.com/office/drawing/2014/main" val="3627610907"/>
                  </a:ext>
                </a:extLst>
              </a:tr>
              <a:tr h="308961">
                <a:tc>
                  <a:txBody>
                    <a:bodyPr/>
                    <a:lstStyle/>
                    <a:p>
                      <a:pPr algn="ctr"/>
                      <a:r>
                        <a:rPr lang="en-US" sz="1600" b="0" i="0" dirty="0">
                          <a:effectLst/>
                        </a:rPr>
                        <a:t> Value</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0</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a:effectLst/>
                        </a:rPr>
                        <a:t>1</a:t>
                      </a:r>
                      <a:endParaRPr lang="en-US" sz="1600" b="0" i="0">
                        <a:effectLst/>
                        <a:latin typeface="Calibri" panose="020F0502020204030204" pitchFamily="34" charset="0"/>
                      </a:endParaRPr>
                    </a:p>
                  </a:txBody>
                  <a:tcPr marL="9525" marR="9525" marT="9525" marB="9525" anchor="ctr"/>
                </a:tc>
                <a:tc>
                  <a:txBody>
                    <a:bodyPr/>
                    <a:lstStyle/>
                    <a:p>
                      <a:pPr algn="ctr"/>
                      <a:r>
                        <a:rPr lang="en-US" sz="1600" b="0" i="0">
                          <a:effectLst/>
                        </a:rPr>
                        <a:t>0</a:t>
                      </a:r>
                      <a:endParaRPr lang="en-US" sz="1600" b="0" i="0">
                        <a:effectLst/>
                        <a:latin typeface="Calibri" panose="020F0502020204030204" pitchFamily="34" charset="0"/>
                      </a:endParaRPr>
                    </a:p>
                  </a:txBody>
                  <a:tcPr marL="9525" marR="9525" marT="9525" marB="9525" anchor="ctr"/>
                </a:tc>
                <a:tc>
                  <a:txBody>
                    <a:bodyPr/>
                    <a:lstStyle/>
                    <a:p>
                      <a:pPr algn="ctr"/>
                      <a:r>
                        <a:rPr lang="en-US" sz="1600" b="0" i="0" dirty="0">
                          <a:effectLst/>
                        </a:rPr>
                        <a:t>1</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a:effectLst/>
                        </a:rPr>
                        <a:t>0</a:t>
                      </a:r>
                      <a:endParaRPr lang="en-US" sz="1600" b="0" i="0">
                        <a:effectLst/>
                        <a:latin typeface="Calibri" panose="020F0502020204030204" pitchFamily="34" charset="0"/>
                      </a:endParaRPr>
                    </a:p>
                  </a:txBody>
                  <a:tcPr marL="9525" marR="9525" marT="9525" marB="9525" anchor="ctr"/>
                </a:tc>
                <a:tc>
                  <a:txBody>
                    <a:bodyPr/>
                    <a:lstStyle/>
                    <a:p>
                      <a:pPr algn="ctr"/>
                      <a:r>
                        <a:rPr lang="en-US" sz="1600" b="0" i="0" dirty="0">
                          <a:effectLst/>
                        </a:rPr>
                        <a:t>1</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0</a:t>
                      </a:r>
                    </a:p>
                  </a:txBody>
                  <a:tcPr marL="9525" marR="9525" marT="9525" marB="9525" anchor="ctr"/>
                </a:tc>
                <a:tc>
                  <a:txBody>
                    <a:bodyPr/>
                    <a:lstStyle/>
                    <a:p>
                      <a:pPr algn="ctr"/>
                      <a:r>
                        <a:rPr lang="en-US" sz="1600" b="0" i="0" dirty="0">
                          <a:effectLst/>
                          <a:latin typeface="Calibri" panose="020F0502020204030204" pitchFamily="34" charset="0"/>
                        </a:rPr>
                        <a:t>1</a:t>
                      </a:r>
                    </a:p>
                  </a:txBody>
                  <a:tcPr marL="9525" marR="9525" marT="9525" marB="9525" anchor="ctr"/>
                </a:tc>
                <a:tc>
                  <a:txBody>
                    <a:bodyPr/>
                    <a:lstStyle/>
                    <a:p>
                      <a:pPr algn="ctr"/>
                      <a:r>
                        <a:rPr lang="en-US" sz="1600" b="0" i="0" dirty="0">
                          <a:effectLst/>
                          <a:latin typeface="Calibri" panose="020F0502020204030204" pitchFamily="34" charset="0"/>
                        </a:rPr>
                        <a:t>0</a:t>
                      </a:r>
                    </a:p>
                  </a:txBody>
                  <a:tcPr marL="9525" marR="9525" marT="9525" marB="9525" anchor="ctr"/>
                </a:tc>
                <a:tc>
                  <a:txBody>
                    <a:bodyPr/>
                    <a:lstStyle/>
                    <a:p>
                      <a:pPr algn="ctr"/>
                      <a:r>
                        <a:rPr lang="en-US" sz="1600" b="0" i="0" dirty="0">
                          <a:effectLst/>
                          <a:latin typeface="Calibri" panose="020F0502020204030204" pitchFamily="34" charset="0"/>
                        </a:rPr>
                        <a:t>1</a:t>
                      </a:r>
                    </a:p>
                  </a:txBody>
                  <a:tcPr marL="9525" marR="9525" marT="9525" marB="9525" anchor="ctr"/>
                </a:tc>
                <a:extLst>
                  <a:ext uri="{0D108BD9-81ED-4DB2-BD59-A6C34878D82A}">
                    <a16:rowId xmlns:a16="http://schemas.microsoft.com/office/drawing/2014/main" val="2748927948"/>
                  </a:ext>
                </a:extLst>
              </a:tr>
              <a:tr h="308961">
                <a:tc>
                  <a:txBody>
                    <a:bodyPr/>
                    <a:lstStyle/>
                    <a:p>
                      <a:pPr algn="ctr"/>
                      <a:r>
                        <a:rPr lang="en-US" sz="1600" b="0" i="0" dirty="0">
                          <a:effectLst/>
                        </a:rPr>
                        <a:t>AND</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Max</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Max</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1" i="1" dirty="0">
                          <a:effectLst/>
                          <a:latin typeface="Calibri" panose="020F0502020204030204" pitchFamily="34" charset="0"/>
                        </a:rPr>
                        <a:t>Min</a:t>
                      </a:r>
                    </a:p>
                  </a:txBody>
                  <a:tcPr marL="9525" marR="9525" marT="9525" marB="9525" anchor="ctr"/>
                </a:tc>
                <a:tc>
                  <a:txBody>
                    <a:bodyPr/>
                    <a:lstStyle/>
                    <a:p>
                      <a:pPr algn="ctr"/>
                      <a:r>
                        <a:rPr lang="en-US" sz="1600" b="0" i="0" dirty="0">
                          <a:effectLst/>
                          <a:latin typeface="Calibri" panose="020F0502020204030204" pitchFamily="34" charset="0"/>
                        </a:rPr>
                        <a:t>Max</a:t>
                      </a:r>
                    </a:p>
                  </a:txBody>
                  <a:tcPr marL="9525" marR="9525" marT="9525" marB="9525" anchor="ctr"/>
                </a:tc>
                <a:tc>
                  <a:txBody>
                    <a:bodyPr/>
                    <a:lstStyle/>
                    <a:p>
                      <a:pPr algn="ctr"/>
                      <a:r>
                        <a:rPr lang="en-US" sz="1600" b="1" i="0" dirty="0">
                          <a:effectLst/>
                          <a:latin typeface="Calibri" panose="020F0502020204030204" pitchFamily="34" charset="0"/>
                        </a:rPr>
                        <a:t>Min</a:t>
                      </a:r>
                    </a:p>
                  </a:txBody>
                  <a:tcPr marL="9525" marR="9525" marT="9525" marB="9525" anchor="ctr"/>
                </a:tc>
                <a:tc>
                  <a:txBody>
                    <a:bodyPr/>
                    <a:lstStyle/>
                    <a:p>
                      <a:pPr algn="ctr"/>
                      <a:r>
                        <a:rPr lang="en-US" sz="1600" b="1" i="0" dirty="0">
                          <a:effectLst/>
                          <a:latin typeface="Calibri" panose="020F0502020204030204" pitchFamily="34" charset="0"/>
                        </a:rPr>
                        <a:t>Max</a:t>
                      </a:r>
                    </a:p>
                  </a:txBody>
                  <a:tcPr marL="9525" marR="9525" marT="9525" marB="9525" anchor="ctr"/>
                </a:tc>
                <a:extLst>
                  <a:ext uri="{0D108BD9-81ED-4DB2-BD59-A6C34878D82A}">
                    <a16:rowId xmlns:a16="http://schemas.microsoft.com/office/drawing/2014/main" val="2788446739"/>
                  </a:ext>
                </a:extLst>
              </a:tr>
              <a:tr h="308961">
                <a:tc>
                  <a:txBody>
                    <a:bodyPr/>
                    <a:lstStyle/>
                    <a:p>
                      <a:pPr algn="ctr"/>
                      <a:r>
                        <a:rPr lang="en-US" sz="1600" b="0" i="0" dirty="0">
                          <a:effectLst/>
                        </a:rPr>
                        <a:t>NAND</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Max</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Max</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Max</a:t>
                      </a:r>
                    </a:p>
                  </a:txBody>
                  <a:tcPr marL="9525" marR="9525" marT="9525" marB="9525" anchor="ctr"/>
                </a:tc>
                <a:tc>
                  <a:txBody>
                    <a:bodyPr/>
                    <a:lstStyle/>
                    <a:p>
                      <a:pPr algn="ctr"/>
                      <a:r>
                        <a:rPr lang="en-US" sz="1600" b="1" i="1" dirty="0">
                          <a:effectLst/>
                          <a:latin typeface="Calibri" panose="020F0502020204030204" pitchFamily="34" charset="0"/>
                        </a:rPr>
                        <a:t>Min</a:t>
                      </a:r>
                    </a:p>
                  </a:txBody>
                  <a:tcPr marL="9525" marR="9525" marT="9525" marB="9525" anchor="ctr"/>
                </a:tc>
                <a:tc>
                  <a:txBody>
                    <a:bodyPr/>
                    <a:lstStyle/>
                    <a:p>
                      <a:pPr algn="ctr"/>
                      <a:r>
                        <a:rPr lang="en-US" sz="1600" b="1" i="0" dirty="0">
                          <a:effectLst/>
                          <a:latin typeface="Calibri" panose="020F0502020204030204" pitchFamily="34" charset="0"/>
                        </a:rPr>
                        <a:t>Max</a:t>
                      </a:r>
                    </a:p>
                  </a:txBody>
                  <a:tcPr marL="9525" marR="9525" marT="9525" marB="9525" anchor="ctr"/>
                </a:tc>
                <a:tc>
                  <a:txBody>
                    <a:bodyPr/>
                    <a:lstStyle/>
                    <a:p>
                      <a:pPr algn="ctr"/>
                      <a:r>
                        <a:rPr lang="en-US" sz="1600" b="1" i="0" dirty="0">
                          <a:effectLst/>
                          <a:latin typeface="Calibri" panose="020F0502020204030204" pitchFamily="34" charset="0"/>
                        </a:rPr>
                        <a:t>Min</a:t>
                      </a:r>
                    </a:p>
                  </a:txBody>
                  <a:tcPr marL="9525" marR="9525" marT="9525" marB="9525" anchor="ctr"/>
                </a:tc>
                <a:extLst>
                  <a:ext uri="{0D108BD9-81ED-4DB2-BD59-A6C34878D82A}">
                    <a16:rowId xmlns:a16="http://schemas.microsoft.com/office/drawing/2014/main" val="1902453420"/>
                  </a:ext>
                </a:extLst>
              </a:tr>
              <a:tr h="308961">
                <a:tc>
                  <a:txBody>
                    <a:bodyPr/>
                    <a:lstStyle/>
                    <a:p>
                      <a:pPr algn="ctr"/>
                      <a:r>
                        <a:rPr lang="en-US" sz="1600" b="0" i="0" dirty="0">
                          <a:effectLst/>
                        </a:rPr>
                        <a:t>OR</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Min</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Min</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1" i="1" dirty="0">
                          <a:effectLst/>
                          <a:latin typeface="Calibri" panose="020F0502020204030204" pitchFamily="34" charset="0"/>
                        </a:rPr>
                        <a:t>Max</a:t>
                      </a:r>
                    </a:p>
                  </a:txBody>
                  <a:tcPr marL="9525" marR="9525" marT="9525" marB="9525" anchor="ctr"/>
                </a:tc>
                <a:tc>
                  <a:txBody>
                    <a:bodyPr/>
                    <a:lstStyle/>
                    <a:p>
                      <a:pPr algn="ctr"/>
                      <a:r>
                        <a:rPr lang="en-US" sz="1600" b="0" i="0" dirty="0">
                          <a:effectLst/>
                          <a:latin typeface="Calibri" panose="020F0502020204030204" pitchFamily="34" charset="0"/>
                        </a:rPr>
                        <a:t>Min</a:t>
                      </a:r>
                    </a:p>
                  </a:txBody>
                  <a:tcPr marL="9525" marR="9525" marT="9525" marB="9525" anchor="ctr"/>
                </a:tc>
                <a:tc>
                  <a:txBody>
                    <a:bodyPr/>
                    <a:lstStyle/>
                    <a:p>
                      <a:pPr algn="ctr"/>
                      <a:r>
                        <a:rPr lang="en-US" sz="1600" b="1" i="0" dirty="0">
                          <a:effectLst/>
                          <a:latin typeface="Calibri" panose="020F0502020204030204" pitchFamily="34" charset="0"/>
                        </a:rPr>
                        <a:t>Max</a:t>
                      </a:r>
                    </a:p>
                  </a:txBody>
                  <a:tcPr marL="9525" marR="9525" marT="9525" marB="9525" anchor="ctr"/>
                </a:tc>
                <a:tc>
                  <a:txBody>
                    <a:bodyPr/>
                    <a:lstStyle/>
                    <a:p>
                      <a:pPr algn="ctr"/>
                      <a:r>
                        <a:rPr lang="en-US" sz="1600" b="1" i="0" dirty="0">
                          <a:effectLst/>
                          <a:latin typeface="Calibri" panose="020F0502020204030204" pitchFamily="34" charset="0"/>
                        </a:rPr>
                        <a:t>Min</a:t>
                      </a:r>
                    </a:p>
                  </a:txBody>
                  <a:tcPr marL="9525" marR="9525" marT="9525" marB="9525" anchor="ctr"/>
                </a:tc>
                <a:extLst>
                  <a:ext uri="{0D108BD9-81ED-4DB2-BD59-A6C34878D82A}">
                    <a16:rowId xmlns:a16="http://schemas.microsoft.com/office/drawing/2014/main" val="3321447585"/>
                  </a:ext>
                </a:extLst>
              </a:tr>
              <a:tr h="308961">
                <a:tc>
                  <a:txBody>
                    <a:bodyPr/>
                    <a:lstStyle/>
                    <a:p>
                      <a:pPr algn="ctr"/>
                      <a:r>
                        <a:rPr lang="en-US" sz="1600" b="0" i="0" dirty="0">
                          <a:effectLst/>
                        </a:rPr>
                        <a:t>NOR</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Min</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Min</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1" i="1" dirty="0">
                          <a:effectLst/>
                        </a:rPr>
                        <a:t>Min</a:t>
                      </a:r>
                      <a:endParaRPr lang="en-US" sz="1600" b="1" i="1" dirty="0">
                        <a:effectLst/>
                        <a:latin typeface="Calibri" panose="020F0502020204030204" pitchFamily="34" charset="0"/>
                      </a:endParaRPr>
                    </a:p>
                  </a:txBody>
                  <a:tcPr marL="9525" marR="9525" marT="9525" marB="9525" anchor="ctr"/>
                </a:tc>
                <a:tc>
                  <a:txBody>
                    <a:bodyPr/>
                    <a:lstStyle/>
                    <a:p>
                      <a:pPr algn="ctr"/>
                      <a:r>
                        <a:rPr lang="en-US" sz="1600" b="0" i="0" dirty="0">
                          <a:effectLst/>
                        </a:rPr>
                        <a:t>Max</a:t>
                      </a:r>
                      <a:endParaRPr lang="en-US" sz="1600" b="0" i="0" dirty="0">
                        <a:effectLst/>
                        <a:latin typeface="Calibri" panose="020F0502020204030204" pitchFamily="34" charset="0"/>
                      </a:endParaRPr>
                    </a:p>
                  </a:txBody>
                  <a:tcPr marL="9525" marR="9525" marT="9525" marB="9525" anchor="ctr"/>
                </a:tc>
                <a:tc>
                  <a:txBody>
                    <a:bodyPr/>
                    <a:lstStyle/>
                    <a:p>
                      <a:pPr algn="ctr"/>
                      <a:r>
                        <a:rPr lang="en-US" sz="1600" b="0" i="0" dirty="0">
                          <a:effectLst/>
                          <a:latin typeface="Calibri" panose="020F0502020204030204" pitchFamily="34" charset="0"/>
                        </a:rPr>
                        <a:t>Min</a:t>
                      </a:r>
                    </a:p>
                  </a:txBody>
                  <a:tcPr marL="9525" marR="9525" marT="9525" marB="9525" anchor="ctr"/>
                </a:tc>
                <a:tc>
                  <a:txBody>
                    <a:bodyPr/>
                    <a:lstStyle/>
                    <a:p>
                      <a:pPr algn="ctr"/>
                      <a:r>
                        <a:rPr lang="en-US" sz="1600" b="1" i="1" dirty="0">
                          <a:effectLst/>
                          <a:latin typeface="Calibri" panose="020F0502020204030204" pitchFamily="34" charset="0"/>
                        </a:rPr>
                        <a:t>Max</a:t>
                      </a:r>
                    </a:p>
                  </a:txBody>
                  <a:tcPr marL="9525" marR="9525" marT="9525" marB="9525" anchor="ctr"/>
                </a:tc>
                <a:tc>
                  <a:txBody>
                    <a:bodyPr/>
                    <a:lstStyle/>
                    <a:p>
                      <a:pPr algn="ctr"/>
                      <a:r>
                        <a:rPr lang="en-US" sz="1600" b="1" i="0" dirty="0">
                          <a:effectLst/>
                          <a:latin typeface="Calibri" panose="020F0502020204030204" pitchFamily="34" charset="0"/>
                        </a:rPr>
                        <a:t>Min</a:t>
                      </a:r>
                    </a:p>
                  </a:txBody>
                  <a:tcPr marL="9525" marR="9525" marT="9525" marB="9525" anchor="ctr"/>
                </a:tc>
                <a:tc>
                  <a:txBody>
                    <a:bodyPr/>
                    <a:lstStyle/>
                    <a:p>
                      <a:pPr algn="ctr"/>
                      <a:r>
                        <a:rPr lang="en-US" sz="1600" b="1" i="0" dirty="0">
                          <a:effectLst/>
                          <a:latin typeface="Calibri" panose="020F0502020204030204" pitchFamily="34" charset="0"/>
                        </a:rPr>
                        <a:t>Max</a:t>
                      </a:r>
                    </a:p>
                  </a:txBody>
                  <a:tcPr marL="9525" marR="9525" marT="9525" marB="9525" anchor="ctr"/>
                </a:tc>
                <a:extLst>
                  <a:ext uri="{0D108BD9-81ED-4DB2-BD59-A6C34878D82A}">
                    <a16:rowId xmlns:a16="http://schemas.microsoft.com/office/drawing/2014/main" val="3798741943"/>
                  </a:ext>
                </a:extLst>
              </a:tr>
            </a:tbl>
          </a:graphicData>
        </a:graphic>
      </p:graphicFrame>
      <p:cxnSp>
        <p:nvCxnSpPr>
          <p:cNvPr id="20" name="Straight Arrow Connector 19">
            <a:extLst>
              <a:ext uri="{FF2B5EF4-FFF2-40B4-BE49-F238E27FC236}">
                <a16:creationId xmlns:a16="http://schemas.microsoft.com/office/drawing/2014/main" id="{2EB7AD9D-B6A2-D44A-A15A-73ECA68BC199}"/>
              </a:ext>
            </a:extLst>
          </p:cNvPr>
          <p:cNvCxnSpPr>
            <a:cxnSpLocks/>
          </p:cNvCxnSpPr>
          <p:nvPr/>
        </p:nvCxnSpPr>
        <p:spPr>
          <a:xfrm>
            <a:off x="1609243" y="4879389"/>
            <a:ext cx="2479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43C44DB-0C48-DF48-9FF0-66EF60DC9958}"/>
              </a:ext>
            </a:extLst>
          </p:cNvPr>
          <p:cNvSpPr/>
          <p:nvPr/>
        </p:nvSpPr>
        <p:spPr>
          <a:xfrm>
            <a:off x="838201" y="6315460"/>
            <a:ext cx="10871198" cy="577081"/>
          </a:xfrm>
          <a:prstGeom prst="rect">
            <a:avLst/>
          </a:prstGeom>
        </p:spPr>
        <p:txBody>
          <a:bodyPr wrap="square">
            <a:spAutoFit/>
          </a:bodyPr>
          <a:lstStyle/>
          <a:p>
            <a:pPr marL="285750" indent="-285750">
              <a:buClr>
                <a:schemeClr val="bg1"/>
              </a:buClr>
              <a:buFont typeface="+mj-lt"/>
              <a:buAutoNum type="arabicPeriod"/>
            </a:pPr>
            <a:r>
              <a:rPr lang="en-US" sz="1050" dirty="0">
                <a:solidFill>
                  <a:schemeClr val="bg1"/>
                </a:solidFill>
              </a:rPr>
              <a:t>P. </a:t>
            </a:r>
            <a:r>
              <a:rPr lang="en-US" sz="1050" dirty="0" err="1">
                <a:solidFill>
                  <a:schemeClr val="bg1"/>
                </a:solidFill>
              </a:rPr>
              <a:t>Goel</a:t>
            </a:r>
            <a:r>
              <a:rPr lang="en-US" sz="1050" dirty="0">
                <a:solidFill>
                  <a:schemeClr val="bg1"/>
                </a:solidFill>
              </a:rPr>
              <a:t>, “An Implicit Enumeration Algorithm to Generate Tests for Combinational Logic Circuits,” IEEE Transactions on Computers, vol. C-30, pp. 215–222, 1981.</a:t>
            </a:r>
          </a:p>
          <a:p>
            <a:pPr marL="285750" indent="-285750">
              <a:buClr>
                <a:schemeClr val="bg1"/>
              </a:buClr>
              <a:buFont typeface="+mj-lt"/>
              <a:buAutoNum type="arabicPeriod"/>
            </a:pPr>
            <a:r>
              <a:rPr lang="en-US" sz="1050" dirty="0">
                <a:solidFill>
                  <a:schemeClr val="bg1"/>
                </a:solidFill>
              </a:rPr>
              <a:t>F. </a:t>
            </a:r>
            <a:r>
              <a:rPr lang="en-US" sz="1050" dirty="0" err="1">
                <a:solidFill>
                  <a:schemeClr val="bg1"/>
                </a:solidFill>
              </a:rPr>
              <a:t>Brglez</a:t>
            </a:r>
            <a:r>
              <a:rPr lang="en-US" sz="1050" dirty="0">
                <a:solidFill>
                  <a:schemeClr val="bg1"/>
                </a:solidFill>
              </a:rPr>
              <a:t>, “On Testability Analysis of Combinational Circuits,” Proc. International </a:t>
            </a:r>
            <a:r>
              <a:rPr lang="en-US" sz="1050" dirty="0" err="1">
                <a:solidFill>
                  <a:schemeClr val="bg1"/>
                </a:solidFill>
              </a:rPr>
              <a:t>Symp</a:t>
            </a:r>
            <a:r>
              <a:rPr lang="en-US" sz="1050" dirty="0">
                <a:solidFill>
                  <a:schemeClr val="bg1"/>
                </a:solidFill>
              </a:rPr>
              <a:t>. Circuits and Systems, pp. 221–225, 1984.</a:t>
            </a:r>
          </a:p>
          <a:p>
            <a:pPr marL="285750" indent="-285750">
              <a:buClr>
                <a:schemeClr val="bg1"/>
              </a:buClr>
              <a:buFont typeface="+mj-lt"/>
              <a:buAutoNum type="arabicPeriod"/>
            </a:pPr>
            <a:r>
              <a:rPr lang="en-US" sz="1050" dirty="0">
                <a:solidFill>
                  <a:schemeClr val="bg1"/>
                </a:solidFill>
              </a:rPr>
              <a:t>L. Goldstein, “Controllability/Observability Analysis of Digital Circuits,” IEEE Transactions on Circuits and Systems, vol. 26, pp. 685– 693, 1979.</a:t>
            </a:r>
          </a:p>
        </p:txBody>
      </p:sp>
      <p:pic>
        <p:nvPicPr>
          <p:cNvPr id="3" name="Audio Recording May 9, 2021 at 11:55:27 AM" descr="Audio Recording May 9, 2021 at 11:55:27 AM">
            <a:hlinkClick r:id="" action="ppaction://media"/>
            <a:extLst>
              <a:ext uri="{FF2B5EF4-FFF2-40B4-BE49-F238E27FC236}">
                <a16:creationId xmlns:a16="http://schemas.microsoft.com/office/drawing/2014/main" id="{38A54217-0C25-3649-A4ED-0A27A74607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07" y="5533464"/>
            <a:ext cx="812800" cy="812800"/>
          </a:xfrm>
          <a:prstGeom prst="rect">
            <a:avLst/>
          </a:prstGeom>
        </p:spPr>
      </p:pic>
    </p:spTree>
    <p:extLst>
      <p:ext uri="{BB962C8B-B14F-4D97-AF65-F5344CB8AC3E}">
        <p14:creationId xmlns:p14="http://schemas.microsoft.com/office/powerpoint/2010/main" val="16913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F5DBB89-7DFF-3444-8837-61B95A5BB2C8}"/>
              </a:ext>
            </a:extLst>
          </p:cNvPr>
          <p:cNvSpPr>
            <a:spLocks noGrp="1"/>
          </p:cNvSpPr>
          <p:nvPr>
            <p:ph type="title"/>
          </p:nvPr>
        </p:nvSpPr>
        <p:spPr>
          <a:xfrm>
            <a:off x="609600" y="76200"/>
            <a:ext cx="11074400" cy="990600"/>
          </a:xfrm>
        </p:spPr>
        <p:txBody>
          <a:bodyPr anchor="ctr">
            <a:normAutofit/>
          </a:bodyPr>
          <a:lstStyle/>
          <a:p>
            <a:pPr>
              <a:lnSpc>
                <a:spcPct val="90000"/>
              </a:lnSpc>
            </a:pPr>
            <a:r>
              <a:rPr lang="en-US" sz="4000" b="1" dirty="0"/>
              <a:t>Modus Operandi – </a:t>
            </a:r>
            <a:r>
              <a:rPr lang="en-US" sz="4000" dirty="0"/>
              <a:t>Preprocessing and ATPG</a:t>
            </a:r>
            <a:endParaRPr lang="en-US" sz="3200" dirty="0"/>
          </a:p>
        </p:txBody>
      </p:sp>
      <p:pic>
        <p:nvPicPr>
          <p:cNvPr id="2" name="Picture 1">
            <a:extLst>
              <a:ext uri="{FF2B5EF4-FFF2-40B4-BE49-F238E27FC236}">
                <a16:creationId xmlns:a16="http://schemas.microsoft.com/office/drawing/2014/main" id="{34A92902-EB20-3342-85B0-45E4295DA3B2}"/>
              </a:ext>
            </a:extLst>
          </p:cNvPr>
          <p:cNvPicPr>
            <a:picLocks noChangeAspect="1"/>
          </p:cNvPicPr>
          <p:nvPr/>
        </p:nvPicPr>
        <p:blipFill>
          <a:blip r:embed="rId5"/>
          <a:stretch>
            <a:fillRect/>
          </a:stretch>
        </p:blipFill>
        <p:spPr>
          <a:xfrm>
            <a:off x="469362" y="6285163"/>
            <a:ext cx="11036300" cy="596900"/>
          </a:xfrm>
          <a:prstGeom prst="rect">
            <a:avLst/>
          </a:prstGeom>
        </p:spPr>
      </p:pic>
      <p:pic>
        <p:nvPicPr>
          <p:cNvPr id="3" name="Picture 2">
            <a:extLst>
              <a:ext uri="{FF2B5EF4-FFF2-40B4-BE49-F238E27FC236}">
                <a16:creationId xmlns:a16="http://schemas.microsoft.com/office/drawing/2014/main" id="{F51AED61-AE49-C948-893F-CA1C405B52C2}"/>
              </a:ext>
            </a:extLst>
          </p:cNvPr>
          <p:cNvPicPr>
            <a:picLocks noChangeAspect="1"/>
          </p:cNvPicPr>
          <p:nvPr/>
        </p:nvPicPr>
        <p:blipFill>
          <a:blip r:embed="rId6"/>
          <a:stretch>
            <a:fillRect/>
          </a:stretch>
        </p:blipFill>
        <p:spPr>
          <a:xfrm>
            <a:off x="609601" y="1425926"/>
            <a:ext cx="5486400" cy="3239386"/>
          </a:xfrm>
          <a:prstGeom prst="rect">
            <a:avLst/>
          </a:prstGeom>
        </p:spPr>
      </p:pic>
      <p:pic>
        <p:nvPicPr>
          <p:cNvPr id="4" name="Picture 3">
            <a:extLst>
              <a:ext uri="{FF2B5EF4-FFF2-40B4-BE49-F238E27FC236}">
                <a16:creationId xmlns:a16="http://schemas.microsoft.com/office/drawing/2014/main" id="{E78F10FA-BF5A-7344-8CBD-845FB480F66D}"/>
              </a:ext>
            </a:extLst>
          </p:cNvPr>
          <p:cNvPicPr>
            <a:picLocks noChangeAspect="1"/>
          </p:cNvPicPr>
          <p:nvPr/>
        </p:nvPicPr>
        <p:blipFill>
          <a:blip r:embed="rId7"/>
          <a:stretch>
            <a:fillRect/>
          </a:stretch>
        </p:blipFill>
        <p:spPr>
          <a:xfrm>
            <a:off x="6146803" y="1425927"/>
            <a:ext cx="5486397" cy="3619039"/>
          </a:xfrm>
          <a:prstGeom prst="rect">
            <a:avLst/>
          </a:prstGeom>
        </p:spPr>
      </p:pic>
      <p:pic>
        <p:nvPicPr>
          <p:cNvPr id="6" name="Audio Recording May 9, 2021 at 11:56:53 AM" descr="Audio Recording May 9, 2021 at 11:56:53 AM">
            <a:hlinkClick r:id="" action="ppaction://media"/>
            <a:extLst>
              <a:ext uri="{FF2B5EF4-FFF2-40B4-BE49-F238E27FC236}">
                <a16:creationId xmlns:a16="http://schemas.microsoft.com/office/drawing/2014/main" id="{EC5FB1FA-F52E-FB49-B66F-79B592A5FD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77600" y="5404093"/>
            <a:ext cx="812800" cy="812800"/>
          </a:xfrm>
          <a:prstGeom prst="rect">
            <a:avLst/>
          </a:prstGeom>
        </p:spPr>
      </p:pic>
    </p:spTree>
    <p:extLst>
      <p:ext uri="{BB962C8B-B14F-4D97-AF65-F5344CB8AC3E}">
        <p14:creationId xmlns:p14="http://schemas.microsoft.com/office/powerpoint/2010/main" val="170873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uburn">
  <a:themeElements>
    <a:clrScheme name="Auburn">
      <a:dk1>
        <a:srgbClr val="2D4069"/>
      </a:dk1>
      <a:lt1>
        <a:srgbClr val="FFFFFF"/>
      </a:lt1>
      <a:dk2>
        <a:srgbClr val="2D4069"/>
      </a:dk2>
      <a:lt2>
        <a:srgbClr val="FFFFFF"/>
      </a:lt2>
      <a:accent1>
        <a:srgbClr val="2D4069"/>
      </a:accent1>
      <a:accent2>
        <a:srgbClr val="F86A1C"/>
      </a:accent2>
      <a:accent3>
        <a:srgbClr val="FFFFFF"/>
      </a:accent3>
      <a:accent4>
        <a:srgbClr val="2D4069"/>
      </a:accent4>
      <a:accent5>
        <a:srgbClr val="FAA576"/>
      </a:accent5>
      <a:accent6>
        <a:srgbClr val="CBD6E3"/>
      </a:accent6>
      <a:hlink>
        <a:srgbClr val="F86A1C"/>
      </a:hlink>
      <a:folHlink>
        <a:srgbClr val="F86A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Auburn" id="{4981F9AA-A75F-4849-BA44-479BBE2427C1}" vid="{967E7E0D-6CB4-4927-947B-CF4F4BFE76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Auburn</Template>
  <TotalTime>709</TotalTime>
  <Words>2589</Words>
  <Application>Microsoft Macintosh PowerPoint</Application>
  <PresentationFormat>Widescreen</PresentationFormat>
  <Paragraphs>268</Paragraphs>
  <Slides>14</Slides>
  <Notes>14</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 Math</vt:lpstr>
      <vt:lpstr>System Font Regular</vt:lpstr>
      <vt:lpstr>Wingdings</vt:lpstr>
      <vt:lpstr>Wingdings 2</vt:lpstr>
      <vt:lpstr>Auburn</vt:lpstr>
      <vt:lpstr>Unsupervised Learning in Test Generation for Digital Integrated Circuits </vt:lpstr>
      <vt:lpstr>Outline</vt:lpstr>
      <vt:lpstr>Motivation | ATPG - An example</vt:lpstr>
      <vt:lpstr>Motivation | ATPG - Backtraces and backtracks</vt:lpstr>
      <vt:lpstr>Modus Operandi - Machine intelligence </vt:lpstr>
      <vt:lpstr>Modus Operandi - Principal Component Analysis (PCA) </vt:lpstr>
      <vt:lpstr>Modus Operandi -  PCA applied</vt:lpstr>
      <vt:lpstr>Modus Operandi – Principal Component Analysis (PCA)</vt:lpstr>
      <vt:lpstr>Modus Operandi – Preprocessing and ATPG</vt:lpstr>
      <vt:lpstr>Experimental Results - ATPG for all faults (backtracks and CPU Time)</vt:lpstr>
      <vt:lpstr>Conclusions</vt:lpstr>
      <vt:lpstr>Future Work</vt:lpstr>
      <vt:lpstr>PowerPoint Presentation</vt:lpstr>
      <vt:lpstr>PowerPoint Presentation</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Intelligence-based Test Pattern Generation: a Germinal Field of ATPG  General Exam by  Soham Roy</dc:title>
  <dc:creator>Soham Roy</dc:creator>
  <cp:lastModifiedBy>Soham Roy</cp:lastModifiedBy>
  <cp:revision>114</cp:revision>
  <dcterms:created xsi:type="dcterms:W3CDTF">2021-02-03T21:48:08Z</dcterms:created>
  <dcterms:modified xsi:type="dcterms:W3CDTF">2021-05-09T17:00:25Z</dcterms:modified>
</cp:coreProperties>
</file>