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0033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6801"/>
    <a:srgbClr val="000099"/>
    <a:srgbClr val="002D46"/>
    <a:srgbClr val="E46C0A"/>
    <a:srgbClr val="A50021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9" autoAdjust="0"/>
    <p:restoredTop sz="97983" autoAdjust="0"/>
  </p:normalViewPr>
  <p:slideViewPr>
    <p:cSldViewPr>
      <p:cViewPr>
        <p:scale>
          <a:sx n="33" d="100"/>
          <a:sy n="33" d="100"/>
        </p:scale>
        <p:origin x="972" y="252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33D6FC5-C42F-4D0A-B93F-723043A0B7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81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4200" y="549275"/>
            <a:ext cx="33528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2E86CB5-8F1C-48E7-8544-4343672E286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93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10226042"/>
            <a:ext cx="341985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8653760"/>
            <a:ext cx="281635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8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6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5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3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2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055E-1BEC-4023-A817-BE2589F27C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7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A68A-A54E-46DA-8C64-7DBC2907D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6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169360" y="1318274"/>
            <a:ext cx="90525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1318274"/>
            <a:ext cx="264871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0EF4-3818-4566-877B-49D408A3B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5FC5-1950-4B7E-A301-47D8D6C544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4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7" y="21153122"/>
            <a:ext cx="34198560" cy="653796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7" y="13952229"/>
            <a:ext cx="34198560" cy="7200898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906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812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71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624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531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437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344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249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06ACA-B77A-4F87-B89B-33123E3A5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4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7680967"/>
            <a:ext cx="1776984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52080" y="7680967"/>
            <a:ext cx="17769840" cy="2172462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23052-C42F-4FA7-B7E5-CA475B4F09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1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368542"/>
            <a:ext cx="17776827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066" indent="0">
              <a:buNone/>
              <a:defRPr sz="9100" b="1"/>
            </a:lvl2pPr>
            <a:lvl3pPr marL="4178122" indent="0">
              <a:buNone/>
              <a:defRPr sz="8200" b="1"/>
            </a:lvl3pPr>
            <a:lvl4pPr marL="6267188" indent="0">
              <a:buNone/>
              <a:defRPr sz="7300" b="1"/>
            </a:lvl4pPr>
            <a:lvl5pPr marL="8356249" indent="0">
              <a:buNone/>
              <a:defRPr sz="7300" b="1"/>
            </a:lvl5pPr>
            <a:lvl6pPr marL="10445311" indent="0">
              <a:buNone/>
              <a:defRPr sz="7300" b="1"/>
            </a:lvl6pPr>
            <a:lvl7pPr marL="12534377" indent="0">
              <a:buNone/>
              <a:defRPr sz="7300" b="1"/>
            </a:lvl7pPr>
            <a:lvl8pPr marL="14623442" indent="0">
              <a:buNone/>
              <a:defRPr sz="7300" b="1"/>
            </a:lvl8pPr>
            <a:lvl9pPr marL="16712499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10439400"/>
            <a:ext cx="17776827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7368542"/>
            <a:ext cx="17783810" cy="307085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9066" indent="0">
              <a:buNone/>
              <a:defRPr sz="9100" b="1"/>
            </a:lvl2pPr>
            <a:lvl3pPr marL="4178122" indent="0">
              <a:buNone/>
              <a:defRPr sz="8200" b="1"/>
            </a:lvl3pPr>
            <a:lvl4pPr marL="6267188" indent="0">
              <a:buNone/>
              <a:defRPr sz="7300" b="1"/>
            </a:lvl4pPr>
            <a:lvl5pPr marL="8356249" indent="0">
              <a:buNone/>
              <a:defRPr sz="7300" b="1"/>
            </a:lvl5pPr>
            <a:lvl6pPr marL="10445311" indent="0">
              <a:buNone/>
              <a:defRPr sz="7300" b="1"/>
            </a:lvl6pPr>
            <a:lvl7pPr marL="12534377" indent="0">
              <a:buNone/>
              <a:defRPr sz="7300" b="1"/>
            </a:lvl7pPr>
            <a:lvl8pPr marL="14623442" indent="0">
              <a:buNone/>
              <a:defRPr sz="7300" b="1"/>
            </a:lvl8pPr>
            <a:lvl9pPr marL="16712499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10439400"/>
            <a:ext cx="17783810" cy="1896618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DF7-A5B7-4065-873C-59FE60E434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6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C477-0A92-4D8F-AEFD-B2728A9089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79C6C-8D18-404B-AC24-96D70FC709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91" y="1310640"/>
            <a:ext cx="13236577" cy="557784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310647"/>
            <a:ext cx="22491700" cy="28094942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91" y="6888487"/>
            <a:ext cx="13236577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89066" indent="0">
              <a:buNone/>
              <a:defRPr sz="5500"/>
            </a:lvl2pPr>
            <a:lvl3pPr marL="4178122" indent="0">
              <a:buNone/>
              <a:defRPr sz="4600"/>
            </a:lvl3pPr>
            <a:lvl4pPr marL="6267188" indent="0">
              <a:buNone/>
              <a:defRPr sz="4100"/>
            </a:lvl4pPr>
            <a:lvl5pPr marL="8356249" indent="0">
              <a:buNone/>
              <a:defRPr sz="4100"/>
            </a:lvl5pPr>
            <a:lvl6pPr marL="10445311" indent="0">
              <a:buNone/>
              <a:defRPr sz="4100"/>
            </a:lvl6pPr>
            <a:lvl7pPr marL="12534377" indent="0">
              <a:buNone/>
              <a:defRPr sz="4100"/>
            </a:lvl7pPr>
            <a:lvl8pPr marL="14623442" indent="0">
              <a:buNone/>
              <a:defRPr sz="4100"/>
            </a:lvl8pPr>
            <a:lvl9pPr marL="16712499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7D82-7B32-4F08-9587-153807EA4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9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067" y="23042880"/>
            <a:ext cx="24140160" cy="272034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067" y="2941320"/>
            <a:ext cx="24140160" cy="19751040"/>
          </a:xfrm>
        </p:spPr>
        <p:txBody>
          <a:bodyPr/>
          <a:lstStyle>
            <a:lvl1pPr marL="0" indent="0">
              <a:buNone/>
              <a:defRPr sz="14600"/>
            </a:lvl1pPr>
            <a:lvl2pPr marL="2089066" indent="0">
              <a:buNone/>
              <a:defRPr sz="12800"/>
            </a:lvl2pPr>
            <a:lvl3pPr marL="4178122" indent="0">
              <a:buNone/>
              <a:defRPr sz="11000"/>
            </a:lvl3pPr>
            <a:lvl4pPr marL="6267188" indent="0">
              <a:buNone/>
              <a:defRPr sz="9100"/>
            </a:lvl4pPr>
            <a:lvl5pPr marL="8356249" indent="0">
              <a:buNone/>
              <a:defRPr sz="9100"/>
            </a:lvl5pPr>
            <a:lvl6pPr marL="10445311" indent="0">
              <a:buNone/>
              <a:defRPr sz="9100"/>
            </a:lvl6pPr>
            <a:lvl7pPr marL="12534377" indent="0">
              <a:buNone/>
              <a:defRPr sz="9100"/>
            </a:lvl7pPr>
            <a:lvl8pPr marL="14623442" indent="0">
              <a:buNone/>
              <a:defRPr sz="9100"/>
            </a:lvl8pPr>
            <a:lvl9pPr marL="16712499" indent="0">
              <a:buNone/>
              <a:defRPr sz="9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067" y="25763222"/>
            <a:ext cx="2414016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89066" indent="0">
              <a:buNone/>
              <a:defRPr sz="5500"/>
            </a:lvl2pPr>
            <a:lvl3pPr marL="4178122" indent="0">
              <a:buNone/>
              <a:defRPr sz="4600"/>
            </a:lvl3pPr>
            <a:lvl4pPr marL="6267188" indent="0">
              <a:buNone/>
              <a:defRPr sz="4100"/>
            </a:lvl4pPr>
            <a:lvl5pPr marL="8356249" indent="0">
              <a:buNone/>
              <a:defRPr sz="4100"/>
            </a:lvl5pPr>
            <a:lvl6pPr marL="10445311" indent="0">
              <a:buNone/>
              <a:defRPr sz="4100"/>
            </a:lvl6pPr>
            <a:lvl7pPr marL="12534377" indent="0">
              <a:buNone/>
              <a:defRPr sz="4100"/>
            </a:lvl7pPr>
            <a:lvl8pPr marL="14623442" indent="0">
              <a:buNone/>
              <a:defRPr sz="4100"/>
            </a:lvl8pPr>
            <a:lvl9pPr marL="16712499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B12F-D7E7-46CE-AFC3-421FF61F23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318262"/>
            <a:ext cx="36210240" cy="5486400"/>
          </a:xfrm>
          <a:prstGeom prst="rect">
            <a:avLst/>
          </a:prstGeom>
        </p:spPr>
        <p:txBody>
          <a:bodyPr vert="horz" lIns="417817" tIns="208904" rIns="417817" bIns="2089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7680967"/>
            <a:ext cx="36210240" cy="21724622"/>
          </a:xfrm>
          <a:prstGeom prst="rect">
            <a:avLst/>
          </a:prstGeom>
        </p:spPr>
        <p:txBody>
          <a:bodyPr vert="horz" lIns="417817" tIns="208904" rIns="417817" bIns="2089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0510482"/>
            <a:ext cx="9387840" cy="1752600"/>
          </a:xfrm>
          <a:prstGeom prst="rect">
            <a:avLst/>
          </a:prstGeom>
        </p:spPr>
        <p:txBody>
          <a:bodyPr vert="horz" lIns="417817" tIns="208904" rIns="417817" bIns="20890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46480" y="30510482"/>
            <a:ext cx="12740640" cy="1752600"/>
          </a:xfrm>
          <a:prstGeom prst="rect">
            <a:avLst/>
          </a:prstGeom>
        </p:spPr>
        <p:txBody>
          <a:bodyPr vert="horz" lIns="417817" tIns="208904" rIns="417817" bIns="20890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34080" y="30510482"/>
            <a:ext cx="9387840" cy="1752600"/>
          </a:xfrm>
          <a:prstGeom prst="rect">
            <a:avLst/>
          </a:prstGeom>
        </p:spPr>
        <p:txBody>
          <a:bodyPr vert="horz" lIns="417817" tIns="208904" rIns="417817" bIns="20890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375A-B93F-4830-8EC4-87D5C4179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5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78122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797" indent="-1566797" algn="l" defTabSz="4178122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731" indent="-1305665" algn="l" defTabSz="4178122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2660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1717" indent="-1044528" algn="l" defTabSz="4178122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0782" indent="-1044528" algn="l" defTabSz="4178122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9844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8905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7971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57036" indent="-1044528" algn="l" defTabSz="417812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066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8122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7188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6249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5311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4377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3442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2499" algn="l" defTabSz="417812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800600" y="433387"/>
            <a:ext cx="30295850" cy="4138613"/>
          </a:xfrm>
          <a:prstGeom prst="roundRect">
            <a:avLst/>
          </a:prstGeom>
          <a:solidFill>
            <a:srgbClr val="00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080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 Time Reduction in ATE </a:t>
            </a:r>
            <a:r>
              <a:rPr lang="en-US" sz="8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8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Asynchronous Clocking</a:t>
            </a:r>
          </a:p>
          <a:p>
            <a:pPr algn="ctr" defTabSz="908050"/>
            <a:r>
              <a:rPr lang="en-US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Praveen Venkataramani and Vishwani D. Agrawal</a:t>
            </a:r>
          </a:p>
          <a:p>
            <a:pPr algn="ctr" defTabSz="908050"/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Electrical and Computer </a:t>
            </a: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Engineering, Auburn University,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Auburn, </a:t>
            </a:r>
            <a:r>
              <a:rPr lang="en-US" sz="4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36849</a:t>
            </a:r>
            <a:endParaRPr lang="en-US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>
            <a:off x="34925" y="4413250"/>
            <a:ext cx="0" cy="28505150"/>
          </a:xfrm>
          <a:prstGeom prst="line">
            <a:avLst/>
          </a:prstGeom>
          <a:noFill/>
          <a:ln w="9525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09550" y="4572000"/>
            <a:ext cx="13090525" cy="566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19070" bIns="45267">
            <a:spAutoFit/>
          </a:bodyPr>
          <a:lstStyle/>
          <a:p>
            <a:pPr defTabSz="908050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pPr defTabSz="908050"/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Advanced CMOS VLSI technologies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low power applications mandate power constrained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time and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ATE (Automated Test Equipment) costs. W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 a new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methodology in which the test clock rate is dynamically varied  based on the per cycle energy dissipation to optimally reduce the test time.  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3300075" y="19029363"/>
            <a:ext cx="166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26" tIns="45267" rIns="90526" bIns="45267">
            <a:spAutoFit/>
          </a:bodyPr>
          <a:lstStyle/>
          <a:p>
            <a:pPr defTabSz="908050"/>
            <a:endParaRPr lang="en-US" sz="4900" dirty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249400" y="23385385"/>
            <a:ext cx="12572999" cy="92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algn="just" defTabSz="908050">
              <a:spcBef>
                <a:spcPts val="2538"/>
              </a:spcBef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Synchronous vs. Asynchronous Testing</a:t>
            </a: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13944600" y="15766873"/>
            <a:ext cx="12877800" cy="768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defTabSz="908050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Scan Test of s298, 350nm CMOS,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0.7mW 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85" name="Text Box 237"/>
          <p:cNvSpPr txBox="1">
            <a:spLocks noChangeArrowheads="1"/>
          </p:cNvSpPr>
          <p:nvPr/>
        </p:nvSpPr>
        <p:spPr bwMode="auto">
          <a:xfrm>
            <a:off x="26593800" y="21564600"/>
            <a:ext cx="12991651" cy="555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algn="just" defTabSz="908050"/>
            <a:r>
              <a:rPr lang="en-US" sz="5400" dirty="0" smtClean="0">
                <a:solidFill>
                  <a:srgbClr val="000099"/>
                </a:solidFill>
              </a:rPr>
              <a:t>Summary</a:t>
            </a:r>
            <a:endParaRPr lang="en-US" sz="5400" dirty="0">
              <a:solidFill>
                <a:srgbClr val="000099"/>
              </a:solidFill>
            </a:endParaRPr>
          </a:p>
          <a:p>
            <a:pPr algn="just" defTabSz="908050">
              <a:spcBef>
                <a:spcPts val="2538"/>
              </a:spcBef>
            </a:pP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t is possible to </a:t>
            </a:r>
            <a:r>
              <a:rPr lang="en-US" smtClean="0">
                <a:solidFill>
                  <a:schemeClr val="tx1"/>
                </a:solidFill>
              </a:rPr>
              <a:t>reduce </a:t>
            </a:r>
            <a:r>
              <a:rPr lang="en-US" smtClean="0">
                <a:solidFill>
                  <a:schemeClr val="tx1"/>
                </a:solidFill>
              </a:rPr>
              <a:t>test </a:t>
            </a:r>
            <a:r>
              <a:rPr lang="en-US" dirty="0" smtClean="0">
                <a:solidFill>
                  <a:schemeClr val="tx1"/>
                </a:solidFill>
              </a:rPr>
              <a:t>time by </a:t>
            </a:r>
            <a:r>
              <a:rPr lang="en-US" dirty="0" smtClean="0">
                <a:solidFill>
                  <a:schemeClr val="tx1"/>
                </a:solidFill>
              </a:rPr>
              <a:t>dynamically customizing </a:t>
            </a:r>
            <a:r>
              <a:rPr lang="en-US" dirty="0" smtClean="0">
                <a:solidFill>
                  <a:schemeClr val="tx1"/>
                </a:solidFill>
              </a:rPr>
              <a:t>the test </a:t>
            </a:r>
            <a:r>
              <a:rPr lang="en-US" dirty="0" smtClean="0">
                <a:solidFill>
                  <a:schemeClr val="tx1"/>
                </a:solidFill>
              </a:rPr>
              <a:t>clock </a:t>
            </a:r>
            <a:r>
              <a:rPr lang="en-US" dirty="0" smtClean="0">
                <a:solidFill>
                  <a:schemeClr val="tx1"/>
                </a:solidFill>
              </a:rPr>
              <a:t>period based </a:t>
            </a:r>
            <a:r>
              <a:rPr lang="en-US" dirty="0" smtClean="0">
                <a:solidFill>
                  <a:schemeClr val="tx1"/>
                </a:solidFill>
              </a:rPr>
              <a:t>on cycle by cycle energy dissipation.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new test time is reduced by the ratio of </a:t>
            </a:r>
            <a:r>
              <a:rPr lang="en-US" dirty="0" smtClean="0">
                <a:solidFill>
                  <a:schemeClr val="tx1"/>
                </a:solidFill>
              </a:rPr>
              <a:t>peak energy </a:t>
            </a:r>
            <a:r>
              <a:rPr lang="en-US" dirty="0" smtClean="0">
                <a:solidFill>
                  <a:schemeClr val="tx1"/>
                </a:solidFill>
              </a:rPr>
              <a:t>to the </a:t>
            </a:r>
            <a:r>
              <a:rPr lang="en-US" dirty="0" smtClean="0">
                <a:solidFill>
                  <a:schemeClr val="tx1"/>
                </a:solidFill>
              </a:rPr>
              <a:t>average </a:t>
            </a:r>
            <a:r>
              <a:rPr lang="en-US" dirty="0">
                <a:solidFill>
                  <a:schemeClr val="tx1"/>
                </a:solidFill>
              </a:rPr>
              <a:t>energy dissipated in a test </a:t>
            </a:r>
            <a:r>
              <a:rPr lang="en-US" dirty="0" smtClean="0">
                <a:solidFill>
                  <a:schemeClr val="tx1"/>
                </a:solidFill>
              </a:rPr>
              <a:t>cycle</a:t>
            </a:r>
            <a:r>
              <a:rPr lang="en-US" dirty="0" smtClean="0">
                <a:solidFill>
                  <a:schemeClr val="tx1"/>
                </a:solidFill>
              </a:rPr>
              <a:t>. The </a:t>
            </a:r>
            <a:r>
              <a:rPr lang="en-US" dirty="0" smtClean="0">
                <a:solidFill>
                  <a:schemeClr val="tx1"/>
                </a:solidFill>
              </a:rPr>
              <a:t>work </a:t>
            </a:r>
            <a:r>
              <a:rPr lang="en-US" dirty="0" smtClean="0">
                <a:solidFill>
                  <a:schemeClr val="tx1"/>
                </a:solidFill>
              </a:rPr>
              <a:t>on implementing </a:t>
            </a:r>
            <a:r>
              <a:rPr lang="en-US" dirty="0" smtClean="0">
                <a:solidFill>
                  <a:schemeClr val="tx1"/>
                </a:solidFill>
              </a:rPr>
              <a:t>the proposed method on an ATE </a:t>
            </a:r>
            <a:r>
              <a:rPr lang="en-US" dirty="0" smtClean="0">
                <a:solidFill>
                  <a:schemeClr val="tx1"/>
                </a:solidFill>
              </a:rPr>
              <a:t>is in progress at </a:t>
            </a:r>
            <a:r>
              <a:rPr lang="en-US" dirty="0" smtClean="0">
                <a:solidFill>
                  <a:schemeClr val="tx1"/>
                </a:solidFill>
              </a:rPr>
              <a:t>the Auburn University.  </a:t>
            </a:r>
            <a:endParaRPr lang="en-US" dirty="0"/>
          </a:p>
        </p:txBody>
      </p:sp>
      <p:sp>
        <p:nvSpPr>
          <p:cNvPr id="2286" name="Text Box 238"/>
          <p:cNvSpPr txBox="1">
            <a:spLocks noChangeArrowheads="1"/>
          </p:cNvSpPr>
          <p:nvPr/>
        </p:nvSpPr>
        <p:spPr bwMode="auto">
          <a:xfrm>
            <a:off x="26517600" y="27279600"/>
            <a:ext cx="12757151" cy="513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0" tIns="45267" rIns="457200" bIns="45267">
            <a:spAutoFit/>
          </a:bodyPr>
          <a:lstStyle/>
          <a:p>
            <a:pPr marL="877888" indent="-877888" defTabSz="908050"/>
            <a:r>
              <a:rPr lang="en-US" dirty="0" smtClean="0">
                <a:solidFill>
                  <a:srgbClr val="000099"/>
                </a:solidFill>
              </a:rPr>
              <a:t>References</a:t>
            </a:r>
            <a:endParaRPr lang="en-US" dirty="0">
              <a:solidFill>
                <a:srgbClr val="0000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L. Bushnell and V. D. Agrawal, </a:t>
            </a:r>
            <a:r>
              <a:rPr lang="en-US" sz="32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Essentials of Electronic Testing </a:t>
            </a:r>
            <a:r>
              <a:rPr lang="en-US" sz="3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Digital</a:t>
            </a:r>
            <a:r>
              <a:rPr lang="en-US" sz="32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Memory and Mixed-Signal VLSI Circuits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Boston: 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Springer,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Shanmugasundaram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V. 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Agrawal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“Dynamic 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Clock Control for Test Time Reduction Maintaining Peak Power Limit,” </a:t>
            </a:r>
            <a:r>
              <a:rPr lang="en-US" sz="32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Proc. 29th </a:t>
            </a:r>
            <a:r>
              <a:rPr lang="en-US" sz="3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IEEE VLSI Test Symposium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May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2011, pp. 248 –253.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D. Agrawal, “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Pre-Computed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synchronous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 (Invited 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alk),” 13th </a:t>
            </a:r>
            <a:r>
              <a:rPr lang="en-US" sz="3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IEEE Latin </a:t>
            </a:r>
            <a:r>
              <a:rPr lang="en-US" sz="32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American Test Workshop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Quito, Ecuador, April 2012</a:t>
            </a:r>
            <a:r>
              <a:rPr lang="en-US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287" name="Text Box 239"/>
          <p:cNvSpPr txBox="1">
            <a:spLocks noChangeArrowheads="1"/>
          </p:cNvSpPr>
          <p:nvPr/>
        </p:nvSpPr>
        <p:spPr bwMode="auto">
          <a:xfrm>
            <a:off x="14097001" y="4876800"/>
            <a:ext cx="12607925" cy="276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0" tIns="45267" rIns="457200" bIns="45267">
            <a:spAutoFit/>
          </a:bodyPr>
          <a:lstStyle/>
          <a:p>
            <a:pPr algn="just" defTabSz="908050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Theorem 1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 test time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synchronous test is the ratio of total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consumed during the entire test to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average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for all test cycles.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22" descr="V_158-289_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9850" y="274637"/>
            <a:ext cx="38100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22" descr="V_158-289_2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437"/>
            <a:ext cx="38100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7678400" y="7848600"/>
                <a:ext cx="4910447" cy="124348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𝐓𝐓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(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𝐒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𝐲𝐧𝐜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.)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𝑬</m:t>
                          </m:r>
                          <m:r>
                            <a:rPr lang="en-US" b="1" i="1" baseline="-2500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𝑻𝑶𝑻𝑨𝑳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𝑷</m:t>
                          </m:r>
                          <m:r>
                            <a:rPr lang="en-US" b="1" i="1" baseline="-2500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𝑨𝑽𝑮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8400" y="7848600"/>
                <a:ext cx="4910447" cy="1243482"/>
              </a:xfrm>
              <a:prstGeom prst="rect">
                <a:avLst/>
              </a:prstGeom>
              <a:blipFill rotWithShape="1">
                <a:blip r:embed="rId3"/>
                <a:stretch>
                  <a:fillRect b="-5911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239"/>
          <p:cNvSpPr txBox="1">
            <a:spLocks noChangeArrowheads="1"/>
          </p:cNvSpPr>
          <p:nvPr/>
        </p:nvSpPr>
        <p:spPr bwMode="auto">
          <a:xfrm>
            <a:off x="14214474" y="10370604"/>
            <a:ext cx="12607925" cy="255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0" tIns="45267" rIns="457200" bIns="45267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possible test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ratio of total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 consumed during the entire test to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peak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power of any test cycle.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test time is achievable by asynchronous clock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testing: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17736457" y="13237211"/>
                <a:ext cx="5151324" cy="124078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𝐓𝐓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(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𝐀𝐬𝐲𝐧𝐜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.)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𝑬</m:t>
                          </m:r>
                          <m:r>
                            <a:rPr lang="en-US" b="1" i="1" baseline="-2500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𝑻𝑶𝑻𝑨𝑳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𝑷</m:t>
                          </m:r>
                          <m:r>
                            <a:rPr lang="en-US" b="1" i="1" baseline="-2500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m:t>𝑴𝑨𝑿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6457" y="13237211"/>
                <a:ext cx="5151324" cy="1240789"/>
              </a:xfrm>
              <a:prstGeom prst="rect">
                <a:avLst/>
              </a:prstGeom>
              <a:blipFill rotWithShape="1">
                <a:blip r:embed="rId4"/>
                <a:stretch>
                  <a:fillRect b="-5392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65991" y="10431543"/>
            <a:ext cx="1262221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Overview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test time (Number of scan test clock cycles × clock period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[1]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TT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N×T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Where,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total test clock cycles =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ncomb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+ 2)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nsff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ncomb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number of combinational vectors</a:t>
            </a:r>
          </a:p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sff</a:t>
            </a:r>
            <a:r>
              <a:rPr lang="en-US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number scan flip-flops in the longest scan chain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	= scan clock period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92" y="17969836"/>
            <a:ext cx="12118121" cy="542356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1066800" y="31013400"/>
                <a:ext cx="10591800" cy="9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𝐓</m:t>
                    </m:r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𝐢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𝑬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𝒊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𝑷</m:t>
                        </m:r>
                        <m:r>
                          <a:rPr lang="en-US" i="1" baseline="-2500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𝑴𝑨𝑿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, 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TT(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async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.)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𝑬</m:t>
                        </m:r>
                        <m:r>
                          <a:rPr lang="en-US" i="1" baseline="-2500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𝑻𝑶𝑻𝑨𝑳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𝑷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𝒎𝒂𝒙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≤ TT(sync.)</a:t>
                </a:r>
                <a:endParaRPr lang="en-US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1013400"/>
                <a:ext cx="10591800" cy="976421"/>
              </a:xfrm>
              <a:prstGeom prst="rect">
                <a:avLst/>
              </a:prstGeom>
              <a:blipFill rotWithShape="1">
                <a:blip r:embed="rId6"/>
                <a:stretch>
                  <a:fillRect b="-1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908000"/>
            <a:ext cx="12111565" cy="52180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6492" y="24866313"/>
            <a:ext cx="122412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Asynchronous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Clock Testing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(Proposed)</a:t>
            </a:r>
            <a:endParaRPr lang="en-US" sz="5400" dirty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600752" y="23228293"/>
                <a:ext cx="8229600" cy="9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𝐓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𝑬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𝑴𝑨𝑿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𝑷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𝑴𝑨𝑿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, TT(sync.)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𝑬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𝑻𝑶𝑻𝑨𝑳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𝑷</m:t>
                        </m:r>
                        <m:r>
                          <a:rPr lang="en-US" i="1" baseline="-2500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𝑨</m:t>
                        </m:r>
                        <m:r>
                          <a:rPr lang="en-US" b="1" i="1" baseline="-2500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𝑽𝑮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752" y="23228293"/>
                <a:ext cx="8229600" cy="976421"/>
              </a:xfrm>
              <a:prstGeom prst="rect">
                <a:avLst/>
              </a:prstGeom>
              <a:blipFill rotWithShape="1">
                <a:blip r:embed="rId9"/>
                <a:stretch>
                  <a:fillRect b="-1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56492" y="16970514"/>
            <a:ext cx="13059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ynchronous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lock Testing (Conventional)</a:t>
            </a:r>
            <a:endParaRPr lang="en-US" sz="5400" dirty="0">
              <a:latin typeface="Times New Roman" pitchFamily="18" charset="0"/>
              <a:ea typeface="Cambria Math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9143" y="16764000"/>
            <a:ext cx="8527449" cy="6400800"/>
          </a:xfrm>
          <a:prstGeom prst="rect">
            <a:avLst/>
          </a:prstGeom>
        </p:spPr>
      </p:pic>
      <p:pic>
        <p:nvPicPr>
          <p:cNvPr id="17" name="Picture 16"/>
          <p:cNvPicPr preferRelativeResize="0"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9551" y="24765000"/>
            <a:ext cx="9046533" cy="6400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696" y="14782800"/>
            <a:ext cx="8386992" cy="62966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0696" y="6248400"/>
            <a:ext cx="8386992" cy="62966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71914" y="18208171"/>
            <a:ext cx="1898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E/T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458200" y="26060400"/>
            <a:ext cx="2031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 = </a:t>
            </a:r>
            <a:r>
              <a:rPr lang="en-US" dirty="0" smtClean="0"/>
              <a:t>E/Ti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370019" y="9525000"/>
            <a:ext cx="33845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908050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Theorem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051000" y="5029200"/>
            <a:ext cx="125025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Scan Test of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s382,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0.9mW, P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0.692mW </a:t>
            </a:r>
            <a:endParaRPr lang="en-US" sz="4400" dirty="0"/>
          </a:p>
        </p:txBody>
      </p:sp>
      <p:sp>
        <p:nvSpPr>
          <p:cNvPr id="16" name="Rectangle 15"/>
          <p:cNvSpPr/>
          <p:nvPr/>
        </p:nvSpPr>
        <p:spPr>
          <a:xfrm>
            <a:off x="27127200" y="13716000"/>
            <a:ext cx="125025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Scan Test of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s713,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1.03mW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AVG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0.53mW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8073</TotalTime>
  <Words>442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Mechanical Engineering 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Vishwani Agrawal</cp:lastModifiedBy>
  <cp:revision>143</cp:revision>
  <cp:lastPrinted>2012-05-24T04:09:51Z</cp:lastPrinted>
  <dcterms:created xsi:type="dcterms:W3CDTF">2003-04-11T15:30:44Z</dcterms:created>
  <dcterms:modified xsi:type="dcterms:W3CDTF">2012-05-29T21:22:12Z</dcterms:modified>
</cp:coreProperties>
</file>