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88" r:id="rId6"/>
    <p:sldId id="263" r:id="rId7"/>
    <p:sldId id="264" r:id="rId8"/>
    <p:sldId id="265" r:id="rId9"/>
    <p:sldId id="266" r:id="rId10"/>
    <p:sldId id="267" r:id="rId11"/>
    <p:sldId id="284" r:id="rId12"/>
    <p:sldId id="285" r:id="rId13"/>
    <p:sldId id="286" r:id="rId14"/>
    <p:sldId id="287" r:id="rId15"/>
    <p:sldId id="269" r:id="rId16"/>
    <p:sldId id="278" r:id="rId17"/>
    <p:sldId id="270" r:id="rId18"/>
    <p:sldId id="271" r:id="rId19"/>
    <p:sldId id="280" r:id="rId20"/>
    <p:sldId id="281" r:id="rId21"/>
    <p:sldId id="272" r:id="rId22"/>
    <p:sldId id="279" r:id="rId23"/>
    <p:sldId id="273" r:id="rId24"/>
    <p:sldId id="274" r:id="rId25"/>
    <p:sldId id="275" r:id="rId26"/>
    <p:sldId id="276" r:id="rId27"/>
    <p:sldId id="277" r:id="rId28"/>
    <p:sldId id="289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0066FF"/>
    <a:srgbClr val="715C0D"/>
    <a:srgbClr val="3366FF"/>
    <a:srgbClr val="996633"/>
    <a:srgbClr val="0000FF"/>
    <a:srgbClr val="FF00FF"/>
    <a:srgbClr val="A48520"/>
    <a:srgbClr val="A98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7" autoAdjust="0"/>
    <p:restoredTop sz="94717" autoAdjust="0"/>
  </p:normalViewPr>
  <p:slideViewPr>
    <p:cSldViewPr>
      <p:cViewPr varScale="1">
        <p:scale>
          <a:sx n="70" d="100"/>
          <a:sy n="70" d="100"/>
        </p:scale>
        <p:origin x="5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CD36-B36E-4228-A7E3-3DDAE8153C79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928B-AAAC-460E-8FD9-283C0967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7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928B-AAAC-460E-8FD9-283C09676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mal_verification" TargetMode="External"/><Relationship Id="rId2" Type="http://schemas.openxmlformats.org/officeDocument/2006/relationships/hyperlink" Target="https://en.wikipedia.org/wiki/Expon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Speaker: Nansen </a:t>
            </a:r>
            <a:r>
              <a:rPr lang="en-US" dirty="0" smtClean="0"/>
              <a:t>Huang</a:t>
            </a:r>
          </a:p>
          <a:p>
            <a:endParaRPr lang="en-US" dirty="0"/>
          </a:p>
          <a:p>
            <a:r>
              <a:rPr lang="en-US" dirty="0" smtClean="0"/>
              <a:t>VLSI Design and Test Seminar (ELEC7950-001)</a:t>
            </a:r>
          </a:p>
          <a:p>
            <a:r>
              <a:rPr lang="en-US" dirty="0" smtClean="0"/>
              <a:t>March 9, 2016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Simulation-Based </a:t>
            </a:r>
            <a:br>
              <a:rPr dirty="0" smtClean="0"/>
            </a:br>
            <a:r>
              <a:rPr dirty="0" smtClean="0"/>
              <a:t>Equivalence Checking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645" y="316556"/>
            <a:ext cx="77724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My method - simulation </a:t>
            </a:r>
            <a:r>
              <a:rPr lang="en-US" sz="3000" dirty="0"/>
              <a:t>based equivalence checking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6248"/>
            <a:ext cx="7772400" cy="4432036"/>
          </a:xfrm>
        </p:spPr>
        <p:txBody>
          <a:bodyPr/>
          <a:lstStyle/>
          <a:p>
            <a:r>
              <a:rPr lang="en-US" dirty="0" smtClean="0"/>
              <a:t>ATPG  Approach (Miter).</a:t>
            </a:r>
            <a:endParaRPr lang="en-US" dirty="0"/>
          </a:p>
        </p:txBody>
      </p:sp>
      <p:pic>
        <p:nvPicPr>
          <p:cNvPr id="4" name="图片 3" descr="QQ截图201602221304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82377"/>
            <a:ext cx="7117080" cy="29946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4400" y="517968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First, redundant stuck-at-0 </a:t>
            </a:r>
            <a:r>
              <a:rPr lang="en-US" altLang="en-US" sz="2000" dirty="0"/>
              <a:t>faults cause equivalence </a:t>
            </a:r>
            <a:r>
              <a:rPr lang="en-US" altLang="en-US" sz="2000" dirty="0" smtClean="0"/>
              <a:t>of </a:t>
            </a:r>
            <a:r>
              <a:rPr lang="en-US" altLang="en-US" sz="2000" dirty="0"/>
              <a:t>the output.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Its </a:t>
            </a:r>
            <a:r>
              <a:rPr lang="en-US" altLang="en-US" sz="2000" dirty="0"/>
              <a:t>tests can be used to check </a:t>
            </a:r>
            <a:r>
              <a:rPr lang="en-US" altLang="en-US" sz="2000" dirty="0" smtClean="0"/>
              <a:t>non-equivalence, if </a:t>
            </a:r>
            <a:r>
              <a:rPr lang="en-US" altLang="en-US" sz="2000" dirty="0"/>
              <a:t>the faults are </a:t>
            </a:r>
            <a:r>
              <a:rPr lang="en-US" altLang="en-US" sz="2000" dirty="0" smtClean="0"/>
              <a:t>detectable.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method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0667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test effect is based on the number of combined test vectors applied.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Rationale: Most design errors can be modeled as single stuck-at or probably as multiple stuck-at faults.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02052"/>
            <a:ext cx="4744112" cy="166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54" y="4847168"/>
            <a:ext cx="4591691" cy="154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45352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1851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method -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2838" y="1628800"/>
            <a:ext cx="7629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circuits implement the same Boolean function of four variables:</a:t>
            </a:r>
          </a:p>
          <a:p>
            <a:endParaRPr lang="en-US" dirty="0" smtClean="0">
              <a:solidFill>
                <a:srgbClr val="66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7" y="2346948"/>
            <a:ext cx="4658375" cy="650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389242" cy="2300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53012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we use Miter to test the two circuits supplied with combined test vectors of C1 and C2 shown as shaded </a:t>
            </a:r>
            <a:r>
              <a:rPr lang="en-US" b="1" dirty="0" err="1" smtClean="0"/>
              <a:t>minterms</a:t>
            </a:r>
            <a:r>
              <a:rPr lang="en-US" b="1" dirty="0" smtClean="0"/>
              <a:t> in </a:t>
            </a:r>
            <a:r>
              <a:rPr lang="en-US" b="1" dirty="0" err="1" smtClean="0"/>
              <a:t>Karnaugh</a:t>
            </a:r>
            <a:r>
              <a:rPr lang="en-US" b="1" dirty="0" smtClean="0"/>
              <a:t> maps, then the output z is always 0 as expected.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8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method -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However, we change C2 by replacing the first exclusive-OR gate by an OR gate. We get circuit C2’.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1" y="4293096"/>
            <a:ext cx="4563112" cy="1543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7"/>
            <a:ext cx="4591691" cy="1543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153" y="3859699"/>
            <a:ext cx="1707028" cy="499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6558" y="5865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C2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3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method - limitations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72" y="1417638"/>
            <a:ext cx="1968592" cy="19514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7638"/>
            <a:ext cx="1929992" cy="19514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54359" y="2141661"/>
            <a:ext cx="138721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5" y="3350269"/>
            <a:ext cx="1808391" cy="2052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74508"/>
            <a:ext cx="1855080" cy="20040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2013" y="5402831"/>
            <a:ext cx="787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still use Miter to check the equivalence of C1 and C2</a:t>
            </a:r>
            <a:r>
              <a:rPr lang="en-US" b="1" dirty="0">
                <a:solidFill>
                  <a:srgbClr val="C00000"/>
                </a:solidFill>
              </a:rPr>
              <a:t>’.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Using </a:t>
            </a:r>
            <a:r>
              <a:rPr lang="en-US" b="1" dirty="0">
                <a:solidFill>
                  <a:srgbClr val="C00000"/>
                </a:solidFill>
              </a:rPr>
              <a:t>combined test vectors of C1 and C2’ in </a:t>
            </a:r>
            <a:r>
              <a:rPr lang="en-US" b="1" dirty="0" smtClean="0">
                <a:solidFill>
                  <a:srgbClr val="C00000"/>
                </a:solidFill>
              </a:rPr>
              <a:t>shaded areas, the </a:t>
            </a:r>
            <a:r>
              <a:rPr lang="en-US" b="1" dirty="0">
                <a:solidFill>
                  <a:srgbClr val="C00000"/>
                </a:solidFill>
              </a:rPr>
              <a:t>output z will still remain 0 for all </a:t>
            </a:r>
            <a:r>
              <a:rPr lang="en-US" b="1" dirty="0" smtClean="0">
                <a:solidFill>
                  <a:srgbClr val="C00000"/>
                </a:solidFill>
              </a:rPr>
              <a:t>vectors. Actually </a:t>
            </a:r>
            <a:r>
              <a:rPr lang="en-US" b="1" dirty="0">
                <a:solidFill>
                  <a:srgbClr val="C00000"/>
                </a:solidFill>
              </a:rPr>
              <a:t>the two circuits are functionally </a:t>
            </a:r>
            <a:r>
              <a:rPr lang="en-US" b="1" dirty="0" smtClean="0">
                <a:solidFill>
                  <a:srgbClr val="C00000"/>
                </a:solidFill>
              </a:rPr>
              <a:t>different.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013" y="6198255"/>
            <a:ext cx="3962400" cy="457200"/>
          </a:xfrm>
        </p:spPr>
        <p:txBody>
          <a:bodyPr/>
          <a:lstStyle/>
          <a:p>
            <a:r>
              <a:rPr lang="en-US" altLang="zh-CN" dirty="0" smtClean="0"/>
              <a:t>Huang: ELEC7950-001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45692"/>
            <a:ext cx="7772400" cy="1143000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(1) A basic VHDL of a 16-bit adder.</a:t>
            </a:r>
          </a:p>
          <a:p>
            <a:r>
              <a:rPr lang="en-US" dirty="0" smtClean="0"/>
              <a:t>(2) Leonardo</a:t>
            </a:r>
            <a:endParaRPr lang="en-US" dirty="0"/>
          </a:p>
        </p:txBody>
      </p:sp>
      <p:pic>
        <p:nvPicPr>
          <p:cNvPr id="4" name="图片 3" descr="QQ截图20160220230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084456"/>
            <a:ext cx="1325880" cy="746760"/>
          </a:xfrm>
          <a:prstGeom prst="rect">
            <a:avLst/>
          </a:prstGeom>
        </p:spPr>
      </p:pic>
      <p:pic>
        <p:nvPicPr>
          <p:cNvPr id="5" name="图片 4" descr="QQ截图20160220230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084456"/>
            <a:ext cx="1333500" cy="754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7706" y="3897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area-optimized adder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1331" y="3897944"/>
            <a:ext cx="331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delay-optimized adder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32248" y="1435684"/>
            <a:ext cx="7772400" cy="45301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Miter used in this experiment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2249" y="2039955"/>
            <a:ext cx="6372200" cy="3886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Information of two circuits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65174"/>
              </p:ext>
            </p:extLst>
          </p:nvPr>
        </p:nvGraphicFramePr>
        <p:xfrm>
          <a:off x="827584" y="2276872"/>
          <a:ext cx="7200801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Delay-optimized</a:t>
                      </a:r>
                      <a:r>
                        <a:rPr lang="en-US" baseline="0" dirty="0" smtClean="0"/>
                        <a:t>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Area-optimized circuit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Inputs/outputs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32/17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gates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</a:t>
                      </a:r>
                      <a:r>
                        <a:rPr lang="en-US" baseline="0" dirty="0" smtClean="0"/>
                        <a:t> path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4.20ns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6.04ns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(3) ATPG to generate test vectors for 100% faults coverage.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725144"/>
            <a:ext cx="36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Area-optimized circuit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12" y="2570798"/>
            <a:ext cx="3646004" cy="2239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4387" y="4719668"/>
            <a:ext cx="36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elay-optimized circuit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1" y="2570798"/>
            <a:ext cx="3629532" cy="22386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(4) the test patterns generated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268854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4653136"/>
            <a:ext cx="36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Area-optimized circuit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29566" cy="571496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Simulation-based </a:t>
            </a:r>
            <a:r>
              <a:rPr lang="en-US" sz="3200" dirty="0"/>
              <a:t>e</a:t>
            </a:r>
            <a:r>
              <a:rPr lang="en-US" sz="3200" dirty="0" smtClean="0"/>
              <a:t>quivalence </a:t>
            </a:r>
            <a:r>
              <a:rPr lang="en-US" sz="3200" dirty="0"/>
              <a:t>c</a:t>
            </a:r>
            <a:r>
              <a:rPr lang="en-US" sz="3200" dirty="0" smtClean="0"/>
              <a:t>hecking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7772400" cy="4572000"/>
          </a:xfrm>
        </p:spPr>
        <p:txBody>
          <a:bodyPr/>
          <a:lstStyle/>
          <a:p>
            <a:r>
              <a:rPr lang="en-US" dirty="0" smtClean="0"/>
              <a:t>Problem statement </a:t>
            </a:r>
          </a:p>
          <a:p>
            <a:r>
              <a:rPr lang="en-US" dirty="0" smtClean="0"/>
              <a:t>Importance of this problem</a:t>
            </a:r>
          </a:p>
          <a:p>
            <a:r>
              <a:rPr lang="en-US" dirty="0" smtClean="0"/>
              <a:t>Various methods of equivalence checking</a:t>
            </a:r>
          </a:p>
          <a:p>
            <a:r>
              <a:rPr lang="en-US" dirty="0" smtClean="0"/>
              <a:t>My method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test </a:t>
            </a:r>
            <a:r>
              <a:rPr lang="en-US" dirty="0" smtClean="0"/>
              <a:t>patterns </a:t>
            </a:r>
            <a:r>
              <a:rPr lang="en-US" dirty="0"/>
              <a:t>generated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8682"/>
            <a:ext cx="8195454" cy="2568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4797152"/>
            <a:ext cx="36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elay-optimized circuit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572000"/>
          </a:xfrm>
        </p:spPr>
        <p:txBody>
          <a:bodyPr/>
          <a:lstStyle/>
          <a:p>
            <a:r>
              <a:rPr lang="en-US" dirty="0" smtClean="0"/>
              <a:t>(4) use the combinational test vectors to simulate the Miter circuit to check the logical equivalence of the two optimized circuits.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640960" cy="44626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828" y="222268"/>
            <a:ext cx="7772400" cy="1143000"/>
          </a:xfrm>
        </p:spPr>
        <p:txBody>
          <a:bodyPr/>
          <a:lstStyle/>
          <a:p>
            <a:r>
              <a:rPr lang="en-US" dirty="0" smtClean="0"/>
              <a:t>Experiment – simulation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8760"/>
            <a:ext cx="7546032" cy="498069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811735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– non-equivalent circuits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4572000"/>
          </a:xfrm>
        </p:spPr>
        <p:txBody>
          <a:bodyPr/>
          <a:lstStyle/>
          <a:p>
            <a:r>
              <a:rPr lang="en-US" dirty="0" smtClean="0"/>
              <a:t>(5) replace a single gate near primary inputs of delay-optimized circuit.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45482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– simulated miter output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3872"/>
            <a:ext cx="7313869" cy="49034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4572000"/>
          </a:xfrm>
        </p:spPr>
        <p:txBody>
          <a:bodyPr/>
          <a:lstStyle/>
          <a:p>
            <a:r>
              <a:rPr lang="en-US" dirty="0" smtClean="0"/>
              <a:t>(6) replace a single gate in the middle of the delay-optimized circuit.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4784"/>
            <a:ext cx="7258000" cy="46805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11262"/>
          </a:xfrm>
        </p:spPr>
        <p:txBody>
          <a:bodyPr>
            <a:normAutofit/>
          </a:bodyPr>
          <a:lstStyle/>
          <a:p>
            <a:r>
              <a:rPr lang="en-US" dirty="0"/>
              <a:t>Experiment – simulated miter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1340767"/>
            <a:ext cx="8783276" cy="46805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simulation-based equivalence checking with ATPG vectors, often employed in the industry, mostly works.</a:t>
            </a:r>
          </a:p>
          <a:p>
            <a:r>
              <a:rPr lang="en-US" dirty="0" smtClean="0"/>
              <a:t>But there are limitations as the example shows.</a:t>
            </a:r>
          </a:p>
          <a:p>
            <a:r>
              <a:rPr lang="en-US" dirty="0" smtClean="0"/>
              <a:t>The method can be improved by using fault simulation of faults at primary inputs of the miter.</a:t>
            </a:r>
          </a:p>
          <a:p>
            <a:r>
              <a:rPr lang="en-US" dirty="0" smtClean="0"/>
              <a:t>When simulation shows non-equivalence, fault simulation can be used to help identify design errors.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Equivalence Checking Problem</a:t>
            </a:r>
            <a:r>
              <a:rPr lang="en-US" b="1" dirty="0"/>
              <a:t>: </a:t>
            </a:r>
            <a:r>
              <a:rPr lang="en-US" dirty="0"/>
              <a:t>S.-Y. Hwang and K.-T. Cheng, </a:t>
            </a:r>
            <a:r>
              <a:rPr lang="en-US" i="1" dirty="0"/>
              <a:t>Formal Equivalence Checking and Design Debugging</a:t>
            </a:r>
            <a:r>
              <a:rPr lang="en-US" dirty="0"/>
              <a:t>, Springer, 1998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Formal Verification</a:t>
            </a:r>
            <a:r>
              <a:rPr lang="en-US" b="1" dirty="0"/>
              <a:t>: </a:t>
            </a:r>
            <a:r>
              <a:rPr lang="en-US" dirty="0"/>
              <a:t>E. M. Clarke, Jr., O. </a:t>
            </a:r>
            <a:r>
              <a:rPr lang="en-US" dirty="0" err="1"/>
              <a:t>Grumberg</a:t>
            </a:r>
            <a:r>
              <a:rPr lang="en-US" dirty="0"/>
              <a:t>, and D. A. </a:t>
            </a:r>
            <a:r>
              <a:rPr lang="en-US" dirty="0" err="1"/>
              <a:t>Peled</a:t>
            </a:r>
            <a:r>
              <a:rPr lang="en-US" dirty="0"/>
              <a:t>, </a:t>
            </a:r>
            <a:r>
              <a:rPr lang="en-US" i="1" dirty="0"/>
              <a:t>Model Checking</a:t>
            </a:r>
            <a:r>
              <a:rPr lang="en-US" dirty="0"/>
              <a:t>, MIT Press, 1999</a:t>
            </a:r>
            <a:r>
              <a:rPr lang="en-US" dirty="0" smtClean="0"/>
              <a:t>.</a:t>
            </a:r>
          </a:p>
          <a:p>
            <a:r>
              <a:rPr lang="en-US" b="1" dirty="0"/>
              <a:t>ROBDD: </a:t>
            </a:r>
            <a:r>
              <a:rPr lang="en-US" dirty="0"/>
              <a:t>R. E. Bryant, “Graph-Based Algorithms for Boolean Function Manipulation,” </a:t>
            </a:r>
            <a:r>
              <a:rPr lang="en-US" i="1" dirty="0"/>
              <a:t>IEEE Trans. Computers</a:t>
            </a:r>
            <a:r>
              <a:rPr lang="en-US" dirty="0"/>
              <a:t>, vol. C-35, no. 8, pp. 677-691, August 1986.</a:t>
            </a:r>
          </a:p>
          <a:p>
            <a:r>
              <a:rPr lang="en-US" b="1" dirty="0"/>
              <a:t>SAT: </a:t>
            </a:r>
            <a:r>
              <a:rPr lang="en-US" dirty="0"/>
              <a:t>S. </a:t>
            </a:r>
            <a:r>
              <a:rPr lang="en-US" dirty="0" err="1"/>
              <a:t>Eggersglüß</a:t>
            </a:r>
            <a:r>
              <a:rPr lang="en-US" dirty="0"/>
              <a:t> and R. </a:t>
            </a:r>
            <a:r>
              <a:rPr lang="en-US" dirty="0" smtClean="0"/>
              <a:t>Drechsler, </a:t>
            </a:r>
            <a:r>
              <a:rPr lang="en-US" i="1" dirty="0" smtClean="0"/>
              <a:t>High </a:t>
            </a:r>
            <a:r>
              <a:rPr lang="en-US" i="1" dirty="0"/>
              <a:t>Quality Test Pattern Generation and Boolean </a:t>
            </a:r>
            <a:r>
              <a:rPr lang="en-US" i="1" dirty="0" smtClean="0"/>
              <a:t>Satisfiability</a:t>
            </a:r>
            <a:r>
              <a:rPr lang="en-US" dirty="0" smtClean="0"/>
              <a:t>, Springer, 2012.</a:t>
            </a:r>
          </a:p>
          <a:p>
            <a:r>
              <a:rPr lang="en-US" b="1" dirty="0" smtClean="0"/>
              <a:t>Miter </a:t>
            </a:r>
            <a:r>
              <a:rPr lang="en-US" b="1" dirty="0"/>
              <a:t>Heuristic: </a:t>
            </a:r>
            <a:r>
              <a:rPr lang="en-US" dirty="0"/>
              <a:t>V. D. Agrawal, “Choice of Tests for Logic Verification and Equivalence Checking and the Use of Fault Simulation,” </a:t>
            </a:r>
            <a:r>
              <a:rPr lang="en-US" i="1" dirty="0"/>
              <a:t>Proc. 13th International Conf. VLSI Design</a:t>
            </a:r>
            <a:r>
              <a:rPr lang="en-US" dirty="0"/>
              <a:t>, January 2000, pp. 306-311.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0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/>
              <a:t>s</a:t>
            </a:r>
            <a:r>
              <a:rPr lang="en-US" dirty="0" smtClean="0"/>
              <a:t>tatement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34744" y="1417638"/>
            <a:ext cx="7772400" cy="4572000"/>
          </a:xfrm>
        </p:spPr>
        <p:txBody>
          <a:bodyPr/>
          <a:lstStyle/>
          <a:p>
            <a:r>
              <a:rPr lang="en-US" sz="2400" b="1" dirty="0" smtClean="0"/>
              <a:t>Formal equivalence checking</a:t>
            </a:r>
            <a:r>
              <a:rPr lang="en-US" sz="2400" dirty="0" smtClean="0"/>
              <a:t> process is a part of </a:t>
            </a:r>
            <a:r>
              <a:rPr lang="en-US" sz="2400" dirty="0" smtClean="0">
                <a:solidFill>
                  <a:srgbClr val="0070C0"/>
                </a:solidFill>
              </a:rPr>
              <a:t>electronic design automation </a:t>
            </a:r>
            <a:r>
              <a:rPr lang="en-US" sz="2400" dirty="0" smtClean="0"/>
              <a:t>(EDA), commonly used during the development of</a:t>
            </a:r>
            <a:r>
              <a:rPr lang="en-US" sz="2400" dirty="0" smtClean="0">
                <a:solidFill>
                  <a:srgbClr val="0070C0"/>
                </a:solidFill>
              </a:rPr>
              <a:t> digital integrated circuit.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000100" y="500063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214414" y="2524864"/>
            <a:ext cx="7772400" cy="10715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circuit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B is the final netlist in design cycle of circuit A (A: initial RTL model).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图片 8" descr="QQ截图20160220230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78" y="3982165"/>
            <a:ext cx="1325880" cy="746760"/>
          </a:xfrm>
          <a:prstGeom prst="rect">
            <a:avLst/>
          </a:prstGeom>
        </p:spPr>
      </p:pic>
      <p:pic>
        <p:nvPicPr>
          <p:cNvPr id="10" name="图片 9" descr="QQ截图20160220230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228" y="3978355"/>
            <a:ext cx="1333500" cy="754380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1000100" y="42129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Initial RTL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model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00787" y="4188274"/>
            <a:ext cx="18573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final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netlist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728921" y="4075993"/>
            <a:ext cx="342902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499008" y="30191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 number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of transformations and changes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2571938" y="3803215"/>
            <a:ext cx="3950140" cy="1260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dirty="0">
                <a:solidFill>
                  <a:srgbClr val="C00000"/>
                </a:solidFill>
              </a:rPr>
              <a:t>Logic synthesis </a:t>
            </a:r>
            <a:r>
              <a:rPr lang="en-US" sz="1600" dirty="0" smtClean="0">
                <a:solidFill>
                  <a:srgbClr val="C00000"/>
                </a:solidFill>
              </a:rPr>
              <a:t>tool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and other </a:t>
            </a:r>
            <a:r>
              <a:rPr lang="en-US" sz="1600" dirty="0">
                <a:solidFill>
                  <a:srgbClr val="C00000"/>
                </a:solidFill>
              </a:rPr>
              <a:t>programs in 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the </a:t>
            </a:r>
            <a:r>
              <a:rPr lang="en-US" sz="1600" dirty="0">
                <a:solidFill>
                  <a:srgbClr val="C00000"/>
                </a:solidFill>
              </a:rPr>
              <a:t>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28662" y="1428736"/>
            <a:ext cx="7772400" cy="49292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theory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 practice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图片 3" descr="QQ截图20160220230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1325880" cy="746760"/>
          </a:xfrm>
          <a:prstGeom prst="rect">
            <a:avLst/>
          </a:prstGeom>
        </p:spPr>
      </p:pic>
      <p:pic>
        <p:nvPicPr>
          <p:cNvPr id="5" name="图片 4" descr="QQ截图20160220230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857364"/>
            <a:ext cx="1333500" cy="75438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000100" y="2714620"/>
            <a:ext cx="2143140" cy="50005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Initial RTL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357950" y="2643182"/>
            <a:ext cx="1428760" cy="50005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final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netlist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714612" y="2071678"/>
            <a:ext cx="342902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143240" y="1357298"/>
            <a:ext cx="2643206" cy="71437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ea typeface="+mj-ea"/>
                <a:cs typeface="+mj-cs"/>
              </a:rPr>
              <a:t>l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ogically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equivalent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3143240" y="2357430"/>
            <a:ext cx="2643206" cy="714372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ea typeface="+mj-ea"/>
                <a:cs typeface="+mj-cs"/>
              </a:rPr>
              <a:t>Logic synthesis tool and other programs in the process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1" name="图片 10" descr="QQ截图20160220230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857628"/>
            <a:ext cx="1325880" cy="746760"/>
          </a:xfrm>
          <a:prstGeom prst="rect">
            <a:avLst/>
          </a:prstGeom>
        </p:spPr>
      </p:pic>
      <p:pic>
        <p:nvPicPr>
          <p:cNvPr id="12" name="图片 11" descr="QQ截图20160220230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857628"/>
            <a:ext cx="1333500" cy="75438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2714612" y="4000504"/>
            <a:ext cx="342902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143240" y="4357694"/>
            <a:ext cx="2643206" cy="714372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ea typeface="+mj-ea"/>
                <a:cs typeface="+mj-cs"/>
              </a:rPr>
              <a:t>Programs bugs, manual changes, errors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143240" y="3429000"/>
            <a:ext cx="2643206" cy="71437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ea typeface="+mj-ea"/>
                <a:cs typeface="+mj-cs"/>
              </a:rPr>
              <a:t>l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ogically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different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000100" y="4643446"/>
            <a:ext cx="2143140" cy="50005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Initial RTL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6357950" y="4643446"/>
            <a:ext cx="1428760" cy="50005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final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netlist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000100" y="5500702"/>
            <a:ext cx="7772400" cy="428628"/>
          </a:xfrm>
          <a:prstGeom prst="rect">
            <a:avLst/>
          </a:prstGeom>
        </p:spPr>
        <p:txBody>
          <a:bodyPr vert="horz"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verification step is needed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this problem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Historically, one way to check the equivalence was to re-simulate, using the final netlist, and the test cases that were developed for verifying the correctness of the RTL. This process is called gate level logic simulation. </a:t>
            </a:r>
          </a:p>
          <a:p>
            <a:r>
              <a:rPr lang="en-US" dirty="0" smtClean="0"/>
              <a:t>However, the problem with this is that the quality of the check is only as good as the quality of the test cases. Also, gate-level simulation of many test cases are notoriously slow to execute, which is a major problem as the size of digital designs continues to grow </a:t>
            </a:r>
            <a:r>
              <a:rPr lang="en-US" dirty="0" smtClean="0">
                <a:hlinkClick r:id="rId2" tooltip="Exponent"/>
              </a:rPr>
              <a:t>exponentially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alternative way to solve this is to formally prove that the RTL code and the </a:t>
            </a:r>
            <a:r>
              <a:rPr lang="en-US" dirty="0" err="1" smtClean="0"/>
              <a:t>netlist</a:t>
            </a:r>
            <a:r>
              <a:rPr lang="en-US" dirty="0" smtClean="0"/>
              <a:t> synthesized from it have exactly the same behavior in all (relevant) cases. This process is called formal equivalence checking and is a problem that is studied under the broader area of </a:t>
            </a:r>
            <a:r>
              <a:rPr lang="en-US" dirty="0" smtClean="0">
                <a:hlinkClick r:id="rId3" tooltip="Formal verification"/>
              </a:rPr>
              <a:t>formal verification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alternative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equivalence checking</a:t>
            </a:r>
          </a:p>
          <a:p>
            <a:pPr>
              <a:buNone/>
            </a:pPr>
            <a:r>
              <a:rPr lang="en-US" dirty="0" smtClean="0">
                <a:solidFill>
                  <a:srgbClr val="715C0D"/>
                </a:solidFill>
              </a:rPr>
              <a:t>   to formally prove that the RTL code and the netlist synthesized from it have exactly the same behavior in all (relevant) cases.</a:t>
            </a:r>
            <a:endParaRPr lang="en-US" dirty="0">
              <a:solidFill>
                <a:srgbClr val="715C0D"/>
              </a:solidFill>
            </a:endParaRPr>
          </a:p>
        </p:txBody>
      </p:sp>
      <p:pic>
        <p:nvPicPr>
          <p:cNvPr id="4" name="图片 3" descr="QQ截图201602202059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29000"/>
            <a:ext cx="6972300" cy="27813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Methods of equivalence checking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772400" cy="4572000"/>
          </a:xfrm>
        </p:spPr>
        <p:txBody>
          <a:bodyPr/>
          <a:lstStyle/>
          <a:p>
            <a:r>
              <a:rPr lang="en-US" dirty="0" smtClean="0"/>
              <a:t>ROBDDs (Reduced </a:t>
            </a:r>
            <a:r>
              <a:rPr lang="en-US" sz="2800" dirty="0" smtClean="0"/>
              <a:t>Ordered Binary Decision Diagram) </a:t>
            </a:r>
            <a:endParaRPr lang="en-US" dirty="0"/>
          </a:p>
        </p:txBody>
      </p:sp>
      <p:pic>
        <p:nvPicPr>
          <p:cNvPr id="6" name="图片 5" descr="QQ截图20160222104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3429000" cy="1341120"/>
          </a:xfrm>
          <a:prstGeom prst="rect">
            <a:avLst/>
          </a:prstGeom>
        </p:spPr>
      </p:pic>
      <p:pic>
        <p:nvPicPr>
          <p:cNvPr id="7" name="图片 6" descr="QQ截图201602221041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85926"/>
            <a:ext cx="3307080" cy="1402080"/>
          </a:xfrm>
          <a:prstGeom prst="rect">
            <a:avLst/>
          </a:prstGeom>
        </p:spPr>
      </p:pic>
      <p:pic>
        <p:nvPicPr>
          <p:cNvPr id="8" name="图片 7" descr="QQ截图201602221049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209785"/>
            <a:ext cx="1828800" cy="2438400"/>
          </a:xfrm>
          <a:prstGeom prst="rect">
            <a:avLst/>
          </a:prstGeom>
        </p:spPr>
      </p:pic>
      <p:pic>
        <p:nvPicPr>
          <p:cNvPr id="9" name="图片 8" descr="QQ截图201602221049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266938"/>
            <a:ext cx="1828800" cy="2438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6304" y="5715016"/>
            <a:ext cx="874617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Two circuits are functionally identical if they have isomorphic ROBDDs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Methods of equivalence checking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ROBDDs (Reduced</a:t>
            </a:r>
            <a:r>
              <a:rPr lang="en-US" b="1" dirty="0" smtClean="0"/>
              <a:t> </a:t>
            </a:r>
            <a:r>
              <a:rPr lang="en-US" sz="2400" b="1" dirty="0" smtClean="0"/>
              <a:t>Ordered Binary Decision Diagram) </a:t>
            </a:r>
            <a:endParaRPr lang="en-US" b="1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Two identical circuits may not have identical OBDDs even when same variable ordering is used.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ROBDD complexity depends on variable ordering; finding a good variable order is a complex problem.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Even with best variable order, ROBDD can be too complex for large combination functions.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Methods of equivalence checking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r>
              <a:rPr lang="en-US" b="1" dirty="0" smtClean="0"/>
              <a:t>Boolean satisfiability</a:t>
            </a:r>
          </a:p>
          <a:p>
            <a:endParaRPr lang="en-US" b="1" dirty="0" smtClean="0"/>
          </a:p>
          <a:p>
            <a:r>
              <a:rPr lang="en-US" dirty="0" smtClean="0"/>
              <a:t>Suppose  we have circuits C1 and C2; C2 is an optimized version of C1. </a:t>
            </a:r>
          </a:p>
          <a:p>
            <a:r>
              <a:rPr lang="en-US" dirty="0" smtClean="0"/>
              <a:t>SAT means (F1 and ¬F2) or (¬F1 and F2) = true, where F1 and F2 are outputs of C1 and C2.</a:t>
            </a:r>
          </a:p>
          <a:p>
            <a:r>
              <a:rPr lang="en-US" dirty="0" smtClean="0"/>
              <a:t>If we can find  the input variable to satisfy the above formula, then</a:t>
            </a:r>
            <a:r>
              <a:rPr lang="en-US" dirty="0"/>
              <a:t> </a:t>
            </a:r>
            <a:r>
              <a:rPr lang="en-US" dirty="0" smtClean="0"/>
              <a:t>C1 and C2 are not logically equivalent.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However, SAT is proven to be an NP-complete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problem.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2016/3/9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Huang: ELEC7950-001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3155</TotalTime>
  <Words>1185</Words>
  <Application>Microsoft Office PowerPoint</Application>
  <PresentationFormat>On-screen Show (4:3)</PresentationFormat>
  <Paragraphs>214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宋体</vt:lpstr>
      <vt:lpstr>Calibri</vt:lpstr>
      <vt:lpstr>Franklin Gothic Book</vt:lpstr>
      <vt:lpstr>Perpetua</vt:lpstr>
      <vt:lpstr>Wingdings 2</vt:lpstr>
      <vt:lpstr>幼圆</vt:lpstr>
      <vt:lpstr>平衡</vt:lpstr>
      <vt:lpstr>Simulation-Based  Equivalence Checking</vt:lpstr>
      <vt:lpstr>Simulation-based equivalence checking</vt:lpstr>
      <vt:lpstr>Problem statement</vt:lpstr>
      <vt:lpstr>Problem statement</vt:lpstr>
      <vt:lpstr>Importance of this problem</vt:lpstr>
      <vt:lpstr>An alternative way</vt:lpstr>
      <vt:lpstr>Methods of equivalence checking </vt:lpstr>
      <vt:lpstr>Methods of equivalence checking</vt:lpstr>
      <vt:lpstr>Methods of equivalence checking</vt:lpstr>
      <vt:lpstr>My method - simulation based equivalence checking </vt:lpstr>
      <vt:lpstr>My method - Example</vt:lpstr>
      <vt:lpstr>My method - application</vt:lpstr>
      <vt:lpstr>My method - limitation</vt:lpstr>
      <vt:lpstr>My method - limitations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 – simulation result</vt:lpstr>
      <vt:lpstr>Experiment – non-equivalent circuits</vt:lpstr>
      <vt:lpstr>Experiment – simulated miter output</vt:lpstr>
      <vt:lpstr>Experiment</vt:lpstr>
      <vt:lpstr>Experiment – simulated miter output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Simulation-based equivalence checking</dc:title>
  <dc:creator>Nansen Huang</dc:creator>
  <cp:lastModifiedBy>agrawvd</cp:lastModifiedBy>
  <cp:revision>187</cp:revision>
  <dcterms:created xsi:type="dcterms:W3CDTF">2016-02-20T23:42:28Z</dcterms:created>
  <dcterms:modified xsi:type="dcterms:W3CDTF">2016-03-09T05:30:39Z</dcterms:modified>
</cp:coreProperties>
</file>