
<file path=[Content_Types].xml><?xml version="1.0" encoding="utf-8"?>
<Types xmlns="http://schemas.openxmlformats.org/package/2006/content-types">
  <Default Extension="rels" ContentType="application/vnd.openxmlformats-package.relationships+xml"/>
  <Default Extension="jpg" ContentType="image/jpeg"/>
  <Default Extension="xml" ContentType="application/xml"/>
  <Default Extension="jpeg" ContentType="image/jpeg"/>
  <Default Extension="vml" ContentType="application/vnd.openxmlformats-officedocument.vmlDrawing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32"/>
  </p:notesMasterIdLst>
  <p:sldIdLst>
    <p:sldId id="256" r:id="rId2"/>
    <p:sldId id="290" r:id="rId3"/>
    <p:sldId id="266" r:id="rId4"/>
    <p:sldId id="258" r:id="rId5"/>
    <p:sldId id="257" r:id="rId6"/>
    <p:sldId id="262" r:id="rId7"/>
    <p:sldId id="267" r:id="rId8"/>
    <p:sldId id="287" r:id="rId9"/>
    <p:sldId id="286" r:id="rId10"/>
    <p:sldId id="264" r:id="rId11"/>
    <p:sldId id="268" r:id="rId12"/>
    <p:sldId id="269" r:id="rId13"/>
    <p:sldId id="270" r:id="rId14"/>
    <p:sldId id="285" r:id="rId15"/>
    <p:sldId id="291" r:id="rId16"/>
    <p:sldId id="278" r:id="rId17"/>
    <p:sldId id="271" r:id="rId18"/>
    <p:sldId id="272" r:id="rId19"/>
    <p:sldId id="284" r:id="rId20"/>
    <p:sldId id="281" r:id="rId21"/>
    <p:sldId id="282" r:id="rId22"/>
    <p:sldId id="274" r:id="rId23"/>
    <p:sldId id="293" r:id="rId24"/>
    <p:sldId id="292" r:id="rId25"/>
    <p:sldId id="294" r:id="rId26"/>
    <p:sldId id="275" r:id="rId27"/>
    <p:sldId id="276" r:id="rId28"/>
    <p:sldId id="27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4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slide" Target="slides/slide3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43147-E9BA-FD46-A95D-5B420CA41FDD}" type="doc">
      <dgm:prSet loTypeId="urn:microsoft.com/office/officeart/2005/8/layout/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B36B76-CBC7-A34D-A8DB-12540D877F8E}">
      <dgm:prSet phldrT="[Text]"/>
      <dgm:spPr/>
      <dgm:t>
        <a:bodyPr/>
        <a:lstStyle/>
        <a:p>
          <a:pPr algn="ctr"/>
          <a:r>
            <a:rPr lang="en-US" b="1" spc="350" dirty="0" smtClean="0">
              <a:solidFill>
                <a:srgbClr val="000000"/>
              </a:solidFill>
            </a:rPr>
            <a:t>Modelsim</a:t>
          </a:r>
        </a:p>
        <a:p>
          <a:pPr algn="ctr"/>
          <a:r>
            <a:rPr lang="en-US" b="1" spc="350" dirty="0" smtClean="0">
              <a:solidFill>
                <a:srgbClr val="000000"/>
              </a:solidFill>
            </a:rPr>
            <a:t>(functional verification)</a:t>
          </a:r>
          <a:endParaRPr lang="en-US" b="1" spc="350" dirty="0">
            <a:solidFill>
              <a:srgbClr val="000000"/>
            </a:solidFill>
          </a:endParaRPr>
        </a:p>
      </dgm:t>
    </dgm:pt>
    <dgm:pt modelId="{8033BC81-3207-154D-9A34-3A8AE08A7E7E}" type="parTrans" cxnId="{BEE4A781-F31E-8546-8993-754E0E198784}">
      <dgm:prSet/>
      <dgm:spPr/>
      <dgm:t>
        <a:bodyPr/>
        <a:lstStyle/>
        <a:p>
          <a:pPr algn="ctr"/>
          <a:endParaRPr lang="en-US"/>
        </a:p>
      </dgm:t>
    </dgm:pt>
    <dgm:pt modelId="{E0AFF521-728B-2C45-98D5-6569AEEBD342}" type="sibTrans" cxnId="{BEE4A781-F31E-8546-8993-754E0E198784}">
      <dgm:prSet/>
      <dgm:spPr>
        <a:noFill/>
      </dgm:spPr>
      <dgm:t>
        <a:bodyPr/>
        <a:lstStyle/>
        <a:p>
          <a:pPr algn="ctr"/>
          <a:endParaRPr lang="en-US"/>
        </a:p>
      </dgm:t>
    </dgm:pt>
    <dgm:pt modelId="{17B61DDD-91C1-8B46-8C5D-49E3D3FA1C7A}">
      <dgm:prSet phldrT="[Text]"/>
      <dgm:spPr/>
      <dgm:t>
        <a:bodyPr/>
        <a:lstStyle/>
        <a:p>
          <a:r>
            <a:rPr lang="en-US" b="1" spc="350" dirty="0" smtClean="0">
              <a:solidFill>
                <a:schemeClr val="tx1"/>
              </a:solidFill>
            </a:rPr>
            <a:t>Structural model</a:t>
          </a:r>
        </a:p>
        <a:p>
          <a:r>
            <a:rPr lang="en-US" b="1" spc="350" dirty="0" smtClean="0">
              <a:solidFill>
                <a:schemeClr val="tx1"/>
              </a:solidFill>
            </a:rPr>
            <a:t>(Verilog)</a:t>
          </a:r>
          <a:endParaRPr lang="en-US" b="1" spc="350" dirty="0">
            <a:solidFill>
              <a:schemeClr val="tx1"/>
            </a:solidFill>
          </a:endParaRPr>
        </a:p>
      </dgm:t>
    </dgm:pt>
    <dgm:pt modelId="{26F17261-EB61-1146-8A49-35EFE78BC43F}" type="parTrans" cxnId="{536EDA51-53F1-4F4B-A158-5CC92F1C19E0}">
      <dgm:prSet/>
      <dgm:spPr/>
      <dgm:t>
        <a:bodyPr/>
        <a:lstStyle/>
        <a:p>
          <a:endParaRPr lang="en-US"/>
        </a:p>
      </dgm:t>
    </dgm:pt>
    <dgm:pt modelId="{3AFCCC3E-6BB5-D74C-856B-E6701A2F32D9}" type="sibTrans" cxnId="{536EDA51-53F1-4F4B-A158-5CC92F1C19E0}">
      <dgm:prSet/>
      <dgm:spPr>
        <a:noFill/>
      </dgm:spPr>
      <dgm:t>
        <a:bodyPr/>
        <a:lstStyle/>
        <a:p>
          <a:endParaRPr lang="en-US"/>
        </a:p>
      </dgm:t>
    </dgm:pt>
    <dgm:pt modelId="{CAEB8462-B24A-FE4C-8D9D-803B53FA81B8}">
      <dgm:prSet phldrT="[Text]" custT="1"/>
      <dgm:spPr/>
      <dgm:t>
        <a:bodyPr/>
        <a:lstStyle/>
        <a:p>
          <a:r>
            <a:rPr lang="en-US" sz="1200" b="1" kern="1200" spc="350" dirty="0" smtClean="0">
              <a:solidFill>
                <a:srgbClr val="000000"/>
              </a:solidFill>
            </a:rPr>
            <a:t>RTL Compiler</a:t>
          </a:r>
        </a:p>
        <a:p>
          <a:endParaRPr lang="en-US" sz="1200" kern="1200" dirty="0"/>
        </a:p>
      </dgm:t>
    </dgm:pt>
    <dgm:pt modelId="{177876D1-1BD4-9E47-B444-8E0028CC4416}" type="parTrans" cxnId="{5B083CD3-F557-E24F-8A05-4B4367FA40C6}">
      <dgm:prSet/>
      <dgm:spPr/>
      <dgm:t>
        <a:bodyPr/>
        <a:lstStyle/>
        <a:p>
          <a:endParaRPr lang="en-US"/>
        </a:p>
      </dgm:t>
    </dgm:pt>
    <dgm:pt modelId="{3D6BFE1D-4478-9042-93CA-DA6476AB6F30}" type="sibTrans" cxnId="{5B083CD3-F557-E24F-8A05-4B4367FA40C6}">
      <dgm:prSet/>
      <dgm:spPr>
        <a:noFill/>
      </dgm:spPr>
      <dgm:t>
        <a:bodyPr/>
        <a:lstStyle/>
        <a:p>
          <a:endParaRPr lang="en-US"/>
        </a:p>
      </dgm:t>
    </dgm:pt>
    <dgm:pt modelId="{EB409A00-D6AE-F043-B043-5CD1D35DDE77}">
      <dgm:prSet phldrT="[Text]"/>
      <dgm:spPr/>
      <dgm:t>
        <a:bodyPr/>
        <a:lstStyle/>
        <a:p>
          <a:r>
            <a:rPr lang="en-US" b="1" spc="350" dirty="0" smtClean="0">
              <a:solidFill>
                <a:srgbClr val="000000"/>
              </a:solidFill>
            </a:rPr>
            <a:t>Perl code</a:t>
          </a:r>
          <a:endParaRPr lang="en-US" b="1" spc="350" dirty="0">
            <a:solidFill>
              <a:srgbClr val="000000"/>
            </a:solidFill>
          </a:endParaRPr>
        </a:p>
      </dgm:t>
    </dgm:pt>
    <dgm:pt modelId="{8C44B90B-BE4E-784D-9330-60792793D45E}" type="parTrans" cxnId="{B36ABE39-B77E-2D4F-8770-95F561B31F64}">
      <dgm:prSet/>
      <dgm:spPr/>
      <dgm:t>
        <a:bodyPr/>
        <a:lstStyle/>
        <a:p>
          <a:endParaRPr lang="en-US"/>
        </a:p>
      </dgm:t>
    </dgm:pt>
    <dgm:pt modelId="{60E4EA79-1604-C443-B07F-E6B9D3EE6B22}" type="sibTrans" cxnId="{B36ABE39-B77E-2D4F-8770-95F561B31F64}">
      <dgm:prSet/>
      <dgm:spPr/>
      <dgm:t>
        <a:bodyPr/>
        <a:lstStyle/>
        <a:p>
          <a:endParaRPr lang="en-US"/>
        </a:p>
      </dgm:t>
    </dgm:pt>
    <dgm:pt modelId="{8A0700E5-77EC-FD49-9D72-41CA46DC7A61}">
      <dgm:prSet phldrT="[Text]" custT="1"/>
      <dgm:spPr/>
      <dgm:t>
        <a:bodyPr/>
        <a:lstStyle/>
        <a:p>
          <a:r>
            <a:rPr lang="en-US" sz="1200" b="1" spc="350" dirty="0" smtClean="0">
              <a:solidFill>
                <a:srgbClr val="000000"/>
              </a:solidFill>
            </a:rPr>
            <a:t>SPICE netlist</a:t>
          </a:r>
          <a:endParaRPr lang="en-US" sz="1200" b="1" spc="350" dirty="0">
            <a:solidFill>
              <a:schemeClr val="tx1"/>
            </a:solidFill>
          </a:endParaRPr>
        </a:p>
      </dgm:t>
    </dgm:pt>
    <dgm:pt modelId="{9C3F2E1B-84CC-F54E-ABBC-B308BF441362}" type="parTrans" cxnId="{007D2BF5-7163-694D-B2AB-A1BB941C6828}">
      <dgm:prSet/>
      <dgm:spPr/>
      <dgm:t>
        <a:bodyPr/>
        <a:lstStyle/>
        <a:p>
          <a:endParaRPr lang="en-US"/>
        </a:p>
      </dgm:t>
    </dgm:pt>
    <dgm:pt modelId="{A2B3CB6C-2A0B-7D44-A3F6-D70C3F14ED3F}" type="sibTrans" cxnId="{007D2BF5-7163-694D-B2AB-A1BB941C6828}">
      <dgm:prSet/>
      <dgm:spPr>
        <a:noFill/>
      </dgm:spPr>
      <dgm:t>
        <a:bodyPr/>
        <a:lstStyle/>
        <a:p>
          <a:endParaRPr lang="en-US"/>
        </a:p>
      </dgm:t>
    </dgm:pt>
    <dgm:pt modelId="{E840B1AB-17EE-7C42-89E6-8DD1426057D7}">
      <dgm:prSet phldrT="[Text]" custT="1"/>
      <dgm:spPr/>
      <dgm:t>
        <a:bodyPr/>
        <a:lstStyle/>
        <a:p>
          <a:r>
            <a:rPr lang="en-US" sz="1200" b="1" spc="350" dirty="0" smtClean="0">
              <a:solidFill>
                <a:srgbClr val="000000"/>
              </a:solidFill>
            </a:rPr>
            <a:t>Cadence SOC encounter</a:t>
          </a:r>
        </a:p>
        <a:p>
          <a:endParaRPr lang="en-US" sz="1300" dirty="0"/>
        </a:p>
      </dgm:t>
    </dgm:pt>
    <dgm:pt modelId="{A89659D2-F705-574C-9AAB-8BCDCAF4F402}" type="parTrans" cxnId="{4ED4DEF2-0B26-074F-9BF6-F73312E7F31A}">
      <dgm:prSet/>
      <dgm:spPr/>
      <dgm:t>
        <a:bodyPr/>
        <a:lstStyle/>
        <a:p>
          <a:endParaRPr lang="en-US"/>
        </a:p>
      </dgm:t>
    </dgm:pt>
    <dgm:pt modelId="{78A85680-33B9-D24C-97D7-F3433F6B3899}" type="sibTrans" cxnId="{4ED4DEF2-0B26-074F-9BF6-F73312E7F31A}">
      <dgm:prSet custFlipVert="1" custFlipHor="1" custScaleX="4264" custScaleY="80793" custLinFactY="-100000" custLinFactNeighborX="-33664" custLinFactNeighborY="-128662"/>
      <dgm:spPr/>
      <dgm:t>
        <a:bodyPr/>
        <a:lstStyle/>
        <a:p>
          <a:endParaRPr lang="en-US"/>
        </a:p>
      </dgm:t>
    </dgm:pt>
    <dgm:pt modelId="{89381350-90E7-364C-A19D-DC0FEBBCB5E5}" type="pres">
      <dgm:prSet presAssocID="{62E43147-E9BA-FD46-A95D-5B420CA41FD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1CE59F-0C4D-8543-8D41-5998EDD13411}" type="pres">
      <dgm:prSet presAssocID="{8DB36B76-CBC7-A34D-A8DB-12540D877F8E}" presName="node" presStyleLbl="node1" presStyleIdx="0" presStyleCnt="6" custScaleX="130395" custScaleY="48953" custLinFactNeighborX="7290" custLinFactNeighborY="23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5E112-9858-3C47-B77A-D47F5F01EBD9}" type="pres">
      <dgm:prSet presAssocID="{E0AFF521-728B-2C45-98D5-6569AEEBD342}" presName="sibTrans" presStyleLbl="sibTrans2D1" presStyleIdx="0" presStyleCnt="5" custAng="799548" custFlipVert="1" custScaleX="12728" custScaleY="10225" custLinFactX="-600000" custLinFactY="-32336" custLinFactNeighborX="-639674" custLinFactNeighborY="-100000"/>
      <dgm:spPr/>
      <dgm:t>
        <a:bodyPr/>
        <a:lstStyle/>
        <a:p>
          <a:endParaRPr lang="en-US"/>
        </a:p>
      </dgm:t>
    </dgm:pt>
    <dgm:pt modelId="{9D7D2246-8377-B041-AEBF-5423E0144910}" type="pres">
      <dgm:prSet presAssocID="{E0AFF521-728B-2C45-98D5-6569AEEBD34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4FB9A16-72A0-1743-A76B-173F2FBCD702}" type="pres">
      <dgm:prSet presAssocID="{17B61DDD-91C1-8B46-8C5D-49E3D3FA1C7A}" presName="node" presStyleLbl="node1" presStyleIdx="1" presStyleCnt="6" custScaleX="130395" custScaleY="48953" custLinFactNeighborX="5668" custLinFactNeighborY="-18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CF0C2-A935-0144-84D1-5F2DEE2DD606}" type="pres">
      <dgm:prSet presAssocID="{3AFCCC3E-6BB5-D74C-856B-E6701A2F32D9}" presName="sibTrans" presStyleLbl="sibTrans2D1" presStyleIdx="1" presStyleCnt="5" custAng="799548" custFlipVert="1" custScaleX="12728" custScaleY="10225" custLinFactX="-600000" custLinFactY="-32336" custLinFactNeighborX="-639674" custLinFactNeighborY="-100000"/>
      <dgm:spPr/>
      <dgm:t>
        <a:bodyPr/>
        <a:lstStyle/>
        <a:p>
          <a:endParaRPr lang="en-US"/>
        </a:p>
      </dgm:t>
    </dgm:pt>
    <dgm:pt modelId="{4FFF48BB-89AD-304A-AC92-AC6DA3E595AC}" type="pres">
      <dgm:prSet presAssocID="{3AFCCC3E-6BB5-D74C-856B-E6701A2F32D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88E2A22-7F69-2341-80B8-E80AA5799DFC}" type="pres">
      <dgm:prSet presAssocID="{CAEB8462-B24A-FE4C-8D9D-803B53FA81B8}" presName="node" presStyleLbl="node1" presStyleIdx="2" presStyleCnt="6" custScaleX="130395" custScaleY="48953" custLinFactNeighborX="8545" custLinFactNeighborY="41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0D2C5-A835-474E-97EC-AF2A674FF490}" type="pres">
      <dgm:prSet presAssocID="{3D6BFE1D-4478-9042-93CA-DA6476AB6F30}" presName="sibTrans" presStyleLbl="sibTrans2D1" presStyleIdx="2" presStyleCnt="5" custFlipVert="1" custFlipHor="1" custScaleX="4264" custScaleY="80793" custLinFactY="-100000" custLinFactNeighborX="-33664" custLinFactNeighborY="-128662"/>
      <dgm:spPr/>
      <dgm:t>
        <a:bodyPr/>
        <a:lstStyle/>
        <a:p>
          <a:endParaRPr lang="en-US"/>
        </a:p>
      </dgm:t>
    </dgm:pt>
    <dgm:pt modelId="{1311BD4E-4BBC-F54D-AD3C-206AF35ECA63}" type="pres">
      <dgm:prSet presAssocID="{3D6BFE1D-4478-9042-93CA-DA6476AB6F3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A205BD4-92C4-9F42-96C7-D6DCDB41F3C1}" type="pres">
      <dgm:prSet presAssocID="{EB409A00-D6AE-F043-B043-5CD1D35DDE77}" presName="node" presStyleLbl="node1" presStyleIdx="3" presStyleCnt="6" custScaleX="130395" custScaleY="48953" custLinFactNeighborX="8545" custLinFactNeighborY="11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B3814-A290-D64E-888B-AB73B26EA1F8}" type="pres">
      <dgm:prSet presAssocID="{60E4EA79-1604-C443-B07F-E6B9D3EE6B22}" presName="sibTrans" presStyleLbl="sibTrans2D1" presStyleIdx="3" presStyleCnt="5" custAng="799548" custFlipVert="1" custScaleX="12728" custScaleY="10225" custLinFactX="-600000" custLinFactY="-32336" custLinFactNeighborX="-639674" custLinFactNeighborY="-100000"/>
      <dgm:spPr/>
      <dgm:t>
        <a:bodyPr/>
        <a:lstStyle/>
        <a:p>
          <a:endParaRPr lang="en-US"/>
        </a:p>
      </dgm:t>
    </dgm:pt>
    <dgm:pt modelId="{5F379EAC-7DA3-2745-AEDD-A64BE8BF24AE}" type="pres">
      <dgm:prSet presAssocID="{60E4EA79-1604-C443-B07F-E6B9D3EE6B2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1AF88B7-5F14-9F44-A041-E980CBF482D6}" type="pres">
      <dgm:prSet presAssocID="{8A0700E5-77EC-FD49-9D72-41CA46DC7A61}" presName="node" presStyleLbl="node1" presStyleIdx="4" presStyleCnt="6" custScaleX="130395" custScaleY="48953" custLinFactNeighborX="7022" custLinFactNeighborY="6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6CC46-48B6-3B4C-8BAE-7FBDD3742221}" type="pres">
      <dgm:prSet presAssocID="{A2B3CB6C-2A0B-7D44-A3F6-D70C3F14ED3F}" presName="sibTrans" presStyleLbl="sibTrans2D1" presStyleIdx="4" presStyleCnt="5" custFlipHor="1" custScaleX="9459" custScaleY="47751" custLinFactY="-100000" custLinFactNeighborX="-49929" custLinFactNeighborY="-164257"/>
      <dgm:spPr/>
      <dgm:t>
        <a:bodyPr/>
        <a:lstStyle/>
        <a:p>
          <a:endParaRPr lang="en-US"/>
        </a:p>
      </dgm:t>
    </dgm:pt>
    <dgm:pt modelId="{0D585048-F666-E943-B471-8C45AF54A72E}" type="pres">
      <dgm:prSet presAssocID="{A2B3CB6C-2A0B-7D44-A3F6-D70C3F14ED3F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0B24E36E-08C9-214E-B73C-311379D41B04}" type="pres">
      <dgm:prSet presAssocID="{E840B1AB-17EE-7C42-89E6-8DD1426057D7}" presName="node" presStyleLbl="node1" presStyleIdx="5" presStyleCnt="6" custScaleX="130395" custScaleY="48953" custLinFactX="-27573" custLinFactY="-100000" custLinFactNeighborX="-100000" custLinFactNeighborY="-104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D4DEF2-0B26-074F-9BF6-F73312E7F31A}" srcId="{62E43147-E9BA-FD46-A95D-5B420CA41FDD}" destId="{E840B1AB-17EE-7C42-89E6-8DD1426057D7}" srcOrd="5" destOrd="0" parTransId="{A89659D2-F705-574C-9AAB-8BCDCAF4F402}" sibTransId="{78A85680-33B9-D24C-97D7-F3433F6B3899}"/>
    <dgm:cxn modelId="{88E6BAC5-A4FF-DA4D-B748-7702768D555D}" type="presOf" srcId="{CAEB8462-B24A-FE4C-8D9D-803B53FA81B8}" destId="{B88E2A22-7F69-2341-80B8-E80AA5799DFC}" srcOrd="0" destOrd="0" presId="urn:microsoft.com/office/officeart/2005/8/layout/process2"/>
    <dgm:cxn modelId="{8BA9F82A-024E-4D44-8B69-0F9636B3E205}" type="presOf" srcId="{3AFCCC3E-6BB5-D74C-856B-E6701A2F32D9}" destId="{CCCCF0C2-A935-0144-84D1-5F2DEE2DD606}" srcOrd="0" destOrd="0" presId="urn:microsoft.com/office/officeart/2005/8/layout/process2"/>
    <dgm:cxn modelId="{1F1A588F-A0C3-5848-8749-2B83C1C1B633}" type="presOf" srcId="{62E43147-E9BA-FD46-A95D-5B420CA41FDD}" destId="{89381350-90E7-364C-A19D-DC0FEBBCB5E5}" srcOrd="0" destOrd="0" presId="urn:microsoft.com/office/officeart/2005/8/layout/process2"/>
    <dgm:cxn modelId="{BEE4A781-F31E-8546-8993-754E0E198784}" srcId="{62E43147-E9BA-FD46-A95D-5B420CA41FDD}" destId="{8DB36B76-CBC7-A34D-A8DB-12540D877F8E}" srcOrd="0" destOrd="0" parTransId="{8033BC81-3207-154D-9A34-3A8AE08A7E7E}" sibTransId="{E0AFF521-728B-2C45-98D5-6569AEEBD342}"/>
    <dgm:cxn modelId="{E269E0E3-CBA2-CC45-96D9-6A9F1356C1E3}" type="presOf" srcId="{E0AFF521-728B-2C45-98D5-6569AEEBD342}" destId="{9D7D2246-8377-B041-AEBF-5423E0144910}" srcOrd="1" destOrd="0" presId="urn:microsoft.com/office/officeart/2005/8/layout/process2"/>
    <dgm:cxn modelId="{5B083CD3-F557-E24F-8A05-4B4367FA40C6}" srcId="{62E43147-E9BA-FD46-A95D-5B420CA41FDD}" destId="{CAEB8462-B24A-FE4C-8D9D-803B53FA81B8}" srcOrd="2" destOrd="0" parTransId="{177876D1-1BD4-9E47-B444-8E0028CC4416}" sibTransId="{3D6BFE1D-4478-9042-93CA-DA6476AB6F30}"/>
    <dgm:cxn modelId="{23D730B1-DF1D-4943-9342-E8F539117647}" type="presOf" srcId="{3AFCCC3E-6BB5-D74C-856B-E6701A2F32D9}" destId="{4FFF48BB-89AD-304A-AC92-AC6DA3E595AC}" srcOrd="1" destOrd="0" presId="urn:microsoft.com/office/officeart/2005/8/layout/process2"/>
    <dgm:cxn modelId="{007D2BF5-7163-694D-B2AB-A1BB941C6828}" srcId="{62E43147-E9BA-FD46-A95D-5B420CA41FDD}" destId="{8A0700E5-77EC-FD49-9D72-41CA46DC7A61}" srcOrd="4" destOrd="0" parTransId="{9C3F2E1B-84CC-F54E-ABBC-B308BF441362}" sibTransId="{A2B3CB6C-2A0B-7D44-A3F6-D70C3F14ED3F}"/>
    <dgm:cxn modelId="{671C2271-C2C5-2041-9EC3-7ED60ABBDC39}" type="presOf" srcId="{E840B1AB-17EE-7C42-89E6-8DD1426057D7}" destId="{0B24E36E-08C9-214E-B73C-311379D41B04}" srcOrd="0" destOrd="0" presId="urn:microsoft.com/office/officeart/2005/8/layout/process2"/>
    <dgm:cxn modelId="{C89552F7-F81F-3A43-9785-2ACB09375CE9}" type="presOf" srcId="{8DB36B76-CBC7-A34D-A8DB-12540D877F8E}" destId="{A61CE59F-0C4D-8543-8D41-5998EDD13411}" srcOrd="0" destOrd="0" presId="urn:microsoft.com/office/officeart/2005/8/layout/process2"/>
    <dgm:cxn modelId="{8DE56BA8-DEC9-5548-BE10-7C5D9059C0A2}" type="presOf" srcId="{E0AFF521-728B-2C45-98D5-6569AEEBD342}" destId="{7AC5E112-9858-3C47-B77A-D47F5F01EBD9}" srcOrd="0" destOrd="0" presId="urn:microsoft.com/office/officeart/2005/8/layout/process2"/>
    <dgm:cxn modelId="{226173BF-E542-4240-9B67-83DE0C8375DC}" type="presOf" srcId="{60E4EA79-1604-C443-B07F-E6B9D3EE6B22}" destId="{5F379EAC-7DA3-2745-AEDD-A64BE8BF24AE}" srcOrd="1" destOrd="0" presId="urn:microsoft.com/office/officeart/2005/8/layout/process2"/>
    <dgm:cxn modelId="{ED415310-5768-8C4F-BB3B-F0769474AF76}" type="presOf" srcId="{EB409A00-D6AE-F043-B043-5CD1D35DDE77}" destId="{FA205BD4-92C4-9F42-96C7-D6DCDB41F3C1}" srcOrd="0" destOrd="0" presId="urn:microsoft.com/office/officeart/2005/8/layout/process2"/>
    <dgm:cxn modelId="{B36ABE39-B77E-2D4F-8770-95F561B31F64}" srcId="{62E43147-E9BA-FD46-A95D-5B420CA41FDD}" destId="{EB409A00-D6AE-F043-B043-5CD1D35DDE77}" srcOrd="3" destOrd="0" parTransId="{8C44B90B-BE4E-784D-9330-60792793D45E}" sibTransId="{60E4EA79-1604-C443-B07F-E6B9D3EE6B22}"/>
    <dgm:cxn modelId="{30063B94-8556-8641-A806-C5AE51C430EC}" type="presOf" srcId="{3D6BFE1D-4478-9042-93CA-DA6476AB6F30}" destId="{D120D2C5-A835-474E-97EC-AF2A674FF490}" srcOrd="0" destOrd="0" presId="urn:microsoft.com/office/officeart/2005/8/layout/process2"/>
    <dgm:cxn modelId="{1EE80EAB-56EA-E848-B018-A448977BFC8D}" type="presOf" srcId="{60E4EA79-1604-C443-B07F-E6B9D3EE6B22}" destId="{D57B3814-A290-D64E-888B-AB73B26EA1F8}" srcOrd="0" destOrd="0" presId="urn:microsoft.com/office/officeart/2005/8/layout/process2"/>
    <dgm:cxn modelId="{60FC180A-7A0E-E743-99CD-D5CF5A29FCCA}" type="presOf" srcId="{3D6BFE1D-4478-9042-93CA-DA6476AB6F30}" destId="{1311BD4E-4BBC-F54D-AD3C-206AF35ECA63}" srcOrd="1" destOrd="0" presId="urn:microsoft.com/office/officeart/2005/8/layout/process2"/>
    <dgm:cxn modelId="{C8D52D9A-335C-7746-B6AF-403845C3119B}" type="presOf" srcId="{A2B3CB6C-2A0B-7D44-A3F6-D70C3F14ED3F}" destId="{0D585048-F666-E943-B471-8C45AF54A72E}" srcOrd="1" destOrd="0" presId="urn:microsoft.com/office/officeart/2005/8/layout/process2"/>
    <dgm:cxn modelId="{D857688A-37AB-1A42-9B9F-6076D61B389F}" type="presOf" srcId="{A2B3CB6C-2A0B-7D44-A3F6-D70C3F14ED3F}" destId="{8CF6CC46-48B6-3B4C-8BAE-7FBDD3742221}" srcOrd="0" destOrd="0" presId="urn:microsoft.com/office/officeart/2005/8/layout/process2"/>
    <dgm:cxn modelId="{C5BE5BC3-E5EF-0E4B-8237-84084EA3DED6}" type="presOf" srcId="{17B61DDD-91C1-8B46-8C5D-49E3D3FA1C7A}" destId="{64FB9A16-72A0-1743-A76B-173F2FBCD702}" srcOrd="0" destOrd="0" presId="urn:microsoft.com/office/officeart/2005/8/layout/process2"/>
    <dgm:cxn modelId="{5F3A3B02-C3A0-FA45-B7D5-49E66E8F72A5}" type="presOf" srcId="{8A0700E5-77EC-FD49-9D72-41CA46DC7A61}" destId="{51AF88B7-5F14-9F44-A041-E980CBF482D6}" srcOrd="0" destOrd="0" presId="urn:microsoft.com/office/officeart/2005/8/layout/process2"/>
    <dgm:cxn modelId="{536EDA51-53F1-4F4B-A158-5CC92F1C19E0}" srcId="{62E43147-E9BA-FD46-A95D-5B420CA41FDD}" destId="{17B61DDD-91C1-8B46-8C5D-49E3D3FA1C7A}" srcOrd="1" destOrd="0" parTransId="{26F17261-EB61-1146-8A49-35EFE78BC43F}" sibTransId="{3AFCCC3E-6BB5-D74C-856B-E6701A2F32D9}"/>
    <dgm:cxn modelId="{81ADF4FD-05A1-FB4B-836E-67793B944701}" type="presParOf" srcId="{89381350-90E7-364C-A19D-DC0FEBBCB5E5}" destId="{A61CE59F-0C4D-8543-8D41-5998EDD13411}" srcOrd="0" destOrd="0" presId="urn:microsoft.com/office/officeart/2005/8/layout/process2"/>
    <dgm:cxn modelId="{25C8DCBB-BC0C-DE44-B13E-EB19F39EC5BE}" type="presParOf" srcId="{89381350-90E7-364C-A19D-DC0FEBBCB5E5}" destId="{7AC5E112-9858-3C47-B77A-D47F5F01EBD9}" srcOrd="1" destOrd="0" presId="urn:microsoft.com/office/officeart/2005/8/layout/process2"/>
    <dgm:cxn modelId="{8BAC8D5B-5A63-A149-B49C-9B6CC13DD50F}" type="presParOf" srcId="{7AC5E112-9858-3C47-B77A-D47F5F01EBD9}" destId="{9D7D2246-8377-B041-AEBF-5423E0144910}" srcOrd="0" destOrd="0" presId="urn:microsoft.com/office/officeart/2005/8/layout/process2"/>
    <dgm:cxn modelId="{4B4961A6-DABE-D241-BFEA-59A43226B0CF}" type="presParOf" srcId="{89381350-90E7-364C-A19D-DC0FEBBCB5E5}" destId="{64FB9A16-72A0-1743-A76B-173F2FBCD702}" srcOrd="2" destOrd="0" presId="urn:microsoft.com/office/officeart/2005/8/layout/process2"/>
    <dgm:cxn modelId="{C3328199-CA98-1549-8094-C1A2859F9986}" type="presParOf" srcId="{89381350-90E7-364C-A19D-DC0FEBBCB5E5}" destId="{CCCCF0C2-A935-0144-84D1-5F2DEE2DD606}" srcOrd="3" destOrd="0" presId="urn:microsoft.com/office/officeart/2005/8/layout/process2"/>
    <dgm:cxn modelId="{1CC100A9-9DA4-EC4F-A8AF-BA4DD000A766}" type="presParOf" srcId="{CCCCF0C2-A935-0144-84D1-5F2DEE2DD606}" destId="{4FFF48BB-89AD-304A-AC92-AC6DA3E595AC}" srcOrd="0" destOrd="0" presId="urn:microsoft.com/office/officeart/2005/8/layout/process2"/>
    <dgm:cxn modelId="{E4D3EF0B-8B11-DF45-9994-802EE8884443}" type="presParOf" srcId="{89381350-90E7-364C-A19D-DC0FEBBCB5E5}" destId="{B88E2A22-7F69-2341-80B8-E80AA5799DFC}" srcOrd="4" destOrd="0" presId="urn:microsoft.com/office/officeart/2005/8/layout/process2"/>
    <dgm:cxn modelId="{38AF432E-E615-0D4B-9D81-D7E8EB4E5319}" type="presParOf" srcId="{89381350-90E7-364C-A19D-DC0FEBBCB5E5}" destId="{D120D2C5-A835-474E-97EC-AF2A674FF490}" srcOrd="5" destOrd="0" presId="urn:microsoft.com/office/officeart/2005/8/layout/process2"/>
    <dgm:cxn modelId="{432E4992-9B09-9A4A-BFA6-DD23A7CBCF9B}" type="presParOf" srcId="{D120D2C5-A835-474E-97EC-AF2A674FF490}" destId="{1311BD4E-4BBC-F54D-AD3C-206AF35ECA63}" srcOrd="0" destOrd="0" presId="urn:microsoft.com/office/officeart/2005/8/layout/process2"/>
    <dgm:cxn modelId="{43FDA7DD-D4D1-9A40-9220-405A7F7110FD}" type="presParOf" srcId="{89381350-90E7-364C-A19D-DC0FEBBCB5E5}" destId="{FA205BD4-92C4-9F42-96C7-D6DCDB41F3C1}" srcOrd="6" destOrd="0" presId="urn:microsoft.com/office/officeart/2005/8/layout/process2"/>
    <dgm:cxn modelId="{AF900A8A-1AA7-494D-94D1-398433FEF2FE}" type="presParOf" srcId="{89381350-90E7-364C-A19D-DC0FEBBCB5E5}" destId="{D57B3814-A290-D64E-888B-AB73B26EA1F8}" srcOrd="7" destOrd="0" presId="urn:microsoft.com/office/officeart/2005/8/layout/process2"/>
    <dgm:cxn modelId="{C09D53DE-2325-8B4E-87F5-3D80AB5FC5F1}" type="presParOf" srcId="{D57B3814-A290-D64E-888B-AB73B26EA1F8}" destId="{5F379EAC-7DA3-2745-AEDD-A64BE8BF24AE}" srcOrd="0" destOrd="0" presId="urn:microsoft.com/office/officeart/2005/8/layout/process2"/>
    <dgm:cxn modelId="{43413E6C-D2D0-D344-8736-D0C0A01A6D70}" type="presParOf" srcId="{89381350-90E7-364C-A19D-DC0FEBBCB5E5}" destId="{51AF88B7-5F14-9F44-A041-E980CBF482D6}" srcOrd="8" destOrd="0" presId="urn:microsoft.com/office/officeart/2005/8/layout/process2"/>
    <dgm:cxn modelId="{4FD8469D-CEC5-AB45-9D4D-781C999768FD}" type="presParOf" srcId="{89381350-90E7-364C-A19D-DC0FEBBCB5E5}" destId="{8CF6CC46-48B6-3B4C-8BAE-7FBDD3742221}" srcOrd="9" destOrd="0" presId="urn:microsoft.com/office/officeart/2005/8/layout/process2"/>
    <dgm:cxn modelId="{1705F538-A51F-5048-9F72-1B1A967C924F}" type="presParOf" srcId="{8CF6CC46-48B6-3B4C-8BAE-7FBDD3742221}" destId="{0D585048-F666-E943-B471-8C45AF54A72E}" srcOrd="0" destOrd="0" presId="urn:microsoft.com/office/officeart/2005/8/layout/process2"/>
    <dgm:cxn modelId="{E7FF31A7-3D5C-1347-BA5E-1997F7EA9202}" type="presParOf" srcId="{89381350-90E7-364C-A19D-DC0FEBBCB5E5}" destId="{0B24E36E-08C9-214E-B73C-311379D41B04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CE59F-0C4D-8543-8D41-5998EDD13411}">
      <dsp:nvSpPr>
        <dsp:cNvPr id="0" name=""/>
        <dsp:cNvSpPr/>
      </dsp:nvSpPr>
      <dsp:spPr>
        <a:xfrm>
          <a:off x="3207672" y="1470341"/>
          <a:ext cx="3072165" cy="617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pc="350" dirty="0" smtClean="0">
              <a:solidFill>
                <a:srgbClr val="000000"/>
              </a:solidFill>
            </a:rPr>
            <a:t>Modelsim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pc="350" dirty="0" smtClean="0">
              <a:solidFill>
                <a:srgbClr val="000000"/>
              </a:solidFill>
            </a:rPr>
            <a:t>(functional verification)</a:t>
          </a:r>
          <a:endParaRPr lang="en-US" sz="1300" b="1" kern="1200" spc="350" dirty="0">
            <a:solidFill>
              <a:srgbClr val="000000"/>
            </a:solidFill>
          </a:endParaRPr>
        </a:p>
      </dsp:txBody>
      <dsp:txXfrm>
        <a:off x="3225749" y="1488418"/>
        <a:ext cx="3036011" cy="581025"/>
      </dsp:txXfrm>
    </dsp:sp>
    <dsp:sp modelId="{7AC5E112-9858-3C47-B77A-D47F5F01EBD9}">
      <dsp:nvSpPr>
        <dsp:cNvPr id="0" name=""/>
        <dsp:cNvSpPr/>
      </dsp:nvSpPr>
      <dsp:spPr>
        <a:xfrm rot="4698901" flipV="1">
          <a:off x="-34231" y="332093"/>
          <a:ext cx="68462" cy="5801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5400000">
        <a:off x="-19166" y="327048"/>
        <a:ext cx="34806" cy="51059"/>
      </dsp:txXfrm>
    </dsp:sp>
    <dsp:sp modelId="{64FB9A16-72A0-1743-A76B-173F2FBCD702}">
      <dsp:nvSpPr>
        <dsp:cNvPr id="0" name=""/>
        <dsp:cNvSpPr/>
      </dsp:nvSpPr>
      <dsp:spPr>
        <a:xfrm>
          <a:off x="3169457" y="136271"/>
          <a:ext cx="3072165" cy="617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pc="350" dirty="0" smtClean="0">
              <a:solidFill>
                <a:schemeClr val="tx1"/>
              </a:solidFill>
            </a:rPr>
            <a:t>Structural model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pc="350" dirty="0" smtClean="0">
              <a:solidFill>
                <a:schemeClr val="tx1"/>
              </a:solidFill>
            </a:rPr>
            <a:t>(Verilog)</a:t>
          </a:r>
          <a:endParaRPr lang="en-US" sz="1300" b="1" kern="1200" spc="350" dirty="0">
            <a:solidFill>
              <a:schemeClr val="tx1"/>
            </a:solidFill>
          </a:endParaRPr>
        </a:p>
      </dsp:txBody>
      <dsp:txXfrm>
        <a:off x="3187534" y="154348"/>
        <a:ext cx="3036011" cy="581025"/>
      </dsp:txXfrm>
    </dsp:sp>
    <dsp:sp modelId="{CCCCF0C2-A935-0144-84D1-5F2DEE2DD606}">
      <dsp:nvSpPr>
        <dsp:cNvPr id="0" name=""/>
        <dsp:cNvSpPr/>
      </dsp:nvSpPr>
      <dsp:spPr>
        <a:xfrm rot="15487259" flipV="1">
          <a:off x="-98671" y="1006962"/>
          <a:ext cx="197343" cy="5801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-15611" y="954512"/>
        <a:ext cx="34806" cy="179940"/>
      </dsp:txXfrm>
    </dsp:sp>
    <dsp:sp modelId="{B88E2A22-7F69-2341-80B8-E80AA5799DFC}">
      <dsp:nvSpPr>
        <dsp:cNvPr id="0" name=""/>
        <dsp:cNvSpPr/>
      </dsp:nvSpPr>
      <dsp:spPr>
        <a:xfrm>
          <a:off x="3237241" y="2820078"/>
          <a:ext cx="3072165" cy="617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pc="350" dirty="0" smtClean="0">
              <a:solidFill>
                <a:srgbClr val="000000"/>
              </a:solidFill>
            </a:rPr>
            <a:t>RTL Compiler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255318" y="2838155"/>
        <a:ext cx="3036011" cy="581025"/>
      </dsp:txXfrm>
    </dsp:sp>
    <dsp:sp modelId="{D120D2C5-A835-474E-97EC-AF2A674FF490}">
      <dsp:nvSpPr>
        <dsp:cNvPr id="0" name=""/>
        <dsp:cNvSpPr/>
      </dsp:nvSpPr>
      <dsp:spPr>
        <a:xfrm rot="5400000" flipH="1" flipV="1">
          <a:off x="4492404" y="2433962"/>
          <a:ext cx="33462" cy="458372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-5400000">
        <a:off x="4371624" y="2656456"/>
        <a:ext cx="275024" cy="23423"/>
      </dsp:txXfrm>
    </dsp:sp>
    <dsp:sp modelId="{FA205BD4-92C4-9F42-96C7-D6DCDB41F3C1}">
      <dsp:nvSpPr>
        <dsp:cNvPr id="0" name=""/>
        <dsp:cNvSpPr/>
      </dsp:nvSpPr>
      <dsp:spPr>
        <a:xfrm>
          <a:off x="3237241" y="4483630"/>
          <a:ext cx="3072165" cy="617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pc="350" dirty="0" smtClean="0">
              <a:solidFill>
                <a:srgbClr val="000000"/>
              </a:solidFill>
            </a:rPr>
            <a:t>Perl code</a:t>
          </a:r>
          <a:endParaRPr lang="en-US" sz="1300" b="1" kern="1200" spc="350" dirty="0">
            <a:solidFill>
              <a:srgbClr val="000000"/>
            </a:solidFill>
          </a:endParaRPr>
        </a:p>
      </dsp:txBody>
      <dsp:txXfrm>
        <a:off x="3255318" y="4501707"/>
        <a:ext cx="3036011" cy="581025"/>
      </dsp:txXfrm>
    </dsp:sp>
    <dsp:sp modelId="{D57B3814-A290-D64E-888B-AB73B26EA1F8}">
      <dsp:nvSpPr>
        <dsp:cNvPr id="0" name=""/>
        <dsp:cNvSpPr/>
      </dsp:nvSpPr>
      <dsp:spPr>
        <a:xfrm rot="15308261" flipV="1">
          <a:off x="-34403" y="4681278"/>
          <a:ext cx="68807" cy="580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-5400000">
        <a:off x="-15171" y="4692991"/>
        <a:ext cx="34806" cy="51404"/>
      </dsp:txXfrm>
    </dsp:sp>
    <dsp:sp modelId="{51AF88B7-5F14-9F44-A041-E980CBF482D6}">
      <dsp:nvSpPr>
        <dsp:cNvPr id="0" name=""/>
        <dsp:cNvSpPr/>
      </dsp:nvSpPr>
      <dsp:spPr>
        <a:xfrm>
          <a:off x="3201358" y="5821352"/>
          <a:ext cx="3072165" cy="617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pc="350" dirty="0" smtClean="0">
              <a:solidFill>
                <a:srgbClr val="000000"/>
              </a:solidFill>
            </a:rPr>
            <a:t>SPICE netlist</a:t>
          </a:r>
          <a:endParaRPr lang="en-US" sz="1200" b="1" kern="1200" spc="350" dirty="0">
            <a:solidFill>
              <a:schemeClr val="tx1"/>
            </a:solidFill>
          </a:endParaRPr>
        </a:p>
      </dsp:txBody>
      <dsp:txXfrm>
        <a:off x="3219435" y="5839429"/>
        <a:ext cx="3036011" cy="581025"/>
      </dsp:txXfrm>
    </dsp:sp>
    <dsp:sp modelId="{8CF6CC46-48B6-3B4C-8BAE-7FBDD3742221}">
      <dsp:nvSpPr>
        <dsp:cNvPr id="0" name=""/>
        <dsp:cNvSpPr/>
      </dsp:nvSpPr>
      <dsp:spPr>
        <a:xfrm rot="8699160" flipH="1">
          <a:off x="2005594" y="3384447"/>
          <a:ext cx="198372" cy="27091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010979" y="3455702"/>
        <a:ext cx="138860" cy="162547"/>
      </dsp:txXfrm>
    </dsp:sp>
    <dsp:sp modelId="{0B24E36E-08C9-214E-B73C-311379D41B04}">
      <dsp:nvSpPr>
        <dsp:cNvPr id="0" name=""/>
        <dsp:cNvSpPr/>
      </dsp:nvSpPr>
      <dsp:spPr>
        <a:xfrm>
          <a:off x="30238" y="3599756"/>
          <a:ext cx="3072165" cy="617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pc="350" dirty="0" smtClean="0">
              <a:solidFill>
                <a:srgbClr val="000000"/>
              </a:solidFill>
            </a:rPr>
            <a:t>Cadence SOC encounter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8315" y="3617833"/>
        <a:ext cx="3036011" cy="581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89381-E72B-DB4F-A517-74A532D40C0F}" type="datetimeFigureOut">
              <a:rPr lang="en-US" smtClean="0"/>
              <a:t>11/2/11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CDF12-FDF4-3D4B-B3CE-101BCDD7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0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CDF12-FDF4-3D4B-B3CE-101BCDD7B7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7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  <p:sldLayoutId id="214748418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3.bin"/><Relationship Id="rId5" Type="http://schemas.openxmlformats.org/officeDocument/2006/relationships/image" Target="../media/image11.emf"/><Relationship Id="rId7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3.jpg"/><Relationship Id="rId6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4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6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1" y="882464"/>
            <a:ext cx="9143998" cy="235267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Times New Roman"/>
                <a:cs typeface="Times New Roman"/>
              </a:rPr>
              <a:t>EVALUATION OF A CIRCUIT PATH DELAY TUNING TECHNIQUE FOR NANOMETER </a:t>
            </a:r>
            <a:r>
              <a:rPr lang="en-US" sz="36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CMOS</a:t>
            </a:r>
            <a:endParaRPr lang="en-US" sz="36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0" y="3298825"/>
            <a:ext cx="6499225" cy="917575"/>
          </a:xfrm>
        </p:spPr>
        <p:txBody>
          <a:bodyPr>
            <a:noAutofit/>
          </a:bodyPr>
          <a:lstStyle/>
          <a:p>
            <a:endParaRPr lang="en-US" sz="1600" b="1" dirty="0" smtClean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 smtClean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882" y="51397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85765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44A58"/>
                </a:solidFill>
                <a:latin typeface="Times New Roman"/>
                <a:cs typeface="Times New Roman"/>
              </a:rPr>
              <a:t>Advisor: Dr. </a:t>
            </a:r>
            <a:r>
              <a:rPr lang="en-US" sz="2000" dirty="0" smtClean="0">
                <a:solidFill>
                  <a:srgbClr val="244A58"/>
                </a:solidFill>
                <a:latin typeface="Times New Roman"/>
                <a:cs typeface="Times New Roman"/>
              </a:rPr>
              <a:t>Adit D. Singh</a:t>
            </a:r>
            <a:endParaRPr lang="en-US" sz="2000" dirty="0">
              <a:solidFill>
                <a:srgbClr val="244A58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000" dirty="0">
                <a:solidFill>
                  <a:srgbClr val="244A58"/>
                </a:solidFill>
                <a:latin typeface="Times New Roman"/>
                <a:cs typeface="Times New Roman"/>
              </a:rPr>
              <a:t>Committee members: Dr. </a:t>
            </a:r>
            <a:r>
              <a:rPr lang="en-US" sz="2000" dirty="0" err="1" smtClean="0">
                <a:solidFill>
                  <a:srgbClr val="244A58"/>
                </a:solidFill>
                <a:latin typeface="Times New Roman"/>
                <a:cs typeface="Times New Roman"/>
              </a:rPr>
              <a:t>Vishwani</a:t>
            </a:r>
            <a:r>
              <a:rPr lang="en-US" sz="2000" dirty="0" smtClean="0">
                <a:solidFill>
                  <a:srgbClr val="244A58"/>
                </a:solidFill>
                <a:latin typeface="Times New Roman"/>
                <a:cs typeface="Times New Roman"/>
              </a:rPr>
              <a:t> D. </a:t>
            </a:r>
            <a:r>
              <a:rPr lang="en-US" sz="2000" dirty="0" err="1" smtClean="0">
                <a:solidFill>
                  <a:srgbClr val="244A58"/>
                </a:solidFill>
                <a:latin typeface="Times New Roman"/>
                <a:cs typeface="Times New Roman"/>
              </a:rPr>
              <a:t>Agrawal</a:t>
            </a:r>
            <a:r>
              <a:rPr lang="en-US" sz="2000" dirty="0" smtClean="0">
                <a:solidFill>
                  <a:srgbClr val="244A58"/>
                </a:solidFill>
                <a:latin typeface="Times New Roman"/>
                <a:cs typeface="Times New Roman"/>
              </a:rPr>
              <a:t> and Dr</a:t>
            </a:r>
            <a:r>
              <a:rPr lang="en-US" sz="2000" dirty="0">
                <a:solidFill>
                  <a:srgbClr val="244A58"/>
                </a:solidFill>
                <a:latin typeface="Times New Roman"/>
                <a:cs typeface="Times New Roman"/>
              </a:rPr>
              <a:t>. </a:t>
            </a:r>
            <a:r>
              <a:rPr lang="en-US" sz="2000" dirty="0" smtClean="0">
                <a:solidFill>
                  <a:srgbClr val="244A58"/>
                </a:solidFill>
                <a:latin typeface="Times New Roman"/>
                <a:cs typeface="Times New Roman"/>
              </a:rPr>
              <a:t>Victor P. Nelson</a:t>
            </a:r>
          </a:p>
          <a:p>
            <a:pPr algn="ctr"/>
            <a:endParaRPr lang="en-US" sz="2000" b="1" dirty="0" smtClean="0">
              <a:solidFill>
                <a:srgbClr val="244A58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244A58"/>
                </a:solidFill>
                <a:latin typeface="Times New Roman"/>
                <a:cs typeface="Times New Roman"/>
              </a:rPr>
              <a:t>Department of Electrical and Computer Engineering</a:t>
            </a:r>
            <a:endParaRPr lang="en-US" sz="2000" b="1" dirty="0">
              <a:solidFill>
                <a:srgbClr val="244A58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2822" y="3569322"/>
            <a:ext cx="3167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44A58"/>
                </a:solidFill>
                <a:latin typeface="Times New Roman"/>
                <a:cs typeface="Times New Roman"/>
              </a:rPr>
              <a:t>Masters P</a:t>
            </a:r>
            <a:r>
              <a:rPr lang="en-US" sz="2000" dirty="0" smtClean="0">
                <a:solidFill>
                  <a:srgbClr val="244A58"/>
                </a:solidFill>
                <a:latin typeface="Times New Roman"/>
                <a:cs typeface="Times New Roman"/>
              </a:rPr>
              <a:t>roject </a:t>
            </a:r>
            <a:r>
              <a:rPr lang="en-US" sz="2000" dirty="0">
                <a:solidFill>
                  <a:srgbClr val="244A58"/>
                </a:solidFill>
                <a:latin typeface="Times New Roman"/>
                <a:cs typeface="Times New Roman"/>
              </a:rPr>
              <a:t>D</a:t>
            </a:r>
            <a:r>
              <a:rPr lang="en-US" sz="2000" dirty="0" smtClean="0">
                <a:solidFill>
                  <a:srgbClr val="244A58"/>
                </a:solidFill>
                <a:latin typeface="Times New Roman"/>
                <a:cs typeface="Times New Roman"/>
              </a:rPr>
              <a:t>efense </a:t>
            </a:r>
            <a:endParaRPr lang="en-US" sz="2000" dirty="0">
              <a:solidFill>
                <a:srgbClr val="244A58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000" dirty="0" smtClean="0">
                <a:solidFill>
                  <a:srgbClr val="244A58"/>
                </a:solidFill>
                <a:latin typeface="Times New Roman"/>
                <a:cs typeface="Times New Roman"/>
              </a:rPr>
              <a:t>Ahmed Faraz</a:t>
            </a:r>
            <a:endParaRPr lang="en-US" sz="2000" dirty="0">
              <a:solidFill>
                <a:srgbClr val="244A58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772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738" y="1284988"/>
            <a:ext cx="6864645" cy="382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66"/>
          <p:cNvSpPr txBox="1">
            <a:spLocks/>
          </p:cNvSpPr>
          <p:nvPr/>
        </p:nvSpPr>
        <p:spPr>
          <a:xfrm>
            <a:off x="304800" y="4955988"/>
            <a:ext cx="8686800" cy="1447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244A58"/>
                </a:solidFill>
                <a:latin typeface="Calibri"/>
                <a:cs typeface="Calibri"/>
              </a:rPr>
              <a:t>ASSUMPTIONS</a:t>
            </a:r>
          </a:p>
          <a:p>
            <a:pPr>
              <a:buClr>
                <a:schemeClr val="tx2"/>
              </a:buClr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Outlier gates can be diagnosed</a:t>
            </a:r>
          </a:p>
          <a:p>
            <a:pPr>
              <a:buClr>
                <a:schemeClr val="tx2"/>
              </a:buClr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Programming capability exists to control the tuning transistors</a:t>
            </a: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9823" y="-179670"/>
            <a:ext cx="8042276" cy="1336956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TUNABLE </a:t>
            </a:r>
            <a:r>
              <a:rPr lang="en-US" sz="4000" dirty="0">
                <a:latin typeface="Calibri"/>
                <a:cs typeface="Calibri"/>
              </a:rPr>
              <a:t>CMOS </a:t>
            </a:r>
            <a:r>
              <a:rPr lang="en-US" sz="4000" dirty="0" smtClean="0">
                <a:latin typeface="Calibri"/>
                <a:cs typeface="Calibri"/>
              </a:rPr>
              <a:t>GATE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046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Calibri"/>
                <a:cs typeface="Calibri"/>
              </a:rPr>
              <a:t/>
            </a:r>
            <a:br>
              <a:rPr lang="en-US" sz="4000" b="1" dirty="0">
                <a:latin typeface="Calibri"/>
                <a:cs typeface="Calibri"/>
              </a:rPr>
            </a:br>
            <a:r>
              <a:rPr lang="en-US" sz="4000" dirty="0">
                <a:latin typeface="Calibri"/>
                <a:cs typeface="Calibri"/>
              </a:rPr>
              <a:t>SLOW TRANSISTOR IN </a:t>
            </a:r>
            <a:r>
              <a:rPr lang="en-US" sz="4000" dirty="0" smtClean="0">
                <a:latin typeface="Calibri"/>
                <a:cs typeface="Calibri"/>
              </a:rPr>
              <a:t>PULL- </a:t>
            </a:r>
            <a:r>
              <a:rPr lang="en-US" sz="4000" dirty="0">
                <a:latin typeface="Calibri"/>
                <a:cs typeface="Calibri"/>
              </a:rPr>
              <a:t>UP NETWORK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8" y="1515969"/>
            <a:ext cx="4753290" cy="4442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4118" y="1972235"/>
            <a:ext cx="3585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Switching on the tuning </a:t>
            </a:r>
            <a:r>
              <a:rPr lang="en-US" sz="2400" dirty="0" smtClean="0">
                <a:latin typeface="Calibri"/>
                <a:cs typeface="Calibri"/>
              </a:rPr>
              <a:t>PMOS </a:t>
            </a:r>
            <a:r>
              <a:rPr lang="en-US" sz="2400" dirty="0">
                <a:latin typeface="Calibri"/>
                <a:cs typeface="Calibri"/>
              </a:rPr>
              <a:t>transistor</a:t>
            </a:r>
          </a:p>
          <a:p>
            <a:endParaRPr lang="en-US" sz="2400" dirty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Parallel path in </a:t>
            </a:r>
            <a:r>
              <a:rPr lang="en-US" sz="2400" dirty="0" smtClean="0">
                <a:latin typeface="Calibri"/>
                <a:cs typeface="Calibri"/>
              </a:rPr>
              <a:t>pull- up </a:t>
            </a:r>
            <a:r>
              <a:rPr lang="en-US" sz="2400" dirty="0">
                <a:latin typeface="Calibri"/>
                <a:cs typeface="Calibri"/>
              </a:rPr>
              <a:t>network will speed up the </a:t>
            </a:r>
            <a:r>
              <a:rPr lang="en-US" sz="2400" dirty="0" smtClean="0">
                <a:latin typeface="Calibri"/>
                <a:cs typeface="Calibri"/>
              </a:rPr>
              <a:t>charge </a:t>
            </a:r>
            <a:r>
              <a:rPr lang="en-US" sz="2400" dirty="0">
                <a:latin typeface="Calibri"/>
                <a:cs typeface="Calibri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21330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000" dirty="0">
                <a:latin typeface="Calibri"/>
                <a:cs typeface="Calibri"/>
              </a:rPr>
              <a:t>SLOW TRANSISTOR IN </a:t>
            </a:r>
            <a:r>
              <a:rPr lang="en-US" sz="4000" dirty="0" smtClean="0">
                <a:latin typeface="Calibri"/>
                <a:cs typeface="Calibri"/>
              </a:rPr>
              <a:t>PULL- </a:t>
            </a:r>
            <a:r>
              <a:rPr lang="en-US" sz="4000" dirty="0">
                <a:latin typeface="Calibri"/>
                <a:cs typeface="Calibri"/>
              </a:rPr>
              <a:t>DOWN NETWORK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1" y="1553883"/>
            <a:ext cx="4844403" cy="4443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74235" y="1957293"/>
            <a:ext cx="38697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Switching on the tuning NMOS transistor</a:t>
            </a:r>
          </a:p>
          <a:p>
            <a:endParaRPr lang="en-US" sz="2400" dirty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Parallel path in pull- down network will speed up the discharge time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526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87" y="-285499"/>
            <a:ext cx="8594725" cy="1511433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SIZING TUNING TRANSISTORS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7" name="Content Placeholder 3" descr="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88" r="1161" b="8269"/>
          <a:stretch/>
        </p:blipFill>
        <p:spPr>
          <a:xfrm>
            <a:off x="1557391" y="1619009"/>
            <a:ext cx="5518415" cy="4701354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60602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866756"/>
              </p:ext>
            </p:extLst>
          </p:nvPr>
        </p:nvGraphicFramePr>
        <p:xfrm>
          <a:off x="7205976" y="2046586"/>
          <a:ext cx="1444293" cy="1299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" name="Equation" r:id="rId6" imgW="508000" imgH="457200" progId="Equation.3">
                  <p:embed/>
                </p:oleObj>
              </mc:Choice>
              <mc:Fallback>
                <p:oleObj name="Equation" r:id="rId6" imgW="508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05976" y="2046586"/>
                        <a:ext cx="1444293" cy="1299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67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805" y="-131483"/>
            <a:ext cx="8042276" cy="1336956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SIZING (CONTD..)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4" name="Content Placeholder 3" descr="11.jp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4" t="1311" r="-3032" b="-703"/>
          <a:stretch/>
        </p:blipFill>
        <p:spPr>
          <a:xfrm>
            <a:off x="1195294" y="1205473"/>
            <a:ext cx="6897688" cy="5260975"/>
          </a:xfrm>
        </p:spPr>
      </p:pic>
    </p:spTree>
    <p:extLst>
      <p:ext uri="{BB962C8B-B14F-4D97-AF65-F5344CB8AC3E}">
        <p14:creationId xmlns:p14="http://schemas.microsoft.com/office/powerpoint/2010/main" val="261068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80895"/>
            <a:ext cx="8042276" cy="1336956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EVALUATION OF TUNING TECHNIQUE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053"/>
          <a:stretch>
            <a:fillRect/>
          </a:stretch>
        </p:blipFill>
        <p:spPr bwMode="auto">
          <a:xfrm>
            <a:off x="1410758" y="1444532"/>
            <a:ext cx="5521948" cy="391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49275" y="5421139"/>
            <a:ext cx="8042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Need SPICE </a:t>
            </a:r>
            <a:r>
              <a:rPr lang="en-US" sz="2400" dirty="0">
                <a:latin typeface="Calibri"/>
                <a:cs typeface="Calibri"/>
              </a:rPr>
              <a:t>s</a:t>
            </a:r>
            <a:r>
              <a:rPr lang="en-US" sz="2400" dirty="0" smtClean="0">
                <a:latin typeface="Calibri"/>
                <a:cs typeface="Calibri"/>
              </a:rPr>
              <a:t>imulation studies to evaluate the effectiveness of tuning technique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569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04" y="2333811"/>
            <a:ext cx="8042276" cy="1336956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GENERATING</a:t>
            </a:r>
            <a:br>
              <a:rPr lang="en-US" b="1" dirty="0" smtClean="0">
                <a:latin typeface="Calibri"/>
                <a:cs typeface="Calibri"/>
              </a:rPr>
            </a:br>
            <a:r>
              <a:rPr lang="en-US" b="1" dirty="0" smtClean="0">
                <a:latin typeface="Calibri"/>
                <a:cs typeface="Calibri"/>
              </a:rPr>
              <a:t>SPICE NETLIST</a:t>
            </a:r>
            <a:br>
              <a:rPr lang="en-US" b="1" dirty="0" smtClean="0">
                <a:latin typeface="Calibri"/>
                <a:cs typeface="Calibri"/>
              </a:rPr>
            </a:br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USING 45 nm NANGATE OPEN CELL LIBRAR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endParaRPr lang="en-US" sz="2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386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94603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Bent-Up Arrow 17"/>
          <p:cNvSpPr/>
          <p:nvPr/>
        </p:nvSpPr>
        <p:spPr>
          <a:xfrm rot="5400000">
            <a:off x="1256571" y="4385766"/>
            <a:ext cx="2072243" cy="1825618"/>
          </a:xfrm>
          <a:prstGeom prst="bentUpArrow">
            <a:avLst>
              <a:gd name="adj1" fmla="val 8423"/>
              <a:gd name="adj2" fmla="val 9743"/>
              <a:gd name="adj3" fmla="val 170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489575" y="801265"/>
            <a:ext cx="247866" cy="66520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37440" y="3816823"/>
            <a:ext cx="2389007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Calibri"/>
              </a:rPr>
              <a:t>Gate level netlist</a:t>
            </a:r>
            <a:endParaRPr 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37441" y="5221191"/>
            <a:ext cx="3545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Transistor level description</a:t>
            </a:r>
            <a:endParaRPr lang="en-US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29" name="Cloud Callout 28"/>
          <p:cNvSpPr/>
          <p:nvPr/>
        </p:nvSpPr>
        <p:spPr>
          <a:xfrm>
            <a:off x="595778" y="2087531"/>
            <a:ext cx="1747867" cy="777731"/>
          </a:xfrm>
          <a:prstGeom prst="cloudCallout">
            <a:avLst>
              <a:gd name="adj1" fmla="val -32025"/>
              <a:gd name="adj2" fmla="val 137427"/>
            </a:avLst>
          </a:prstGeom>
          <a:solidFill>
            <a:schemeClr val="accent4"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45 nm tech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Cloud Callout 30"/>
          <p:cNvSpPr/>
          <p:nvPr/>
        </p:nvSpPr>
        <p:spPr>
          <a:xfrm>
            <a:off x="7126447" y="4097036"/>
            <a:ext cx="1552604" cy="732545"/>
          </a:xfrm>
          <a:prstGeom prst="cloudCallout">
            <a:avLst>
              <a:gd name="adj1" fmla="val -97974"/>
              <a:gd name="adj2" fmla="val 46393"/>
            </a:avLst>
          </a:prstGeom>
          <a:solidFill>
            <a:schemeClr val="accent4"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45 nm tech.</a:t>
            </a:r>
          </a:p>
        </p:txBody>
      </p:sp>
      <p:sp>
        <p:nvSpPr>
          <p:cNvPr id="32" name="Cloud Callout 31"/>
          <p:cNvSpPr/>
          <p:nvPr/>
        </p:nvSpPr>
        <p:spPr>
          <a:xfrm>
            <a:off x="7278847" y="2087531"/>
            <a:ext cx="1552604" cy="732545"/>
          </a:xfrm>
          <a:prstGeom prst="cloudCallout">
            <a:avLst>
              <a:gd name="adj1" fmla="val -108687"/>
              <a:gd name="adj2" fmla="val 83542"/>
            </a:avLst>
          </a:prstGeom>
          <a:solidFill>
            <a:schemeClr val="accent4"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45 nm tech.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87440" y="4336134"/>
            <a:ext cx="553998" cy="232070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Node capacitance</a:t>
            </a:r>
            <a:endParaRPr lang="en-US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4518042" y="2154874"/>
            <a:ext cx="247866" cy="66520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613507" y="5156154"/>
            <a:ext cx="247866" cy="66520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4473258" y="3477189"/>
            <a:ext cx="296240" cy="101292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Arrow 39"/>
          <p:cNvSpPr/>
          <p:nvPr/>
        </p:nvSpPr>
        <p:spPr>
          <a:xfrm>
            <a:off x="3084541" y="3816823"/>
            <a:ext cx="1433501" cy="28021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3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EXAMPLE SMALL CIRCUIT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80" name="Content Placeholder 79"/>
          <p:cNvSpPr>
            <a:spLocks noGrp="1"/>
          </p:cNvSpPr>
          <p:nvPr>
            <p:ph idx="1"/>
          </p:nvPr>
        </p:nvSpPr>
        <p:spPr>
          <a:xfrm>
            <a:off x="549275" y="1839260"/>
            <a:ext cx="8042276" cy="4343400"/>
          </a:xfrm>
        </p:spPr>
        <p:txBody>
          <a:bodyPr/>
          <a:lstStyle/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NAND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tree with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64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inputs and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1 </a:t>
            </a: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output</a:t>
            </a:r>
          </a:p>
          <a:p>
            <a:pPr algn="just">
              <a:buClr>
                <a:schemeClr val="tx2"/>
              </a:buClr>
            </a:pP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Each NAND gate has tuning capabilty</a:t>
            </a:r>
          </a:p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E</a:t>
            </a: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very circuit has 381 PMOS and 381 NMOS transistor (including tuning transistor)</a:t>
            </a:r>
          </a:p>
          <a:p>
            <a:pPr algn="just">
              <a:buClr>
                <a:schemeClr val="tx2"/>
              </a:buClr>
            </a:pP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Each transistor is assigned a different V</a:t>
            </a:r>
            <a:r>
              <a:rPr lang="hr-HR" baseline="-25000" dirty="0" smtClean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 algn="just">
              <a:buClr>
                <a:schemeClr val="tx2"/>
              </a:buClr>
            </a:pP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V</a:t>
            </a:r>
            <a:r>
              <a:rPr lang="hr-HR" baseline="-25000" dirty="0" smtClean="0">
                <a:solidFill>
                  <a:schemeClr val="tx1"/>
                </a:solidFill>
                <a:latin typeface="Calibri"/>
                <a:cs typeface="Calibri"/>
              </a:rPr>
              <a:t>th </a:t>
            </a: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drawn from Gaussian distribution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17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60588" y="23009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96641"/>
            <a:ext cx="9144000" cy="6693425"/>
            <a:chOff x="0" y="96641"/>
            <a:chExt cx="9144000" cy="6693425"/>
          </a:xfrm>
        </p:grpSpPr>
        <p:cxnSp>
          <p:nvCxnSpPr>
            <p:cNvPr id="11" name="Straight Connector 10"/>
            <p:cNvCxnSpPr>
              <a:stCxn id="409" idx="5"/>
            </p:cNvCxnSpPr>
            <p:nvPr/>
          </p:nvCxnSpPr>
          <p:spPr>
            <a:xfrm>
              <a:off x="8042220" y="3381396"/>
              <a:ext cx="529898" cy="3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0" y="96641"/>
              <a:ext cx="9144000" cy="6693425"/>
              <a:chOff x="0" y="96641"/>
              <a:chExt cx="9144000" cy="669342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2674850" y="96641"/>
                <a:ext cx="5371644" cy="6693425"/>
                <a:chOff x="462665" y="49360"/>
                <a:chExt cx="5371644" cy="6693425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464552" y="477536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56" name="Flowchart: Delay 55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Flowchart: Connector 56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" name="Group 60"/>
                <p:cNvGrpSpPr/>
                <p:nvPr/>
              </p:nvGrpSpPr>
              <p:grpSpPr>
                <a:xfrm>
                  <a:off x="464553" y="688721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62" name="Flowchart: Delay 61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Flowchart: Connector 62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464552" y="899906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65" name="Flowchart: Delay 64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lowchart: Connector 65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7" name="Group 66"/>
                <p:cNvGrpSpPr/>
                <p:nvPr/>
              </p:nvGrpSpPr>
              <p:grpSpPr>
                <a:xfrm>
                  <a:off x="464552" y="1111092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68" name="Flowchart: Delay 67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Flowchart: Connector 68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464553" y="1322277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71" name="Flowchart: Delay 70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lowchart: Connector 71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464553" y="1533462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74" name="Flowchart: Delay 73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Flowchart: Connector 74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6" name="Group 75"/>
                <p:cNvGrpSpPr/>
                <p:nvPr/>
              </p:nvGrpSpPr>
              <p:grpSpPr>
                <a:xfrm>
                  <a:off x="464552" y="1744648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77" name="Flowchart: Delay 76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Flowchart: Connector 77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464552" y="1955833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80" name="Flowchart: Delay 79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lowchart: Connector 80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464552" y="2167018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83" name="Flowchart: Delay 82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Flowchart: Connector 83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464552" y="2378204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86" name="Flowchart: Delay 85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Flowchart: Connector 86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87"/>
                <p:cNvGrpSpPr/>
                <p:nvPr/>
              </p:nvGrpSpPr>
              <p:grpSpPr>
                <a:xfrm>
                  <a:off x="464552" y="2589389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89" name="Flowchart: Delay 88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Flowchart: Connector 89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90"/>
                <p:cNvGrpSpPr/>
                <p:nvPr/>
              </p:nvGrpSpPr>
              <p:grpSpPr>
                <a:xfrm>
                  <a:off x="464552" y="2800574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92" name="Flowchart: Delay 91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Connector 92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93"/>
                <p:cNvGrpSpPr/>
                <p:nvPr/>
              </p:nvGrpSpPr>
              <p:grpSpPr>
                <a:xfrm>
                  <a:off x="464552" y="3011760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95" name="Flowchart: Delay 94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Connector 95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464552" y="3222945"/>
                  <a:ext cx="229823" cy="3097385"/>
                  <a:chOff x="457200" y="0"/>
                  <a:chExt cx="228600" cy="3352800"/>
                </a:xfrm>
              </p:grpSpPr>
              <p:grpSp>
                <p:nvGrpSpPr>
                  <p:cNvPr id="103" name="Group 5"/>
                  <p:cNvGrpSpPr/>
                  <p:nvPr/>
                </p:nvGrpSpPr>
                <p:grpSpPr>
                  <a:xfrm>
                    <a:off x="457201" y="2286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46" name="Flowchart: Delay 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7" name="Flowchart: Connector 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" name="Group 54"/>
                  <p:cNvGrpSpPr/>
                  <p:nvPr/>
                </p:nvGrpSpPr>
                <p:grpSpPr>
                  <a:xfrm>
                    <a:off x="457200" y="4572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44" name="Flowchart: Delay 14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5" name="Flowchart: Connector 14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5" name="Group 60"/>
                  <p:cNvGrpSpPr/>
                  <p:nvPr/>
                </p:nvGrpSpPr>
                <p:grpSpPr>
                  <a:xfrm>
                    <a:off x="457201" y="6858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42" name="Flowchart: Delay 141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3" name="Flowchart: Connector 142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6" name="Group 63"/>
                  <p:cNvGrpSpPr/>
                  <p:nvPr/>
                </p:nvGrpSpPr>
                <p:grpSpPr>
                  <a:xfrm>
                    <a:off x="457200" y="9144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40" name="Flowchart: Delay 139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Flowchart: Connector 14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7" name="Group 66"/>
                  <p:cNvGrpSpPr/>
                  <p:nvPr/>
                </p:nvGrpSpPr>
                <p:grpSpPr>
                  <a:xfrm>
                    <a:off x="457200" y="11430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38" name="Flowchart: Delay 137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Flowchart: Connector 138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8" name="Group 69"/>
                  <p:cNvGrpSpPr/>
                  <p:nvPr/>
                </p:nvGrpSpPr>
                <p:grpSpPr>
                  <a:xfrm>
                    <a:off x="457201" y="13716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36" name="Flowchart: Delay 135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Flowchart: Connector 136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9" name="Group 72"/>
                  <p:cNvGrpSpPr/>
                  <p:nvPr/>
                </p:nvGrpSpPr>
                <p:grpSpPr>
                  <a:xfrm>
                    <a:off x="457201" y="16002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34" name="Flowchart: Delay 13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5" name="Flowchart: Connector 13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0" name="Group 75"/>
                  <p:cNvGrpSpPr/>
                  <p:nvPr/>
                </p:nvGrpSpPr>
                <p:grpSpPr>
                  <a:xfrm>
                    <a:off x="457200" y="18288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32" name="Flowchart: Delay 131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Flowchart: Connector 132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1" name="Group 78"/>
                  <p:cNvGrpSpPr/>
                  <p:nvPr/>
                </p:nvGrpSpPr>
                <p:grpSpPr>
                  <a:xfrm>
                    <a:off x="457200" y="20574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30" name="Flowchart: Delay 129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1" name="Flowchart: Connector 13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2" name="Group 81"/>
                  <p:cNvGrpSpPr/>
                  <p:nvPr/>
                </p:nvGrpSpPr>
                <p:grpSpPr>
                  <a:xfrm>
                    <a:off x="457200" y="22860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28" name="Flowchart: Delay 127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9" name="Flowchart: Connector 128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3" name="Group 84"/>
                  <p:cNvGrpSpPr/>
                  <p:nvPr/>
                </p:nvGrpSpPr>
                <p:grpSpPr>
                  <a:xfrm>
                    <a:off x="457200" y="25146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26" name="Flowchart: Delay 125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7" name="Flowchart: Connector 126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4" name="Group 87"/>
                  <p:cNvGrpSpPr/>
                  <p:nvPr/>
                </p:nvGrpSpPr>
                <p:grpSpPr>
                  <a:xfrm>
                    <a:off x="457200" y="27432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24" name="Flowchart: Delay 12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Flowchart: Connector 12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5" name="Group 90"/>
                  <p:cNvGrpSpPr/>
                  <p:nvPr/>
                </p:nvGrpSpPr>
                <p:grpSpPr>
                  <a:xfrm>
                    <a:off x="457200" y="29718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22" name="Flowchart: Delay 121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3" name="Flowchart: Connector 122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" name="Group 93"/>
                  <p:cNvGrpSpPr/>
                  <p:nvPr/>
                </p:nvGrpSpPr>
                <p:grpSpPr>
                  <a:xfrm>
                    <a:off x="457200" y="320040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20" name="Flowchart: Delay 119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Flowchart: Connector 12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7" name="Group 96"/>
                  <p:cNvGrpSpPr/>
                  <p:nvPr/>
                </p:nvGrpSpPr>
                <p:grpSpPr>
                  <a:xfrm>
                    <a:off x="457200" y="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18" name="Flowchart: Delay 117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9" name="Flowchart: Connector 118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464552" y="49360"/>
                  <a:ext cx="228599" cy="152400"/>
                  <a:chOff x="457200" y="228600"/>
                  <a:chExt cx="261850" cy="152400"/>
                </a:xfrm>
              </p:grpSpPr>
              <p:sp>
                <p:nvSpPr>
                  <p:cNvPr id="98" name="Flowchart: Delay 97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Connector 98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" name="Group 5"/>
                <p:cNvGrpSpPr/>
                <p:nvPr/>
              </p:nvGrpSpPr>
              <p:grpSpPr>
                <a:xfrm>
                  <a:off x="464553" y="266350"/>
                  <a:ext cx="229822" cy="140790"/>
                  <a:chOff x="457200" y="228600"/>
                  <a:chExt cx="261850" cy="152400"/>
                </a:xfrm>
              </p:grpSpPr>
              <p:sp>
                <p:nvSpPr>
                  <p:cNvPr id="4" name="Flowchart: Delay 3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" name="Flowchart: Connector 4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9" name="Group 158"/>
                <p:cNvGrpSpPr/>
                <p:nvPr/>
              </p:nvGrpSpPr>
              <p:grpSpPr>
                <a:xfrm>
                  <a:off x="665191" y="125560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149" name="Elbow Connector 148"/>
                  <p:cNvCxnSpPr>
                    <a:stCxn id="98" idx="3"/>
                  </p:cNvCxnSpPr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0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51" name="Flowchart: Delay 150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Flowchart: Connector 151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54" name="Shape 153"/>
                  <p:cNvCxnSpPr>
                    <a:stCxn id="4" idx="3"/>
                  </p:cNvCxnSpPr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0" name="Group 159"/>
                <p:cNvGrpSpPr/>
                <p:nvPr/>
              </p:nvGrpSpPr>
              <p:grpSpPr>
                <a:xfrm>
                  <a:off x="701709" y="526517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161" name="Elbow Connector 160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2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64" name="Flowchart: Delay 16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5" name="Flowchart: Connector 16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63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Group 165"/>
                <p:cNvGrpSpPr/>
                <p:nvPr/>
              </p:nvGrpSpPr>
              <p:grpSpPr>
                <a:xfrm>
                  <a:off x="701709" y="952268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167" name="Elbow Connector 166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8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70" name="Flowchart: Delay 169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1" name="Flowchart: Connector 17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69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701709" y="1378020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173" name="Elbow Connector 172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4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76" name="Flowchart: Delay 175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Flowchart: Connector 176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75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8" name="Group 177"/>
                <p:cNvGrpSpPr/>
                <p:nvPr/>
              </p:nvGrpSpPr>
              <p:grpSpPr>
                <a:xfrm>
                  <a:off x="701709" y="1803772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179" name="Elbow Connector 178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0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82" name="Flowchart: Delay 181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3" name="Flowchart: Connector 182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81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4" name="Group 183"/>
                <p:cNvGrpSpPr/>
                <p:nvPr/>
              </p:nvGrpSpPr>
              <p:grpSpPr>
                <a:xfrm>
                  <a:off x="701709" y="2229524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185" name="Elbow Connector 184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6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88" name="Flowchart: Delay 187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9" name="Flowchart: Connector 188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87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701709" y="2655276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191" name="Elbow Connector 190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92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194" name="Flowchart: Delay 19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5" name="Flowchart: Connector 19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93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6" name="Group 195"/>
                <p:cNvGrpSpPr/>
                <p:nvPr/>
              </p:nvGrpSpPr>
              <p:grpSpPr>
                <a:xfrm>
                  <a:off x="701709" y="3081028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197" name="Elbow Connector 196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98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00" name="Flowchart: Delay 199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1" name="Flowchart: Connector 20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99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2" name="Group 201"/>
                <p:cNvGrpSpPr/>
                <p:nvPr/>
              </p:nvGrpSpPr>
              <p:grpSpPr>
                <a:xfrm>
                  <a:off x="701709" y="3506780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203" name="Elbow Connector 202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4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06" name="Flowchart: Delay 205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7" name="Flowchart: Connector 206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05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701709" y="3897052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209" name="Elbow Connector 208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0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12" name="Flowchart: Delay 211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3" name="Flowchart: Connector 212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11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4" name="Group 213"/>
                <p:cNvGrpSpPr/>
                <p:nvPr/>
              </p:nvGrpSpPr>
              <p:grpSpPr>
                <a:xfrm>
                  <a:off x="701709" y="4358283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215" name="Elbow Connector 214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6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18" name="Flowchart: Delay 217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9" name="Flowchart: Connector 218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17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0" name="Group 219"/>
                <p:cNvGrpSpPr/>
                <p:nvPr/>
              </p:nvGrpSpPr>
              <p:grpSpPr>
                <a:xfrm>
                  <a:off x="701709" y="4784035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221" name="Elbow Connector 220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22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24" name="Flowchart: Delay 22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5" name="Flowchart: Connector 22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23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6" name="Group 225"/>
                <p:cNvGrpSpPr/>
                <p:nvPr/>
              </p:nvGrpSpPr>
              <p:grpSpPr>
                <a:xfrm>
                  <a:off x="701709" y="5174308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227" name="Elbow Connector 226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28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30" name="Flowchart: Delay 229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1" name="Flowchart: Connector 23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29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2" name="Group 231"/>
                <p:cNvGrpSpPr/>
                <p:nvPr/>
              </p:nvGrpSpPr>
              <p:grpSpPr>
                <a:xfrm>
                  <a:off x="701709" y="5600060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233" name="Elbow Connector 232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4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36" name="Flowchart: Delay 235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7" name="Flowchart: Connector 236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35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8" name="Group 237"/>
                <p:cNvGrpSpPr/>
                <p:nvPr/>
              </p:nvGrpSpPr>
              <p:grpSpPr>
                <a:xfrm>
                  <a:off x="701709" y="6025811"/>
                  <a:ext cx="498003" cy="211185"/>
                  <a:chOff x="656771" y="76200"/>
                  <a:chExt cx="495353" cy="228600"/>
                </a:xfrm>
              </p:grpSpPr>
              <p:cxnSp>
                <p:nvCxnSpPr>
                  <p:cNvPr id="239" name="Elbow Connector 238"/>
                  <p:cNvCxnSpPr/>
                  <p:nvPr/>
                </p:nvCxnSpPr>
                <p:spPr>
                  <a:xfrm>
                    <a:off x="656771" y="76200"/>
                    <a:ext cx="257629" cy="7620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40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42" name="Flowchart: Delay 241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3" name="Flowchart: Connector 242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41" name="Shape 153"/>
                  <p:cNvCxnSpPr/>
                  <p:nvPr/>
                </p:nvCxnSpPr>
                <p:spPr>
                  <a:xfrm flipV="1">
                    <a:off x="656772" y="241385"/>
                    <a:ext cx="266753" cy="63415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6" name="Group 245"/>
                <p:cNvGrpSpPr/>
                <p:nvPr/>
              </p:nvGrpSpPr>
              <p:grpSpPr>
                <a:xfrm>
                  <a:off x="462665" y="6385005"/>
                  <a:ext cx="698642" cy="357780"/>
                  <a:chOff x="457200" y="0"/>
                  <a:chExt cx="698642" cy="357780"/>
                </a:xfrm>
              </p:grpSpPr>
              <p:grpSp>
                <p:nvGrpSpPr>
                  <p:cNvPr id="247" name="Group 96"/>
                  <p:cNvGrpSpPr/>
                  <p:nvPr/>
                </p:nvGrpSpPr>
                <p:grpSpPr>
                  <a:xfrm>
                    <a:off x="457200" y="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57" name="Flowchart: Delay 256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8" name="Flowchart: Connector 257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8" name="Group 5"/>
                  <p:cNvGrpSpPr/>
                  <p:nvPr/>
                </p:nvGrpSpPr>
                <p:grpSpPr>
                  <a:xfrm>
                    <a:off x="457201" y="216990"/>
                    <a:ext cx="229822" cy="140790"/>
                    <a:chOff x="457200" y="228600"/>
                    <a:chExt cx="261850" cy="152400"/>
                  </a:xfrm>
                </p:grpSpPr>
                <p:sp>
                  <p:nvSpPr>
                    <p:cNvPr id="255" name="Flowchart: Delay 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6" name="Flowchart: Connector 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9" name="Group 158"/>
                  <p:cNvGrpSpPr/>
                  <p:nvPr/>
                </p:nvGrpSpPr>
                <p:grpSpPr>
                  <a:xfrm>
                    <a:off x="657839" y="76200"/>
                    <a:ext cx="498003" cy="211185"/>
                    <a:chOff x="656771" y="76200"/>
                    <a:chExt cx="495353" cy="228600"/>
                  </a:xfrm>
                </p:grpSpPr>
                <p:cxnSp>
                  <p:nvCxnSpPr>
                    <p:cNvPr id="250" name="Elbow Connector 249"/>
                    <p:cNvCxnSpPr>
                      <a:stCxn id="257" idx="3"/>
                    </p:cNvCxnSpPr>
                    <p:nvPr/>
                  </p:nvCxnSpPr>
                  <p:spPr>
                    <a:xfrm>
                      <a:off x="656771" y="76200"/>
                      <a:ext cx="257629" cy="76200"/>
                    </a:xfrm>
                    <a:prstGeom prst="bentConnector3">
                      <a:avLst>
                        <a:gd name="adj1" fmla="val 5000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51" name="Group 149"/>
                    <p:cNvGrpSpPr/>
                    <p:nvPr/>
                  </p:nvGrpSpPr>
                  <p:grpSpPr>
                    <a:xfrm>
                      <a:off x="923525" y="126170"/>
                      <a:ext cx="228599" cy="152400"/>
                      <a:chOff x="457200" y="228600"/>
                      <a:chExt cx="261850" cy="152400"/>
                    </a:xfrm>
                  </p:grpSpPr>
                  <p:sp>
                    <p:nvSpPr>
                      <p:cNvPr id="253" name="Flowchart: Delay 252"/>
                      <p:cNvSpPr/>
                      <p:nvPr/>
                    </p:nvSpPr>
                    <p:spPr>
                      <a:xfrm>
                        <a:off x="457200" y="228600"/>
                        <a:ext cx="228600" cy="152400"/>
                      </a:xfrm>
                      <a:prstGeom prst="flowChartDelay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4" name="Flowchart: Connector 253"/>
                      <p:cNvSpPr/>
                      <p:nvPr/>
                    </p:nvSpPr>
                    <p:spPr>
                      <a:xfrm>
                        <a:off x="685800" y="285750"/>
                        <a:ext cx="33250" cy="28575"/>
                      </a:xfrm>
                      <a:prstGeom prst="flowChartConnector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52" name="Shape 153"/>
                    <p:cNvCxnSpPr/>
                    <p:nvPr/>
                  </p:nvCxnSpPr>
                  <p:spPr>
                    <a:xfrm flipV="1">
                      <a:off x="656772" y="241385"/>
                      <a:ext cx="266753" cy="63415"/>
                    </a:xfrm>
                    <a:prstGeom prst="bentConnector3">
                      <a:avLst>
                        <a:gd name="adj1" fmla="val 5000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60" name="Group 259"/>
                <p:cNvGrpSpPr/>
                <p:nvPr/>
              </p:nvGrpSpPr>
              <p:grpSpPr>
                <a:xfrm>
                  <a:off x="1134012" y="242118"/>
                  <a:ext cx="628196" cy="396557"/>
                  <a:chOff x="527271" y="-20"/>
                  <a:chExt cx="624853" cy="429259"/>
                </a:xfrm>
              </p:grpSpPr>
              <p:cxnSp>
                <p:nvCxnSpPr>
                  <p:cNvPr id="261" name="Elbow Connector 260"/>
                  <p:cNvCxnSpPr>
                    <a:stCxn id="151" idx="3"/>
                  </p:cNvCxnSpPr>
                  <p:nvPr/>
                </p:nvCxnSpPr>
                <p:spPr>
                  <a:xfrm>
                    <a:off x="527271" y="-20"/>
                    <a:ext cx="387129" cy="152418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62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64" name="Flowchart: Delay 26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5" name="Flowchart: Connector 26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63" name="Shape 153"/>
                  <p:cNvCxnSpPr>
                    <a:stCxn id="165" idx="6"/>
                  </p:cNvCxnSpPr>
                  <p:nvPr/>
                </p:nvCxnSpPr>
                <p:spPr>
                  <a:xfrm flipV="1">
                    <a:off x="592621" y="241385"/>
                    <a:ext cx="330904" cy="187854"/>
                  </a:xfrm>
                  <a:prstGeom prst="bentConnector3">
                    <a:avLst>
                      <a:gd name="adj1" fmla="val 38547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2" name="Group 271"/>
                <p:cNvGrpSpPr/>
                <p:nvPr/>
              </p:nvGrpSpPr>
              <p:grpSpPr>
                <a:xfrm>
                  <a:off x="1170529" y="1068826"/>
                  <a:ext cx="650027" cy="425752"/>
                  <a:chOff x="505556" y="-18930"/>
                  <a:chExt cx="646568" cy="460862"/>
                </a:xfrm>
              </p:grpSpPr>
              <p:cxnSp>
                <p:nvCxnSpPr>
                  <p:cNvPr id="273" name="Elbow Connector 272"/>
                  <p:cNvCxnSpPr>
                    <a:stCxn id="170" idx="3"/>
                  </p:cNvCxnSpPr>
                  <p:nvPr/>
                </p:nvCxnSpPr>
                <p:spPr>
                  <a:xfrm>
                    <a:off x="505556" y="-18930"/>
                    <a:ext cx="408844" cy="17132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4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76" name="Flowchart: Delay 275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Flowchart: Connector 276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75" name="Shape 153"/>
                  <p:cNvCxnSpPr>
                    <a:stCxn id="176" idx="3"/>
                  </p:cNvCxnSpPr>
                  <p:nvPr/>
                </p:nvCxnSpPr>
                <p:spPr>
                  <a:xfrm flipV="1">
                    <a:off x="505556" y="241386"/>
                    <a:ext cx="417969" cy="200546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0" name="Group 279"/>
                <p:cNvGrpSpPr/>
                <p:nvPr/>
              </p:nvGrpSpPr>
              <p:grpSpPr>
                <a:xfrm>
                  <a:off x="1192360" y="1931205"/>
                  <a:ext cx="650027" cy="425752"/>
                  <a:chOff x="505556" y="-18930"/>
                  <a:chExt cx="646568" cy="460862"/>
                </a:xfrm>
              </p:grpSpPr>
              <p:cxnSp>
                <p:nvCxnSpPr>
                  <p:cNvPr id="281" name="Elbow Connector 280"/>
                  <p:cNvCxnSpPr/>
                  <p:nvPr/>
                </p:nvCxnSpPr>
                <p:spPr>
                  <a:xfrm>
                    <a:off x="505556" y="-18930"/>
                    <a:ext cx="408844" cy="17132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82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84" name="Flowchart: Delay 283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5" name="Flowchart: Connector 284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83" name="Shape 153"/>
                  <p:cNvCxnSpPr/>
                  <p:nvPr/>
                </p:nvCxnSpPr>
                <p:spPr>
                  <a:xfrm flipV="1">
                    <a:off x="505556" y="241386"/>
                    <a:ext cx="417969" cy="200546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6" name="Group 285"/>
                <p:cNvGrpSpPr/>
                <p:nvPr/>
              </p:nvGrpSpPr>
              <p:grpSpPr>
                <a:xfrm>
                  <a:off x="1192360" y="2776115"/>
                  <a:ext cx="650027" cy="425752"/>
                  <a:chOff x="505556" y="-18930"/>
                  <a:chExt cx="646568" cy="460862"/>
                </a:xfrm>
              </p:grpSpPr>
              <p:cxnSp>
                <p:nvCxnSpPr>
                  <p:cNvPr id="287" name="Elbow Connector 286"/>
                  <p:cNvCxnSpPr/>
                  <p:nvPr/>
                </p:nvCxnSpPr>
                <p:spPr>
                  <a:xfrm>
                    <a:off x="505556" y="-18930"/>
                    <a:ext cx="408844" cy="17132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88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90" name="Flowchart: Delay 289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1" name="Flowchart: Connector 29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89" name="Shape 153"/>
                  <p:cNvCxnSpPr/>
                  <p:nvPr/>
                </p:nvCxnSpPr>
                <p:spPr>
                  <a:xfrm flipV="1">
                    <a:off x="505556" y="241386"/>
                    <a:ext cx="417969" cy="200546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2" name="Group 291"/>
                <p:cNvGrpSpPr/>
                <p:nvPr/>
              </p:nvGrpSpPr>
              <p:grpSpPr>
                <a:xfrm>
                  <a:off x="1192360" y="3621025"/>
                  <a:ext cx="650027" cy="388185"/>
                  <a:chOff x="505556" y="-18930"/>
                  <a:chExt cx="646568" cy="420197"/>
                </a:xfrm>
              </p:grpSpPr>
              <p:cxnSp>
                <p:nvCxnSpPr>
                  <p:cNvPr id="293" name="Elbow Connector 292"/>
                  <p:cNvCxnSpPr/>
                  <p:nvPr/>
                </p:nvCxnSpPr>
                <p:spPr>
                  <a:xfrm>
                    <a:off x="505556" y="-18930"/>
                    <a:ext cx="408844" cy="17132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94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296" name="Flowchart: Delay 295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7" name="Flowchart: Connector 296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95" name="Shape 153"/>
                  <p:cNvCxnSpPr>
                    <a:stCxn id="213" idx="6"/>
                  </p:cNvCxnSpPr>
                  <p:nvPr/>
                </p:nvCxnSpPr>
                <p:spPr>
                  <a:xfrm flipV="1">
                    <a:off x="512869" y="241386"/>
                    <a:ext cx="410656" cy="159881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9" name="Group 298"/>
                <p:cNvGrpSpPr/>
                <p:nvPr/>
              </p:nvGrpSpPr>
              <p:grpSpPr>
                <a:xfrm>
                  <a:off x="1192360" y="4465935"/>
                  <a:ext cx="650027" cy="425752"/>
                  <a:chOff x="505556" y="-18930"/>
                  <a:chExt cx="646568" cy="460862"/>
                </a:xfrm>
              </p:grpSpPr>
              <p:cxnSp>
                <p:nvCxnSpPr>
                  <p:cNvPr id="300" name="Elbow Connector 299"/>
                  <p:cNvCxnSpPr/>
                  <p:nvPr/>
                </p:nvCxnSpPr>
                <p:spPr>
                  <a:xfrm>
                    <a:off x="505556" y="-18930"/>
                    <a:ext cx="408844" cy="17132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01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303" name="Flowchart: Delay 302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4" name="Flowchart: Connector 303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02" name="Shape 153"/>
                  <p:cNvCxnSpPr/>
                  <p:nvPr/>
                </p:nvCxnSpPr>
                <p:spPr>
                  <a:xfrm flipV="1">
                    <a:off x="505556" y="241386"/>
                    <a:ext cx="417969" cy="200546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5" name="Group 304"/>
                <p:cNvGrpSpPr/>
                <p:nvPr/>
              </p:nvGrpSpPr>
              <p:grpSpPr>
                <a:xfrm>
                  <a:off x="1230765" y="5272440"/>
                  <a:ext cx="650027" cy="425752"/>
                  <a:chOff x="505556" y="-18930"/>
                  <a:chExt cx="646568" cy="460862"/>
                </a:xfrm>
              </p:grpSpPr>
              <p:cxnSp>
                <p:nvCxnSpPr>
                  <p:cNvPr id="306" name="Elbow Connector 305"/>
                  <p:cNvCxnSpPr/>
                  <p:nvPr/>
                </p:nvCxnSpPr>
                <p:spPr>
                  <a:xfrm>
                    <a:off x="505556" y="-18930"/>
                    <a:ext cx="408844" cy="17132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07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309" name="Flowchart: Delay 308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0" name="Flowchart: Connector 309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08" name="Shape 153"/>
                  <p:cNvCxnSpPr/>
                  <p:nvPr/>
                </p:nvCxnSpPr>
                <p:spPr>
                  <a:xfrm flipV="1">
                    <a:off x="505556" y="241386"/>
                    <a:ext cx="417969" cy="200546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1" name="Group 310"/>
                <p:cNvGrpSpPr/>
                <p:nvPr/>
              </p:nvGrpSpPr>
              <p:grpSpPr>
                <a:xfrm>
                  <a:off x="1132125" y="6155755"/>
                  <a:ext cx="710263" cy="422009"/>
                  <a:chOff x="445641" y="-18930"/>
                  <a:chExt cx="706483" cy="456810"/>
                </a:xfrm>
              </p:grpSpPr>
              <p:cxnSp>
                <p:nvCxnSpPr>
                  <p:cNvPr id="312" name="Elbow Connector 311"/>
                  <p:cNvCxnSpPr/>
                  <p:nvPr/>
                </p:nvCxnSpPr>
                <p:spPr>
                  <a:xfrm>
                    <a:off x="505556" y="-18930"/>
                    <a:ext cx="408844" cy="17132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3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315" name="Flowchart: Delay 314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Flowchart: Connector 315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14" name="Shape 153"/>
                  <p:cNvCxnSpPr>
                    <a:stCxn id="253" idx="3"/>
                  </p:cNvCxnSpPr>
                  <p:nvPr/>
                </p:nvCxnSpPr>
                <p:spPr>
                  <a:xfrm flipV="1">
                    <a:off x="445641" y="241386"/>
                    <a:ext cx="477884" cy="196494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8" name="Group 317"/>
                <p:cNvGrpSpPr/>
                <p:nvPr/>
              </p:nvGrpSpPr>
              <p:grpSpPr>
                <a:xfrm>
                  <a:off x="1762209" y="424689"/>
                  <a:ext cx="746643" cy="844177"/>
                  <a:chOff x="409455" y="-263570"/>
                  <a:chExt cx="742669" cy="913793"/>
                </a:xfrm>
              </p:grpSpPr>
              <p:cxnSp>
                <p:nvCxnSpPr>
                  <p:cNvPr id="319" name="Elbow Connector 318"/>
                  <p:cNvCxnSpPr>
                    <a:stCxn id="265" idx="6"/>
                  </p:cNvCxnSpPr>
                  <p:nvPr/>
                </p:nvCxnSpPr>
                <p:spPr>
                  <a:xfrm>
                    <a:off x="409455" y="-263570"/>
                    <a:ext cx="504945" cy="41596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0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322" name="Flowchart: Delay 321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3" name="Flowchart: Connector 322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21" name="Shape 153"/>
                  <p:cNvCxnSpPr>
                    <a:stCxn id="277" idx="6"/>
                  </p:cNvCxnSpPr>
                  <p:nvPr/>
                </p:nvCxnSpPr>
                <p:spPr>
                  <a:xfrm flipV="1">
                    <a:off x="467492" y="241388"/>
                    <a:ext cx="456033" cy="408835"/>
                  </a:xfrm>
                  <a:prstGeom prst="bentConnector3">
                    <a:avLst>
                      <a:gd name="adj1" fmla="val 43767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8" name="Group 337"/>
                <p:cNvGrpSpPr/>
                <p:nvPr/>
              </p:nvGrpSpPr>
              <p:grpSpPr>
                <a:xfrm>
                  <a:off x="1838113" y="2123230"/>
                  <a:ext cx="753775" cy="862259"/>
                  <a:chOff x="402361" y="-263570"/>
                  <a:chExt cx="749763" cy="933366"/>
                </a:xfrm>
              </p:grpSpPr>
              <p:cxnSp>
                <p:nvCxnSpPr>
                  <p:cNvPr id="339" name="Elbow Connector 338"/>
                  <p:cNvCxnSpPr/>
                  <p:nvPr/>
                </p:nvCxnSpPr>
                <p:spPr>
                  <a:xfrm>
                    <a:off x="409455" y="-263570"/>
                    <a:ext cx="504945" cy="41596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40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342" name="Flowchart: Delay 341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3" name="Flowchart: Connector 342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41" name="Shape 153"/>
                  <p:cNvCxnSpPr>
                    <a:stCxn id="291" idx="5"/>
                  </p:cNvCxnSpPr>
                  <p:nvPr/>
                </p:nvCxnSpPr>
                <p:spPr>
                  <a:xfrm rot="5400000" flipH="1" flipV="1">
                    <a:off x="448739" y="195010"/>
                    <a:ext cx="428408" cy="521164"/>
                  </a:xfrm>
                  <a:prstGeom prst="bentConnector4">
                    <a:avLst>
                      <a:gd name="adj1" fmla="val -2407"/>
                      <a:gd name="adj2" fmla="val 50408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6" name="Group 345"/>
                <p:cNvGrpSpPr/>
                <p:nvPr/>
              </p:nvGrpSpPr>
              <p:grpSpPr>
                <a:xfrm>
                  <a:off x="1845245" y="3813050"/>
                  <a:ext cx="753775" cy="862259"/>
                  <a:chOff x="402361" y="-263570"/>
                  <a:chExt cx="749763" cy="933366"/>
                </a:xfrm>
              </p:grpSpPr>
              <p:cxnSp>
                <p:nvCxnSpPr>
                  <p:cNvPr id="347" name="Elbow Connector 346"/>
                  <p:cNvCxnSpPr/>
                  <p:nvPr/>
                </p:nvCxnSpPr>
                <p:spPr>
                  <a:xfrm>
                    <a:off x="409455" y="-263570"/>
                    <a:ext cx="504945" cy="41596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48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350" name="Flowchart: Delay 349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1" name="Flowchart: Connector 35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49" name="Shape 153"/>
                  <p:cNvCxnSpPr/>
                  <p:nvPr/>
                </p:nvCxnSpPr>
                <p:spPr>
                  <a:xfrm rot="5400000" flipH="1" flipV="1">
                    <a:off x="448739" y="195010"/>
                    <a:ext cx="428408" cy="521164"/>
                  </a:xfrm>
                  <a:prstGeom prst="bentConnector4">
                    <a:avLst>
                      <a:gd name="adj1" fmla="val -2407"/>
                      <a:gd name="adj2" fmla="val 50408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2" name="Group 351"/>
                <p:cNvGrpSpPr/>
                <p:nvPr/>
              </p:nvGrpSpPr>
              <p:grpSpPr>
                <a:xfrm>
                  <a:off x="1838111" y="5464465"/>
                  <a:ext cx="799313" cy="900664"/>
                  <a:chOff x="357065" y="-263570"/>
                  <a:chExt cx="795059" cy="974938"/>
                </a:xfrm>
              </p:grpSpPr>
              <p:cxnSp>
                <p:nvCxnSpPr>
                  <p:cNvPr id="353" name="Elbow Connector 352"/>
                  <p:cNvCxnSpPr/>
                  <p:nvPr/>
                </p:nvCxnSpPr>
                <p:spPr>
                  <a:xfrm>
                    <a:off x="409455" y="-263570"/>
                    <a:ext cx="504945" cy="41596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4" name="Group 149"/>
                  <p:cNvGrpSpPr/>
                  <p:nvPr/>
                </p:nvGrpSpPr>
                <p:grpSpPr>
                  <a:xfrm>
                    <a:off x="923525" y="126170"/>
                    <a:ext cx="228599" cy="152400"/>
                    <a:chOff x="457200" y="228600"/>
                    <a:chExt cx="261850" cy="152400"/>
                  </a:xfrm>
                </p:grpSpPr>
                <p:sp>
                  <p:nvSpPr>
                    <p:cNvPr id="356" name="Flowchart: Delay 355"/>
                    <p:cNvSpPr/>
                    <p:nvPr/>
                  </p:nvSpPr>
                  <p:spPr>
                    <a:xfrm>
                      <a:off x="457200" y="228600"/>
                      <a:ext cx="228600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7" name="Flowchart: Connector 356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55" name="Shape 153"/>
                  <p:cNvCxnSpPr>
                    <a:stCxn id="316" idx="5"/>
                  </p:cNvCxnSpPr>
                  <p:nvPr/>
                </p:nvCxnSpPr>
                <p:spPr>
                  <a:xfrm rot="5400000" flipH="1" flipV="1">
                    <a:off x="405304" y="193149"/>
                    <a:ext cx="469980" cy="566458"/>
                  </a:xfrm>
                  <a:prstGeom prst="bentConnector4">
                    <a:avLst>
                      <a:gd name="adj1" fmla="val 2193"/>
                      <a:gd name="adj2" fmla="val 50375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7" name="Group 386"/>
                <p:cNvGrpSpPr/>
                <p:nvPr/>
              </p:nvGrpSpPr>
              <p:grpSpPr>
                <a:xfrm>
                  <a:off x="2599020" y="4239093"/>
                  <a:ext cx="1152759" cy="1655815"/>
                  <a:chOff x="2465343" y="935531"/>
                  <a:chExt cx="1152759" cy="1655815"/>
                </a:xfrm>
              </p:grpSpPr>
              <p:cxnSp>
                <p:nvCxnSpPr>
                  <p:cNvPr id="388" name="Elbow Connector 387"/>
                  <p:cNvCxnSpPr>
                    <a:stCxn id="351" idx="6"/>
                  </p:cNvCxnSpPr>
                  <p:nvPr/>
                </p:nvCxnSpPr>
                <p:spPr>
                  <a:xfrm>
                    <a:off x="2465343" y="935531"/>
                    <a:ext cx="913763" cy="809010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89" name="Group 149"/>
                  <p:cNvGrpSpPr/>
                  <p:nvPr/>
                </p:nvGrpSpPr>
                <p:grpSpPr>
                  <a:xfrm>
                    <a:off x="3388281" y="1720312"/>
                    <a:ext cx="229821" cy="140790"/>
                    <a:chOff x="457201" y="228601"/>
                    <a:chExt cx="261849" cy="152400"/>
                  </a:xfrm>
                </p:grpSpPr>
                <p:sp>
                  <p:nvSpPr>
                    <p:cNvPr id="391" name="Flowchart: Delay 390"/>
                    <p:cNvSpPr/>
                    <p:nvPr/>
                  </p:nvSpPr>
                  <p:spPr>
                    <a:xfrm>
                      <a:off x="457201" y="228601"/>
                      <a:ext cx="228599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2" name="Flowchart: Connector 391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90" name="Shape 153"/>
                  <p:cNvCxnSpPr>
                    <a:stCxn id="356" idx="3"/>
                  </p:cNvCxnSpPr>
                  <p:nvPr/>
                </p:nvCxnSpPr>
                <p:spPr>
                  <a:xfrm flipV="1">
                    <a:off x="2474565" y="1826754"/>
                    <a:ext cx="913715" cy="764592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2508851" y="850733"/>
                  <a:ext cx="1218848" cy="1699352"/>
                  <a:chOff x="2399254" y="891994"/>
                  <a:chExt cx="1218848" cy="1699352"/>
                </a:xfrm>
              </p:grpSpPr>
              <p:cxnSp>
                <p:nvCxnSpPr>
                  <p:cNvPr id="397" name="Elbow Connector 396"/>
                  <p:cNvCxnSpPr>
                    <a:stCxn id="323" idx="6"/>
                  </p:cNvCxnSpPr>
                  <p:nvPr/>
                </p:nvCxnSpPr>
                <p:spPr>
                  <a:xfrm>
                    <a:off x="2399254" y="891994"/>
                    <a:ext cx="979852" cy="852547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98" name="Group 149"/>
                  <p:cNvGrpSpPr/>
                  <p:nvPr/>
                </p:nvGrpSpPr>
                <p:grpSpPr>
                  <a:xfrm>
                    <a:off x="3388281" y="1720312"/>
                    <a:ext cx="229821" cy="140790"/>
                    <a:chOff x="457201" y="228601"/>
                    <a:chExt cx="261849" cy="152400"/>
                  </a:xfrm>
                </p:grpSpPr>
                <p:sp>
                  <p:nvSpPr>
                    <p:cNvPr id="400" name="Flowchart: Delay 399"/>
                    <p:cNvSpPr/>
                    <p:nvPr/>
                  </p:nvSpPr>
                  <p:spPr>
                    <a:xfrm>
                      <a:off x="457201" y="228601"/>
                      <a:ext cx="228599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1" name="Flowchart: Connector 400"/>
                    <p:cNvSpPr/>
                    <p:nvPr/>
                  </p:nvSpPr>
                  <p:spPr>
                    <a:xfrm>
                      <a:off x="685800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99" name="Shape 153"/>
                  <p:cNvCxnSpPr/>
                  <p:nvPr/>
                </p:nvCxnSpPr>
                <p:spPr>
                  <a:xfrm flipV="1">
                    <a:off x="2474565" y="1826754"/>
                    <a:ext cx="913715" cy="764592"/>
                  </a:xfrm>
                  <a:prstGeom prst="bentConnector3">
                    <a:avLst>
                      <a:gd name="adj1" fmla="val 44824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4" name="Group 403"/>
                <p:cNvGrpSpPr/>
                <p:nvPr/>
              </p:nvGrpSpPr>
              <p:grpSpPr>
                <a:xfrm>
                  <a:off x="3698516" y="1749446"/>
                  <a:ext cx="2135793" cy="3353978"/>
                  <a:chOff x="1482309" y="210970"/>
                  <a:chExt cx="2135794" cy="3353978"/>
                </a:xfrm>
              </p:grpSpPr>
              <p:cxnSp>
                <p:nvCxnSpPr>
                  <p:cNvPr id="405" name="Elbow Connector 404"/>
                  <p:cNvCxnSpPr>
                    <a:stCxn id="400" idx="3"/>
                  </p:cNvCxnSpPr>
                  <p:nvPr/>
                </p:nvCxnSpPr>
                <p:spPr>
                  <a:xfrm>
                    <a:off x="1482309" y="210970"/>
                    <a:ext cx="1896799" cy="1533571"/>
                  </a:xfrm>
                  <a:prstGeom prst="bentConnector3">
                    <a:avLst>
                      <a:gd name="adj1" fmla="val 5000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06" name="Group 149"/>
                  <p:cNvGrpSpPr/>
                  <p:nvPr/>
                </p:nvGrpSpPr>
                <p:grpSpPr>
                  <a:xfrm>
                    <a:off x="3388281" y="1720312"/>
                    <a:ext cx="229822" cy="140790"/>
                    <a:chOff x="457201" y="228601"/>
                    <a:chExt cx="261850" cy="152400"/>
                  </a:xfrm>
                </p:grpSpPr>
                <p:sp>
                  <p:nvSpPr>
                    <p:cNvPr id="408" name="Flowchart: Delay 407"/>
                    <p:cNvSpPr/>
                    <p:nvPr/>
                  </p:nvSpPr>
                  <p:spPr>
                    <a:xfrm>
                      <a:off x="457201" y="228601"/>
                      <a:ext cx="228599" cy="152400"/>
                    </a:xfrm>
                    <a:prstGeom prst="flowChartDelay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9" name="Flowchart: Connector 408"/>
                    <p:cNvSpPr/>
                    <p:nvPr/>
                  </p:nvSpPr>
                  <p:spPr>
                    <a:xfrm>
                      <a:off x="685801" y="285750"/>
                      <a:ext cx="33250" cy="28575"/>
                    </a:xfrm>
                    <a:prstGeom prst="flowChartConnector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407" name="Shape 153"/>
                  <p:cNvCxnSpPr/>
                  <p:nvPr/>
                </p:nvCxnSpPr>
                <p:spPr>
                  <a:xfrm flipV="1">
                    <a:off x="1549288" y="1813714"/>
                    <a:ext cx="1838994" cy="1751234"/>
                  </a:xfrm>
                  <a:prstGeom prst="bentConnector3">
                    <a:avLst>
                      <a:gd name="adj1" fmla="val 49025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" name="Left Brace 2"/>
              <p:cNvSpPr/>
              <p:nvPr/>
            </p:nvSpPr>
            <p:spPr>
              <a:xfrm>
                <a:off x="1627822" y="219004"/>
                <a:ext cx="895960" cy="6353245"/>
              </a:xfrm>
              <a:prstGeom prst="leftBrace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0" y="3200596"/>
                <a:ext cx="17630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64 INPUTS</a:t>
                </a:r>
                <a:endParaRPr lang="en-US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948705" y="3358864"/>
                <a:ext cx="1195295" cy="372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OUTPUT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917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91247"/>
            <a:ext cx="8042276" cy="1336956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MOORE’S LAW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108" y="1759452"/>
            <a:ext cx="4586942" cy="4086004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International Technology Roadmap for Semiconductors (ITRS) is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expected to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continue for another decade at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least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Performance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gains measured in terms of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processor speeds has started to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saturate or even fall back a little</a:t>
            </a:r>
          </a:p>
        </p:txBody>
      </p:sp>
      <p:pic>
        <p:nvPicPr>
          <p:cNvPr id="5" name="Picture 4" descr="111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1" y="1459474"/>
            <a:ext cx="4455087" cy="43859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3999" y="5830513"/>
            <a:ext cx="5169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Transistor integration density per die[1] 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502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SIMULATION OF EXAMPLE CIRCUIT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endParaRPr lang="hr-HR" dirty="0" smtClean="0"/>
          </a:p>
          <a:p>
            <a:pPr marL="0" indent="0">
              <a:buClr>
                <a:schemeClr val="tx2"/>
              </a:buClr>
              <a:buNone/>
            </a:pP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Worst </a:t>
            </a:r>
            <a:r>
              <a:rPr lang="hr-HR" dirty="0">
                <a:solidFill>
                  <a:schemeClr val="tx1"/>
                </a:solidFill>
                <a:latin typeface="Calibri"/>
                <a:cs typeface="Calibri"/>
              </a:rPr>
              <a:t>path delay </a:t>
            </a: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simulated for three cases</a:t>
            </a:r>
          </a:p>
          <a:p>
            <a:pPr>
              <a:buClr>
                <a:schemeClr val="tx2"/>
              </a:buClr>
            </a:pP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Circuit without tuning circuitry added</a:t>
            </a:r>
          </a:p>
          <a:p>
            <a:pPr>
              <a:buClr>
                <a:schemeClr val="tx2"/>
              </a:buClr>
            </a:pP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Circuit with tuning circuitry added </a:t>
            </a:r>
          </a:p>
          <a:p>
            <a:pPr>
              <a:buClr>
                <a:schemeClr val="tx2"/>
              </a:buClr>
            </a:pPr>
            <a:r>
              <a:rPr lang="hr-HR" dirty="0" smtClean="0">
                <a:solidFill>
                  <a:schemeClr val="tx1"/>
                </a:solidFill>
                <a:latin typeface="Calibri"/>
                <a:cs typeface="Calibri"/>
              </a:rPr>
              <a:t>Tuned Circuit</a:t>
            </a:r>
          </a:p>
        </p:txBody>
      </p:sp>
    </p:spTree>
    <p:extLst>
      <p:ext uri="{BB962C8B-B14F-4D97-AF65-F5344CB8AC3E}">
        <p14:creationId xmlns:p14="http://schemas.microsoft.com/office/powerpoint/2010/main" val="37704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SIMULATING COPIES OF SMALL CIRCUIT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2332318"/>
            <a:ext cx="8277786" cy="5003799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Circuit simulated 10,000 times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New random set of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V</a:t>
            </a:r>
            <a:r>
              <a:rPr lang="en-US" baseline="-25000" dirty="0" err="1" smtClean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values for transistors in every simulation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Worst path delays are stored for every copy of the circuit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402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CONSTRUCTING LARGER CIRCUITS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Need larger circuits to see impact of parameter variations</a:t>
            </a:r>
          </a:p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Pick 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N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copies of standard small circuit to make a large circuit</a:t>
            </a:r>
          </a:p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Largest delays among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 N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subcircuit is the worst path delays of large circuit  </a:t>
            </a:r>
          </a:p>
          <a:p>
            <a:pPr algn="just">
              <a:buClr>
                <a:schemeClr val="tx2"/>
              </a:buClr>
            </a:pP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ranges from 1 to 5000</a:t>
            </a:r>
          </a:p>
          <a:p>
            <a:pPr algn="just">
              <a:buClr>
                <a:schemeClr val="tx2"/>
              </a:buClr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ick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N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sub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-circuits is done 1000 times each to get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 average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case for every size 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54206" y="229232"/>
            <a:ext cx="4776794" cy="6075410"/>
            <a:chOff x="462665" y="49360"/>
            <a:chExt cx="5371644" cy="6693425"/>
          </a:xfrm>
        </p:grpSpPr>
        <p:grpSp>
          <p:nvGrpSpPr>
            <p:cNvPr id="5" name="Group 4"/>
            <p:cNvGrpSpPr/>
            <p:nvPr/>
          </p:nvGrpSpPr>
          <p:grpSpPr>
            <a:xfrm>
              <a:off x="464552" y="477536"/>
              <a:ext cx="229822" cy="140790"/>
              <a:chOff x="457200" y="228600"/>
              <a:chExt cx="261850" cy="152400"/>
            </a:xfrm>
          </p:grpSpPr>
          <p:sp>
            <p:nvSpPr>
              <p:cNvPr id="287" name="Flowchart: Delay 55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Flowchart: Connector 56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64553" y="688721"/>
              <a:ext cx="229822" cy="140790"/>
              <a:chOff x="457200" y="228600"/>
              <a:chExt cx="261850" cy="152400"/>
            </a:xfrm>
          </p:grpSpPr>
          <p:sp>
            <p:nvSpPr>
              <p:cNvPr id="285" name="Flowchart: Delay 61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Flowchart: Connector 62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64552" y="899906"/>
              <a:ext cx="229822" cy="140790"/>
              <a:chOff x="457200" y="228600"/>
              <a:chExt cx="261850" cy="152400"/>
            </a:xfrm>
          </p:grpSpPr>
          <p:sp>
            <p:nvSpPr>
              <p:cNvPr id="283" name="Flowchart: Delay 64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lowchart: Connector 65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64552" y="1111092"/>
              <a:ext cx="229822" cy="140790"/>
              <a:chOff x="457200" y="228600"/>
              <a:chExt cx="261850" cy="152400"/>
            </a:xfrm>
          </p:grpSpPr>
          <p:sp>
            <p:nvSpPr>
              <p:cNvPr id="281" name="Flowchart: Delay 67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Flowchart: Connector 68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64553" y="1322277"/>
              <a:ext cx="229822" cy="140790"/>
              <a:chOff x="457200" y="228600"/>
              <a:chExt cx="261850" cy="152400"/>
            </a:xfrm>
          </p:grpSpPr>
          <p:sp>
            <p:nvSpPr>
              <p:cNvPr id="279" name="Flowchart: Delay 70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Flowchart: Connector 71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64553" y="1533462"/>
              <a:ext cx="229822" cy="140790"/>
              <a:chOff x="457200" y="228600"/>
              <a:chExt cx="261850" cy="152400"/>
            </a:xfrm>
          </p:grpSpPr>
          <p:sp>
            <p:nvSpPr>
              <p:cNvPr id="277" name="Flowchart: Delay 73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Flowchart: Connector 74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64552" y="1744648"/>
              <a:ext cx="229822" cy="140790"/>
              <a:chOff x="457200" y="228600"/>
              <a:chExt cx="261850" cy="152400"/>
            </a:xfrm>
          </p:grpSpPr>
          <p:sp>
            <p:nvSpPr>
              <p:cNvPr id="275" name="Flowchart: Delay 76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Flowchart: Connector 77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64552" y="1955833"/>
              <a:ext cx="229822" cy="140790"/>
              <a:chOff x="457200" y="228600"/>
              <a:chExt cx="261850" cy="152400"/>
            </a:xfrm>
          </p:grpSpPr>
          <p:sp>
            <p:nvSpPr>
              <p:cNvPr id="273" name="Flowchart: Delay 79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Flowchart: Connector 80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4552" y="2167018"/>
              <a:ext cx="229822" cy="140790"/>
              <a:chOff x="457200" y="228600"/>
              <a:chExt cx="261850" cy="152400"/>
            </a:xfrm>
          </p:grpSpPr>
          <p:sp>
            <p:nvSpPr>
              <p:cNvPr id="271" name="Flowchart: Delay 82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lowchart: Connector 83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64552" y="2378204"/>
              <a:ext cx="229822" cy="140790"/>
              <a:chOff x="457200" y="228600"/>
              <a:chExt cx="261850" cy="152400"/>
            </a:xfrm>
          </p:grpSpPr>
          <p:sp>
            <p:nvSpPr>
              <p:cNvPr id="269" name="Flowchart: Delay 85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Flowchart: Connector 86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64552" y="2589389"/>
              <a:ext cx="229822" cy="140790"/>
              <a:chOff x="457200" y="228600"/>
              <a:chExt cx="261850" cy="152400"/>
            </a:xfrm>
          </p:grpSpPr>
          <p:sp>
            <p:nvSpPr>
              <p:cNvPr id="267" name="Flowchart: Delay 88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Flowchart: Connector 89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64552" y="2800574"/>
              <a:ext cx="229822" cy="140790"/>
              <a:chOff x="457200" y="228600"/>
              <a:chExt cx="261850" cy="152400"/>
            </a:xfrm>
          </p:grpSpPr>
          <p:sp>
            <p:nvSpPr>
              <p:cNvPr id="265" name="Flowchart: Delay 91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lowchart: Connector 92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64552" y="3011760"/>
              <a:ext cx="229822" cy="140790"/>
              <a:chOff x="457200" y="228600"/>
              <a:chExt cx="261850" cy="152400"/>
            </a:xfrm>
          </p:grpSpPr>
          <p:sp>
            <p:nvSpPr>
              <p:cNvPr id="263" name="Flowchart: Delay 94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Flowchart: Connector 95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64552" y="3222945"/>
              <a:ext cx="229823" cy="3097385"/>
              <a:chOff x="457200" y="0"/>
              <a:chExt cx="228600" cy="3352800"/>
            </a:xfrm>
          </p:grpSpPr>
          <p:grpSp>
            <p:nvGrpSpPr>
              <p:cNvPr id="218" name="Group 5"/>
              <p:cNvGrpSpPr/>
              <p:nvPr/>
            </p:nvGrpSpPr>
            <p:grpSpPr>
              <a:xfrm>
                <a:off x="457201" y="228600"/>
                <a:ext cx="228599" cy="152400"/>
                <a:chOff x="457200" y="228600"/>
                <a:chExt cx="261850" cy="152400"/>
              </a:xfrm>
            </p:grpSpPr>
            <p:sp>
              <p:nvSpPr>
                <p:cNvPr id="261" name="Flowchart: Delay 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Flowchart: Connector 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54"/>
              <p:cNvGrpSpPr/>
              <p:nvPr/>
            </p:nvGrpSpPr>
            <p:grpSpPr>
              <a:xfrm>
                <a:off x="457200" y="457200"/>
                <a:ext cx="228599" cy="152400"/>
                <a:chOff x="457200" y="228600"/>
                <a:chExt cx="261850" cy="152400"/>
              </a:xfrm>
            </p:grpSpPr>
            <p:sp>
              <p:nvSpPr>
                <p:cNvPr id="259" name="Flowchart: Delay 14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lowchart: Connector 14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60"/>
              <p:cNvGrpSpPr/>
              <p:nvPr/>
            </p:nvGrpSpPr>
            <p:grpSpPr>
              <a:xfrm>
                <a:off x="457201" y="685800"/>
                <a:ext cx="228599" cy="152400"/>
                <a:chOff x="457200" y="228600"/>
                <a:chExt cx="261850" cy="152400"/>
              </a:xfrm>
            </p:grpSpPr>
            <p:sp>
              <p:nvSpPr>
                <p:cNvPr id="257" name="Flowchart: Delay 141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lowchart: Connector 142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63"/>
              <p:cNvGrpSpPr/>
              <p:nvPr/>
            </p:nvGrpSpPr>
            <p:grpSpPr>
              <a:xfrm>
                <a:off x="457200" y="914400"/>
                <a:ext cx="228599" cy="152400"/>
                <a:chOff x="457200" y="228600"/>
                <a:chExt cx="261850" cy="152400"/>
              </a:xfrm>
            </p:grpSpPr>
            <p:sp>
              <p:nvSpPr>
                <p:cNvPr id="255" name="Flowchart: Delay 139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lowchart: Connector 14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66"/>
              <p:cNvGrpSpPr/>
              <p:nvPr/>
            </p:nvGrpSpPr>
            <p:grpSpPr>
              <a:xfrm>
                <a:off x="457200" y="1143000"/>
                <a:ext cx="228599" cy="152400"/>
                <a:chOff x="457200" y="228600"/>
                <a:chExt cx="261850" cy="152400"/>
              </a:xfrm>
            </p:grpSpPr>
            <p:sp>
              <p:nvSpPr>
                <p:cNvPr id="253" name="Flowchart: Delay 137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Flowchart: Connector 138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69"/>
              <p:cNvGrpSpPr/>
              <p:nvPr/>
            </p:nvGrpSpPr>
            <p:grpSpPr>
              <a:xfrm>
                <a:off x="457201" y="1371600"/>
                <a:ext cx="228599" cy="152400"/>
                <a:chOff x="457200" y="228600"/>
                <a:chExt cx="261850" cy="152400"/>
              </a:xfrm>
            </p:grpSpPr>
            <p:sp>
              <p:nvSpPr>
                <p:cNvPr id="251" name="Flowchart: Delay 135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lowchart: Connector 136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72"/>
              <p:cNvGrpSpPr/>
              <p:nvPr/>
            </p:nvGrpSpPr>
            <p:grpSpPr>
              <a:xfrm>
                <a:off x="457201" y="1600200"/>
                <a:ext cx="228599" cy="152400"/>
                <a:chOff x="457200" y="228600"/>
                <a:chExt cx="261850" cy="152400"/>
              </a:xfrm>
            </p:grpSpPr>
            <p:sp>
              <p:nvSpPr>
                <p:cNvPr id="249" name="Flowchart: Delay 13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lowchart: Connector 13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75"/>
              <p:cNvGrpSpPr/>
              <p:nvPr/>
            </p:nvGrpSpPr>
            <p:grpSpPr>
              <a:xfrm>
                <a:off x="457200" y="1828800"/>
                <a:ext cx="228599" cy="152400"/>
                <a:chOff x="457200" y="228600"/>
                <a:chExt cx="261850" cy="152400"/>
              </a:xfrm>
            </p:grpSpPr>
            <p:sp>
              <p:nvSpPr>
                <p:cNvPr id="247" name="Flowchart: Delay 131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Flowchart: Connector 132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78"/>
              <p:cNvGrpSpPr/>
              <p:nvPr/>
            </p:nvGrpSpPr>
            <p:grpSpPr>
              <a:xfrm>
                <a:off x="457200" y="2057400"/>
                <a:ext cx="228599" cy="152400"/>
                <a:chOff x="457200" y="228600"/>
                <a:chExt cx="261850" cy="152400"/>
              </a:xfrm>
            </p:grpSpPr>
            <p:sp>
              <p:nvSpPr>
                <p:cNvPr id="245" name="Flowchart: Delay 129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lowchart: Connector 13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81"/>
              <p:cNvGrpSpPr/>
              <p:nvPr/>
            </p:nvGrpSpPr>
            <p:grpSpPr>
              <a:xfrm>
                <a:off x="457200" y="2286000"/>
                <a:ext cx="228599" cy="152400"/>
                <a:chOff x="457200" y="228600"/>
                <a:chExt cx="261850" cy="152400"/>
              </a:xfrm>
            </p:grpSpPr>
            <p:sp>
              <p:nvSpPr>
                <p:cNvPr id="243" name="Flowchart: Delay 127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lowchart: Connector 128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84"/>
              <p:cNvGrpSpPr/>
              <p:nvPr/>
            </p:nvGrpSpPr>
            <p:grpSpPr>
              <a:xfrm>
                <a:off x="457200" y="2514600"/>
                <a:ext cx="228599" cy="152400"/>
                <a:chOff x="457200" y="228600"/>
                <a:chExt cx="261850" cy="152400"/>
              </a:xfrm>
            </p:grpSpPr>
            <p:sp>
              <p:nvSpPr>
                <p:cNvPr id="241" name="Flowchart: Delay 125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lowchart: Connector 126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87"/>
              <p:cNvGrpSpPr/>
              <p:nvPr/>
            </p:nvGrpSpPr>
            <p:grpSpPr>
              <a:xfrm>
                <a:off x="457200" y="2743200"/>
                <a:ext cx="228599" cy="152400"/>
                <a:chOff x="457200" y="228600"/>
                <a:chExt cx="261850" cy="152400"/>
              </a:xfrm>
            </p:grpSpPr>
            <p:sp>
              <p:nvSpPr>
                <p:cNvPr id="239" name="Flowchart: Delay 12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lowchart: Connector 12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90"/>
              <p:cNvGrpSpPr/>
              <p:nvPr/>
            </p:nvGrpSpPr>
            <p:grpSpPr>
              <a:xfrm>
                <a:off x="457200" y="2971800"/>
                <a:ext cx="228599" cy="152400"/>
                <a:chOff x="457200" y="228600"/>
                <a:chExt cx="261850" cy="152400"/>
              </a:xfrm>
            </p:grpSpPr>
            <p:sp>
              <p:nvSpPr>
                <p:cNvPr id="237" name="Flowchart: Delay 121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lowchart: Connector 122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93"/>
              <p:cNvGrpSpPr/>
              <p:nvPr/>
            </p:nvGrpSpPr>
            <p:grpSpPr>
              <a:xfrm>
                <a:off x="457200" y="3200400"/>
                <a:ext cx="228599" cy="152400"/>
                <a:chOff x="457200" y="228600"/>
                <a:chExt cx="261850" cy="152400"/>
              </a:xfrm>
            </p:grpSpPr>
            <p:sp>
              <p:nvSpPr>
                <p:cNvPr id="235" name="Flowchart: Delay 119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lowchart: Connector 12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96"/>
              <p:cNvGrpSpPr/>
              <p:nvPr/>
            </p:nvGrpSpPr>
            <p:grpSpPr>
              <a:xfrm>
                <a:off x="457200" y="0"/>
                <a:ext cx="228599" cy="152400"/>
                <a:chOff x="457200" y="228600"/>
                <a:chExt cx="261850" cy="152400"/>
              </a:xfrm>
            </p:grpSpPr>
            <p:sp>
              <p:nvSpPr>
                <p:cNvPr id="233" name="Flowchart: Delay 117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lowchart: Connector 118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464552" y="49360"/>
              <a:ext cx="228599" cy="152400"/>
              <a:chOff x="457200" y="228600"/>
              <a:chExt cx="261850" cy="152400"/>
            </a:xfrm>
          </p:grpSpPr>
          <p:sp>
            <p:nvSpPr>
              <p:cNvPr id="216" name="Flowchart: Delay 97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lowchart: Connector 98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64553" y="266350"/>
              <a:ext cx="229822" cy="140790"/>
              <a:chOff x="457200" y="228600"/>
              <a:chExt cx="261850" cy="152400"/>
            </a:xfrm>
          </p:grpSpPr>
          <p:sp>
            <p:nvSpPr>
              <p:cNvPr id="214" name="Flowchart: Delay 3"/>
              <p:cNvSpPr/>
              <p:nvPr/>
            </p:nvSpPr>
            <p:spPr>
              <a:xfrm>
                <a:off x="457200" y="228600"/>
                <a:ext cx="228600" cy="152400"/>
              </a:xfrm>
              <a:prstGeom prst="flowChartDelay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lowchart: Connector 4"/>
              <p:cNvSpPr/>
              <p:nvPr/>
            </p:nvSpPr>
            <p:spPr>
              <a:xfrm>
                <a:off x="685800" y="285750"/>
                <a:ext cx="33250" cy="28575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65191" y="125560"/>
              <a:ext cx="498003" cy="211185"/>
              <a:chOff x="656771" y="76200"/>
              <a:chExt cx="495353" cy="228600"/>
            </a:xfrm>
          </p:grpSpPr>
          <p:cxnSp>
            <p:nvCxnSpPr>
              <p:cNvPr id="209" name="Elbow Connector 208"/>
              <p:cNvCxnSpPr>
                <a:stCxn id="216" idx="3"/>
              </p:cNvCxnSpPr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0" name="Group 20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212" name="Flowchart: Delay 150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lowchart: Connector 151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11" name="Shape 153"/>
              <p:cNvCxnSpPr>
                <a:stCxn id="214" idx="3"/>
              </p:cNvCxnSpPr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701709" y="526517"/>
              <a:ext cx="498003" cy="211185"/>
              <a:chOff x="656771" y="76200"/>
              <a:chExt cx="495353" cy="228600"/>
            </a:xfrm>
          </p:grpSpPr>
          <p:cxnSp>
            <p:nvCxnSpPr>
              <p:cNvPr id="204" name="Elbow Connector 203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207" name="Flowchart: Delay 16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lowchart: Connector 16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06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701709" y="952268"/>
              <a:ext cx="498003" cy="211185"/>
              <a:chOff x="656771" y="76200"/>
              <a:chExt cx="495353" cy="228600"/>
            </a:xfrm>
          </p:grpSpPr>
          <p:cxnSp>
            <p:nvCxnSpPr>
              <p:cNvPr id="199" name="Elbow Connector 198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0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202" name="Flowchart: Delay 169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Flowchart: Connector 17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01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701709" y="1378020"/>
              <a:ext cx="498003" cy="211185"/>
              <a:chOff x="656771" y="76200"/>
              <a:chExt cx="495353" cy="228600"/>
            </a:xfrm>
          </p:grpSpPr>
          <p:cxnSp>
            <p:nvCxnSpPr>
              <p:cNvPr id="194" name="Elbow Connector 193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5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97" name="Flowchart: Delay 175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lowchart: Connector 176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6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701709" y="1803772"/>
              <a:ext cx="498003" cy="211185"/>
              <a:chOff x="656771" y="76200"/>
              <a:chExt cx="495353" cy="228600"/>
            </a:xfrm>
          </p:grpSpPr>
          <p:cxnSp>
            <p:nvCxnSpPr>
              <p:cNvPr id="189" name="Elbow Connector 188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0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92" name="Flowchart: Delay 181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Flowchart: Connector 182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1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701709" y="2229524"/>
              <a:ext cx="498003" cy="211185"/>
              <a:chOff x="656771" y="76200"/>
              <a:chExt cx="495353" cy="228600"/>
            </a:xfrm>
          </p:grpSpPr>
          <p:cxnSp>
            <p:nvCxnSpPr>
              <p:cNvPr id="184" name="Elbow Connector 183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87" name="Flowchart: Delay 187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lowchart: Connector 188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6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701709" y="2655276"/>
              <a:ext cx="498003" cy="211185"/>
              <a:chOff x="656771" y="76200"/>
              <a:chExt cx="495353" cy="228600"/>
            </a:xfrm>
          </p:grpSpPr>
          <p:cxnSp>
            <p:nvCxnSpPr>
              <p:cNvPr id="179" name="Elbow Connector 178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0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82" name="Flowchart: Delay 19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Flowchart: Connector 19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1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701709" y="3081028"/>
              <a:ext cx="498003" cy="211185"/>
              <a:chOff x="656771" y="76200"/>
              <a:chExt cx="495353" cy="228600"/>
            </a:xfrm>
          </p:grpSpPr>
          <p:cxnSp>
            <p:nvCxnSpPr>
              <p:cNvPr id="174" name="Elbow Connector 173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5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77" name="Flowchart: Delay 199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lowchart: Connector 20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76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701709" y="3506780"/>
              <a:ext cx="498003" cy="211185"/>
              <a:chOff x="656771" y="76200"/>
              <a:chExt cx="495353" cy="228600"/>
            </a:xfrm>
          </p:grpSpPr>
          <p:cxnSp>
            <p:nvCxnSpPr>
              <p:cNvPr id="169" name="Elbow Connector 168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0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72" name="Flowchart: Delay 205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Flowchart: Connector 206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71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701709" y="3897052"/>
              <a:ext cx="498003" cy="211185"/>
              <a:chOff x="656771" y="76200"/>
              <a:chExt cx="495353" cy="228600"/>
            </a:xfrm>
          </p:grpSpPr>
          <p:cxnSp>
            <p:nvCxnSpPr>
              <p:cNvPr id="164" name="Elbow Connector 163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5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67" name="Flowchart: Delay 211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lowchart: Connector 212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6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701709" y="4358283"/>
              <a:ext cx="498003" cy="211185"/>
              <a:chOff x="656771" y="76200"/>
              <a:chExt cx="495353" cy="228600"/>
            </a:xfrm>
          </p:grpSpPr>
          <p:cxnSp>
            <p:nvCxnSpPr>
              <p:cNvPr id="159" name="Elbow Connector 158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0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62" name="Flowchart: Delay 217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Flowchart: Connector 218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701709" y="4784035"/>
              <a:ext cx="498003" cy="211185"/>
              <a:chOff x="656771" y="76200"/>
              <a:chExt cx="495353" cy="228600"/>
            </a:xfrm>
          </p:grpSpPr>
          <p:cxnSp>
            <p:nvCxnSpPr>
              <p:cNvPr id="154" name="Elbow Connector 153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5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57" name="Flowchart: Delay 22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lowchart: Connector 22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56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701709" y="5174308"/>
              <a:ext cx="498003" cy="211185"/>
              <a:chOff x="656771" y="76200"/>
              <a:chExt cx="495353" cy="228600"/>
            </a:xfrm>
          </p:grpSpPr>
          <p:cxnSp>
            <p:nvCxnSpPr>
              <p:cNvPr id="149" name="Elbow Connector 148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0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52" name="Flowchart: Delay 229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lowchart: Connector 23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51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701709" y="5600060"/>
              <a:ext cx="498003" cy="211185"/>
              <a:chOff x="656771" y="76200"/>
              <a:chExt cx="495353" cy="228600"/>
            </a:xfrm>
          </p:grpSpPr>
          <p:cxnSp>
            <p:nvCxnSpPr>
              <p:cNvPr id="144" name="Elbow Connector 143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5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47" name="Flowchart: Delay 235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lowchart: Connector 236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46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701709" y="6025811"/>
              <a:ext cx="498003" cy="211185"/>
              <a:chOff x="656771" y="76200"/>
              <a:chExt cx="495353" cy="228600"/>
            </a:xfrm>
          </p:grpSpPr>
          <p:cxnSp>
            <p:nvCxnSpPr>
              <p:cNvPr id="139" name="Elbow Connector 138"/>
              <p:cNvCxnSpPr/>
              <p:nvPr/>
            </p:nvCxnSpPr>
            <p:spPr>
              <a:xfrm>
                <a:off x="656771" y="76200"/>
                <a:ext cx="257629" cy="762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0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42" name="Flowchart: Delay 241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lowchart: Connector 242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41" name="Shape 153"/>
              <p:cNvCxnSpPr/>
              <p:nvPr/>
            </p:nvCxnSpPr>
            <p:spPr>
              <a:xfrm flipV="1">
                <a:off x="656772" y="241385"/>
                <a:ext cx="266753" cy="6341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462665" y="6385005"/>
              <a:ext cx="698642" cy="357780"/>
              <a:chOff x="457200" y="0"/>
              <a:chExt cx="698642" cy="357780"/>
            </a:xfrm>
          </p:grpSpPr>
          <p:grpSp>
            <p:nvGrpSpPr>
              <p:cNvPr id="127" name="Group 96"/>
              <p:cNvGrpSpPr/>
              <p:nvPr/>
            </p:nvGrpSpPr>
            <p:grpSpPr>
              <a:xfrm>
                <a:off x="457200" y="0"/>
                <a:ext cx="228599" cy="152400"/>
                <a:chOff x="457200" y="228600"/>
                <a:chExt cx="261850" cy="152400"/>
              </a:xfrm>
            </p:grpSpPr>
            <p:sp>
              <p:nvSpPr>
                <p:cNvPr id="137" name="Flowchart: Delay 256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lowchart: Connector 257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5"/>
              <p:cNvGrpSpPr/>
              <p:nvPr/>
            </p:nvGrpSpPr>
            <p:grpSpPr>
              <a:xfrm>
                <a:off x="457201" y="216990"/>
                <a:ext cx="229822" cy="140790"/>
                <a:chOff x="457200" y="228600"/>
                <a:chExt cx="261850" cy="152400"/>
              </a:xfrm>
            </p:grpSpPr>
            <p:sp>
              <p:nvSpPr>
                <p:cNvPr id="135" name="Flowchart: Delay 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lowchart: Connector 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58"/>
              <p:cNvGrpSpPr/>
              <p:nvPr/>
            </p:nvGrpSpPr>
            <p:grpSpPr>
              <a:xfrm>
                <a:off x="657839" y="76200"/>
                <a:ext cx="498003" cy="211185"/>
                <a:chOff x="656771" y="76200"/>
                <a:chExt cx="495353" cy="228600"/>
              </a:xfrm>
            </p:grpSpPr>
            <p:cxnSp>
              <p:nvCxnSpPr>
                <p:cNvPr id="130" name="Elbow Connector 129"/>
                <p:cNvCxnSpPr>
                  <a:stCxn id="137" idx="3"/>
                </p:cNvCxnSpPr>
                <p:nvPr/>
              </p:nvCxnSpPr>
              <p:spPr>
                <a:xfrm>
                  <a:off x="656771" y="76200"/>
                  <a:ext cx="257629" cy="76200"/>
                </a:xfrm>
                <a:prstGeom prst="bentConnector3">
                  <a:avLst>
                    <a:gd name="adj1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1" name="Group 149"/>
                <p:cNvGrpSpPr/>
                <p:nvPr/>
              </p:nvGrpSpPr>
              <p:grpSpPr>
                <a:xfrm>
                  <a:off x="923525" y="126170"/>
                  <a:ext cx="228599" cy="152400"/>
                  <a:chOff x="457200" y="228600"/>
                  <a:chExt cx="261850" cy="152400"/>
                </a:xfrm>
              </p:grpSpPr>
              <p:sp>
                <p:nvSpPr>
                  <p:cNvPr id="133" name="Flowchart: Delay 252"/>
                  <p:cNvSpPr/>
                  <p:nvPr/>
                </p:nvSpPr>
                <p:spPr>
                  <a:xfrm>
                    <a:off x="457200" y="228600"/>
                    <a:ext cx="228600" cy="152400"/>
                  </a:xfrm>
                  <a:prstGeom prst="flowChartDelay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Connector 253"/>
                  <p:cNvSpPr/>
                  <p:nvPr/>
                </p:nvSpPr>
                <p:spPr>
                  <a:xfrm>
                    <a:off x="685800" y="285750"/>
                    <a:ext cx="33250" cy="28575"/>
                  </a:xfrm>
                  <a:prstGeom prst="flowChartConnector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32" name="Shape 153"/>
                <p:cNvCxnSpPr/>
                <p:nvPr/>
              </p:nvCxnSpPr>
              <p:spPr>
                <a:xfrm flipV="1">
                  <a:off x="656772" y="241385"/>
                  <a:ext cx="266753" cy="63415"/>
                </a:xfrm>
                <a:prstGeom prst="bentConnector3">
                  <a:avLst>
                    <a:gd name="adj1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" name="Group 36"/>
            <p:cNvGrpSpPr/>
            <p:nvPr/>
          </p:nvGrpSpPr>
          <p:grpSpPr>
            <a:xfrm>
              <a:off x="1134012" y="242118"/>
              <a:ext cx="628196" cy="396557"/>
              <a:chOff x="527271" y="-20"/>
              <a:chExt cx="624853" cy="429259"/>
            </a:xfrm>
          </p:grpSpPr>
          <p:cxnSp>
            <p:nvCxnSpPr>
              <p:cNvPr id="122" name="Elbow Connector 121"/>
              <p:cNvCxnSpPr>
                <a:stCxn id="212" idx="3"/>
              </p:cNvCxnSpPr>
              <p:nvPr/>
            </p:nvCxnSpPr>
            <p:spPr>
              <a:xfrm>
                <a:off x="527271" y="-20"/>
                <a:ext cx="387129" cy="15241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3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25" name="Flowchart: Delay 26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lowchart: Connector 26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24" name="Shape 153"/>
              <p:cNvCxnSpPr>
                <a:stCxn id="208" idx="6"/>
              </p:cNvCxnSpPr>
              <p:nvPr/>
            </p:nvCxnSpPr>
            <p:spPr>
              <a:xfrm flipV="1">
                <a:off x="592621" y="241385"/>
                <a:ext cx="330904" cy="187854"/>
              </a:xfrm>
              <a:prstGeom prst="bentConnector3">
                <a:avLst>
                  <a:gd name="adj1" fmla="val 3854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1170529" y="1068826"/>
              <a:ext cx="650027" cy="425752"/>
              <a:chOff x="505556" y="-18930"/>
              <a:chExt cx="646568" cy="460862"/>
            </a:xfrm>
          </p:grpSpPr>
          <p:cxnSp>
            <p:nvCxnSpPr>
              <p:cNvPr id="117" name="Elbow Connector 116"/>
              <p:cNvCxnSpPr>
                <a:stCxn id="202" idx="3"/>
              </p:cNvCxnSpPr>
              <p:nvPr/>
            </p:nvCxnSpPr>
            <p:spPr>
              <a:xfrm>
                <a:off x="505556" y="-18930"/>
                <a:ext cx="408844" cy="17132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8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20" name="Flowchart: Delay 275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lowchart: Connector 276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9" name="Shape 153"/>
              <p:cNvCxnSpPr>
                <a:stCxn id="197" idx="3"/>
              </p:cNvCxnSpPr>
              <p:nvPr/>
            </p:nvCxnSpPr>
            <p:spPr>
              <a:xfrm flipV="1">
                <a:off x="505556" y="241386"/>
                <a:ext cx="417969" cy="20054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1192360" y="1931205"/>
              <a:ext cx="650027" cy="425752"/>
              <a:chOff x="505556" y="-18930"/>
              <a:chExt cx="646568" cy="460862"/>
            </a:xfrm>
          </p:grpSpPr>
          <p:cxnSp>
            <p:nvCxnSpPr>
              <p:cNvPr id="112" name="Elbow Connector 111"/>
              <p:cNvCxnSpPr/>
              <p:nvPr/>
            </p:nvCxnSpPr>
            <p:spPr>
              <a:xfrm>
                <a:off x="505556" y="-18930"/>
                <a:ext cx="408844" cy="17132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3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15" name="Flowchart: Delay 283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Flowchart: Connector 284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4" name="Shape 153"/>
              <p:cNvCxnSpPr/>
              <p:nvPr/>
            </p:nvCxnSpPr>
            <p:spPr>
              <a:xfrm flipV="1">
                <a:off x="505556" y="241386"/>
                <a:ext cx="417969" cy="20054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1192360" y="2776115"/>
              <a:ext cx="650027" cy="425752"/>
              <a:chOff x="505556" y="-18930"/>
              <a:chExt cx="646568" cy="460862"/>
            </a:xfrm>
          </p:grpSpPr>
          <p:cxnSp>
            <p:nvCxnSpPr>
              <p:cNvPr id="107" name="Elbow Connector 106"/>
              <p:cNvCxnSpPr/>
              <p:nvPr/>
            </p:nvCxnSpPr>
            <p:spPr>
              <a:xfrm>
                <a:off x="505556" y="-18930"/>
                <a:ext cx="408844" cy="17132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10" name="Flowchart: Delay 289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lowchart: Connector 29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9" name="Shape 153"/>
              <p:cNvCxnSpPr/>
              <p:nvPr/>
            </p:nvCxnSpPr>
            <p:spPr>
              <a:xfrm flipV="1">
                <a:off x="505556" y="241386"/>
                <a:ext cx="417969" cy="20054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1192360" y="3621025"/>
              <a:ext cx="650027" cy="388185"/>
              <a:chOff x="505556" y="-18930"/>
              <a:chExt cx="646568" cy="420197"/>
            </a:xfrm>
          </p:grpSpPr>
          <p:cxnSp>
            <p:nvCxnSpPr>
              <p:cNvPr id="102" name="Elbow Connector 101"/>
              <p:cNvCxnSpPr/>
              <p:nvPr/>
            </p:nvCxnSpPr>
            <p:spPr>
              <a:xfrm>
                <a:off x="505556" y="-18930"/>
                <a:ext cx="408844" cy="17132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05" name="Flowchart: Delay 295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lowchart: Connector 296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4" name="Shape 153"/>
              <p:cNvCxnSpPr>
                <a:stCxn id="168" idx="6"/>
              </p:cNvCxnSpPr>
              <p:nvPr/>
            </p:nvCxnSpPr>
            <p:spPr>
              <a:xfrm flipV="1">
                <a:off x="512869" y="241386"/>
                <a:ext cx="410656" cy="15988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1192360" y="4465935"/>
              <a:ext cx="650027" cy="425752"/>
              <a:chOff x="505556" y="-18930"/>
              <a:chExt cx="646568" cy="460862"/>
            </a:xfrm>
          </p:grpSpPr>
          <p:cxnSp>
            <p:nvCxnSpPr>
              <p:cNvPr id="97" name="Elbow Connector 96"/>
              <p:cNvCxnSpPr/>
              <p:nvPr/>
            </p:nvCxnSpPr>
            <p:spPr>
              <a:xfrm>
                <a:off x="505556" y="-18930"/>
                <a:ext cx="408844" cy="17132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8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100" name="Flowchart: Delay 302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lowchart: Connector 303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99" name="Shape 153"/>
              <p:cNvCxnSpPr/>
              <p:nvPr/>
            </p:nvCxnSpPr>
            <p:spPr>
              <a:xfrm flipV="1">
                <a:off x="505556" y="241386"/>
                <a:ext cx="417969" cy="20054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1230765" y="5272440"/>
              <a:ext cx="650027" cy="425752"/>
              <a:chOff x="505556" y="-18930"/>
              <a:chExt cx="646568" cy="460862"/>
            </a:xfrm>
          </p:grpSpPr>
          <p:cxnSp>
            <p:nvCxnSpPr>
              <p:cNvPr id="92" name="Elbow Connector 91"/>
              <p:cNvCxnSpPr/>
              <p:nvPr/>
            </p:nvCxnSpPr>
            <p:spPr>
              <a:xfrm>
                <a:off x="505556" y="-18930"/>
                <a:ext cx="408844" cy="17132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95" name="Flowchart: Delay 308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lowchart: Connector 309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94" name="Shape 153"/>
              <p:cNvCxnSpPr/>
              <p:nvPr/>
            </p:nvCxnSpPr>
            <p:spPr>
              <a:xfrm flipV="1">
                <a:off x="505556" y="241386"/>
                <a:ext cx="417969" cy="20054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1132125" y="6155755"/>
              <a:ext cx="710263" cy="422009"/>
              <a:chOff x="445641" y="-18930"/>
              <a:chExt cx="706483" cy="456810"/>
            </a:xfrm>
          </p:grpSpPr>
          <p:cxnSp>
            <p:nvCxnSpPr>
              <p:cNvPr id="87" name="Elbow Connector 86"/>
              <p:cNvCxnSpPr/>
              <p:nvPr/>
            </p:nvCxnSpPr>
            <p:spPr>
              <a:xfrm>
                <a:off x="505556" y="-18930"/>
                <a:ext cx="408844" cy="17132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90" name="Flowchart: Delay 314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Flowchart: Connector 315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9" name="Shape 153"/>
              <p:cNvCxnSpPr>
                <a:stCxn id="133" idx="3"/>
              </p:cNvCxnSpPr>
              <p:nvPr/>
            </p:nvCxnSpPr>
            <p:spPr>
              <a:xfrm flipV="1">
                <a:off x="445641" y="241386"/>
                <a:ext cx="477884" cy="196494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1762209" y="424689"/>
              <a:ext cx="746643" cy="844177"/>
              <a:chOff x="409455" y="-263570"/>
              <a:chExt cx="742669" cy="913793"/>
            </a:xfrm>
          </p:grpSpPr>
          <p:cxnSp>
            <p:nvCxnSpPr>
              <p:cNvPr id="82" name="Elbow Connector 81"/>
              <p:cNvCxnSpPr>
                <a:stCxn id="126" idx="6"/>
              </p:cNvCxnSpPr>
              <p:nvPr/>
            </p:nvCxnSpPr>
            <p:spPr>
              <a:xfrm>
                <a:off x="409455" y="-263570"/>
                <a:ext cx="504945" cy="41596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3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85" name="Flowchart: Delay 321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lowchart: Connector 322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4" name="Shape 153"/>
              <p:cNvCxnSpPr>
                <a:stCxn id="121" idx="6"/>
              </p:cNvCxnSpPr>
              <p:nvPr/>
            </p:nvCxnSpPr>
            <p:spPr>
              <a:xfrm flipV="1">
                <a:off x="467492" y="241388"/>
                <a:ext cx="456033" cy="408835"/>
              </a:xfrm>
              <a:prstGeom prst="bentConnector3">
                <a:avLst>
                  <a:gd name="adj1" fmla="val 4376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1838113" y="2123230"/>
              <a:ext cx="753775" cy="862259"/>
              <a:chOff x="402361" y="-263570"/>
              <a:chExt cx="749763" cy="933366"/>
            </a:xfrm>
          </p:grpSpPr>
          <p:cxnSp>
            <p:nvCxnSpPr>
              <p:cNvPr id="77" name="Elbow Connector 76"/>
              <p:cNvCxnSpPr/>
              <p:nvPr/>
            </p:nvCxnSpPr>
            <p:spPr>
              <a:xfrm>
                <a:off x="409455" y="-263570"/>
                <a:ext cx="504945" cy="41596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80" name="Flowchart: Delay 341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lowchart: Connector 342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9" name="Shape 153"/>
              <p:cNvCxnSpPr>
                <a:stCxn id="111" idx="5"/>
              </p:cNvCxnSpPr>
              <p:nvPr/>
            </p:nvCxnSpPr>
            <p:spPr>
              <a:xfrm rot="5400000" flipH="1" flipV="1">
                <a:off x="448739" y="195010"/>
                <a:ext cx="428408" cy="521164"/>
              </a:xfrm>
              <a:prstGeom prst="bentConnector4">
                <a:avLst>
                  <a:gd name="adj1" fmla="val -2407"/>
                  <a:gd name="adj2" fmla="val 5040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1845245" y="3813050"/>
              <a:ext cx="753775" cy="862259"/>
              <a:chOff x="402361" y="-263570"/>
              <a:chExt cx="749763" cy="933366"/>
            </a:xfrm>
          </p:grpSpPr>
          <p:cxnSp>
            <p:nvCxnSpPr>
              <p:cNvPr id="72" name="Elbow Connector 71"/>
              <p:cNvCxnSpPr/>
              <p:nvPr/>
            </p:nvCxnSpPr>
            <p:spPr>
              <a:xfrm>
                <a:off x="409455" y="-263570"/>
                <a:ext cx="504945" cy="41596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75" name="Flowchart: Delay 349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Connector 35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4" name="Shape 153"/>
              <p:cNvCxnSpPr/>
              <p:nvPr/>
            </p:nvCxnSpPr>
            <p:spPr>
              <a:xfrm rot="5400000" flipH="1" flipV="1">
                <a:off x="448739" y="195010"/>
                <a:ext cx="428408" cy="521164"/>
              </a:xfrm>
              <a:prstGeom prst="bentConnector4">
                <a:avLst>
                  <a:gd name="adj1" fmla="val -2407"/>
                  <a:gd name="adj2" fmla="val 5040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1838111" y="5464465"/>
              <a:ext cx="799313" cy="900664"/>
              <a:chOff x="357065" y="-263570"/>
              <a:chExt cx="795059" cy="974938"/>
            </a:xfrm>
          </p:grpSpPr>
          <p:cxnSp>
            <p:nvCxnSpPr>
              <p:cNvPr id="67" name="Elbow Connector 66"/>
              <p:cNvCxnSpPr/>
              <p:nvPr/>
            </p:nvCxnSpPr>
            <p:spPr>
              <a:xfrm>
                <a:off x="409455" y="-263570"/>
                <a:ext cx="504945" cy="41596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oup 149"/>
              <p:cNvGrpSpPr/>
              <p:nvPr/>
            </p:nvGrpSpPr>
            <p:grpSpPr>
              <a:xfrm>
                <a:off x="923525" y="126170"/>
                <a:ext cx="228599" cy="152400"/>
                <a:chOff x="457200" y="228600"/>
                <a:chExt cx="261850" cy="152400"/>
              </a:xfrm>
            </p:grpSpPr>
            <p:sp>
              <p:nvSpPr>
                <p:cNvPr id="70" name="Flowchart: Delay 355"/>
                <p:cNvSpPr/>
                <p:nvPr/>
              </p:nvSpPr>
              <p:spPr>
                <a:xfrm>
                  <a:off x="457200" y="228600"/>
                  <a:ext cx="228600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lowchart: Connector 356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hape 153"/>
              <p:cNvCxnSpPr>
                <a:stCxn id="91" idx="5"/>
              </p:cNvCxnSpPr>
              <p:nvPr/>
            </p:nvCxnSpPr>
            <p:spPr>
              <a:xfrm rot="5400000" flipH="1" flipV="1">
                <a:off x="405304" y="193149"/>
                <a:ext cx="469980" cy="566458"/>
              </a:xfrm>
              <a:prstGeom prst="bentConnector4">
                <a:avLst>
                  <a:gd name="adj1" fmla="val 2193"/>
                  <a:gd name="adj2" fmla="val 503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2599020" y="4239093"/>
              <a:ext cx="1152759" cy="1655815"/>
              <a:chOff x="2465343" y="935531"/>
              <a:chExt cx="1152759" cy="1655815"/>
            </a:xfrm>
          </p:grpSpPr>
          <p:cxnSp>
            <p:nvCxnSpPr>
              <p:cNvPr id="62" name="Elbow Connector 61"/>
              <p:cNvCxnSpPr>
                <a:stCxn id="76" idx="6"/>
              </p:cNvCxnSpPr>
              <p:nvPr/>
            </p:nvCxnSpPr>
            <p:spPr>
              <a:xfrm>
                <a:off x="2465343" y="935531"/>
                <a:ext cx="913763" cy="80901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149"/>
              <p:cNvGrpSpPr/>
              <p:nvPr/>
            </p:nvGrpSpPr>
            <p:grpSpPr>
              <a:xfrm>
                <a:off x="3388281" y="1720312"/>
                <a:ext cx="229821" cy="140790"/>
                <a:chOff x="457201" y="228601"/>
                <a:chExt cx="261849" cy="152400"/>
              </a:xfrm>
            </p:grpSpPr>
            <p:sp>
              <p:nvSpPr>
                <p:cNvPr id="65" name="Flowchart: Delay 390"/>
                <p:cNvSpPr/>
                <p:nvPr/>
              </p:nvSpPr>
              <p:spPr>
                <a:xfrm>
                  <a:off x="457201" y="228601"/>
                  <a:ext cx="228599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lowchart: Connector 391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4" name="Shape 153"/>
              <p:cNvCxnSpPr>
                <a:stCxn id="70" idx="3"/>
              </p:cNvCxnSpPr>
              <p:nvPr/>
            </p:nvCxnSpPr>
            <p:spPr>
              <a:xfrm flipV="1">
                <a:off x="2474565" y="1826754"/>
                <a:ext cx="913715" cy="764592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2508851" y="850733"/>
              <a:ext cx="1218848" cy="1699352"/>
              <a:chOff x="2399254" y="891994"/>
              <a:chExt cx="1218848" cy="1699352"/>
            </a:xfrm>
          </p:grpSpPr>
          <p:cxnSp>
            <p:nvCxnSpPr>
              <p:cNvPr id="57" name="Elbow Connector 56"/>
              <p:cNvCxnSpPr>
                <a:stCxn id="86" idx="6"/>
              </p:cNvCxnSpPr>
              <p:nvPr/>
            </p:nvCxnSpPr>
            <p:spPr>
              <a:xfrm>
                <a:off x="2399254" y="891994"/>
                <a:ext cx="979852" cy="85254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" name="Group 149"/>
              <p:cNvGrpSpPr/>
              <p:nvPr/>
            </p:nvGrpSpPr>
            <p:grpSpPr>
              <a:xfrm>
                <a:off x="3388281" y="1720312"/>
                <a:ext cx="229821" cy="140790"/>
                <a:chOff x="457201" y="228601"/>
                <a:chExt cx="261849" cy="152400"/>
              </a:xfrm>
            </p:grpSpPr>
            <p:sp>
              <p:nvSpPr>
                <p:cNvPr id="60" name="Flowchart: Delay 399"/>
                <p:cNvSpPr/>
                <p:nvPr/>
              </p:nvSpPr>
              <p:spPr>
                <a:xfrm>
                  <a:off x="457201" y="228601"/>
                  <a:ext cx="228599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lowchart: Connector 400"/>
                <p:cNvSpPr/>
                <p:nvPr/>
              </p:nvSpPr>
              <p:spPr>
                <a:xfrm>
                  <a:off x="685800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9" name="Shape 153"/>
              <p:cNvCxnSpPr/>
              <p:nvPr/>
            </p:nvCxnSpPr>
            <p:spPr>
              <a:xfrm flipV="1">
                <a:off x="2474565" y="1826754"/>
                <a:ext cx="913715" cy="764592"/>
              </a:xfrm>
              <a:prstGeom prst="bentConnector3">
                <a:avLst>
                  <a:gd name="adj1" fmla="val 44824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3698516" y="1749446"/>
              <a:ext cx="2135793" cy="3353978"/>
              <a:chOff x="1482309" y="210970"/>
              <a:chExt cx="2135794" cy="3353978"/>
            </a:xfrm>
          </p:grpSpPr>
          <p:cxnSp>
            <p:nvCxnSpPr>
              <p:cNvPr id="52" name="Elbow Connector 51"/>
              <p:cNvCxnSpPr>
                <a:stCxn id="60" idx="3"/>
              </p:cNvCxnSpPr>
              <p:nvPr/>
            </p:nvCxnSpPr>
            <p:spPr>
              <a:xfrm>
                <a:off x="1482309" y="210970"/>
                <a:ext cx="1896799" cy="153357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149"/>
              <p:cNvGrpSpPr/>
              <p:nvPr/>
            </p:nvGrpSpPr>
            <p:grpSpPr>
              <a:xfrm>
                <a:off x="3388281" y="1720312"/>
                <a:ext cx="229822" cy="140790"/>
                <a:chOff x="457201" y="228601"/>
                <a:chExt cx="261850" cy="152400"/>
              </a:xfrm>
            </p:grpSpPr>
            <p:sp>
              <p:nvSpPr>
                <p:cNvPr id="55" name="Flowchart: Delay 407"/>
                <p:cNvSpPr/>
                <p:nvPr/>
              </p:nvSpPr>
              <p:spPr>
                <a:xfrm>
                  <a:off x="457201" y="228601"/>
                  <a:ext cx="228599" cy="152400"/>
                </a:xfrm>
                <a:prstGeom prst="flowChartDelay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lowchart: Connector 408"/>
                <p:cNvSpPr/>
                <p:nvPr/>
              </p:nvSpPr>
              <p:spPr>
                <a:xfrm>
                  <a:off x="685801" y="285750"/>
                  <a:ext cx="33250" cy="28575"/>
                </a:xfrm>
                <a:prstGeom prst="flowChartConnector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4" name="Shape 153"/>
              <p:cNvCxnSpPr/>
              <p:nvPr/>
            </p:nvCxnSpPr>
            <p:spPr>
              <a:xfrm flipV="1">
                <a:off x="1549288" y="1813714"/>
                <a:ext cx="1838994" cy="1751234"/>
              </a:xfrm>
              <a:prstGeom prst="bentConnector3">
                <a:avLst>
                  <a:gd name="adj1" fmla="val 4902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9" name="Equal 288"/>
          <p:cNvSpPr/>
          <p:nvPr/>
        </p:nvSpPr>
        <p:spPr>
          <a:xfrm>
            <a:off x="5737413" y="2942043"/>
            <a:ext cx="582706" cy="487230"/>
          </a:xfrm>
          <a:prstGeom prst="mathEqual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0" name="Isosceles Triangle 289"/>
          <p:cNvSpPr/>
          <p:nvPr/>
        </p:nvSpPr>
        <p:spPr>
          <a:xfrm rot="5400000">
            <a:off x="7455648" y="2693473"/>
            <a:ext cx="1060704" cy="9144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2" name="Straight Connector 291"/>
          <p:cNvCxnSpPr>
            <a:stCxn id="290" idx="0"/>
          </p:cNvCxnSpPr>
          <p:nvPr/>
        </p:nvCxnSpPr>
        <p:spPr>
          <a:xfrm>
            <a:off x="8443200" y="3150673"/>
            <a:ext cx="581271" cy="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290" idx="2"/>
          </p:cNvCxnSpPr>
          <p:nvPr/>
        </p:nvCxnSpPr>
        <p:spPr>
          <a:xfrm flipH="1">
            <a:off x="6813176" y="2620321"/>
            <a:ext cx="715624" cy="16119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>
            <a:stCxn id="290" idx="3"/>
          </p:cNvCxnSpPr>
          <p:nvPr/>
        </p:nvCxnSpPr>
        <p:spPr>
          <a:xfrm flipH="1" flipV="1">
            <a:off x="6813176" y="3142328"/>
            <a:ext cx="715624" cy="8345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>
            <a:stCxn id="290" idx="4"/>
          </p:cNvCxnSpPr>
          <p:nvPr/>
        </p:nvCxnSpPr>
        <p:spPr>
          <a:xfrm flipH="1">
            <a:off x="6813176" y="3681025"/>
            <a:ext cx="715624" cy="8374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52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Rounded Rectangle 622"/>
          <p:cNvSpPr/>
          <p:nvPr/>
        </p:nvSpPr>
        <p:spPr>
          <a:xfrm>
            <a:off x="360329" y="4133508"/>
            <a:ext cx="3641590" cy="445433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10,000 copies of basic small circuit</a:t>
            </a:r>
          </a:p>
        </p:txBody>
      </p:sp>
      <p:grpSp>
        <p:nvGrpSpPr>
          <p:cNvPr id="626" name="Group 625"/>
          <p:cNvGrpSpPr/>
          <p:nvPr/>
        </p:nvGrpSpPr>
        <p:grpSpPr>
          <a:xfrm>
            <a:off x="127493" y="356030"/>
            <a:ext cx="4099265" cy="3683627"/>
            <a:chOff x="919376" y="341182"/>
            <a:chExt cx="4099265" cy="3683627"/>
          </a:xfrm>
        </p:grpSpPr>
        <p:grpSp>
          <p:nvGrpSpPr>
            <p:cNvPr id="18" name="Group 17"/>
            <p:cNvGrpSpPr/>
            <p:nvPr/>
          </p:nvGrpSpPr>
          <p:grpSpPr>
            <a:xfrm>
              <a:off x="1151845" y="448239"/>
              <a:ext cx="511931" cy="283880"/>
              <a:chOff x="1151845" y="448239"/>
              <a:chExt cx="576757" cy="283880"/>
            </a:xfrm>
          </p:grpSpPr>
          <p:sp>
            <p:nvSpPr>
              <p:cNvPr id="4" name="Isosceles Triangle 3"/>
              <p:cNvSpPr/>
              <p:nvPr/>
            </p:nvSpPr>
            <p:spPr>
              <a:xfrm rot="5400000">
                <a:off x="1284940" y="478119"/>
                <a:ext cx="283880" cy="22411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V="1">
                <a:off x="1504483" y="582706"/>
                <a:ext cx="22411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4" idx="2"/>
              </p:cNvCxnSpPr>
              <p:nvPr/>
            </p:nvCxnSpPr>
            <p:spPr>
              <a:xfrm flipH="1">
                <a:off x="1151845" y="44823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4" idx="3"/>
              </p:cNvCxnSpPr>
              <p:nvPr/>
            </p:nvCxnSpPr>
            <p:spPr>
              <a:xfrm flipH="1">
                <a:off x="1151845" y="59017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4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1151845" y="812106"/>
              <a:ext cx="511931" cy="283880"/>
              <a:chOff x="1151845" y="448239"/>
              <a:chExt cx="576757" cy="283880"/>
            </a:xfrm>
          </p:grpSpPr>
          <p:sp>
            <p:nvSpPr>
              <p:cNvPr id="26" name="Isosceles Triangle 25"/>
              <p:cNvSpPr/>
              <p:nvPr/>
            </p:nvSpPr>
            <p:spPr>
              <a:xfrm rot="5400000">
                <a:off x="1284940" y="478119"/>
                <a:ext cx="283880" cy="22411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V="1">
                <a:off x="1504483" y="582706"/>
                <a:ext cx="22411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6" idx="2"/>
              </p:cNvCxnSpPr>
              <p:nvPr/>
            </p:nvCxnSpPr>
            <p:spPr>
              <a:xfrm flipH="1">
                <a:off x="1151845" y="44823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6" idx="3"/>
              </p:cNvCxnSpPr>
              <p:nvPr/>
            </p:nvCxnSpPr>
            <p:spPr>
              <a:xfrm flipH="1">
                <a:off x="1151845" y="59017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1151845" y="1189319"/>
              <a:ext cx="511931" cy="283880"/>
              <a:chOff x="1151845" y="448239"/>
              <a:chExt cx="576757" cy="283880"/>
            </a:xfrm>
          </p:grpSpPr>
          <p:sp>
            <p:nvSpPr>
              <p:cNvPr id="32" name="Isosceles Triangle 31"/>
              <p:cNvSpPr/>
              <p:nvPr/>
            </p:nvSpPr>
            <p:spPr>
              <a:xfrm rot="5400000">
                <a:off x="1284940" y="478119"/>
                <a:ext cx="283880" cy="22411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V="1">
                <a:off x="1504483" y="582706"/>
                <a:ext cx="22411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2" idx="2"/>
              </p:cNvCxnSpPr>
              <p:nvPr/>
            </p:nvCxnSpPr>
            <p:spPr>
              <a:xfrm flipH="1">
                <a:off x="1151845" y="44823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2" idx="3"/>
              </p:cNvCxnSpPr>
              <p:nvPr/>
            </p:nvCxnSpPr>
            <p:spPr>
              <a:xfrm flipH="1">
                <a:off x="1151845" y="59017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1151845" y="1559914"/>
              <a:ext cx="511931" cy="283880"/>
              <a:chOff x="1151845" y="448239"/>
              <a:chExt cx="576757" cy="283880"/>
            </a:xfrm>
            <a:solidFill>
              <a:srgbClr val="000090"/>
            </a:solidFill>
          </p:grpSpPr>
          <p:sp>
            <p:nvSpPr>
              <p:cNvPr id="38" name="Isosceles Triangle 37"/>
              <p:cNvSpPr/>
              <p:nvPr/>
            </p:nvSpPr>
            <p:spPr>
              <a:xfrm rot="5400000">
                <a:off x="1284940" y="478119"/>
                <a:ext cx="283880" cy="224119"/>
              </a:xfrm>
              <a:prstGeom prst="triangle">
                <a:avLst/>
              </a:prstGeom>
              <a:grpFill/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V="1">
                <a:off x="1504483" y="582706"/>
                <a:ext cx="224119" cy="7473"/>
              </a:xfrm>
              <a:prstGeom prst="line">
                <a:avLst/>
              </a:prstGeom>
              <a:grpFill/>
              <a:ln w="381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>
              <a:xfrm flipH="1">
                <a:off x="1151845" y="44823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38" idx="3"/>
              </p:cNvCxnSpPr>
              <p:nvPr/>
            </p:nvCxnSpPr>
            <p:spPr>
              <a:xfrm flipH="1">
                <a:off x="1151845" y="59017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8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5" name="Group 624"/>
            <p:cNvGrpSpPr/>
            <p:nvPr/>
          </p:nvGrpSpPr>
          <p:grpSpPr>
            <a:xfrm>
              <a:off x="2347797" y="451226"/>
              <a:ext cx="519548" cy="1385095"/>
              <a:chOff x="2347797" y="451226"/>
              <a:chExt cx="519548" cy="1385095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347797" y="451226"/>
                <a:ext cx="511931" cy="283880"/>
                <a:chOff x="1151845" y="448239"/>
                <a:chExt cx="576757" cy="283880"/>
              </a:xfrm>
            </p:grpSpPr>
            <p:sp>
              <p:nvSpPr>
                <p:cNvPr id="20" name="Isosceles Triangle 19"/>
                <p:cNvSpPr/>
                <p:nvPr/>
              </p:nvSpPr>
              <p:spPr>
                <a:xfrm rot="5400000">
                  <a:off x="1284940" y="478119"/>
                  <a:ext cx="283880" cy="224119"/>
                </a:xfrm>
                <a:prstGeom prst="triangl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504483" y="582706"/>
                  <a:ext cx="224119" cy="7473"/>
                </a:xfrm>
                <a:prstGeom prst="lin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2"/>
                </p:cNvCxnSpPr>
                <p:nvPr/>
              </p:nvCxnSpPr>
              <p:spPr>
                <a:xfrm flipH="1">
                  <a:off x="1151845" y="44823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>
                  <a:stCxn id="20" idx="3"/>
                </p:cNvCxnSpPr>
                <p:nvPr/>
              </p:nvCxnSpPr>
              <p:spPr>
                <a:xfrm flipH="1">
                  <a:off x="1151845" y="59017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stCxn id="20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2355414" y="1552441"/>
                <a:ext cx="511931" cy="283880"/>
                <a:chOff x="1151845" y="448239"/>
                <a:chExt cx="576757" cy="283880"/>
              </a:xfrm>
            </p:grpSpPr>
            <p:sp>
              <p:nvSpPr>
                <p:cNvPr id="44" name="Isosceles Triangle 43"/>
                <p:cNvSpPr/>
                <p:nvPr/>
              </p:nvSpPr>
              <p:spPr>
                <a:xfrm rot="5400000">
                  <a:off x="1284940" y="478119"/>
                  <a:ext cx="283880" cy="224119"/>
                </a:xfrm>
                <a:prstGeom prst="triangl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1504483" y="582706"/>
                  <a:ext cx="224119" cy="7473"/>
                </a:xfrm>
                <a:prstGeom prst="lin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>
                  <a:stCxn id="44" idx="2"/>
                </p:cNvCxnSpPr>
                <p:nvPr/>
              </p:nvCxnSpPr>
              <p:spPr>
                <a:xfrm flipH="1">
                  <a:off x="1151845" y="44823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>
                  <a:stCxn id="44" idx="3"/>
                </p:cNvCxnSpPr>
                <p:nvPr/>
              </p:nvCxnSpPr>
              <p:spPr>
                <a:xfrm flipH="1">
                  <a:off x="1151845" y="59017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stCxn id="44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/>
              <p:cNvGrpSpPr/>
              <p:nvPr/>
            </p:nvGrpSpPr>
            <p:grpSpPr>
              <a:xfrm>
                <a:off x="2347797" y="1181846"/>
                <a:ext cx="511931" cy="283880"/>
                <a:chOff x="1151845" y="448239"/>
                <a:chExt cx="576757" cy="283880"/>
              </a:xfrm>
            </p:grpSpPr>
            <p:sp>
              <p:nvSpPr>
                <p:cNvPr id="50" name="Isosceles Triangle 49"/>
                <p:cNvSpPr/>
                <p:nvPr/>
              </p:nvSpPr>
              <p:spPr>
                <a:xfrm rot="5400000">
                  <a:off x="1284940" y="478119"/>
                  <a:ext cx="283880" cy="224119"/>
                </a:xfrm>
                <a:prstGeom prst="triangl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1504483" y="582706"/>
                  <a:ext cx="224119" cy="7473"/>
                </a:xfrm>
                <a:prstGeom prst="lin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>
                  <a:stCxn id="50" idx="2"/>
                </p:cNvCxnSpPr>
                <p:nvPr/>
              </p:nvCxnSpPr>
              <p:spPr>
                <a:xfrm flipH="1">
                  <a:off x="1151845" y="44823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>
                  <a:stCxn id="50" idx="3"/>
                </p:cNvCxnSpPr>
                <p:nvPr/>
              </p:nvCxnSpPr>
              <p:spPr>
                <a:xfrm flipH="1">
                  <a:off x="1151845" y="59017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>
                  <a:stCxn id="50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ln w="127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2347797" y="804633"/>
                <a:ext cx="511931" cy="283880"/>
                <a:chOff x="1151845" y="448239"/>
                <a:chExt cx="576757" cy="283880"/>
              </a:xfrm>
              <a:solidFill>
                <a:srgbClr val="000090"/>
              </a:solidFill>
            </p:grpSpPr>
            <p:sp>
              <p:nvSpPr>
                <p:cNvPr id="56" name="Isosceles Triangle 55"/>
                <p:cNvSpPr/>
                <p:nvPr/>
              </p:nvSpPr>
              <p:spPr>
                <a:xfrm rot="5400000">
                  <a:off x="1284940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1504483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6" idx="2"/>
                </p:cNvCxnSpPr>
                <p:nvPr/>
              </p:nvCxnSpPr>
              <p:spPr>
                <a:xfrm flipH="1">
                  <a:off x="1151845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56" idx="3"/>
                </p:cNvCxnSpPr>
                <p:nvPr/>
              </p:nvCxnSpPr>
              <p:spPr>
                <a:xfrm flipH="1">
                  <a:off x="1151845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>
                  <a:stCxn id="56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" name="Group 62"/>
            <p:cNvGrpSpPr/>
            <p:nvPr/>
          </p:nvGrpSpPr>
          <p:grpSpPr>
            <a:xfrm>
              <a:off x="4355947" y="448238"/>
              <a:ext cx="511931" cy="283880"/>
              <a:chOff x="1151845" y="448239"/>
              <a:chExt cx="576757" cy="283880"/>
            </a:xfrm>
          </p:grpSpPr>
          <p:sp>
            <p:nvSpPr>
              <p:cNvPr id="82" name="Isosceles Triangle 81"/>
              <p:cNvSpPr/>
              <p:nvPr/>
            </p:nvSpPr>
            <p:spPr>
              <a:xfrm rot="5400000">
                <a:off x="1284940" y="478119"/>
                <a:ext cx="283880" cy="22411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 flipV="1">
                <a:off x="1504483" y="582706"/>
                <a:ext cx="22411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82" idx="2"/>
              </p:cNvCxnSpPr>
              <p:nvPr/>
            </p:nvCxnSpPr>
            <p:spPr>
              <a:xfrm flipH="1">
                <a:off x="1151845" y="44823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82" idx="3"/>
              </p:cNvCxnSpPr>
              <p:nvPr/>
            </p:nvCxnSpPr>
            <p:spPr>
              <a:xfrm flipH="1">
                <a:off x="1151845" y="59017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82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4363564" y="1549453"/>
              <a:ext cx="511931" cy="283880"/>
              <a:chOff x="1151845" y="448239"/>
              <a:chExt cx="576757" cy="283880"/>
            </a:xfrm>
            <a:solidFill>
              <a:srgbClr val="000090"/>
            </a:solidFill>
          </p:grpSpPr>
          <p:sp>
            <p:nvSpPr>
              <p:cNvPr id="77" name="Isosceles Triangle 76"/>
              <p:cNvSpPr/>
              <p:nvPr/>
            </p:nvSpPr>
            <p:spPr>
              <a:xfrm rot="5400000">
                <a:off x="1284940" y="478119"/>
                <a:ext cx="283880" cy="224119"/>
              </a:xfrm>
              <a:prstGeom prst="triangle">
                <a:avLst/>
              </a:prstGeom>
              <a:grpFill/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flipV="1">
                <a:off x="1504483" y="582706"/>
                <a:ext cx="224119" cy="7473"/>
              </a:xfrm>
              <a:prstGeom prst="line">
                <a:avLst/>
              </a:prstGeom>
              <a:grpFill/>
              <a:ln w="381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7" idx="2"/>
              </p:cNvCxnSpPr>
              <p:nvPr/>
            </p:nvCxnSpPr>
            <p:spPr>
              <a:xfrm flipH="1">
                <a:off x="1151845" y="44823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7" idx="3"/>
              </p:cNvCxnSpPr>
              <p:nvPr/>
            </p:nvCxnSpPr>
            <p:spPr>
              <a:xfrm flipH="1">
                <a:off x="1151845" y="59017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7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4355947" y="1178858"/>
              <a:ext cx="511931" cy="283880"/>
              <a:chOff x="1151845" y="448239"/>
              <a:chExt cx="576757" cy="283880"/>
            </a:xfrm>
          </p:grpSpPr>
          <p:sp>
            <p:nvSpPr>
              <p:cNvPr id="72" name="Isosceles Triangle 71"/>
              <p:cNvSpPr/>
              <p:nvPr/>
            </p:nvSpPr>
            <p:spPr>
              <a:xfrm rot="5400000">
                <a:off x="1284940" y="478119"/>
                <a:ext cx="283880" cy="22411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flipV="1">
                <a:off x="1504483" y="582706"/>
                <a:ext cx="22411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72" idx="2"/>
              </p:cNvCxnSpPr>
              <p:nvPr/>
            </p:nvCxnSpPr>
            <p:spPr>
              <a:xfrm flipH="1">
                <a:off x="1151845" y="44823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72" idx="3"/>
              </p:cNvCxnSpPr>
              <p:nvPr/>
            </p:nvCxnSpPr>
            <p:spPr>
              <a:xfrm flipH="1">
                <a:off x="1151845" y="59017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72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4355947" y="801645"/>
              <a:ext cx="511931" cy="283880"/>
              <a:chOff x="1151845" y="448239"/>
              <a:chExt cx="576757" cy="283880"/>
            </a:xfrm>
          </p:grpSpPr>
          <p:sp>
            <p:nvSpPr>
              <p:cNvPr id="67" name="Isosceles Triangle 66"/>
              <p:cNvSpPr/>
              <p:nvPr/>
            </p:nvSpPr>
            <p:spPr>
              <a:xfrm rot="5400000">
                <a:off x="1284940" y="478119"/>
                <a:ext cx="283880" cy="22411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flipV="1">
                <a:off x="1504483" y="582706"/>
                <a:ext cx="22411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67" idx="2"/>
              </p:cNvCxnSpPr>
              <p:nvPr/>
            </p:nvCxnSpPr>
            <p:spPr>
              <a:xfrm flipH="1">
                <a:off x="1151845" y="44823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67" idx="3"/>
              </p:cNvCxnSpPr>
              <p:nvPr/>
            </p:nvCxnSpPr>
            <p:spPr>
              <a:xfrm flipH="1">
                <a:off x="1151845" y="59017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7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/>
            <p:cNvGrpSpPr/>
            <p:nvPr/>
          </p:nvGrpSpPr>
          <p:grpSpPr>
            <a:xfrm>
              <a:off x="3224181" y="534418"/>
              <a:ext cx="821460" cy="107034"/>
              <a:chOff x="3224181" y="534418"/>
              <a:chExt cx="821460" cy="107034"/>
            </a:xfrm>
          </p:grpSpPr>
          <p:sp>
            <p:nvSpPr>
              <p:cNvPr id="112" name="Minus 111"/>
              <p:cNvSpPr/>
              <p:nvPr/>
            </p:nvSpPr>
            <p:spPr>
              <a:xfrm>
                <a:off x="3224181" y="53441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inus 112"/>
              <p:cNvSpPr/>
              <p:nvPr/>
            </p:nvSpPr>
            <p:spPr>
              <a:xfrm>
                <a:off x="3474639" y="53441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inus 113"/>
              <p:cNvSpPr/>
              <p:nvPr/>
            </p:nvSpPr>
            <p:spPr>
              <a:xfrm>
                <a:off x="3716033" y="537406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inus 119"/>
              <p:cNvSpPr/>
              <p:nvPr/>
            </p:nvSpPr>
            <p:spPr>
              <a:xfrm>
                <a:off x="3957037" y="544879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3216309" y="857601"/>
              <a:ext cx="821460" cy="107034"/>
              <a:chOff x="3224181" y="534418"/>
              <a:chExt cx="821460" cy="107034"/>
            </a:xfrm>
          </p:grpSpPr>
          <p:sp>
            <p:nvSpPr>
              <p:cNvPr id="123" name="Minus 122"/>
              <p:cNvSpPr/>
              <p:nvPr/>
            </p:nvSpPr>
            <p:spPr>
              <a:xfrm>
                <a:off x="3224181" y="53441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Minus 123"/>
              <p:cNvSpPr/>
              <p:nvPr/>
            </p:nvSpPr>
            <p:spPr>
              <a:xfrm>
                <a:off x="3474639" y="53441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Minus 124"/>
              <p:cNvSpPr/>
              <p:nvPr/>
            </p:nvSpPr>
            <p:spPr>
              <a:xfrm>
                <a:off x="3716033" y="537406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inus 125"/>
              <p:cNvSpPr/>
              <p:nvPr/>
            </p:nvSpPr>
            <p:spPr>
              <a:xfrm>
                <a:off x="3957037" y="544879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3203319" y="1259808"/>
              <a:ext cx="821460" cy="107034"/>
              <a:chOff x="3224181" y="534418"/>
              <a:chExt cx="821460" cy="107034"/>
            </a:xfrm>
          </p:grpSpPr>
          <p:sp>
            <p:nvSpPr>
              <p:cNvPr id="128" name="Minus 127"/>
              <p:cNvSpPr/>
              <p:nvPr/>
            </p:nvSpPr>
            <p:spPr>
              <a:xfrm>
                <a:off x="3224181" y="53441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Minus 128"/>
              <p:cNvSpPr/>
              <p:nvPr/>
            </p:nvSpPr>
            <p:spPr>
              <a:xfrm>
                <a:off x="3474639" y="53441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Minus 129"/>
              <p:cNvSpPr/>
              <p:nvPr/>
            </p:nvSpPr>
            <p:spPr>
              <a:xfrm>
                <a:off x="3716033" y="537406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Minus 130"/>
              <p:cNvSpPr/>
              <p:nvPr/>
            </p:nvSpPr>
            <p:spPr>
              <a:xfrm>
                <a:off x="3957037" y="544879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3216309" y="1630403"/>
              <a:ext cx="821460" cy="107034"/>
              <a:chOff x="3224181" y="534418"/>
              <a:chExt cx="821460" cy="107034"/>
            </a:xfrm>
          </p:grpSpPr>
          <p:sp>
            <p:nvSpPr>
              <p:cNvPr id="133" name="Minus 132"/>
              <p:cNvSpPr/>
              <p:nvPr/>
            </p:nvSpPr>
            <p:spPr>
              <a:xfrm>
                <a:off x="3224181" y="53441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Minus 133"/>
              <p:cNvSpPr/>
              <p:nvPr/>
            </p:nvSpPr>
            <p:spPr>
              <a:xfrm>
                <a:off x="3474639" y="53441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Minus 134"/>
              <p:cNvSpPr/>
              <p:nvPr/>
            </p:nvSpPr>
            <p:spPr>
              <a:xfrm>
                <a:off x="3716033" y="537406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Minus 135"/>
              <p:cNvSpPr/>
              <p:nvPr/>
            </p:nvSpPr>
            <p:spPr>
              <a:xfrm>
                <a:off x="3957037" y="544879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1" name="Group 570"/>
            <p:cNvGrpSpPr/>
            <p:nvPr/>
          </p:nvGrpSpPr>
          <p:grpSpPr>
            <a:xfrm>
              <a:off x="1181254" y="3226961"/>
              <a:ext cx="511931" cy="283880"/>
              <a:chOff x="1181254" y="3226961"/>
              <a:chExt cx="511931" cy="283880"/>
            </a:xfrm>
          </p:grpSpPr>
          <p:sp>
            <p:nvSpPr>
              <p:cNvPr id="223" name="Isosceles Triangle 222"/>
              <p:cNvSpPr/>
              <p:nvPr/>
            </p:nvSpPr>
            <p:spPr>
              <a:xfrm rot="5400000">
                <a:off x="1283436" y="3269436"/>
                <a:ext cx="283880" cy="19892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4" name="Straight Connector 223"/>
              <p:cNvCxnSpPr/>
              <p:nvPr/>
            </p:nvCxnSpPr>
            <p:spPr>
              <a:xfrm flipV="1">
                <a:off x="1494256" y="3361428"/>
                <a:ext cx="19892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>
                <a:stCxn id="223" idx="2"/>
              </p:cNvCxnSpPr>
              <p:nvPr/>
            </p:nvCxnSpPr>
            <p:spPr>
              <a:xfrm flipH="1">
                <a:off x="1181254" y="3226961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>
                <a:stCxn id="223" idx="3"/>
              </p:cNvCxnSpPr>
              <p:nvPr/>
            </p:nvCxnSpPr>
            <p:spPr>
              <a:xfrm flipH="1">
                <a:off x="1181254" y="3368901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>
                <a:stCxn id="223" idx="4"/>
              </p:cNvCxnSpPr>
              <p:nvPr/>
            </p:nvCxnSpPr>
            <p:spPr>
              <a:xfrm flipH="1">
                <a:off x="1181254" y="3510841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0" name="Group 569"/>
            <p:cNvGrpSpPr/>
            <p:nvPr/>
          </p:nvGrpSpPr>
          <p:grpSpPr>
            <a:xfrm>
              <a:off x="1181254" y="3597556"/>
              <a:ext cx="511931" cy="283880"/>
              <a:chOff x="1181254" y="3597556"/>
              <a:chExt cx="511931" cy="283880"/>
            </a:xfrm>
          </p:grpSpPr>
          <p:sp>
            <p:nvSpPr>
              <p:cNvPr id="218" name="Isosceles Triangle 217"/>
              <p:cNvSpPr/>
              <p:nvPr/>
            </p:nvSpPr>
            <p:spPr>
              <a:xfrm rot="5400000">
                <a:off x="1283436" y="3640031"/>
                <a:ext cx="283880" cy="19892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/>
              <p:cNvCxnSpPr/>
              <p:nvPr/>
            </p:nvCxnSpPr>
            <p:spPr>
              <a:xfrm flipV="1">
                <a:off x="1494256" y="3732023"/>
                <a:ext cx="19892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>
                <a:stCxn id="218" idx="2"/>
              </p:cNvCxnSpPr>
              <p:nvPr/>
            </p:nvCxnSpPr>
            <p:spPr>
              <a:xfrm flipH="1">
                <a:off x="1181254" y="3597556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>
                <a:stCxn id="218" idx="3"/>
              </p:cNvCxnSpPr>
              <p:nvPr/>
            </p:nvCxnSpPr>
            <p:spPr>
              <a:xfrm flipH="1">
                <a:off x="1181254" y="3739496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>
                <a:stCxn id="218" idx="4"/>
              </p:cNvCxnSpPr>
              <p:nvPr/>
            </p:nvCxnSpPr>
            <p:spPr>
              <a:xfrm flipH="1">
                <a:off x="1181254" y="3881436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0" name="Group 559"/>
            <p:cNvGrpSpPr/>
            <p:nvPr/>
          </p:nvGrpSpPr>
          <p:grpSpPr>
            <a:xfrm>
              <a:off x="2384823" y="3590083"/>
              <a:ext cx="511931" cy="283880"/>
              <a:chOff x="2384823" y="3590083"/>
              <a:chExt cx="511931" cy="283880"/>
            </a:xfrm>
          </p:grpSpPr>
          <p:sp>
            <p:nvSpPr>
              <p:cNvPr id="208" name="Isosceles Triangle 207"/>
              <p:cNvSpPr/>
              <p:nvPr/>
            </p:nvSpPr>
            <p:spPr>
              <a:xfrm rot="5400000">
                <a:off x="2487005" y="3632558"/>
                <a:ext cx="283880" cy="19892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Connector 208"/>
              <p:cNvCxnSpPr/>
              <p:nvPr/>
            </p:nvCxnSpPr>
            <p:spPr>
              <a:xfrm flipV="1">
                <a:off x="2697825" y="3724550"/>
                <a:ext cx="19892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>
                <a:stCxn id="208" idx="2"/>
              </p:cNvCxnSpPr>
              <p:nvPr/>
            </p:nvCxnSpPr>
            <p:spPr>
              <a:xfrm flipH="1">
                <a:off x="2384823" y="3590083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>
                <a:stCxn id="208" idx="3"/>
              </p:cNvCxnSpPr>
              <p:nvPr/>
            </p:nvCxnSpPr>
            <p:spPr>
              <a:xfrm flipH="1">
                <a:off x="2384823" y="3732023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208" idx="4"/>
              </p:cNvCxnSpPr>
              <p:nvPr/>
            </p:nvCxnSpPr>
            <p:spPr>
              <a:xfrm flipH="1">
                <a:off x="2384823" y="3873963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9" name="Group 558"/>
            <p:cNvGrpSpPr/>
            <p:nvPr/>
          </p:nvGrpSpPr>
          <p:grpSpPr>
            <a:xfrm>
              <a:off x="2377206" y="3219488"/>
              <a:ext cx="511931" cy="283880"/>
              <a:chOff x="2377206" y="3219488"/>
              <a:chExt cx="511931" cy="283880"/>
            </a:xfrm>
            <a:solidFill>
              <a:srgbClr val="000090"/>
            </a:solidFill>
          </p:grpSpPr>
          <p:sp>
            <p:nvSpPr>
              <p:cNvPr id="203" name="Isosceles Triangle 202"/>
              <p:cNvSpPr/>
              <p:nvPr/>
            </p:nvSpPr>
            <p:spPr>
              <a:xfrm rot="5400000">
                <a:off x="2479388" y="3261963"/>
                <a:ext cx="283880" cy="198929"/>
              </a:xfrm>
              <a:prstGeom prst="triangle">
                <a:avLst/>
              </a:prstGeom>
              <a:grpFill/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4" name="Straight Connector 203"/>
              <p:cNvCxnSpPr/>
              <p:nvPr/>
            </p:nvCxnSpPr>
            <p:spPr>
              <a:xfrm flipV="1">
                <a:off x="2690208" y="3353955"/>
                <a:ext cx="198929" cy="7473"/>
              </a:xfrm>
              <a:prstGeom prst="line">
                <a:avLst/>
              </a:prstGeom>
              <a:grpFill/>
              <a:ln w="381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>
                <a:stCxn id="203" idx="2"/>
              </p:cNvCxnSpPr>
              <p:nvPr/>
            </p:nvCxnSpPr>
            <p:spPr>
              <a:xfrm flipH="1">
                <a:off x="2377206" y="3219488"/>
                <a:ext cx="144658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>
                <a:stCxn id="203" idx="3"/>
              </p:cNvCxnSpPr>
              <p:nvPr/>
            </p:nvCxnSpPr>
            <p:spPr>
              <a:xfrm flipH="1">
                <a:off x="2377206" y="3361428"/>
                <a:ext cx="144658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>
                <a:stCxn id="203" idx="4"/>
              </p:cNvCxnSpPr>
              <p:nvPr/>
            </p:nvCxnSpPr>
            <p:spPr>
              <a:xfrm flipH="1">
                <a:off x="2377206" y="3503368"/>
                <a:ext cx="144658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4" name="Group 563"/>
            <p:cNvGrpSpPr/>
            <p:nvPr/>
          </p:nvGrpSpPr>
          <p:grpSpPr>
            <a:xfrm>
              <a:off x="4392973" y="3587095"/>
              <a:ext cx="511931" cy="283880"/>
              <a:chOff x="4392973" y="3587095"/>
              <a:chExt cx="511931" cy="283880"/>
            </a:xfrm>
            <a:solidFill>
              <a:srgbClr val="000090"/>
            </a:solidFill>
          </p:grpSpPr>
          <p:sp>
            <p:nvSpPr>
              <p:cNvPr id="184" name="Isosceles Triangle 183"/>
              <p:cNvSpPr/>
              <p:nvPr/>
            </p:nvSpPr>
            <p:spPr>
              <a:xfrm rot="5400000">
                <a:off x="4495155" y="3629570"/>
                <a:ext cx="283880" cy="198929"/>
              </a:xfrm>
              <a:prstGeom prst="triangle">
                <a:avLst/>
              </a:prstGeom>
              <a:grpFill/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5" name="Straight Connector 184"/>
              <p:cNvCxnSpPr/>
              <p:nvPr/>
            </p:nvCxnSpPr>
            <p:spPr>
              <a:xfrm flipV="1">
                <a:off x="4705975" y="3721562"/>
                <a:ext cx="198929" cy="7473"/>
              </a:xfrm>
              <a:prstGeom prst="line">
                <a:avLst/>
              </a:prstGeom>
              <a:grpFill/>
              <a:ln w="381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stCxn id="184" idx="2"/>
              </p:cNvCxnSpPr>
              <p:nvPr/>
            </p:nvCxnSpPr>
            <p:spPr>
              <a:xfrm flipH="1">
                <a:off x="4392973" y="3587095"/>
                <a:ext cx="144658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>
                <a:stCxn id="184" idx="3"/>
              </p:cNvCxnSpPr>
              <p:nvPr/>
            </p:nvCxnSpPr>
            <p:spPr>
              <a:xfrm flipH="1">
                <a:off x="4392973" y="3729035"/>
                <a:ext cx="144658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84" idx="4"/>
              </p:cNvCxnSpPr>
              <p:nvPr/>
            </p:nvCxnSpPr>
            <p:spPr>
              <a:xfrm flipH="1">
                <a:off x="4392973" y="3870975"/>
                <a:ext cx="144658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3" name="Group 562"/>
            <p:cNvGrpSpPr/>
            <p:nvPr/>
          </p:nvGrpSpPr>
          <p:grpSpPr>
            <a:xfrm>
              <a:off x="4385356" y="3216500"/>
              <a:ext cx="511931" cy="283880"/>
              <a:chOff x="4385356" y="3216500"/>
              <a:chExt cx="511931" cy="283880"/>
            </a:xfrm>
          </p:grpSpPr>
          <p:sp>
            <p:nvSpPr>
              <p:cNvPr id="179" name="Isosceles Triangle 178"/>
              <p:cNvSpPr/>
              <p:nvPr/>
            </p:nvSpPr>
            <p:spPr>
              <a:xfrm rot="5400000">
                <a:off x="4487538" y="3258975"/>
                <a:ext cx="283880" cy="19892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 flipV="1">
                <a:off x="4698358" y="3350967"/>
                <a:ext cx="198929" cy="7473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>
                <a:stCxn id="179" idx="2"/>
              </p:cNvCxnSpPr>
              <p:nvPr/>
            </p:nvCxnSpPr>
            <p:spPr>
              <a:xfrm flipH="1">
                <a:off x="4385356" y="3216500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>
                <a:stCxn id="179" idx="3"/>
              </p:cNvCxnSpPr>
              <p:nvPr/>
            </p:nvCxnSpPr>
            <p:spPr>
              <a:xfrm flipH="1">
                <a:off x="4385356" y="3358440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stCxn id="179" idx="4"/>
              </p:cNvCxnSpPr>
              <p:nvPr/>
            </p:nvCxnSpPr>
            <p:spPr>
              <a:xfrm flipH="1">
                <a:off x="4385356" y="3500380"/>
                <a:ext cx="144658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7" name="Group 566"/>
            <p:cNvGrpSpPr/>
            <p:nvPr/>
          </p:nvGrpSpPr>
          <p:grpSpPr>
            <a:xfrm>
              <a:off x="3232728" y="3297450"/>
              <a:ext cx="821460" cy="107034"/>
              <a:chOff x="3232728" y="3297450"/>
              <a:chExt cx="821460" cy="107034"/>
            </a:xfrm>
          </p:grpSpPr>
          <p:sp>
            <p:nvSpPr>
              <p:cNvPr id="158" name="Minus 157"/>
              <p:cNvSpPr/>
              <p:nvPr/>
            </p:nvSpPr>
            <p:spPr>
              <a:xfrm>
                <a:off x="3232728" y="3297450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Minus 158"/>
              <p:cNvSpPr/>
              <p:nvPr/>
            </p:nvSpPr>
            <p:spPr>
              <a:xfrm>
                <a:off x="3483186" y="3297450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Minus 159"/>
              <p:cNvSpPr/>
              <p:nvPr/>
            </p:nvSpPr>
            <p:spPr>
              <a:xfrm>
                <a:off x="3724580" y="330043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Minus 160"/>
              <p:cNvSpPr/>
              <p:nvPr/>
            </p:nvSpPr>
            <p:spPr>
              <a:xfrm>
                <a:off x="3965584" y="3307911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6" name="Group 565"/>
            <p:cNvGrpSpPr/>
            <p:nvPr/>
          </p:nvGrpSpPr>
          <p:grpSpPr>
            <a:xfrm>
              <a:off x="3245718" y="3668045"/>
              <a:ext cx="821460" cy="107034"/>
              <a:chOff x="3245718" y="3668045"/>
              <a:chExt cx="821460" cy="107034"/>
            </a:xfrm>
          </p:grpSpPr>
          <p:sp>
            <p:nvSpPr>
              <p:cNvPr id="154" name="Minus 153"/>
              <p:cNvSpPr/>
              <p:nvPr/>
            </p:nvSpPr>
            <p:spPr>
              <a:xfrm>
                <a:off x="3245718" y="3668045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Minus 154"/>
              <p:cNvSpPr/>
              <p:nvPr/>
            </p:nvSpPr>
            <p:spPr>
              <a:xfrm>
                <a:off x="3496176" y="3668045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Minus 155"/>
              <p:cNvSpPr/>
              <p:nvPr/>
            </p:nvSpPr>
            <p:spPr>
              <a:xfrm>
                <a:off x="3737570" y="3671033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Minus 156"/>
              <p:cNvSpPr/>
              <p:nvPr/>
            </p:nvSpPr>
            <p:spPr>
              <a:xfrm>
                <a:off x="3978574" y="3678506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0" name="Minus 589"/>
            <p:cNvSpPr/>
            <p:nvPr/>
          </p:nvSpPr>
          <p:spPr>
            <a:xfrm>
              <a:off x="3224181" y="1908294"/>
              <a:ext cx="88604" cy="96573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Minus 590"/>
            <p:cNvSpPr/>
            <p:nvPr/>
          </p:nvSpPr>
          <p:spPr>
            <a:xfrm>
              <a:off x="3474639" y="1908294"/>
              <a:ext cx="88604" cy="96573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Minus 591"/>
            <p:cNvSpPr/>
            <p:nvPr/>
          </p:nvSpPr>
          <p:spPr>
            <a:xfrm>
              <a:off x="3716033" y="1911282"/>
              <a:ext cx="88604" cy="96573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Minus 592"/>
            <p:cNvSpPr/>
            <p:nvPr/>
          </p:nvSpPr>
          <p:spPr>
            <a:xfrm>
              <a:off x="3957037" y="1918755"/>
              <a:ext cx="88604" cy="96573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1" name="Group 610"/>
            <p:cNvGrpSpPr/>
            <p:nvPr/>
          </p:nvGrpSpPr>
          <p:grpSpPr>
            <a:xfrm>
              <a:off x="1250316" y="1956581"/>
              <a:ext cx="3279698" cy="1045696"/>
              <a:chOff x="1250316" y="1956581"/>
              <a:chExt cx="3279698" cy="1045696"/>
            </a:xfrm>
          </p:grpSpPr>
          <p:sp>
            <p:nvSpPr>
              <p:cNvPr id="166" name="Minus 165"/>
              <p:cNvSpPr/>
              <p:nvPr/>
            </p:nvSpPr>
            <p:spPr>
              <a:xfrm>
                <a:off x="3253590" y="2572060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Minus 166"/>
              <p:cNvSpPr/>
              <p:nvPr/>
            </p:nvSpPr>
            <p:spPr>
              <a:xfrm>
                <a:off x="3504048" y="2572060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Minus 167"/>
              <p:cNvSpPr/>
              <p:nvPr/>
            </p:nvSpPr>
            <p:spPr>
              <a:xfrm>
                <a:off x="3745442" y="257504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Minus 168"/>
              <p:cNvSpPr/>
              <p:nvPr/>
            </p:nvSpPr>
            <p:spPr>
              <a:xfrm>
                <a:off x="3986446" y="2582521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8" name="Group 567"/>
              <p:cNvGrpSpPr/>
              <p:nvPr/>
            </p:nvGrpSpPr>
            <p:grpSpPr>
              <a:xfrm>
                <a:off x="3245718" y="2895243"/>
                <a:ext cx="821460" cy="107034"/>
                <a:chOff x="3245718" y="2895243"/>
                <a:chExt cx="821460" cy="107034"/>
              </a:xfrm>
            </p:grpSpPr>
            <p:sp>
              <p:nvSpPr>
                <p:cNvPr id="162" name="Minus 161"/>
                <p:cNvSpPr/>
                <p:nvPr/>
              </p:nvSpPr>
              <p:spPr>
                <a:xfrm>
                  <a:off x="3245718" y="2895243"/>
                  <a:ext cx="88604" cy="96573"/>
                </a:xfrm>
                <a:prstGeom prst="mathMinus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Minus 162"/>
                <p:cNvSpPr/>
                <p:nvPr/>
              </p:nvSpPr>
              <p:spPr>
                <a:xfrm>
                  <a:off x="3496176" y="2895243"/>
                  <a:ext cx="88604" cy="96573"/>
                </a:xfrm>
                <a:prstGeom prst="mathMinus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Minus 163"/>
                <p:cNvSpPr/>
                <p:nvPr/>
              </p:nvSpPr>
              <p:spPr>
                <a:xfrm>
                  <a:off x="3737570" y="2898231"/>
                  <a:ext cx="88604" cy="96573"/>
                </a:xfrm>
                <a:prstGeom prst="mathMinus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Minus 164"/>
                <p:cNvSpPr/>
                <p:nvPr/>
              </p:nvSpPr>
              <p:spPr>
                <a:xfrm>
                  <a:off x="3978574" y="2905704"/>
                  <a:ext cx="88604" cy="96573"/>
                </a:xfrm>
                <a:prstGeom prst="mathMinus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5" name="Minus 554"/>
              <p:cNvSpPr/>
              <p:nvPr/>
            </p:nvSpPr>
            <p:spPr>
              <a:xfrm>
                <a:off x="1250316" y="1956581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Minus 555"/>
              <p:cNvSpPr/>
              <p:nvPr/>
            </p:nvSpPr>
            <p:spPr>
              <a:xfrm>
                <a:off x="1252200" y="2271417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Minus 576"/>
              <p:cNvSpPr/>
              <p:nvPr/>
            </p:nvSpPr>
            <p:spPr>
              <a:xfrm>
                <a:off x="2419623" y="1956581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8" name="Minus 577"/>
              <p:cNvSpPr/>
              <p:nvPr/>
            </p:nvSpPr>
            <p:spPr>
              <a:xfrm>
                <a:off x="2421507" y="2271417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Minus 580"/>
              <p:cNvSpPr/>
              <p:nvPr/>
            </p:nvSpPr>
            <p:spPr>
              <a:xfrm>
                <a:off x="4412241" y="1956581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2" name="Minus 581"/>
              <p:cNvSpPr/>
              <p:nvPr/>
            </p:nvSpPr>
            <p:spPr>
              <a:xfrm>
                <a:off x="4414125" y="2271417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8" name="Minus 597"/>
              <p:cNvSpPr/>
              <p:nvPr/>
            </p:nvSpPr>
            <p:spPr>
              <a:xfrm>
                <a:off x="3227346" y="2252602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9" name="Minus 598"/>
              <p:cNvSpPr/>
              <p:nvPr/>
            </p:nvSpPr>
            <p:spPr>
              <a:xfrm>
                <a:off x="3477804" y="2252602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0" name="Minus 599"/>
              <p:cNvSpPr/>
              <p:nvPr/>
            </p:nvSpPr>
            <p:spPr>
              <a:xfrm>
                <a:off x="3719198" y="2255590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1" name="Minus 600"/>
              <p:cNvSpPr/>
              <p:nvPr/>
            </p:nvSpPr>
            <p:spPr>
              <a:xfrm>
                <a:off x="3960202" y="2263063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3" name="Minus 602"/>
              <p:cNvSpPr/>
              <p:nvPr/>
            </p:nvSpPr>
            <p:spPr>
              <a:xfrm>
                <a:off x="1250316" y="2550108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Minus 603"/>
              <p:cNvSpPr/>
              <p:nvPr/>
            </p:nvSpPr>
            <p:spPr>
              <a:xfrm>
                <a:off x="1250316" y="2857417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Minus 604"/>
              <p:cNvSpPr/>
              <p:nvPr/>
            </p:nvSpPr>
            <p:spPr>
              <a:xfrm>
                <a:off x="2431157" y="2534234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6" name="Minus 605"/>
              <p:cNvSpPr/>
              <p:nvPr/>
            </p:nvSpPr>
            <p:spPr>
              <a:xfrm>
                <a:off x="2433260" y="2846956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7" name="Minus 606"/>
              <p:cNvSpPr/>
              <p:nvPr/>
            </p:nvSpPr>
            <p:spPr>
              <a:xfrm>
                <a:off x="4441410" y="2572060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8" name="Minus 607"/>
              <p:cNvSpPr/>
              <p:nvPr/>
            </p:nvSpPr>
            <p:spPr>
              <a:xfrm>
                <a:off x="4441409" y="2900274"/>
                <a:ext cx="88604" cy="96573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4" name="Left Bracket 613"/>
            <p:cNvSpPr/>
            <p:nvPr/>
          </p:nvSpPr>
          <p:spPr>
            <a:xfrm>
              <a:off x="919376" y="341182"/>
              <a:ext cx="132693" cy="3667709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Right Bracket 615"/>
            <p:cNvSpPr/>
            <p:nvPr/>
          </p:nvSpPr>
          <p:spPr>
            <a:xfrm>
              <a:off x="4904904" y="357100"/>
              <a:ext cx="113737" cy="3667709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6807342" y="450156"/>
            <a:ext cx="537348" cy="3644561"/>
            <a:chOff x="6807342" y="450156"/>
            <a:chExt cx="537348" cy="3644561"/>
          </a:xfrm>
        </p:grpSpPr>
        <p:grpSp>
          <p:nvGrpSpPr>
            <p:cNvPr id="736" name="Group 735"/>
            <p:cNvGrpSpPr/>
            <p:nvPr/>
          </p:nvGrpSpPr>
          <p:grpSpPr>
            <a:xfrm>
              <a:off x="6807342" y="450156"/>
              <a:ext cx="537348" cy="3291154"/>
              <a:chOff x="6807342" y="450156"/>
              <a:chExt cx="537348" cy="3291154"/>
            </a:xfrm>
          </p:grpSpPr>
          <p:grpSp>
            <p:nvGrpSpPr>
              <p:cNvPr id="628" name="Group 627"/>
              <p:cNvGrpSpPr/>
              <p:nvPr/>
            </p:nvGrpSpPr>
            <p:grpSpPr>
              <a:xfrm>
                <a:off x="6807342" y="450156"/>
                <a:ext cx="511930" cy="283880"/>
                <a:chOff x="1151843" y="448239"/>
                <a:chExt cx="576755" cy="283880"/>
              </a:xfrm>
              <a:solidFill>
                <a:srgbClr val="000090"/>
              </a:solidFill>
            </p:grpSpPr>
            <p:sp>
              <p:nvSpPr>
                <p:cNvPr id="647" name="Isosceles Triangle 646"/>
                <p:cNvSpPr/>
                <p:nvPr/>
              </p:nvSpPr>
              <p:spPr>
                <a:xfrm rot="5400000">
                  <a:off x="1284938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8" name="Straight Connector 647"/>
                <p:cNvCxnSpPr/>
                <p:nvPr/>
              </p:nvCxnSpPr>
              <p:spPr>
                <a:xfrm flipV="1">
                  <a:off x="1504479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9" name="Straight Connector 648"/>
                <p:cNvCxnSpPr>
                  <a:stCxn id="647" idx="2"/>
                </p:cNvCxnSpPr>
                <p:nvPr/>
              </p:nvCxnSpPr>
              <p:spPr>
                <a:xfrm flipH="1">
                  <a:off x="1151843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/>
                <p:cNvCxnSpPr>
                  <a:stCxn id="647" idx="3"/>
                </p:cNvCxnSpPr>
                <p:nvPr/>
              </p:nvCxnSpPr>
              <p:spPr>
                <a:xfrm flipH="1">
                  <a:off x="1151844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Straight Connector 650"/>
                <p:cNvCxnSpPr>
                  <a:stCxn id="647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9" name="Group 628"/>
              <p:cNvGrpSpPr/>
              <p:nvPr/>
            </p:nvGrpSpPr>
            <p:grpSpPr>
              <a:xfrm>
                <a:off x="6814959" y="1551371"/>
                <a:ext cx="511930" cy="283880"/>
                <a:chOff x="1151843" y="448239"/>
                <a:chExt cx="576755" cy="283880"/>
              </a:xfrm>
              <a:solidFill>
                <a:srgbClr val="000090"/>
              </a:solidFill>
            </p:grpSpPr>
            <p:sp>
              <p:nvSpPr>
                <p:cNvPr id="642" name="Isosceles Triangle 641"/>
                <p:cNvSpPr/>
                <p:nvPr/>
              </p:nvSpPr>
              <p:spPr>
                <a:xfrm rot="5400000">
                  <a:off x="1284938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3" name="Straight Connector 642"/>
                <p:cNvCxnSpPr/>
                <p:nvPr/>
              </p:nvCxnSpPr>
              <p:spPr>
                <a:xfrm flipV="1">
                  <a:off x="1504479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Straight Connector 643"/>
                <p:cNvCxnSpPr>
                  <a:stCxn id="642" idx="2"/>
                </p:cNvCxnSpPr>
                <p:nvPr/>
              </p:nvCxnSpPr>
              <p:spPr>
                <a:xfrm flipH="1">
                  <a:off x="1151843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Straight Connector 644"/>
                <p:cNvCxnSpPr>
                  <a:stCxn id="642" idx="3"/>
                </p:cNvCxnSpPr>
                <p:nvPr/>
              </p:nvCxnSpPr>
              <p:spPr>
                <a:xfrm flipH="1">
                  <a:off x="1151844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" name="Straight Connector 645"/>
                <p:cNvCxnSpPr>
                  <a:stCxn id="642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0" name="Group 629"/>
              <p:cNvGrpSpPr/>
              <p:nvPr/>
            </p:nvGrpSpPr>
            <p:grpSpPr>
              <a:xfrm>
                <a:off x="6807342" y="1180776"/>
                <a:ext cx="511930" cy="283880"/>
                <a:chOff x="1151843" y="448239"/>
                <a:chExt cx="576755" cy="283880"/>
              </a:xfrm>
              <a:solidFill>
                <a:schemeClr val="accent6"/>
              </a:solidFill>
            </p:grpSpPr>
            <p:sp>
              <p:nvSpPr>
                <p:cNvPr id="637" name="Isosceles Triangle 636"/>
                <p:cNvSpPr/>
                <p:nvPr/>
              </p:nvSpPr>
              <p:spPr>
                <a:xfrm rot="5400000">
                  <a:off x="1284938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38" name="Straight Connector 637"/>
                <p:cNvCxnSpPr/>
                <p:nvPr/>
              </p:nvCxnSpPr>
              <p:spPr>
                <a:xfrm flipV="1">
                  <a:off x="1504479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Straight Connector 638"/>
                <p:cNvCxnSpPr>
                  <a:stCxn id="637" idx="2"/>
                </p:cNvCxnSpPr>
                <p:nvPr/>
              </p:nvCxnSpPr>
              <p:spPr>
                <a:xfrm flipH="1">
                  <a:off x="1151843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Straight Connector 639"/>
                <p:cNvCxnSpPr>
                  <a:stCxn id="637" idx="3"/>
                </p:cNvCxnSpPr>
                <p:nvPr/>
              </p:nvCxnSpPr>
              <p:spPr>
                <a:xfrm flipH="1">
                  <a:off x="1151844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/>
                <p:cNvCxnSpPr>
                  <a:stCxn id="637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1" name="Group 630"/>
              <p:cNvGrpSpPr/>
              <p:nvPr/>
            </p:nvGrpSpPr>
            <p:grpSpPr>
              <a:xfrm>
                <a:off x="6807342" y="803563"/>
                <a:ext cx="511930" cy="283880"/>
                <a:chOff x="1151843" y="448239"/>
                <a:chExt cx="576755" cy="283880"/>
              </a:xfrm>
              <a:solidFill>
                <a:srgbClr val="000090"/>
              </a:solidFill>
            </p:grpSpPr>
            <p:sp>
              <p:nvSpPr>
                <p:cNvPr id="632" name="Isosceles Triangle 631"/>
                <p:cNvSpPr/>
                <p:nvPr/>
              </p:nvSpPr>
              <p:spPr>
                <a:xfrm rot="5400000">
                  <a:off x="1284938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33" name="Straight Connector 632"/>
                <p:cNvCxnSpPr/>
                <p:nvPr/>
              </p:nvCxnSpPr>
              <p:spPr>
                <a:xfrm flipV="1">
                  <a:off x="1504479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/>
                <p:cNvCxnSpPr>
                  <a:stCxn id="632" idx="2"/>
                </p:cNvCxnSpPr>
                <p:nvPr/>
              </p:nvCxnSpPr>
              <p:spPr>
                <a:xfrm flipH="1">
                  <a:off x="1151843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/>
                <p:cNvCxnSpPr>
                  <a:stCxn id="632" idx="3"/>
                </p:cNvCxnSpPr>
                <p:nvPr/>
              </p:nvCxnSpPr>
              <p:spPr>
                <a:xfrm flipH="1">
                  <a:off x="1151844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Straight Connector 635"/>
                <p:cNvCxnSpPr>
                  <a:stCxn id="632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3" name="Group 652"/>
              <p:cNvGrpSpPr/>
              <p:nvPr/>
            </p:nvGrpSpPr>
            <p:grpSpPr>
              <a:xfrm>
                <a:off x="6815312" y="1978003"/>
                <a:ext cx="511931" cy="283880"/>
                <a:chOff x="1151845" y="448239"/>
                <a:chExt cx="576757" cy="283880"/>
              </a:xfrm>
              <a:solidFill>
                <a:srgbClr val="000090"/>
              </a:solidFill>
            </p:grpSpPr>
            <p:sp>
              <p:nvSpPr>
                <p:cNvPr id="672" name="Isosceles Triangle 671"/>
                <p:cNvSpPr/>
                <p:nvPr/>
              </p:nvSpPr>
              <p:spPr>
                <a:xfrm rot="5400000">
                  <a:off x="1284940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3" name="Straight Connector 672"/>
                <p:cNvCxnSpPr/>
                <p:nvPr/>
              </p:nvCxnSpPr>
              <p:spPr>
                <a:xfrm flipV="1">
                  <a:off x="1504483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" name="Straight Connector 673"/>
                <p:cNvCxnSpPr>
                  <a:stCxn id="672" idx="2"/>
                </p:cNvCxnSpPr>
                <p:nvPr/>
              </p:nvCxnSpPr>
              <p:spPr>
                <a:xfrm flipH="1">
                  <a:off x="1151845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" name="Straight Connector 674"/>
                <p:cNvCxnSpPr>
                  <a:stCxn id="672" idx="3"/>
                </p:cNvCxnSpPr>
                <p:nvPr/>
              </p:nvCxnSpPr>
              <p:spPr>
                <a:xfrm flipH="1">
                  <a:off x="1151845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Straight Connector 675"/>
                <p:cNvCxnSpPr>
                  <a:stCxn id="672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4" name="Group 653"/>
              <p:cNvGrpSpPr/>
              <p:nvPr/>
            </p:nvGrpSpPr>
            <p:grpSpPr>
              <a:xfrm>
                <a:off x="6822929" y="3079218"/>
                <a:ext cx="511931" cy="283880"/>
                <a:chOff x="1151845" y="448239"/>
                <a:chExt cx="576757" cy="283880"/>
              </a:xfrm>
              <a:solidFill>
                <a:srgbClr val="000090"/>
              </a:solidFill>
            </p:grpSpPr>
            <p:sp>
              <p:nvSpPr>
                <p:cNvPr id="667" name="Isosceles Triangle 666"/>
                <p:cNvSpPr/>
                <p:nvPr/>
              </p:nvSpPr>
              <p:spPr>
                <a:xfrm rot="5400000">
                  <a:off x="1284940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68" name="Straight Connector 667"/>
                <p:cNvCxnSpPr/>
                <p:nvPr/>
              </p:nvCxnSpPr>
              <p:spPr>
                <a:xfrm flipV="1">
                  <a:off x="1504483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" name="Straight Connector 668"/>
                <p:cNvCxnSpPr>
                  <a:stCxn id="667" idx="2"/>
                </p:cNvCxnSpPr>
                <p:nvPr/>
              </p:nvCxnSpPr>
              <p:spPr>
                <a:xfrm flipH="1">
                  <a:off x="1151845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" name="Straight Connector 669"/>
                <p:cNvCxnSpPr>
                  <a:stCxn id="667" idx="3"/>
                </p:cNvCxnSpPr>
                <p:nvPr/>
              </p:nvCxnSpPr>
              <p:spPr>
                <a:xfrm flipH="1">
                  <a:off x="1151845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" name="Straight Connector 670"/>
                <p:cNvCxnSpPr>
                  <a:stCxn id="667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5" name="Group 654"/>
              <p:cNvGrpSpPr/>
              <p:nvPr/>
            </p:nvGrpSpPr>
            <p:grpSpPr>
              <a:xfrm>
                <a:off x="6815312" y="2708623"/>
                <a:ext cx="511931" cy="283880"/>
                <a:chOff x="1151845" y="448239"/>
                <a:chExt cx="576757" cy="283880"/>
              </a:xfrm>
              <a:solidFill>
                <a:srgbClr val="000090"/>
              </a:solidFill>
            </p:grpSpPr>
            <p:sp>
              <p:nvSpPr>
                <p:cNvPr id="662" name="Isosceles Triangle 661"/>
                <p:cNvSpPr/>
                <p:nvPr/>
              </p:nvSpPr>
              <p:spPr>
                <a:xfrm rot="5400000">
                  <a:off x="1284940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63" name="Straight Connector 662"/>
                <p:cNvCxnSpPr/>
                <p:nvPr/>
              </p:nvCxnSpPr>
              <p:spPr>
                <a:xfrm flipV="1">
                  <a:off x="1504483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Straight Connector 663"/>
                <p:cNvCxnSpPr>
                  <a:stCxn id="662" idx="2"/>
                </p:cNvCxnSpPr>
                <p:nvPr/>
              </p:nvCxnSpPr>
              <p:spPr>
                <a:xfrm flipH="1">
                  <a:off x="1151845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Straight Connector 664"/>
                <p:cNvCxnSpPr>
                  <a:stCxn id="662" idx="3"/>
                </p:cNvCxnSpPr>
                <p:nvPr/>
              </p:nvCxnSpPr>
              <p:spPr>
                <a:xfrm flipH="1">
                  <a:off x="1151845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6" name="Straight Connector 665"/>
                <p:cNvCxnSpPr>
                  <a:stCxn id="662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6" name="Group 655"/>
              <p:cNvGrpSpPr/>
              <p:nvPr/>
            </p:nvGrpSpPr>
            <p:grpSpPr>
              <a:xfrm>
                <a:off x="6815312" y="2331410"/>
                <a:ext cx="511931" cy="283880"/>
                <a:chOff x="1151845" y="448239"/>
                <a:chExt cx="576757" cy="283880"/>
              </a:xfrm>
              <a:solidFill>
                <a:srgbClr val="000090"/>
              </a:solidFill>
            </p:grpSpPr>
            <p:sp>
              <p:nvSpPr>
                <p:cNvPr id="657" name="Isosceles Triangle 656"/>
                <p:cNvSpPr/>
                <p:nvPr/>
              </p:nvSpPr>
              <p:spPr>
                <a:xfrm rot="5400000">
                  <a:off x="1284940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8" name="Straight Connector 657"/>
                <p:cNvCxnSpPr/>
                <p:nvPr/>
              </p:nvCxnSpPr>
              <p:spPr>
                <a:xfrm flipV="1">
                  <a:off x="1504483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" name="Straight Connector 658"/>
                <p:cNvCxnSpPr>
                  <a:stCxn id="657" idx="2"/>
                </p:cNvCxnSpPr>
                <p:nvPr/>
              </p:nvCxnSpPr>
              <p:spPr>
                <a:xfrm flipH="1">
                  <a:off x="1151845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" name="Straight Connector 659"/>
                <p:cNvCxnSpPr>
                  <a:stCxn id="657" idx="3"/>
                </p:cNvCxnSpPr>
                <p:nvPr/>
              </p:nvCxnSpPr>
              <p:spPr>
                <a:xfrm flipH="1">
                  <a:off x="1151845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" name="Straight Connector 660"/>
                <p:cNvCxnSpPr>
                  <a:stCxn id="657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8" name="Group 677"/>
              <p:cNvGrpSpPr/>
              <p:nvPr/>
            </p:nvGrpSpPr>
            <p:grpSpPr>
              <a:xfrm>
                <a:off x="6832760" y="3457430"/>
                <a:ext cx="511930" cy="283880"/>
                <a:chOff x="1151843" y="448239"/>
                <a:chExt cx="576755" cy="283880"/>
              </a:xfrm>
              <a:solidFill>
                <a:srgbClr val="000090"/>
              </a:solidFill>
            </p:grpSpPr>
            <p:sp>
              <p:nvSpPr>
                <p:cNvPr id="697" name="Isosceles Triangle 696"/>
                <p:cNvSpPr/>
                <p:nvPr/>
              </p:nvSpPr>
              <p:spPr>
                <a:xfrm rot="5400000">
                  <a:off x="1284938" y="478119"/>
                  <a:ext cx="283880" cy="224119"/>
                </a:xfrm>
                <a:prstGeom prst="triangle">
                  <a:avLst/>
                </a:prstGeom>
                <a:grpFill/>
                <a:ln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98" name="Straight Connector 697"/>
                <p:cNvCxnSpPr/>
                <p:nvPr/>
              </p:nvCxnSpPr>
              <p:spPr>
                <a:xfrm flipV="1">
                  <a:off x="1504479" y="582706"/>
                  <a:ext cx="224119" cy="7473"/>
                </a:xfrm>
                <a:prstGeom prst="line">
                  <a:avLst/>
                </a:prstGeom>
                <a:grpFill/>
                <a:ln w="381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9" name="Straight Connector 698"/>
                <p:cNvCxnSpPr>
                  <a:stCxn id="697" idx="2"/>
                </p:cNvCxnSpPr>
                <p:nvPr/>
              </p:nvCxnSpPr>
              <p:spPr>
                <a:xfrm flipH="1">
                  <a:off x="1151843" y="44823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" name="Straight Connector 699"/>
                <p:cNvCxnSpPr>
                  <a:stCxn id="697" idx="3"/>
                </p:cNvCxnSpPr>
                <p:nvPr/>
              </p:nvCxnSpPr>
              <p:spPr>
                <a:xfrm flipH="1">
                  <a:off x="1151844" y="59017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" name="Straight Connector 700"/>
                <p:cNvCxnSpPr>
                  <a:stCxn id="697" idx="4"/>
                </p:cNvCxnSpPr>
                <p:nvPr/>
              </p:nvCxnSpPr>
              <p:spPr>
                <a:xfrm flipH="1">
                  <a:off x="1151845" y="732119"/>
                  <a:ext cx="162976" cy="0"/>
                </a:xfrm>
                <a:prstGeom prst="line">
                  <a:avLst/>
                </a:prstGeom>
                <a:grpFill/>
                <a:ln w="12700" cmpd="sng">
                  <a:solidFill>
                    <a:srgbClr val="00009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1" name="Group 680"/>
            <p:cNvGrpSpPr/>
            <p:nvPr/>
          </p:nvGrpSpPr>
          <p:grpSpPr>
            <a:xfrm>
              <a:off x="6832760" y="3810837"/>
              <a:ext cx="511930" cy="283880"/>
              <a:chOff x="1151843" y="448239"/>
              <a:chExt cx="576755" cy="283880"/>
            </a:xfrm>
            <a:solidFill>
              <a:srgbClr val="000090"/>
            </a:solidFill>
          </p:grpSpPr>
          <p:sp>
            <p:nvSpPr>
              <p:cNvPr id="682" name="Isosceles Triangle 681"/>
              <p:cNvSpPr/>
              <p:nvPr/>
            </p:nvSpPr>
            <p:spPr>
              <a:xfrm rot="5400000">
                <a:off x="1284938" y="478119"/>
                <a:ext cx="283880" cy="224119"/>
              </a:xfrm>
              <a:prstGeom prst="triangle">
                <a:avLst/>
              </a:prstGeom>
              <a:grpFill/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3" name="Straight Connector 682"/>
              <p:cNvCxnSpPr/>
              <p:nvPr/>
            </p:nvCxnSpPr>
            <p:spPr>
              <a:xfrm flipV="1">
                <a:off x="1504479" y="582706"/>
                <a:ext cx="224119" cy="7473"/>
              </a:xfrm>
              <a:prstGeom prst="line">
                <a:avLst/>
              </a:prstGeom>
              <a:grpFill/>
              <a:ln w="381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/>
              <p:cNvCxnSpPr>
                <a:stCxn id="682" idx="2"/>
              </p:cNvCxnSpPr>
              <p:nvPr/>
            </p:nvCxnSpPr>
            <p:spPr>
              <a:xfrm flipH="1">
                <a:off x="1151843" y="44823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/>
              <p:cNvCxnSpPr>
                <a:stCxn id="682" idx="3"/>
              </p:cNvCxnSpPr>
              <p:nvPr/>
            </p:nvCxnSpPr>
            <p:spPr>
              <a:xfrm flipH="1">
                <a:off x="1151844" y="59017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/>
              <p:cNvCxnSpPr>
                <a:stCxn id="682" idx="4"/>
              </p:cNvCxnSpPr>
              <p:nvPr/>
            </p:nvCxnSpPr>
            <p:spPr>
              <a:xfrm flipH="1">
                <a:off x="1151845" y="732119"/>
                <a:ext cx="162976" cy="0"/>
              </a:xfrm>
              <a:prstGeom prst="line">
                <a:avLst/>
              </a:prstGeom>
              <a:grpFill/>
              <a:ln w="12700" cmpd="sng">
                <a:solidFill>
                  <a:srgbClr val="00009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9" name="Group 728"/>
          <p:cNvGrpSpPr/>
          <p:nvPr/>
        </p:nvGrpSpPr>
        <p:grpSpPr>
          <a:xfrm>
            <a:off x="7150929" y="584623"/>
            <a:ext cx="1993071" cy="738093"/>
            <a:chOff x="7150929" y="584623"/>
            <a:chExt cx="1993071" cy="738093"/>
          </a:xfrm>
        </p:grpSpPr>
        <p:cxnSp>
          <p:nvCxnSpPr>
            <p:cNvPr id="727" name="Straight Connector 726"/>
            <p:cNvCxnSpPr>
              <a:stCxn id="637" idx="0"/>
            </p:cNvCxnSpPr>
            <p:nvPr/>
          </p:nvCxnSpPr>
          <p:spPr>
            <a:xfrm flipV="1">
              <a:off x="7150929" y="938030"/>
              <a:ext cx="618483" cy="38468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8" name="TextBox 727"/>
            <p:cNvSpPr txBox="1"/>
            <p:nvPr/>
          </p:nvSpPr>
          <p:spPr>
            <a:xfrm>
              <a:off x="7769412" y="584623"/>
              <a:ext cx="13745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libri"/>
                  <a:cs typeface="Calibri"/>
                </a:rPr>
                <a:t>Worst case path delay</a:t>
              </a:r>
              <a:endParaRPr lang="en-US" sz="2000" b="1" dirty="0">
                <a:latin typeface="Calibri"/>
                <a:cs typeface="Calibri"/>
              </a:endParaRPr>
            </a:p>
          </p:txBody>
        </p:sp>
      </p:grpSp>
      <p:sp>
        <p:nvSpPr>
          <p:cNvPr id="732" name="Rounded Rectangle 731"/>
          <p:cNvSpPr/>
          <p:nvPr/>
        </p:nvSpPr>
        <p:spPr>
          <a:xfrm>
            <a:off x="5355552" y="4223934"/>
            <a:ext cx="3641590" cy="57218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Larger circuit with 10 randomly chosen copies</a:t>
            </a:r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738" name="TextBox 737"/>
          <p:cNvSpPr txBox="1"/>
          <p:nvPr/>
        </p:nvSpPr>
        <p:spPr>
          <a:xfrm>
            <a:off x="458433" y="5259294"/>
            <a:ext cx="8470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2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Pick of </a:t>
            </a:r>
            <a:r>
              <a:rPr lang="en-US" sz="2400" b="1" dirty="0" smtClean="0">
                <a:latin typeface="Calibri"/>
                <a:cs typeface="Calibri"/>
              </a:rPr>
              <a:t>10 </a:t>
            </a:r>
            <a:r>
              <a:rPr lang="en-US" sz="2400" dirty="0">
                <a:latin typeface="Calibri"/>
                <a:cs typeface="Calibri"/>
              </a:rPr>
              <a:t>sub-circuits is done 1000 </a:t>
            </a:r>
            <a:r>
              <a:rPr lang="en-US" sz="2400" dirty="0" smtClean="0">
                <a:latin typeface="Calibri"/>
                <a:cs typeface="Calibri"/>
              </a:rPr>
              <a:t>times </a:t>
            </a:r>
            <a:r>
              <a:rPr lang="en-US" sz="2400" dirty="0">
                <a:latin typeface="Calibri"/>
                <a:cs typeface="Calibri"/>
              </a:rPr>
              <a:t>to get an average case </a:t>
            </a:r>
            <a:r>
              <a:rPr lang="en-US" sz="2400" dirty="0" smtClean="0">
                <a:latin typeface="Calibri"/>
                <a:cs typeface="Calibri"/>
              </a:rPr>
              <a:t>for size </a:t>
            </a:r>
            <a:r>
              <a:rPr lang="en-US" sz="2400" b="1" dirty="0" smtClean="0">
                <a:latin typeface="Calibri"/>
                <a:cs typeface="Calibri"/>
              </a:rPr>
              <a:t>10</a:t>
            </a:r>
            <a:endParaRPr lang="en-US" sz="2400" b="1" dirty="0">
              <a:latin typeface="Calibri"/>
              <a:cs typeface="Calibri"/>
            </a:endParaRPr>
          </a:p>
        </p:txBody>
      </p:sp>
      <p:grpSp>
        <p:nvGrpSpPr>
          <p:cNvPr id="741" name="Group 740"/>
          <p:cNvGrpSpPr/>
          <p:nvPr/>
        </p:nvGrpSpPr>
        <p:grpSpPr>
          <a:xfrm>
            <a:off x="4332940" y="1604418"/>
            <a:ext cx="2158973" cy="680816"/>
            <a:chOff x="4332940" y="1604418"/>
            <a:chExt cx="2158973" cy="680816"/>
          </a:xfrm>
        </p:grpSpPr>
        <p:sp>
          <p:nvSpPr>
            <p:cNvPr id="714" name="Right Arrow 713"/>
            <p:cNvSpPr/>
            <p:nvPr/>
          </p:nvSpPr>
          <p:spPr>
            <a:xfrm>
              <a:off x="4332940" y="2068001"/>
              <a:ext cx="2158973" cy="21723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TextBox 738"/>
            <p:cNvSpPr txBox="1"/>
            <p:nvPr/>
          </p:nvSpPr>
          <p:spPr>
            <a:xfrm>
              <a:off x="4899846" y="1604418"/>
              <a:ext cx="911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libri"/>
                  <a:cs typeface="Calibri"/>
                </a:rPr>
                <a:t>N=10</a:t>
              </a:r>
              <a:endParaRPr lang="en-US" sz="24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82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plo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4"/>
          <a:stretch/>
        </p:blipFill>
        <p:spPr>
          <a:xfrm>
            <a:off x="1180353" y="1409265"/>
            <a:ext cx="6305176" cy="505951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7545294" y="2667000"/>
            <a:ext cx="1225176" cy="971176"/>
            <a:chOff x="7724588" y="2076824"/>
            <a:chExt cx="1225176" cy="971176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7724588" y="2076824"/>
              <a:ext cx="0" cy="971176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7724588" y="2390588"/>
              <a:ext cx="1225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Speed up</a:t>
              </a:r>
              <a:endParaRPr lang="en-US" sz="2000" dirty="0">
                <a:latin typeface="Calibri"/>
                <a:cs typeface="Calibri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14706" y="1155246"/>
            <a:ext cx="431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45 nm technology</a:t>
            </a:r>
          </a:p>
          <a:p>
            <a:pPr algn="ctr"/>
            <a:r>
              <a:rPr lang="en-US" dirty="0" err="1" smtClean="0">
                <a:latin typeface="Calibri"/>
                <a:cs typeface="Calibri"/>
              </a:rPr>
              <a:t>V</a:t>
            </a:r>
            <a:r>
              <a:rPr lang="en-US" baseline="-25000" dirty="0" err="1" smtClean="0">
                <a:latin typeface="Calibri"/>
                <a:cs typeface="Calibri"/>
              </a:rPr>
              <a:t>dd</a:t>
            </a:r>
            <a:r>
              <a:rPr lang="en-US" dirty="0" smtClean="0">
                <a:latin typeface="Calibri"/>
                <a:cs typeface="Calibri"/>
              </a:rPr>
              <a:t>=1V   </a:t>
            </a:r>
            <a:r>
              <a:rPr lang="en-US" dirty="0" err="1" smtClean="0">
                <a:latin typeface="Calibri"/>
                <a:cs typeface="Calibri"/>
              </a:rPr>
              <a:t>V</a:t>
            </a:r>
            <a:r>
              <a:rPr lang="en-US" baseline="-25000" dirty="0" err="1" smtClean="0">
                <a:latin typeface="Calibri"/>
                <a:cs typeface="Calibri"/>
              </a:rPr>
              <a:t>th</a:t>
            </a:r>
            <a:r>
              <a:rPr lang="en-US" dirty="0" smtClean="0">
                <a:latin typeface="Calibri"/>
                <a:cs typeface="Calibri"/>
              </a:rPr>
              <a:t>=0.464V   Sigma=0.116V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9275" y="-271357"/>
            <a:ext cx="8042276" cy="1336956"/>
          </a:xfrm>
        </p:spPr>
        <p:txBody>
          <a:bodyPr/>
          <a:lstStyle/>
          <a:p>
            <a:r>
              <a:rPr lang="en-US" sz="4800" dirty="0">
                <a:latin typeface="Calibri"/>
                <a:cs typeface="Calibri"/>
              </a:rPr>
              <a:t>SIMULATION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0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8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81608"/>
            <a:ext cx="8042276" cy="1336956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SIMULATION RESULTS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12" name="Content Placeholder 1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6400" b="6400"/>
          <a:stretch/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436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CONCLUSION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2"/>
              </a:buClr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This tuning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technique speeds up worst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case path delays close to the average case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delay by adding redundant tuning transistors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to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the circuit </a:t>
            </a:r>
          </a:p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Only few hundred out of millions of  gates are tuned</a:t>
            </a:r>
          </a:p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Simulation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results indicate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that significant performance gain can be achieved 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4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FUTURE WORK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</a:rPr>
              <a:t>Adding tunable </a:t>
            </a:r>
            <a:r>
              <a:rPr lang="en-US" dirty="0">
                <a:solidFill>
                  <a:srgbClr val="000000"/>
                </a:solidFill>
              </a:rPr>
              <a:t>gates to libraries so that its extraction can be </a:t>
            </a:r>
            <a:r>
              <a:rPr lang="en-US" dirty="0" smtClean="0">
                <a:solidFill>
                  <a:srgbClr val="000000"/>
                </a:solidFill>
              </a:rPr>
              <a:t>automated</a:t>
            </a:r>
          </a:p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hu-HU" dirty="0" smtClean="0">
                <a:solidFill>
                  <a:srgbClr val="000000"/>
                </a:solidFill>
              </a:rPr>
              <a:t>tudy of definite </a:t>
            </a:r>
            <a:r>
              <a:rPr lang="hu-HU" dirty="0">
                <a:solidFill>
                  <a:srgbClr val="000000"/>
                </a:solidFill>
              </a:rPr>
              <a:t>diagnosis </a:t>
            </a:r>
            <a:r>
              <a:rPr lang="hu-HU" dirty="0" smtClean="0">
                <a:solidFill>
                  <a:srgbClr val="000000"/>
                </a:solidFill>
              </a:rPr>
              <a:t>strategy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that </a:t>
            </a:r>
            <a:r>
              <a:rPr lang="en-US" dirty="0">
                <a:solidFill>
                  <a:srgbClr val="000000"/>
                </a:solidFill>
              </a:rPr>
              <a:t>would enable the detection of outlier gates in a </a:t>
            </a:r>
            <a:r>
              <a:rPr lang="en-US" dirty="0" smtClean="0">
                <a:solidFill>
                  <a:srgbClr val="000000"/>
                </a:solidFill>
              </a:rPr>
              <a:t>chip</a:t>
            </a:r>
          </a:p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</a:rPr>
              <a:t>Simulations with standard circuits </a:t>
            </a:r>
            <a:r>
              <a:rPr lang="en-US" dirty="0">
                <a:solidFill>
                  <a:srgbClr val="000000"/>
                </a:solidFill>
              </a:rPr>
              <a:t>to make </a:t>
            </a:r>
            <a:r>
              <a:rPr lang="en-US" dirty="0" smtClean="0">
                <a:solidFill>
                  <a:srgbClr val="000000"/>
                </a:solidFill>
              </a:rPr>
              <a:t>the case </a:t>
            </a:r>
            <a:r>
              <a:rPr lang="en-US" dirty="0">
                <a:solidFill>
                  <a:srgbClr val="000000"/>
                </a:solidFill>
              </a:rPr>
              <a:t>more authentic and applicable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0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REFERENCES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smtClean="0"/>
              <a:t>[1] G</a:t>
            </a:r>
            <a:r>
              <a:rPr lang="en-US" sz="2000" dirty="0"/>
              <a:t>. E. Moore et al., </a:t>
            </a:r>
            <a:r>
              <a:rPr lang="en-US" sz="2000" dirty="0" smtClean="0"/>
              <a:t>“Cramming </a:t>
            </a:r>
            <a:r>
              <a:rPr lang="en-US" sz="2000" dirty="0"/>
              <a:t>more components onto integrated circuits," </a:t>
            </a:r>
            <a:r>
              <a:rPr lang="en-US" sz="2000" dirty="0" smtClean="0"/>
              <a:t>Proceedings of </a:t>
            </a:r>
            <a:r>
              <a:rPr lang="en-US" sz="2000" dirty="0"/>
              <a:t>the IEEE, vol. 86, no. 1, pp. </a:t>
            </a:r>
            <a:r>
              <a:rPr lang="en-US" sz="2000" dirty="0" smtClean="0"/>
              <a:t>82-85</a:t>
            </a:r>
            <a:r>
              <a:rPr lang="en-US" sz="2000" dirty="0"/>
              <a:t>, 1998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US" sz="2000" dirty="0"/>
              <a:t>K. S. </a:t>
            </a:r>
            <a:r>
              <a:rPr lang="en-US" sz="2000" dirty="0" err="1"/>
              <a:t>Saha</a:t>
            </a:r>
            <a:r>
              <a:rPr lang="en-US" sz="2000" dirty="0"/>
              <a:t>, </a:t>
            </a:r>
            <a:r>
              <a:rPr lang="en-US" sz="2000" dirty="0" smtClean="0"/>
              <a:t>“Modeling </a:t>
            </a:r>
            <a:r>
              <a:rPr lang="en-US" sz="2000" dirty="0"/>
              <a:t>Process Variability in Scaled CMOS Technology," IEEE </a:t>
            </a:r>
            <a:r>
              <a:rPr lang="en-US" sz="2000" dirty="0" smtClean="0"/>
              <a:t>Design and </a:t>
            </a:r>
            <a:r>
              <a:rPr lang="en-US" sz="2000" dirty="0"/>
              <a:t>Test of Computers, Vol. 27, Issue 2, pp. 8-16, March/April 2010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[3]</a:t>
            </a:r>
            <a:r>
              <a:rPr lang="hu-HU" sz="2000" dirty="0"/>
              <a:t> C. Kenyon, A. Kornfeld, </a:t>
            </a:r>
            <a:r>
              <a:rPr lang="hu-HU" sz="2000" dirty="0" smtClean="0"/>
              <a:t>and et al., </a:t>
            </a:r>
            <a:r>
              <a:rPr lang="en-US" sz="2000" dirty="0" smtClean="0"/>
              <a:t>“</a:t>
            </a:r>
            <a:r>
              <a:rPr lang="pl-PL" sz="2000" dirty="0" smtClean="0"/>
              <a:t>Managing </a:t>
            </a:r>
            <a:r>
              <a:rPr lang="pl-PL" sz="2000" dirty="0" err="1"/>
              <a:t>Process</a:t>
            </a:r>
            <a:r>
              <a:rPr lang="pl-PL" sz="2000" dirty="0"/>
              <a:t> </a:t>
            </a:r>
            <a:r>
              <a:rPr lang="pl-PL" sz="2000" dirty="0" err="1"/>
              <a:t>Variation</a:t>
            </a:r>
            <a:r>
              <a:rPr lang="pl-PL" sz="2000" dirty="0"/>
              <a:t> in </a:t>
            </a:r>
            <a:r>
              <a:rPr lang="pl-PL" sz="2000" dirty="0" err="1"/>
              <a:t>Intel's</a:t>
            </a:r>
            <a:r>
              <a:rPr lang="pl-PL" sz="2000" dirty="0"/>
              <a:t> 45nm </a:t>
            </a:r>
            <a:r>
              <a:rPr lang="en-US" sz="2000" dirty="0"/>
              <a:t>CMOS Technology.” Intel Technology Journal , Vol. 12, Issue 2, pp. 92-110, June 2008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[4]</a:t>
            </a:r>
            <a:r>
              <a:rPr lang="hu-HU" sz="2000" dirty="0"/>
              <a:t> A. D. Singh, K. Mishra, </a:t>
            </a:r>
            <a:r>
              <a:rPr lang="hu-HU" sz="2000" dirty="0" smtClean="0"/>
              <a:t>and et al., </a:t>
            </a:r>
            <a:r>
              <a:rPr lang="en-US" sz="2000" dirty="0" smtClean="0"/>
              <a:t>“</a:t>
            </a:r>
            <a:r>
              <a:rPr lang="hu-HU" sz="2000" dirty="0" smtClean="0"/>
              <a:t>Path </a:t>
            </a:r>
            <a:r>
              <a:rPr lang="hu-HU" sz="2000" dirty="0"/>
              <a:t>Delay Tuning for </a:t>
            </a:r>
            <a:r>
              <a:rPr lang="hu-HU" sz="2000" dirty="0" smtClean="0"/>
              <a:t>Performance </a:t>
            </a:r>
            <a:r>
              <a:rPr lang="en-US" sz="2000" dirty="0" smtClean="0"/>
              <a:t>Gain </a:t>
            </a:r>
            <a:r>
              <a:rPr lang="en-US" sz="2000" dirty="0"/>
              <a:t>in the face of Random Manufacturing Variations," in proc. International </a:t>
            </a:r>
            <a:r>
              <a:rPr lang="en-US" sz="2000" dirty="0" smtClean="0"/>
              <a:t>Conference </a:t>
            </a:r>
            <a:r>
              <a:rPr lang="en-US" sz="2000" dirty="0"/>
              <a:t>on VLSI Design, Bangalore, India, January 2011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6606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4" y="-206189"/>
            <a:ext cx="8042276" cy="1336956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Calibri"/>
                <a:cs typeface="Calibri"/>
              </a:rPr>
              <a:t>PROCESSOR CLOCK RATES</a:t>
            </a:r>
            <a:endParaRPr lang="en-US" sz="4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9275" y="5191412"/>
            <a:ext cx="8016875" cy="116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6000"/>
              <a:buFont typeface="Wingdings 2" pitchFamily="18" charset="2"/>
              <a:buChar char="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/>
                <a:ea typeface="+mn-ea"/>
                <a:cs typeface="Calibri"/>
              </a:rPr>
              <a:t>Power dissipation/cooling problems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Calibri"/>
                <a:ea typeface="+mn-ea"/>
                <a:cs typeface="Calibri"/>
              </a:rPr>
              <a:t>Process variability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01698" y="1216121"/>
            <a:ext cx="6526213" cy="3690938"/>
            <a:chOff x="958850" y="1634202"/>
            <a:chExt cx="6526213" cy="3690938"/>
          </a:xfrm>
        </p:grpSpPr>
        <p:cxnSp>
          <p:nvCxnSpPr>
            <p:cNvPr id="7" name="Straight Arrow Connector 5"/>
            <p:cNvCxnSpPr>
              <a:cxnSpLocks noChangeShapeType="1"/>
            </p:cNvCxnSpPr>
            <p:nvPr/>
          </p:nvCxnSpPr>
          <p:spPr bwMode="auto">
            <a:xfrm>
              <a:off x="1481138" y="4925090"/>
              <a:ext cx="6003925" cy="30163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8" name="Straight Arrow Connector 6"/>
            <p:cNvCxnSpPr>
              <a:cxnSpLocks noChangeShapeType="1"/>
            </p:cNvCxnSpPr>
            <p:nvPr/>
          </p:nvCxnSpPr>
          <p:spPr bwMode="auto">
            <a:xfrm rot="5400000" flipH="1" flipV="1">
              <a:off x="-152413" y="3279646"/>
              <a:ext cx="3290888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1690688" y="2117725"/>
              <a:ext cx="4921250" cy="2641600"/>
            </a:xfrm>
            <a:custGeom>
              <a:avLst/>
              <a:gdLst>
                <a:gd name="T0" fmla="*/ 0 w 5044440"/>
                <a:gd name="T1" fmla="*/ 2641600 h 2641600"/>
                <a:gd name="T2" fmla="*/ 2705304 w 5044440"/>
                <a:gd name="T3" fmla="*/ 401320 h 2641600"/>
                <a:gd name="T4" fmla="*/ 4243863 w 5044440"/>
                <a:gd name="T5" fmla="*/ 233680 h 2641600"/>
                <a:gd name="T6" fmla="*/ 4243863 w 5044440"/>
                <a:gd name="T7" fmla="*/ 233680 h 264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44440"/>
                <a:gd name="T13" fmla="*/ 0 h 2641600"/>
                <a:gd name="T14" fmla="*/ 5044440 w 5044440"/>
                <a:gd name="T15" fmla="*/ 2641600 h 264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4440" h="2641600">
                  <a:moveTo>
                    <a:pt x="0" y="2641600"/>
                  </a:moveTo>
                  <a:cubicBezTo>
                    <a:pt x="1187450" y="1722120"/>
                    <a:pt x="2374900" y="802640"/>
                    <a:pt x="3215640" y="401320"/>
                  </a:cubicBezTo>
                  <a:cubicBezTo>
                    <a:pt x="4056380" y="0"/>
                    <a:pt x="5044440" y="233680"/>
                    <a:pt x="5044440" y="233680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14"/>
            <p:cNvSpPr txBox="1">
              <a:spLocks noChangeArrowheads="1"/>
            </p:cNvSpPr>
            <p:nvPr/>
          </p:nvSpPr>
          <p:spPr bwMode="auto">
            <a:xfrm>
              <a:off x="1690688" y="4902064"/>
              <a:ext cx="7556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1980</a:t>
              </a: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3260725" y="4925090"/>
              <a:ext cx="7556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1990</a:t>
              </a:r>
            </a:p>
          </p:txBody>
        </p:sp>
        <p:sp>
          <p:nvSpPr>
            <p:cNvPr id="12" name="TextBox 16"/>
            <p:cNvSpPr txBox="1">
              <a:spLocks noChangeArrowheads="1"/>
            </p:cNvSpPr>
            <p:nvPr/>
          </p:nvSpPr>
          <p:spPr bwMode="auto">
            <a:xfrm>
              <a:off x="4692650" y="4907059"/>
              <a:ext cx="7556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2000</a:t>
              </a:r>
            </a:p>
          </p:txBody>
        </p:sp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6156325" y="4904977"/>
              <a:ext cx="7556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2010</a:t>
              </a:r>
            </a:p>
          </p:txBody>
        </p:sp>
        <p:sp>
          <p:nvSpPr>
            <p:cNvPr id="14" name="TextBox 18"/>
            <p:cNvSpPr txBox="1">
              <a:spLocks noChangeArrowheads="1"/>
            </p:cNvSpPr>
            <p:nvPr/>
          </p:nvSpPr>
          <p:spPr bwMode="auto">
            <a:xfrm rot="16200000">
              <a:off x="197644" y="2643981"/>
              <a:ext cx="2044700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Clock Rate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461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THANK YOU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6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/>
                <a:cs typeface="Calibri"/>
              </a:rPr>
              <a:t>PROCESS VARIATION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alibri"/>
              <a:cs typeface="Calibri"/>
            </a:endParaRP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Natural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variation occurring in the parameters of transistors during the fabrication of integrated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circuits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Critical sources are Random Dopant Fluctuations, Line-edge and Line-width roughness and variations in gate oxide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thickness[2,3]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All of the sources mentioned above primarily degrade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Threshold Voltage(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V</a:t>
            </a:r>
            <a:r>
              <a:rPr lang="en-US" baseline="-25000" dirty="0" err="1" smtClean="0">
                <a:solidFill>
                  <a:schemeClr val="tx1"/>
                </a:solidFill>
                <a:latin typeface="Calibri"/>
                <a:cs typeface="Calibri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07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25" y="-300682"/>
            <a:ext cx="8594725" cy="1339299"/>
          </a:xfrm>
        </p:spPr>
        <p:txBody>
          <a:bodyPr/>
          <a:lstStyle/>
          <a:p>
            <a:r>
              <a:rPr lang="en-US" sz="4000" dirty="0">
                <a:latin typeface="Calibri"/>
                <a:cs typeface="Calibri"/>
              </a:rPr>
              <a:t>PROCESS </a:t>
            </a:r>
            <a:r>
              <a:rPr lang="en-US" sz="4000" dirty="0" smtClean="0">
                <a:latin typeface="Calibri"/>
                <a:cs typeface="Calibri"/>
              </a:rPr>
              <a:t>VARIATION(contd..)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7861" b="10527"/>
          <a:stretch/>
        </p:blipFill>
        <p:spPr>
          <a:xfrm>
            <a:off x="1338188" y="994573"/>
            <a:ext cx="2377586" cy="3138118"/>
          </a:xfrm>
        </p:spPr>
      </p:pic>
      <p:pic>
        <p:nvPicPr>
          <p:cNvPr id="6" name="Picture 5" descr="2.bmp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5" t="4338" r="4080" b="6370"/>
          <a:stretch/>
        </p:blipFill>
        <p:spPr>
          <a:xfrm>
            <a:off x="4648315" y="1155564"/>
            <a:ext cx="3222519" cy="2986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6955" y="4119616"/>
            <a:ext cx="2557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THRESHOLD VOLTAGE(</a:t>
            </a:r>
            <a:r>
              <a:rPr lang="en-US" sz="1400" b="1" dirty="0" err="1" smtClean="0"/>
              <a:t>Vth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38188" y="4079228"/>
            <a:ext cx="2557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THRESHOLD VOLTAGE(</a:t>
            </a:r>
            <a:r>
              <a:rPr lang="en-US" sz="1400" b="1" dirty="0" err="1" smtClean="0"/>
              <a:t>Vth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2781689" y="2504714"/>
            <a:ext cx="3318857" cy="2985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NUMB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E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R </a:t>
            </a:r>
          </a:p>
          <a:p>
            <a:pPr algn="ctr">
              <a:lnSpc>
                <a:spcPct val="80000"/>
              </a:lnSpc>
            </a:pPr>
            <a:endParaRPr lang="en-US" sz="1200" b="1" dirty="0"/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O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F </a:t>
            </a:r>
          </a:p>
          <a:p>
            <a:pPr algn="ctr">
              <a:lnSpc>
                <a:spcPct val="80000"/>
              </a:lnSpc>
            </a:pPr>
            <a:endParaRPr lang="en-US" sz="1200" b="1" dirty="0"/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T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R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ANS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I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S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T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OR</a:t>
            </a:r>
          </a:p>
          <a:p>
            <a:pPr algn="ctr">
              <a:lnSpc>
                <a:spcPct val="80000"/>
              </a:lnSpc>
            </a:pPr>
            <a:r>
              <a:rPr lang="en-US" sz="1400" b="1" dirty="0" smtClean="0"/>
              <a:t>S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0151" y="5217405"/>
            <a:ext cx="861856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 5 </a:t>
            </a:r>
            <a:r>
              <a:rPr lang="en-US" sz="2400" dirty="0">
                <a:latin typeface="Calibri"/>
                <a:cs typeface="Calibri"/>
              </a:rPr>
              <a:t>out of 10 million elements lie beyond  </a:t>
            </a:r>
            <a:r>
              <a:rPr lang="en-US" sz="2400" dirty="0" smtClean="0">
                <a:latin typeface="Calibri"/>
                <a:cs typeface="Calibri"/>
              </a:rPr>
              <a:t>                in a </a:t>
            </a:r>
            <a:r>
              <a:rPr lang="en-US" sz="2400" dirty="0">
                <a:latin typeface="Calibri"/>
                <a:cs typeface="Calibri"/>
              </a:rPr>
              <a:t>normal </a:t>
            </a:r>
            <a:r>
              <a:rPr lang="en-US" sz="2400" dirty="0" smtClean="0">
                <a:latin typeface="Calibri"/>
                <a:cs typeface="Calibri"/>
              </a:rPr>
              <a:t>         distribution</a:t>
            </a:r>
          </a:p>
          <a:p>
            <a:pPr marL="342900" indent="-342900">
              <a:buClr>
                <a:schemeClr val="tx2"/>
              </a:buClr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For                  , worst case delay = 10 X average gate delay</a:t>
            </a:r>
            <a:endParaRPr lang="en-US" sz="2400" dirty="0">
              <a:latin typeface="Calibri"/>
              <a:cs typeface="Calibri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770722"/>
              </p:ext>
            </p:extLst>
          </p:nvPr>
        </p:nvGraphicFramePr>
        <p:xfrm>
          <a:off x="5662705" y="5217405"/>
          <a:ext cx="1052358" cy="460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Equation" r:id="rId5" imgW="457200" imgH="203200" progId="Equation.3">
                  <p:embed/>
                </p:oleObj>
              </mc:Choice>
              <mc:Fallback>
                <p:oleObj name="Equation" r:id="rId5" imgW="457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62705" y="5217405"/>
                        <a:ext cx="1052358" cy="460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 rot="5400000">
            <a:off x="-470529" y="2562899"/>
            <a:ext cx="3318857" cy="2985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NUMB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E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R </a:t>
            </a:r>
          </a:p>
          <a:p>
            <a:pPr algn="ctr">
              <a:lnSpc>
                <a:spcPct val="80000"/>
              </a:lnSpc>
            </a:pPr>
            <a:endParaRPr lang="en-US" sz="1200" b="1" dirty="0"/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O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F </a:t>
            </a:r>
          </a:p>
          <a:p>
            <a:pPr algn="ctr">
              <a:lnSpc>
                <a:spcPct val="80000"/>
              </a:lnSpc>
            </a:pPr>
            <a:endParaRPr lang="en-US" sz="1200" b="1" dirty="0"/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T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R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ANS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I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S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T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OR</a:t>
            </a:r>
          </a:p>
          <a:p>
            <a:pPr algn="ctr">
              <a:lnSpc>
                <a:spcPct val="80000"/>
              </a:lnSpc>
            </a:pPr>
            <a:r>
              <a:rPr lang="en-US" sz="1400" b="1" dirty="0" smtClean="0"/>
              <a:t>S</a:t>
            </a:r>
            <a:endParaRPr lang="en-US" sz="1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014014"/>
              </p:ext>
            </p:extLst>
          </p:nvPr>
        </p:nvGraphicFramePr>
        <p:xfrm>
          <a:off x="1039611" y="6031646"/>
          <a:ext cx="1330390" cy="326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Equation" r:id="rId7" imgW="673100" imgH="165100" progId="Equation.3">
                  <p:embed/>
                </p:oleObj>
              </mc:Choice>
              <mc:Fallback>
                <p:oleObj name="Equation" r:id="rId7" imgW="6731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9611" y="6031646"/>
                        <a:ext cx="1330390" cy="326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150471" y="4427393"/>
            <a:ext cx="2928470" cy="518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Larger 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technology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1176" y="4427393"/>
            <a:ext cx="3089658" cy="518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Smaller technology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962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534692" y="3988916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Post manufacture paths are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lang="en-US" sz="2400" dirty="0" smtClean="0">
                <a:latin typeface="Calibri"/>
                <a:cs typeface="Calibri"/>
              </a:rPr>
              <a:t> balanced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4692" y="1814803"/>
            <a:ext cx="811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Pre manufacture paths are optimized and balanced</a:t>
            </a:r>
            <a:endParaRPr lang="en-US" sz="2400" dirty="0">
              <a:latin typeface="Calibri"/>
              <a:cs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0054" y="2371848"/>
            <a:ext cx="4408123" cy="1401773"/>
            <a:chOff x="629803" y="2371848"/>
            <a:chExt cx="4408123" cy="1401773"/>
          </a:xfrm>
        </p:grpSpPr>
        <p:sp>
          <p:nvSpPr>
            <p:cNvPr id="7" name="Rectangle 6"/>
            <p:cNvSpPr/>
            <p:nvPr/>
          </p:nvSpPr>
          <p:spPr>
            <a:xfrm>
              <a:off x="814469" y="2371848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93360" y="2371848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33126" y="2377985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114043" y="2544202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123564" y="2933833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123564" y="3150905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107560" y="3340578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107560" y="3564610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123564" y="2744428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098160" y="2579826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783960" y="2402021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62851" y="2402021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083534" y="2574375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093055" y="2964006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093055" y="3181078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077051" y="337075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077051" y="3594783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093055" y="277460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098160" y="2776189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100821" y="293542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098160" y="3149317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2100821" y="3369957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100821" y="359637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072175" y="2777777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067651" y="2567688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4067651" y="2932245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067651" y="3182666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4047326" y="3380337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4090026" y="3597959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29803" y="2460691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5190" y="4605591"/>
            <a:ext cx="7315200" cy="1371600"/>
            <a:chOff x="635190" y="4174131"/>
            <a:chExt cx="7315200" cy="1371600"/>
          </a:xfrm>
        </p:grpSpPr>
        <p:sp>
          <p:nvSpPr>
            <p:cNvPr id="50" name="Rectangle 49"/>
            <p:cNvSpPr/>
            <p:nvPr/>
          </p:nvSpPr>
          <p:spPr>
            <a:xfrm>
              <a:off x="635190" y="4174131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01990" y="4174131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92790" y="4174131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35790" y="4174131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502590" y="4174131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45590" y="4174131"/>
              <a:ext cx="304800" cy="13716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939990" y="44789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939990" y="4631331"/>
              <a:ext cx="762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939990" y="47837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939990" y="49361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939990" y="50885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939990" y="5240931"/>
              <a:ext cx="707571" cy="108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939990" y="53933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939990" y="43265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6807390" y="4478931"/>
              <a:ext cx="838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6807390" y="4631331"/>
              <a:ext cx="762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6807390" y="47837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6807390" y="49361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6807390" y="5088531"/>
              <a:ext cx="762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6807390" y="5240931"/>
              <a:ext cx="533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6807390" y="53933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6807390" y="43265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740590" y="44789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5740590" y="4631331"/>
              <a:ext cx="533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5740590" y="47837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740590" y="4936131"/>
              <a:ext cx="762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5740590" y="50885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5740590" y="52409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5740590" y="53933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5740590" y="4326531"/>
              <a:ext cx="762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06790" y="4478931"/>
              <a:ext cx="22860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2006790" y="46313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2006790" y="4783731"/>
              <a:ext cx="533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2006790" y="4936131"/>
              <a:ext cx="762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2006790" y="50885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2006790" y="52409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2006790" y="53933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2006790" y="43265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4597590" y="44789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4597590" y="4629743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4597590" y="4783731"/>
              <a:ext cx="838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4597590" y="4936131"/>
              <a:ext cx="762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4597590" y="5088531"/>
              <a:ext cx="533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4597590" y="5240931"/>
              <a:ext cx="457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4597590" y="53933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4597590" y="4326531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5207190" y="2544202"/>
            <a:ext cx="3936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Clock period =  Worst case delay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latin typeface="Calibri"/>
                <a:cs typeface="Calibri"/>
              </a:rPr>
              <a:t>CLOCK RATES IN PIPELINED PROCESSORS</a:t>
            </a:r>
          </a:p>
        </p:txBody>
      </p:sp>
    </p:spTree>
    <p:extLst>
      <p:ext uri="{BB962C8B-B14F-4D97-AF65-F5344CB8AC3E}">
        <p14:creationId xmlns:p14="http://schemas.microsoft.com/office/powerpoint/2010/main" val="379205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MOTIVATION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SzPct val="155000"/>
              <a:buFont typeface="Arial"/>
              <a:buChar char="•"/>
            </a:pPr>
            <a:endParaRPr lang="en-US" dirty="0" smtClean="0"/>
          </a:p>
          <a:p>
            <a:pPr marL="457200" indent="-457200" algn="just">
              <a:buClr>
                <a:schemeClr val="tx2"/>
              </a:buClr>
              <a:buSzPct val="155000"/>
              <a:buFont typeface="Arial"/>
              <a:buChar char="•"/>
            </a:pPr>
            <a:r>
              <a:rPr lang="en-US" dirty="0" smtClean="0">
                <a:solidFill>
                  <a:srgbClr val="09213B"/>
                </a:solidFill>
              </a:rPr>
              <a:t>Statistical </a:t>
            </a:r>
            <a:r>
              <a:rPr lang="en-US" dirty="0">
                <a:solidFill>
                  <a:srgbClr val="09213B"/>
                </a:solidFill>
              </a:rPr>
              <a:t>chance of every chip to have a </a:t>
            </a:r>
            <a:r>
              <a:rPr lang="en-US" b="1" dirty="0" smtClean="0">
                <a:solidFill>
                  <a:srgbClr val="09213B"/>
                </a:solidFill>
              </a:rPr>
              <a:t>few hundred </a:t>
            </a:r>
            <a:r>
              <a:rPr lang="en-US" b="1" dirty="0">
                <a:solidFill>
                  <a:srgbClr val="09213B"/>
                </a:solidFill>
              </a:rPr>
              <a:t>exceptionally slow outlier </a:t>
            </a:r>
            <a:r>
              <a:rPr lang="en-US" dirty="0">
                <a:solidFill>
                  <a:srgbClr val="09213B"/>
                </a:solidFill>
              </a:rPr>
              <a:t>devices</a:t>
            </a:r>
          </a:p>
          <a:p>
            <a:pPr algn="just">
              <a:buClr>
                <a:schemeClr val="tx2"/>
              </a:buClr>
              <a:buSzPct val="155000"/>
              <a:buFont typeface="Arial"/>
              <a:buChar char="•"/>
            </a:pPr>
            <a:r>
              <a:rPr lang="en-US" dirty="0" smtClean="0">
                <a:solidFill>
                  <a:srgbClr val="09213B"/>
                </a:solidFill>
              </a:rPr>
              <a:t>Such outliers (10 X gate delays) </a:t>
            </a:r>
            <a:r>
              <a:rPr lang="en-US" dirty="0">
                <a:solidFill>
                  <a:srgbClr val="09213B"/>
                </a:solidFill>
              </a:rPr>
              <a:t>make the overall </a:t>
            </a:r>
            <a:r>
              <a:rPr lang="en-US" dirty="0" smtClean="0">
                <a:solidFill>
                  <a:srgbClr val="09213B"/>
                </a:solidFill>
              </a:rPr>
              <a:t>path delay </a:t>
            </a:r>
            <a:r>
              <a:rPr lang="en-US" dirty="0">
                <a:solidFill>
                  <a:srgbClr val="09213B"/>
                </a:solidFill>
              </a:rPr>
              <a:t>much much greater than the average delays</a:t>
            </a:r>
          </a:p>
          <a:p>
            <a:pPr algn="just">
              <a:buClr>
                <a:schemeClr val="tx2"/>
              </a:buClr>
              <a:buSzPct val="155000"/>
              <a:buFont typeface="Arial"/>
              <a:buChar char="•"/>
            </a:pPr>
            <a:r>
              <a:rPr lang="en-US" dirty="0" smtClean="0">
                <a:solidFill>
                  <a:srgbClr val="09213B"/>
                </a:solidFill>
              </a:rPr>
              <a:t>Post </a:t>
            </a:r>
            <a:r>
              <a:rPr lang="en-US" dirty="0">
                <a:solidFill>
                  <a:srgbClr val="09213B"/>
                </a:solidFill>
              </a:rPr>
              <a:t>manufacture tuning is </a:t>
            </a:r>
            <a:r>
              <a:rPr lang="en-US" dirty="0" smtClean="0">
                <a:solidFill>
                  <a:srgbClr val="09213B"/>
                </a:solidFill>
              </a:rPr>
              <a:t>proposed </a:t>
            </a:r>
            <a:r>
              <a:rPr lang="en-US" dirty="0">
                <a:solidFill>
                  <a:srgbClr val="09213B"/>
                </a:solidFill>
              </a:rPr>
              <a:t>to bring down the </a:t>
            </a:r>
            <a:r>
              <a:rPr lang="en-US" dirty="0" smtClean="0">
                <a:solidFill>
                  <a:srgbClr val="09213B"/>
                </a:solidFill>
              </a:rPr>
              <a:t>worst case path delay close </a:t>
            </a:r>
            <a:r>
              <a:rPr lang="en-US" dirty="0">
                <a:solidFill>
                  <a:srgbClr val="09213B"/>
                </a:solidFill>
              </a:rPr>
              <a:t>to the average case </a:t>
            </a:r>
            <a:r>
              <a:rPr lang="en-US" dirty="0" smtClean="0">
                <a:solidFill>
                  <a:srgbClr val="09213B"/>
                </a:solidFill>
              </a:rPr>
              <a:t>delays[4]</a:t>
            </a:r>
            <a:endParaRPr lang="en-US" dirty="0">
              <a:solidFill>
                <a:srgbClr val="09213B"/>
              </a:solidFill>
            </a:endParaRPr>
          </a:p>
          <a:p>
            <a:pPr algn="just"/>
            <a:endParaRPr lang="en-US" dirty="0">
              <a:solidFill>
                <a:srgbClr val="092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3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726" y="-191247"/>
            <a:ext cx="8042276" cy="1336956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CMOS GATE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529" y="1444532"/>
            <a:ext cx="3900022" cy="4499069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Every CMOS gate has a pull-up network with PMOS transistors, and a pull-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down network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with NMOS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transistor</a:t>
            </a:r>
          </a:p>
          <a:p>
            <a:pPr algn="just"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The presence of a parallel path can speed up the charge time or the discharge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time respectively</a:t>
            </a:r>
          </a:p>
          <a:p>
            <a:endParaRPr lang="en-US" dirty="0"/>
          </a:p>
        </p:txBody>
      </p:sp>
      <p:pic>
        <p:nvPicPr>
          <p:cNvPr id="4" name="Picture 3" descr="111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1773238"/>
            <a:ext cx="405765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9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POST MANUFACTURING TUNING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43848"/>
            <a:ext cx="8042276" cy="4343400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parallel PMOS transistor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with tuning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capability is introduced in to the pull-up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network</a:t>
            </a:r>
          </a:p>
          <a:p>
            <a:pPr algn="just"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parallel NMOS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transistor with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tuning capability is introduced in to the pull-down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network</a:t>
            </a:r>
          </a:p>
          <a:p>
            <a:pPr algn="just"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The gate terminals of the tuning transistors are connected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to a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switch which can be turned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‘ON’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or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‘OFF’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29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4164</TotalTime>
  <Words>1021</Words>
  <Application>Microsoft Macintosh PowerPoint</Application>
  <PresentationFormat>On-screen Show (4:3)</PresentationFormat>
  <Paragraphs>161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Breeze</vt:lpstr>
      <vt:lpstr>Equation</vt:lpstr>
      <vt:lpstr>EVALUATION OF A CIRCUIT PATH DELAY TUNING TECHNIQUE FOR NANOMETER CMOS</vt:lpstr>
      <vt:lpstr>MOORE’S LAW</vt:lpstr>
      <vt:lpstr>PROCESSOR CLOCK RATES</vt:lpstr>
      <vt:lpstr>PROCESS VARIATION</vt:lpstr>
      <vt:lpstr>PROCESS VARIATION(contd..)</vt:lpstr>
      <vt:lpstr>CLOCK RATES IN PIPELINED PROCESSORS</vt:lpstr>
      <vt:lpstr>MOTIVATION</vt:lpstr>
      <vt:lpstr>CMOS GATE</vt:lpstr>
      <vt:lpstr>POST MANUFACTURING TUNING</vt:lpstr>
      <vt:lpstr>TUNABLE CMOS GATE</vt:lpstr>
      <vt:lpstr> SLOW TRANSISTOR IN PULL- UP NETWORK</vt:lpstr>
      <vt:lpstr> SLOW TRANSISTOR IN PULL- DOWN NETWORK</vt:lpstr>
      <vt:lpstr>SIZING TUNING TRANSISTORS</vt:lpstr>
      <vt:lpstr>SIZING (CONTD..)</vt:lpstr>
      <vt:lpstr>EVALUATION OF TUNING TECHNIQUE</vt:lpstr>
      <vt:lpstr>GENERATING SPICE NETLIST (USING 45 nm NANGATE OPEN CELL LIBRARY)</vt:lpstr>
      <vt:lpstr>PowerPoint Presentation</vt:lpstr>
      <vt:lpstr>EXAMPLE SMALL CIRCUIT</vt:lpstr>
      <vt:lpstr>PowerPoint Presentation</vt:lpstr>
      <vt:lpstr>SIMULATION OF EXAMPLE CIRCUIT</vt:lpstr>
      <vt:lpstr>SIMULATING COPIES OF SMALL CIRCUIT</vt:lpstr>
      <vt:lpstr>CONSTRUCTING LARGER CIRCUITS</vt:lpstr>
      <vt:lpstr>PowerPoint Presentation</vt:lpstr>
      <vt:lpstr>PowerPoint Presentation</vt:lpstr>
      <vt:lpstr>SIMULATION RESULTS</vt:lpstr>
      <vt:lpstr>SIMULATION RESULTS</vt:lpstr>
      <vt:lpstr>CONCLUSION</vt:lpstr>
      <vt:lpstr>FUTURE WORK</vt:lpstr>
      <vt:lpstr>REFERENCES</vt:lpstr>
      <vt:lpstr>THANK YOU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circuit tuning technique</dc:title>
  <dc:creator>Ahmed Faraz</dc:creator>
  <cp:lastModifiedBy>Ahmed Faraz</cp:lastModifiedBy>
  <cp:revision>232</cp:revision>
  <dcterms:created xsi:type="dcterms:W3CDTF">2011-10-25T01:19:53Z</dcterms:created>
  <dcterms:modified xsi:type="dcterms:W3CDTF">2011-11-02T11:14:35Z</dcterms:modified>
</cp:coreProperties>
</file>