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4" r:id="rId9"/>
    <p:sldId id="262" r:id="rId10"/>
    <p:sldId id="271" r:id="rId11"/>
    <p:sldId id="263" r:id="rId12"/>
    <p:sldId id="276" r:id="rId13"/>
    <p:sldId id="266" r:id="rId14"/>
    <p:sldId id="268" r:id="rId15"/>
    <p:sldId id="270" r:id="rId16"/>
    <p:sldId id="267" r:id="rId17"/>
    <p:sldId id="269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63" d="100"/>
          <a:sy n="6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49F11-5D4B-48B4-96EE-F58F2AA63BDD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F3164-A9E4-4BC8-8FBE-6F973E7AC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F3164-A9E4-4BC8-8FBE-6F973E7AC46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5270/6270 Guest Lecture by M. Allani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99F114-B759-45B7-A8ED-A561F19BC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ilinx.com/itp/xilinx8/books/data/docs/xst/xst0086_10.html" TargetMode="External"/><Relationship Id="rId3" Type="http://schemas.openxmlformats.org/officeDocument/2006/relationships/hyperlink" Target="http://www.eng.auburn.edu/~strouce/class/elec4200/TestBench.pdf" TargetMode="External"/><Relationship Id="rId7" Type="http://schemas.openxmlformats.org/officeDocument/2006/relationships/hyperlink" Target="http://www.questatechnologies.com/VHDLTestbenchGenerator.html" TargetMode="External"/><Relationship Id="rId2" Type="http://schemas.openxmlformats.org/officeDocument/2006/relationships/hyperlink" Target="http://testbench.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rkharvey.info/vhdl/rnd/rnd.html" TargetMode="External"/><Relationship Id="rId5" Type="http://schemas.openxmlformats.org/officeDocument/2006/relationships/hyperlink" Target="http://esd.cs.ucr.edu/labs/tutorial/" TargetMode="External"/><Relationship Id="rId4" Type="http://schemas.openxmlformats.org/officeDocument/2006/relationships/hyperlink" Target="http://www.synthworks.com/downloads/ConstrainedRandom_SynthWorks_2009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writing a Test Bench in HDL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Mridula</a:t>
            </a:r>
            <a:r>
              <a:rPr lang="en-US" dirty="0" smtClean="0"/>
              <a:t> </a:t>
            </a:r>
            <a:r>
              <a:rPr lang="en-US" dirty="0" err="1" smtClean="0"/>
              <a:t>Allani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6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Random Numbers in VHDL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uniform(variable </a:t>
            </a:r>
            <a:r>
              <a:rPr lang="en-US" sz="2600" dirty="0"/>
              <a:t>seed1, seed2 : </a:t>
            </a:r>
            <a:r>
              <a:rPr lang="en-US" sz="2600" dirty="0" err="1"/>
              <a:t>inout</a:t>
            </a:r>
            <a:r>
              <a:rPr lang="en-US" sz="2600" dirty="0"/>
              <a:t> positive; variable X : out real);</a:t>
            </a:r>
          </a:p>
          <a:p>
            <a:r>
              <a:rPr lang="en-US" sz="2600" dirty="0"/>
              <a:t>1 &lt;= seed1 &lt;= 2147483562</a:t>
            </a:r>
          </a:p>
          <a:p>
            <a:r>
              <a:rPr lang="en-US" sz="2600" dirty="0"/>
              <a:t>1 &lt;= seed2 &lt;= </a:t>
            </a:r>
            <a:r>
              <a:rPr lang="en-US" sz="2600" dirty="0" smtClean="0"/>
              <a:t>2147483398</a:t>
            </a:r>
          </a:p>
          <a:p>
            <a:r>
              <a:rPr lang="en-US" sz="2600" dirty="0" smtClean="0"/>
              <a:t>Example,</a:t>
            </a:r>
            <a:endParaRPr lang="en-US" sz="2600" dirty="0"/>
          </a:p>
          <a:p>
            <a:pPr marL="36576" indent="0">
              <a:buNone/>
            </a:pPr>
            <a:endParaRPr lang="en-US" sz="1800" dirty="0" smtClean="0"/>
          </a:p>
          <a:p>
            <a:pPr marL="36576" indent="0">
              <a:buNone/>
            </a:pPr>
            <a:r>
              <a:rPr lang="en-US" sz="2600" dirty="0" smtClean="0"/>
              <a:t>PROCESS</a:t>
            </a:r>
            <a:r>
              <a:rPr lang="en-US" sz="2100" dirty="0" smtClean="0"/>
              <a:t> </a:t>
            </a:r>
          </a:p>
          <a:p>
            <a:pPr marL="36576" indent="0">
              <a:buNone/>
            </a:pPr>
            <a:endParaRPr lang="en-US" sz="2100" dirty="0"/>
          </a:p>
          <a:p>
            <a:pPr marL="36576" indent="0">
              <a:buNone/>
            </a:pPr>
            <a:r>
              <a:rPr lang="en-US" sz="2600" dirty="0" smtClean="0"/>
              <a:t>VARIABLE </a:t>
            </a:r>
            <a:r>
              <a:rPr lang="en-US" sz="2600" dirty="0"/>
              <a:t>seed1, seed2: positive; </a:t>
            </a:r>
            <a:r>
              <a:rPr lang="en-US" sz="1800" dirty="0"/>
              <a:t>-- Seed values for random generator </a:t>
            </a:r>
            <a:endParaRPr lang="en-US" sz="1800" dirty="0" smtClean="0"/>
          </a:p>
          <a:p>
            <a:pPr marL="36576" indent="0">
              <a:buNone/>
            </a:pPr>
            <a:r>
              <a:rPr lang="en-US" sz="2600" dirty="0" smtClean="0"/>
              <a:t>VARIABLE </a:t>
            </a:r>
            <a:r>
              <a:rPr lang="en-US" sz="2600" dirty="0"/>
              <a:t>rand: real; </a:t>
            </a:r>
            <a:r>
              <a:rPr lang="en-US" sz="1800" dirty="0"/>
              <a:t>-- Random real-number value in range 0 to </a:t>
            </a:r>
            <a:r>
              <a:rPr lang="en-US" sz="1800" dirty="0" smtClean="0"/>
              <a:t>1.0</a:t>
            </a:r>
          </a:p>
          <a:p>
            <a:pPr marL="36576" indent="0">
              <a:buNone/>
            </a:pPr>
            <a:r>
              <a:rPr lang="en-US" sz="2600" dirty="0" smtClean="0"/>
              <a:t>VARIABLE </a:t>
            </a:r>
            <a:r>
              <a:rPr lang="en-US" sz="2600" dirty="0" err="1"/>
              <a:t>int_rand</a:t>
            </a:r>
            <a:r>
              <a:rPr lang="en-US" sz="2600" dirty="0"/>
              <a:t>: integer; </a:t>
            </a:r>
            <a:r>
              <a:rPr lang="en-US" sz="1800" dirty="0"/>
              <a:t>-- Random integer value in range 0..4095 </a:t>
            </a:r>
            <a:endParaRPr lang="en-US" sz="1800" dirty="0" smtClean="0"/>
          </a:p>
          <a:p>
            <a:pPr marL="36576" indent="0">
              <a:buNone/>
            </a:pPr>
            <a:r>
              <a:rPr lang="en-US" sz="2600" dirty="0" smtClean="0"/>
              <a:t>VARIABLE </a:t>
            </a:r>
            <a:r>
              <a:rPr lang="en-US" sz="2600" dirty="0" err="1"/>
              <a:t>stim</a:t>
            </a:r>
            <a:r>
              <a:rPr lang="en-US" sz="2600" dirty="0"/>
              <a:t>: </a:t>
            </a:r>
            <a:r>
              <a:rPr lang="en-US" sz="2600" dirty="0" err="1" smtClean="0"/>
              <a:t>std_logic_vector</a:t>
            </a:r>
            <a:r>
              <a:rPr lang="en-US" sz="2600" dirty="0" smtClean="0"/>
              <a:t>(31 </a:t>
            </a:r>
            <a:r>
              <a:rPr lang="en-US" sz="2600" dirty="0"/>
              <a:t>DOWNTO 0); </a:t>
            </a:r>
            <a:r>
              <a:rPr lang="en-US" sz="1800" dirty="0"/>
              <a:t>-- Random </a:t>
            </a:r>
            <a:r>
              <a:rPr lang="en-US" sz="1800" dirty="0" smtClean="0"/>
              <a:t>32-bit </a:t>
            </a:r>
            <a:r>
              <a:rPr lang="en-US" sz="1800" dirty="0"/>
              <a:t>stimulus </a:t>
            </a:r>
            <a:endParaRPr lang="en-US" sz="1800" dirty="0" smtClean="0"/>
          </a:p>
          <a:p>
            <a:pPr marL="36576" indent="0">
              <a:buNone/>
            </a:pPr>
            <a:endParaRPr lang="en-US" sz="2600" dirty="0" smtClean="0"/>
          </a:p>
          <a:p>
            <a:pPr marL="36576" indent="0">
              <a:buNone/>
            </a:pPr>
            <a:r>
              <a:rPr lang="en-US" sz="2600" dirty="0" smtClean="0"/>
              <a:t>BEGIN </a:t>
            </a:r>
          </a:p>
          <a:p>
            <a:pPr marL="36576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</a:t>
            </a:r>
            <a:r>
              <a:rPr lang="en-US" sz="2600" b="1" dirty="0" smtClean="0"/>
              <a:t> </a:t>
            </a:r>
            <a:r>
              <a:rPr lang="en-US" sz="2600" b="1" dirty="0"/>
              <a:t>for i in 1 to 1000 loop</a:t>
            </a:r>
            <a:endParaRPr lang="en-US" sz="2600" dirty="0"/>
          </a:p>
          <a:p>
            <a:pPr marL="36576" indent="0">
              <a:buNone/>
            </a:pPr>
            <a:r>
              <a:rPr lang="en-US" sz="2100" dirty="0" smtClean="0"/>
              <a:t>	UNIFORM(seed1</a:t>
            </a:r>
            <a:r>
              <a:rPr lang="en-US" sz="2100" dirty="0"/>
              <a:t>, seed2, rand); </a:t>
            </a:r>
            <a:r>
              <a:rPr lang="en-US" sz="1800" dirty="0"/>
              <a:t>-- generate random number </a:t>
            </a:r>
            <a:endParaRPr lang="en-US" sz="2100" dirty="0" smtClean="0"/>
          </a:p>
          <a:p>
            <a:pPr marL="36576" indent="0"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int_rand</a:t>
            </a:r>
            <a:r>
              <a:rPr lang="en-US" sz="2100" dirty="0" smtClean="0"/>
              <a:t> </a:t>
            </a:r>
            <a:r>
              <a:rPr lang="en-US" sz="2100" dirty="0"/>
              <a:t>:= </a:t>
            </a:r>
            <a:r>
              <a:rPr lang="en-US" sz="2100" dirty="0" smtClean="0"/>
              <a:t>INTEGER(TRUNC(rand</a:t>
            </a:r>
            <a:r>
              <a:rPr lang="en-US" sz="2100" b="1" dirty="0"/>
              <a:t> *</a:t>
            </a:r>
            <a:r>
              <a:rPr lang="en-US" sz="2100" b="1" dirty="0" smtClean="0"/>
              <a:t>256.0</a:t>
            </a:r>
            <a:r>
              <a:rPr lang="en-US" sz="2100" dirty="0" smtClean="0"/>
              <a:t>)); </a:t>
            </a:r>
            <a:r>
              <a:rPr lang="en-US" sz="1800" dirty="0"/>
              <a:t>-- </a:t>
            </a:r>
            <a:r>
              <a:rPr lang="en-US" sz="1800" b="1" dirty="0"/>
              <a:t>Convert to integer in range of 0 to 255</a:t>
            </a:r>
            <a:endParaRPr lang="en-US" sz="1800" dirty="0"/>
          </a:p>
          <a:p>
            <a:pPr marL="36576" indent="0">
              <a:buNone/>
            </a:pPr>
            <a:r>
              <a:rPr lang="en-US" sz="1800" dirty="0" smtClean="0"/>
              <a:t>						--, </a:t>
            </a:r>
            <a:r>
              <a:rPr lang="en-US" sz="1800" dirty="0"/>
              <a:t>find </a:t>
            </a:r>
            <a:r>
              <a:rPr lang="en-US" sz="1800" dirty="0" smtClean="0"/>
              <a:t>integer </a:t>
            </a:r>
            <a:r>
              <a:rPr lang="en-US" sz="1800" dirty="0"/>
              <a:t>part </a:t>
            </a:r>
            <a:endParaRPr lang="en-US" sz="1800" dirty="0" smtClean="0"/>
          </a:p>
          <a:p>
            <a:pPr marL="36576" indent="0"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stim</a:t>
            </a:r>
            <a:r>
              <a:rPr lang="en-US" sz="2100" dirty="0" smtClean="0"/>
              <a:t> </a:t>
            </a:r>
            <a:r>
              <a:rPr lang="en-US" sz="2100" dirty="0"/>
              <a:t>:= </a:t>
            </a:r>
            <a:r>
              <a:rPr lang="en-US" sz="2100" dirty="0" err="1"/>
              <a:t>std_logic_vector</a:t>
            </a:r>
            <a:r>
              <a:rPr lang="en-US" sz="2100" dirty="0"/>
              <a:t>(</a:t>
            </a:r>
            <a:r>
              <a:rPr lang="en-US" sz="2100" dirty="0" err="1"/>
              <a:t>to_unsigned</a:t>
            </a:r>
            <a:r>
              <a:rPr lang="en-US" sz="2100" dirty="0"/>
              <a:t>(</a:t>
            </a:r>
            <a:r>
              <a:rPr lang="en-US" sz="2100" dirty="0" err="1"/>
              <a:t>int_rand</a:t>
            </a:r>
            <a:r>
              <a:rPr lang="en-US" sz="2100" dirty="0"/>
              <a:t>, </a:t>
            </a:r>
            <a:r>
              <a:rPr lang="en-US" sz="2100" dirty="0" err="1"/>
              <a:t>stim'LENGTH</a:t>
            </a:r>
            <a:r>
              <a:rPr lang="en-US" sz="2100" dirty="0"/>
              <a:t>)); </a:t>
            </a:r>
            <a:r>
              <a:rPr lang="en-US" sz="1800" dirty="0" smtClean="0"/>
              <a:t>-- </a:t>
            </a:r>
            <a:r>
              <a:rPr lang="en-US" sz="1800" dirty="0"/>
              <a:t>convert to </a:t>
            </a:r>
            <a:r>
              <a:rPr lang="en-US" sz="1800" dirty="0" smtClean="0"/>
              <a:t>							             --</a:t>
            </a:r>
            <a:r>
              <a:rPr lang="en-US" sz="1800" dirty="0" err="1" smtClean="0"/>
              <a:t>std_logic_vector</a:t>
            </a:r>
            <a:endParaRPr lang="en-US" sz="1800" dirty="0" smtClean="0"/>
          </a:p>
          <a:p>
            <a:pPr marL="36576" indent="0">
              <a:buNone/>
            </a:pPr>
            <a:r>
              <a:rPr lang="en-US" sz="1800" dirty="0" smtClean="0"/>
              <a:t>          </a:t>
            </a:r>
            <a:r>
              <a:rPr lang="en-US" sz="2600" dirty="0" smtClean="0"/>
              <a:t>end loop;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4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Libraries </a:t>
            </a:r>
            <a:r>
              <a:rPr lang="en-US" dirty="0" smtClean="0"/>
              <a:t>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ieee.std_logic_1164.all; 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ieee.std_logic_textio.all</a:t>
            </a:r>
            <a:r>
              <a:rPr lang="en-US" dirty="0" smtClean="0"/>
              <a:t>; --For file operations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ieee.numeric_std.all</a:t>
            </a:r>
            <a:r>
              <a:rPr lang="en-US" dirty="0" smtClean="0"/>
              <a:t>; --For unsigned numbers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ieee.math_real.all</a:t>
            </a:r>
            <a:r>
              <a:rPr lang="en-US" dirty="0" smtClean="0"/>
              <a:t>;--For random number generation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std.textio.all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 in VHDL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4191000" cy="53340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500" dirty="0" smtClean="0"/>
              <a:t>library </a:t>
            </a:r>
            <a:r>
              <a:rPr lang="en-US" sz="1500" dirty="0" err="1" smtClean="0"/>
              <a:t>ieee</a:t>
            </a:r>
            <a:r>
              <a:rPr lang="en-US" sz="1500" dirty="0" smtClean="0"/>
              <a:t>; use ieee.std_logic_1164.all; </a:t>
            </a:r>
          </a:p>
          <a:p>
            <a:pPr>
              <a:buNone/>
            </a:pPr>
            <a:r>
              <a:rPr lang="en-US" sz="1500" dirty="0" smtClean="0"/>
              <a:t>use </a:t>
            </a:r>
            <a:r>
              <a:rPr lang="en-US" sz="1500" dirty="0" err="1" smtClean="0"/>
              <a:t>ieee.std_logic_unsigned.all</a:t>
            </a:r>
            <a:r>
              <a:rPr lang="en-US" sz="1500" dirty="0" smtClean="0"/>
              <a:t>; </a:t>
            </a:r>
          </a:p>
          <a:p>
            <a:pPr>
              <a:buNone/>
            </a:pPr>
            <a:r>
              <a:rPr lang="en-US" sz="1500" dirty="0" smtClean="0"/>
              <a:t>use </a:t>
            </a:r>
            <a:r>
              <a:rPr lang="en-US" sz="1500" dirty="0" err="1" smtClean="0"/>
              <a:t>ieee.std_logic_arith.all</a:t>
            </a:r>
            <a:r>
              <a:rPr lang="en-US" sz="1500" dirty="0" smtClean="0"/>
              <a:t>; </a:t>
            </a:r>
          </a:p>
          <a:p>
            <a:pPr>
              <a:buNone/>
            </a:pPr>
            <a:r>
              <a:rPr lang="en-US" sz="1500" dirty="0" smtClean="0"/>
              <a:t>entity </a:t>
            </a:r>
            <a:r>
              <a:rPr lang="en-US" sz="1500" dirty="0" err="1" smtClean="0"/>
              <a:t>counter_TB</a:t>
            </a:r>
            <a:r>
              <a:rPr lang="en-US" sz="1500" dirty="0" smtClean="0"/>
              <a:t> is -- entity declaration </a:t>
            </a:r>
          </a:p>
          <a:p>
            <a:pPr>
              <a:buNone/>
            </a:pPr>
            <a:r>
              <a:rPr lang="en-US" sz="1500" dirty="0" smtClean="0"/>
              <a:t>end </a:t>
            </a:r>
            <a:r>
              <a:rPr lang="en-US" sz="1500" dirty="0" err="1" smtClean="0"/>
              <a:t>counter_TB</a:t>
            </a:r>
            <a:r>
              <a:rPr lang="en-US" sz="1500" dirty="0" smtClean="0"/>
              <a:t>; 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architecture TB of </a:t>
            </a:r>
            <a:r>
              <a:rPr lang="en-US" sz="1500" dirty="0" err="1" smtClean="0"/>
              <a:t>counter_TB</a:t>
            </a:r>
            <a:r>
              <a:rPr lang="en-US" sz="1500" dirty="0" smtClean="0"/>
              <a:t> is </a:t>
            </a:r>
          </a:p>
          <a:p>
            <a:pPr>
              <a:buNone/>
            </a:pPr>
            <a:r>
              <a:rPr lang="en-US" sz="1500" dirty="0" smtClean="0"/>
              <a:t>component counter port( clock: in </a:t>
            </a:r>
            <a:r>
              <a:rPr lang="en-US" sz="1500" dirty="0" err="1" smtClean="0"/>
              <a:t>std_logic</a:t>
            </a:r>
            <a:r>
              <a:rPr lang="en-US" sz="1500" dirty="0" smtClean="0"/>
              <a:t>; clear: in </a:t>
            </a:r>
            <a:r>
              <a:rPr lang="en-US" sz="1500" dirty="0" err="1" smtClean="0"/>
              <a:t>std_logic</a:t>
            </a:r>
            <a:r>
              <a:rPr lang="en-US" sz="1500" dirty="0" smtClean="0"/>
              <a:t>; count: in </a:t>
            </a:r>
            <a:r>
              <a:rPr lang="en-US" sz="1500" dirty="0" err="1" smtClean="0"/>
              <a:t>std_logic</a:t>
            </a:r>
            <a:r>
              <a:rPr lang="en-US" sz="1500" dirty="0" smtClean="0"/>
              <a:t>; Q: out </a:t>
            </a:r>
            <a:r>
              <a:rPr lang="en-US" sz="1500" dirty="0" err="1" smtClean="0"/>
              <a:t>std_logic_vector</a:t>
            </a:r>
            <a:r>
              <a:rPr lang="en-US" sz="1500" dirty="0" smtClean="0"/>
              <a:t>(1 </a:t>
            </a:r>
            <a:r>
              <a:rPr lang="en-US" sz="1500" dirty="0" err="1" smtClean="0"/>
              <a:t>downto</a:t>
            </a:r>
            <a:r>
              <a:rPr lang="en-US" sz="1500" dirty="0" smtClean="0"/>
              <a:t> 0) ); </a:t>
            </a:r>
          </a:p>
          <a:p>
            <a:pPr>
              <a:buNone/>
            </a:pPr>
            <a:r>
              <a:rPr lang="en-US" sz="1500" dirty="0" smtClean="0"/>
              <a:t>end component;</a:t>
            </a:r>
          </a:p>
          <a:p>
            <a:pPr>
              <a:buNone/>
            </a:pPr>
            <a:r>
              <a:rPr lang="en-US" sz="1500" dirty="0" smtClean="0"/>
              <a:t> signal </a:t>
            </a:r>
            <a:r>
              <a:rPr lang="en-US" sz="1500" dirty="0" err="1" smtClean="0"/>
              <a:t>T_clock</a:t>
            </a:r>
            <a:r>
              <a:rPr lang="en-US" sz="1500" dirty="0" smtClean="0"/>
              <a:t>: </a:t>
            </a:r>
            <a:r>
              <a:rPr lang="en-US" sz="1500" dirty="0" err="1" smtClean="0"/>
              <a:t>std_logic</a:t>
            </a:r>
            <a:r>
              <a:rPr lang="en-US" sz="1500" dirty="0" smtClean="0"/>
              <a:t>; </a:t>
            </a:r>
          </a:p>
          <a:p>
            <a:pPr>
              <a:buNone/>
            </a:pPr>
            <a:r>
              <a:rPr lang="en-US" sz="1500" dirty="0" smtClean="0"/>
              <a:t>signal </a:t>
            </a:r>
            <a:r>
              <a:rPr lang="en-US" sz="1500" dirty="0" err="1" smtClean="0"/>
              <a:t>T_clear</a:t>
            </a:r>
            <a:r>
              <a:rPr lang="en-US" sz="1500" dirty="0" smtClean="0"/>
              <a:t>: </a:t>
            </a:r>
            <a:r>
              <a:rPr lang="en-US" sz="1500" dirty="0" err="1" smtClean="0"/>
              <a:t>std_logic</a:t>
            </a:r>
            <a:r>
              <a:rPr lang="en-US" sz="1500" dirty="0" smtClean="0"/>
              <a:t>; </a:t>
            </a:r>
          </a:p>
          <a:p>
            <a:pPr>
              <a:buNone/>
            </a:pPr>
            <a:r>
              <a:rPr lang="en-US" sz="1500" dirty="0" smtClean="0"/>
              <a:t>signal </a:t>
            </a:r>
            <a:r>
              <a:rPr lang="en-US" sz="1500" dirty="0" err="1" smtClean="0"/>
              <a:t>T_count</a:t>
            </a:r>
            <a:r>
              <a:rPr lang="en-US" sz="1500" dirty="0" smtClean="0"/>
              <a:t>: </a:t>
            </a:r>
            <a:r>
              <a:rPr lang="en-US" sz="1500" dirty="0" err="1" smtClean="0"/>
              <a:t>std_logic</a:t>
            </a:r>
            <a:r>
              <a:rPr lang="en-US" sz="1500" dirty="0" smtClean="0"/>
              <a:t>; </a:t>
            </a:r>
          </a:p>
          <a:p>
            <a:pPr>
              <a:buNone/>
            </a:pPr>
            <a:r>
              <a:rPr lang="en-US" sz="1500" dirty="0" smtClean="0"/>
              <a:t>signal T_Q: </a:t>
            </a:r>
            <a:r>
              <a:rPr lang="en-US" sz="1500" dirty="0" err="1" smtClean="0"/>
              <a:t>std_logic_vector</a:t>
            </a:r>
            <a:r>
              <a:rPr lang="en-US" sz="1500" dirty="0" smtClean="0"/>
              <a:t>(1 </a:t>
            </a:r>
            <a:r>
              <a:rPr lang="en-US" sz="1500" dirty="0" err="1" smtClean="0"/>
              <a:t>downto</a:t>
            </a:r>
            <a:r>
              <a:rPr lang="en-US" sz="1500" dirty="0" smtClean="0"/>
              <a:t> 0); </a:t>
            </a:r>
          </a:p>
          <a:p>
            <a:pPr>
              <a:buNone/>
            </a:pPr>
            <a:r>
              <a:rPr lang="en-US" sz="1500" dirty="0" smtClean="0"/>
              <a:t>begin </a:t>
            </a:r>
          </a:p>
          <a:p>
            <a:pPr>
              <a:buNone/>
            </a:pPr>
            <a:r>
              <a:rPr lang="en-US" sz="1500" dirty="0" err="1" smtClean="0"/>
              <a:t>U_counter</a:t>
            </a:r>
            <a:r>
              <a:rPr lang="en-US" sz="1500" dirty="0" smtClean="0"/>
              <a:t>: counter port map (</a:t>
            </a:r>
            <a:r>
              <a:rPr lang="en-US" sz="1500" dirty="0" err="1" smtClean="0"/>
              <a:t>T_clock</a:t>
            </a:r>
            <a:r>
              <a:rPr lang="en-US" sz="1500" dirty="0" smtClean="0"/>
              <a:t>, </a:t>
            </a:r>
            <a:r>
              <a:rPr lang="en-US" sz="1500" dirty="0" err="1" smtClean="0"/>
              <a:t>T_clear</a:t>
            </a:r>
            <a:r>
              <a:rPr lang="en-US" sz="1500" dirty="0" smtClean="0"/>
              <a:t>, </a:t>
            </a:r>
            <a:r>
              <a:rPr lang="en-US" sz="1500" dirty="0" err="1" smtClean="0"/>
              <a:t>T_count</a:t>
            </a:r>
            <a:r>
              <a:rPr lang="en-US" sz="1500" dirty="0" smtClean="0"/>
              <a:t>, T_Q); </a:t>
            </a:r>
          </a:p>
          <a:p>
            <a:pPr>
              <a:buNone/>
            </a:pPr>
            <a:r>
              <a:rPr lang="en-US" sz="1500" dirty="0" smtClean="0"/>
              <a:t>process </a:t>
            </a:r>
          </a:p>
          <a:p>
            <a:pPr>
              <a:buNone/>
            </a:pPr>
            <a:r>
              <a:rPr lang="en-US" sz="1500" dirty="0" smtClean="0"/>
              <a:t>begin </a:t>
            </a:r>
          </a:p>
          <a:p>
            <a:pPr>
              <a:buNone/>
            </a:pPr>
            <a:r>
              <a:rPr lang="en-US" sz="1500" dirty="0" err="1" smtClean="0"/>
              <a:t>T_clock</a:t>
            </a:r>
            <a:r>
              <a:rPr lang="en-US" sz="1500" dirty="0" smtClean="0"/>
              <a:t> &lt;= '0'; -- clock cycle is 10 ns wait for 5 ns; </a:t>
            </a:r>
          </a:p>
          <a:p>
            <a:pPr>
              <a:buNone/>
            </a:pPr>
            <a:r>
              <a:rPr lang="en-US" sz="1500" dirty="0" err="1" smtClean="0"/>
              <a:t>T_clock</a:t>
            </a:r>
            <a:r>
              <a:rPr lang="en-US" sz="1500" dirty="0" smtClean="0"/>
              <a:t> &lt;= '1'; wait for 5 ns; </a:t>
            </a:r>
          </a:p>
          <a:p>
            <a:pPr>
              <a:buNone/>
            </a:pPr>
            <a:r>
              <a:rPr lang="en-US" sz="1500" dirty="0" smtClean="0"/>
              <a:t>end process;</a:t>
            </a:r>
          </a:p>
          <a:p>
            <a:pPr lvl="0">
              <a:buNone/>
            </a:pPr>
            <a:r>
              <a:rPr lang="en-US" sz="1500" dirty="0" smtClean="0"/>
              <a:t>process </a:t>
            </a:r>
          </a:p>
          <a:p>
            <a:pPr lvl="0">
              <a:buNone/>
            </a:pPr>
            <a:r>
              <a:rPr lang="en-US" sz="1500" dirty="0" smtClean="0"/>
              <a:t>variable </a:t>
            </a:r>
            <a:r>
              <a:rPr lang="en-US" sz="1500" dirty="0" err="1" smtClean="0"/>
              <a:t>err_cnt</a:t>
            </a:r>
            <a:r>
              <a:rPr lang="en-US" sz="1500" dirty="0" smtClean="0"/>
              <a:t>: integer :=0; </a:t>
            </a:r>
          </a:p>
          <a:p>
            <a:pPr lvl="0">
              <a:buNone/>
            </a:pPr>
            <a:r>
              <a:rPr lang="en-US" sz="1500" dirty="0" smtClean="0"/>
              <a:t>begin </a:t>
            </a:r>
            <a:r>
              <a:rPr lang="en-US" sz="1500" dirty="0" err="1" smtClean="0"/>
              <a:t>T_clear</a:t>
            </a:r>
            <a:r>
              <a:rPr lang="en-US" sz="1500" dirty="0" smtClean="0"/>
              <a:t> &lt;= '1'; -- start counting </a:t>
            </a:r>
          </a:p>
          <a:p>
            <a:pPr lvl="0">
              <a:buNone/>
            </a:pPr>
            <a:r>
              <a:rPr lang="en-US" sz="1500" dirty="0" err="1" smtClean="0"/>
              <a:t>T_count</a:t>
            </a:r>
            <a:r>
              <a:rPr lang="en-US" sz="1500" dirty="0" smtClean="0"/>
              <a:t> &lt;= '1'; wait for 20 ns; </a:t>
            </a:r>
          </a:p>
          <a:p>
            <a:pPr lvl="0">
              <a:buNone/>
            </a:pPr>
            <a:r>
              <a:rPr lang="en-US" sz="1500" dirty="0" err="1" smtClean="0"/>
              <a:t>T_clear</a:t>
            </a:r>
            <a:r>
              <a:rPr lang="en-US" sz="1500" dirty="0" smtClean="0"/>
              <a:t> &lt;= '0'; -- clear output </a:t>
            </a:r>
          </a:p>
          <a:p>
            <a:pPr>
              <a:buNone/>
            </a:pPr>
            <a:endParaRPr lang="en-US" sz="1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295400"/>
            <a:ext cx="4191000" cy="5334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 lnSpcReduction="10000"/>
          </a:bodyPr>
          <a:lstStyle/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-- test case 1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wait for 10 ns;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assert (T_Q=1)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report "Failed case 1" severity error;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 if (T_Q/=1) then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err="1" smtClean="0"/>
              <a:t>err_cnt</a:t>
            </a:r>
            <a:r>
              <a:rPr lang="en-US" sz="1400" dirty="0" smtClean="0"/>
              <a:t> := err_cnt+1; end if;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-- test case 2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wait for 10 ns;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assert (T_Q=2)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report "Failed case 2" severity error;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 if (T_Q/=2) then </a:t>
            </a:r>
            <a:r>
              <a:rPr lang="en-US" sz="1400" dirty="0" err="1" smtClean="0"/>
              <a:t>err_cnt</a:t>
            </a:r>
            <a:r>
              <a:rPr lang="en-US" sz="1400" dirty="0" smtClean="0"/>
              <a:t> := err_cnt+1; end if;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if (</a:t>
            </a:r>
            <a:r>
              <a:rPr lang="en-US" sz="1400" dirty="0" err="1" smtClean="0"/>
              <a:t>err_cnt</a:t>
            </a:r>
            <a:r>
              <a:rPr lang="en-US" sz="1400" dirty="0" smtClean="0"/>
              <a:t>=0) then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assert false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report "</a:t>
            </a:r>
            <a:r>
              <a:rPr lang="en-US" sz="1400" dirty="0" err="1" smtClean="0"/>
              <a:t>Testbench</a:t>
            </a:r>
            <a:r>
              <a:rPr lang="en-US" sz="1400" dirty="0" smtClean="0"/>
              <a:t> of Adder completed successfully!" severity note;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else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assert true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report "Something wrong, try again" severity error; end if;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wait;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 end process;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400" dirty="0" smtClean="0"/>
              <a:t> end TB;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Verilog Test 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4343400" cy="5257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/>
              <a:t>module</a:t>
            </a:r>
            <a:r>
              <a:rPr lang="en-US" sz="1800" dirty="0" smtClean="0"/>
              <a:t> </a:t>
            </a:r>
            <a:r>
              <a:rPr lang="en-US" sz="1800" b="1" i="1" dirty="0" err="1" smtClean="0"/>
              <a:t>test_bench</a:t>
            </a:r>
            <a:r>
              <a:rPr lang="en-US" sz="1800" dirty="0" smtClean="0"/>
              <a:t> ;</a:t>
            </a:r>
          </a:p>
          <a:p>
            <a:pPr>
              <a:buNone/>
            </a:pPr>
            <a:r>
              <a:rPr lang="en-US" sz="1800" b="1" dirty="0" smtClean="0"/>
              <a:t>	</a:t>
            </a:r>
            <a:r>
              <a:rPr lang="en-US" sz="1800" dirty="0" err="1" smtClean="0"/>
              <a:t>reg</a:t>
            </a:r>
            <a:r>
              <a:rPr lang="en-US" sz="1800" dirty="0" smtClean="0"/>
              <a:t> </a:t>
            </a:r>
            <a:r>
              <a:rPr lang="en-US" sz="1800" dirty="0" err="1" smtClean="0"/>
              <a:t>list_of_inputs_to_DUT</a:t>
            </a:r>
            <a:r>
              <a:rPr lang="en-US" sz="1800" dirty="0" smtClean="0"/>
              <a:t>; 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wire </a:t>
            </a:r>
            <a:r>
              <a:rPr lang="en-US" sz="1800" dirty="0" err="1" smtClean="0"/>
              <a:t>list_of_outputs_to_DUT</a:t>
            </a:r>
            <a:r>
              <a:rPr lang="en-US" sz="1800" dirty="0" smtClean="0"/>
              <a:t>; </a:t>
            </a:r>
          </a:p>
          <a:p>
            <a:pPr>
              <a:buNone/>
            </a:pPr>
            <a:r>
              <a:rPr lang="en-US" sz="1800" dirty="0" smtClean="0"/>
              <a:t>	 </a:t>
            </a:r>
            <a:r>
              <a:rPr lang="en-US" sz="1800" b="1" i="1" dirty="0" err="1" smtClean="0"/>
              <a:t>design_under_test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	 ( </a:t>
            </a:r>
            <a:r>
              <a:rPr lang="en-US" sz="1800" i="1" dirty="0" smtClean="0"/>
              <a:t>list-of-inputs-outputs-of-DUT-their-types-and-modes); </a:t>
            </a:r>
          </a:p>
          <a:p>
            <a:pPr>
              <a:buNone/>
            </a:pPr>
            <a:r>
              <a:rPr lang="en-US" sz="1800" dirty="0" smtClean="0"/>
              <a:t>	initial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begin </a:t>
            </a:r>
          </a:p>
          <a:p>
            <a:pPr>
              <a:buNone/>
            </a:pPr>
            <a:r>
              <a:rPr lang="en-US" sz="1800" i="1" dirty="0" smtClean="0"/>
              <a:t>		Initialize-Generate-stimulus-vectors-using-behavioral-constructs; </a:t>
            </a:r>
          </a:p>
          <a:p>
            <a:pPr>
              <a:buNone/>
            </a:pPr>
            <a:r>
              <a:rPr lang="en-US" sz="1800" i="1" dirty="0" smtClean="0"/>
              <a:t>	</a:t>
            </a:r>
            <a:r>
              <a:rPr lang="en-US" sz="1800" dirty="0" smtClean="0"/>
              <a:t>end </a:t>
            </a:r>
          </a:p>
          <a:p>
            <a:pPr>
              <a:buNone/>
            </a:pPr>
            <a:r>
              <a:rPr lang="en-US" sz="1800" dirty="0" smtClean="0"/>
              <a:t>	always </a:t>
            </a:r>
          </a:p>
          <a:p>
            <a:pPr>
              <a:buNone/>
            </a:pPr>
            <a:r>
              <a:rPr lang="en-US" sz="1800" dirty="0" smtClean="0"/>
              <a:t> 		#period 	 </a:t>
            </a:r>
            <a:r>
              <a:rPr lang="en-US" sz="1800" dirty="0" err="1"/>
              <a:t>clk</a:t>
            </a:r>
            <a:r>
              <a:rPr lang="en-US" sz="1800" dirty="0"/>
              <a:t> = ! </a:t>
            </a:r>
            <a:r>
              <a:rPr lang="en-US" sz="1800" dirty="0" err="1"/>
              <a:t>clk</a:t>
            </a:r>
            <a:r>
              <a:rPr lang="en-US" sz="1800" dirty="0"/>
              <a:t>;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295400"/>
            <a:ext cx="4114800" cy="5257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1700" dirty="0" smtClean="0"/>
              <a:t>	initial </a:t>
            </a:r>
          </a:p>
          <a:p>
            <a:pPr>
              <a:buFont typeface="Wingdings 2"/>
              <a:buNone/>
            </a:pPr>
            <a:r>
              <a:rPr lang="en-US" sz="1700" dirty="0" smtClean="0"/>
              <a:t>	begin </a:t>
            </a:r>
          </a:p>
          <a:p>
            <a:pPr>
              <a:buFont typeface="Wingdings 2"/>
              <a:buNone/>
            </a:pPr>
            <a:r>
              <a:rPr lang="en-US" sz="1700" dirty="0" smtClean="0"/>
              <a:t> 		$</a:t>
            </a:r>
            <a:r>
              <a:rPr lang="en-US" sz="1700" dirty="0" err="1" smtClean="0"/>
              <a:t>dumpfile</a:t>
            </a:r>
            <a:r>
              <a:rPr lang="en-US" sz="1700" dirty="0" smtClean="0"/>
              <a:t> (“</a:t>
            </a:r>
            <a:r>
              <a:rPr lang="en-US" sz="1700" dirty="0" err="1" smtClean="0"/>
              <a:t>dump.vcd</a:t>
            </a:r>
            <a:r>
              <a:rPr lang="en-US" sz="1700" dirty="0" smtClean="0"/>
              <a:t>"); </a:t>
            </a:r>
          </a:p>
          <a:p>
            <a:pPr>
              <a:buFont typeface="Wingdings 2"/>
              <a:buNone/>
            </a:pPr>
            <a:r>
              <a:rPr lang="en-US" sz="1700" dirty="0" smtClean="0"/>
              <a:t>		$</a:t>
            </a:r>
            <a:r>
              <a:rPr lang="en-US" sz="1700" dirty="0" err="1" smtClean="0"/>
              <a:t>dumpvars</a:t>
            </a:r>
            <a:r>
              <a:rPr lang="en-US" sz="1700" dirty="0" smtClean="0"/>
              <a:t>; </a:t>
            </a:r>
          </a:p>
          <a:p>
            <a:pPr>
              <a:buFont typeface="Wingdings 2"/>
              <a:buNone/>
            </a:pPr>
            <a:r>
              <a:rPr lang="en-US" sz="1700" dirty="0" smtClean="0"/>
              <a:t> 	end </a:t>
            </a:r>
          </a:p>
          <a:p>
            <a:pPr>
              <a:buFont typeface="Wingdings 2"/>
              <a:buNone/>
            </a:pPr>
            <a:r>
              <a:rPr lang="en-US" sz="1700" dirty="0" smtClean="0"/>
              <a:t>	initial </a:t>
            </a:r>
          </a:p>
          <a:p>
            <a:pPr>
              <a:buFont typeface="Wingdings 2"/>
              <a:buNone/>
            </a:pPr>
            <a:r>
              <a:rPr lang="en-US" sz="1700" dirty="0" smtClean="0"/>
              <a:t>	begin </a:t>
            </a:r>
          </a:p>
          <a:p>
            <a:pPr>
              <a:buNone/>
            </a:pPr>
            <a:r>
              <a:rPr lang="en-US" sz="1700" dirty="0" smtClean="0"/>
              <a:t> 		$display</a:t>
            </a:r>
            <a:r>
              <a:rPr lang="en-US" sz="1700" dirty="0"/>
              <a:t> (“variable list with their type </a:t>
            </a:r>
            <a:r>
              <a:rPr lang="en-US" sz="1700" dirty="0" err="1"/>
              <a:t>specifier</a:t>
            </a:r>
            <a:r>
              <a:rPr lang="en-US" sz="1700" dirty="0"/>
              <a:t>”); </a:t>
            </a:r>
            <a:endParaRPr lang="en-US" sz="1700" dirty="0" smtClean="0"/>
          </a:p>
          <a:p>
            <a:pPr>
              <a:buFont typeface="Wingdings 2"/>
              <a:buNone/>
            </a:pPr>
            <a:r>
              <a:rPr lang="en-US" sz="1700" dirty="0" smtClean="0"/>
              <a:t>		$monitor(“variable list with their type </a:t>
            </a:r>
            <a:r>
              <a:rPr lang="en-US" sz="1700" dirty="0" err="1" smtClean="0"/>
              <a:t>specifier</a:t>
            </a:r>
            <a:r>
              <a:rPr lang="en-US" sz="1700" dirty="0" smtClean="0"/>
              <a:t>”); </a:t>
            </a:r>
          </a:p>
          <a:p>
            <a:pPr>
              <a:buFont typeface="Wingdings 2"/>
              <a:buNone/>
            </a:pPr>
            <a:r>
              <a:rPr lang="en-US" sz="1700" dirty="0" smtClean="0"/>
              <a:t> 	end </a:t>
            </a:r>
          </a:p>
          <a:p>
            <a:pPr>
              <a:buFont typeface="Wingdings 2"/>
              <a:buNone/>
            </a:pPr>
            <a:r>
              <a:rPr lang="en-US" sz="1700" dirty="0" smtClean="0"/>
              <a:t>	initial </a:t>
            </a:r>
          </a:p>
          <a:p>
            <a:pPr>
              <a:buFont typeface="Wingdings 2"/>
              <a:buNone/>
            </a:pPr>
            <a:r>
              <a:rPr lang="en-US" sz="1700" dirty="0" smtClean="0"/>
              <a:t> 		#</a:t>
            </a:r>
            <a:r>
              <a:rPr lang="en-US" sz="1700" dirty="0" err="1" smtClean="0"/>
              <a:t>simulation_time</a:t>
            </a:r>
            <a:r>
              <a:rPr lang="en-US" sz="1700" dirty="0" smtClean="0"/>
              <a:t>	 $finish; </a:t>
            </a:r>
          </a:p>
          <a:p>
            <a:pPr>
              <a:buFont typeface="Wingdings 2"/>
              <a:buNone/>
            </a:pPr>
            <a:r>
              <a:rPr lang="en-US" sz="1700" dirty="0" smtClean="0"/>
              <a:t>		//Rest of </a:t>
            </a:r>
            <a:r>
              <a:rPr lang="en-US" sz="1700" dirty="0" err="1" smtClean="0"/>
              <a:t>testbench</a:t>
            </a:r>
            <a:r>
              <a:rPr lang="en-US" sz="1700" dirty="0" smtClean="0"/>
              <a:t> code after this line </a:t>
            </a:r>
          </a:p>
          <a:p>
            <a:pPr>
              <a:buFont typeface="Wingdings 2"/>
              <a:buNone/>
            </a:pPr>
            <a:r>
              <a:rPr lang="en-US" sz="1700" dirty="0" smtClean="0"/>
              <a:t>	</a:t>
            </a:r>
            <a:r>
              <a:rPr lang="en-US" sz="1700" dirty="0" err="1" smtClean="0"/>
              <a:t>endmodule</a:t>
            </a:r>
            <a:endParaRPr lang="en-US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95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a Vector Table in 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Example,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b="1" i="1" dirty="0" err="1" smtClean="0"/>
              <a:t>no_of_bits</a:t>
            </a:r>
            <a:r>
              <a:rPr lang="en-US" sz="2200" b="1" i="1" dirty="0" smtClean="0"/>
              <a:t> =</a:t>
            </a:r>
            <a:r>
              <a:rPr lang="en-US" sz="2200" dirty="0" smtClean="0"/>
              <a:t> 4; </a:t>
            </a:r>
          </a:p>
          <a:p>
            <a:pPr>
              <a:buNone/>
            </a:pPr>
            <a:r>
              <a:rPr lang="en-US" sz="2200" b="1" i="1" dirty="0" err="1" smtClean="0"/>
              <a:t>no_of_vectors</a:t>
            </a:r>
            <a:r>
              <a:rPr lang="en-US" sz="2200" dirty="0"/>
              <a:t> </a:t>
            </a:r>
            <a:r>
              <a:rPr lang="en-US" sz="2200" dirty="0" smtClean="0"/>
              <a:t>= 5; </a:t>
            </a:r>
          </a:p>
          <a:p>
            <a:pPr>
              <a:buNone/>
            </a:pPr>
            <a:r>
              <a:rPr lang="en-US" sz="2200" dirty="0" err="1" smtClean="0"/>
              <a:t>reg</a:t>
            </a:r>
            <a:r>
              <a:rPr lang="en-US" sz="2200" dirty="0"/>
              <a:t> </a:t>
            </a:r>
            <a:r>
              <a:rPr lang="en-US" sz="2200" dirty="0" smtClean="0"/>
              <a:t>[0 : (</a:t>
            </a:r>
            <a:r>
              <a:rPr lang="en-US" sz="2200" b="1" i="1" dirty="0" smtClean="0"/>
              <a:t>no_of_vectors-1)]</a:t>
            </a:r>
            <a:r>
              <a:rPr lang="en-US" sz="2200" dirty="0" smtClean="0"/>
              <a:t> </a:t>
            </a:r>
            <a:r>
              <a:rPr lang="en-US" sz="2200" b="1" i="1" dirty="0" smtClean="0"/>
              <a:t>table</a:t>
            </a:r>
            <a:r>
              <a:rPr lang="en-US" sz="2200" dirty="0" smtClean="0"/>
              <a:t>[0: (</a:t>
            </a:r>
            <a:r>
              <a:rPr lang="en-US" sz="2200" b="1" i="1" dirty="0" smtClean="0"/>
              <a:t>no_of_bits-1)</a:t>
            </a:r>
            <a:r>
              <a:rPr lang="en-US" sz="2200" dirty="0" smtClean="0"/>
              <a:t>]; </a:t>
            </a:r>
          </a:p>
          <a:p>
            <a:pPr>
              <a:buNone/>
            </a:pPr>
            <a:r>
              <a:rPr lang="en-US" sz="2200" b="1" i="1" dirty="0" err="1" smtClean="0"/>
              <a:t>vector_period</a:t>
            </a:r>
            <a:r>
              <a:rPr lang="en-US" sz="2200" b="1" i="1" dirty="0"/>
              <a:t> </a:t>
            </a:r>
            <a:r>
              <a:rPr lang="en-US" sz="2200" i="1" dirty="0" smtClean="0"/>
              <a:t>= 100 ns; </a:t>
            </a:r>
          </a:p>
          <a:p>
            <a:pPr>
              <a:buNone/>
            </a:pPr>
            <a:r>
              <a:rPr lang="en-US" sz="2200" b="1" i="1" dirty="0" smtClean="0"/>
              <a:t>table[0] </a:t>
            </a:r>
            <a:r>
              <a:rPr lang="en-US" sz="2200" dirty="0" smtClean="0"/>
              <a:t>= 4’b1001;</a:t>
            </a:r>
          </a:p>
          <a:p>
            <a:pPr>
              <a:buNone/>
            </a:pPr>
            <a:r>
              <a:rPr lang="en-US" sz="2200" b="1" i="1" dirty="0" smtClean="0"/>
              <a:t>table[1] </a:t>
            </a:r>
            <a:r>
              <a:rPr lang="en-US" sz="2200" dirty="0"/>
              <a:t>= </a:t>
            </a:r>
            <a:r>
              <a:rPr lang="en-US" sz="2200" dirty="0" smtClean="0"/>
              <a:t>4’b1000;</a:t>
            </a:r>
          </a:p>
          <a:p>
            <a:pPr>
              <a:buNone/>
            </a:pPr>
            <a:r>
              <a:rPr lang="en-US" sz="2200" b="1" i="1" dirty="0" smtClean="0"/>
              <a:t>table[2] </a:t>
            </a:r>
            <a:r>
              <a:rPr lang="en-US" sz="2200" dirty="0"/>
              <a:t>= </a:t>
            </a:r>
            <a:r>
              <a:rPr lang="en-US" sz="2200" dirty="0" smtClean="0"/>
              <a:t>4’b0010;</a:t>
            </a:r>
          </a:p>
          <a:p>
            <a:pPr>
              <a:buNone/>
            </a:pPr>
            <a:r>
              <a:rPr lang="en-US" sz="2200" b="1" i="1" dirty="0" smtClean="0"/>
              <a:t>table[3] </a:t>
            </a:r>
            <a:r>
              <a:rPr lang="en-US" sz="2200" dirty="0"/>
              <a:t>= </a:t>
            </a:r>
            <a:r>
              <a:rPr lang="en-US" sz="2200" dirty="0" smtClean="0"/>
              <a:t>4’b0000;</a:t>
            </a:r>
          </a:p>
          <a:p>
            <a:pPr>
              <a:buNone/>
            </a:pPr>
            <a:r>
              <a:rPr lang="en-US" sz="2200" b="1" i="1" dirty="0" smtClean="0"/>
              <a:t>table[4] </a:t>
            </a:r>
            <a:r>
              <a:rPr lang="en-US" sz="2200" dirty="0"/>
              <a:t>= </a:t>
            </a:r>
            <a:r>
              <a:rPr lang="en-US" sz="2200" dirty="0" smtClean="0"/>
              <a:t>4’b0110 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8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562600"/>
          </a:xfrm>
        </p:spPr>
        <p:txBody>
          <a:bodyPr>
            <a:noAutofit/>
          </a:bodyPr>
          <a:lstStyle/>
          <a:p>
            <a:r>
              <a:rPr lang="en-US" sz="1600" dirty="0" smtClean="0"/>
              <a:t>Example,</a:t>
            </a:r>
          </a:p>
          <a:p>
            <a:pPr lvl="1">
              <a:buNone/>
            </a:pPr>
            <a:r>
              <a:rPr lang="en-US" sz="1800" b="1" i="1" dirty="0" err="1" smtClean="0"/>
              <a:t>vec_file</a:t>
            </a:r>
            <a:r>
              <a:rPr lang="en-US" sz="1800" dirty="0" smtClean="0"/>
              <a:t> =</a:t>
            </a:r>
            <a:r>
              <a:rPr lang="en-US" sz="1800" b="1" i="1" dirty="0" smtClean="0"/>
              <a:t> </a:t>
            </a:r>
            <a:r>
              <a:rPr lang="en-US" sz="1800" dirty="0" smtClean="0"/>
              <a:t>$</a:t>
            </a:r>
            <a:r>
              <a:rPr lang="en-US" sz="1800" dirty="0" err="1" smtClean="0"/>
              <a:t>fopen</a:t>
            </a:r>
            <a:r>
              <a:rPr lang="en-US" sz="1800" dirty="0" smtClean="0"/>
              <a:t>("/</a:t>
            </a:r>
            <a:r>
              <a:rPr lang="en-US" sz="1800" dirty="0" err="1" smtClean="0"/>
              <a:t>usr</a:t>
            </a:r>
            <a:r>
              <a:rPr lang="en-US" sz="1800" dirty="0" smtClean="0"/>
              <a:t>/</a:t>
            </a:r>
            <a:r>
              <a:rPr lang="en-US" sz="1800" dirty="0" err="1" smtClean="0"/>
              <a:t>example.vec</a:t>
            </a:r>
            <a:r>
              <a:rPr lang="en-US" sz="1800" dirty="0" smtClean="0"/>
              <a:t>“); </a:t>
            </a:r>
          </a:p>
          <a:p>
            <a:pPr lvl="1">
              <a:buNone/>
            </a:pPr>
            <a:r>
              <a:rPr lang="en-US" sz="1800" b="1" dirty="0"/>
              <a:t>results</a:t>
            </a:r>
            <a:r>
              <a:rPr lang="en-US" sz="1800" dirty="0" smtClean="0"/>
              <a:t> </a:t>
            </a:r>
            <a:r>
              <a:rPr lang="en-US" sz="1800" dirty="0"/>
              <a:t>= $</a:t>
            </a:r>
            <a:r>
              <a:rPr lang="en-US" sz="1800" dirty="0" err="1"/>
              <a:t>fopen</a:t>
            </a:r>
            <a:r>
              <a:rPr lang="en-US" sz="1800" dirty="0" smtClean="0"/>
              <a:t>("</a:t>
            </a:r>
            <a:r>
              <a:rPr lang="en-US" sz="1800" b="1" dirty="0"/>
              <a:t> </a:t>
            </a:r>
            <a:r>
              <a:rPr lang="en-US" sz="1800" b="1" dirty="0" smtClean="0"/>
              <a:t>/</a:t>
            </a:r>
            <a:r>
              <a:rPr lang="en-US" sz="1800" dirty="0" err="1"/>
              <a:t>usr</a:t>
            </a:r>
            <a:r>
              <a:rPr lang="en-US" sz="1800" dirty="0"/>
              <a:t>/</a:t>
            </a:r>
            <a:r>
              <a:rPr lang="en-US" sz="1800" dirty="0" smtClean="0"/>
              <a:t>results .</a:t>
            </a:r>
            <a:r>
              <a:rPr lang="en-US" sz="1800" dirty="0" err="1" smtClean="0"/>
              <a:t>dat</a:t>
            </a:r>
            <a:r>
              <a:rPr lang="en-US" sz="1800" dirty="0" smtClean="0"/>
              <a:t>");</a:t>
            </a:r>
          </a:p>
          <a:p>
            <a:pPr lvl="1">
              <a:buNone/>
            </a:pPr>
            <a:r>
              <a:rPr lang="en-US" sz="1800" b="1" i="1" dirty="0" err="1" smtClean="0"/>
              <a:t>reg</a:t>
            </a:r>
            <a:r>
              <a:rPr lang="en-US" sz="1800" dirty="0" smtClean="0"/>
              <a:t>  [3:0] </a:t>
            </a:r>
            <a:r>
              <a:rPr lang="en-US" sz="1800" b="1" i="1" dirty="0" err="1" smtClean="0"/>
              <a:t>my_vector</a:t>
            </a:r>
            <a:r>
              <a:rPr lang="en-US" sz="1800" b="1" i="1" dirty="0" smtClean="0"/>
              <a:t>  length</a:t>
            </a:r>
            <a:r>
              <a:rPr lang="en-US" sz="1800" dirty="0" smtClean="0"/>
              <a:t> </a:t>
            </a:r>
            <a:r>
              <a:rPr lang="en-US" sz="1800" i="1" dirty="0" smtClean="0"/>
              <a:t>[0:3] ; </a:t>
            </a:r>
            <a:r>
              <a:rPr lang="en-US" sz="1600" i="1" dirty="0" smtClean="0"/>
              <a:t>//The number of vectors and number of bits to be read for each vector. </a:t>
            </a:r>
          </a:p>
          <a:p>
            <a:pPr lvl="1">
              <a:buNone/>
            </a:pPr>
            <a:r>
              <a:rPr lang="en-US" sz="1800" dirty="0"/>
              <a:t>c = $</a:t>
            </a:r>
            <a:r>
              <a:rPr lang="en-US" sz="1800" dirty="0" err="1"/>
              <a:t>fgetc</a:t>
            </a:r>
            <a:r>
              <a:rPr lang="en-US" sz="1800" dirty="0"/>
              <a:t>(file); 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while </a:t>
            </a:r>
            <a:r>
              <a:rPr lang="en-US" sz="1800" dirty="0"/>
              <a:t>(c !== `EOF) 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begin	</a:t>
            </a:r>
          </a:p>
          <a:p>
            <a:pPr lvl="1">
              <a:buNone/>
            </a:pPr>
            <a:r>
              <a:rPr lang="en-US" sz="1800" dirty="0" smtClean="0"/>
              <a:t>	$</a:t>
            </a:r>
            <a:r>
              <a:rPr lang="en-US" sz="1800" dirty="0" err="1"/>
              <a:t>readmemh</a:t>
            </a:r>
            <a:r>
              <a:rPr lang="en-US" sz="1800" dirty="0"/>
              <a:t> </a:t>
            </a:r>
            <a:r>
              <a:rPr lang="en-US" sz="1800" dirty="0" smtClean="0"/>
              <a:t>(“</a:t>
            </a:r>
            <a:r>
              <a:rPr lang="en-US" sz="1800" b="1" i="1" dirty="0" err="1" smtClean="0"/>
              <a:t>vec_file</a:t>
            </a:r>
            <a:r>
              <a:rPr lang="en-US" sz="1800" b="1" i="1" dirty="0" smtClean="0"/>
              <a:t>”, length </a:t>
            </a:r>
            <a:r>
              <a:rPr lang="en-US" sz="1800" i="1" dirty="0" smtClean="0"/>
              <a:t>);</a:t>
            </a:r>
            <a:r>
              <a:rPr lang="en-US" sz="1800" dirty="0" smtClean="0"/>
              <a:t> </a:t>
            </a:r>
            <a:r>
              <a:rPr lang="en-US" sz="1600" dirty="0" smtClean="0"/>
              <a:t>//Read </a:t>
            </a:r>
            <a:r>
              <a:rPr lang="en-US" sz="1600" dirty="0"/>
              <a:t>hex file content into a memory array. </a:t>
            </a:r>
            <a:endParaRPr lang="en-US" sz="1600" dirty="0" smtClean="0"/>
          </a:p>
          <a:p>
            <a:pPr lvl="1">
              <a:buNone/>
            </a:pPr>
            <a:r>
              <a:rPr lang="en-US" sz="1600" dirty="0"/>
              <a:t>	</a:t>
            </a:r>
            <a:r>
              <a:rPr lang="en-US" sz="1800" dirty="0" smtClean="0"/>
              <a:t>$</a:t>
            </a:r>
            <a:r>
              <a:rPr lang="en-US" sz="1800" dirty="0" err="1" smtClean="0"/>
              <a:t>readmemb</a:t>
            </a:r>
            <a:r>
              <a:rPr lang="en-US" sz="1800" dirty="0"/>
              <a:t> (“</a:t>
            </a:r>
            <a:r>
              <a:rPr lang="en-US" sz="1800" b="1" i="1" dirty="0" err="1"/>
              <a:t>vec_file</a:t>
            </a:r>
            <a:r>
              <a:rPr lang="en-US" sz="1800" b="1" i="1" dirty="0"/>
              <a:t>”, length </a:t>
            </a:r>
            <a:r>
              <a:rPr lang="en-US" sz="1800" i="1" dirty="0" smtClean="0"/>
              <a:t>);</a:t>
            </a:r>
            <a:r>
              <a:rPr lang="en-US" sz="1800" dirty="0" smtClean="0"/>
              <a:t> </a:t>
            </a:r>
            <a:r>
              <a:rPr lang="en-US" sz="1600" dirty="0" smtClean="0"/>
              <a:t>//Read </a:t>
            </a:r>
            <a:r>
              <a:rPr lang="en-US" sz="1600" dirty="0"/>
              <a:t>binary file content into a memory </a:t>
            </a:r>
            <a:r>
              <a:rPr lang="en-US" sz="1800" dirty="0"/>
              <a:t>array. 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	$</a:t>
            </a:r>
            <a:r>
              <a:rPr lang="en-US" sz="1800" dirty="0" err="1"/>
              <a:t>fdisplay</a:t>
            </a:r>
            <a:r>
              <a:rPr lang="en-US" sz="1800" dirty="0"/>
              <a:t> (</a:t>
            </a:r>
            <a:r>
              <a:rPr lang="en-US" sz="1800" b="1" dirty="0"/>
              <a:t>results</a:t>
            </a:r>
            <a:r>
              <a:rPr lang="en-US" sz="1800" dirty="0"/>
              <a:t>, variable list with format </a:t>
            </a:r>
            <a:r>
              <a:rPr lang="en-US" sz="1800" dirty="0" err="1"/>
              <a:t>specifiers</a:t>
            </a:r>
            <a:r>
              <a:rPr lang="en-US" sz="1800" dirty="0"/>
              <a:t>);</a:t>
            </a:r>
          </a:p>
          <a:p>
            <a:pPr lvl="1">
              <a:buNone/>
            </a:pPr>
            <a:r>
              <a:rPr lang="en-US" sz="1800" dirty="0" smtClean="0"/>
              <a:t>	$</a:t>
            </a:r>
            <a:r>
              <a:rPr lang="en-US" sz="1800" dirty="0" err="1" smtClean="0"/>
              <a:t>fmonitor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b="1" dirty="0"/>
              <a:t>results</a:t>
            </a:r>
            <a:r>
              <a:rPr lang="en-US" sz="1800" dirty="0"/>
              <a:t>, </a:t>
            </a:r>
            <a:r>
              <a:rPr lang="en-US" sz="1800" dirty="0" smtClean="0"/>
              <a:t>variable list with format </a:t>
            </a:r>
            <a:r>
              <a:rPr lang="en-US" sz="1800" dirty="0" err="1" smtClean="0"/>
              <a:t>specifiers</a:t>
            </a:r>
            <a:r>
              <a:rPr lang="en-US" sz="1800" dirty="0" smtClean="0"/>
              <a:t>);</a:t>
            </a:r>
            <a:endParaRPr lang="en-US" sz="1800" dirty="0"/>
          </a:p>
          <a:p>
            <a:pPr lvl="1">
              <a:buNone/>
            </a:pPr>
            <a:r>
              <a:rPr lang="en-US" sz="1800" dirty="0" smtClean="0"/>
              <a:t>	$</a:t>
            </a:r>
            <a:r>
              <a:rPr lang="en-US" sz="1800" dirty="0" err="1"/>
              <a:t>fclose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b="1" dirty="0" smtClean="0"/>
              <a:t>results</a:t>
            </a:r>
            <a:r>
              <a:rPr lang="en-US" sz="1800" dirty="0"/>
              <a:t>);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	$</a:t>
            </a:r>
            <a:r>
              <a:rPr lang="en-US" sz="1800" dirty="0" err="1" smtClean="0"/>
              <a:t>fclose</a:t>
            </a:r>
            <a:r>
              <a:rPr lang="en-US" sz="1800" dirty="0"/>
              <a:t> (</a:t>
            </a:r>
            <a:r>
              <a:rPr lang="en-US" sz="1800" b="1" i="1" dirty="0" err="1"/>
              <a:t>vec_file</a:t>
            </a:r>
            <a:r>
              <a:rPr lang="en-US" sz="1800" b="1" i="1" dirty="0"/>
              <a:t> </a:t>
            </a:r>
            <a:r>
              <a:rPr lang="en-US" sz="1800" i="1" dirty="0" smtClean="0"/>
              <a:t>);</a:t>
            </a:r>
            <a:endParaRPr lang="en-US" sz="1800" dirty="0"/>
          </a:p>
          <a:p>
            <a:pPr lvl="1">
              <a:buNone/>
            </a:pP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end process; </a:t>
            </a:r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vectors from a ASCII file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95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Linear Verilog Test 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Example,</a:t>
            </a:r>
          </a:p>
          <a:p>
            <a:pPr>
              <a:buNone/>
            </a:pPr>
            <a:endParaRPr lang="en-US" sz="2400" b="1" i="1" dirty="0" smtClean="0"/>
          </a:p>
          <a:p>
            <a:pPr>
              <a:buNone/>
            </a:pPr>
            <a:r>
              <a:rPr lang="en-US" sz="2400" i="1" dirty="0" smtClean="0"/>
              <a:t>#</a:t>
            </a:r>
            <a:r>
              <a:rPr lang="en-US" sz="2400" i="1" dirty="0"/>
              <a:t>10 </a:t>
            </a:r>
            <a:r>
              <a:rPr lang="en-US" sz="2400" i="1" dirty="0" smtClean="0"/>
              <a:t>ns </a:t>
            </a:r>
            <a:r>
              <a:rPr lang="en-US" sz="2400" b="1" i="1" dirty="0" smtClean="0"/>
              <a:t>inputs</a:t>
            </a:r>
            <a:r>
              <a:rPr lang="en-US" sz="2400" dirty="0" smtClean="0"/>
              <a:t> </a:t>
            </a:r>
            <a:r>
              <a:rPr lang="en-US" sz="2400" i="1" dirty="0" smtClean="0"/>
              <a:t>= </a:t>
            </a:r>
            <a:r>
              <a:rPr lang="en-US" sz="2400" b="1" i="1" dirty="0" err="1" smtClean="0"/>
              <a:t>input_vectors</a:t>
            </a:r>
            <a:r>
              <a:rPr lang="en-US" sz="2400" i="1" dirty="0" smtClean="0"/>
              <a:t>(1); </a:t>
            </a:r>
          </a:p>
          <a:p>
            <a:pPr>
              <a:buNone/>
            </a:pPr>
            <a:r>
              <a:rPr lang="en-US" sz="2400" dirty="0"/>
              <a:t># 25 ns </a:t>
            </a:r>
            <a:r>
              <a:rPr lang="en-US" sz="2400" dirty="0" smtClean="0"/>
              <a:t> </a:t>
            </a:r>
            <a:r>
              <a:rPr lang="en-US" sz="2400" b="1" i="1" dirty="0" smtClean="0"/>
              <a:t>inputs</a:t>
            </a:r>
            <a:r>
              <a:rPr lang="en-US" sz="2400" dirty="0" smtClean="0"/>
              <a:t> </a:t>
            </a:r>
            <a:r>
              <a:rPr lang="en-US" sz="2400" i="1" dirty="0"/>
              <a:t>= </a:t>
            </a:r>
            <a:r>
              <a:rPr lang="en-US" sz="2400" b="1" i="1" dirty="0" err="1" smtClean="0"/>
              <a:t>input_vectors</a:t>
            </a:r>
            <a:r>
              <a:rPr lang="en-US" sz="2400" dirty="0" smtClean="0"/>
              <a:t>(2); </a:t>
            </a:r>
          </a:p>
          <a:p>
            <a:pPr>
              <a:buNone/>
            </a:pPr>
            <a:r>
              <a:rPr lang="en-US" sz="2400" dirty="0"/>
              <a:t># 30 ns </a:t>
            </a:r>
            <a:r>
              <a:rPr lang="en-US" sz="2400" dirty="0" smtClean="0"/>
              <a:t> </a:t>
            </a:r>
            <a:r>
              <a:rPr lang="en-US" sz="2400" b="1" i="1" dirty="0" smtClean="0"/>
              <a:t>inputs</a:t>
            </a:r>
            <a:r>
              <a:rPr lang="en-US" sz="2400" dirty="0" smtClean="0"/>
              <a:t> </a:t>
            </a:r>
            <a:r>
              <a:rPr lang="en-US" sz="2400" i="1" dirty="0"/>
              <a:t>= </a:t>
            </a:r>
            <a:r>
              <a:rPr lang="en-US" sz="2400" b="1" i="1" dirty="0" err="1" smtClean="0"/>
              <a:t>input_vectors</a:t>
            </a:r>
            <a:r>
              <a:rPr lang="en-US" sz="2400" dirty="0" smtClean="0"/>
              <a:t>(3); </a:t>
            </a:r>
          </a:p>
          <a:p>
            <a:pPr>
              <a:buNone/>
            </a:pPr>
            <a:r>
              <a:rPr lang="en-US" sz="2400" dirty="0"/>
              <a:t># 32 ns </a:t>
            </a:r>
            <a:r>
              <a:rPr lang="en-US" sz="2400" b="1" i="1" dirty="0" smtClean="0"/>
              <a:t>inputs</a:t>
            </a:r>
            <a:r>
              <a:rPr lang="en-US" sz="2400" dirty="0" smtClean="0"/>
              <a:t> </a:t>
            </a:r>
            <a:r>
              <a:rPr lang="en-US" sz="2400" i="1" dirty="0"/>
              <a:t>= </a:t>
            </a:r>
            <a:r>
              <a:rPr lang="en-US" sz="2400" b="1" i="1" dirty="0" err="1" smtClean="0"/>
              <a:t>input_vectors</a:t>
            </a:r>
            <a:r>
              <a:rPr lang="en-US" sz="2400" dirty="0" smtClean="0"/>
              <a:t>(4); </a:t>
            </a:r>
          </a:p>
          <a:p>
            <a:pPr>
              <a:buNone/>
            </a:pPr>
            <a:r>
              <a:rPr lang="en-US" sz="2400" dirty="0"/>
              <a:t># 40 ns </a:t>
            </a:r>
            <a:r>
              <a:rPr lang="en-US" sz="2400" b="1" i="1" dirty="0" smtClean="0"/>
              <a:t>inputs</a:t>
            </a:r>
            <a:r>
              <a:rPr lang="en-US" sz="2400" dirty="0" smtClean="0"/>
              <a:t> </a:t>
            </a:r>
            <a:r>
              <a:rPr lang="en-US" sz="2400" i="1" dirty="0"/>
              <a:t>= </a:t>
            </a:r>
            <a:r>
              <a:rPr lang="en-US" sz="2400" b="1" i="1" dirty="0" err="1" smtClean="0"/>
              <a:t>input_vectors</a:t>
            </a:r>
            <a:r>
              <a:rPr lang="en-US" sz="2400" dirty="0" smtClean="0"/>
              <a:t>(5);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i="1" dirty="0"/>
              <a:t>a = inputs</a:t>
            </a:r>
            <a:r>
              <a:rPr lang="en-US" sz="2400" dirty="0"/>
              <a:t>[1]; </a:t>
            </a:r>
          </a:p>
          <a:p>
            <a:pPr>
              <a:buNone/>
            </a:pPr>
            <a:r>
              <a:rPr lang="en-US" sz="2400" b="1" i="1" dirty="0"/>
              <a:t>b</a:t>
            </a:r>
            <a:r>
              <a:rPr lang="en-US" sz="2400" dirty="0"/>
              <a:t> = </a:t>
            </a:r>
            <a:r>
              <a:rPr lang="en-US" sz="2400" b="1" i="1" dirty="0"/>
              <a:t>inputs</a:t>
            </a:r>
            <a:r>
              <a:rPr lang="en-US" sz="2400" dirty="0"/>
              <a:t>[4]; </a:t>
            </a:r>
          </a:p>
          <a:p>
            <a:pPr>
              <a:buNone/>
            </a:pPr>
            <a:r>
              <a:rPr lang="en-US" sz="2400" b="1" i="1" dirty="0"/>
              <a:t>c</a:t>
            </a:r>
            <a:r>
              <a:rPr lang="en-US" sz="2400" dirty="0"/>
              <a:t> =</a:t>
            </a:r>
            <a:r>
              <a:rPr lang="en-US" sz="2400" b="1" i="1" dirty="0"/>
              <a:t>inputs</a:t>
            </a:r>
            <a:r>
              <a:rPr lang="en-US" sz="2400" dirty="0"/>
              <a:t>[1]; </a:t>
            </a:r>
          </a:p>
          <a:p>
            <a:pPr>
              <a:buNone/>
            </a:pPr>
            <a:r>
              <a:rPr lang="en-US" sz="2400" b="1" i="1" dirty="0"/>
              <a:t>d</a:t>
            </a:r>
            <a:r>
              <a:rPr lang="en-US" sz="2400" dirty="0"/>
              <a:t> =</a:t>
            </a:r>
            <a:r>
              <a:rPr lang="en-US" sz="2400" b="1" i="1" dirty="0"/>
              <a:t>inputs</a:t>
            </a:r>
            <a:r>
              <a:rPr lang="en-US" sz="2400" dirty="0"/>
              <a:t>[2 : 3];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74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Example,</a:t>
            </a:r>
          </a:p>
          <a:p>
            <a:pPr marL="36576" indent="0">
              <a:buNone/>
            </a:pPr>
            <a:r>
              <a:rPr lang="en-US" sz="1800" dirty="0"/>
              <a:t>generate </a:t>
            </a:r>
          </a:p>
          <a:p>
            <a:pPr marL="36576" indent="0">
              <a:buNone/>
            </a:pPr>
            <a:r>
              <a:rPr lang="en-US" sz="1800" dirty="0" err="1"/>
              <a:t>genvar</a:t>
            </a:r>
            <a:r>
              <a:rPr lang="en-US" sz="1800" dirty="0"/>
              <a:t> </a:t>
            </a:r>
            <a:r>
              <a:rPr lang="en-US" sz="1800" dirty="0" smtClean="0"/>
              <a:t>j; </a:t>
            </a:r>
            <a:endParaRPr lang="en-US" sz="1800" dirty="0"/>
          </a:p>
          <a:p>
            <a:pPr marL="36576" indent="0">
              <a:buNone/>
            </a:pPr>
            <a:r>
              <a:rPr lang="en-US" sz="1800" dirty="0" smtClean="0"/>
              <a:t>	for (j=0</a:t>
            </a:r>
            <a:r>
              <a:rPr lang="en-US" sz="1800" dirty="0"/>
              <a:t>; </a:t>
            </a:r>
            <a:r>
              <a:rPr lang="en-US" sz="1800" dirty="0" smtClean="0"/>
              <a:t>j&lt;=</a:t>
            </a:r>
            <a:r>
              <a:rPr lang="en-US" sz="1800" b="1" i="1" dirty="0"/>
              <a:t> </a:t>
            </a:r>
            <a:r>
              <a:rPr lang="en-US" sz="1800" b="1" i="1" dirty="0" err="1"/>
              <a:t>no_of_vectors</a:t>
            </a:r>
            <a:r>
              <a:rPr lang="en-US" sz="1800" dirty="0" smtClean="0"/>
              <a:t>; j=j+1</a:t>
            </a:r>
            <a:r>
              <a:rPr lang="en-US" sz="1800" dirty="0"/>
              <a:t>) </a:t>
            </a:r>
          </a:p>
          <a:p>
            <a:pPr marL="36576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begin</a:t>
            </a:r>
          </a:p>
          <a:p>
            <a:pPr marL="36576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/>
              <a:t> </a:t>
            </a:r>
            <a:r>
              <a:rPr lang="en-US" sz="1800" b="1" i="1" dirty="0" err="1" smtClean="0"/>
              <a:t>vector_period</a:t>
            </a:r>
            <a:r>
              <a:rPr lang="en-US" sz="1800" dirty="0" smtClean="0"/>
              <a:t>  = (</a:t>
            </a:r>
            <a:r>
              <a:rPr lang="en-US" sz="1800" b="1" i="1" dirty="0" err="1"/>
              <a:t>vector_period</a:t>
            </a:r>
            <a:r>
              <a:rPr lang="en-US" sz="1800" dirty="0"/>
              <a:t> * j) </a:t>
            </a:r>
            <a:r>
              <a:rPr lang="en-US" sz="1800" dirty="0" smtClean="0"/>
              <a:t>;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			#</a:t>
            </a:r>
            <a:r>
              <a:rPr lang="en-US" sz="1800" b="1" i="1" dirty="0" err="1" smtClean="0"/>
              <a:t>vector_period</a:t>
            </a:r>
            <a:r>
              <a:rPr lang="en-US" sz="1800" dirty="0" smtClean="0"/>
              <a:t>  </a:t>
            </a:r>
            <a:r>
              <a:rPr lang="en-US" sz="1800" b="1" i="1" dirty="0" smtClean="0"/>
              <a:t>inputs</a:t>
            </a:r>
            <a:r>
              <a:rPr lang="en-US" sz="1800" dirty="0" smtClean="0"/>
              <a:t> = 	</a:t>
            </a:r>
            <a:r>
              <a:rPr lang="en-US" sz="1800" b="1" i="1" dirty="0" err="1" smtClean="0"/>
              <a:t>input_vectors</a:t>
            </a:r>
            <a:r>
              <a:rPr lang="en-US" sz="1800" dirty="0" smtClean="0"/>
              <a:t>(j); 	end</a:t>
            </a:r>
          </a:p>
          <a:p>
            <a:pPr>
              <a:buNone/>
            </a:pPr>
            <a:r>
              <a:rPr lang="en-US" sz="1800" dirty="0" err="1"/>
              <a:t>endgenerate</a:t>
            </a:r>
            <a:r>
              <a:rPr lang="en-US" sz="1800" dirty="0"/>
              <a:t> </a:t>
            </a:r>
            <a:r>
              <a:rPr lang="en-US" sz="1800" dirty="0" smtClean="0"/>
              <a:t>	</a:t>
            </a:r>
          </a:p>
          <a:p>
            <a:pPr>
              <a:buNone/>
            </a:pPr>
            <a:r>
              <a:rPr lang="en-US" sz="1800" b="1" i="1" dirty="0" smtClean="0"/>
              <a:t>a = inputs</a:t>
            </a:r>
            <a:r>
              <a:rPr lang="en-US" sz="1800" dirty="0" smtClean="0"/>
              <a:t>[1</a:t>
            </a:r>
            <a:r>
              <a:rPr lang="en-US" sz="1800" dirty="0"/>
              <a:t>]</a:t>
            </a:r>
            <a:r>
              <a:rPr lang="en-US" sz="1800" dirty="0" smtClean="0"/>
              <a:t>; </a:t>
            </a:r>
          </a:p>
          <a:p>
            <a:pPr>
              <a:buNone/>
            </a:pPr>
            <a:r>
              <a:rPr lang="en-US" sz="1800" b="1" i="1" dirty="0" smtClean="0"/>
              <a:t>b</a:t>
            </a:r>
            <a:r>
              <a:rPr lang="en-US" sz="1800" dirty="0" smtClean="0"/>
              <a:t> = </a:t>
            </a:r>
            <a:r>
              <a:rPr lang="en-US" sz="1800" b="1" i="1" dirty="0" smtClean="0"/>
              <a:t>inputs</a:t>
            </a:r>
            <a:r>
              <a:rPr lang="en-US" sz="1800" dirty="0" smtClean="0"/>
              <a:t>[4</a:t>
            </a:r>
            <a:r>
              <a:rPr lang="en-US" sz="1800" dirty="0"/>
              <a:t>]</a:t>
            </a:r>
            <a:r>
              <a:rPr lang="en-US" sz="1800" dirty="0" smtClean="0"/>
              <a:t>; </a:t>
            </a:r>
          </a:p>
          <a:p>
            <a:pPr>
              <a:buNone/>
            </a:pPr>
            <a:r>
              <a:rPr lang="en-US" sz="1800" b="1" i="1" dirty="0" smtClean="0"/>
              <a:t>c</a:t>
            </a:r>
            <a:r>
              <a:rPr lang="en-US" sz="1800" dirty="0" smtClean="0"/>
              <a:t> =</a:t>
            </a:r>
            <a:r>
              <a:rPr lang="en-US" sz="1800" b="1" i="1" dirty="0" smtClean="0"/>
              <a:t>inputs</a:t>
            </a:r>
            <a:r>
              <a:rPr lang="en-US" sz="1800" dirty="0" smtClean="0"/>
              <a:t>[1]; </a:t>
            </a:r>
          </a:p>
          <a:p>
            <a:pPr>
              <a:buNone/>
            </a:pPr>
            <a:r>
              <a:rPr lang="en-US" sz="1800" b="1" i="1" dirty="0" smtClean="0"/>
              <a:t>d</a:t>
            </a:r>
            <a:r>
              <a:rPr lang="en-US" sz="1800" dirty="0" smtClean="0"/>
              <a:t> =</a:t>
            </a:r>
            <a:r>
              <a:rPr lang="en-US" sz="1800" b="1" i="1" dirty="0" smtClean="0"/>
              <a:t>inputs</a:t>
            </a:r>
            <a:r>
              <a:rPr lang="en-US" sz="1800" dirty="0"/>
              <a:t>[</a:t>
            </a:r>
            <a:r>
              <a:rPr lang="en-US" sz="1800" dirty="0" smtClean="0"/>
              <a:t>2 : 3];</a:t>
            </a:r>
            <a:endParaRPr lang="en-US" sz="18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 ‘generate’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288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Random Numbers in </a:t>
            </a:r>
            <a:r>
              <a:rPr lang="en-US" dirty="0" err="1" smtClean="0"/>
              <a:t>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3505200" cy="55626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Example 1,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module</a:t>
            </a:r>
            <a:r>
              <a:rPr lang="en-US" sz="1800" dirty="0" smtClean="0"/>
              <a:t> test (); 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   </a:t>
            </a:r>
            <a:r>
              <a:rPr lang="en-US" sz="1800" b="1" dirty="0" smtClean="0"/>
              <a:t>integer</a:t>
            </a:r>
            <a:r>
              <a:rPr lang="en-US" sz="1800" dirty="0" smtClean="0"/>
              <a:t> address; </a:t>
            </a:r>
            <a:br>
              <a:rPr lang="en-US" sz="1800" dirty="0" smtClean="0"/>
            </a:br>
            <a:r>
              <a:rPr lang="en-US" sz="1800" dirty="0" smtClean="0"/>
              <a:t>    </a:t>
            </a:r>
            <a:br>
              <a:rPr lang="en-US" sz="1800" dirty="0" smtClean="0"/>
            </a:br>
            <a:r>
              <a:rPr lang="en-US" sz="1800" dirty="0" smtClean="0"/>
              <a:t>    </a:t>
            </a:r>
            <a:r>
              <a:rPr lang="en-US" sz="1800" b="1" dirty="0" smtClean="0"/>
              <a:t>initial</a:t>
            </a:r>
            <a:r>
              <a:rPr lang="en-US" sz="1800" dirty="0" smtClean="0"/>
              <a:t> </a:t>
            </a:r>
            <a:br>
              <a:rPr lang="en-US" sz="1800" dirty="0" smtClean="0"/>
            </a:br>
            <a:r>
              <a:rPr lang="en-US" sz="1800" dirty="0" smtClean="0"/>
              <a:t>    </a:t>
            </a:r>
            <a:r>
              <a:rPr lang="en-US" sz="1800" b="1" dirty="0" smtClean="0"/>
              <a:t>begin</a:t>
            </a:r>
            <a:r>
              <a:rPr lang="en-US" sz="1800" dirty="0" smtClean="0"/>
              <a:t> </a:t>
            </a:r>
            <a:br>
              <a:rPr lang="en-US" sz="1800" dirty="0" smtClean="0"/>
            </a:br>
            <a:r>
              <a:rPr lang="en-US" sz="1800" dirty="0" smtClean="0"/>
              <a:t>        </a:t>
            </a:r>
            <a:r>
              <a:rPr lang="en-US" sz="1800" b="1" dirty="0" smtClean="0"/>
              <a:t>repeat</a:t>
            </a:r>
            <a:r>
              <a:rPr lang="en-US" sz="1800" dirty="0" smtClean="0"/>
              <a:t>(5) </a:t>
            </a:r>
            <a:br>
              <a:rPr lang="en-US" sz="1800" dirty="0" smtClean="0"/>
            </a:br>
            <a:r>
              <a:rPr lang="en-US" sz="1800" dirty="0" smtClean="0"/>
              <a:t>        #1 address = $random; </a:t>
            </a:r>
          </a:p>
          <a:p>
            <a:pPr>
              <a:buNone/>
            </a:pPr>
            <a:r>
              <a:rPr lang="en-US" sz="1800" dirty="0" smtClean="0"/>
              <a:t>	    </a:t>
            </a:r>
            <a:r>
              <a:rPr lang="en-US" sz="1800" b="1" dirty="0" smtClean="0"/>
              <a:t>end</a:t>
            </a:r>
            <a:r>
              <a:rPr lang="en-US" sz="1800" dirty="0" smtClean="0"/>
              <a:t> </a:t>
            </a:r>
            <a:br>
              <a:rPr lang="en-US" sz="1800" dirty="0" smtClean="0"/>
            </a:br>
            <a:r>
              <a:rPr lang="en-US" sz="1800" dirty="0" smtClean="0"/>
              <a:t>    </a:t>
            </a:r>
            <a:br>
              <a:rPr lang="en-US" sz="1800" dirty="0" smtClean="0"/>
            </a:br>
            <a:r>
              <a:rPr lang="en-US" sz="1800" dirty="0" smtClean="0"/>
              <a:t>    </a:t>
            </a:r>
            <a:r>
              <a:rPr lang="en-US" sz="1800" b="1" dirty="0" smtClean="0"/>
              <a:t>initial</a:t>
            </a:r>
            <a:r>
              <a:rPr lang="en-US" sz="1800" dirty="0" smtClean="0"/>
              <a:t> </a:t>
            </a:r>
            <a:br>
              <a:rPr lang="en-US" sz="1800" dirty="0" smtClean="0"/>
            </a:br>
            <a:r>
              <a:rPr lang="en-US" sz="1800" dirty="0" smtClean="0"/>
              <a:t>        $monitor("address = %d;",address); </a:t>
            </a:r>
            <a:br>
              <a:rPr lang="en-US" sz="1800" dirty="0" smtClean="0"/>
            </a:br>
            <a:r>
              <a:rPr lang="en-US" sz="1800" dirty="0" smtClean="0"/>
              <a:t>    </a:t>
            </a:r>
            <a:br>
              <a:rPr lang="en-US" sz="1800" dirty="0" smtClean="0"/>
            </a:br>
            <a:r>
              <a:rPr lang="en-US" sz="1800" b="1" dirty="0" err="1" smtClean="0"/>
              <a:t>endmodule</a:t>
            </a:r>
            <a:r>
              <a:rPr lang="en-US" sz="1800" dirty="0" smtClean="0"/>
              <a:t> 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/>
              <a:t>RESULT: </a:t>
            </a:r>
            <a:r>
              <a:rPr lang="en-US" sz="1800" dirty="0" smtClean="0"/>
              <a:t>//any 32-bit integer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86200" y="990600"/>
            <a:ext cx="4800600" cy="5562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 fontScale="250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2,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6000" b="1" dirty="0" smtClean="0"/>
              <a:t>module</a:t>
            </a:r>
            <a:r>
              <a:rPr lang="en-US" sz="6000" dirty="0" smtClean="0"/>
              <a:t> Tb(); 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6000" dirty="0" smtClean="0"/>
              <a:t>     </a:t>
            </a:r>
            <a:r>
              <a:rPr lang="en-US" sz="6000" b="1" dirty="0" smtClean="0"/>
              <a:t>integer</a:t>
            </a:r>
            <a:r>
              <a:rPr lang="en-US" sz="6000" dirty="0" smtClean="0"/>
              <a:t> add_2,</a:t>
            </a:r>
            <a:r>
              <a:rPr lang="en-US" sz="6000" b="1" dirty="0" smtClean="0"/>
              <a:t> </a:t>
            </a:r>
            <a:r>
              <a:rPr lang="en-US" sz="6000" dirty="0" smtClean="0"/>
              <a:t>add_3; 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6000" dirty="0" smtClean="0"/>
              <a:t>     </a:t>
            </a:r>
            <a:r>
              <a:rPr lang="en-US" sz="6000" b="1" dirty="0" err="1" smtClean="0"/>
              <a:t>reg</a:t>
            </a:r>
            <a:r>
              <a:rPr lang="en-US" sz="6000" dirty="0" smtClean="0"/>
              <a:t> [31:0] add_1; </a:t>
            </a:r>
            <a:br>
              <a:rPr lang="en-US" sz="6000" dirty="0" smtClean="0"/>
            </a:br>
            <a:r>
              <a:rPr lang="en-US" sz="6000" b="1" dirty="0" smtClean="0"/>
              <a:t>initial</a:t>
            </a:r>
            <a:r>
              <a:rPr lang="en-US" sz="6000" dirty="0" smtClean="0"/>
              <a:t> </a:t>
            </a:r>
            <a:br>
              <a:rPr lang="en-US" sz="6000" dirty="0" smtClean="0"/>
            </a:br>
            <a:r>
              <a:rPr lang="en-US" sz="6000" dirty="0" smtClean="0"/>
              <a:t>     </a:t>
            </a:r>
            <a:r>
              <a:rPr lang="en-US" sz="6000" b="1" dirty="0" smtClean="0"/>
              <a:t>begin</a:t>
            </a:r>
            <a:r>
              <a:rPr lang="en-US" sz="6000" dirty="0" smtClean="0"/>
              <a:t> </a:t>
            </a:r>
            <a:br>
              <a:rPr lang="en-US" sz="6000" dirty="0" smtClean="0"/>
            </a:br>
            <a:r>
              <a:rPr lang="en-US" sz="6000" dirty="0" smtClean="0"/>
              <a:t>         </a:t>
            </a:r>
            <a:r>
              <a:rPr lang="en-US" sz="6000" b="1" dirty="0" smtClean="0"/>
              <a:t>repeat</a:t>
            </a:r>
            <a:r>
              <a:rPr lang="en-US" sz="6000" dirty="0" smtClean="0"/>
              <a:t>(5) </a:t>
            </a:r>
            <a:br>
              <a:rPr lang="en-US" sz="6000" dirty="0" smtClean="0"/>
            </a:br>
            <a:r>
              <a:rPr lang="en-US" sz="6000" dirty="0" smtClean="0"/>
              <a:t>         </a:t>
            </a:r>
            <a:r>
              <a:rPr lang="en-US" sz="6000" b="1" dirty="0" smtClean="0"/>
              <a:t>begin</a:t>
            </a:r>
            <a:r>
              <a:rPr lang="en-US" sz="6000" dirty="0" smtClean="0"/>
              <a:t> </a:t>
            </a:r>
            <a:br>
              <a:rPr lang="en-US" sz="6000" dirty="0" smtClean="0"/>
            </a:br>
            <a:r>
              <a:rPr lang="en-US" sz="6000" dirty="0" smtClean="0"/>
              <a:t>             #1; </a:t>
            </a:r>
            <a:br>
              <a:rPr lang="en-US" sz="6000" dirty="0" smtClean="0"/>
            </a:br>
            <a:r>
              <a:rPr lang="en-US" sz="6000" dirty="0" smtClean="0"/>
              <a:t>             add_1 = $random % 10; </a:t>
            </a:r>
            <a:br>
              <a:rPr lang="en-US" sz="6000" dirty="0" smtClean="0"/>
            </a:br>
            <a:r>
              <a:rPr lang="en-US" sz="6000" dirty="0" smtClean="0"/>
              <a:t>             add_2 = {$random} %10 ; </a:t>
            </a:r>
            <a:br>
              <a:rPr lang="en-US" sz="6000" dirty="0" smtClean="0"/>
            </a:br>
            <a:r>
              <a:rPr lang="en-US" sz="6000" dirty="0" smtClean="0"/>
              <a:t>             add_3 = $unsigned($random) %10 ; </a:t>
            </a:r>
            <a:br>
              <a:rPr lang="en-US" sz="6000" dirty="0" smtClean="0"/>
            </a:br>
            <a:r>
              <a:rPr lang="en-US" sz="6000" dirty="0" smtClean="0"/>
              <a:t>         </a:t>
            </a:r>
            <a:r>
              <a:rPr lang="en-US" sz="6000" b="1" dirty="0" smtClean="0"/>
              <a:t>end</a:t>
            </a:r>
            <a:r>
              <a:rPr lang="en-US" sz="6000" dirty="0" smtClean="0"/>
              <a:t> </a:t>
            </a:r>
            <a:br>
              <a:rPr lang="en-US" sz="6000" dirty="0" smtClean="0"/>
            </a:br>
            <a:r>
              <a:rPr lang="en-US" sz="6000" dirty="0" smtClean="0"/>
              <a:t>     </a:t>
            </a:r>
            <a:r>
              <a:rPr lang="en-US" sz="6000" b="1" dirty="0" err="1" smtClean="0"/>
              <a:t>end</a:t>
            </a:r>
            <a:r>
              <a:rPr lang="en-US" sz="6000" dirty="0" smtClean="0"/>
              <a:t> </a:t>
            </a:r>
            <a:br>
              <a:rPr lang="en-US" sz="6000" dirty="0" smtClean="0"/>
            </a:br>
            <a:r>
              <a:rPr lang="en-US" sz="6000" dirty="0" smtClean="0"/>
              <a:t>  </a:t>
            </a:r>
            <a:r>
              <a:rPr lang="en-US" sz="6000" b="1" dirty="0" smtClean="0"/>
              <a:t>initial</a:t>
            </a:r>
            <a:r>
              <a:rPr lang="en-US" sz="6000" dirty="0" smtClean="0"/>
              <a:t> </a:t>
            </a:r>
            <a:br>
              <a:rPr lang="en-US" sz="6000" dirty="0" smtClean="0"/>
            </a:br>
            <a:r>
              <a:rPr lang="en-US" sz="6000" dirty="0" smtClean="0"/>
              <a:t>     $monitor("add_3 = %d;add_2 = %d;add_1 = %d",add_3,add_2,add_1); </a:t>
            </a:r>
            <a:br>
              <a:rPr lang="en-US" sz="6000" dirty="0" smtClean="0"/>
            </a:br>
            <a:r>
              <a:rPr lang="en-US" sz="6000" b="1" dirty="0" err="1" smtClean="0"/>
              <a:t>endmodule</a:t>
            </a:r>
            <a:r>
              <a:rPr lang="en-US" sz="6000" dirty="0" smtClean="0"/>
              <a:t> 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b="1" dirty="0" smtClean="0"/>
              <a:t>RESULT: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add_3 = integers between 0 and 10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6000" dirty="0" smtClean="0"/>
              <a:t>	add_2 = integers between 0 and 10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6000" dirty="0" smtClean="0"/>
              <a:t>	add_1 = the result will not be an integer between 0 and 10 because $random also generates some negative 32-bit numbers.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6000" dirty="0" smtClean="0"/>
              <a:t>In general,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6000" dirty="0" smtClean="0"/>
              <a:t>		min + {$random} % (max - min )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6000" dirty="0" smtClean="0"/>
              <a:t>will generate random numbers between min and max. 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4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 in </a:t>
            </a:r>
            <a:r>
              <a:rPr lang="en-US" dirty="0" err="1" smtClean="0"/>
              <a:t>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810000" cy="4876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module </a:t>
            </a:r>
            <a:r>
              <a:rPr lang="en-US" sz="1600" dirty="0" err="1" smtClean="0"/>
              <a:t>tb_ripple_adder</a:t>
            </a:r>
            <a:r>
              <a:rPr lang="en-US" sz="1600" dirty="0" smtClean="0"/>
              <a:t>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reg</a:t>
            </a:r>
            <a:r>
              <a:rPr lang="en-US" sz="1600" dirty="0" smtClean="0"/>
              <a:t> [1:0] a, b;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reg</a:t>
            </a:r>
            <a:r>
              <a:rPr lang="en-US" sz="1600" dirty="0" smtClean="0"/>
              <a:t> </a:t>
            </a:r>
            <a:r>
              <a:rPr lang="en-US" sz="1600" dirty="0" err="1" smtClean="0"/>
              <a:t>carryin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en-US" sz="1600" dirty="0" smtClean="0"/>
              <a:t>		wire </a:t>
            </a:r>
            <a:r>
              <a:rPr lang="en-US" sz="1600" dirty="0" err="1" smtClean="0"/>
              <a:t>carrout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en-US" sz="1600" dirty="0" smtClean="0"/>
              <a:t>		wire [1:0] sum;</a:t>
            </a:r>
          </a:p>
          <a:p>
            <a:pPr>
              <a:buNone/>
            </a:pPr>
            <a:r>
              <a:rPr lang="en-US" sz="1600" dirty="0" err="1" smtClean="0"/>
              <a:t>ripple_adder</a:t>
            </a:r>
            <a:r>
              <a:rPr lang="en-US" sz="1600" dirty="0" smtClean="0"/>
              <a:t> DUT (.sum(sum), .carryout(carryout), .a(a), 	.b(b), .</a:t>
            </a:r>
            <a:r>
              <a:rPr lang="en-US" sz="1600" dirty="0" err="1" smtClean="0"/>
              <a:t>carryin</a:t>
            </a:r>
            <a:r>
              <a:rPr lang="en-US" sz="1600" dirty="0" smtClean="0"/>
              <a:t>(</a:t>
            </a:r>
            <a:r>
              <a:rPr lang="en-US" sz="1600" dirty="0" err="1" smtClean="0"/>
              <a:t>carryin</a:t>
            </a:r>
            <a:r>
              <a:rPr lang="en-US" sz="1600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initial</a:t>
            </a:r>
          </a:p>
          <a:p>
            <a:pPr>
              <a:buNone/>
            </a:pPr>
            <a:r>
              <a:rPr lang="en-US" sz="1600" dirty="0" smtClean="0"/>
              <a:t>	begin</a:t>
            </a:r>
          </a:p>
          <a:p>
            <a:pPr lvl="0">
              <a:buNone/>
            </a:pPr>
            <a:r>
              <a:rPr lang="en-US" sz="1600" dirty="0" smtClean="0"/>
              <a:t>//=====VCD====</a:t>
            </a:r>
          </a:p>
          <a:p>
            <a:pPr lvl="0">
              <a:buNone/>
            </a:pPr>
            <a:r>
              <a:rPr lang="en-US" sz="1600" dirty="0" smtClean="0"/>
              <a:t> $</a:t>
            </a:r>
            <a:r>
              <a:rPr lang="en-US" sz="1600" dirty="0" err="1" smtClean="0"/>
              <a:t>dumpfile</a:t>
            </a:r>
            <a:r>
              <a:rPr lang="en-US" sz="1600" dirty="0" smtClean="0"/>
              <a:t> ("</a:t>
            </a:r>
            <a:r>
              <a:rPr lang="en-US" sz="1600" dirty="0" err="1" smtClean="0"/>
              <a:t>synthesized.dump</a:t>
            </a:r>
            <a:r>
              <a:rPr lang="en-US" sz="1600" dirty="0" smtClean="0"/>
              <a:t>");</a:t>
            </a:r>
          </a:p>
          <a:p>
            <a:pPr>
              <a:buNone/>
            </a:pPr>
            <a:r>
              <a:rPr lang="en-US" sz="1600" dirty="0" smtClean="0"/>
              <a:t>$</a:t>
            </a:r>
            <a:r>
              <a:rPr lang="en-US" sz="1600" dirty="0" err="1" smtClean="0"/>
              <a:t>dumpvars</a:t>
            </a:r>
            <a:r>
              <a:rPr lang="en-US" sz="1600" dirty="0" smtClean="0"/>
              <a:t> (0, </a:t>
            </a:r>
            <a:r>
              <a:rPr lang="en-US" sz="1600" dirty="0" err="1" smtClean="0"/>
              <a:t>tb_ripple_adder</a:t>
            </a:r>
            <a:r>
              <a:rPr lang="en-US" sz="1600" dirty="0" smtClean="0"/>
              <a:t>);</a:t>
            </a:r>
          </a:p>
          <a:p>
            <a:endParaRPr lang="en-US" sz="1600" dirty="0" smtClean="0"/>
          </a:p>
          <a:p>
            <a:pPr lvl="0">
              <a:buNone/>
            </a:pPr>
            <a:r>
              <a:rPr lang="en-US" sz="1600" dirty="0" smtClean="0"/>
              <a:t>//=====initialization ====</a:t>
            </a:r>
          </a:p>
          <a:p>
            <a:pPr>
              <a:buNone/>
            </a:pPr>
            <a:r>
              <a:rPr lang="en-US" sz="1600" dirty="0" smtClean="0"/>
              <a:t> a = 2'b00; b = 2'b00;carryin = 0;</a:t>
            </a:r>
          </a:p>
          <a:p>
            <a:pPr>
              <a:buNone/>
            </a:pPr>
            <a:r>
              <a:rPr lang="en-US" sz="1600" dirty="0" smtClean="0"/>
              <a:t>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1524000"/>
            <a:ext cx="3810000" cy="4876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r>
              <a:rPr lang="en-US" sz="1600" dirty="0" smtClean="0"/>
              <a:t>//=====vector generation=========</a:t>
            </a:r>
          </a:p>
          <a:p>
            <a:pPr>
              <a:buNone/>
            </a:pPr>
            <a:r>
              <a:rPr lang="en-US" sz="1600" dirty="0" smtClean="0"/>
              <a:t>	#50 a = 2'b00; b = 2'b01;	#50 a = 2'b00; b = 2'b10;</a:t>
            </a:r>
          </a:p>
          <a:p>
            <a:pPr>
              <a:buNone/>
            </a:pPr>
            <a:r>
              <a:rPr lang="en-US" sz="1600" dirty="0" smtClean="0"/>
              <a:t>	#50 a = 2'b00; b = 2'b11;</a:t>
            </a:r>
          </a:p>
          <a:p>
            <a:pPr>
              <a:buNone/>
            </a:pPr>
            <a:r>
              <a:rPr lang="en-US" sz="1600" dirty="0" smtClean="0"/>
              <a:t>end </a:t>
            </a:r>
          </a:p>
          <a:p>
            <a:pPr>
              <a:buNone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//=====display=====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 @(a or b or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carryin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$display ("time=%t", $time, "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carryin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=%b",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carryin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"a=%b", a, "b=%b", b, "carryout=%b", carryout, "sum=%b", sum);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//======job control=====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initial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begin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#10001 $finish;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end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endmodule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smtClean="0"/>
              <a:t>A Test Bench?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Test Bench is a program that verifies the functional correctness of the hardware design.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 test bench program checks whether the hardware model does what it is supposed to do and is not doing what it is not supposed to do.</a:t>
            </a:r>
            <a:endParaRPr 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52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A VHDL Primer, 3rd Edition, </a:t>
            </a:r>
            <a:r>
              <a:rPr lang="en-US" b="1" dirty="0" smtClean="0"/>
              <a:t>J</a:t>
            </a:r>
            <a:r>
              <a:rPr lang="en-US" b="1" dirty="0" smtClean="0"/>
              <a:t>. </a:t>
            </a:r>
            <a:r>
              <a:rPr lang="en-US" b="1" dirty="0" err="1" smtClean="0"/>
              <a:t>Bhaskar</a:t>
            </a:r>
            <a:endParaRPr lang="en-US" b="1" dirty="0" smtClean="0"/>
          </a:p>
          <a:p>
            <a:r>
              <a:rPr lang="en-US" b="1" dirty="0" smtClean="0">
                <a:hlinkClick r:id="rId2"/>
              </a:rPr>
              <a:t>http://testbench.in/</a:t>
            </a:r>
            <a:endParaRPr lang="en-US" b="1" dirty="0" smtClean="0"/>
          </a:p>
          <a:p>
            <a:r>
              <a:rPr lang="en-US" b="1" dirty="0" smtClean="0">
                <a:hlinkClick r:id="rId3"/>
              </a:rPr>
              <a:t>http://www.eng.auburn.edu/~strouce/class/elec4200/TestBench.pdf</a:t>
            </a:r>
            <a:r>
              <a:rPr lang="en-US" b="1" dirty="0" smtClean="0"/>
              <a:t> </a:t>
            </a:r>
          </a:p>
          <a:p>
            <a:r>
              <a:rPr lang="en-US" b="1" dirty="0" smtClean="0">
                <a:hlinkClick r:id="rId4"/>
              </a:rPr>
              <a:t>http://www.synthworks.com/downloads/ConstrainedRandom_SynthWorks_2009.pdf</a:t>
            </a:r>
            <a:endParaRPr lang="en-US" b="1" dirty="0" smtClean="0"/>
          </a:p>
          <a:p>
            <a:r>
              <a:rPr lang="en-US" b="1" dirty="0" smtClean="0">
                <a:hlinkClick r:id="rId5"/>
              </a:rPr>
              <a:t>http://esd.cs.ucr.edu/labs/tutorial/</a:t>
            </a:r>
            <a:endParaRPr lang="en-US" b="1" dirty="0" smtClean="0"/>
          </a:p>
          <a:p>
            <a:r>
              <a:rPr lang="en-US" b="1" dirty="0" smtClean="0">
                <a:hlinkClick r:id="rId6"/>
              </a:rPr>
              <a:t>http://www.markharvey.info/vhdl/rnd/rnd.html</a:t>
            </a:r>
            <a:endParaRPr lang="en-US" b="1" dirty="0" smtClean="0"/>
          </a:p>
          <a:p>
            <a:r>
              <a:rPr lang="en-US" b="1" dirty="0" smtClean="0">
                <a:hlinkClick r:id="rId7"/>
              </a:rPr>
              <a:t>http://www.questatechnologies.com/VHDLTestbenchGenerator.html</a:t>
            </a:r>
            <a:endParaRPr lang="en-US" b="1" dirty="0" smtClean="0"/>
          </a:p>
          <a:p>
            <a:r>
              <a:rPr lang="en-US" b="1" dirty="0" smtClean="0">
                <a:hlinkClick r:id="rId8"/>
              </a:rPr>
              <a:t>http://www.xilinx.com/itp/xilinx8/books/data/docs/xst/xst0086_10.html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Functions of a Test 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Generate stimulus for testing the hardware block.</a:t>
            </a:r>
          </a:p>
          <a:p>
            <a:r>
              <a:rPr lang="en-US" sz="2400" dirty="0" smtClean="0"/>
              <a:t>Apply the stimulus.</a:t>
            </a:r>
          </a:p>
          <a:p>
            <a:r>
              <a:rPr lang="en-US" sz="2400" dirty="0" smtClean="0"/>
              <a:t>Compare the generated outputs against the expected outputs.</a:t>
            </a:r>
            <a:endParaRPr lang="en-US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2475" y="3771900"/>
            <a:ext cx="2028825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2000" y="3924300"/>
            <a:ext cx="19288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/>
            <a:r>
              <a:rPr lang="en-US" sz="2000" b="1" dirty="0" smtClean="0"/>
              <a:t>Generating</a:t>
            </a:r>
            <a:endParaRPr lang="en-US" sz="2000" b="1" dirty="0"/>
          </a:p>
          <a:p>
            <a:pPr marL="228600" indent="-228600" algn="ctr"/>
            <a:r>
              <a:rPr lang="en-US" sz="2000" b="1" dirty="0"/>
              <a:t>Input</a:t>
            </a:r>
          </a:p>
          <a:p>
            <a:pPr marL="228600" indent="-228600" algn="ctr"/>
            <a:r>
              <a:rPr lang="en-US" sz="2000" b="1" dirty="0"/>
              <a:t>Stimuli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429000" y="4133850"/>
            <a:ext cx="23622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476625" y="4248150"/>
            <a:ext cx="2100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>
              <a:spcBef>
                <a:spcPct val="50000"/>
              </a:spcBef>
            </a:pPr>
            <a:r>
              <a:rPr lang="en-US" sz="2000" b="1" dirty="0"/>
              <a:t>  Design Under Test (DUT)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800725" y="43434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2781300" y="4352925"/>
            <a:ext cx="638175" cy="485775"/>
          </a:xfrm>
          <a:prstGeom prst="rightArrow">
            <a:avLst>
              <a:gd name="adj1" fmla="val 50000"/>
              <a:gd name="adj2" fmla="val 328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200775" y="3543300"/>
            <a:ext cx="2028825" cy="1866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6210300" y="3505200"/>
            <a:ext cx="19288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/>
            <a:r>
              <a:rPr lang="en-US" sz="2000" b="1" dirty="0" smtClean="0"/>
              <a:t>Comparing</a:t>
            </a:r>
            <a:endParaRPr lang="en-US" sz="2000" b="1" dirty="0"/>
          </a:p>
          <a:p>
            <a:pPr marL="228600" indent="-228600" algn="ctr"/>
            <a:r>
              <a:rPr lang="en-US" sz="2000" b="1" dirty="0" smtClean="0"/>
              <a:t>Generated Outputs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and Expected </a:t>
            </a:r>
            <a:r>
              <a:rPr lang="en-US" sz="2000" b="1" dirty="0"/>
              <a:t>Outputs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2000" y="5867400"/>
            <a:ext cx="2133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1143000" indent="-228600"/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Stimulus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Vectors can be generated within the test bench program or generated elsewhere and supplied to the test bench program as an input file.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Vectors can also be stored in a table within the test bench program.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VHDL Test 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114800" cy="5029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entity </a:t>
            </a:r>
            <a:r>
              <a:rPr lang="en-US" sz="1800" b="1" i="1" dirty="0" err="1" smtClean="0"/>
              <a:t>test_bench</a:t>
            </a:r>
            <a:r>
              <a:rPr lang="en-US" sz="1800" dirty="0" smtClean="0"/>
              <a:t> is </a:t>
            </a:r>
          </a:p>
          <a:p>
            <a:pPr>
              <a:buNone/>
            </a:pPr>
            <a:r>
              <a:rPr lang="en-US" sz="1800" dirty="0" smtClean="0"/>
              <a:t>end; 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00" dirty="0" smtClean="0"/>
          </a:p>
          <a:p>
            <a:pPr>
              <a:buNone/>
            </a:pPr>
            <a:r>
              <a:rPr lang="en-US" sz="1800" dirty="0" smtClean="0"/>
              <a:t>architecture </a:t>
            </a:r>
            <a:r>
              <a:rPr lang="en-US" sz="1800" b="1" i="1" dirty="0" err="1" smtClean="0"/>
              <a:t>tb_behavior</a:t>
            </a:r>
            <a:r>
              <a:rPr lang="en-US" sz="1800" dirty="0" smtClean="0"/>
              <a:t> of </a:t>
            </a:r>
            <a:r>
              <a:rPr lang="en-US" sz="1800" b="1" i="1" dirty="0" err="1" smtClean="0"/>
              <a:t>test_bench</a:t>
            </a:r>
            <a:r>
              <a:rPr lang="en-US" sz="1800" dirty="0" smtClean="0"/>
              <a:t> is </a:t>
            </a:r>
          </a:p>
          <a:p>
            <a:pPr>
              <a:buNone/>
            </a:pPr>
            <a:r>
              <a:rPr lang="en-US" sz="1800" dirty="0" smtClean="0"/>
              <a:t>	component </a:t>
            </a:r>
            <a:r>
              <a:rPr lang="en-US" sz="1800" b="1" i="1" dirty="0" err="1" smtClean="0"/>
              <a:t>design_under_test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	port ( </a:t>
            </a:r>
            <a:r>
              <a:rPr lang="en-US" sz="1800" i="1" dirty="0" smtClean="0"/>
              <a:t>list-of-ports-their-types-and-modes); </a:t>
            </a:r>
          </a:p>
          <a:p>
            <a:pPr>
              <a:buNone/>
            </a:pPr>
            <a:r>
              <a:rPr lang="en-US" sz="1800" dirty="0" smtClean="0"/>
              <a:t>	end component; </a:t>
            </a:r>
          </a:p>
          <a:p>
            <a:pPr>
              <a:buNone/>
            </a:pPr>
            <a:r>
              <a:rPr lang="en-US" sz="1800" i="1" dirty="0" smtClean="0"/>
              <a:t>	Local-signal-declarations; </a:t>
            </a:r>
          </a:p>
          <a:p>
            <a:pPr>
              <a:buNone/>
            </a:pPr>
            <a:r>
              <a:rPr lang="en-US" sz="1800" dirty="0" smtClean="0"/>
              <a:t>begin 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CLOCK: process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 </a:t>
            </a:r>
            <a:r>
              <a:rPr lang="en-US" sz="1800" dirty="0"/>
              <a:t>begin 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	clock </a:t>
            </a:r>
            <a:r>
              <a:rPr lang="en-US" sz="1800" dirty="0"/>
              <a:t>&lt;= '0'; wait for </a:t>
            </a:r>
            <a:r>
              <a:rPr lang="en-US" sz="1800" dirty="0" smtClean="0"/>
              <a:t>t </a:t>
            </a:r>
            <a:r>
              <a:rPr lang="en-US" sz="1800" dirty="0"/>
              <a:t>ns; 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	clock </a:t>
            </a:r>
            <a:r>
              <a:rPr lang="en-US" sz="1800" dirty="0"/>
              <a:t>&lt;= '1'; wait for </a:t>
            </a:r>
            <a:r>
              <a:rPr lang="en-US" sz="1800" dirty="0" smtClean="0"/>
              <a:t>t </a:t>
            </a:r>
            <a:r>
              <a:rPr lang="en-US" sz="1800" dirty="0"/>
              <a:t>ns; 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end </a:t>
            </a:r>
            <a:r>
              <a:rPr lang="en-US" sz="1800" dirty="0"/>
              <a:t>process; </a:t>
            </a: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	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295400"/>
            <a:ext cx="4419600" cy="502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1800" i="1" dirty="0" smtClean="0"/>
              <a:t>	Generate-stimulus-vectors-using-behavioral-constructs; </a:t>
            </a:r>
          </a:p>
          <a:p>
            <a:pPr>
              <a:buFont typeface="Wingdings 2"/>
              <a:buNone/>
            </a:pPr>
            <a:r>
              <a:rPr lang="en-US" sz="1800" i="1" dirty="0" smtClean="0"/>
              <a:t>	Apply-to-entity-under-test; </a:t>
            </a:r>
          </a:p>
          <a:p>
            <a:pPr>
              <a:buFont typeface="Wingdings 2"/>
              <a:buNone/>
            </a:pPr>
            <a:r>
              <a:rPr lang="fr-FR" sz="1800" dirty="0" smtClean="0"/>
              <a:t>	DUT: </a:t>
            </a:r>
            <a:r>
              <a:rPr lang="en-US" sz="1800" b="1" i="1" dirty="0" err="1" smtClean="0"/>
              <a:t>design_under_test</a:t>
            </a:r>
            <a:r>
              <a:rPr lang="fr-FR" sz="1800" dirty="0" smtClean="0"/>
              <a:t> port </a:t>
            </a:r>
            <a:r>
              <a:rPr lang="fr-FR" sz="1800" dirty="0" err="1" smtClean="0"/>
              <a:t>map</a:t>
            </a:r>
            <a:r>
              <a:rPr lang="fr-FR" sz="1800" dirty="0" smtClean="0"/>
              <a:t> ( </a:t>
            </a:r>
            <a:r>
              <a:rPr lang="fr-FR" sz="1800" i="1" dirty="0" smtClean="0"/>
              <a:t>port-associations ); </a:t>
            </a:r>
          </a:p>
          <a:p>
            <a:pPr>
              <a:buFont typeface="Wingdings 2"/>
              <a:buNone/>
            </a:pPr>
            <a:r>
              <a:rPr lang="en-US" sz="1800" i="1" dirty="0" smtClean="0"/>
              <a:t>	Monitor-output-values-and-compare-with-expected-values; </a:t>
            </a:r>
          </a:p>
          <a:p>
            <a:pPr>
              <a:buFont typeface="Wingdings 2"/>
              <a:buNone/>
            </a:pPr>
            <a:r>
              <a:rPr lang="en-US" sz="1800" i="1" dirty="0" smtClean="0"/>
              <a:t>		</a:t>
            </a:r>
            <a:r>
              <a:rPr lang="en-US" sz="1800" dirty="0" smtClean="0"/>
              <a:t> if (no errors) </a:t>
            </a:r>
          </a:p>
          <a:p>
            <a:pPr>
              <a:buFont typeface="Wingdings 2"/>
              <a:buNone/>
            </a:pPr>
            <a:r>
              <a:rPr lang="en-US" sz="1800" dirty="0" smtClean="0"/>
              <a:t>		        report "</a:t>
            </a:r>
            <a:r>
              <a:rPr lang="en-US" sz="1800" dirty="0" err="1" smtClean="0"/>
              <a:t>Testbench</a:t>
            </a:r>
            <a:r>
              <a:rPr lang="en-US" sz="1800" dirty="0" smtClean="0"/>
              <a:t> completed!" </a:t>
            </a:r>
          </a:p>
          <a:p>
            <a:pPr>
              <a:buFont typeface="Wingdings 2"/>
              <a:buNone/>
            </a:pPr>
            <a:r>
              <a:rPr lang="en-US" sz="1800" dirty="0" smtClean="0"/>
              <a:t>		        severity note; </a:t>
            </a:r>
          </a:p>
          <a:p>
            <a:pPr>
              <a:buFont typeface="Wingdings 2"/>
              <a:buNone/>
            </a:pPr>
            <a:r>
              <a:rPr lang="en-US" sz="1800" dirty="0" smtClean="0"/>
              <a:t>		else </a:t>
            </a:r>
          </a:p>
          <a:p>
            <a:pPr>
              <a:buFont typeface="Wingdings 2"/>
              <a:buNone/>
            </a:pPr>
            <a:r>
              <a:rPr lang="en-US" sz="1800" dirty="0" smtClean="0"/>
              <a:t>		      report "Something wrong!" </a:t>
            </a:r>
          </a:p>
          <a:p>
            <a:pPr>
              <a:buFont typeface="Wingdings 2"/>
              <a:buNone/>
            </a:pPr>
            <a:r>
              <a:rPr lang="en-US" sz="1800" dirty="0" smtClean="0"/>
              <a:t>		      severity error;</a:t>
            </a:r>
          </a:p>
          <a:p>
            <a:pPr>
              <a:buFont typeface="Wingdings 2"/>
              <a:buNone/>
            </a:pPr>
            <a:r>
              <a:rPr lang="en-US" sz="1800" dirty="0" smtClean="0"/>
              <a:t>		end if; </a:t>
            </a:r>
            <a:endParaRPr lang="en-US" sz="1800" i="1" dirty="0" smtClean="0"/>
          </a:p>
          <a:p>
            <a:pPr>
              <a:buFont typeface="Wingdings 2"/>
              <a:buNone/>
            </a:pPr>
            <a:r>
              <a:rPr lang="en-US" sz="1800" dirty="0" smtClean="0"/>
              <a:t>end </a:t>
            </a:r>
            <a:r>
              <a:rPr lang="en-US" sz="1800" b="1" i="1" dirty="0" err="1" smtClean="0"/>
              <a:t>tb_behavior</a:t>
            </a:r>
            <a:r>
              <a:rPr lang="en-US" sz="1800" b="1" i="1" dirty="0" smtClean="0"/>
              <a:t>;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a Vector Table in VHDL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dirty="0" smtClean="0"/>
              <a:t>Example,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constant </a:t>
            </a:r>
            <a:r>
              <a:rPr lang="en-US" sz="2200" b="1" i="1" dirty="0" err="1" smtClean="0"/>
              <a:t>no_of_bits</a:t>
            </a:r>
            <a:r>
              <a:rPr lang="en-US" sz="2200" dirty="0" smtClean="0"/>
              <a:t>: INTEGER := 4; </a:t>
            </a:r>
          </a:p>
          <a:p>
            <a:pPr>
              <a:buNone/>
            </a:pPr>
            <a:r>
              <a:rPr lang="en-US" sz="2200" dirty="0" smtClean="0"/>
              <a:t>constant </a:t>
            </a:r>
            <a:r>
              <a:rPr lang="en-US" sz="2200" b="1" i="1" dirty="0" err="1" smtClean="0"/>
              <a:t>no_of_vectors</a:t>
            </a:r>
            <a:r>
              <a:rPr lang="en-US" sz="2200" dirty="0" smtClean="0"/>
              <a:t>: INTEGER := 5; </a:t>
            </a:r>
          </a:p>
          <a:p>
            <a:pPr>
              <a:buNone/>
            </a:pPr>
            <a:r>
              <a:rPr lang="en-US" sz="2200" dirty="0" smtClean="0"/>
              <a:t>type </a:t>
            </a:r>
            <a:r>
              <a:rPr lang="en-US" sz="2200" b="1" i="1" dirty="0" err="1" smtClean="0"/>
              <a:t>table_type</a:t>
            </a:r>
            <a:r>
              <a:rPr lang="en-US" sz="2200" dirty="0" smtClean="0"/>
              <a:t> is array (1 to </a:t>
            </a:r>
            <a:r>
              <a:rPr lang="en-US" sz="2200" b="1" i="1" dirty="0" err="1" smtClean="0"/>
              <a:t>no_of_vectors</a:t>
            </a:r>
            <a:r>
              <a:rPr lang="en-US" sz="2200" dirty="0" smtClean="0"/>
              <a:t>) of </a:t>
            </a:r>
          </a:p>
          <a:p>
            <a:pPr>
              <a:buNone/>
            </a:pPr>
            <a:r>
              <a:rPr lang="en-US" sz="2200" dirty="0" smtClean="0"/>
              <a:t>					</a:t>
            </a:r>
            <a:r>
              <a:rPr lang="en-US" sz="2200" b="1" i="1" dirty="0" err="1" smtClean="0"/>
              <a:t>my_vector</a:t>
            </a:r>
            <a:r>
              <a:rPr lang="en-US" sz="2200" dirty="0" smtClean="0"/>
              <a:t>(1 to </a:t>
            </a:r>
            <a:r>
              <a:rPr lang="en-US" sz="2200" b="1" i="1" dirty="0" err="1" smtClean="0"/>
              <a:t>no_of_bits</a:t>
            </a:r>
            <a:r>
              <a:rPr lang="en-US" sz="2200" dirty="0" smtClean="0"/>
              <a:t>); </a:t>
            </a:r>
          </a:p>
          <a:p>
            <a:pPr>
              <a:buNone/>
            </a:pPr>
            <a:r>
              <a:rPr lang="en-US" sz="2200" dirty="0" smtClean="0"/>
              <a:t>constant </a:t>
            </a:r>
            <a:r>
              <a:rPr lang="en-US" sz="2200" b="1" i="1" dirty="0" err="1" smtClean="0"/>
              <a:t>vector_period</a:t>
            </a:r>
            <a:r>
              <a:rPr lang="en-US" sz="2200" b="1" i="1" dirty="0" smtClean="0"/>
              <a:t>: time </a:t>
            </a:r>
            <a:r>
              <a:rPr lang="en-US" sz="2200" i="1" dirty="0" smtClean="0"/>
              <a:t>:= 100 ns; </a:t>
            </a:r>
          </a:p>
          <a:p>
            <a:pPr>
              <a:buNone/>
            </a:pPr>
            <a:r>
              <a:rPr lang="en-US" sz="2200" dirty="0" smtClean="0"/>
              <a:t>constant </a:t>
            </a:r>
            <a:r>
              <a:rPr lang="en-US" sz="2200" b="1" i="1" dirty="0" err="1" smtClean="0"/>
              <a:t>input_vectors</a:t>
            </a:r>
            <a:r>
              <a:rPr lang="en-US" sz="2200" b="1" i="1" dirty="0" smtClean="0"/>
              <a:t>: </a:t>
            </a:r>
            <a:r>
              <a:rPr lang="en-US" sz="2200" b="1" i="1" dirty="0" err="1" smtClean="0"/>
              <a:t>table_type</a:t>
            </a:r>
            <a:r>
              <a:rPr lang="en-US" sz="2200" b="1" i="1" dirty="0" smtClean="0"/>
              <a:t> </a:t>
            </a:r>
            <a:r>
              <a:rPr lang="en-US" sz="2200" dirty="0" smtClean="0"/>
              <a:t>:= </a:t>
            </a:r>
          </a:p>
          <a:p>
            <a:pPr>
              <a:buNone/>
            </a:pPr>
            <a:r>
              <a:rPr lang="en-US" sz="2200" dirty="0" smtClean="0"/>
              <a:t>				("1001", "1000", "0010", "0000", "0110"); </a:t>
            </a:r>
          </a:p>
          <a:p>
            <a:pPr>
              <a:buNone/>
            </a:pPr>
            <a:r>
              <a:rPr lang="en-US" sz="2200" dirty="0" smtClean="0"/>
              <a:t>signal </a:t>
            </a:r>
            <a:r>
              <a:rPr lang="en-US" sz="2200" b="1" i="1" dirty="0" smtClean="0"/>
              <a:t>inputs: </a:t>
            </a:r>
            <a:r>
              <a:rPr lang="en-US" sz="2200" b="1" i="1" dirty="0" err="1" smtClean="0"/>
              <a:t>my_vector</a:t>
            </a:r>
            <a:r>
              <a:rPr lang="en-US" sz="2200" dirty="0" smtClean="0"/>
              <a:t>(1 to </a:t>
            </a:r>
            <a:r>
              <a:rPr lang="en-US" sz="2200" b="1" i="1" dirty="0" err="1" smtClean="0"/>
              <a:t>no_of_bits</a:t>
            </a:r>
            <a:r>
              <a:rPr lang="en-US" sz="2200" dirty="0" smtClean="0"/>
              <a:t>); </a:t>
            </a:r>
          </a:p>
          <a:p>
            <a:pPr>
              <a:buNone/>
            </a:pPr>
            <a:r>
              <a:rPr lang="en-US" sz="2200" dirty="0" smtClean="0"/>
              <a:t>signal </a:t>
            </a:r>
            <a:r>
              <a:rPr lang="en-US" sz="2200" b="1" i="1" dirty="0" smtClean="0"/>
              <a:t>a, b, c: my</a:t>
            </a:r>
            <a:r>
              <a:rPr lang="en-US" sz="2200" dirty="0" smtClean="0"/>
              <a:t>; </a:t>
            </a:r>
          </a:p>
          <a:p>
            <a:pPr>
              <a:buNone/>
            </a:pPr>
            <a:r>
              <a:rPr lang="en-US" sz="2200" dirty="0" smtClean="0"/>
              <a:t>signal </a:t>
            </a:r>
            <a:r>
              <a:rPr lang="en-US" sz="2200" b="1" i="1" dirty="0" smtClean="0"/>
              <a:t>d</a:t>
            </a:r>
            <a:r>
              <a:rPr lang="en-US" sz="2200" dirty="0" smtClean="0"/>
              <a:t>: </a:t>
            </a:r>
            <a:r>
              <a:rPr lang="en-US" sz="2200" b="1" i="1" dirty="0" err="1" smtClean="0"/>
              <a:t>my_vector</a:t>
            </a:r>
            <a:r>
              <a:rPr lang="en-US" sz="2200" dirty="0" smtClean="0"/>
              <a:t>(0 to 1);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vectors from a ASCII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5029200"/>
          </a:xfrm>
        </p:spPr>
        <p:txBody>
          <a:bodyPr>
            <a:noAutofit/>
          </a:bodyPr>
          <a:lstStyle/>
          <a:p>
            <a:endParaRPr lang="en-US" sz="1050" dirty="0" smtClean="0"/>
          </a:p>
          <a:p>
            <a:r>
              <a:rPr lang="en-US" sz="1800" dirty="0" smtClean="0"/>
              <a:t>Example,</a:t>
            </a:r>
          </a:p>
          <a:p>
            <a:pPr>
              <a:buNone/>
            </a:pPr>
            <a:r>
              <a:rPr lang="en-US" sz="2000" dirty="0" smtClean="0"/>
              <a:t>process </a:t>
            </a:r>
          </a:p>
          <a:p>
            <a:pPr lvl="1">
              <a:buNone/>
            </a:pPr>
            <a:r>
              <a:rPr lang="en-US" sz="1800" dirty="0" smtClean="0"/>
              <a:t>type </a:t>
            </a:r>
            <a:r>
              <a:rPr lang="en-US" sz="1800" b="1" i="1" dirty="0" err="1" smtClean="0"/>
              <a:t>vec_type</a:t>
            </a:r>
            <a:r>
              <a:rPr lang="en-US" sz="1800" dirty="0" smtClean="0"/>
              <a:t> is file of </a:t>
            </a:r>
            <a:r>
              <a:rPr lang="en-US" sz="1800" b="1" i="1" dirty="0" err="1" smtClean="0"/>
              <a:t>my.vector</a:t>
            </a:r>
            <a:r>
              <a:rPr lang="en-US" sz="1800" dirty="0" smtClean="0"/>
              <a:t>; </a:t>
            </a:r>
          </a:p>
          <a:p>
            <a:pPr lvl="1">
              <a:buNone/>
            </a:pPr>
            <a:r>
              <a:rPr lang="en-US" sz="1800" dirty="0" smtClean="0"/>
              <a:t>file </a:t>
            </a:r>
            <a:r>
              <a:rPr lang="en-US" sz="1800" b="1" i="1" dirty="0" err="1" smtClean="0"/>
              <a:t>vec_file</a:t>
            </a:r>
            <a:r>
              <a:rPr lang="en-US" sz="1800" dirty="0" smtClean="0"/>
              <a:t>: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vec_type</a:t>
            </a:r>
            <a:r>
              <a:rPr lang="en-US" sz="1800" b="1" i="1" dirty="0" smtClean="0"/>
              <a:t> </a:t>
            </a:r>
            <a:r>
              <a:rPr lang="en-US" sz="1800" dirty="0" smtClean="0"/>
              <a:t>is in "/</a:t>
            </a:r>
            <a:r>
              <a:rPr lang="en-US" sz="1800" dirty="0" err="1" smtClean="0"/>
              <a:t>usr</a:t>
            </a:r>
            <a:r>
              <a:rPr lang="en-US" sz="1800" dirty="0" smtClean="0"/>
              <a:t>/example.vec"; </a:t>
            </a:r>
          </a:p>
          <a:p>
            <a:pPr lvl="2">
              <a:buNone/>
            </a:pPr>
            <a:r>
              <a:rPr lang="en-US" sz="2000" dirty="0" smtClean="0"/>
              <a:t>variable </a:t>
            </a:r>
            <a:r>
              <a:rPr lang="en-US" sz="2000" b="1" i="1" dirty="0" smtClean="0"/>
              <a:t>length</a:t>
            </a:r>
            <a:r>
              <a:rPr lang="en-US" sz="2000" dirty="0" smtClean="0"/>
              <a:t>: INTEGER; </a:t>
            </a:r>
          </a:p>
          <a:p>
            <a:pPr lvl="1">
              <a:buNone/>
            </a:pPr>
            <a:r>
              <a:rPr lang="en-US" sz="1800" dirty="0" smtClean="0"/>
              <a:t>variable </a:t>
            </a:r>
            <a:r>
              <a:rPr lang="en-US" sz="1800" b="1" i="1" dirty="0" err="1" smtClean="0"/>
              <a:t>in_vector</a:t>
            </a:r>
            <a:r>
              <a:rPr lang="en-US" sz="1800" dirty="0" smtClean="0"/>
              <a:t>: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my_vector</a:t>
            </a:r>
            <a:r>
              <a:rPr lang="en-US" sz="1800" dirty="0" smtClean="0"/>
              <a:t>(1 to 4); </a:t>
            </a:r>
          </a:p>
          <a:p>
            <a:pPr lvl="1">
              <a:buNone/>
            </a:pPr>
            <a:r>
              <a:rPr lang="en-US" sz="2000" dirty="0" smtClean="0"/>
              <a:t>begin </a:t>
            </a:r>
          </a:p>
          <a:p>
            <a:pPr lvl="2">
              <a:buNone/>
            </a:pPr>
            <a:r>
              <a:rPr lang="en-US" sz="1600" b="1" i="1" dirty="0" smtClean="0"/>
              <a:t>length</a:t>
            </a:r>
            <a:r>
              <a:rPr lang="en-US" sz="1600" dirty="0" smtClean="0"/>
              <a:t> </a:t>
            </a:r>
            <a:r>
              <a:rPr lang="en-US" sz="1600" i="1" dirty="0" smtClean="0"/>
              <a:t>:= 4; - The number of bits to be read. </a:t>
            </a:r>
          </a:p>
          <a:p>
            <a:pPr lvl="1">
              <a:buNone/>
            </a:pPr>
            <a:r>
              <a:rPr lang="en-US" sz="2000" dirty="0" smtClean="0"/>
              <a:t>while (not ENDFILE(</a:t>
            </a:r>
            <a:r>
              <a:rPr lang="en-US" sz="2000" b="1" i="1" dirty="0" err="1" smtClean="0"/>
              <a:t>vec_file</a:t>
            </a:r>
            <a:r>
              <a:rPr lang="en-US" sz="2000" dirty="0" smtClean="0"/>
              <a:t>)) loop </a:t>
            </a:r>
          </a:p>
          <a:p>
            <a:pPr lvl="1">
              <a:buNone/>
            </a:pPr>
            <a:r>
              <a:rPr lang="en-US" sz="1800" dirty="0" smtClean="0"/>
              <a:t>	READ (</a:t>
            </a:r>
            <a:r>
              <a:rPr lang="en-US" sz="1800" b="1" i="1" dirty="0" err="1" smtClean="0"/>
              <a:t>vec_file</a:t>
            </a:r>
            <a:r>
              <a:rPr lang="en-US" sz="1800" b="1" i="1" dirty="0" smtClean="0"/>
              <a:t>, </a:t>
            </a:r>
            <a:r>
              <a:rPr lang="en-US" sz="1800" b="1" i="1" dirty="0" err="1" smtClean="0"/>
              <a:t>in_vector</a:t>
            </a:r>
            <a:r>
              <a:rPr lang="en-US" sz="1800" b="1" i="1" dirty="0" smtClean="0"/>
              <a:t>, length</a:t>
            </a:r>
            <a:r>
              <a:rPr lang="en-US" sz="1800" dirty="0" smtClean="0"/>
              <a:t>); </a:t>
            </a:r>
          </a:p>
          <a:p>
            <a:pPr lvl="1">
              <a:buNone/>
            </a:pPr>
            <a:r>
              <a:rPr lang="en-US" sz="1800" dirty="0" smtClean="0"/>
              <a:t>	- It is necessary to specify the </a:t>
            </a:r>
            <a:r>
              <a:rPr lang="en-US" sz="1800" b="1" i="1" dirty="0" smtClean="0"/>
              <a:t>length</a:t>
            </a:r>
            <a:r>
              <a:rPr lang="en-US" sz="1800" dirty="0" smtClean="0"/>
              <a:t> of the vector to be read </a:t>
            </a:r>
          </a:p>
          <a:p>
            <a:pPr lvl="1">
              <a:buNone/>
            </a:pPr>
            <a:r>
              <a:rPr lang="en-US" sz="1800" dirty="0" smtClean="0"/>
              <a:t>	- since the file contains values of an unconstrained array type. </a:t>
            </a:r>
          </a:p>
          <a:p>
            <a:pPr lvl="2">
              <a:buNone/>
            </a:pPr>
            <a:r>
              <a:rPr lang="en-US" sz="2000" dirty="0" smtClean="0"/>
              <a:t>end loop; </a:t>
            </a:r>
          </a:p>
          <a:p>
            <a:pPr>
              <a:buNone/>
            </a:pPr>
            <a:r>
              <a:rPr lang="en-US" sz="2000" dirty="0" smtClean="0"/>
              <a:t>end process;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Linear VHDL Test 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Example,</a:t>
            </a:r>
          </a:p>
          <a:p>
            <a:pPr>
              <a:buNone/>
            </a:pPr>
            <a:endParaRPr lang="en-US" sz="2400" b="1" i="1" dirty="0" smtClean="0"/>
          </a:p>
          <a:p>
            <a:pPr>
              <a:buNone/>
            </a:pPr>
            <a:r>
              <a:rPr lang="en-US" sz="2400" b="1" i="1" dirty="0" smtClean="0"/>
              <a:t>inputs</a:t>
            </a:r>
            <a:r>
              <a:rPr lang="en-US" sz="2400" dirty="0" smtClean="0"/>
              <a:t> </a:t>
            </a:r>
            <a:r>
              <a:rPr lang="en-US" sz="2400" i="1" dirty="0" smtClean="0"/>
              <a:t>&lt;= </a:t>
            </a:r>
            <a:r>
              <a:rPr lang="en-US" sz="2400" b="1" i="1" dirty="0" err="1" smtClean="0"/>
              <a:t>input_vectors</a:t>
            </a:r>
            <a:r>
              <a:rPr lang="en-US" sz="2400" i="1" dirty="0" smtClean="0"/>
              <a:t>(1) after 10 ns, 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b="1" i="1" dirty="0" err="1" smtClean="0"/>
              <a:t>input_vectors</a:t>
            </a:r>
            <a:r>
              <a:rPr lang="en-US" sz="2400" dirty="0" smtClean="0"/>
              <a:t>(2) after 25 ns, 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b="1" i="1" dirty="0" err="1" smtClean="0"/>
              <a:t>input_vectors</a:t>
            </a:r>
            <a:r>
              <a:rPr lang="en-US" sz="2400" dirty="0" smtClean="0"/>
              <a:t>(3) after 30 ns, 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b="1" i="1" dirty="0" err="1" smtClean="0"/>
              <a:t>input_vectors</a:t>
            </a:r>
            <a:r>
              <a:rPr lang="en-US" sz="2400" dirty="0" smtClean="0"/>
              <a:t>(4) after 32 ns, 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b="1" i="1" dirty="0" err="1" smtClean="0"/>
              <a:t>input_vectors</a:t>
            </a:r>
            <a:r>
              <a:rPr lang="en-US" sz="2400" dirty="0" smtClean="0"/>
              <a:t>(5) after 40 ns;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i="1" dirty="0"/>
              <a:t>a&lt;= inputs</a:t>
            </a:r>
            <a:r>
              <a:rPr lang="en-US" sz="2400" dirty="0"/>
              <a:t>(1); </a:t>
            </a:r>
          </a:p>
          <a:p>
            <a:pPr>
              <a:buNone/>
            </a:pPr>
            <a:r>
              <a:rPr lang="en-US" sz="2400" b="1" i="1" dirty="0"/>
              <a:t>b</a:t>
            </a:r>
            <a:r>
              <a:rPr lang="en-US" sz="2400" dirty="0"/>
              <a:t> &lt;= </a:t>
            </a:r>
            <a:r>
              <a:rPr lang="en-US" sz="2400" b="1" i="1" dirty="0"/>
              <a:t>inputs</a:t>
            </a:r>
            <a:r>
              <a:rPr lang="en-US" sz="2400" dirty="0"/>
              <a:t>(4); </a:t>
            </a:r>
          </a:p>
          <a:p>
            <a:pPr>
              <a:buNone/>
            </a:pPr>
            <a:r>
              <a:rPr lang="en-US" sz="2400" b="1" i="1" dirty="0"/>
              <a:t>c</a:t>
            </a:r>
            <a:r>
              <a:rPr lang="en-US" sz="2400" dirty="0"/>
              <a:t>&lt;=</a:t>
            </a:r>
            <a:r>
              <a:rPr lang="en-US" sz="2400" b="1" i="1" dirty="0"/>
              <a:t>inputs</a:t>
            </a:r>
            <a:r>
              <a:rPr lang="en-US" sz="2400" dirty="0"/>
              <a:t>(1); </a:t>
            </a:r>
          </a:p>
          <a:p>
            <a:pPr>
              <a:buNone/>
            </a:pPr>
            <a:r>
              <a:rPr lang="en-US" sz="2400" b="1" i="1" dirty="0"/>
              <a:t>d</a:t>
            </a:r>
            <a:r>
              <a:rPr lang="en-US" sz="2400" dirty="0"/>
              <a:t>&lt;=</a:t>
            </a:r>
            <a:r>
              <a:rPr lang="en-US" sz="2400" b="1" i="1" dirty="0"/>
              <a:t>inputs</a:t>
            </a:r>
            <a:r>
              <a:rPr lang="en-US" sz="2400" dirty="0"/>
              <a:t>(2 to 3);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 ‘generate’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Example,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G1: for J in 1 to </a:t>
            </a:r>
            <a:r>
              <a:rPr lang="en-US" sz="2400" b="1" i="1" dirty="0" err="1" smtClean="0"/>
              <a:t>no_of_vectors</a:t>
            </a:r>
            <a:r>
              <a:rPr lang="en-US" sz="2400" dirty="0" smtClean="0"/>
              <a:t> generate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b="1" i="1" dirty="0" smtClean="0"/>
              <a:t>inputs</a:t>
            </a:r>
            <a:r>
              <a:rPr lang="en-US" sz="2400" dirty="0" smtClean="0"/>
              <a:t> &lt;= </a:t>
            </a:r>
            <a:r>
              <a:rPr lang="en-US" sz="2400" b="1" i="1" dirty="0" err="1" smtClean="0"/>
              <a:t>input_vectors</a:t>
            </a:r>
            <a:r>
              <a:rPr lang="en-US" sz="2400" dirty="0" smtClean="0"/>
              <a:t>(J) after 						(</a:t>
            </a:r>
            <a:r>
              <a:rPr lang="en-US" sz="2400" b="1" i="1" dirty="0" err="1" smtClean="0"/>
              <a:t>vector_period</a:t>
            </a:r>
            <a:r>
              <a:rPr lang="en-US" sz="2400" dirty="0" smtClean="0"/>
              <a:t> * J); </a:t>
            </a:r>
          </a:p>
          <a:p>
            <a:pPr>
              <a:buNone/>
            </a:pPr>
            <a:r>
              <a:rPr lang="en-US" sz="2400" dirty="0" smtClean="0"/>
              <a:t>end generate G1;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i="1" dirty="0" smtClean="0"/>
              <a:t>a&lt;= inputs</a:t>
            </a:r>
            <a:r>
              <a:rPr lang="en-US" sz="2400" dirty="0" smtClean="0"/>
              <a:t>(1); </a:t>
            </a:r>
          </a:p>
          <a:p>
            <a:pPr>
              <a:buNone/>
            </a:pPr>
            <a:r>
              <a:rPr lang="en-US" sz="2400" b="1" i="1" dirty="0" smtClean="0"/>
              <a:t>b</a:t>
            </a:r>
            <a:r>
              <a:rPr lang="en-US" sz="2400" dirty="0" smtClean="0"/>
              <a:t> &lt;= </a:t>
            </a:r>
            <a:r>
              <a:rPr lang="en-US" sz="2400" b="1" i="1" dirty="0" smtClean="0"/>
              <a:t>inputs</a:t>
            </a:r>
            <a:r>
              <a:rPr lang="en-US" sz="2400" dirty="0" smtClean="0"/>
              <a:t>(4); </a:t>
            </a:r>
          </a:p>
          <a:p>
            <a:pPr>
              <a:buNone/>
            </a:pPr>
            <a:r>
              <a:rPr lang="en-US" sz="2400" b="1" i="1" dirty="0" smtClean="0"/>
              <a:t>c</a:t>
            </a:r>
            <a:r>
              <a:rPr lang="en-US" sz="2400" dirty="0" smtClean="0"/>
              <a:t>&lt;=</a:t>
            </a:r>
            <a:r>
              <a:rPr lang="en-US" sz="2400" b="1" i="1" dirty="0" smtClean="0"/>
              <a:t>inputs</a:t>
            </a:r>
            <a:r>
              <a:rPr lang="en-US" sz="2400" dirty="0" smtClean="0"/>
              <a:t>(1); </a:t>
            </a:r>
          </a:p>
          <a:p>
            <a:pPr>
              <a:buNone/>
            </a:pPr>
            <a:r>
              <a:rPr lang="en-US" sz="2400" b="1" i="1" dirty="0" smtClean="0"/>
              <a:t>d</a:t>
            </a:r>
            <a:r>
              <a:rPr lang="en-US" sz="2400" dirty="0" smtClean="0"/>
              <a:t>&lt;=</a:t>
            </a:r>
            <a:r>
              <a:rPr lang="en-US" sz="2400" b="1" i="1" dirty="0" smtClean="0"/>
              <a:t>inputs</a:t>
            </a:r>
            <a:r>
              <a:rPr lang="en-US" sz="2400" dirty="0" smtClean="0"/>
              <a:t>(2 to 3);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 2011, Apr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114-B759-45B7-A8ED-A561F19BC30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5270/6270 Guest Lecture by M. Allani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399</TotalTime>
  <Words>1197</Words>
  <Application>Microsoft Office PowerPoint</Application>
  <PresentationFormat>On-screen Show (4:3)</PresentationFormat>
  <Paragraphs>370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Technic</vt:lpstr>
      <vt:lpstr>Introduction to writing a Test Bench in HDL</vt:lpstr>
      <vt:lpstr>What is A Test Bench?</vt:lpstr>
      <vt:lpstr>Main Functions of a Test Bench</vt:lpstr>
      <vt:lpstr>Generating Stimulus Vectors</vt:lpstr>
      <vt:lpstr>Typical VHDL Test Bench</vt:lpstr>
      <vt:lpstr>Defining a Vector Table in VHDL</vt:lpstr>
      <vt:lpstr>Reading vectors from a ASCII file</vt:lpstr>
      <vt:lpstr>A Linear VHDL Test Bench</vt:lpstr>
      <vt:lpstr>Using a ‘generate’ statement</vt:lpstr>
      <vt:lpstr>Using Random Numbers in VHDL</vt:lpstr>
      <vt:lpstr>Libraries needed</vt:lpstr>
      <vt:lpstr>Simple Example in VHDL</vt:lpstr>
      <vt:lpstr>Typical Verilog Test Bench</vt:lpstr>
      <vt:lpstr>Defining a Vector Table in Verilog</vt:lpstr>
      <vt:lpstr>Reading vectors from a ASCII file</vt:lpstr>
      <vt:lpstr>A Linear Verilog Test Bench</vt:lpstr>
      <vt:lpstr>Using a ‘generate’ statement</vt:lpstr>
      <vt:lpstr>Using Random Numbers in Verilog</vt:lpstr>
      <vt:lpstr>Simple Example in Verilog</vt:lpstr>
      <vt:lpstr>References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writing a Test Bench in HDL</dc:title>
  <dc:creator>Mridula Allani</dc:creator>
  <cp:lastModifiedBy>agrawvd</cp:lastModifiedBy>
  <cp:revision>151</cp:revision>
  <dcterms:created xsi:type="dcterms:W3CDTF">2011-03-29T14:30:19Z</dcterms:created>
  <dcterms:modified xsi:type="dcterms:W3CDTF">2011-04-01T22:26:00Z</dcterms:modified>
</cp:coreProperties>
</file>