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6" r:id="rId4"/>
    <p:sldId id="257" r:id="rId5"/>
    <p:sldId id="258" r:id="rId6"/>
    <p:sldId id="270" r:id="rId7"/>
    <p:sldId id="259" r:id="rId8"/>
    <p:sldId id="273" r:id="rId9"/>
    <p:sldId id="260" r:id="rId10"/>
    <p:sldId id="261" r:id="rId11"/>
    <p:sldId id="262" r:id="rId12"/>
    <p:sldId id="263" r:id="rId13"/>
    <p:sldId id="264" r:id="rId14"/>
    <p:sldId id="265" r:id="rId15"/>
    <p:sldId id="266" r:id="rId16"/>
    <p:sldId id="267" r:id="rId17"/>
    <p:sldId id="268" r:id="rId18"/>
    <p:sldId id="269" r:id="rId19"/>
    <p:sldId id="274"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2010/4/30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1142984"/>
            <a:ext cx="7772400" cy="1470025"/>
          </a:xfrm>
        </p:spPr>
        <p:txBody>
          <a:bodyPr/>
          <a:lstStyle/>
          <a:p>
            <a:r>
              <a:rPr lang="en-US" altLang="zh-CN" dirty="0" smtClean="0"/>
              <a:t>Triple-Parity RAID and Beyond</a:t>
            </a:r>
            <a:endParaRPr lang="zh-CN" altLang="en-US" dirty="0"/>
          </a:p>
        </p:txBody>
      </p:sp>
      <p:sp>
        <p:nvSpPr>
          <p:cNvPr id="3" name="副标题 2"/>
          <p:cNvSpPr>
            <a:spLocks noGrp="1"/>
          </p:cNvSpPr>
          <p:nvPr>
            <p:ph type="subTitle" idx="1"/>
          </p:nvPr>
        </p:nvSpPr>
        <p:spPr/>
        <p:txBody>
          <a:bodyPr/>
          <a:lstStyle/>
          <a:p>
            <a:r>
              <a:rPr lang="en-US" altLang="zh-CN" dirty="0" err="1" smtClean="0">
                <a:solidFill>
                  <a:schemeClr val="tx1"/>
                </a:solidFill>
              </a:rPr>
              <a:t>Hai</a:t>
            </a:r>
            <a:r>
              <a:rPr lang="en-US" altLang="zh-CN" dirty="0" smtClean="0">
                <a:solidFill>
                  <a:schemeClr val="tx1"/>
                </a:solidFill>
              </a:rPr>
              <a:t> Lu</a:t>
            </a:r>
            <a:endParaRPr lang="zh-CN"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RAID-3</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As with RAID-5, protection is provided against the failure of any disk in a group of N+1, but blocks are carved up and spread across the disks—bitwise parity as opposed to the block parity of RAID-5. Further, parity resides on a single disk rather than being distributed between all disks. RAID-3 systems are significantly less efficient than with RAID-5 for small read requests; to read a block all disks must be accessed; thus the capacity for read operations is more readily exhausted.</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RAID-4</a:t>
            </a:r>
            <a:endParaRPr lang="zh-CN" altLang="en-US" dirty="0"/>
          </a:p>
        </p:txBody>
      </p:sp>
      <p:sp>
        <p:nvSpPr>
          <p:cNvPr id="3" name="内容占位符 2"/>
          <p:cNvSpPr>
            <a:spLocks noGrp="1"/>
          </p:cNvSpPr>
          <p:nvPr>
            <p:ph idx="1"/>
          </p:nvPr>
        </p:nvSpPr>
        <p:spPr/>
        <p:txBody>
          <a:bodyPr/>
          <a:lstStyle/>
          <a:p>
            <a:r>
              <a:rPr lang="en-US" altLang="zh-CN" dirty="0" smtClean="0"/>
              <a:t>This is merely RAID-5, but with a dedicated parity disk rather than having parity distributed among all disks. Since fewer disks participate in reads (the dedicated parity disk is not read except in the case of a failure), RAID-4 is strictly less efficient than RAID-5.</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85728"/>
            <a:ext cx="8229600" cy="5786478"/>
          </a:xfrm>
        </p:spPr>
        <p:txBody>
          <a:bodyPr>
            <a:normAutofit fontScale="85000" lnSpcReduction="20000"/>
          </a:bodyPr>
          <a:lstStyle/>
          <a:p>
            <a:r>
              <a:rPr lang="en-US" altLang="zh-CN" dirty="0" smtClean="0"/>
              <a:t>The primary ramification of an uncorrectable bit error is felt when a disk fails and the contents of the failed disk must be reconstructed by reading data from the </a:t>
            </a:r>
            <a:r>
              <a:rPr lang="en-US" altLang="zh-CN" dirty="0" err="1" smtClean="0"/>
              <a:t>nonfailed</a:t>
            </a:r>
            <a:r>
              <a:rPr lang="en-US" altLang="zh-CN" dirty="0" smtClean="0"/>
              <a:t> disks. For example, the reconstruction of a failed disk in a 100GB disk array requires the successful reading of approximately 200 million sectors of information. A bit error rate of one in </a:t>
            </a:r>
            <a:r>
              <a:rPr lang="en-US" altLang="zh-CN" dirty="0" smtClean="0"/>
              <a:t> </a:t>
            </a:r>
            <a:r>
              <a:rPr lang="en-US" altLang="zh-CN" dirty="0" smtClean="0"/>
              <a:t>   </a:t>
            </a:r>
            <a:r>
              <a:rPr lang="en-US" altLang="zh-CN" dirty="0" smtClean="0"/>
              <a:t> </a:t>
            </a:r>
            <a:r>
              <a:rPr lang="en-US" altLang="zh-CN" dirty="0" smtClean="0"/>
              <a:t>bits implies that one 512-byte sector in 24 billion sectors cannot be correctly read. Thus, if we assume the probability of reading sectors is independent of each other, the probability of reading all 200 million sectors successfully is approximately</a:t>
            </a:r>
          </a:p>
          <a:p>
            <a:endParaRPr lang="en-US" altLang="zh-CN" dirty="0" smtClean="0"/>
          </a:p>
          <a:p>
            <a:endParaRPr lang="en-US" altLang="zh-CN" dirty="0" smtClean="0"/>
          </a:p>
          <a:p>
            <a:r>
              <a:rPr lang="en-US" altLang="zh-CN" dirty="0" smtClean="0"/>
              <a:t>This means that on average, 0.8% of disk failures would result in data loss due to an uncorrectable bit error.</a:t>
            </a:r>
          </a:p>
          <a:p>
            <a:pPr>
              <a:buNone/>
            </a:pPr>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819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00363" y="4286256"/>
            <a:ext cx="3211933" cy="614363"/>
          </a:xfrm>
          <a:prstGeom prst="rect">
            <a:avLst/>
          </a:prstGeom>
          <a:noFill/>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2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72198" y="2357430"/>
            <a:ext cx="400050" cy="2381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14290"/>
            <a:ext cx="8229600" cy="5286412"/>
          </a:xfrm>
        </p:spPr>
        <p:txBody>
          <a:bodyPr>
            <a:normAutofit fontScale="92500" lnSpcReduction="20000"/>
          </a:bodyPr>
          <a:lstStyle/>
          <a:p>
            <a:r>
              <a:rPr lang="en-US" altLang="zh-CN" dirty="0" smtClean="0"/>
              <a:t>Disk capacity has increased by slightly more than two orders of magnitude, doubling about every two years and nearly following </a:t>
            </a:r>
            <a:r>
              <a:rPr lang="en-US" altLang="zh-CN" dirty="0" err="1" smtClean="0"/>
              <a:t>Kryder’s</a:t>
            </a:r>
            <a:r>
              <a:rPr lang="en-US" altLang="zh-CN" dirty="0" smtClean="0"/>
              <a:t> law. Today, a RAID group with 10TB (nearly 20 billion sectors) is commonplace, and typical bit error rate stands at one </a:t>
            </a:r>
            <a:r>
              <a:rPr lang="en-US" altLang="zh-CN" dirty="0" smtClean="0"/>
              <a:t>in      bits</a:t>
            </a:r>
            <a:r>
              <a:rPr lang="en-US" altLang="zh-CN" dirty="0" smtClean="0"/>
              <a:t>:</a:t>
            </a:r>
          </a:p>
          <a:p>
            <a:endParaRPr lang="en-US" altLang="zh-CN" dirty="0" smtClean="0"/>
          </a:p>
          <a:p>
            <a:endParaRPr lang="en-US" altLang="zh-CN" dirty="0" smtClean="0"/>
          </a:p>
          <a:p>
            <a:endParaRPr lang="en-US" altLang="zh-CN" dirty="0" smtClean="0"/>
          </a:p>
          <a:p>
            <a:r>
              <a:rPr lang="en-US" altLang="zh-CN" dirty="0" smtClean="0"/>
              <a:t>While bit error rates have nearly kept pace with the growth in disk capacity, throughput has not been given its due consideration when determining RAID reliability.</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8926" y="2786058"/>
            <a:ext cx="3451583" cy="642942"/>
          </a:xfrm>
          <a:prstGeom prst="rect">
            <a:avLst/>
          </a:prstGeom>
          <a:noFill/>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81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71934" y="2071678"/>
            <a:ext cx="400050" cy="3095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14290"/>
            <a:ext cx="8229600" cy="4525963"/>
          </a:xfrm>
        </p:spPr>
        <p:txBody>
          <a:bodyPr/>
          <a:lstStyle/>
          <a:p>
            <a:r>
              <a:rPr lang="en-US" altLang="zh-CN" dirty="0" err="1" smtClean="0"/>
              <a:t>NetApp</a:t>
            </a:r>
            <a:r>
              <a:rPr lang="en-US" altLang="zh-CN" dirty="0" smtClean="0"/>
              <a:t> published a small comparison of RAID-5 and -6 with equal capacities (7+1 for RAID-5 and 14+2 for RAID-6) and hard drives of varying quality and capacity.</a:t>
            </a:r>
          </a:p>
          <a:p>
            <a:endParaRPr lang="zh-CN" altLang="en-US" dirty="0"/>
          </a:p>
        </p:txBody>
      </p:sp>
      <p:pic>
        <p:nvPicPr>
          <p:cNvPr id="6" name="Picture 2"/>
          <p:cNvPicPr>
            <a:picLocks noChangeAspect="1" noChangeArrowheads="1"/>
          </p:cNvPicPr>
          <p:nvPr/>
        </p:nvPicPr>
        <p:blipFill>
          <a:blip r:embed="rId2"/>
          <a:srcRect l="12907" t="22097" r="36781" b="32129"/>
          <a:stretch>
            <a:fillRect/>
          </a:stretch>
        </p:blipFill>
        <p:spPr bwMode="auto">
          <a:xfrm>
            <a:off x="1000100" y="2214554"/>
            <a:ext cx="6929486" cy="378621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Capacity vs. Throughput</a:t>
            </a:r>
            <a:endParaRPr lang="zh-CN" altLang="en-US" dirty="0"/>
          </a:p>
        </p:txBody>
      </p:sp>
      <p:sp>
        <p:nvSpPr>
          <p:cNvPr id="3" name="内容占位符 2"/>
          <p:cNvSpPr>
            <a:spLocks noGrp="1"/>
          </p:cNvSpPr>
          <p:nvPr>
            <p:ph idx="1"/>
          </p:nvPr>
        </p:nvSpPr>
        <p:spPr/>
        <p:txBody>
          <a:bodyPr/>
          <a:lstStyle/>
          <a:p>
            <a:r>
              <a:rPr lang="en-US" altLang="zh-CN" dirty="0" smtClean="0"/>
              <a:t>Capacity has increased steadily and significantly, and the bit error rate has improved at nearly the same pace. Hard-drive throughput, however, has lagged behind significantly.</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2907" t="12627" r="37768" b="10031"/>
          <a:stretch>
            <a:fillRect/>
          </a:stretch>
        </p:blipFill>
        <p:spPr bwMode="auto">
          <a:xfrm>
            <a:off x="928662" y="142852"/>
            <a:ext cx="6643734" cy="651086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14290"/>
            <a:ext cx="8229600" cy="4525963"/>
          </a:xfrm>
        </p:spPr>
        <p:txBody>
          <a:bodyPr>
            <a:normAutofit/>
          </a:bodyPr>
          <a:lstStyle/>
          <a:p>
            <a:r>
              <a:rPr lang="en-US" altLang="zh-CN" sz="2400" dirty="0" smtClean="0"/>
              <a:t>By dividing capacity by throughput, we can compute the amount of time required to fully scan or populate a drive. It is this duration that dictates how long a RAID group is operating without full parity protection.</a:t>
            </a:r>
          </a:p>
          <a:p>
            <a:pPr>
              <a:buNone/>
            </a:pPr>
            <a:r>
              <a:rPr lang="en-US" altLang="zh-CN" sz="2400" dirty="0" smtClean="0"/>
              <a:t>    Figure below shows the duration such an operation would take for the various drive types over the years.</a:t>
            </a:r>
            <a:endParaRPr lang="zh-CN" altLang="en-US" sz="2400" dirty="0"/>
          </a:p>
        </p:txBody>
      </p:sp>
      <p:pic>
        <p:nvPicPr>
          <p:cNvPr id="3075" name="Picture 3"/>
          <p:cNvPicPr>
            <a:picLocks noChangeAspect="1" noChangeArrowheads="1"/>
          </p:cNvPicPr>
          <p:nvPr/>
        </p:nvPicPr>
        <p:blipFill>
          <a:blip r:embed="rId2"/>
          <a:srcRect l="39258" t="42188" r="10937" b="17499"/>
          <a:stretch>
            <a:fillRect/>
          </a:stretch>
        </p:blipFill>
        <p:spPr bwMode="auto">
          <a:xfrm>
            <a:off x="857223" y="2571744"/>
            <a:ext cx="7060733" cy="35719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214290"/>
            <a:ext cx="8229600" cy="1143000"/>
          </a:xfrm>
        </p:spPr>
        <p:txBody>
          <a:bodyPr/>
          <a:lstStyle/>
          <a:p>
            <a:r>
              <a:rPr lang="en-US" altLang="zh-CN" dirty="0" smtClean="0"/>
              <a:t>Triple –Parity RAID</a:t>
            </a:r>
            <a:endParaRPr lang="zh-CN" altLang="en-US" dirty="0"/>
          </a:p>
        </p:txBody>
      </p:sp>
      <p:sp>
        <p:nvSpPr>
          <p:cNvPr id="3" name="内容占位符 2"/>
          <p:cNvSpPr>
            <a:spLocks noGrp="1"/>
          </p:cNvSpPr>
          <p:nvPr>
            <p:ph idx="1"/>
          </p:nvPr>
        </p:nvSpPr>
        <p:spPr>
          <a:xfrm>
            <a:off x="500034" y="1214422"/>
            <a:ext cx="8229600" cy="4525963"/>
          </a:xfrm>
        </p:spPr>
        <p:txBody>
          <a:bodyPr>
            <a:normAutofit/>
          </a:bodyPr>
          <a:lstStyle/>
          <a:p>
            <a:r>
              <a:rPr lang="en-US" altLang="zh-CN" sz="2800" dirty="0" smtClean="0"/>
              <a:t>With RAID-6 increasingly unable to meet reliability requirements, there is an impending but not yet urgent need for triple-parity RAID. The addition of another level of parity mitigates increasing RAID rebuild times and occurrences of latent data errors.</a:t>
            </a:r>
            <a:endParaRPr lang="zh-CN" altLang="en-US" sz="2800" dirty="0"/>
          </a:p>
        </p:txBody>
      </p:sp>
      <p:pic>
        <p:nvPicPr>
          <p:cNvPr id="4098" name="Picture 2"/>
          <p:cNvPicPr>
            <a:picLocks noChangeAspect="1" noChangeArrowheads="1"/>
          </p:cNvPicPr>
          <p:nvPr/>
        </p:nvPicPr>
        <p:blipFill>
          <a:blip r:embed="rId2"/>
          <a:srcRect l="12305" t="48750" r="37890" b="17500"/>
          <a:stretch>
            <a:fillRect/>
          </a:stretch>
        </p:blipFill>
        <p:spPr bwMode="auto">
          <a:xfrm>
            <a:off x="1142975" y="3500438"/>
            <a:ext cx="6578249" cy="278608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a:t>
            </a:r>
            <a:endParaRPr lang="zh-CN" altLang="en-US" dirty="0"/>
          </a:p>
        </p:txBody>
      </p:sp>
      <p:sp>
        <p:nvSpPr>
          <p:cNvPr id="3" name="内容占位符 2"/>
          <p:cNvSpPr>
            <a:spLocks noGrp="1"/>
          </p:cNvSpPr>
          <p:nvPr>
            <p:ph idx="1"/>
          </p:nvPr>
        </p:nvSpPr>
        <p:spPr/>
        <p:txBody>
          <a:bodyPr/>
          <a:lstStyle/>
          <a:p>
            <a:r>
              <a:rPr lang="en-US" dirty="0" smtClean="0"/>
              <a:t>"Triple-Parity RAID and Beyond," A. </a:t>
            </a:r>
            <a:r>
              <a:rPr lang="en-US" dirty="0" err="1" smtClean="0"/>
              <a:t>Leventhal</a:t>
            </a:r>
            <a:r>
              <a:rPr lang="en-US" dirty="0" smtClean="0"/>
              <a:t>, Comm. ACM, vol. 53, no. 1, pp. 58-63, January 2010.</a:t>
            </a:r>
          </a:p>
          <a:p>
            <a:r>
              <a:rPr lang="en-US" altLang="zh-CN" dirty="0" smtClean="0"/>
              <a:t>Wikipedia    Raid</a:t>
            </a:r>
          </a:p>
          <a:p>
            <a:pPr>
              <a:buNone/>
            </a:pPr>
            <a:r>
              <a:rPr lang="en-US" altLang="zh-CN" dirty="0" smtClean="0"/>
              <a:t>    http://en.wikipedia.org/wiki/Raid</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a:t>
            </a:r>
            <a:endParaRPr lang="zh-CN" altLang="en-US" dirty="0"/>
          </a:p>
        </p:txBody>
      </p:sp>
      <p:sp>
        <p:nvSpPr>
          <p:cNvPr id="3" name="内容占位符 2"/>
          <p:cNvSpPr>
            <a:spLocks noGrp="1"/>
          </p:cNvSpPr>
          <p:nvPr>
            <p:ph idx="1"/>
          </p:nvPr>
        </p:nvSpPr>
        <p:spPr/>
        <p:txBody>
          <a:bodyPr>
            <a:normAutofit lnSpcReduction="10000"/>
          </a:bodyPr>
          <a:lstStyle/>
          <a:p>
            <a:r>
              <a:rPr lang="en-US" sz="2400" b="1" dirty="0" smtClean="0"/>
              <a:t>RAID</a:t>
            </a:r>
            <a:r>
              <a:rPr lang="en-US" sz="2400" dirty="0" smtClean="0"/>
              <a:t>, an acronym for </a:t>
            </a:r>
            <a:r>
              <a:rPr lang="en-US" sz="2400" b="1" dirty="0" smtClean="0"/>
              <a:t>redundant array of independent disks</a:t>
            </a:r>
            <a:r>
              <a:rPr lang="en-US" sz="2400" dirty="0" smtClean="0"/>
              <a:t> or also known as </a:t>
            </a:r>
            <a:r>
              <a:rPr lang="en-US" sz="2400" b="1" dirty="0" smtClean="0"/>
              <a:t>redundant array of inexpensive disks</a:t>
            </a:r>
            <a:r>
              <a:rPr lang="en-US" sz="2400" dirty="0" smtClean="0"/>
              <a:t>, is a technology that allows high levels of storage reliability from low-cost and less reliable PC-class disk-drive components, via the technique of arranging the devices into arrays for redundancy.</a:t>
            </a:r>
          </a:p>
          <a:p>
            <a:r>
              <a:rPr lang="en-US" sz="2400" dirty="0" smtClean="0"/>
              <a:t>RAID is now used as an umbrella term for computer data storage schemes that can divide and replicate data among multiple hard disk drives. The different schemes/architectures are named by the word RAID followed by a number, as in RAID 0, RAID 1, etc. RAID's various designs involve two key design goals: increase data reliability and/or increase input/output performance. </a:t>
            </a:r>
            <a:endParaRPr lang="zh-CN"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RAID-0</a:t>
            </a:r>
            <a:endParaRPr lang="zh-CN" altLang="en-US" dirty="0"/>
          </a:p>
        </p:txBody>
      </p:sp>
      <p:sp>
        <p:nvSpPr>
          <p:cNvPr id="5" name="内容占位符 4"/>
          <p:cNvSpPr>
            <a:spLocks noGrp="1"/>
          </p:cNvSpPr>
          <p:nvPr>
            <p:ph idx="1"/>
          </p:nvPr>
        </p:nvSpPr>
        <p:spPr/>
        <p:txBody>
          <a:bodyPr/>
          <a:lstStyle/>
          <a:p>
            <a:r>
              <a:rPr lang="en-US" altLang="zh-CN" dirty="0" smtClean="0"/>
              <a:t>Data is striped across devices for maximal write performance. It is an outlier among the other RAID levels as it provides no actual data protection.</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RAID-1</a:t>
            </a:r>
            <a:endParaRPr lang="zh-CN" altLang="en-US" dirty="0"/>
          </a:p>
        </p:txBody>
      </p:sp>
      <p:sp>
        <p:nvSpPr>
          <p:cNvPr id="3" name="内容占位符 2"/>
          <p:cNvSpPr>
            <a:spLocks noGrp="1"/>
          </p:cNvSpPr>
          <p:nvPr>
            <p:ph idx="1"/>
          </p:nvPr>
        </p:nvSpPr>
        <p:spPr/>
        <p:txBody>
          <a:bodyPr/>
          <a:lstStyle/>
          <a:p>
            <a:r>
              <a:rPr lang="en-US" altLang="zh-CN" dirty="0" smtClean="0"/>
              <a:t>Disks are organized into mirrored pairs and data is duplicated on both halves of the mirror. This is typically the highest-performing RAID level, but at the expense of lower usable capacity.</a:t>
            </a:r>
            <a:endParaRPr lang="zh-CN" altLang="en-US" dirty="0"/>
          </a:p>
        </p:txBody>
      </p:sp>
      <p:pic>
        <p:nvPicPr>
          <p:cNvPr id="14338" name="Picture 2" descr="http://imgsrc.baidu.com/baike/pic/item/9319cf0963825da3d1581bdb.jpg"/>
          <p:cNvPicPr>
            <a:picLocks noChangeAspect="1" noChangeArrowheads="1"/>
          </p:cNvPicPr>
          <p:nvPr/>
        </p:nvPicPr>
        <p:blipFill>
          <a:blip r:embed="rId2"/>
          <a:srcRect/>
          <a:stretch>
            <a:fillRect/>
          </a:stretch>
        </p:blipFill>
        <p:spPr bwMode="auto">
          <a:xfrm>
            <a:off x="3286116" y="4000504"/>
            <a:ext cx="2296405" cy="24288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RAID-5</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A group of N+1 disks is maintained such that the loss of any one disk would not result in data loss. This is achieved by writing a parity block, P, for each logical row of N disk blocks. The location of this parity is distributed, rotating between disks so that all disks contribute equally to the delivered system performance. Typically P is computed simply as the bitwise XOR of the other blocks in the row.</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src.baidu.com/baike/pic/item/346bd85cd943d071fbf2c08b.jpg"/>
          <p:cNvPicPr>
            <a:picLocks noChangeAspect="1" noChangeArrowheads="1"/>
          </p:cNvPicPr>
          <p:nvPr/>
        </p:nvPicPr>
        <p:blipFill>
          <a:blip r:embed="rId2"/>
          <a:srcRect/>
          <a:stretch>
            <a:fillRect/>
          </a:stretch>
        </p:blipFill>
        <p:spPr bwMode="auto">
          <a:xfrm>
            <a:off x="1714480" y="428604"/>
            <a:ext cx="5143500" cy="3810001"/>
          </a:xfrm>
          <a:prstGeom prst="rect">
            <a:avLst/>
          </a:prstGeom>
          <a:noFill/>
        </p:spPr>
      </p:pic>
      <p:sp>
        <p:nvSpPr>
          <p:cNvPr id="5" name="矩形 4"/>
          <p:cNvSpPr/>
          <p:nvPr/>
        </p:nvSpPr>
        <p:spPr>
          <a:xfrm>
            <a:off x="2000232" y="4429132"/>
            <a:ext cx="4357718" cy="523220"/>
          </a:xfrm>
          <a:prstGeom prst="rect">
            <a:avLst/>
          </a:prstGeom>
        </p:spPr>
        <p:txBody>
          <a:bodyPr wrap="square">
            <a:spAutoFit/>
          </a:bodyPr>
          <a:lstStyle/>
          <a:p>
            <a:r>
              <a:rPr lang="en-US" sz="2800" dirty="0" smtClean="0"/>
              <a:t>P=D1 </a:t>
            </a:r>
            <a:r>
              <a:rPr lang="en-US" sz="2800" dirty="0" err="1" smtClean="0"/>
              <a:t>xor</a:t>
            </a:r>
            <a:r>
              <a:rPr lang="en-US" sz="2800" dirty="0" smtClean="0"/>
              <a:t> D2 </a:t>
            </a:r>
            <a:r>
              <a:rPr lang="en-US" sz="2800" dirty="0" err="1" smtClean="0"/>
              <a:t>xor</a:t>
            </a:r>
            <a:r>
              <a:rPr lang="en-US" sz="2800" dirty="0" smtClean="0"/>
              <a:t> D3 … </a:t>
            </a:r>
            <a:r>
              <a:rPr lang="en-US" sz="2800" dirty="0" err="1" smtClean="0"/>
              <a:t>xor</a:t>
            </a:r>
            <a:r>
              <a:rPr lang="en-US" sz="2800" dirty="0" smtClean="0"/>
              <a:t> </a:t>
            </a:r>
            <a:r>
              <a:rPr lang="en-US" sz="2800" dirty="0" err="1" smtClean="0"/>
              <a:t>Dn</a:t>
            </a:r>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RAID-6</a:t>
            </a:r>
            <a:endParaRPr lang="zh-CN" altLang="en-US" dirty="0"/>
          </a:p>
        </p:txBody>
      </p:sp>
      <p:sp>
        <p:nvSpPr>
          <p:cNvPr id="3" name="内容占位符 2"/>
          <p:cNvSpPr>
            <a:spLocks noGrp="1"/>
          </p:cNvSpPr>
          <p:nvPr>
            <p:ph idx="1"/>
          </p:nvPr>
        </p:nvSpPr>
        <p:spPr/>
        <p:txBody>
          <a:bodyPr/>
          <a:lstStyle/>
          <a:p>
            <a:r>
              <a:rPr lang="en-US" altLang="zh-CN" dirty="0" smtClean="0"/>
              <a:t>This is like RAID-5, but employs two parity blocks, P and Q, for each logical row of N+2 disk blocks. There are several RAID-6 implementations such as IBM’s EVENODD, </a:t>
            </a:r>
            <a:r>
              <a:rPr lang="en-US" altLang="zh-CN" dirty="0" err="1" smtClean="0"/>
              <a:t>NetApp’s</a:t>
            </a:r>
            <a:r>
              <a:rPr lang="en-US" altLang="zh-CN" dirty="0" smtClean="0"/>
              <a:t> Row-Diagonal Parity, or more generic Reed-Solomon encodings.</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13476" t="20625" r="25000" b="20312"/>
          <a:stretch>
            <a:fillRect/>
          </a:stretch>
        </p:blipFill>
        <p:spPr bwMode="auto">
          <a:xfrm>
            <a:off x="785786" y="428604"/>
            <a:ext cx="7500958" cy="450059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357166"/>
            <a:ext cx="8229600" cy="4525963"/>
          </a:xfrm>
        </p:spPr>
        <p:txBody>
          <a:bodyPr>
            <a:normAutofit lnSpcReduction="10000"/>
          </a:bodyPr>
          <a:lstStyle/>
          <a:p>
            <a:r>
              <a:rPr lang="en-US" altLang="zh-CN" dirty="0" smtClean="0"/>
              <a:t>There are other less prevalent RAID levels:</a:t>
            </a:r>
          </a:p>
          <a:p>
            <a:pPr algn="ctr">
              <a:buNone/>
            </a:pPr>
            <a:r>
              <a:rPr lang="en-US" altLang="zh-CN" sz="4400" dirty="0" smtClean="0"/>
              <a:t>RAID-2</a:t>
            </a:r>
          </a:p>
          <a:p>
            <a:r>
              <a:rPr lang="en-US" altLang="zh-CN" dirty="0" smtClean="0"/>
              <a:t>Data is protected by memory-style ECC (error correcting codes). The number of parity disks required is proportional to the log of the number of data disks; this makes RAID-2 relatively inflexible and less efficient than RAID-5 or RAID-6 while also delivering lower performance and reliability.</a:t>
            </a:r>
          </a:p>
          <a:p>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938</Words>
  <PresentationFormat>全屏显示(4:3)</PresentationFormat>
  <Paragraphs>41</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Triple-Parity RAID and Beyond</vt:lpstr>
      <vt:lpstr>RAID</vt:lpstr>
      <vt:lpstr>RAID-0</vt:lpstr>
      <vt:lpstr>RAID-1</vt:lpstr>
      <vt:lpstr>RAID-5</vt:lpstr>
      <vt:lpstr>幻灯片 6</vt:lpstr>
      <vt:lpstr>RAID-6</vt:lpstr>
      <vt:lpstr>幻灯片 8</vt:lpstr>
      <vt:lpstr>幻灯片 9</vt:lpstr>
      <vt:lpstr>RAID-3</vt:lpstr>
      <vt:lpstr>RAID-4</vt:lpstr>
      <vt:lpstr>幻灯片 12</vt:lpstr>
      <vt:lpstr>幻灯片 13</vt:lpstr>
      <vt:lpstr>幻灯片 14</vt:lpstr>
      <vt:lpstr>Capacity vs. Throughput</vt:lpstr>
      <vt:lpstr>幻灯片 16</vt:lpstr>
      <vt:lpstr>幻灯片 17</vt:lpstr>
      <vt:lpstr>Triple –Parity RAID</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RAID-0</dc:title>
  <dc:creator>hp</dc:creator>
  <cp:lastModifiedBy>hp</cp:lastModifiedBy>
  <cp:revision>21</cp:revision>
  <dcterms:created xsi:type="dcterms:W3CDTF">2010-04-30T02:19:58Z</dcterms:created>
  <dcterms:modified xsi:type="dcterms:W3CDTF">2010-04-30T14:01:49Z</dcterms:modified>
</cp:coreProperties>
</file>