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6"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64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6E4FC1-2AB1-4D36-B860-3EBF2E85B3B4}" type="datetimeFigureOut">
              <a:rPr lang="en-US" smtClean="0"/>
              <a:pPr/>
              <a:t>5/3/2010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56F506C-7139-4D3D-9293-CF5C7BD1692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Only then it is possible to increase the speed</a:t>
            </a:r>
            <a:r>
              <a:rPr lang="en-US" baseline="0" dirty="0" smtClean="0"/>
              <a:t> of the program by decreasing the total runtime.</a:t>
            </a:r>
            <a:endParaRPr lang="en-US" dirty="0"/>
          </a:p>
        </p:txBody>
      </p:sp>
      <p:sp>
        <p:nvSpPr>
          <p:cNvPr id="4" name="Slide Number Placeholder 3"/>
          <p:cNvSpPr>
            <a:spLocks noGrp="1"/>
          </p:cNvSpPr>
          <p:nvPr>
            <p:ph type="sldNum" sz="quarter" idx="10"/>
          </p:nvPr>
        </p:nvSpPr>
        <p:spPr/>
        <p:txBody>
          <a:bodyPr/>
          <a:lstStyle/>
          <a:p>
            <a:fld id="{B56F506C-7139-4D3D-9293-CF5C7BD16924}"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Trying</a:t>
            </a:r>
            <a:r>
              <a:rPr lang="en-US" baseline="0" dirty="0" smtClean="0"/>
              <a:t> to split the program into multiple pieces to be executed </a:t>
            </a:r>
            <a:r>
              <a:rPr lang="en-US" baseline="0" dirty="0" err="1" smtClean="0"/>
              <a:t>parallely</a:t>
            </a:r>
            <a:r>
              <a:rPr lang="en-US" baseline="0" dirty="0" smtClean="0"/>
              <a:t> adds a new dimension of the problems.</a:t>
            </a:r>
            <a:endParaRPr lang="en-US" dirty="0"/>
          </a:p>
        </p:txBody>
      </p:sp>
      <p:sp>
        <p:nvSpPr>
          <p:cNvPr id="4" name="Slide Number Placeholder 3"/>
          <p:cNvSpPr>
            <a:spLocks noGrp="1"/>
          </p:cNvSpPr>
          <p:nvPr>
            <p:ph type="sldNum" sz="quarter" idx="10"/>
          </p:nvPr>
        </p:nvSpPr>
        <p:spPr/>
        <p:txBody>
          <a:bodyPr/>
          <a:lstStyle/>
          <a:p>
            <a:fld id="{B56F506C-7139-4D3D-9293-CF5C7BD16924}"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5/3/2010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5/3/2010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5/3/2010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research.sun.com/spotlight/2007/2007-08-13_transactional_memory.htm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PARALLEL </a:t>
            </a:r>
            <a:r>
              <a:rPr lang="en-US" dirty="0" smtClean="0"/>
              <a:t>PROGRAMMING with TRANSACTIONAL MEMORY </a:t>
            </a:r>
            <a:br>
              <a:rPr lang="en-US" dirty="0" smtClean="0"/>
            </a:br>
            <a:endParaRPr lang="en-US" dirty="0"/>
          </a:p>
        </p:txBody>
      </p:sp>
      <p:sp>
        <p:nvSpPr>
          <p:cNvPr id="3" name="Subtitle 2"/>
          <p:cNvSpPr>
            <a:spLocks noGrp="1"/>
          </p:cNvSpPr>
          <p:nvPr>
            <p:ph type="subTitle" idx="1"/>
          </p:nvPr>
        </p:nvSpPr>
        <p:spPr/>
        <p:txBody>
          <a:bodyPr/>
          <a:lstStyle/>
          <a:p>
            <a:r>
              <a:rPr lang="en-US" dirty="0" smtClean="0"/>
              <a:t>				</a:t>
            </a:r>
            <a:r>
              <a:rPr lang="en-US" dirty="0" smtClean="0"/>
              <a:t>Pratibha</a:t>
            </a:r>
            <a:r>
              <a:rPr lang="en-US" dirty="0" smtClean="0"/>
              <a:t> Kona</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concept of transactional memory(TM) to solve the consistency</a:t>
            </a:r>
            <a:endParaRPr lang="en-US" dirty="0"/>
          </a:p>
        </p:txBody>
      </p:sp>
      <p:sp>
        <p:nvSpPr>
          <p:cNvPr id="3" name="Content Placeholder 2"/>
          <p:cNvSpPr>
            <a:spLocks noGrp="1"/>
          </p:cNvSpPr>
          <p:nvPr>
            <p:ph idx="1"/>
          </p:nvPr>
        </p:nvSpPr>
        <p:spPr/>
        <p:txBody>
          <a:bodyPr>
            <a:normAutofit lnSpcReduction="10000"/>
          </a:bodyPr>
          <a:lstStyle/>
          <a:p>
            <a:r>
              <a:rPr lang="en-US" dirty="0" smtClean="0"/>
              <a:t>Programming with the concept of transactional memory can allow sequences of concurrent operations to be combined into atomic transactions </a:t>
            </a:r>
          </a:p>
          <a:p>
            <a:r>
              <a:rPr lang="en-US" dirty="0" smtClean="0"/>
              <a:t>A transaction is a piece of code that executes a series of reads and writes to shared memory</a:t>
            </a:r>
          </a:p>
          <a:p>
            <a:pPr>
              <a:buNone/>
            </a:pPr>
            <a:r>
              <a:rPr lang="en-US" dirty="0" smtClean="0"/>
              <a:t>Ref:    http://research.sun.com/spotlight/2007/2007-08-13_transactional_memory.html</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 piece of code with locking mechanism</a:t>
            </a:r>
            <a:endParaRPr lang="en-US" dirty="0"/>
          </a:p>
        </p:txBody>
      </p:sp>
      <p:sp>
        <p:nvSpPr>
          <p:cNvPr id="3" name="Content Placeholder 2"/>
          <p:cNvSpPr>
            <a:spLocks noGrp="1"/>
          </p:cNvSpPr>
          <p:nvPr>
            <p:ph sz="half" idx="1"/>
          </p:nvPr>
        </p:nvSpPr>
        <p:spPr/>
        <p:txBody>
          <a:bodyPr>
            <a:normAutofit fontScale="85000" lnSpcReduction="20000"/>
          </a:bodyPr>
          <a:lstStyle/>
          <a:p>
            <a:r>
              <a:rPr lang="en-US" dirty="0" smtClean="0"/>
              <a:t>Void f1(){</a:t>
            </a:r>
          </a:p>
          <a:p>
            <a:pPr>
              <a:buNone/>
            </a:pPr>
            <a:r>
              <a:rPr lang="en-US" dirty="0" smtClean="0"/>
              <a:t>Lock(l_timestamp1);</a:t>
            </a:r>
          </a:p>
          <a:p>
            <a:pPr>
              <a:buNone/>
            </a:pPr>
            <a:r>
              <a:rPr lang="en-US" dirty="0" smtClean="0"/>
              <a:t>Lock(</a:t>
            </a:r>
            <a:r>
              <a:rPr lang="en-US" dirty="0" err="1" smtClean="0"/>
              <a:t>l_counter</a:t>
            </a:r>
            <a:r>
              <a:rPr lang="en-US" dirty="0" smtClean="0"/>
              <a:t>);</a:t>
            </a:r>
          </a:p>
          <a:p>
            <a:pPr>
              <a:buNone/>
            </a:pPr>
            <a:r>
              <a:rPr lang="en-US" dirty="0" smtClean="0"/>
              <a:t>*t=timestamp1;</a:t>
            </a:r>
          </a:p>
          <a:p>
            <a:pPr>
              <a:buNone/>
            </a:pPr>
            <a:r>
              <a:rPr lang="en-US" dirty="0" smtClean="0"/>
              <a:t>*r=counter++;</a:t>
            </a:r>
          </a:p>
          <a:p>
            <a:pPr>
              <a:buNone/>
            </a:pPr>
            <a:r>
              <a:rPr lang="en-US" dirty="0" smtClean="0"/>
              <a:t>unlock(l_timestamp1);</a:t>
            </a:r>
          </a:p>
          <a:p>
            <a:pPr>
              <a:buNone/>
            </a:pPr>
            <a:r>
              <a:rPr lang="en-US" dirty="0" smtClean="0"/>
              <a:t>unlock(</a:t>
            </a:r>
            <a:r>
              <a:rPr lang="en-US" dirty="0" err="1" smtClean="0"/>
              <a:t>l_counter</a:t>
            </a:r>
            <a:r>
              <a:rPr lang="en-US" dirty="0" smtClean="0"/>
              <a:t>);</a:t>
            </a:r>
          </a:p>
          <a:p>
            <a:pPr>
              <a:buNone/>
            </a:pPr>
            <a:endParaRPr lang="en-US" dirty="0" smtClean="0"/>
          </a:p>
          <a:p>
            <a:pPr>
              <a:buNone/>
            </a:pPr>
            <a:endParaRPr lang="en-US" dirty="0" smtClean="0"/>
          </a:p>
          <a:p>
            <a:pPr>
              <a:buNone/>
            </a:pPr>
            <a:endParaRPr lang="en-US" dirty="0" smtClean="0"/>
          </a:p>
          <a:p>
            <a:pPr>
              <a:buNone/>
            </a:pPr>
            <a:endParaRPr lang="en-US" dirty="0"/>
          </a:p>
        </p:txBody>
      </p:sp>
      <p:sp>
        <p:nvSpPr>
          <p:cNvPr id="4" name="Content Placeholder 3"/>
          <p:cNvSpPr>
            <a:spLocks noGrp="1"/>
          </p:cNvSpPr>
          <p:nvPr>
            <p:ph sz="half" idx="2"/>
          </p:nvPr>
        </p:nvSpPr>
        <p:spPr/>
        <p:txBody>
          <a:bodyPr>
            <a:normAutofit fontScale="85000" lnSpcReduction="20000"/>
          </a:bodyPr>
          <a:lstStyle/>
          <a:p>
            <a:r>
              <a:rPr lang="en-US" dirty="0" smtClean="0"/>
              <a:t>Void f2(){</a:t>
            </a:r>
          </a:p>
          <a:p>
            <a:pPr>
              <a:buNone/>
            </a:pPr>
            <a:r>
              <a:rPr lang="en-US" dirty="0" smtClean="0"/>
              <a:t>Lock(</a:t>
            </a:r>
            <a:r>
              <a:rPr lang="en-US" dirty="0" err="1" smtClean="0"/>
              <a:t>l_counter</a:t>
            </a:r>
            <a:r>
              <a:rPr lang="en-US" dirty="0" smtClean="0"/>
              <a:t>);</a:t>
            </a:r>
          </a:p>
          <a:p>
            <a:pPr>
              <a:buNone/>
            </a:pPr>
            <a:r>
              <a:rPr lang="en-US" dirty="0" smtClean="0"/>
              <a:t>Lock(l_timestamp1);</a:t>
            </a:r>
          </a:p>
          <a:p>
            <a:pPr>
              <a:buNone/>
            </a:pPr>
            <a:r>
              <a:rPr lang="en-US" dirty="0" smtClean="0"/>
              <a:t>Lock(l_timestamp2)</a:t>
            </a:r>
          </a:p>
          <a:p>
            <a:pPr>
              <a:buNone/>
            </a:pPr>
            <a:r>
              <a:rPr lang="en-US" dirty="0" smtClean="0"/>
              <a:t>*r=counter++;</a:t>
            </a:r>
          </a:p>
          <a:p>
            <a:pPr>
              <a:buNone/>
            </a:pPr>
            <a:r>
              <a:rPr lang="en-US" dirty="0" smtClean="0"/>
              <a:t>If(*r &amp; 1)</a:t>
            </a:r>
          </a:p>
          <a:p>
            <a:pPr>
              <a:buNone/>
            </a:pPr>
            <a:r>
              <a:rPr lang="en-US" dirty="0" smtClean="0"/>
              <a:t>*t=timestamp2;</a:t>
            </a:r>
          </a:p>
          <a:p>
            <a:pPr>
              <a:buNone/>
            </a:pPr>
            <a:r>
              <a:rPr lang="en-US" dirty="0" smtClean="0"/>
              <a:t>Else</a:t>
            </a:r>
          </a:p>
          <a:p>
            <a:pPr>
              <a:buNone/>
            </a:pPr>
            <a:r>
              <a:rPr lang="en-US" dirty="0" smtClean="0"/>
              <a:t>*t=timestamp1;</a:t>
            </a:r>
          </a:p>
          <a:p>
            <a:pPr>
              <a:buNone/>
            </a:pPr>
            <a:r>
              <a:rPr lang="en-US" dirty="0" smtClean="0"/>
              <a:t>unlock(l_timestamp2);</a:t>
            </a:r>
          </a:p>
          <a:p>
            <a:pPr>
              <a:buNone/>
            </a:pPr>
            <a:r>
              <a:rPr lang="en-US" dirty="0" smtClean="0"/>
              <a:t>unlock(l_timestamp1);</a:t>
            </a:r>
          </a:p>
          <a:p>
            <a:pPr>
              <a:buNone/>
            </a:pPr>
            <a:r>
              <a:rPr lang="en-US" dirty="0" smtClean="0"/>
              <a:t>unlock(</a:t>
            </a:r>
            <a:r>
              <a:rPr lang="en-US" dirty="0" err="1" smtClean="0"/>
              <a:t>l_counter</a:t>
            </a:r>
            <a:r>
              <a:rPr lang="en-US" dirty="0" smtClean="0"/>
              <a:t>);</a:t>
            </a:r>
          </a:p>
          <a:p>
            <a:pPr>
              <a:buNone/>
            </a:pPr>
            <a:endParaRPr lang="en-US" dirty="0" smtClean="0"/>
          </a:p>
          <a:p>
            <a:pPr>
              <a:buNone/>
            </a:pPr>
            <a:endParaRPr lang="en-US" dirty="0" smtClean="0"/>
          </a:p>
          <a:p>
            <a:pPr>
              <a:buNone/>
            </a:pP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same code with TM</a:t>
            </a:r>
            <a:endParaRPr lang="en-US" dirty="0"/>
          </a:p>
        </p:txBody>
      </p:sp>
      <p:sp>
        <p:nvSpPr>
          <p:cNvPr id="3" name="Content Placeholder 2"/>
          <p:cNvSpPr>
            <a:spLocks noGrp="1"/>
          </p:cNvSpPr>
          <p:nvPr>
            <p:ph sz="half" idx="1"/>
          </p:nvPr>
        </p:nvSpPr>
        <p:spPr/>
        <p:txBody>
          <a:bodyPr/>
          <a:lstStyle/>
          <a:p>
            <a:r>
              <a:rPr lang="en-US" dirty="0" smtClean="0"/>
              <a:t>Void f1(){</a:t>
            </a:r>
          </a:p>
          <a:p>
            <a:pPr>
              <a:buNone/>
            </a:pPr>
            <a:r>
              <a:rPr lang="en-US" dirty="0" err="1" smtClean="0"/>
              <a:t>Tm_atomic</a:t>
            </a:r>
            <a:r>
              <a:rPr lang="en-US" dirty="0" smtClean="0"/>
              <a:t>{</a:t>
            </a:r>
          </a:p>
          <a:p>
            <a:pPr>
              <a:buNone/>
            </a:pPr>
            <a:r>
              <a:rPr lang="en-US" dirty="0" smtClean="0"/>
              <a:t>*t=timestamp1;</a:t>
            </a:r>
          </a:p>
          <a:p>
            <a:pPr>
              <a:buNone/>
            </a:pPr>
            <a:r>
              <a:rPr lang="en-US" dirty="0" smtClean="0"/>
              <a:t>*r=counter++;</a:t>
            </a:r>
          </a:p>
          <a:p>
            <a:pPr>
              <a:buNone/>
            </a:pPr>
            <a:r>
              <a:rPr lang="en-US" dirty="0" smtClean="0"/>
              <a:t>}</a:t>
            </a:r>
          </a:p>
          <a:p>
            <a:pPr>
              <a:buNone/>
            </a:pPr>
            <a:r>
              <a:rPr lang="en-US" dirty="0" smtClean="0"/>
              <a:t>}</a:t>
            </a:r>
            <a:endParaRPr lang="en-US" dirty="0"/>
          </a:p>
        </p:txBody>
      </p:sp>
      <p:sp>
        <p:nvSpPr>
          <p:cNvPr id="4" name="Content Placeholder 3"/>
          <p:cNvSpPr>
            <a:spLocks noGrp="1"/>
          </p:cNvSpPr>
          <p:nvPr>
            <p:ph sz="half" idx="2"/>
          </p:nvPr>
        </p:nvSpPr>
        <p:spPr/>
        <p:txBody>
          <a:bodyPr/>
          <a:lstStyle/>
          <a:p>
            <a:r>
              <a:rPr lang="en-US" dirty="0" smtClean="0"/>
              <a:t>Void f2(){</a:t>
            </a:r>
          </a:p>
          <a:p>
            <a:pPr>
              <a:buNone/>
            </a:pPr>
            <a:r>
              <a:rPr lang="en-US" dirty="0" err="1" smtClean="0"/>
              <a:t>Tm_atomic</a:t>
            </a:r>
            <a:r>
              <a:rPr lang="en-US" dirty="0" smtClean="0"/>
              <a:t>{</a:t>
            </a:r>
          </a:p>
          <a:p>
            <a:pPr>
              <a:buNone/>
            </a:pPr>
            <a:r>
              <a:rPr lang="en-US" dirty="0" smtClean="0"/>
              <a:t>*r=counter++;</a:t>
            </a:r>
          </a:p>
          <a:p>
            <a:pPr>
              <a:buNone/>
            </a:pPr>
            <a:r>
              <a:rPr lang="en-US" dirty="0" smtClean="0"/>
              <a:t>If(*r &amp; 1)</a:t>
            </a:r>
          </a:p>
          <a:p>
            <a:pPr>
              <a:buNone/>
            </a:pPr>
            <a:r>
              <a:rPr lang="en-US" dirty="0" smtClean="0"/>
              <a:t>*t=timestamp1;</a:t>
            </a:r>
          </a:p>
          <a:p>
            <a:pPr>
              <a:buNone/>
            </a:pPr>
            <a:r>
              <a:rPr lang="en-US" dirty="0" smtClean="0"/>
              <a:t>Else</a:t>
            </a:r>
          </a:p>
          <a:p>
            <a:pPr>
              <a:buNone/>
            </a:pPr>
            <a:r>
              <a:rPr lang="en-US" dirty="0" smtClean="0"/>
              <a:t>*t=timestamp2;</a:t>
            </a:r>
          </a:p>
          <a:p>
            <a:pPr>
              <a:buNone/>
            </a:pPr>
            <a:r>
              <a:rPr lang="en-US" dirty="0" smtClean="0"/>
              <a:t>}}</a:t>
            </a:r>
          </a:p>
          <a:p>
            <a:pPr>
              <a:buNone/>
            </a:pPr>
            <a:endParaRPr lang="en-US" dirty="0" smtClean="0"/>
          </a:p>
          <a:p>
            <a:pPr>
              <a:buNone/>
            </a:pPr>
            <a:endParaRPr lang="en-US" dirty="0" smtClean="0"/>
          </a:p>
          <a:p>
            <a:pPr>
              <a:buNone/>
            </a:pPr>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Transaction</a:t>
            </a:r>
            <a:endParaRPr lang="en-US" dirty="0"/>
          </a:p>
        </p:txBody>
      </p:sp>
      <p:sp>
        <p:nvSpPr>
          <p:cNvPr id="6" name="Content Placeholder 5"/>
          <p:cNvSpPr>
            <a:spLocks noGrp="1"/>
          </p:cNvSpPr>
          <p:nvPr>
            <p:ph idx="1"/>
          </p:nvPr>
        </p:nvSpPr>
        <p:spPr/>
        <p:txBody>
          <a:bodyPr>
            <a:normAutofit fontScale="70000" lnSpcReduction="20000"/>
          </a:bodyPr>
          <a:lstStyle/>
          <a:p>
            <a:r>
              <a:rPr lang="en-US" dirty="0" smtClean="0"/>
              <a:t>The keyword </a:t>
            </a:r>
            <a:r>
              <a:rPr lang="en-US" dirty="0" err="1" smtClean="0"/>
              <a:t>tm_atomic</a:t>
            </a:r>
            <a:r>
              <a:rPr lang="en-US" dirty="0" smtClean="0"/>
              <a:t> indicates that all the instructions in that block are part of transaction</a:t>
            </a:r>
          </a:p>
          <a:p>
            <a:r>
              <a:rPr lang="en-US" dirty="0" smtClean="0"/>
              <a:t>The way a transaction is carried out is as follow:</a:t>
            </a:r>
          </a:p>
          <a:p>
            <a:pPr marL="514350" indent="-514350">
              <a:buFont typeface="+mj-lt"/>
              <a:buAutoNum type="arabicPeriod"/>
            </a:pPr>
            <a:r>
              <a:rPr lang="en-US" dirty="0" smtClean="0"/>
              <a:t>Check if the same memory location is part of another transaction</a:t>
            </a:r>
          </a:p>
          <a:p>
            <a:pPr marL="514350" indent="-514350">
              <a:buFont typeface="+mj-lt"/>
              <a:buAutoNum type="arabicPeriod"/>
            </a:pPr>
            <a:r>
              <a:rPr lang="en-US" dirty="0" smtClean="0"/>
              <a:t>If yes, abort the current transaction</a:t>
            </a:r>
          </a:p>
          <a:p>
            <a:pPr marL="514350" indent="-514350">
              <a:buFont typeface="+mj-lt"/>
              <a:buAutoNum type="arabicPeriod"/>
            </a:pPr>
            <a:r>
              <a:rPr lang="en-US" dirty="0" smtClean="0"/>
              <a:t>If no, record that the current transaction referenced the memory location so that step2 in other transactions can find it</a:t>
            </a:r>
          </a:p>
          <a:p>
            <a:pPr marL="514350" indent="-514350">
              <a:buFont typeface="+mj-lt"/>
              <a:buAutoNum type="arabicPeriod"/>
            </a:pPr>
            <a:r>
              <a:rPr lang="en-US" dirty="0" smtClean="0"/>
              <a:t>Depending on whether it is a read access or write, either load the value of the memory location if the variable has not yet been modified or load it from cache; write it into local storage for the variable: This is called committing the transaction.</a:t>
            </a:r>
          </a:p>
          <a:p>
            <a:pPr marL="514350" indent="-514350">
              <a:buNone/>
            </a:pPr>
            <a:r>
              <a:rPr lang="en-US" dirty="0" smtClean="0"/>
              <a:t>There are alternatives for checking and aborting</a:t>
            </a:r>
          </a:p>
          <a:p>
            <a:pPr marL="514350" indent="-514350">
              <a:buFont typeface="Wingdings" pitchFamily="2" charset="2"/>
              <a:buChar char="Ø"/>
            </a:pPr>
            <a:r>
              <a:rPr lang="en-US" dirty="0" smtClean="0"/>
              <a:t>Lazy abort</a:t>
            </a:r>
          </a:p>
          <a:p>
            <a:pPr marL="514350" indent="-514350">
              <a:buFont typeface="Wingdings" pitchFamily="2" charset="2"/>
              <a:buChar char="Ø"/>
            </a:pPr>
            <a:r>
              <a:rPr lang="en-US" dirty="0" smtClean="0"/>
              <a:t>Eager abort</a:t>
            </a:r>
          </a:p>
          <a:p>
            <a:pPr marL="514350" indent="-514350">
              <a:buFont typeface="+mj-lt"/>
              <a:buAutoNum type="arabicPeriod"/>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If the current transaction is aborted, reset all internal states; delay for some short period, then retry, executing the whole block.</a:t>
            </a:r>
          </a:p>
          <a:p>
            <a:r>
              <a:rPr lang="en-US" dirty="0" smtClean="0"/>
              <a:t>Store all the values of the memory locations modified in the transaction for which the new values are placed in local storage</a:t>
            </a:r>
          </a:p>
          <a:p>
            <a:r>
              <a:rPr lang="en-US" dirty="0" smtClean="0"/>
              <a:t>Reset the information about the memory locations being part of the transaction</a:t>
            </a:r>
          </a:p>
          <a:p>
            <a:pPr>
              <a:buNone/>
            </a:pPr>
            <a:r>
              <a:rPr lang="en-US" dirty="0" smtClean="0"/>
              <a:t>Only if all the memory accesses inside the atomic block succeed will the transaction commit</a:t>
            </a:r>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a:t>
            </a:r>
            <a:endParaRPr lang="en-US" dirty="0"/>
          </a:p>
        </p:txBody>
      </p:sp>
      <p:sp>
        <p:nvSpPr>
          <p:cNvPr id="3" name="Content Placeholder 2"/>
          <p:cNvSpPr>
            <a:spLocks noGrp="1"/>
          </p:cNvSpPr>
          <p:nvPr>
            <p:ph idx="1"/>
          </p:nvPr>
        </p:nvSpPr>
        <p:spPr/>
        <p:txBody>
          <a:bodyPr/>
          <a:lstStyle/>
          <a:p>
            <a:r>
              <a:rPr lang="en-US" dirty="0" smtClean="0"/>
              <a:t>Hardware TM: Makes changes to CPU, buses..</a:t>
            </a:r>
          </a:p>
          <a:p>
            <a:r>
              <a:rPr lang="en-US" dirty="0" smtClean="0"/>
              <a:t>Software TM: Semantics are added to that of language’s.</a:t>
            </a:r>
          </a:p>
          <a:p>
            <a:pPr lvl="1">
              <a:buFont typeface="Wingdings" pitchFamily="2" charset="2"/>
              <a:buChar char="Ø"/>
            </a:pPr>
            <a:r>
              <a:rPr lang="en-US" dirty="0" smtClean="0"/>
              <a:t>Must for general programming</a:t>
            </a:r>
          </a:p>
          <a:p>
            <a:r>
              <a:rPr lang="en-US" dirty="0" smtClean="0"/>
              <a:t>Hybrid TM</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Issue with TM</a:t>
            </a:r>
            <a:endParaRPr lang="en-US" dirty="0"/>
          </a:p>
        </p:txBody>
      </p:sp>
      <p:sp>
        <p:nvSpPr>
          <p:cNvPr id="3" name="Content Placeholder 2"/>
          <p:cNvSpPr>
            <a:spLocks noGrp="1"/>
          </p:cNvSpPr>
          <p:nvPr>
            <p:ph idx="1"/>
          </p:nvPr>
        </p:nvSpPr>
        <p:spPr/>
        <p:txBody>
          <a:bodyPr>
            <a:normAutofit lnSpcReduction="10000"/>
          </a:bodyPr>
          <a:lstStyle/>
          <a:p>
            <a:r>
              <a:rPr lang="en-US" b="1" dirty="0" smtClean="0"/>
              <a:t>Recording transition:</a:t>
            </a:r>
          </a:p>
          <a:p>
            <a:pPr>
              <a:buFont typeface="Wingdings" pitchFamily="2" charset="2"/>
              <a:buChar char="Ø"/>
            </a:pPr>
            <a:r>
              <a:rPr lang="en-US" dirty="0" smtClean="0"/>
              <a:t> may cause a lot of overhead if the exact location of each memory location in the transaction is to be recorded</a:t>
            </a:r>
          </a:p>
          <a:p>
            <a:pPr>
              <a:buFont typeface="Wingdings" pitchFamily="2" charset="2"/>
              <a:buChar char="Ø"/>
            </a:pPr>
            <a:r>
              <a:rPr lang="en-US" dirty="0" smtClean="0"/>
              <a:t>Instead record the memory block: If the current aborted transaction has the memory locations need to recorded from the same block  as an earlier recorded block, it does not have to record it again.</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Ø"/>
            </a:pPr>
            <a:r>
              <a:rPr lang="en-US" dirty="0" smtClean="0"/>
              <a:t>This introduces one more problem: If the different variables in two independent transactions belong to the same block(in a cache even if their actual memory addresses of the variables are different and far form each other), if one transition is aborted, then the two transactions are no more independent. This leads to high abort rates</a:t>
            </a:r>
          </a:p>
          <a:p>
            <a:pPr>
              <a:buFont typeface="Wingdings" pitchFamily="2" charset="2"/>
              <a:buChar char="Ø"/>
            </a:pPr>
            <a:r>
              <a:rPr lang="en-US" dirty="0" smtClean="0"/>
              <a:t>This is called false sharing and needs to be dealt with if blocking is used</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normAutofit fontScale="70000" lnSpcReduction="20000"/>
          </a:bodyPr>
          <a:lstStyle/>
          <a:p>
            <a:r>
              <a:rPr lang="en-US" b="1" dirty="0" smtClean="0"/>
              <a:t>Handling aborts</a:t>
            </a:r>
            <a:r>
              <a:rPr lang="en-US" dirty="0" smtClean="0"/>
              <a:t>:</a:t>
            </a:r>
          </a:p>
          <a:p>
            <a:pPr>
              <a:buNone/>
            </a:pPr>
            <a:r>
              <a:rPr lang="en-US" dirty="0" smtClean="0"/>
              <a:t>Which one is good? Eager abort or lazy abort</a:t>
            </a:r>
          </a:p>
          <a:p>
            <a:pPr>
              <a:buNone/>
            </a:pPr>
            <a:r>
              <a:rPr lang="en-US" dirty="0" err="1" smtClean="0"/>
              <a:t>Ans</a:t>
            </a:r>
            <a:r>
              <a:rPr lang="en-US" dirty="0" smtClean="0"/>
              <a:t>: No one way is sufficient, Compliers will implement different ways at the same time and flip between them for individual transactions if it seems to be an advantage</a:t>
            </a:r>
          </a:p>
          <a:p>
            <a:r>
              <a:rPr lang="en-US" b="1" dirty="0" smtClean="0"/>
              <a:t>Semantics </a:t>
            </a:r>
            <a:r>
              <a:rPr lang="en-US" dirty="0" smtClean="0"/>
              <a:t>: The semantics of the atomic block (for ex. </a:t>
            </a:r>
            <a:r>
              <a:rPr lang="en-US" dirty="0" err="1" smtClean="0"/>
              <a:t>tm_atomic</a:t>
            </a:r>
            <a:r>
              <a:rPr lang="en-US" dirty="0" smtClean="0"/>
              <a:t> block) are to be integrated into the rest of the language semantics</a:t>
            </a:r>
          </a:p>
          <a:p>
            <a:r>
              <a:rPr lang="en-US" b="1" dirty="0" smtClean="0"/>
              <a:t>Performance</a:t>
            </a:r>
            <a:r>
              <a:rPr lang="en-US" dirty="0" smtClean="0"/>
              <a:t>: Plenty of optimizations should be performed by the compiler and it needs research.</a:t>
            </a:r>
          </a:p>
          <a:p>
            <a:pPr>
              <a:buFont typeface="Wingdings" pitchFamily="2" charset="2"/>
              <a:buChar char="Ø"/>
            </a:pPr>
            <a:r>
              <a:rPr lang="en-US" dirty="0" smtClean="0"/>
              <a:t>In the case of contested and uncontested situations(single thread program), Tm overhead is too high, so two versions of each function are to be generated: one with TM support, one without.</a:t>
            </a:r>
          </a:p>
          <a:p>
            <a:pPr>
              <a:buNone/>
            </a:pPr>
            <a:r>
              <a:rPr lang="en-US" dirty="0" smtClean="0"/>
              <a:t>It should be made sure that the version without TM support is used as frequently as possible to reduce performance loss.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TM concept solves problems associated with locking system (by lock free data structure)</a:t>
            </a:r>
          </a:p>
          <a:p>
            <a:r>
              <a:rPr lang="en-US" dirty="0" smtClean="0"/>
              <a:t>But there is still a lot of research is to be </a:t>
            </a:r>
            <a:r>
              <a:rPr lang="en-US" smtClean="0"/>
              <a:t>carried out to </a:t>
            </a:r>
            <a:r>
              <a:rPr lang="en-US" dirty="0" smtClean="0"/>
              <a:t>take the full advantage of the TM.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Increasing the speed of execution</a:t>
            </a:r>
            <a:endParaRPr lang="en-US" dirty="0"/>
          </a:p>
        </p:txBody>
      </p:sp>
      <p:sp>
        <p:nvSpPr>
          <p:cNvPr id="3" name="Content Placeholder 2"/>
          <p:cNvSpPr>
            <a:spLocks noGrp="1"/>
          </p:cNvSpPr>
          <p:nvPr>
            <p:ph idx="1"/>
          </p:nvPr>
        </p:nvSpPr>
        <p:spPr/>
        <p:txBody>
          <a:bodyPr/>
          <a:lstStyle/>
          <a:p>
            <a:r>
              <a:rPr lang="en-US" dirty="0" smtClean="0"/>
              <a:t>Using more than one core for program execution</a:t>
            </a:r>
          </a:p>
          <a:p>
            <a:r>
              <a:rPr lang="en-US" dirty="0" smtClean="0"/>
              <a:t>To use the extra cores, programs must be parallelized</a:t>
            </a:r>
          </a:p>
          <a:p>
            <a:r>
              <a:rPr lang="en-US" dirty="0" smtClean="0"/>
              <a:t>As much of the program’s work as possible is to be done concurrently in the cores</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"Parallel Programming with Transactional Memory," U. </a:t>
            </a:r>
            <a:r>
              <a:rPr lang="en-US" dirty="0" err="1" smtClean="0"/>
              <a:t>Drepper</a:t>
            </a:r>
            <a:r>
              <a:rPr lang="en-US" dirty="0" smtClean="0"/>
              <a:t>, Comm. ACM, vol. 52, no. 2, pp. 38-43, February 2009.</a:t>
            </a:r>
          </a:p>
          <a:p>
            <a:r>
              <a:rPr lang="en-US" dirty="0" smtClean="0">
                <a:hlinkClick r:id="rId2"/>
              </a:rPr>
              <a:t>http://research.sun.com/spotlight/2007/2007-08-13_transactional_memory.html</a:t>
            </a:r>
            <a:endParaRPr lang="en-US" dirty="0" smtClean="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Amdahl’s law</a:t>
            </a:r>
            <a:endParaRPr lang="en-US" dirty="0"/>
          </a:p>
        </p:txBody>
      </p:sp>
      <p:sp>
        <p:nvSpPr>
          <p:cNvPr id="3" name="Content Placeholder 2"/>
          <p:cNvSpPr>
            <a:spLocks noGrp="1"/>
          </p:cNvSpPr>
          <p:nvPr>
            <p:ph idx="1"/>
          </p:nvPr>
        </p:nvSpPr>
        <p:spPr/>
        <p:txBody>
          <a:bodyPr/>
          <a:lstStyle/>
          <a:p>
            <a:r>
              <a:rPr lang="en-US" dirty="0" smtClean="0"/>
              <a:t>Speed up that can be achieved is</a:t>
            </a:r>
          </a:p>
          <a:p>
            <a:endParaRPr lang="en-US" dirty="0" smtClean="0"/>
          </a:p>
          <a:p>
            <a:pPr>
              <a:buNone/>
            </a:pPr>
            <a:r>
              <a:rPr lang="en-US" dirty="0" smtClean="0"/>
              <a:t>P= The fraction of the program that can be parallelized</a:t>
            </a:r>
          </a:p>
          <a:p>
            <a:pPr>
              <a:buNone/>
            </a:pPr>
            <a:r>
              <a:rPr lang="en-US" dirty="0" smtClean="0"/>
              <a:t>S= Number of execution units (cores) </a:t>
            </a:r>
          </a:p>
          <a:p>
            <a:pPr>
              <a:buNone/>
            </a:pPr>
            <a:r>
              <a:rPr lang="en-US" dirty="0" smtClean="0"/>
              <a:t> </a:t>
            </a:r>
            <a:endParaRPr lang="en-US" dirty="0"/>
          </a:p>
        </p:txBody>
      </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pic>
        <p:nvPicPr>
          <p:cNvPr id="102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705600" y="1447800"/>
            <a:ext cx="1676400" cy="1132703"/>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Synchronization problems</a:t>
            </a:r>
            <a:endParaRPr lang="en-US" dirty="0"/>
          </a:p>
        </p:txBody>
      </p:sp>
      <p:sp>
        <p:nvSpPr>
          <p:cNvPr id="3" name="Content Placeholder 2"/>
          <p:cNvSpPr>
            <a:spLocks noGrp="1"/>
          </p:cNvSpPr>
          <p:nvPr>
            <p:ph idx="1"/>
          </p:nvPr>
        </p:nvSpPr>
        <p:spPr/>
        <p:txBody>
          <a:bodyPr/>
          <a:lstStyle/>
          <a:p>
            <a:r>
              <a:rPr lang="en-US" dirty="0" smtClean="0"/>
              <a:t>Most of the individual pieces of the program have to collaborate, so have to share the data in the memory</a:t>
            </a:r>
          </a:p>
          <a:p>
            <a:r>
              <a:rPr lang="en-US" dirty="0" smtClean="0"/>
              <a:t>Write access to the shared data cannot happen in uncontrolled fashion</a:t>
            </a:r>
          </a:p>
          <a:p>
            <a:r>
              <a:rPr lang="en-US" dirty="0" smtClean="0"/>
              <a:t>An inconsistent state results, if the state(for ex: global variable) is represented by the content of multiple memory locations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lstStyle/>
          <a:p>
            <a:r>
              <a:rPr lang="en-US" dirty="0" smtClean="0"/>
              <a:t>Traditional solution is synchronization</a:t>
            </a:r>
          </a:p>
          <a:p>
            <a:r>
              <a:rPr lang="en-US" dirty="0" smtClean="0"/>
              <a:t>It is achieved with the help of mutual </a:t>
            </a:r>
            <a:r>
              <a:rPr lang="en-US" dirty="0" smtClean="0"/>
              <a:t>exclusion (</a:t>
            </a:r>
            <a:r>
              <a:rPr lang="en-US" dirty="0" err="1" smtClean="0"/>
              <a:t>mutex</a:t>
            </a:r>
            <a:r>
              <a:rPr lang="en-US" dirty="0" smtClean="0"/>
              <a:t>) directives</a:t>
            </a:r>
          </a:p>
          <a:p>
            <a:r>
              <a:rPr lang="en-US" dirty="0" err="1" smtClean="0"/>
              <a:t>Mutex</a:t>
            </a:r>
            <a:r>
              <a:rPr lang="en-US" dirty="0" smtClean="0"/>
              <a:t> is a technique to avoid the simultaneous use of the common resources(global variables) by the critical sections, by protecting </a:t>
            </a:r>
            <a:r>
              <a:rPr lang="en-US" dirty="0" smtClean="0"/>
              <a:t>them (i.e</a:t>
            </a:r>
            <a:r>
              <a:rPr lang="en-US" dirty="0" smtClean="0"/>
              <a:t>. protecting the memory that common resource resides in)</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t>
            </a:r>
            <a:endParaRPr lang="en-US" dirty="0"/>
          </a:p>
        </p:txBody>
      </p:sp>
      <p:sp>
        <p:nvSpPr>
          <p:cNvPr id="3" name="Content Placeholder 2"/>
          <p:cNvSpPr>
            <a:spLocks noGrp="1"/>
          </p:cNvSpPr>
          <p:nvPr>
            <p:ph idx="1"/>
          </p:nvPr>
        </p:nvSpPr>
        <p:spPr/>
        <p:txBody>
          <a:bodyPr/>
          <a:lstStyle/>
          <a:p>
            <a:r>
              <a:rPr lang="en-US" dirty="0" smtClean="0"/>
              <a:t>If all the read and write accesses to the protected state or the resource are performed while holding the </a:t>
            </a:r>
            <a:r>
              <a:rPr lang="en-US" dirty="0" err="1" smtClean="0"/>
              <a:t>mutex</a:t>
            </a:r>
            <a:r>
              <a:rPr lang="en-US" dirty="0" smtClean="0"/>
              <a:t> lock, it is guaranteed that the program will never see an inconsistent state.</a:t>
            </a:r>
          </a:p>
          <a:p>
            <a:r>
              <a:rPr lang="en-US" dirty="0" smtClean="0"/>
              <a:t>Locking </a:t>
            </a:r>
            <a:r>
              <a:rPr lang="en-US" dirty="0" err="1" smtClean="0"/>
              <a:t>mutexes</a:t>
            </a:r>
            <a:r>
              <a:rPr lang="en-US" dirty="0" smtClean="0"/>
              <a:t> open new set of problems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Problems with locking </a:t>
            </a:r>
            <a:r>
              <a:rPr lang="en-US" dirty="0" err="1" smtClean="0"/>
              <a:t>mutexes</a:t>
            </a:r>
            <a:endParaRPr lang="en-US" dirty="0"/>
          </a:p>
        </p:txBody>
      </p:sp>
      <p:sp>
        <p:nvSpPr>
          <p:cNvPr id="3" name="Content Placeholder 2"/>
          <p:cNvSpPr>
            <a:spLocks noGrp="1"/>
          </p:cNvSpPr>
          <p:nvPr>
            <p:ph idx="1"/>
          </p:nvPr>
        </p:nvSpPr>
        <p:spPr/>
        <p:txBody>
          <a:bodyPr/>
          <a:lstStyle/>
          <a:p>
            <a:r>
              <a:rPr lang="en-US" dirty="0" smtClean="0"/>
              <a:t>Using a single program-wide </a:t>
            </a:r>
            <a:r>
              <a:rPr lang="en-US" dirty="0" err="1" smtClean="0"/>
              <a:t>mutex</a:t>
            </a:r>
            <a:r>
              <a:rPr lang="en-US" dirty="0" smtClean="0"/>
              <a:t> hurts the program performance, as it decreases the portion of the program that can run in parallel</a:t>
            </a:r>
          </a:p>
          <a:p>
            <a:r>
              <a:rPr lang="en-US" dirty="0" smtClean="0"/>
              <a:t>Multiple </a:t>
            </a:r>
            <a:r>
              <a:rPr lang="en-US" dirty="0" err="1" smtClean="0"/>
              <a:t>mutexes</a:t>
            </a:r>
            <a:r>
              <a:rPr lang="en-US" dirty="0" smtClean="0"/>
              <a:t> increases the fraction ‘P’ in Amdahl’s law, but it also increases the overhead in locking and unlocking the </a:t>
            </a:r>
            <a:r>
              <a:rPr lang="en-US" dirty="0" err="1" smtClean="0"/>
              <a:t>mutexes</a:t>
            </a:r>
            <a:r>
              <a:rPr lang="en-US" dirty="0" smtClean="0"/>
              <a:t> (especially if the contention in critical regions is light)</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Deadlock</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Another problem with multiple locks is potential deadlocks if overlapping </a:t>
            </a:r>
            <a:r>
              <a:rPr lang="en-US" dirty="0" err="1" smtClean="0"/>
              <a:t>mutexes</a:t>
            </a:r>
            <a:r>
              <a:rPr lang="en-US" dirty="0" smtClean="0"/>
              <a:t> are locked by multiple threads in a different order</a:t>
            </a:r>
          </a:p>
          <a:p>
            <a:pPr>
              <a:buNone/>
            </a:pPr>
            <a:r>
              <a:rPr lang="en-US" dirty="0" smtClean="0"/>
              <a:t>Ex: void f1() {			 void f2() { 		</a:t>
            </a:r>
          </a:p>
          <a:p>
            <a:pPr>
              <a:buNone/>
            </a:pPr>
            <a:r>
              <a:rPr lang="en-US" dirty="0" smtClean="0"/>
              <a:t>  lock (mutex1)			 lock (mutex2)</a:t>
            </a:r>
          </a:p>
          <a:p>
            <a:pPr>
              <a:buNone/>
            </a:pPr>
            <a:r>
              <a:rPr lang="en-US" dirty="0" smtClean="0"/>
              <a:t>  lock (mutex2)			 lock (mutex1)</a:t>
            </a:r>
          </a:p>
          <a:p>
            <a:pPr>
              <a:buNone/>
            </a:pPr>
            <a:r>
              <a:rPr lang="en-US" dirty="0" smtClean="0"/>
              <a:t>..code…				..code…</a:t>
            </a:r>
          </a:p>
          <a:p>
            <a:pPr>
              <a:buNone/>
            </a:pPr>
            <a:r>
              <a:rPr lang="en-US" dirty="0" smtClean="0"/>
              <a:t>Unlock(mutex1)			Unlock(mutex2)</a:t>
            </a:r>
          </a:p>
          <a:p>
            <a:pPr>
              <a:buNone/>
            </a:pPr>
            <a:r>
              <a:rPr lang="en-US" dirty="0" smtClean="0"/>
              <a:t>Unlock(mutex2)			Unlock(mutex1)</a:t>
            </a:r>
          </a:p>
          <a:p>
            <a:pPr>
              <a:buNone/>
            </a:pPr>
            <a:r>
              <a:rPr lang="en-US" dirty="0" smtClean="0"/>
              <a:t>}						 }</a:t>
            </a:r>
          </a:p>
          <a:p>
            <a:r>
              <a:rPr lang="en-US" dirty="0" err="1" smtClean="0"/>
              <a:t>Livelock</a:t>
            </a:r>
            <a:r>
              <a:rPr lang="en-US" dirty="0" smtClean="0"/>
              <a:t> is problem with some algorithms that detect and try to recover form the deadlock</a:t>
            </a:r>
          </a:p>
          <a:p>
            <a:pPr>
              <a:buFont typeface="Wingdings" pitchFamily="2" charset="2"/>
              <a:buChar char="Ø"/>
            </a:pPr>
            <a:r>
              <a:rPr lang="en-US" dirty="0" smtClean="0"/>
              <a:t>The deadlock detection algorithm may trigger repeatedly if more than one thread (chosen randomly) takes the action</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dilemma</a:t>
            </a:r>
            <a:endParaRPr lang="en-US" dirty="0"/>
          </a:p>
        </p:txBody>
      </p:sp>
      <p:sp>
        <p:nvSpPr>
          <p:cNvPr id="3" name="Content Placeholder 2"/>
          <p:cNvSpPr>
            <a:spLocks noGrp="1"/>
          </p:cNvSpPr>
          <p:nvPr>
            <p:ph idx="1"/>
          </p:nvPr>
        </p:nvSpPr>
        <p:spPr/>
        <p:txBody>
          <a:bodyPr/>
          <a:lstStyle/>
          <a:p>
            <a:r>
              <a:rPr lang="en-US" dirty="0" smtClean="0"/>
              <a:t>So a programmer may be caught between two problems</a:t>
            </a:r>
          </a:p>
          <a:p>
            <a:pPr lvl="1">
              <a:buFont typeface="Wingdings" pitchFamily="2" charset="2"/>
              <a:buChar char="Ø"/>
            </a:pPr>
            <a:r>
              <a:rPr lang="en-US" dirty="0" smtClean="0"/>
              <a:t>Increasing the part of the program that can be executed in parallel (P)</a:t>
            </a:r>
          </a:p>
          <a:p>
            <a:pPr lvl="1">
              <a:buFont typeface="Wingdings" pitchFamily="2" charset="2"/>
              <a:buChar char="Ø"/>
            </a:pPr>
            <a:r>
              <a:rPr lang="en-US" dirty="0" smtClean="0"/>
              <a:t>The resulting complexity of the program code, that increases the potential for problems</a:t>
            </a:r>
          </a:p>
          <a:p>
            <a:pPr>
              <a:buFont typeface="Wingdings" pitchFamily="2" charset="2"/>
              <a:buChar char="Ø"/>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738</TotalTime>
  <Words>1134</Words>
  <Application>Microsoft Office PowerPoint</Application>
  <PresentationFormat>On-screen Show (4:3)</PresentationFormat>
  <Paragraphs>130</Paragraphs>
  <Slides>20</Slides>
  <Notes>2</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PARALLEL PROGRAMMING with TRANSACTIONAL MEMORY  </vt:lpstr>
      <vt:lpstr>Increasing the speed of execution</vt:lpstr>
      <vt:lpstr>Amdahl’s law</vt:lpstr>
      <vt:lpstr>Synchronization problems</vt:lpstr>
      <vt:lpstr>Contd..</vt:lpstr>
      <vt:lpstr>Cont…</vt:lpstr>
      <vt:lpstr>Problems with locking mutexes</vt:lpstr>
      <vt:lpstr>Deadlock</vt:lpstr>
      <vt:lpstr>The dilemma</vt:lpstr>
      <vt:lpstr>The concept of transactional memory(TM) to solve the consistency</vt:lpstr>
      <vt:lpstr>A piece of code with locking mechanism</vt:lpstr>
      <vt:lpstr>The same code with TM</vt:lpstr>
      <vt:lpstr>Transaction</vt:lpstr>
      <vt:lpstr>Cont…</vt:lpstr>
      <vt:lpstr>IMPLEMENTATION</vt:lpstr>
      <vt:lpstr>Issue with TM</vt:lpstr>
      <vt:lpstr>Cont..</vt:lpstr>
      <vt:lpstr>Cont..</vt:lpstr>
      <vt:lpstr>CONCLUSION</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PARELLEL PROGRAMMING with TRANSACTIONAL MEMORY  </dc:title>
  <dc:creator>Admin</dc:creator>
  <cp:lastModifiedBy>agrawvd</cp:lastModifiedBy>
  <cp:revision>84</cp:revision>
  <dcterms:created xsi:type="dcterms:W3CDTF">2006-08-16T00:00:00Z</dcterms:created>
  <dcterms:modified xsi:type="dcterms:W3CDTF">2010-05-03T20:04:26Z</dcterms:modified>
</cp:coreProperties>
</file>