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1" r:id="rId6"/>
    <p:sldId id="264" r:id="rId7"/>
    <p:sldId id="260" r:id="rId8"/>
    <p:sldId id="266" r:id="rId9"/>
    <p:sldId id="267" r:id="rId10"/>
    <p:sldId id="268" r:id="rId11"/>
    <p:sldId id="262" r:id="rId12"/>
    <p:sldId id="263" r:id="rId13"/>
    <p:sldId id="271" r:id="rId14"/>
    <p:sldId id="272" r:id="rId15"/>
    <p:sldId id="273" r:id="rId16"/>
    <p:sldId id="269" r:id="rId17"/>
    <p:sldId id="270"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1" d="100"/>
          <a:sy n="71" d="100"/>
        </p:scale>
        <p:origin x="-11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390889D3-EC1C-4F57-AA5B-41B01AD649BF}" type="datetimeFigureOut">
              <a:rPr lang="zh-CN" altLang="en-US" smtClean="0"/>
              <a:pPr/>
              <a:t>2009-11-18</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4F83251B-BEE4-40EF-BF30-290371577DC1}"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390889D3-EC1C-4F57-AA5B-41B01AD649BF}" type="datetimeFigureOut">
              <a:rPr lang="zh-CN" altLang="en-US" smtClean="0"/>
              <a:pPr/>
              <a:t>2009-11-18</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4F83251B-BEE4-40EF-BF30-290371577DC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390889D3-EC1C-4F57-AA5B-41B01AD649BF}" type="datetimeFigureOut">
              <a:rPr lang="zh-CN" altLang="en-US" smtClean="0"/>
              <a:pPr/>
              <a:t>2009-11-18</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4F83251B-BEE4-40EF-BF30-290371577DC1}"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390889D3-EC1C-4F57-AA5B-41B01AD649BF}" type="datetimeFigureOut">
              <a:rPr lang="zh-CN" altLang="en-US" smtClean="0"/>
              <a:pPr/>
              <a:t>2009-11-18</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4F83251B-BEE4-40EF-BF30-290371577DC1}" type="slidenum">
              <a:rPr lang="zh-CN" altLang="en-US" smtClean="0"/>
              <a:pPr/>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390889D3-EC1C-4F57-AA5B-41B01AD649BF}" type="datetimeFigureOut">
              <a:rPr lang="zh-CN" altLang="en-US" smtClean="0"/>
              <a:pPr/>
              <a:t>2009-11-18</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4F83251B-BEE4-40EF-BF30-290371577DC1}"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390889D3-EC1C-4F57-AA5B-41B01AD649BF}" type="datetimeFigureOut">
              <a:rPr lang="zh-CN" altLang="en-US" smtClean="0"/>
              <a:pPr/>
              <a:t>2009-11-18</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4F83251B-BEE4-40EF-BF30-290371577DC1}" type="slidenum">
              <a:rPr lang="zh-CN" altLang="en-US" smtClean="0"/>
              <a:pPr/>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390889D3-EC1C-4F57-AA5B-41B01AD649BF}" type="datetimeFigureOut">
              <a:rPr lang="zh-CN" altLang="en-US" smtClean="0"/>
              <a:pPr/>
              <a:t>2009-11-18</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4F83251B-BEE4-40EF-BF30-290371577DC1}"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390889D3-EC1C-4F57-AA5B-41B01AD649BF}" type="datetimeFigureOut">
              <a:rPr lang="zh-CN" altLang="en-US" smtClean="0"/>
              <a:pPr/>
              <a:t>2009-11-18</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4F83251B-BEE4-40EF-BF30-290371577DC1}" type="slidenum">
              <a:rPr lang="zh-CN" altLang="en-US" smtClean="0"/>
              <a:pPr/>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390889D3-EC1C-4F57-AA5B-41B01AD649BF}" type="datetimeFigureOut">
              <a:rPr lang="zh-CN" altLang="en-US" smtClean="0"/>
              <a:pPr/>
              <a:t>2009-11-18</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4F83251B-BEE4-40EF-BF30-290371577DC1}"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390889D3-EC1C-4F57-AA5B-41B01AD649BF}" type="datetimeFigureOut">
              <a:rPr lang="zh-CN" altLang="en-US" smtClean="0"/>
              <a:pPr/>
              <a:t>2009-11-18</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4F83251B-BEE4-40EF-BF30-290371577DC1}"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390889D3-EC1C-4F57-AA5B-41B01AD649BF}" type="datetimeFigureOut">
              <a:rPr lang="zh-CN" altLang="en-US" smtClean="0"/>
              <a:pPr/>
              <a:t>2009-11-18</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4F83251B-BEE4-40EF-BF30-290371577DC1}"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90889D3-EC1C-4F57-AA5B-41B01AD649BF}" type="datetimeFigureOut">
              <a:rPr lang="zh-CN" altLang="en-US" smtClean="0"/>
              <a:pPr/>
              <a:t>2009-11-18</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F83251B-BEE4-40EF-BF30-290371577DC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00166" y="1752601"/>
            <a:ext cx="6000792" cy="2105027"/>
          </a:xfrm>
        </p:spPr>
        <p:txBody>
          <a:bodyPr>
            <a:noAutofit/>
          </a:bodyPr>
          <a:lstStyle/>
          <a:p>
            <a:pPr algn="ctr"/>
            <a:r>
              <a:rPr lang="en-US" altLang="zh-CN" sz="4400" dirty="0" smtClean="0"/>
              <a:t/>
            </a:r>
            <a:br>
              <a:rPr lang="en-US" altLang="zh-CN" sz="4400" dirty="0" smtClean="0"/>
            </a:br>
            <a:r>
              <a:rPr lang="en-US" altLang="zh-CN" sz="4400" dirty="0" smtClean="0"/>
              <a:t/>
            </a:r>
            <a:br>
              <a:rPr lang="en-US" altLang="zh-CN" sz="4400" dirty="0" smtClean="0"/>
            </a:br>
            <a:r>
              <a:rPr lang="en-US" altLang="zh-CN" sz="4400" dirty="0" smtClean="0"/>
              <a:t/>
            </a:r>
            <a:br>
              <a:rPr lang="en-US" altLang="zh-CN" sz="4400" dirty="0" smtClean="0"/>
            </a:br>
            <a:r>
              <a:rPr lang="en-US" altLang="zh-CN" sz="4400" dirty="0" smtClean="0"/>
              <a:t/>
            </a:r>
            <a:br>
              <a:rPr lang="en-US" altLang="zh-CN" sz="4400" dirty="0" smtClean="0"/>
            </a:br>
            <a:r>
              <a:rPr lang="en-US" altLang="zh-CN" sz="4400" dirty="0" smtClean="0"/>
              <a:t>Supercomputer</a:t>
            </a:r>
            <a:r>
              <a:rPr lang="en-US" altLang="zh-CN" sz="2800" dirty="0" smtClean="0"/>
              <a:t>    </a:t>
            </a:r>
            <a:br>
              <a:rPr lang="en-US" altLang="zh-CN" sz="2800" dirty="0" smtClean="0"/>
            </a:br>
            <a:r>
              <a:rPr lang="en-US" sz="2800" dirty="0" smtClean="0"/>
              <a:t>Computer Architecture and Design</a:t>
            </a:r>
            <a:br>
              <a:rPr lang="en-US" sz="2800" dirty="0" smtClean="0"/>
            </a:br>
            <a:r>
              <a:rPr lang="en-US" sz="2800" dirty="0" smtClean="0"/>
              <a:t>Fall 2009 </a:t>
            </a:r>
            <a:r>
              <a:rPr lang="en-US" sz="3600" dirty="0" smtClean="0"/>
              <a:t/>
            </a:r>
            <a:br>
              <a:rPr lang="en-US" sz="3600" dirty="0" smtClean="0"/>
            </a:br>
            <a:endParaRPr lang="zh-CN" altLang="en-US" sz="3600" dirty="0"/>
          </a:p>
        </p:txBody>
      </p:sp>
      <p:sp>
        <p:nvSpPr>
          <p:cNvPr id="3" name="副标题 2"/>
          <p:cNvSpPr>
            <a:spLocks noGrp="1"/>
          </p:cNvSpPr>
          <p:nvPr>
            <p:ph type="subTitle" idx="1"/>
          </p:nvPr>
        </p:nvSpPr>
        <p:spPr/>
        <p:txBody>
          <a:bodyPr/>
          <a:lstStyle/>
          <a:p>
            <a:r>
              <a:rPr lang="en-US" altLang="zh-CN" dirty="0" smtClean="0"/>
              <a:t>Zhao </a:t>
            </a:r>
            <a:r>
              <a:rPr lang="en-US" altLang="zh-CN" dirty="0" err="1" smtClean="0"/>
              <a:t>Lixing</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dirty="0" smtClean="0">
                <a:latin typeface="Calibri" pitchFamily="34" charset="0"/>
              </a:rPr>
              <a:t>Supercomputers are used for highly calculation-intensive tasks.</a:t>
            </a:r>
          </a:p>
          <a:p>
            <a:endParaRPr lang="en-US" dirty="0" smtClean="0">
              <a:latin typeface="Calibri" pitchFamily="34" charset="0"/>
            </a:endParaRPr>
          </a:p>
          <a:p>
            <a:r>
              <a:rPr lang="en-US" dirty="0" smtClean="0">
                <a:latin typeface="Calibri" pitchFamily="34" charset="0"/>
              </a:rPr>
              <a:t>quantum mechanical physics</a:t>
            </a:r>
          </a:p>
          <a:p>
            <a:r>
              <a:rPr lang="en-US" dirty="0" smtClean="0">
                <a:latin typeface="Calibri" pitchFamily="34" charset="0"/>
              </a:rPr>
              <a:t>weather forecasting</a:t>
            </a:r>
          </a:p>
          <a:p>
            <a:r>
              <a:rPr lang="en-US" dirty="0" smtClean="0">
                <a:latin typeface="Calibri" pitchFamily="34" charset="0"/>
              </a:rPr>
              <a:t>climate research</a:t>
            </a:r>
          </a:p>
          <a:p>
            <a:r>
              <a:rPr lang="en-US" dirty="0" smtClean="0">
                <a:latin typeface="Calibri" pitchFamily="34" charset="0"/>
              </a:rPr>
              <a:t>molecular modeling(structures and properties of chemical compounds)</a:t>
            </a:r>
          </a:p>
          <a:p>
            <a:r>
              <a:rPr lang="en-US" dirty="0" smtClean="0">
                <a:latin typeface="Calibri" pitchFamily="34" charset="0"/>
              </a:rPr>
              <a:t> physical simulations</a:t>
            </a:r>
            <a:endParaRPr lang="zh-CN" altLang="en-US" dirty="0" smtClean="0">
              <a:latin typeface="Calibri" pitchFamily="34" charset="0"/>
            </a:endParaRPr>
          </a:p>
          <a:p>
            <a:endParaRPr lang="zh-CN" altLang="en-US" dirty="0"/>
          </a:p>
        </p:txBody>
      </p:sp>
      <p:sp>
        <p:nvSpPr>
          <p:cNvPr id="3" name="标题 2"/>
          <p:cNvSpPr>
            <a:spLocks noGrp="1"/>
          </p:cNvSpPr>
          <p:nvPr>
            <p:ph type="title"/>
          </p:nvPr>
        </p:nvSpPr>
        <p:spPr/>
        <p:txBody>
          <a:bodyPr>
            <a:normAutofit/>
          </a:bodyPr>
          <a:lstStyle/>
          <a:p>
            <a:r>
              <a:rPr lang="en-US" dirty="0" smtClean="0"/>
              <a:t>Common Uses</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dirty="0"/>
          </a:p>
        </p:txBody>
      </p:sp>
      <p:pic>
        <p:nvPicPr>
          <p:cNvPr id="2051" name="Picture 3"/>
          <p:cNvPicPr>
            <a:picLocks noGrp="1" noChangeAspect="1" noChangeArrowheads="1"/>
          </p:cNvPicPr>
          <p:nvPr>
            <p:ph idx="1"/>
          </p:nvPr>
        </p:nvPicPr>
        <p:blipFill>
          <a:blip r:embed="rId2"/>
          <a:srcRect/>
          <a:stretch>
            <a:fillRect/>
          </a:stretch>
        </p:blipFill>
        <p:spPr bwMode="auto">
          <a:xfrm>
            <a:off x="0" y="0"/>
            <a:ext cx="9144000" cy="6429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pic>
        <p:nvPicPr>
          <p:cNvPr id="3075" name="Picture 3"/>
          <p:cNvPicPr>
            <a:picLocks noGrp="1" noChangeAspect="1" noChangeArrowheads="1"/>
          </p:cNvPicPr>
          <p:nvPr>
            <p:ph idx="1"/>
          </p:nvPr>
        </p:nvPicPr>
        <p:blipFill>
          <a:blip r:embed="rId2"/>
          <a:srcRect/>
          <a:stretch>
            <a:fillRect/>
          </a:stretch>
        </p:blipFill>
        <p:spPr bwMode="auto">
          <a:xfrm>
            <a:off x="0" y="0"/>
            <a:ext cx="9144000" cy="6429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sp>
        <p:nvSpPr>
          <p:cNvPr id="5" name="内容占位符 4"/>
          <p:cNvSpPr>
            <a:spLocks noGrp="1"/>
          </p:cNvSpPr>
          <p:nvPr>
            <p:ph idx="1"/>
          </p:nvPr>
        </p:nvSpPr>
        <p:spPr/>
        <p:txBody>
          <a:bodyPr/>
          <a:lstStyle/>
          <a:p>
            <a:endParaRPr lang="zh-CN" altLang="en-US"/>
          </a:p>
        </p:txBody>
      </p:sp>
      <p:pic>
        <p:nvPicPr>
          <p:cNvPr id="1027" name="Picture 3"/>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endParaRPr lang="zh-CN" altLang="en-US"/>
          </a:p>
        </p:txBody>
      </p:sp>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14422"/>
            <a:ext cx="8229600" cy="4792869"/>
          </a:xfrm>
        </p:spPr>
        <p:txBody>
          <a:bodyPr>
            <a:normAutofit fontScale="92500" lnSpcReduction="10000"/>
          </a:bodyPr>
          <a:lstStyle/>
          <a:p>
            <a:r>
              <a:rPr lang="en-US" dirty="0" smtClean="0">
                <a:latin typeface="Calibri" pitchFamily="34" charset="0"/>
              </a:rPr>
              <a:t>IBM is developing the Cyclops64 architecture, intended to create a "supercomputer on a chip</a:t>
            </a:r>
            <a:r>
              <a:rPr lang="en-US" dirty="0" smtClean="0">
                <a:latin typeface="Calibri" pitchFamily="34" charset="0"/>
              </a:rPr>
              <a:t>".</a:t>
            </a:r>
          </a:p>
          <a:p>
            <a:endParaRPr lang="en-US" dirty="0" smtClean="0">
              <a:latin typeface="Calibri" pitchFamily="34" charset="0"/>
            </a:endParaRPr>
          </a:p>
          <a:p>
            <a:r>
              <a:rPr lang="en-US" dirty="0" smtClean="0">
                <a:latin typeface="Calibri" pitchFamily="34" charset="0"/>
              </a:rPr>
              <a:t>Meanwhile, IBM is constructing a 20 PFLOPs supercomputer at Lawrence Livermore National Laboratory, named </a:t>
            </a:r>
            <a:r>
              <a:rPr lang="en-US" b="1" dirty="0" smtClean="0">
                <a:latin typeface="Calibri" pitchFamily="34" charset="0"/>
              </a:rPr>
              <a:t>Sequoia</a:t>
            </a:r>
            <a:r>
              <a:rPr lang="en-US" dirty="0" smtClean="0">
                <a:latin typeface="Calibri" pitchFamily="34" charset="0"/>
              </a:rPr>
              <a:t>, which is scheduled to go online in 2011</a:t>
            </a:r>
            <a:r>
              <a:rPr lang="en-US" dirty="0" smtClean="0">
                <a:latin typeface="Calibri" pitchFamily="34" charset="0"/>
              </a:rPr>
              <a:t>.</a:t>
            </a:r>
          </a:p>
          <a:p>
            <a:endParaRPr lang="en-US" dirty="0" smtClean="0">
              <a:latin typeface="Calibri" pitchFamily="34" charset="0"/>
            </a:endParaRPr>
          </a:p>
          <a:p>
            <a:r>
              <a:rPr lang="en-US" dirty="0" smtClean="0">
                <a:latin typeface="Calibri" pitchFamily="34" charset="0"/>
              </a:rPr>
              <a:t>Erik P. DeBenedictis of Sandia National Laboratories theorizes that a zettaflops (10</a:t>
            </a:r>
            <a:r>
              <a:rPr lang="en-US" baseline="30000" dirty="0" smtClean="0">
                <a:latin typeface="Calibri" pitchFamily="34" charset="0"/>
              </a:rPr>
              <a:t>21</a:t>
            </a:r>
            <a:r>
              <a:rPr lang="en-US" dirty="0" smtClean="0">
                <a:latin typeface="Calibri" pitchFamily="34" charset="0"/>
              </a:rPr>
              <a:t>) </a:t>
            </a:r>
            <a:r>
              <a:rPr lang="en-US" dirty="0" smtClean="0">
                <a:latin typeface="Calibri" pitchFamily="34" charset="0"/>
              </a:rPr>
              <a:t>computer </a:t>
            </a:r>
            <a:r>
              <a:rPr lang="en-US" dirty="0" smtClean="0">
                <a:latin typeface="Calibri" pitchFamily="34" charset="0"/>
              </a:rPr>
              <a:t>is required to accomplish full weather modeling, which could cover a two week time span accurately</a:t>
            </a:r>
            <a:r>
              <a:rPr lang="en-US" dirty="0" smtClean="0">
                <a:latin typeface="Calibri" pitchFamily="34" charset="0"/>
              </a:rPr>
              <a:t>. </a:t>
            </a:r>
            <a:r>
              <a:rPr lang="en-US" dirty="0" smtClean="0">
                <a:latin typeface="Calibri" pitchFamily="34" charset="0"/>
              </a:rPr>
              <a:t>Such systems might be built around 2030</a:t>
            </a:r>
            <a:r>
              <a:rPr lang="en-US" dirty="0" smtClean="0">
                <a:latin typeface="Calibri" pitchFamily="34" charset="0"/>
              </a:rPr>
              <a:t>.</a:t>
            </a:r>
            <a:endParaRPr lang="en-US" dirty="0" smtClean="0">
              <a:latin typeface="Calibri" pitchFamily="34" charset="0"/>
            </a:endParaRPr>
          </a:p>
          <a:p>
            <a:endParaRPr lang="zh-CN" altLang="en-US" dirty="0"/>
          </a:p>
        </p:txBody>
      </p:sp>
      <p:sp>
        <p:nvSpPr>
          <p:cNvPr id="3" name="标题 2"/>
          <p:cNvSpPr>
            <a:spLocks noGrp="1"/>
          </p:cNvSpPr>
          <p:nvPr>
            <p:ph type="title"/>
          </p:nvPr>
        </p:nvSpPr>
        <p:spPr/>
        <p:txBody>
          <a:bodyPr>
            <a:normAutofit/>
          </a:bodyPr>
          <a:lstStyle/>
          <a:p>
            <a:r>
              <a:rPr lang="en-US" dirty="0" smtClean="0"/>
              <a:t>  Future Development</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dirty="0" smtClean="0">
                <a:latin typeface="Calibri" pitchFamily="34" charset="0"/>
              </a:rPr>
              <a:t>Vaughan-Nichols, </a:t>
            </a:r>
            <a:r>
              <a:rPr lang="en-US" dirty="0" smtClean="0">
                <a:latin typeface="Calibri" pitchFamily="34" charset="0"/>
              </a:rPr>
              <a:t>S.J. , “New </a:t>
            </a:r>
            <a:r>
              <a:rPr lang="en-US" dirty="0" smtClean="0">
                <a:latin typeface="Calibri" pitchFamily="34" charset="0"/>
              </a:rPr>
              <a:t>trends revive supercomputing </a:t>
            </a:r>
            <a:r>
              <a:rPr lang="en-US" dirty="0" smtClean="0">
                <a:latin typeface="Calibri" pitchFamily="34" charset="0"/>
              </a:rPr>
              <a:t>industry”,</a:t>
            </a:r>
            <a:r>
              <a:rPr lang="en-US" dirty="0" smtClean="0">
                <a:latin typeface="Calibri" pitchFamily="34" charset="0"/>
              </a:rPr>
              <a:t/>
            </a:r>
            <a:br>
              <a:rPr lang="en-US" dirty="0" smtClean="0">
                <a:latin typeface="Calibri" pitchFamily="34" charset="0"/>
              </a:rPr>
            </a:br>
            <a:r>
              <a:rPr lang="en-US" dirty="0" smtClean="0">
                <a:latin typeface="Calibri" pitchFamily="34" charset="0"/>
              </a:rPr>
              <a:t>Computer, Volume </a:t>
            </a:r>
            <a:r>
              <a:rPr lang="en-US" dirty="0" smtClean="0">
                <a:latin typeface="Calibri" pitchFamily="34" charset="0"/>
              </a:rPr>
              <a:t>37,  Issue 2,  Feb 2004 Page(s):10 - 13 </a:t>
            </a:r>
            <a:br>
              <a:rPr lang="en-US" dirty="0" smtClean="0">
                <a:latin typeface="Calibri" pitchFamily="34" charset="0"/>
              </a:rPr>
            </a:br>
            <a:endParaRPr lang="en-US" altLang="zh-CN" dirty="0" smtClean="0">
              <a:latin typeface="Calibri" pitchFamily="34" charset="0"/>
            </a:endParaRPr>
          </a:p>
          <a:p>
            <a:r>
              <a:rPr lang="en-US" altLang="zh-CN" dirty="0" smtClean="0">
                <a:latin typeface="Calibri" pitchFamily="34" charset="0"/>
              </a:rPr>
              <a:t>http</a:t>
            </a:r>
            <a:r>
              <a:rPr lang="en-US" altLang="zh-CN" dirty="0" smtClean="0">
                <a:latin typeface="Calibri" pitchFamily="34" charset="0"/>
              </a:rPr>
              <a:t>://</a:t>
            </a:r>
            <a:r>
              <a:rPr lang="en-US" altLang="zh-CN" dirty="0" smtClean="0">
                <a:latin typeface="Calibri" pitchFamily="34" charset="0"/>
              </a:rPr>
              <a:t>en.wikipedia.org/wiki/Supercomputer</a:t>
            </a:r>
          </a:p>
          <a:p>
            <a:endParaRPr lang="en-US" altLang="zh-CN" dirty="0" smtClean="0">
              <a:latin typeface="Calibri" pitchFamily="34" charset="0"/>
            </a:endParaRPr>
          </a:p>
          <a:p>
            <a:r>
              <a:rPr lang="en-US" altLang="zh-CN" dirty="0" smtClean="0">
                <a:latin typeface="Calibri" pitchFamily="34" charset="0"/>
              </a:rPr>
              <a:t>http://</a:t>
            </a:r>
            <a:r>
              <a:rPr lang="en-US" altLang="zh-CN" dirty="0" smtClean="0">
                <a:latin typeface="Calibri" pitchFamily="34" charset="0"/>
              </a:rPr>
              <a:t>www.top500.org/lists/2009/11</a:t>
            </a:r>
          </a:p>
          <a:p>
            <a:endParaRPr lang="en-US" altLang="zh-CN" dirty="0" smtClean="0">
              <a:latin typeface="Calibri" pitchFamily="34" charset="0"/>
            </a:endParaRPr>
          </a:p>
          <a:p>
            <a:r>
              <a:rPr lang="en-US" altLang="zh-CN" dirty="0" smtClean="0">
                <a:latin typeface="Calibri" pitchFamily="34" charset="0"/>
              </a:rPr>
              <a:t>http://</a:t>
            </a:r>
            <a:r>
              <a:rPr lang="en-US" altLang="zh-CN" dirty="0" smtClean="0">
                <a:latin typeface="Calibri" pitchFamily="34" charset="0"/>
              </a:rPr>
              <a:t>www.lonympics.co.uk/new/supercomputer.htm</a:t>
            </a:r>
          </a:p>
          <a:p>
            <a:endParaRPr lang="zh-CN" altLang="en-US" dirty="0"/>
          </a:p>
        </p:txBody>
      </p:sp>
      <p:sp>
        <p:nvSpPr>
          <p:cNvPr id="3" name="标题 2"/>
          <p:cNvSpPr>
            <a:spLocks noGrp="1"/>
          </p:cNvSpPr>
          <p:nvPr>
            <p:ph type="title"/>
          </p:nvPr>
        </p:nvSpPr>
        <p:spPr/>
        <p:txBody>
          <a:bodyPr/>
          <a:lstStyle/>
          <a:p>
            <a:r>
              <a:rPr lang="en-US" altLang="zh-CN" dirty="0" smtClean="0"/>
              <a:t>References</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857232"/>
            <a:ext cx="8229600" cy="5150059"/>
          </a:xfrm>
        </p:spPr>
        <p:txBody>
          <a:bodyPr>
            <a:normAutofit/>
          </a:bodyPr>
          <a:lstStyle/>
          <a:p>
            <a:r>
              <a:rPr lang="en-US" sz="2400" dirty="0" smtClean="0"/>
              <a:t>A </a:t>
            </a:r>
            <a:r>
              <a:rPr lang="en-US" sz="2400" b="1" dirty="0" smtClean="0"/>
              <a:t>supercomputer</a:t>
            </a:r>
            <a:r>
              <a:rPr lang="en-US" sz="2400" dirty="0" smtClean="0"/>
              <a:t> is a computer that is at the frontline of current processing capacity, particularly speed of calculation. </a:t>
            </a:r>
          </a:p>
          <a:p>
            <a:endParaRPr lang="en-US" sz="2400" dirty="0" smtClean="0"/>
          </a:p>
          <a:p>
            <a:r>
              <a:rPr lang="en-US" sz="2400" dirty="0" smtClean="0"/>
              <a:t>Supercomputers were introduced in the 1960s and were designed primarily by </a:t>
            </a:r>
            <a:r>
              <a:rPr lang="en-US" sz="2400" b="1" dirty="0" smtClean="0"/>
              <a:t>Seymour Cray </a:t>
            </a:r>
            <a:r>
              <a:rPr lang="en-US" sz="2400" dirty="0" smtClean="0"/>
              <a:t>at </a:t>
            </a:r>
            <a:r>
              <a:rPr lang="en-US" sz="2400" b="1" dirty="0" smtClean="0"/>
              <a:t>Control Data Corporation </a:t>
            </a:r>
            <a:r>
              <a:rPr lang="en-US" sz="2400" dirty="0" smtClean="0"/>
              <a:t>(CDC).</a:t>
            </a:r>
          </a:p>
          <a:p>
            <a:endParaRPr lang="en-US" sz="2400" dirty="0" smtClean="0"/>
          </a:p>
          <a:p>
            <a:r>
              <a:rPr lang="en-US" sz="2400" dirty="0" smtClean="0"/>
              <a:t>Supercomputers using custom CPUs traditionally gained their speed over conventional computers through the use of innovative designs that allow them to perform many tasks in parallel, as well as complex detail engineering. </a:t>
            </a:r>
            <a:endParaRPr lang="zh-CN" altLang="en-US" sz="2400" dirty="0"/>
          </a:p>
        </p:txBody>
      </p:sp>
      <p:sp>
        <p:nvSpPr>
          <p:cNvPr id="3" name="标题 2"/>
          <p:cNvSpPr>
            <a:spLocks noGrp="1"/>
          </p:cNvSpPr>
          <p:nvPr>
            <p:ph type="title"/>
          </p:nvPr>
        </p:nvSpPr>
        <p:spPr>
          <a:xfrm>
            <a:off x="457200" y="0"/>
            <a:ext cx="8229600" cy="1000108"/>
          </a:xfrm>
        </p:spPr>
        <p:txBody>
          <a:bodyPr/>
          <a:lstStyle/>
          <a:p>
            <a:r>
              <a:rPr lang="en-US" altLang="zh-CN" dirty="0" smtClean="0"/>
              <a:t>Introduction</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642918"/>
            <a:ext cx="8229600" cy="5364373"/>
          </a:xfrm>
        </p:spPr>
        <p:txBody>
          <a:bodyPr>
            <a:normAutofit fontScale="92500"/>
          </a:bodyPr>
          <a:lstStyle/>
          <a:p>
            <a:r>
              <a:rPr lang="en-US" sz="2400" dirty="0" smtClean="0">
                <a:latin typeface="Calibri" pitchFamily="34" charset="0"/>
              </a:rPr>
              <a:t>CDC's early machines were simply very fast scalar processors(a scalar processor processes one data item at a time), some ten times the speed of the fastest machines offered by other companies.</a:t>
            </a:r>
          </a:p>
          <a:p>
            <a:endParaRPr lang="en-US" sz="2400" dirty="0" smtClean="0">
              <a:latin typeface="Calibri" pitchFamily="34" charset="0"/>
            </a:endParaRPr>
          </a:p>
          <a:p>
            <a:r>
              <a:rPr lang="en-US" sz="2400" dirty="0" smtClean="0">
                <a:latin typeface="Calibri" pitchFamily="34" charset="0"/>
              </a:rPr>
              <a:t>In the 1970s most supercomputers were dedicated to running a vector processor(a single instruction operates simultaneously on multiple data items), and many of the newer players developed their own such processors at a lower price to enter the market.</a:t>
            </a:r>
          </a:p>
          <a:p>
            <a:endParaRPr lang="en-US" sz="2400" dirty="0" smtClean="0">
              <a:latin typeface="Calibri" pitchFamily="34" charset="0"/>
            </a:endParaRPr>
          </a:p>
          <a:p>
            <a:r>
              <a:rPr lang="en-US" sz="2400" dirty="0" smtClean="0">
                <a:latin typeface="Calibri" pitchFamily="34" charset="0"/>
              </a:rPr>
              <a:t>In the late 1980s and 1990s, attention turned from vector processors to massive parallel processing(a computer system with many independent arithmetic units or entire microprocessors that run in parallel) systems with thousands of "ordinary" CPUs, some being off the shelf units and others being custom designs</a:t>
            </a:r>
            <a:r>
              <a:rPr lang="en-US" sz="2400" dirty="0" smtClean="0"/>
              <a:t>.</a:t>
            </a:r>
          </a:p>
        </p:txBody>
      </p:sp>
      <p:sp>
        <p:nvSpPr>
          <p:cNvPr id="3" name="标题 2"/>
          <p:cNvSpPr>
            <a:spLocks noGrp="1"/>
          </p:cNvSpPr>
          <p:nvPr>
            <p:ph type="title"/>
          </p:nvPr>
        </p:nvSpPr>
        <p:spPr>
          <a:xfrm>
            <a:off x="500034" y="0"/>
            <a:ext cx="3543296" cy="642918"/>
          </a:xfrm>
        </p:spPr>
        <p:txBody>
          <a:bodyPr>
            <a:normAutofit fontScale="90000"/>
          </a:bodyPr>
          <a:lstStyle/>
          <a:p>
            <a:r>
              <a:rPr lang="en-US" altLang="zh-CN" dirty="0" smtClean="0"/>
              <a:t>Development</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000108"/>
            <a:ext cx="8229600" cy="5007183"/>
          </a:xfrm>
        </p:spPr>
        <p:txBody>
          <a:bodyPr>
            <a:normAutofit/>
          </a:bodyPr>
          <a:lstStyle/>
          <a:p>
            <a:r>
              <a:rPr lang="en-US" sz="2800" dirty="0" smtClean="0">
                <a:latin typeface="Calibri" pitchFamily="34" charset="0"/>
              </a:rPr>
              <a:t>Today, parallel designs are based on "off the shelf" server-class microprocessors, such as the PowerPC, Opteron, or Xeon, and most modern supercomputers are now highly-tuned computer clusters using commodity processors combined with custom interconnects.</a:t>
            </a:r>
            <a:endParaRPr lang="zh-CN" altLang="en-US" sz="2800" dirty="0">
              <a:latin typeface="Calibri" pitchFamily="34" charset="0"/>
            </a:endParaRPr>
          </a:p>
        </p:txBody>
      </p:sp>
      <p:sp>
        <p:nvSpPr>
          <p:cNvPr id="3" name="标题 2"/>
          <p:cNvSpPr>
            <a:spLocks noGrp="1"/>
          </p:cNvSpPr>
          <p:nvPr>
            <p:ph type="title"/>
          </p:nvPr>
        </p:nvSpPr>
        <p:spPr>
          <a:xfrm>
            <a:off x="457200" y="274638"/>
            <a:ext cx="8229600" cy="582594"/>
          </a:xfrm>
        </p:spPr>
        <p:txBody>
          <a:bodyPr>
            <a:normAutofit fontScale="90000"/>
          </a:bodyPr>
          <a:lstStyle/>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85860"/>
            <a:ext cx="8401080" cy="4721431"/>
          </a:xfrm>
        </p:spPr>
        <p:txBody>
          <a:bodyPr>
            <a:normAutofit lnSpcReduction="10000"/>
          </a:bodyPr>
          <a:lstStyle/>
          <a:p>
            <a:r>
              <a:rPr lang="en-US" dirty="0" smtClean="0">
                <a:latin typeface="Calibri" pitchFamily="34" charset="0"/>
              </a:rPr>
              <a:t>The top ten supercomputers on the Top500 list have the same top-level architecture. </a:t>
            </a:r>
          </a:p>
          <a:p>
            <a:endParaRPr lang="en-US" dirty="0" smtClean="0">
              <a:latin typeface="Calibri" pitchFamily="34" charset="0"/>
            </a:endParaRPr>
          </a:p>
          <a:p>
            <a:r>
              <a:rPr lang="en-US" dirty="0" smtClean="0">
                <a:latin typeface="Calibri" pitchFamily="34" charset="0"/>
              </a:rPr>
              <a:t>Each of them is a cluster of MIMD(Multiple Instruction  Multiple Data ) multiprocessors, each processor of which is SIMD (Single Instruction  Multiple Data ) . </a:t>
            </a:r>
          </a:p>
          <a:p>
            <a:endParaRPr lang="en-US" dirty="0" smtClean="0">
              <a:latin typeface="Calibri" pitchFamily="34" charset="0"/>
            </a:endParaRPr>
          </a:p>
          <a:p>
            <a:r>
              <a:rPr lang="en-US" dirty="0" smtClean="0">
                <a:latin typeface="Calibri" pitchFamily="34" charset="0"/>
              </a:rPr>
              <a:t>The supercomputers vary radically with respect to the number of multiprocessors per cluster, the number of processors per multiprocessor, and the number of simultaneous instructions per SIMD processor.</a:t>
            </a:r>
            <a:endParaRPr lang="zh-CN" altLang="en-US" dirty="0">
              <a:latin typeface="Calibri" pitchFamily="34" charset="0"/>
            </a:endParaRPr>
          </a:p>
        </p:txBody>
      </p:sp>
      <p:sp>
        <p:nvSpPr>
          <p:cNvPr id="3" name="标题 2"/>
          <p:cNvSpPr>
            <a:spLocks noGrp="1"/>
          </p:cNvSpPr>
          <p:nvPr>
            <p:ph type="title"/>
          </p:nvPr>
        </p:nvSpPr>
        <p:spPr>
          <a:xfrm>
            <a:off x="428596" y="285728"/>
            <a:ext cx="8229600" cy="1143000"/>
          </a:xfrm>
        </p:spPr>
        <p:txBody>
          <a:bodyPr>
            <a:normAutofit/>
          </a:bodyPr>
          <a:lstStyle/>
          <a:p>
            <a:r>
              <a:rPr lang="en-US" sz="3200" dirty="0" smtClean="0"/>
              <a:t>    Modern Supercomputer Architecture</a:t>
            </a:r>
            <a:endParaRPr lang="zh-CN" alt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74638"/>
            <a:ext cx="8229600" cy="511156"/>
          </a:xfrm>
        </p:spPr>
        <p:txBody>
          <a:bodyPr>
            <a:normAutofit fontScale="90000"/>
          </a:bodyPr>
          <a:lstStyle/>
          <a:p>
            <a:endParaRPr lang="zh-CN" altLang="en-US" dirty="0"/>
          </a:p>
        </p:txBody>
      </p:sp>
      <p:pic>
        <p:nvPicPr>
          <p:cNvPr id="1026" name="Picture 2"/>
          <p:cNvPicPr>
            <a:picLocks noGrp="1" noChangeAspect="1" noChangeArrowheads="1"/>
          </p:cNvPicPr>
          <p:nvPr>
            <p:ph idx="1"/>
          </p:nvPr>
        </p:nvPicPr>
        <p:blipFill>
          <a:blip r:embed="rId2"/>
          <a:srcRect/>
          <a:stretch>
            <a:fillRect/>
          </a:stretch>
        </p:blipFill>
        <p:spPr bwMode="auto">
          <a:xfrm>
            <a:off x="571472" y="1071546"/>
            <a:ext cx="3857652" cy="4419604"/>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500562" y="1071546"/>
            <a:ext cx="3929090" cy="43577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142984"/>
            <a:ext cx="8229600" cy="5286412"/>
          </a:xfrm>
        </p:spPr>
        <p:txBody>
          <a:bodyPr>
            <a:normAutofit lnSpcReduction="10000"/>
          </a:bodyPr>
          <a:lstStyle/>
          <a:p>
            <a:r>
              <a:rPr lang="en-US" dirty="0" smtClean="0">
                <a:latin typeface="Calibri" pitchFamily="34" charset="0"/>
              </a:rPr>
              <a:t>The base language of supercomputer code is </a:t>
            </a:r>
            <a:r>
              <a:rPr lang="en-US" b="1" dirty="0" smtClean="0">
                <a:latin typeface="Calibri" pitchFamily="34" charset="0"/>
              </a:rPr>
              <a:t>Fortran</a:t>
            </a:r>
            <a:r>
              <a:rPr lang="en-US" dirty="0" smtClean="0">
                <a:latin typeface="Calibri" pitchFamily="34" charset="0"/>
              </a:rPr>
              <a:t> or </a:t>
            </a:r>
            <a:r>
              <a:rPr lang="en-US" b="1" dirty="0" smtClean="0">
                <a:latin typeface="Calibri" pitchFamily="34" charset="0"/>
              </a:rPr>
              <a:t>C</a:t>
            </a:r>
            <a:r>
              <a:rPr lang="en-US" dirty="0" smtClean="0">
                <a:latin typeface="Calibri" pitchFamily="34" charset="0"/>
              </a:rPr>
              <a:t>, using special libraries to share data between nodes.</a:t>
            </a:r>
          </a:p>
          <a:p>
            <a:endParaRPr lang="en-US" dirty="0" smtClean="0">
              <a:latin typeface="Calibri" pitchFamily="34" charset="0"/>
            </a:endParaRPr>
          </a:p>
          <a:p>
            <a:r>
              <a:rPr lang="en-US" dirty="0" smtClean="0">
                <a:latin typeface="Calibri" pitchFamily="34" charset="0"/>
              </a:rPr>
              <a:t> Environments such as </a:t>
            </a:r>
            <a:r>
              <a:rPr lang="en-US" b="1" dirty="0" smtClean="0">
                <a:latin typeface="Calibri" pitchFamily="34" charset="0"/>
              </a:rPr>
              <a:t>PVM</a:t>
            </a:r>
            <a:r>
              <a:rPr lang="en-US" dirty="0" smtClean="0">
                <a:latin typeface="Calibri" pitchFamily="34" charset="0"/>
              </a:rPr>
              <a:t>(Parallel</a:t>
            </a:r>
            <a:r>
              <a:rPr lang="en-US" b="1" dirty="0" smtClean="0">
                <a:latin typeface="Calibri" pitchFamily="34" charset="0"/>
              </a:rPr>
              <a:t> </a:t>
            </a:r>
            <a:r>
              <a:rPr lang="en-US" dirty="0" smtClean="0">
                <a:latin typeface="Calibri" pitchFamily="34" charset="0"/>
              </a:rPr>
              <a:t>Virtual Machine) and </a:t>
            </a:r>
            <a:r>
              <a:rPr lang="en-US" b="1" dirty="0" smtClean="0">
                <a:latin typeface="Calibri" pitchFamily="34" charset="0"/>
              </a:rPr>
              <a:t>MPI</a:t>
            </a:r>
            <a:r>
              <a:rPr lang="en-US" dirty="0" smtClean="0">
                <a:latin typeface="Calibri" pitchFamily="34" charset="0"/>
              </a:rPr>
              <a:t>(Message</a:t>
            </a:r>
            <a:r>
              <a:rPr lang="en-US" b="1" dirty="0" smtClean="0">
                <a:latin typeface="Calibri" pitchFamily="34" charset="0"/>
              </a:rPr>
              <a:t> </a:t>
            </a:r>
            <a:r>
              <a:rPr lang="en-US" dirty="0" smtClean="0">
                <a:latin typeface="Calibri" pitchFamily="34" charset="0"/>
              </a:rPr>
              <a:t>Passing</a:t>
            </a:r>
            <a:r>
              <a:rPr lang="en-US" b="1" dirty="0" smtClean="0">
                <a:latin typeface="Calibri" pitchFamily="34" charset="0"/>
              </a:rPr>
              <a:t> </a:t>
            </a:r>
            <a:r>
              <a:rPr lang="en-US" dirty="0" smtClean="0">
                <a:latin typeface="Calibri" pitchFamily="34" charset="0"/>
              </a:rPr>
              <a:t>Interface) for loosely connected clusters and </a:t>
            </a:r>
            <a:r>
              <a:rPr lang="en-US" b="1" dirty="0" smtClean="0">
                <a:latin typeface="Calibri" pitchFamily="34" charset="0"/>
              </a:rPr>
              <a:t>OpenMP</a:t>
            </a:r>
            <a:r>
              <a:rPr lang="en-US" dirty="0" smtClean="0">
                <a:latin typeface="Calibri" pitchFamily="34" charset="0"/>
              </a:rPr>
              <a:t>(Open Multi-Processing) for tightly coordinated shared memory machines are used. </a:t>
            </a:r>
          </a:p>
          <a:p>
            <a:endParaRPr lang="en-US" dirty="0" smtClean="0">
              <a:latin typeface="Calibri" pitchFamily="34" charset="0"/>
            </a:endParaRPr>
          </a:p>
          <a:p>
            <a:r>
              <a:rPr lang="en-US" dirty="0" smtClean="0">
                <a:latin typeface="Calibri" pitchFamily="34" charset="0"/>
              </a:rPr>
              <a:t>Significant effort is required to prevent any of the CPU's from wasting time waiting on data from other nodes.</a:t>
            </a:r>
          </a:p>
          <a:p>
            <a:endParaRPr lang="zh-CN" altLang="en-US" dirty="0"/>
          </a:p>
        </p:txBody>
      </p:sp>
      <p:sp>
        <p:nvSpPr>
          <p:cNvPr id="3" name="标题 2"/>
          <p:cNvSpPr>
            <a:spLocks noGrp="1"/>
          </p:cNvSpPr>
          <p:nvPr>
            <p:ph type="title"/>
          </p:nvPr>
        </p:nvSpPr>
        <p:spPr>
          <a:xfrm>
            <a:off x="428596" y="142852"/>
            <a:ext cx="8229600" cy="1143000"/>
          </a:xfrm>
        </p:spPr>
        <p:txBody>
          <a:bodyPr/>
          <a:lstStyle/>
          <a:p>
            <a:r>
              <a:rPr lang="en-US" dirty="0" smtClean="0"/>
              <a:t>Programming</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dirty="0" smtClean="0"/>
              <a:t>Supercomputer operating systems today are most often variants of Linux.</a:t>
            </a:r>
          </a:p>
          <a:p>
            <a:endParaRPr lang="en-US" dirty="0" smtClean="0"/>
          </a:p>
          <a:p>
            <a:r>
              <a:rPr lang="en-US" dirty="0" smtClean="0"/>
              <a:t>Supercomputers are often priced at millions of dollars, are sold to a very small market and the R&amp;D budget for the OS was often limited.</a:t>
            </a:r>
          </a:p>
          <a:p>
            <a:endParaRPr lang="en-US" dirty="0" smtClean="0"/>
          </a:p>
          <a:p>
            <a:r>
              <a:rPr lang="en-US" dirty="0" smtClean="0"/>
              <a:t>The advent of Unix and Linux allows reuse of conventional desktop software and user interfaces.</a:t>
            </a:r>
            <a:endParaRPr lang="zh-CN" altLang="en-US" dirty="0"/>
          </a:p>
        </p:txBody>
      </p:sp>
      <p:sp>
        <p:nvSpPr>
          <p:cNvPr id="3" name="标题 2"/>
          <p:cNvSpPr>
            <a:spLocks noGrp="1"/>
          </p:cNvSpPr>
          <p:nvPr>
            <p:ph type="title"/>
          </p:nvPr>
        </p:nvSpPr>
        <p:spPr/>
        <p:txBody>
          <a:bodyPr/>
          <a:lstStyle/>
          <a:p>
            <a:r>
              <a:rPr lang="en-US" dirty="0" smtClean="0"/>
              <a:t>Operating Systems</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857232"/>
            <a:ext cx="8229600" cy="5150059"/>
          </a:xfrm>
        </p:spPr>
        <p:txBody>
          <a:bodyPr>
            <a:normAutofit/>
          </a:bodyPr>
          <a:lstStyle/>
          <a:p>
            <a:r>
              <a:rPr lang="en-US" dirty="0" smtClean="0">
                <a:latin typeface="Calibri" pitchFamily="34" charset="0"/>
              </a:rPr>
              <a:t> Supercomputer generates large amounts of heat and must be cooled. Cooling most supercomputers is a major HVAC (Heating, Ventilating, and Air Conditioning) problem. </a:t>
            </a:r>
            <a:endParaRPr lang="zh-CN" altLang="en-US" dirty="0" smtClean="0">
              <a:latin typeface="Calibri" pitchFamily="34" charset="0"/>
            </a:endParaRPr>
          </a:p>
          <a:p>
            <a:r>
              <a:rPr lang="en-US" dirty="0" smtClean="0">
                <a:latin typeface="Calibri" pitchFamily="34" charset="0"/>
              </a:rPr>
              <a:t>In modern supercomputers built of many conventional CPUs running in parallel, latencies of 1-5 microseconds to send a message between CPUs are typical. </a:t>
            </a:r>
            <a:endParaRPr lang="zh-CN" altLang="en-US" dirty="0" smtClean="0">
              <a:latin typeface="Calibri" pitchFamily="34" charset="0"/>
            </a:endParaRPr>
          </a:p>
          <a:p>
            <a:r>
              <a:rPr lang="en-US" dirty="0" smtClean="0">
                <a:latin typeface="Calibri" pitchFamily="34" charset="0"/>
              </a:rPr>
              <a:t>Supercomputers consume and produce massive amounts of data in a very short period of time. Much work on external storage bandwidth is needed to ensure that this information can be transferred quickly and stored/retrieved correctly.</a:t>
            </a:r>
            <a:endParaRPr lang="zh-CN" altLang="en-US" dirty="0">
              <a:latin typeface="Calibri" pitchFamily="34" charset="0"/>
            </a:endParaRPr>
          </a:p>
        </p:txBody>
      </p:sp>
      <p:sp>
        <p:nvSpPr>
          <p:cNvPr id="3" name="标题 2"/>
          <p:cNvSpPr>
            <a:spLocks noGrp="1"/>
          </p:cNvSpPr>
          <p:nvPr>
            <p:ph type="title"/>
          </p:nvPr>
        </p:nvSpPr>
        <p:spPr/>
        <p:txBody>
          <a:bodyPr>
            <a:normAutofit fontScale="90000"/>
          </a:bodyPr>
          <a:lstStyle/>
          <a:p>
            <a:r>
              <a:rPr lang="en-US" dirty="0" smtClean="0"/>
              <a:t>Challenges</a:t>
            </a:r>
            <a:r>
              <a:rPr lang="zh-CN" altLang="en-US" dirty="0" smtClean="0"/>
              <a:t/>
            </a:r>
            <a:br>
              <a:rPr lang="zh-CN" altLang="en-US" dirty="0" smtClean="0"/>
            </a:br>
            <a:endParaRPr lang="zh-CN"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322</TotalTime>
  <Words>672</Words>
  <Application>Microsoft Office PowerPoint</Application>
  <PresentationFormat>全屏显示(4:3)</PresentationFormat>
  <Paragraphs>58</Paragraphs>
  <Slides>17</Slides>
  <Notes>0</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聚合</vt:lpstr>
      <vt:lpstr>    Supercomputer     Computer Architecture and Design Fall 2009  </vt:lpstr>
      <vt:lpstr>Introduction</vt:lpstr>
      <vt:lpstr>Development</vt:lpstr>
      <vt:lpstr>幻灯片 4</vt:lpstr>
      <vt:lpstr>    Modern Supercomputer Architecture</vt:lpstr>
      <vt:lpstr>幻灯片 6</vt:lpstr>
      <vt:lpstr>Programming</vt:lpstr>
      <vt:lpstr>Operating Systems</vt:lpstr>
      <vt:lpstr>Challenges </vt:lpstr>
      <vt:lpstr>Common Uses</vt:lpstr>
      <vt:lpstr>幻灯片 11</vt:lpstr>
      <vt:lpstr>幻灯片 12</vt:lpstr>
      <vt:lpstr>幻灯片 13</vt:lpstr>
      <vt:lpstr>幻灯片 14</vt:lpstr>
      <vt:lpstr>幻灯片 15</vt:lpstr>
      <vt:lpstr>  Future Development</vt:lpstr>
      <vt:lpstr>References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User</cp:lastModifiedBy>
  <cp:revision>70</cp:revision>
  <dcterms:created xsi:type="dcterms:W3CDTF">2009-11-18T03:42:27Z</dcterms:created>
  <dcterms:modified xsi:type="dcterms:W3CDTF">2009-11-18T16:28:40Z</dcterms:modified>
</cp:coreProperties>
</file>