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62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</p:sldIdLst>
  <p:sldSz cx="9144000" cy="6858000" type="screen4x3"/>
  <p:notesSz cx="6950075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1" autoAdjust="0"/>
    <p:restoredTop sz="90675" autoAdjust="0"/>
  </p:normalViewPr>
  <p:slideViewPr>
    <p:cSldViewPr>
      <p:cViewPr>
        <p:scale>
          <a:sx n="70" d="100"/>
          <a:sy n="70" d="100"/>
        </p:scale>
        <p:origin x="-8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30" y="-78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1374" cy="46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ELEC 2120 Fri. May 17, 2013 Roppel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702" y="0"/>
            <a:ext cx="3011373" cy="46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863"/>
            <a:ext cx="3011374" cy="46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702" y="8774863"/>
            <a:ext cx="3011373" cy="46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18" rIns="96639" bIns="4831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58AA81B-4D62-4A39-8CCE-64A36DE2A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537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0659" cy="4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ELEC 2120 Fri. May 17, 2013 Roppel</a:t>
            </a:r>
            <a:endParaRPr lang="en-GB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9419" y="1"/>
            <a:ext cx="3040657" cy="4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658813"/>
            <a:ext cx="5376863" cy="4033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62797" y="4397780"/>
            <a:ext cx="6226108" cy="41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5559"/>
            <a:ext cx="3040659" cy="4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9419" y="8795559"/>
            <a:ext cx="3040657" cy="44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334D9C9-C642-4CFE-9FB4-B94C54B35E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208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D9C9-C642-4CFE-9FB4-B94C54B35EB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ELEC 2120 Fri. May 17, 2013 Roppel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4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6B04C-8F86-45A5-836B-28B7EBFDAC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0F3B8-9643-494D-97C9-79D9CBF4D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EE74B-5ED5-48A3-BAF4-1BB3F9BC6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68F31-3EF1-43A5-B71F-E3FC4C9DE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44020-1D91-4AF5-A67C-6CD8A7DA2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DA94F-7670-4E08-B4F8-3B1CF255C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C2AF-2D4A-4237-8DEC-B178E549F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38A-C333-46E4-A1F2-C6DB47D1A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76C08-B3B2-4246-95A7-379395F69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0E14-39F2-4F9A-9718-EAC40B264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F2461-C728-4F09-8C50-6E21BD167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2808-1800-43D2-92BB-41C01A8AF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C38EC261-D87F-44E2-9B0E-59FE0296C5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openxmlformats.org/officeDocument/2006/relationships/image" Target="../media/image22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19.wmf"/><Relationship Id="rId3" Type="http://schemas.openxmlformats.org/officeDocument/2006/relationships/image" Target="../media/image22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8C39-386B-46B3-A6AD-E6DF324BAB85}" type="slidenum">
              <a:rPr lang="en-US"/>
              <a:pPr/>
              <a:t>1</a:t>
            </a:fld>
            <a:endParaRPr lang="en-US"/>
          </a:p>
        </p:txBody>
      </p:sp>
      <p:sp>
        <p:nvSpPr>
          <p:cNvPr id="7172" name="Text Box 4"/>
          <p:cNvSpPr txBox="1">
            <a:spLocks noGrp="1" noChangeArrowheads="1"/>
          </p:cNvSpPr>
          <p:nvPr>
            <p:ph type="ctrTitle"/>
          </p:nvPr>
        </p:nvSpPr>
        <p:spPr>
          <a:xfrm>
            <a:off x="755576" y="2276872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4000" dirty="0">
                <a:solidFill>
                  <a:srgbClr val="FF0000"/>
                </a:solidFill>
                <a:latin typeface="Verdana" pitchFamily="34" charset="0"/>
              </a:rPr>
              <a:t>Chapter </a:t>
            </a: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>5</a:t>
            </a:r>
            <a:r>
              <a:rPr lang="en-US" sz="40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40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>Ideal Filters, Sampling, </a:t>
            </a: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>and </a:t>
            </a: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>Reconstruction</a:t>
            </a:r>
            <a:b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>Sections 5.3-5.4</a:t>
            </a: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Verdana" pitchFamily="34" charset="0"/>
              </a:rPr>
              <a:t>Wed. June 26, 2013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10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 Sampling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9592" y="1268760"/>
          <a:ext cx="78181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name="Equation" r:id="rId3" imgW="3352680" imgH="431640" progId="Equation.DSMT4">
                  <p:embed/>
                </p:oleObj>
              </mc:Choice>
              <mc:Fallback>
                <p:oleObj name="Equation" r:id="rId3" imgW="335268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68760"/>
                        <a:ext cx="781815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59631" y="2636912"/>
          <a:ext cx="600546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9" name="Equation" r:id="rId5" imgW="1765080" imgH="507960" progId="Equation.DSMT4">
                  <p:embed/>
                </p:oleObj>
              </mc:Choice>
              <mc:Fallback>
                <p:oleObj name="Equation" r:id="rId5" imgW="176508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1" y="2636912"/>
                        <a:ext cx="6005467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47251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where 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is the sampling interval, and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is the sample number.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11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 Sampling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268761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As shown in text equations 5.49 – 5.51, the Fourier transform of the sampled signal is: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43608" y="2348880"/>
          <a:ext cx="7566440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Equation" r:id="rId3" imgW="2450880" imgH="1143000" progId="Equation.DSMT4">
                  <p:embed/>
                </p:oleObj>
              </mc:Choice>
              <mc:Fallback>
                <p:oleObj name="Equation" r:id="rId3" imgW="2450880" imgH="1143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48880"/>
                        <a:ext cx="7566440" cy="3528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12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 Sampling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 l="1969" t="39374" r="2548" b="9439"/>
          <a:stretch>
            <a:fillRect/>
          </a:stretch>
        </p:blipFill>
        <p:spPr bwMode="auto">
          <a:xfrm>
            <a:off x="323528" y="1268760"/>
            <a:ext cx="85966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16016" y="1124744"/>
          <a:ext cx="83709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Equation" r:id="rId4" imgW="393480" imgH="203040" progId="Equation.DSMT4">
                  <p:embed/>
                </p:oleObj>
              </mc:Choice>
              <mc:Fallback>
                <p:oleObj name="Equation" r:id="rId4" imgW="3934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24744"/>
                        <a:ext cx="83709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44008" y="2924944"/>
          <a:ext cx="1000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9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24944"/>
                        <a:ext cx="10001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27984" y="4797152"/>
          <a:ext cx="98010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0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797152"/>
                        <a:ext cx="98010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00192" y="4797152"/>
          <a:ext cx="1009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1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797152"/>
                        <a:ext cx="1009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508104" y="5013176"/>
          <a:ext cx="4492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2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13176"/>
                        <a:ext cx="4492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5724128" y="4509120"/>
            <a:ext cx="0" cy="36004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724128" y="4221088"/>
            <a:ext cx="0" cy="8640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004048" y="4221088"/>
            <a:ext cx="288032" cy="7200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6156176" y="4221088"/>
            <a:ext cx="504056" cy="6480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755576" y="11247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Original signal: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285293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Sampled signal: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907088" y="3052763"/>
          <a:ext cx="75723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3" name="Equation" r:id="rId14" imgW="342720" imgH="177480" progId="Equation.DSMT4">
                  <p:embed/>
                </p:oleObj>
              </mc:Choice>
              <mc:Fallback>
                <p:oleObj name="Equation" r:id="rId14" imgW="34272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3052763"/>
                        <a:ext cx="75723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 flipH="1">
            <a:off x="4644008" y="3284984"/>
            <a:ext cx="1296144" cy="21602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508104" y="1628800"/>
          <a:ext cx="3365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4"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628800"/>
                        <a:ext cx="3365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 flipH="1" flipV="1">
            <a:off x="4644008" y="1700808"/>
            <a:ext cx="936104" cy="720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13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5.4.1 Reconstruction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 l="1969" t="39374" r="2548" b="9439"/>
          <a:stretch>
            <a:fillRect/>
          </a:stretch>
        </p:blipFill>
        <p:spPr bwMode="auto">
          <a:xfrm>
            <a:off x="323528" y="1268760"/>
            <a:ext cx="85966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16016" y="1124744"/>
          <a:ext cx="837093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6" name="Equation" r:id="rId4" imgW="393480" imgH="203040" progId="Equation.DSMT4">
                  <p:embed/>
                </p:oleObj>
              </mc:Choice>
              <mc:Fallback>
                <p:oleObj name="Equation" r:id="rId4" imgW="3934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124744"/>
                        <a:ext cx="837093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44008" y="2924944"/>
          <a:ext cx="1000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7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924944"/>
                        <a:ext cx="10001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27984" y="4797152"/>
          <a:ext cx="98010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8"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797152"/>
                        <a:ext cx="980109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300192" y="4797152"/>
          <a:ext cx="1009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9" name="Equation" r:id="rId10" imgW="457200" imgH="228600" progId="Equation.DSMT4">
                  <p:embed/>
                </p:oleObj>
              </mc:Choice>
              <mc:Fallback>
                <p:oleObj name="Equation" r:id="rId10" imgW="4572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797152"/>
                        <a:ext cx="1009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508104" y="5013176"/>
          <a:ext cx="4492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0" name="Equation" r:id="rId12" imgW="203040" imgH="228600" progId="Equation.DSMT4">
                  <p:embed/>
                </p:oleObj>
              </mc:Choice>
              <mc:Fallback>
                <p:oleObj name="Equation" r:id="rId12" imgW="2030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13176"/>
                        <a:ext cx="44926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5724128" y="4509120"/>
            <a:ext cx="0" cy="36004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724128" y="4221088"/>
            <a:ext cx="0" cy="8640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004048" y="4221088"/>
            <a:ext cx="288032" cy="7200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6156176" y="4221088"/>
            <a:ext cx="504056" cy="6480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  <p:sp>
        <p:nvSpPr>
          <p:cNvPr id="27" name="TextBox 26"/>
          <p:cNvSpPr txBox="1"/>
          <p:nvPr/>
        </p:nvSpPr>
        <p:spPr>
          <a:xfrm>
            <a:off x="755576" y="11247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Original signal: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552" y="285293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Sampled signal: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23928" y="3429000"/>
            <a:ext cx="1296144" cy="72008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22920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Apply ideal </a:t>
            </a:r>
            <a:r>
              <a:rPr lang="en-US" sz="2400" dirty="0" err="1" smtClean="0">
                <a:solidFill>
                  <a:schemeClr val="tx1"/>
                </a:solidFill>
              </a:rPr>
              <a:t>lowpass</a:t>
            </a:r>
            <a:r>
              <a:rPr lang="en-US" sz="2400" dirty="0" smtClean="0">
                <a:solidFill>
                  <a:schemeClr val="tx1"/>
                </a:solidFill>
              </a:rPr>
              <a:t> filter with bandwidth between</a:t>
            </a:r>
            <a:r>
              <a:rPr lang="en-US" sz="2400" i="1" dirty="0" smtClean="0">
                <a:solidFill>
                  <a:schemeClr val="tx1"/>
                </a:solidFill>
              </a:rPr>
              <a:t> B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l-GR" sz="2400" i="1" dirty="0" smtClean="0">
                <a:solidFill>
                  <a:schemeClr val="tx1"/>
                </a:solidFill>
              </a:rPr>
              <a:t>ω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2400" i="1" dirty="0" smtClean="0">
                <a:solidFill>
                  <a:schemeClr val="tx1"/>
                </a:solidFill>
              </a:rPr>
              <a:t>-B.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203848" y="4221088"/>
            <a:ext cx="720080" cy="108012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folHlink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5.4.1 Reconstruction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Sampling theorem: Original signal can be recovered perfectly as long as it is sampled above the </a:t>
            </a:r>
            <a:r>
              <a:rPr lang="en-US" sz="2400" i="1" dirty="0" err="1" smtClean="0">
                <a:solidFill>
                  <a:schemeClr val="tx1"/>
                </a:solidFill>
              </a:rPr>
              <a:t>Nyquist</a:t>
            </a:r>
            <a:r>
              <a:rPr lang="en-US" sz="2400" i="1" dirty="0" smtClean="0">
                <a:solidFill>
                  <a:schemeClr val="tx1"/>
                </a:solidFill>
              </a:rPr>
              <a:t> rate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568" y="249289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err="1" smtClean="0">
                <a:solidFill>
                  <a:schemeClr val="tx1"/>
                </a:solidFill>
              </a:rPr>
              <a:t>Nyquist</a:t>
            </a:r>
            <a:r>
              <a:rPr lang="en-US" sz="2400" dirty="0" smtClean="0">
                <a:solidFill>
                  <a:schemeClr val="tx1"/>
                </a:solidFill>
              </a:rPr>
              <a:t> rate is twice the bandwidth of the original signal: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059832" y="3284984"/>
          <a:ext cx="2820313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9" name="Equation" r:id="rId3" imgW="596880" imgH="228600" progId="Equation.DSMT4">
                  <p:embed/>
                </p:oleObj>
              </mc:Choice>
              <mc:Fallback>
                <p:oleObj name="Equation" r:id="rId3" imgW="5968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284984"/>
                        <a:ext cx="2820313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3568" y="45091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practice, signals are oversampled, i.e., 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433513" y="5300663"/>
          <a:ext cx="63627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0" name="Equation" r:id="rId5" imgW="1346040" imgH="228600" progId="Equation.DSMT4">
                  <p:embed/>
                </p:oleObj>
              </mc:Choice>
              <mc:Fallback>
                <p:oleObj name="Equation" r:id="rId5" imgW="13460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5300663"/>
                        <a:ext cx="636270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5.4.2 Reconstruction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Interpolation (reconstruction) formula is derived from the impulse response of the ideal low-pass filter: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55576" y="2420888"/>
          <a:ext cx="782547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8" name="Equation" r:id="rId3" imgW="2400120" imgH="507960" progId="Equation.DSMT4">
                  <p:embed/>
                </p:oleObj>
              </mc:Choice>
              <mc:Fallback>
                <p:oleObj name="Equation" r:id="rId3" imgW="240012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7825470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436510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This shows how to “connect the dots” between the samples to recover the original signal. </a:t>
            </a:r>
            <a:r>
              <a:rPr lang="en-US" sz="2400" dirty="0" smtClean="0"/>
              <a:t>Notice that every sample contributes to every time point.</a:t>
            </a:r>
            <a:r>
              <a:rPr lang="en-US" sz="2400" dirty="0" smtClean="0">
                <a:solidFill>
                  <a:schemeClr val="tx1"/>
                </a:solidFill>
              </a:rPr>
              <a:t> It is not as simple as connecting the dots with straight lines!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5.4.3 Aliasing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12474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If the sampling rate is below the </a:t>
            </a:r>
            <a:r>
              <a:rPr lang="en-US" sz="2400" dirty="0" err="1" smtClean="0">
                <a:solidFill>
                  <a:schemeClr val="tx1"/>
                </a:solidFill>
              </a:rPr>
              <a:t>Nyquist</a:t>
            </a:r>
            <a:r>
              <a:rPr lang="en-US" sz="2400" dirty="0" smtClean="0">
                <a:solidFill>
                  <a:schemeClr val="tx1"/>
                </a:solidFill>
              </a:rPr>
              <a:t> rate, </a:t>
            </a:r>
            <a:r>
              <a:rPr lang="en-US" sz="2400" i="1" dirty="0" smtClean="0">
                <a:solidFill>
                  <a:schemeClr val="tx1"/>
                </a:solidFill>
              </a:rPr>
              <a:t>aliasing</a:t>
            </a:r>
            <a:r>
              <a:rPr lang="en-US" sz="2400" dirty="0" smtClean="0">
                <a:solidFill>
                  <a:schemeClr val="tx1"/>
                </a:solidFill>
              </a:rPr>
              <a:t> occurs. 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 cstate="print"/>
          <a:srcRect l="5407" t="34938" r="3047" b="29625"/>
          <a:stretch>
            <a:fillRect/>
          </a:stretch>
        </p:blipFill>
        <p:spPr bwMode="auto">
          <a:xfrm>
            <a:off x="395536" y="2492896"/>
            <a:ext cx="843293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765448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dirty="0" smtClean="0"/>
              <a:t>To avoid phase distortion:</a:t>
            </a:r>
            <a:endParaRPr lang="en-US" i="1" dirty="0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5.3.1 Ideal Filters – Linear Phase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411760" y="1916832"/>
          <a:ext cx="3205811" cy="75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5" name="Equation" r:id="rId3" imgW="965160" imgH="228600" progId="Equation.DSMT4">
                  <p:embed/>
                </p:oleObj>
              </mc:Choice>
              <mc:Fallback>
                <p:oleObj name="Equation" r:id="rId3" imgW="96516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16832"/>
                        <a:ext cx="3205811" cy="75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2708920"/>
            <a:ext cx="7848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for all </a:t>
            </a:r>
            <a:r>
              <a:rPr lang="el-GR" sz="3200" i="1" kern="0" dirty="0" smtClean="0">
                <a:solidFill>
                  <a:schemeClr val="tx1"/>
                </a:solidFill>
                <a:latin typeface="+mn-lt"/>
              </a:rPr>
              <a:t>ω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 in the </a:t>
            </a:r>
            <a:r>
              <a:rPr lang="en-US" sz="3200" kern="0" dirty="0" err="1" smtClean="0">
                <a:solidFill>
                  <a:schemeClr val="tx1"/>
                </a:solidFill>
                <a:latin typeface="+mn-lt"/>
              </a:rPr>
              <a:t>passband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, where </a:t>
            </a:r>
            <a:r>
              <a:rPr lang="en-US" sz="3200" i="1" kern="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3200" i="1" kern="0" baseline="-250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3200" kern="0" dirty="0" smtClean="0">
                <a:solidFill>
                  <a:schemeClr val="tx1"/>
                </a:solidFill>
                <a:latin typeface="+mn-lt"/>
              </a:rPr>
              <a:t> is a fixed positive number. Then the response to a sinusoidal input is: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19672" y="4437112"/>
          <a:ext cx="625749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6" name="Equation" r:id="rId5" imgW="2006280" imgH="507960" progId="Equation.DSMT4">
                  <p:embed/>
                </p:oleObj>
              </mc:Choice>
              <mc:Fallback>
                <p:oleObj name="Equation" r:id="rId5" imgW="2006280" imgH="507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437112"/>
                        <a:ext cx="6257495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3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5.3.1 Ideal Filters – Linear Phase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2" cstate="print"/>
          <a:srcRect l="20563" t="39352" r="20448" b="5043"/>
          <a:stretch>
            <a:fillRect/>
          </a:stretch>
        </p:blipFill>
        <p:spPr bwMode="auto">
          <a:xfrm>
            <a:off x="611559" y="1196752"/>
            <a:ext cx="815069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4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5.3.2 Linear Phase Low-Pass Filter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 l="32815" t="36986" r="25689" b="48817"/>
          <a:stretch>
            <a:fillRect/>
          </a:stretch>
        </p:blipFill>
        <p:spPr bwMode="auto">
          <a:xfrm>
            <a:off x="683567" y="1196752"/>
            <a:ext cx="75908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 cstate="print"/>
          <a:srcRect l="34156" t="61831" r="28120" b="25155"/>
          <a:stretch>
            <a:fillRect/>
          </a:stretch>
        </p:blipFill>
        <p:spPr bwMode="auto">
          <a:xfrm>
            <a:off x="827584" y="2924944"/>
            <a:ext cx="72008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 cstate="print"/>
          <a:srcRect l="33401" t="80760" r="28120" b="6226"/>
          <a:stretch>
            <a:fillRect/>
          </a:stretch>
        </p:blipFill>
        <p:spPr bwMode="auto">
          <a:xfrm>
            <a:off x="611560" y="4581128"/>
            <a:ext cx="76786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5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5.3.2 Linear Phase Low-Pass Filter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 cstate="print"/>
          <a:srcRect l="39605" t="38169" r="24935" b="33437"/>
          <a:stretch>
            <a:fillRect/>
          </a:stretch>
        </p:blipFill>
        <p:spPr bwMode="auto">
          <a:xfrm>
            <a:off x="1043608" y="1412776"/>
            <a:ext cx="69097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55976" y="1484784"/>
          <a:ext cx="1152128" cy="65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1" name="Equation" r:id="rId4" imgW="444240" imgH="253800" progId="Equation.DSMT4">
                  <p:embed/>
                </p:oleObj>
              </mc:Choice>
              <mc:Fallback>
                <p:oleObj name="Equation" r:id="rId4" imgW="4442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484784"/>
                        <a:ext cx="1152128" cy="658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6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5.3.2 Linear Phase Low-Pass Filter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1295400"/>
            <a:ext cx="7848600" cy="7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do this in the time domain: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 cstate="print"/>
          <a:srcRect l="48809" t="69841" r="31960" b="25397"/>
          <a:stretch>
            <a:fillRect/>
          </a:stretch>
        </p:blipFill>
        <p:spPr bwMode="auto">
          <a:xfrm>
            <a:off x="1475656" y="2060848"/>
            <a:ext cx="50405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4" cstate="print"/>
          <a:srcRect l="38390" t="68905" r="23220" b="13376"/>
          <a:stretch>
            <a:fillRect/>
          </a:stretch>
        </p:blipFill>
        <p:spPr bwMode="auto">
          <a:xfrm>
            <a:off x="899592" y="2924944"/>
            <a:ext cx="37444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716016" y="3284984"/>
          <a:ext cx="30099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7" name="Equation" r:id="rId5" imgW="825480" imgH="177480" progId="Equation.DSMT4">
                  <p:embed/>
                </p:oleObj>
              </mc:Choice>
              <mc:Fallback>
                <p:oleObj name="Equation" r:id="rId5" imgW="82548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284984"/>
                        <a:ext cx="3009900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66" name="Picture 6"/>
          <p:cNvPicPr>
            <a:picLocks noChangeAspect="1" noChangeArrowheads="1"/>
          </p:cNvPicPr>
          <p:nvPr/>
        </p:nvPicPr>
        <p:blipFill>
          <a:blip r:embed="rId7" cstate="print"/>
          <a:srcRect l="25101" t="41343" r="42415" b="46188"/>
          <a:stretch>
            <a:fillRect/>
          </a:stretch>
        </p:blipFill>
        <p:spPr bwMode="auto">
          <a:xfrm>
            <a:off x="1691680" y="4725144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91680" y="4149080"/>
            <a:ext cx="5328592" cy="7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500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using time-shift property: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7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5.3.2 Linear Phase Low-Pass Filter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2" cstate="print"/>
          <a:srcRect l="9611" t="42105" r="4843" b="3074"/>
          <a:stretch>
            <a:fillRect/>
          </a:stretch>
        </p:blipFill>
        <p:spPr bwMode="auto">
          <a:xfrm>
            <a:off x="251520" y="1556792"/>
            <a:ext cx="8604448" cy="41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827584" y="3068960"/>
            <a:ext cx="2160240" cy="2304256"/>
          </a:xfrm>
          <a:prstGeom prst="rect">
            <a:avLst/>
          </a:prstGeom>
          <a:solidFill>
            <a:srgbClr val="FF0000">
              <a:alpha val="1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folHlink"/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6612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Non-Causal !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5172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Impulse response starts before t = 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8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5.3.2 Linear Phase Low-Pass Filter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4127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Ideal filters are non-causal, due to the unrealistic vertical cutoffs.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of realistic causal filters will be addressed later.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A77E-2315-4CC5-A35F-5D6F9E9EBDDA}" type="slidenum">
              <a:rPr lang="en-US"/>
              <a:pPr/>
              <a:t>9</a:t>
            </a:fld>
            <a:endParaRPr lang="en-US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eaLnBrk="0" hangingPunct="0"/>
            <a:r>
              <a:rPr lang="en-US" sz="3200" dirty="0" smtClean="0">
                <a:solidFill>
                  <a:srgbClr val="FF0000"/>
                </a:solidFill>
                <a:latin typeface="Verdana" pitchFamily="34" charset="0"/>
              </a:rPr>
              <a:t>5.4 Sampling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9592" y="1268760"/>
          <a:ext cx="781815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Equation" r:id="rId3" imgW="3352680" imgH="431640" progId="Equation.DSMT4">
                  <p:embed/>
                </p:oleObj>
              </mc:Choice>
              <mc:Fallback>
                <p:oleObj name="Equation" r:id="rId3" imgW="33526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68760"/>
                        <a:ext cx="781815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59631" y="2636912"/>
          <a:ext cx="6005467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Equation" r:id="rId5" imgW="1765080" imgH="507960" progId="Equation.DSMT4">
                  <p:embed/>
                </p:oleObj>
              </mc:Choice>
              <mc:Fallback>
                <p:oleObj name="Equation" r:id="rId5" imgW="176508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1" y="2636912"/>
                        <a:ext cx="6005467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47251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where 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is the sampling interval, and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is the sample number.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folHlink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folHlink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348</Words>
  <Application>Microsoft Office PowerPoint</Application>
  <PresentationFormat>On-screen Show (4:3)</PresentationFormat>
  <Paragraphs>68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Equation</vt:lpstr>
      <vt:lpstr>Chapter 5 Ideal Filters, Sampling, and Reconstruction Sections 5.3-5.4 Wed. June 26, 2013</vt:lpstr>
      <vt:lpstr>5.3.1 Ideal Filters – Linear Phase</vt:lpstr>
      <vt:lpstr>5.3.1 Ideal Filters – Linear Phase</vt:lpstr>
      <vt:lpstr>5.3.2 Linear Phase Low-Pass Filter</vt:lpstr>
      <vt:lpstr>5.3.2 Linear Phase Low-Pass Filter</vt:lpstr>
      <vt:lpstr>5.3.2 Linear Phase Low-Pass Filter</vt:lpstr>
      <vt:lpstr>5.3.2 Linear Phase Low-Pass Filter</vt:lpstr>
      <vt:lpstr>5.3.2 Linear Phase Low-Pass Filter</vt:lpstr>
      <vt:lpstr>5.4 Sampling</vt:lpstr>
      <vt:lpstr>5.4 Sampling</vt:lpstr>
      <vt:lpstr>5.4 Sampling</vt:lpstr>
      <vt:lpstr>5.4 Sampling</vt:lpstr>
      <vt:lpstr>5.4.1 Reconstruction</vt:lpstr>
      <vt:lpstr>5.4.1 Reconstruction</vt:lpstr>
      <vt:lpstr>5.4.2 Reconstruction</vt:lpstr>
      <vt:lpstr>5.4.3 Aliasing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Digital Image Fundamentals</dc:title>
  <dc:creator>Luca Lucchese</dc:creator>
  <cp:lastModifiedBy>Thad Roppel</cp:lastModifiedBy>
  <cp:revision>267</cp:revision>
  <cp:lastPrinted>2013-05-17T15:20:42Z</cp:lastPrinted>
  <dcterms:created xsi:type="dcterms:W3CDTF">2002-08-26T17:38:25Z</dcterms:created>
  <dcterms:modified xsi:type="dcterms:W3CDTF">2013-06-26T16:13:25Z</dcterms:modified>
</cp:coreProperties>
</file>