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0" r:id="rId2"/>
    <p:sldId id="262" r:id="rId3"/>
    <p:sldId id="382" r:id="rId4"/>
    <p:sldId id="372" r:id="rId5"/>
    <p:sldId id="383" r:id="rId6"/>
    <p:sldId id="389" r:id="rId7"/>
    <p:sldId id="384" r:id="rId8"/>
    <p:sldId id="385" r:id="rId9"/>
    <p:sldId id="371" r:id="rId10"/>
    <p:sldId id="386" r:id="rId11"/>
    <p:sldId id="387" r:id="rId12"/>
    <p:sldId id="388" r:id="rId13"/>
  </p:sldIdLst>
  <p:sldSz cx="9144000" cy="6858000" type="screen4x3"/>
  <p:notesSz cx="6950075" cy="9236075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3600" kern="1200">
        <a:solidFill>
          <a:srgbClr val="FF0000"/>
        </a:solidFill>
        <a:latin typeface="Verdan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600" kern="1200">
        <a:solidFill>
          <a:srgbClr val="FF0000"/>
        </a:solidFill>
        <a:latin typeface="Verdan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600" kern="1200">
        <a:solidFill>
          <a:srgbClr val="FF0000"/>
        </a:solidFill>
        <a:latin typeface="Verdan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600" kern="1200">
        <a:solidFill>
          <a:srgbClr val="FF0000"/>
        </a:solidFill>
        <a:latin typeface="Verdan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600" kern="1200">
        <a:solidFill>
          <a:srgbClr val="FF0000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rgbClr val="FF0000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rgbClr val="FF0000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rgbClr val="FF0000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rgbClr val="FF0000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FF3300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801" autoAdjust="0"/>
    <p:restoredTop sz="90675" autoAdjust="0"/>
  </p:normalViewPr>
  <p:slideViewPr>
    <p:cSldViewPr>
      <p:cViewPr>
        <p:scale>
          <a:sx n="70" d="100"/>
          <a:sy n="70" d="100"/>
        </p:scale>
        <p:origin x="-522" y="-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30" y="-78"/>
      </p:cViewPr>
      <p:guideLst>
        <p:guide orient="horz" pos="2909"/>
        <p:guide pos="218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11374" cy="46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8" rIns="96639" bIns="48318" numCol="1" anchor="t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r>
              <a:rPr lang="en-US" smtClean="0"/>
              <a:t>ELEC 2120 Fri. May 17, 2013 Roppel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702" y="0"/>
            <a:ext cx="3011373" cy="46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8" rIns="96639" bIns="48318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774863"/>
            <a:ext cx="3011374" cy="46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8" rIns="96639" bIns="48318" numCol="1" anchor="b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702" y="8774863"/>
            <a:ext cx="3011373" cy="46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8" rIns="96639" bIns="48318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658AA81B-4D62-4A39-8CCE-64A36DE2A7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060537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0659" cy="440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r>
              <a:rPr lang="en-US" smtClean="0"/>
              <a:t>ELEC 2120 Fri. May 17, 2013 Roppel</a:t>
            </a:r>
            <a:endParaRPr lang="en-GB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9419" y="1"/>
            <a:ext cx="3040657" cy="440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1249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87400" y="658813"/>
            <a:ext cx="5376863" cy="40338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62797" y="4397780"/>
            <a:ext cx="6226108" cy="4178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95559"/>
            <a:ext cx="3040659" cy="440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9419" y="8795559"/>
            <a:ext cx="3040657" cy="440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3334D9C9-C642-4CFE-9FB4-B94C54B35EB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4442088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4D9C9-C642-4CFE-9FB4-B94C54B35EB9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ELEC 2120 Fri. May 17, 2013 Roppel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67843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E6B04C-8F86-45A5-836B-28B7EBFDA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E0F3B8-9643-494D-97C9-79D9CBF4DA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AEE74B-5ED5-48A3-BAF4-1BB3F9BC65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C868F31-3EF1-43A5-B71F-E3FC4C9DE3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44020-1D91-4AF5-A67C-6CD8A7DA2D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DA94F-7670-4E08-B4F8-3B1CF255CB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3C2AF-2D4A-4237-8DEC-B178E549F8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C438A-C333-46E4-A1F2-C6DB47D1AE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E76C08-B3B2-4246-95A7-379395F691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5C0E14-39F2-4F9A-9718-EAC40B2641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FF2461-C728-4F09-8C50-6E21BD1678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A12808-1800-43D2-92BB-41C01A8AFD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C38EC261-D87F-44E2-9B0E-59FE0296C54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8C39-386B-46B3-A6AD-E6DF324BAB85}" type="slidenum">
              <a:rPr lang="en-US"/>
              <a:pPr/>
              <a:t>1</a:t>
            </a:fld>
            <a:endParaRPr lang="en-US"/>
          </a:p>
        </p:txBody>
      </p:sp>
      <p:sp>
        <p:nvSpPr>
          <p:cNvPr id="7172" name="Text Box 4"/>
          <p:cNvSpPr txBox="1"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  <a:ln/>
          <a:effectLst>
            <a:outerShdw dist="35921" dir="2700000" algn="ctr" rotWithShape="0">
              <a:schemeClr val="folHlink"/>
            </a:outerShdw>
          </a:effectLst>
        </p:spPr>
        <p:txBody>
          <a:bodyPr/>
          <a:lstStyle/>
          <a:p>
            <a:pPr eaLnBrk="0" hangingPunct="0"/>
            <a:r>
              <a:rPr lang="en-US" sz="4000" dirty="0">
                <a:solidFill>
                  <a:srgbClr val="FF0000"/>
                </a:solidFill>
                <a:latin typeface="Verdana" pitchFamily="34" charset="0"/>
              </a:rPr>
              <a:t>Chapter </a:t>
            </a:r>
            <a:r>
              <a:rPr lang="en-US" sz="4000" dirty="0" smtClean="0">
                <a:solidFill>
                  <a:srgbClr val="FF0000"/>
                </a:solidFill>
                <a:latin typeface="Verdana" pitchFamily="34" charset="0"/>
              </a:rPr>
              <a:t>4</a:t>
            </a:r>
            <a:r>
              <a:rPr lang="en-US" sz="4000" dirty="0">
                <a:solidFill>
                  <a:srgbClr val="FF0000"/>
                </a:solidFill>
                <a:latin typeface="Verdana" pitchFamily="34" charset="0"/>
              </a:rPr>
              <a:t/>
            </a:r>
            <a:br>
              <a:rPr lang="en-US" sz="4000" dirty="0">
                <a:solidFill>
                  <a:srgbClr val="FF0000"/>
                </a:solidFill>
                <a:latin typeface="Verdana" pitchFamily="34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Verdana" pitchFamily="34" charset="0"/>
              </a:rPr>
              <a:t>Fourier Transform of Discrete-Time Signals</a:t>
            </a:r>
            <a:br>
              <a:rPr lang="en-US" sz="4000" dirty="0" smtClean="0">
                <a:solidFill>
                  <a:srgbClr val="FF0000"/>
                </a:solidFill>
                <a:latin typeface="Verdana" pitchFamily="34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Verdana" pitchFamily="34" charset="0"/>
              </a:rPr>
              <a:t>2</a:t>
            </a:r>
            <a:r>
              <a:rPr lang="en-US" sz="4000" baseline="30000" dirty="0" smtClean="0">
                <a:solidFill>
                  <a:srgbClr val="FF0000"/>
                </a:solidFill>
                <a:latin typeface="Verdana" pitchFamily="34" charset="0"/>
              </a:rPr>
              <a:t>nd</a:t>
            </a:r>
            <a:r>
              <a:rPr lang="en-US" sz="4000" dirty="0" smtClean="0">
                <a:solidFill>
                  <a:srgbClr val="FF0000"/>
                </a:solidFill>
                <a:latin typeface="Verdana" pitchFamily="34" charset="0"/>
              </a:rPr>
              <a:t> lecture</a:t>
            </a:r>
            <a:br>
              <a:rPr lang="en-US" sz="4000" dirty="0" smtClean="0">
                <a:solidFill>
                  <a:srgbClr val="FF0000"/>
                </a:solidFill>
                <a:latin typeface="Verdana" pitchFamily="34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Verdana" pitchFamily="34" charset="0"/>
              </a:rPr>
              <a:t>Mon. June 17, 2013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4208" y="6093296"/>
            <a:ext cx="1905000" cy="457200"/>
          </a:xfrm>
        </p:spPr>
        <p:txBody>
          <a:bodyPr/>
          <a:lstStyle/>
          <a:p>
            <a:fld id="{A2E6A77E-2315-4CC5-A35F-5D6F9E9EBDDA}" type="slidenum">
              <a:rPr lang="en-US"/>
              <a:pPr/>
              <a:t>10</a:t>
            </a:fld>
            <a:endParaRPr lang="en-US"/>
          </a:p>
        </p:txBody>
      </p:sp>
      <p:sp>
        <p:nvSpPr>
          <p:cNvPr id="11268" name="Text Box 4"/>
          <p:cNvSpPr txBox="1"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  <a:noFill/>
          <a:ln/>
          <a:effectLst>
            <a:outerShdw dist="35921" dir="2700000" algn="ctr" rotWithShape="0">
              <a:schemeClr val="folHlink"/>
            </a:outerShdw>
          </a:effectLst>
        </p:spPr>
        <p:txBody>
          <a:bodyPr/>
          <a:lstStyle/>
          <a:p>
            <a:pPr eaLnBrk="0" hangingPunct="0"/>
            <a:r>
              <a:rPr lang="en-US" sz="3200" dirty="0" smtClean="0">
                <a:solidFill>
                  <a:srgbClr val="FF0000"/>
                </a:solidFill>
                <a:latin typeface="Verdana" pitchFamily="34" charset="0"/>
              </a:rPr>
              <a:t>Discrete Fourier Transform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7" y="980728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Need to store the transform in computer memory &amp; files.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28333943"/>
              </p:ext>
            </p:extLst>
          </p:nvPr>
        </p:nvGraphicFramePr>
        <p:xfrm>
          <a:off x="1743309" y="2852936"/>
          <a:ext cx="6048672" cy="1152128"/>
        </p:xfrm>
        <a:graphic>
          <a:graphicData uri="http://schemas.openxmlformats.org/presentationml/2006/ole">
            <p:oleObj spid="_x0000_s169998" name="Equation" r:id="rId3" imgW="2666880" imgH="507960" progId="Equation.DSMT4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18024803"/>
              </p:ext>
            </p:extLst>
          </p:nvPr>
        </p:nvGraphicFramePr>
        <p:xfrm>
          <a:off x="1547664" y="4684049"/>
          <a:ext cx="6221413" cy="1152525"/>
        </p:xfrm>
        <a:graphic>
          <a:graphicData uri="http://schemas.openxmlformats.org/presentationml/2006/ole">
            <p:oleObj spid="_x0000_s169999" name="Equation" r:id="rId4" imgW="2743200" imgH="507960" progId="Equation.DSMT4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29979" y="4005064"/>
            <a:ext cx="31626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Inverse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DFT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7544" y="2276872"/>
            <a:ext cx="1262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  <a:latin typeface="+mn-lt"/>
                <a:cs typeface="Tahoma" pitchFamily="34" charset="0"/>
              </a:rPr>
              <a:t>DFT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300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4208" y="6093296"/>
            <a:ext cx="1905000" cy="457200"/>
          </a:xfrm>
        </p:spPr>
        <p:txBody>
          <a:bodyPr/>
          <a:lstStyle/>
          <a:p>
            <a:fld id="{A2E6A77E-2315-4CC5-A35F-5D6F9E9EBDDA}" type="slidenum">
              <a:rPr lang="en-US"/>
              <a:pPr/>
              <a:t>11</a:t>
            </a:fld>
            <a:endParaRPr lang="en-US"/>
          </a:p>
        </p:txBody>
      </p:sp>
      <p:sp>
        <p:nvSpPr>
          <p:cNvPr id="11268" name="Text Box 4"/>
          <p:cNvSpPr txBox="1"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  <a:noFill/>
          <a:ln/>
          <a:effectLst>
            <a:outerShdw dist="35921" dir="2700000" algn="ctr" rotWithShape="0">
              <a:schemeClr val="folHlink"/>
            </a:outerShdw>
          </a:effectLst>
        </p:spPr>
        <p:txBody>
          <a:bodyPr/>
          <a:lstStyle/>
          <a:p>
            <a:pPr eaLnBrk="0" hangingPunct="0"/>
            <a:r>
              <a:rPr lang="en-US" sz="3200" dirty="0" smtClean="0">
                <a:solidFill>
                  <a:srgbClr val="FF0000"/>
                </a:solidFill>
                <a:latin typeface="Verdana" pitchFamily="34" charset="0"/>
              </a:rPr>
              <a:t>Discrete Fourier Transform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7" y="980728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N-point </a:t>
            </a:r>
            <a:r>
              <a:rPr lang="en-US" dirty="0" err="1" smtClean="0">
                <a:solidFill>
                  <a:schemeClr val="tx1"/>
                </a:solidFill>
              </a:rPr>
              <a:t>DFT</a:t>
            </a:r>
            <a:r>
              <a:rPr lang="en-US" dirty="0" smtClean="0">
                <a:solidFill>
                  <a:schemeClr val="tx1"/>
                </a:solidFill>
              </a:rPr>
              <a:t> is computed using the </a:t>
            </a:r>
            <a:r>
              <a:rPr lang="en-US" dirty="0" err="1" smtClean="0">
                <a:solidFill>
                  <a:schemeClr val="tx1"/>
                </a:solidFill>
              </a:rPr>
              <a:t>FFT</a:t>
            </a:r>
            <a:r>
              <a:rPr lang="en-US" dirty="0" smtClean="0">
                <a:solidFill>
                  <a:schemeClr val="tx1"/>
                </a:solidFill>
              </a:rPr>
              <a:t> algorithm.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02068416"/>
              </p:ext>
            </p:extLst>
          </p:nvPr>
        </p:nvGraphicFramePr>
        <p:xfrm>
          <a:off x="1743309" y="2852936"/>
          <a:ext cx="6048672" cy="1152128"/>
        </p:xfrm>
        <a:graphic>
          <a:graphicData uri="http://schemas.openxmlformats.org/presentationml/2006/ole">
            <p:oleObj spid="_x0000_s171016" name="Equation" r:id="rId3" imgW="2666880" imgH="507960" progId="Equation.DSMT4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29979" y="4005064"/>
            <a:ext cx="22447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MATLAB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7544" y="2276872"/>
            <a:ext cx="1262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  <a:latin typeface="+mn-lt"/>
                <a:cs typeface="Tahoma" pitchFamily="34" charset="0"/>
              </a:rPr>
              <a:t>DFT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4696" y="4201716"/>
            <a:ext cx="246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</a:rPr>
              <a:t>n=1:1024</a:t>
            </a:r>
            <a:r>
              <a:rPr lang="en-US" sz="2400" dirty="0" smtClean="0">
                <a:solidFill>
                  <a:schemeClr val="tx1"/>
                </a:solidFill>
              </a:rPr>
              <a:t>;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dirty="0">
                <a:solidFill>
                  <a:schemeClr val="tx1"/>
                </a:solidFill>
              </a:rPr>
              <a:t>=(-.7).^n;</a:t>
            </a:r>
          </a:p>
          <a:p>
            <a:pPr algn="l"/>
            <a:r>
              <a:rPr lang="en-US" sz="2400" dirty="0" err="1" smtClean="0">
                <a:solidFill>
                  <a:schemeClr val="tx1"/>
                </a:solidFill>
              </a:rPr>
              <a:t>xf</a:t>
            </a:r>
            <a:r>
              <a:rPr lang="en-US" sz="2400" dirty="0" smtClean="0">
                <a:solidFill>
                  <a:schemeClr val="tx1"/>
                </a:solidFill>
              </a:rPr>
              <a:t>=</a:t>
            </a:r>
            <a:r>
              <a:rPr lang="en-US" sz="2400" dirty="0" err="1" smtClean="0">
                <a:solidFill>
                  <a:schemeClr val="tx1"/>
                </a:solidFill>
              </a:rPr>
              <a:t>fft</a:t>
            </a:r>
            <a:r>
              <a:rPr lang="en-US" sz="2400" dirty="0" smtClean="0">
                <a:solidFill>
                  <a:schemeClr val="tx1"/>
                </a:solidFill>
              </a:rPr>
              <a:t>(x</a:t>
            </a:r>
            <a:r>
              <a:rPr lang="en-US" sz="2400" dirty="0">
                <a:solidFill>
                  <a:schemeClr val="tx1"/>
                </a:solidFill>
              </a:rPr>
              <a:t>);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stem(</a:t>
            </a:r>
            <a:r>
              <a:rPr lang="en-US" sz="2400" dirty="0" err="1" smtClean="0">
                <a:solidFill>
                  <a:schemeClr val="tx1"/>
                </a:solidFill>
              </a:rPr>
              <a:t>xf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324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4208" y="6093296"/>
            <a:ext cx="1905000" cy="457200"/>
          </a:xfrm>
        </p:spPr>
        <p:txBody>
          <a:bodyPr/>
          <a:lstStyle/>
          <a:p>
            <a:fld id="{A2E6A77E-2315-4CC5-A35F-5D6F9E9EBDDA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1268" name="Text Box 4"/>
          <p:cNvSpPr txBox="1"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  <a:noFill/>
          <a:ln/>
          <a:effectLst>
            <a:outerShdw dist="35921" dir="2700000" algn="ctr" rotWithShape="0">
              <a:schemeClr val="folHlink"/>
            </a:outerShdw>
          </a:effectLst>
        </p:spPr>
        <p:txBody>
          <a:bodyPr/>
          <a:lstStyle/>
          <a:p>
            <a:pPr eaLnBrk="0" hangingPunct="0"/>
            <a:r>
              <a:rPr lang="en-US" sz="3200" dirty="0" smtClean="0">
                <a:solidFill>
                  <a:srgbClr val="FF0000"/>
                </a:solidFill>
                <a:latin typeface="Verdana" pitchFamily="34" charset="0"/>
              </a:rPr>
              <a:t>Discrete Fourier Transform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7" y="980728"/>
            <a:ext cx="727280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N-point </a:t>
            </a:r>
            <a:r>
              <a:rPr lang="en-US" sz="2400" dirty="0" err="1" smtClean="0">
                <a:solidFill>
                  <a:schemeClr val="tx1"/>
                </a:solidFill>
              </a:rPr>
              <a:t>DFT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N is always 2</a:t>
            </a:r>
            <a:r>
              <a:rPr lang="en-US" sz="2400" baseline="30000" dirty="0" smtClean="0">
                <a:solidFill>
                  <a:schemeClr val="tx1"/>
                </a:solidFill>
              </a:rPr>
              <a:t>n </a:t>
            </a:r>
            <a:r>
              <a:rPr lang="en-US" sz="2400" dirty="0" smtClean="0">
                <a:solidFill>
                  <a:schemeClr val="tx1"/>
                </a:solidFill>
              </a:rPr>
              <a:t>in practice. Common values are 1024, 4096.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First point is k = 0, last point is k = N-1, center point is N/2.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Magnitude is symmetric around N/2: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|X(N-1)|=|X(1)|,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|X(N-2)|=|x(2)|, …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701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A77E-2315-4CC5-A35F-5D6F9E9EBDDA}" type="slidenum">
              <a:rPr lang="en-US"/>
              <a:pPr/>
              <a:t>2</a:t>
            </a:fld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848600" cy="765448"/>
          </a:xfrm>
        </p:spPr>
        <p:txBody>
          <a:bodyPr/>
          <a:lstStyle/>
          <a:p>
            <a:pPr>
              <a:spcAft>
                <a:spcPct val="25000"/>
              </a:spcAft>
            </a:pPr>
            <a:r>
              <a:rPr lang="en-US" dirty="0" smtClean="0"/>
              <a:t>Continuous-time </a:t>
            </a:r>
            <a:r>
              <a:rPr lang="en-US" dirty="0" err="1" smtClean="0"/>
              <a:t>F.T</a:t>
            </a:r>
            <a:r>
              <a:rPr lang="en-US" dirty="0" smtClean="0"/>
              <a:t>. from </a:t>
            </a:r>
            <a:r>
              <a:rPr lang="en-US" dirty="0" err="1" smtClean="0"/>
              <a:t>Chapt</a:t>
            </a:r>
            <a:r>
              <a:rPr lang="en-US" dirty="0" smtClean="0"/>
              <a:t>. 3:</a:t>
            </a:r>
            <a:endParaRPr lang="en-US" i="1" dirty="0"/>
          </a:p>
        </p:txBody>
      </p:sp>
      <p:sp>
        <p:nvSpPr>
          <p:cNvPr id="11268" name="Text Box 4"/>
          <p:cNvSpPr txBox="1"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  <a:noFill/>
          <a:ln/>
          <a:effectLst>
            <a:outerShdw dist="35921" dir="2700000" algn="ctr" rotWithShape="0">
              <a:schemeClr val="folHlink"/>
            </a:outerShdw>
          </a:effectLst>
        </p:spPr>
        <p:txBody>
          <a:bodyPr/>
          <a:lstStyle/>
          <a:p>
            <a:pPr eaLnBrk="0" hangingPunct="0"/>
            <a:r>
              <a:rPr lang="en-US" sz="3200" dirty="0" smtClean="0">
                <a:solidFill>
                  <a:srgbClr val="FF0000"/>
                </a:solidFill>
                <a:latin typeface="Verdana" pitchFamily="34" charset="0"/>
              </a:rPr>
              <a:t>4.1 Discrete-Time Fourier Transform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16486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3773" t="47382" r="32454" b="39220"/>
          <a:stretch/>
        </p:blipFill>
        <p:spPr bwMode="auto">
          <a:xfrm>
            <a:off x="2051717" y="1916832"/>
            <a:ext cx="4824161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9499" y="3776530"/>
            <a:ext cx="7848600" cy="765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spcAft>
                <a:spcPct val="25000"/>
              </a:spcAft>
            </a:pPr>
            <a:r>
              <a:rPr lang="en-US" kern="0" dirty="0" smtClean="0"/>
              <a:t>Now, the input is x[n]. Define Discrete-time </a:t>
            </a:r>
            <a:r>
              <a:rPr lang="en-US" kern="0" dirty="0" err="1" smtClean="0"/>
              <a:t>F.T</a:t>
            </a:r>
            <a:r>
              <a:rPr lang="en-US" kern="0" dirty="0" smtClean="0"/>
              <a:t>.:</a:t>
            </a:r>
            <a:endParaRPr lang="en-US" i="1" kern="0" dirty="0"/>
          </a:p>
        </p:txBody>
      </p:sp>
      <p:sp>
        <p:nvSpPr>
          <p:cNvPr id="2" name="TextBox 1"/>
          <p:cNvSpPr txBox="1"/>
          <p:nvPr/>
        </p:nvSpPr>
        <p:spPr>
          <a:xfrm>
            <a:off x="5652120" y="2924944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CTFT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99855" y="558924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DTFT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72811441"/>
              </p:ext>
            </p:extLst>
          </p:nvPr>
        </p:nvGraphicFramePr>
        <p:xfrm>
          <a:off x="2267744" y="4472543"/>
          <a:ext cx="3889375" cy="1439862"/>
        </p:xfrm>
        <a:graphic>
          <a:graphicData uri="http://schemas.openxmlformats.org/presentationml/2006/ole">
            <p:oleObj spid="_x0000_s164880" name="Equation" r:id="rId4" imgW="1371600" imgH="508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A77E-2315-4CC5-A35F-5D6F9E9EBDDA}" type="slidenum">
              <a:rPr lang="en-US"/>
              <a:pPr/>
              <a:t>3</a:t>
            </a:fld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848600" cy="765448"/>
          </a:xfrm>
        </p:spPr>
        <p:txBody>
          <a:bodyPr/>
          <a:lstStyle/>
          <a:p>
            <a:pPr>
              <a:spcAft>
                <a:spcPct val="25000"/>
              </a:spcAft>
            </a:pPr>
            <a:r>
              <a:rPr lang="en-US" dirty="0" smtClean="0"/>
              <a:t>Eq. 4.27:</a:t>
            </a:r>
            <a:endParaRPr lang="en-US" i="1" dirty="0"/>
          </a:p>
        </p:txBody>
      </p:sp>
      <p:sp>
        <p:nvSpPr>
          <p:cNvPr id="11268" name="Text Box 4"/>
          <p:cNvSpPr txBox="1"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  <a:noFill/>
          <a:ln/>
          <a:effectLst>
            <a:outerShdw dist="35921" dir="2700000" algn="ctr" rotWithShape="0">
              <a:schemeClr val="folHlink"/>
            </a:outerShdw>
          </a:effectLst>
        </p:spPr>
        <p:txBody>
          <a:bodyPr/>
          <a:lstStyle/>
          <a:p>
            <a:pPr eaLnBrk="0" hangingPunct="0"/>
            <a:r>
              <a:rPr lang="en-US" sz="3200" dirty="0" smtClean="0">
                <a:solidFill>
                  <a:srgbClr val="FF0000"/>
                </a:solidFill>
                <a:latin typeface="Verdana" pitchFamily="34" charset="0"/>
              </a:rPr>
              <a:t>Inverse </a:t>
            </a:r>
            <a:r>
              <a:rPr lang="en-US" sz="3200" dirty="0" err="1" smtClean="0">
                <a:solidFill>
                  <a:srgbClr val="FF0000"/>
                </a:solidFill>
                <a:latin typeface="Verdana" pitchFamily="34" charset="0"/>
              </a:rPr>
              <a:t>DTFT</a:t>
            </a:r>
            <a:r>
              <a:rPr lang="en-US" sz="3200" dirty="0" smtClean="0">
                <a:solidFill>
                  <a:srgbClr val="FF0000"/>
                </a:solidFill>
                <a:latin typeface="Verdana" pitchFamily="34" charset="0"/>
              </a:rPr>
              <a:t> (4.1.3, p. 175)</a:t>
            </a:r>
            <a:endParaRPr lang="en-US" sz="3200" dirty="0">
              <a:solidFill>
                <a:schemeClr val="tx1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23900268"/>
              </p:ext>
            </p:extLst>
          </p:nvPr>
        </p:nvGraphicFramePr>
        <p:xfrm>
          <a:off x="2339752" y="2204864"/>
          <a:ext cx="4788532" cy="1368152"/>
        </p:xfrm>
        <a:graphic>
          <a:graphicData uri="http://schemas.openxmlformats.org/presentationml/2006/ole">
            <p:oleObj spid="_x0000_s165912" name="Equation" r:id="rId3" imgW="1688760" imgH="48240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57366210"/>
              </p:ext>
            </p:extLst>
          </p:nvPr>
        </p:nvGraphicFramePr>
        <p:xfrm>
          <a:off x="2339752" y="4149080"/>
          <a:ext cx="4523003" cy="360040"/>
        </p:xfrm>
        <a:graphic>
          <a:graphicData uri="http://schemas.openxmlformats.org/presentationml/2006/ole">
            <p:oleObj spid="_x0000_s165913" name="Equation" r:id="rId4" imgW="2552400" imgH="203040" progId="Equation.DSMT4">
              <p:embed/>
            </p:oleObj>
          </a:graphicData>
        </a:graphic>
      </p:graphicFrame>
      <p:cxnSp>
        <p:nvCxnSpPr>
          <p:cNvPr id="12" name="Straight Arrow Connector 11"/>
          <p:cNvCxnSpPr/>
          <p:nvPr/>
        </p:nvCxnSpPr>
        <p:spPr bwMode="auto">
          <a:xfrm flipV="1">
            <a:off x="4211960" y="3573016"/>
            <a:ext cx="72008" cy="36004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>
            <a:outerShdw dist="35921" dir="2700000" algn="ctr" rotWithShape="0">
              <a:schemeClr val="folHlink"/>
            </a:outerShdw>
          </a:effectLst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4103948" y="3501008"/>
            <a:ext cx="180020" cy="576064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>
            <a:outerShdw dist="35921" dir="2700000" algn="ctr" rotWithShape="0">
              <a:schemeClr val="folHlink"/>
            </a:outerShdw>
          </a:effectLst>
        </p:spPr>
      </p:cxnSp>
    </p:spTree>
    <p:extLst>
      <p:ext uri="{BB962C8B-B14F-4D97-AF65-F5344CB8AC3E}">
        <p14:creationId xmlns:p14="http://schemas.microsoft.com/office/powerpoint/2010/main" xmlns="" val="178264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4208" y="6093296"/>
            <a:ext cx="1905000" cy="457200"/>
          </a:xfrm>
        </p:spPr>
        <p:txBody>
          <a:bodyPr/>
          <a:lstStyle/>
          <a:p>
            <a:fld id="{A2E6A77E-2315-4CC5-A35F-5D6F9E9EBDDA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619672" y="260648"/>
            <a:ext cx="619268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folHlink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Example 4.3 – Rectangular Pulse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79129818"/>
              </p:ext>
            </p:extLst>
          </p:nvPr>
        </p:nvGraphicFramePr>
        <p:xfrm>
          <a:off x="2483768" y="1700808"/>
          <a:ext cx="4160462" cy="1152128"/>
        </p:xfrm>
        <a:graphic>
          <a:graphicData uri="http://schemas.openxmlformats.org/presentationml/2006/ole">
            <p:oleObj spid="_x0000_s166924" name="Equation" r:id="rId3" imgW="1650960" imgH="457200" progId="Equation.DSMT4">
              <p:embed/>
            </p:oleObj>
          </a:graphicData>
        </a:graphic>
      </p:graphicFrame>
      <p:pic>
        <p:nvPicPr>
          <p:cNvPr id="166915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106"/>
          <a:stretch/>
        </p:blipFill>
        <p:spPr bwMode="auto">
          <a:xfrm>
            <a:off x="2627784" y="2996952"/>
            <a:ext cx="4030894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4208" y="6093296"/>
            <a:ext cx="1905000" cy="457200"/>
          </a:xfrm>
        </p:spPr>
        <p:txBody>
          <a:bodyPr/>
          <a:lstStyle/>
          <a:p>
            <a:fld id="{A2E6A77E-2315-4CC5-A35F-5D6F9E9EBDDA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619672" y="260648"/>
            <a:ext cx="619268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folHlink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Example 4.3 – Rectangular Pulse, cont’d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1810" y="1412776"/>
            <a:ext cx="81966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Even signal, so </a:t>
            </a:r>
            <a:r>
              <a:rPr lang="en-US" dirty="0" err="1" smtClean="0">
                <a:solidFill>
                  <a:schemeClr val="tx1"/>
                </a:solidFill>
              </a:rPr>
              <a:t>DTFT</a:t>
            </a:r>
            <a:r>
              <a:rPr lang="en-US" dirty="0" smtClean="0">
                <a:solidFill>
                  <a:schemeClr val="tx1"/>
                </a:solidFill>
              </a:rPr>
              <a:t> is purely real. Use the def. (Eq. 4.2) and follow Ex. 4.1 to get: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84868905"/>
              </p:ext>
            </p:extLst>
          </p:nvPr>
        </p:nvGraphicFramePr>
        <p:xfrm>
          <a:off x="1107243" y="3573016"/>
          <a:ext cx="6705117" cy="1584176"/>
        </p:xfrm>
        <a:graphic>
          <a:graphicData uri="http://schemas.openxmlformats.org/presentationml/2006/ole">
            <p:oleObj spid="_x0000_s167945" name="Equation" r:id="rId3" imgW="2311200" imgH="54576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22947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4208" y="6093296"/>
            <a:ext cx="1905000" cy="457200"/>
          </a:xfrm>
        </p:spPr>
        <p:txBody>
          <a:bodyPr/>
          <a:lstStyle/>
          <a:p>
            <a:fld id="{A2E6A77E-2315-4CC5-A35F-5D6F9E9EBDDA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619672" y="260648"/>
            <a:ext cx="619268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folHlink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Example 4.3 – Rectangular Pulse, cont’d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1810" y="1412776"/>
            <a:ext cx="81966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MATLAB</a:t>
            </a:r>
            <a:r>
              <a:rPr lang="en-US" dirty="0" smtClean="0">
                <a:solidFill>
                  <a:schemeClr val="tx1"/>
                </a:solidFill>
              </a:rPr>
              <a:t> code* to plot magnitude: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90467" name="Picture 3"/>
          <p:cNvPicPr>
            <a:picLocks noChangeAspect="1" noChangeArrowheads="1"/>
          </p:cNvPicPr>
          <p:nvPr/>
        </p:nvPicPr>
        <p:blipFill>
          <a:blip r:embed="rId2" cstate="print"/>
          <a:srcRect t="24326" r="4530" b="17665"/>
          <a:stretch>
            <a:fillRect/>
          </a:stretch>
        </p:blipFill>
        <p:spPr bwMode="auto">
          <a:xfrm>
            <a:off x="755575" y="2276872"/>
            <a:ext cx="8190329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39552" y="5517232"/>
            <a:ext cx="81966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*This script can be found on the class website with the filename dtft_pulse.m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947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4208" y="6093296"/>
            <a:ext cx="1905000" cy="457200"/>
          </a:xfrm>
        </p:spPr>
        <p:txBody>
          <a:bodyPr/>
          <a:lstStyle/>
          <a:p>
            <a:fld id="{A2E6A77E-2315-4CC5-A35F-5D6F9E9EBDDA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619672" y="260648"/>
            <a:ext cx="619268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folHlink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Example 4.3 – Rectangular Pulse, cont’d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6896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819" t="28189" r="8189"/>
          <a:stretch/>
        </p:blipFill>
        <p:spPr bwMode="auto">
          <a:xfrm>
            <a:off x="1283604" y="1340768"/>
            <a:ext cx="6864823" cy="3433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03139747"/>
              </p:ext>
            </p:extLst>
          </p:nvPr>
        </p:nvGraphicFramePr>
        <p:xfrm>
          <a:off x="1043608" y="5229200"/>
          <a:ext cx="7596844" cy="576064"/>
        </p:xfrm>
        <a:graphic>
          <a:graphicData uri="http://schemas.openxmlformats.org/presentationml/2006/ole">
            <p:oleObj spid="_x0000_s168969" name="Equation" r:id="rId4" imgW="2679480" imgH="20304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38095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4208" y="6093296"/>
            <a:ext cx="1905000" cy="457200"/>
          </a:xfrm>
        </p:spPr>
        <p:txBody>
          <a:bodyPr/>
          <a:lstStyle/>
          <a:p>
            <a:fld id="{A2E6A77E-2315-4CC5-A35F-5D6F9E9EBDDA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619672" y="260648"/>
            <a:ext cx="619268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folHlink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Sect. 4.2 – Discrete Fourier Transform (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DFT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 /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FFT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)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87625" y="1844824"/>
            <a:ext cx="64807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This is arguably the most important result in all of signal processing and modern communication.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488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4208" y="6093296"/>
            <a:ext cx="1905000" cy="457200"/>
          </a:xfrm>
        </p:spPr>
        <p:txBody>
          <a:bodyPr/>
          <a:lstStyle/>
          <a:p>
            <a:fld id="{A2E6A77E-2315-4CC5-A35F-5D6F9E9EBDDA}" type="slidenum">
              <a:rPr lang="en-US"/>
              <a:pPr/>
              <a:t>9</a:t>
            </a:fld>
            <a:endParaRPr lang="en-US"/>
          </a:p>
        </p:txBody>
      </p:sp>
      <p:sp>
        <p:nvSpPr>
          <p:cNvPr id="11268" name="Text Box 4"/>
          <p:cNvSpPr txBox="1"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  <a:noFill/>
          <a:ln/>
          <a:effectLst>
            <a:outerShdw dist="35921" dir="2700000" algn="ctr" rotWithShape="0">
              <a:schemeClr val="folHlink"/>
            </a:outerShdw>
          </a:effectLst>
        </p:spPr>
        <p:txBody>
          <a:bodyPr/>
          <a:lstStyle/>
          <a:p>
            <a:pPr eaLnBrk="0" hangingPunct="0"/>
            <a:r>
              <a:rPr lang="en-US" sz="3200" dirty="0" smtClean="0">
                <a:solidFill>
                  <a:srgbClr val="FF0000"/>
                </a:solidFill>
                <a:latin typeface="Verdana" pitchFamily="34" charset="0"/>
              </a:rPr>
              <a:t>Frequency Domain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1064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042988"/>
            <a:ext cx="5486400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555776" y="2924944"/>
            <a:ext cx="352839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folHlink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“Hello”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3059832" y="5949280"/>
            <a:ext cx="1944216" cy="0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>
            <a:outerShdw dist="35921" dir="2700000" algn="ctr" rotWithShape="0">
              <a:schemeClr val="folHlink"/>
            </a:outerShdw>
          </a:effectLst>
        </p:spPr>
      </p:cxn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5148064" y="5589240"/>
            <a:ext cx="252028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folHlink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Frequency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 flipV="1">
            <a:off x="1331640" y="2852936"/>
            <a:ext cx="0" cy="1800200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>
            <a:outerShdw dist="35921" dir="2700000" algn="ctr" rotWithShape="0">
              <a:schemeClr val="folHlink"/>
            </a:outerShdw>
          </a:effectLst>
        </p:spPr>
      </p:cxn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395536" y="2636912"/>
            <a:ext cx="108012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folHlink"/>
            </a:outerShdw>
          </a:effectLst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Voltage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folHlink"/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folHlink"/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4757</TotalTime>
  <Words>273</Words>
  <Application>Microsoft Office PowerPoint</Application>
  <PresentationFormat>On-screen Show (4:3)</PresentationFormat>
  <Paragraphs>57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Default Design</vt:lpstr>
      <vt:lpstr>Equation</vt:lpstr>
      <vt:lpstr>Chapter 4 Fourier Transform of Discrete-Time Signals 2nd lecture Mon. June 17, 2013</vt:lpstr>
      <vt:lpstr>4.1 Discrete-Time Fourier Transform</vt:lpstr>
      <vt:lpstr>Inverse DTFT (4.1.3, p. 175)</vt:lpstr>
      <vt:lpstr>Slide 4</vt:lpstr>
      <vt:lpstr>Slide 5</vt:lpstr>
      <vt:lpstr>Slide 6</vt:lpstr>
      <vt:lpstr>Slide 7</vt:lpstr>
      <vt:lpstr>Slide 8</vt:lpstr>
      <vt:lpstr>Frequency Domain</vt:lpstr>
      <vt:lpstr>Discrete Fourier Transform </vt:lpstr>
      <vt:lpstr>Discrete Fourier Transform </vt:lpstr>
      <vt:lpstr>Discrete Fourier Transform </vt:lpstr>
    </vt:vector>
  </TitlesOfParts>
  <Company>University of California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Digital Image Fundamentals</dc:title>
  <dc:creator>Luca Lucchese</dc:creator>
  <cp:lastModifiedBy>Thad Roppel</cp:lastModifiedBy>
  <cp:revision>234</cp:revision>
  <cp:lastPrinted>2013-05-17T15:20:42Z</cp:lastPrinted>
  <dcterms:created xsi:type="dcterms:W3CDTF">2002-08-26T17:38:25Z</dcterms:created>
  <dcterms:modified xsi:type="dcterms:W3CDTF">2013-06-18T21:21:16Z</dcterms:modified>
</cp:coreProperties>
</file>