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0" r:id="rId2"/>
    <p:sldId id="262" r:id="rId3"/>
    <p:sldId id="372" r:id="rId4"/>
    <p:sldId id="371" r:id="rId5"/>
    <p:sldId id="340" r:id="rId6"/>
    <p:sldId id="344" r:id="rId7"/>
    <p:sldId id="345" r:id="rId8"/>
    <p:sldId id="356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</p:sldIdLst>
  <p:sldSz cx="9144000" cy="6858000" type="screen4x3"/>
  <p:notesSz cx="6950075" cy="92360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600" kern="1200">
        <a:solidFill>
          <a:srgbClr val="FF0000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600" kern="1200">
        <a:solidFill>
          <a:srgbClr val="FF0000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600" kern="1200">
        <a:solidFill>
          <a:srgbClr val="FF0000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600" kern="1200">
        <a:solidFill>
          <a:srgbClr val="FF0000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600" kern="1200">
        <a:solidFill>
          <a:srgbClr val="FF0000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rgbClr val="FF0000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rgbClr val="FF0000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rgbClr val="FF0000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rgbClr val="FF0000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FF3300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01" autoAdjust="0"/>
    <p:restoredTop sz="90675" autoAdjust="0"/>
  </p:normalViewPr>
  <p:slideViewPr>
    <p:cSldViewPr>
      <p:cViewPr>
        <p:scale>
          <a:sx n="70" d="100"/>
          <a:sy n="70" d="100"/>
        </p:scale>
        <p:origin x="-522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30" y="-78"/>
      </p:cViewPr>
      <p:guideLst>
        <p:guide orient="horz" pos="2909"/>
        <p:guide pos="218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1374" cy="46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ELEC 2120 Fri. May 17, 2013 Roppel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702" y="0"/>
            <a:ext cx="3011373" cy="46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4863"/>
            <a:ext cx="3011374" cy="46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702" y="8774863"/>
            <a:ext cx="3011373" cy="46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658AA81B-4D62-4A39-8CCE-64A36DE2A7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060537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0659" cy="44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ELEC 2120 Fri. May 17, 2013 Roppel</a:t>
            </a:r>
            <a:endParaRPr lang="en-GB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9419" y="1"/>
            <a:ext cx="3040657" cy="44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24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7400" y="658813"/>
            <a:ext cx="5376863" cy="40338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62797" y="4397780"/>
            <a:ext cx="6226108" cy="417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5559"/>
            <a:ext cx="3040659" cy="44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9419" y="8795559"/>
            <a:ext cx="3040657" cy="44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334D9C9-C642-4CFE-9FB4-B94C54B35EB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4442088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4D9C9-C642-4CFE-9FB4-B94C54B35EB9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ELEC 2120 Fri. May 17, 2013 Roppel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67843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6B04C-8F86-45A5-836B-28B7EBFDA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0F3B8-9643-494D-97C9-79D9CBF4DA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EE74B-5ED5-48A3-BAF4-1BB3F9BC6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C868F31-3EF1-43A5-B71F-E3FC4C9DE3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44020-1D91-4AF5-A67C-6CD8A7DA2D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DA94F-7670-4E08-B4F8-3B1CF255CB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3C2AF-2D4A-4237-8DEC-B178E549F8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C438A-C333-46E4-A1F2-C6DB47D1AE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76C08-B3B2-4246-95A7-379395F691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C0E14-39F2-4F9A-9718-EAC40B2641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F2461-C728-4F09-8C50-6E21BD1678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12808-1800-43D2-92BB-41C01A8AFD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C38EC261-D87F-44E2-9B0E-59FE0296C5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8C39-386B-46B3-A6AD-E6DF324BAB85}" type="slidenum">
              <a:rPr lang="en-US"/>
              <a:pPr/>
              <a:t>1</a:t>
            </a:fld>
            <a:endParaRPr lang="en-US"/>
          </a:p>
        </p:txBody>
      </p:sp>
      <p:sp>
        <p:nvSpPr>
          <p:cNvPr id="7172" name="Text Box 4"/>
          <p:cNvSpPr txBox="1"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4000" dirty="0">
                <a:solidFill>
                  <a:srgbClr val="FF0000"/>
                </a:solidFill>
                <a:latin typeface="Verdana" pitchFamily="34" charset="0"/>
              </a:rPr>
              <a:t>Chapter </a:t>
            </a:r>
            <a:r>
              <a:rPr lang="en-US" sz="4000" dirty="0" smtClean="0">
                <a:solidFill>
                  <a:srgbClr val="FF0000"/>
                </a:solidFill>
                <a:latin typeface="Verdana" pitchFamily="34" charset="0"/>
              </a:rPr>
              <a:t>2</a:t>
            </a:r>
            <a:r>
              <a:rPr lang="en-US" sz="4000" dirty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en-US" sz="4000" dirty="0">
                <a:solidFill>
                  <a:srgbClr val="FF0000"/>
                </a:solidFill>
                <a:latin typeface="Verdana" pitchFamily="34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Verdana" pitchFamily="34" charset="0"/>
              </a:rPr>
              <a:t>System Models – Time Domain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6A05-F6C7-4F6D-8470-F200349D51B1}" type="slidenum">
              <a:rPr lang="en-US"/>
              <a:pPr/>
              <a:t>10</a:t>
            </a:fld>
            <a:endParaRPr lang="en-US"/>
          </a:p>
        </p:txBody>
      </p:sp>
      <p:sp>
        <p:nvSpPr>
          <p:cNvPr id="110595" name="Text Box 1027"/>
          <p:cNvSpPr txBox="1"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3200" b="1" dirty="0" smtClean="0">
                <a:solidFill>
                  <a:srgbClr val="FF0000"/>
                </a:solidFill>
              </a:rPr>
              <a:t>INPUT/OUTPUT </a:t>
            </a:r>
            <a:r>
              <a:rPr lang="en-US" sz="3200" b="1" dirty="0" smtClean="0">
                <a:solidFill>
                  <a:srgbClr val="FF0000"/>
                </a:solidFill>
              </a:rPr>
              <a:t>REPRESENTATION </a:t>
            </a:r>
            <a:r>
              <a:rPr lang="en-US" sz="3200" b="1" dirty="0" smtClean="0">
                <a:solidFill>
                  <a:srgbClr val="FF0000"/>
                </a:solidFill>
              </a:rPr>
              <a:t>OF DISCRETE-TIME SYSTEMS</a:t>
            </a:r>
            <a:endParaRPr lang="en-US" sz="32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0811" y="2060848"/>
            <a:ext cx="4381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Further Generalization:</a:t>
            </a:r>
            <a:endParaRPr lang="en-US" sz="28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11560" y="2708920"/>
          <a:ext cx="8154988" cy="1943100"/>
        </p:xfrm>
        <a:graphic>
          <a:graphicData uri="http://schemas.openxmlformats.org/presentationml/2006/ole">
            <p:oleObj spid="_x0000_s157698" name="Equation" r:id="rId3" imgW="2184120" imgH="52056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99592" y="4797152"/>
            <a:ext cx="7278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/>
              <a:t>Any </a:t>
            </a:r>
            <a:r>
              <a:rPr lang="en-US" sz="2400" dirty="0" smtClean="0">
                <a:solidFill>
                  <a:srgbClr val="7030A0"/>
                </a:solidFill>
              </a:rPr>
              <a:t>causal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linear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time-invariant</a:t>
            </a:r>
            <a:r>
              <a:rPr lang="en-US" sz="2400" dirty="0" smtClean="0"/>
              <a:t> discrete-time system with the input </a:t>
            </a:r>
            <a:r>
              <a:rPr lang="en-US" sz="2400" i="1" dirty="0" smtClean="0"/>
              <a:t>x[n] </a:t>
            </a:r>
            <a:r>
              <a:rPr lang="en-US" sz="2400" dirty="0" smtClean="0"/>
              <a:t>equal </a:t>
            </a:r>
            <a:r>
              <a:rPr lang="en-US" sz="2400" dirty="0" smtClean="0"/>
              <a:t>to zero for all </a:t>
            </a:r>
            <a:r>
              <a:rPr lang="en-US" sz="2400" i="1" dirty="0" smtClean="0"/>
              <a:t>n &lt; 0 can be expressed in </a:t>
            </a:r>
            <a:r>
              <a:rPr lang="en-US" sz="2400" i="1" dirty="0" smtClean="0"/>
              <a:t>this form!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6A05-F6C7-4F6D-8470-F200349D51B1}" type="slidenum">
              <a:rPr lang="en-US"/>
              <a:pPr/>
              <a:t>11</a:t>
            </a:fld>
            <a:endParaRPr lang="en-US"/>
          </a:p>
        </p:txBody>
      </p:sp>
      <p:sp>
        <p:nvSpPr>
          <p:cNvPr id="110595" name="Text Box 1027"/>
          <p:cNvSpPr txBox="1">
            <a:spLocks noGrp="1" noChangeArrowheads="1"/>
          </p:cNvSpPr>
          <p:nvPr>
            <p:ph type="title"/>
          </p:nvPr>
        </p:nvSpPr>
        <p:spPr>
          <a:xfrm>
            <a:off x="611560" y="332656"/>
            <a:ext cx="7772400" cy="1143000"/>
          </a:xfrm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3200" b="1" dirty="0" smtClean="0">
                <a:solidFill>
                  <a:srgbClr val="FF0000"/>
                </a:solidFill>
              </a:rPr>
              <a:t>UNIT-PULSE RESPONSE</a:t>
            </a:r>
            <a:endParaRPr lang="en-US" sz="32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6968" y="1700808"/>
            <a:ext cx="29979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/>
              <a:t>Denote by h[n]</a:t>
            </a:r>
          </a:p>
          <a:p>
            <a:pPr algn="l"/>
            <a:r>
              <a:rPr lang="en-US" sz="2800" dirty="0" smtClean="0"/>
              <a:t>Set x[n] = </a:t>
            </a:r>
            <a:r>
              <a:rPr lang="el-GR" sz="2800" dirty="0" smtClean="0"/>
              <a:t>δ</a:t>
            </a:r>
            <a:r>
              <a:rPr lang="en-US" sz="2800" dirty="0" smtClean="0"/>
              <a:t>[n]</a:t>
            </a:r>
            <a:endParaRPr lang="en-US" sz="28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881063" y="2708275"/>
          <a:ext cx="5438775" cy="1246188"/>
        </p:xfrm>
        <a:graphic>
          <a:graphicData uri="http://schemas.openxmlformats.org/presentationml/2006/ole">
            <p:oleObj spid="_x0000_s158722" name="Equation" r:id="rId3" imgW="2273040" imgH="52056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95536" y="4005064"/>
          <a:ext cx="8031010" cy="432048"/>
        </p:xfrm>
        <a:graphic>
          <a:graphicData uri="http://schemas.openxmlformats.org/presentationml/2006/ole">
            <p:oleObj spid="_x0000_s158724" name="Equation" r:id="rId4" imgW="4012920" imgH="21564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365250" y="4797425"/>
          <a:ext cx="6367463" cy="801688"/>
        </p:xfrm>
        <a:graphic>
          <a:graphicData uri="http://schemas.openxmlformats.org/presentationml/2006/ole">
            <p:oleObj spid="_x0000_s158725" name="Equation" r:id="rId5" imgW="1917360" imgH="241200" progId="Equation.DSMT4">
              <p:embed/>
            </p:oleObj>
          </a:graphicData>
        </a:graphic>
      </p:graphicFrame>
      <p:pic>
        <p:nvPicPr>
          <p:cNvPr id="158726" name="Picture 6"/>
          <p:cNvPicPr>
            <a:picLocks noChangeAspect="1" noChangeArrowheads="1"/>
          </p:cNvPicPr>
          <p:nvPr/>
        </p:nvPicPr>
        <p:blipFill>
          <a:blip r:embed="rId6" cstate="print"/>
          <a:srcRect l="37836" t="55124" r="2403" b="8126"/>
          <a:stretch>
            <a:fillRect/>
          </a:stretch>
        </p:blipFill>
        <p:spPr bwMode="auto">
          <a:xfrm>
            <a:off x="4355976" y="1196752"/>
            <a:ext cx="316835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 bwMode="auto">
          <a:xfrm>
            <a:off x="3203848" y="3068960"/>
            <a:ext cx="1224136" cy="504056"/>
          </a:xfrm>
          <a:prstGeom prst="rect">
            <a:avLst/>
          </a:prstGeom>
          <a:solidFill>
            <a:srgbClr val="FFFF00">
              <a:alpha val="16863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59632" y="4005064"/>
            <a:ext cx="1224136" cy="504056"/>
          </a:xfrm>
          <a:prstGeom prst="rect">
            <a:avLst/>
          </a:prstGeom>
          <a:solidFill>
            <a:srgbClr val="FFFF00">
              <a:alpha val="16863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220072" y="4005064"/>
            <a:ext cx="1224136" cy="504056"/>
          </a:xfrm>
          <a:prstGeom prst="rect">
            <a:avLst/>
          </a:prstGeom>
          <a:solidFill>
            <a:srgbClr val="FFFF00">
              <a:alpha val="16863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339752" y="4653136"/>
            <a:ext cx="2952328" cy="108012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55576" y="188640"/>
            <a:ext cx="936104" cy="864096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259632" y="6021288"/>
            <a:ext cx="1440160" cy="576064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6A05-F6C7-4F6D-8470-F200349D51B1}" type="slidenum">
              <a:rPr lang="en-US"/>
              <a:pPr/>
              <a:t>12</a:t>
            </a:fld>
            <a:endParaRPr lang="en-US"/>
          </a:p>
        </p:txBody>
      </p:sp>
      <p:sp>
        <p:nvSpPr>
          <p:cNvPr id="110595" name="Text Box 1027"/>
          <p:cNvSpPr txBox="1">
            <a:spLocks noGrp="1" noChangeArrowheads="1"/>
          </p:cNvSpPr>
          <p:nvPr>
            <p:ph type="title"/>
          </p:nvPr>
        </p:nvSpPr>
        <p:spPr>
          <a:xfrm>
            <a:off x="611560" y="332656"/>
            <a:ext cx="7772400" cy="1143000"/>
          </a:xfrm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3200" b="1" dirty="0" smtClean="0">
                <a:solidFill>
                  <a:srgbClr val="FF0000"/>
                </a:solidFill>
              </a:rPr>
              <a:t>UNIT-PULSE RESPONSE</a:t>
            </a:r>
            <a:endParaRPr lang="en-US" sz="3200" dirty="0">
              <a:solidFill>
                <a:srgbClr val="FF0000"/>
              </a:solidFill>
              <a:latin typeface="Verdana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835696" y="1556792"/>
          <a:ext cx="5102225" cy="801688"/>
        </p:xfrm>
        <a:graphic>
          <a:graphicData uri="http://schemas.openxmlformats.org/presentationml/2006/ole">
            <p:oleObj spid="_x0000_s159748" name="Equation" r:id="rId3" imgW="1536480" imgH="241200" progId="Equation.DSMT4">
              <p:embed/>
            </p:oleObj>
          </a:graphicData>
        </a:graphic>
      </p:graphicFrame>
      <p:sp>
        <p:nvSpPr>
          <p:cNvPr id="21" name="Oval 20"/>
          <p:cNvSpPr/>
          <p:nvPr/>
        </p:nvSpPr>
        <p:spPr bwMode="auto">
          <a:xfrm>
            <a:off x="755576" y="188640"/>
            <a:ext cx="936104" cy="864096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259632" y="6021288"/>
            <a:ext cx="1440160" cy="576064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60" y="2924944"/>
            <a:ext cx="73383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The unit-pulse response lets you “see” everything inside the system. It’s like kicking the tires and slamming the doors on a used car to see what rattles.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6A05-F6C7-4F6D-8470-F200349D51B1}" type="slidenum">
              <a:rPr lang="en-US"/>
              <a:pPr/>
              <a:t>13</a:t>
            </a:fld>
            <a:endParaRPr lang="en-US"/>
          </a:p>
        </p:txBody>
      </p:sp>
      <p:sp>
        <p:nvSpPr>
          <p:cNvPr id="110595" name="Text Box 1027"/>
          <p:cNvSpPr txBox="1">
            <a:spLocks noGrp="1" noChangeArrowheads="1"/>
          </p:cNvSpPr>
          <p:nvPr>
            <p:ph type="title"/>
          </p:nvPr>
        </p:nvSpPr>
        <p:spPr>
          <a:xfrm>
            <a:off x="2195736" y="404664"/>
            <a:ext cx="4536504" cy="864096"/>
          </a:xfrm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3200" b="1" dirty="0" smtClean="0">
                <a:solidFill>
                  <a:srgbClr val="FF0000"/>
                </a:solidFill>
              </a:rPr>
              <a:t>CONVOLUTION  REPRESENTATION</a:t>
            </a:r>
            <a:endParaRPr lang="en-US" sz="3200" dirty="0">
              <a:solidFill>
                <a:srgbClr val="FF0000"/>
              </a:solidFill>
              <a:latin typeface="Verdana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835696" y="1556792"/>
          <a:ext cx="5102225" cy="801688"/>
        </p:xfrm>
        <a:graphic>
          <a:graphicData uri="http://schemas.openxmlformats.org/presentationml/2006/ole">
            <p:oleObj spid="_x0000_s160770" name="Equation" r:id="rId3" imgW="1536480" imgH="241200" progId="Equation.DSMT4">
              <p:embed/>
            </p:oleObj>
          </a:graphicData>
        </a:graphic>
      </p:graphicFrame>
      <p:sp>
        <p:nvSpPr>
          <p:cNvPr id="21" name="Oval 20"/>
          <p:cNvSpPr/>
          <p:nvPr/>
        </p:nvSpPr>
        <p:spPr bwMode="auto">
          <a:xfrm>
            <a:off x="755576" y="188640"/>
            <a:ext cx="936104" cy="864096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259632" y="6021288"/>
            <a:ext cx="1440160" cy="576064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1600" y="2492896"/>
            <a:ext cx="73383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Rewriting the I/O equation using </a:t>
            </a:r>
            <a:r>
              <a:rPr lang="en-US" i="1" dirty="0" smtClean="0"/>
              <a:t>h[n]</a:t>
            </a:r>
            <a:r>
              <a:rPr lang="en-US" dirty="0" smtClean="0"/>
              <a:t> yields </a:t>
            </a:r>
            <a:endParaRPr lang="en-US" dirty="0"/>
          </a:p>
        </p:txBody>
      </p:sp>
      <p:graphicFrame>
        <p:nvGraphicFramePr>
          <p:cNvPr id="160771" name="Object 1058"/>
          <p:cNvGraphicFramePr>
            <a:graphicFrameLocks noChangeAspect="1"/>
          </p:cNvGraphicFramePr>
          <p:nvPr/>
        </p:nvGraphicFramePr>
        <p:xfrm>
          <a:off x="1475656" y="3789040"/>
          <a:ext cx="5711825" cy="1246188"/>
        </p:xfrm>
        <a:graphic>
          <a:graphicData uri="http://schemas.openxmlformats.org/presentationml/2006/ole">
            <p:oleObj spid="_x0000_s160771" name="Equation" r:id="rId4" imgW="2387520" imgH="520560" progId="Equation.DSMT4">
              <p:embed/>
            </p:oleObj>
          </a:graphicData>
        </a:graphic>
      </p:graphicFrame>
      <p:sp>
        <p:nvSpPr>
          <p:cNvPr id="9" name="Oval 8"/>
          <p:cNvSpPr/>
          <p:nvPr/>
        </p:nvSpPr>
        <p:spPr bwMode="auto">
          <a:xfrm>
            <a:off x="3203848" y="3789040"/>
            <a:ext cx="2376264" cy="144016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411760" y="3429000"/>
            <a:ext cx="3456384" cy="2016224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627784" y="3573016"/>
            <a:ext cx="2952328" cy="1944216"/>
          </a:xfrm>
          <a:prstGeom prst="ellipse">
            <a:avLst/>
          </a:prstGeom>
          <a:noFill/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13" name="Object 1058"/>
          <p:cNvGraphicFramePr>
            <a:graphicFrameLocks noChangeAspect="1"/>
          </p:cNvGraphicFramePr>
          <p:nvPr/>
        </p:nvGraphicFramePr>
        <p:xfrm>
          <a:off x="2647950" y="5649913"/>
          <a:ext cx="3221038" cy="547687"/>
        </p:xfrm>
        <a:graphic>
          <a:graphicData uri="http://schemas.openxmlformats.org/presentationml/2006/ole">
            <p:oleObj spid="_x0000_s160772" name="Equation" r:id="rId5" imgW="1346040" imgH="22860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436096" y="4869160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rgbClr val="00B0F0"/>
                </a:solidFill>
              </a:rPr>
              <a:t>C</a:t>
            </a:r>
            <a:r>
              <a:rPr lang="en-US" sz="3200" dirty="0" smtClean="0">
                <a:solidFill>
                  <a:srgbClr val="00B0F0"/>
                </a:solidFill>
              </a:rPr>
              <a:t>ONVOLUTION</a:t>
            </a:r>
            <a:endParaRPr lang="en-US" sz="3200" dirty="0">
              <a:solidFill>
                <a:srgbClr val="00B0F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5004048" y="5301208"/>
            <a:ext cx="432048" cy="360040"/>
          </a:xfrm>
          <a:prstGeom prst="straightConnector1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>
            <a:outerShdw dist="35921" dir="2700000" algn="ctr" rotWithShape="0">
              <a:schemeClr val="folHlink"/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6A05-F6C7-4F6D-8470-F200349D51B1}" type="slidenum">
              <a:rPr lang="en-US"/>
              <a:pPr/>
              <a:t>14</a:t>
            </a:fld>
            <a:endParaRPr lang="en-US"/>
          </a:p>
        </p:txBody>
      </p:sp>
      <p:sp>
        <p:nvSpPr>
          <p:cNvPr id="110595" name="Text Box 1027"/>
          <p:cNvSpPr txBox="1">
            <a:spLocks noGrp="1" noChangeArrowheads="1"/>
          </p:cNvSpPr>
          <p:nvPr>
            <p:ph type="title"/>
          </p:nvPr>
        </p:nvSpPr>
        <p:spPr>
          <a:xfrm>
            <a:off x="1403648" y="404664"/>
            <a:ext cx="6696744" cy="864096"/>
          </a:xfrm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3200" b="1" dirty="0" smtClean="0">
                <a:solidFill>
                  <a:srgbClr val="FF0000"/>
                </a:solidFill>
              </a:rPr>
              <a:t>CONVOLUTION  EXAMPLE</a:t>
            </a:r>
            <a:endParaRPr lang="en-US" sz="32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55576" y="188640"/>
            <a:ext cx="936104" cy="864096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259632" y="6021288"/>
            <a:ext cx="1440160" cy="576064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75656" y="1412776"/>
            <a:ext cx="57606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&gt;&gt; x=[1 0 0 0]; </a:t>
            </a:r>
            <a:r>
              <a:rPr lang="en-US" sz="1800" dirty="0" smtClean="0">
                <a:solidFill>
                  <a:schemeClr val="tx1"/>
                </a:solidFill>
              </a:rPr>
              <a:t>% input </a:t>
            </a:r>
            <a:r>
              <a:rPr lang="en-US" sz="1800" dirty="0" smtClean="0">
                <a:solidFill>
                  <a:schemeClr val="tx1"/>
                </a:solidFill>
              </a:rPr>
              <a:t>unit pulse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&gt;&gt; h=[1 2 3 2 1]; </a:t>
            </a:r>
            <a:r>
              <a:rPr lang="en-US" sz="1800" dirty="0" smtClean="0">
                <a:solidFill>
                  <a:schemeClr val="tx1"/>
                </a:solidFill>
              </a:rPr>
              <a:t>% unit </a:t>
            </a:r>
            <a:r>
              <a:rPr lang="en-US" sz="1800" dirty="0" smtClean="0">
                <a:solidFill>
                  <a:schemeClr val="tx1"/>
                </a:solidFill>
              </a:rPr>
              <a:t>pulse response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&gt;&gt; y=</a:t>
            </a:r>
            <a:r>
              <a:rPr lang="en-US" sz="1800" dirty="0" err="1" smtClean="0">
                <a:solidFill>
                  <a:schemeClr val="tx1"/>
                </a:solidFill>
              </a:rPr>
              <a:t>conv</a:t>
            </a: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x,h</a:t>
            </a:r>
            <a:r>
              <a:rPr lang="en-US" sz="1800" dirty="0" smtClean="0">
                <a:solidFill>
                  <a:schemeClr val="tx1"/>
                </a:solidFill>
              </a:rPr>
              <a:t>); </a:t>
            </a:r>
            <a:r>
              <a:rPr lang="en-US" sz="1800" dirty="0" smtClean="0">
                <a:solidFill>
                  <a:schemeClr val="tx1"/>
                </a:solidFill>
              </a:rPr>
              <a:t>% output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&gt;&gt; y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y =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     1     2     3     2     1     0     0     0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&gt;&gt;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4179" y="4797152"/>
            <a:ext cx="6670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/>
              <a:t>More about computing convolution later…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6A05-F6C7-4F6D-8470-F200349D51B1}" type="slidenum">
              <a:rPr lang="en-US"/>
              <a:pPr/>
              <a:t>15</a:t>
            </a:fld>
            <a:endParaRPr lang="en-US"/>
          </a:p>
        </p:txBody>
      </p:sp>
      <p:sp>
        <p:nvSpPr>
          <p:cNvPr id="110595" name="Text Box 1027"/>
          <p:cNvSpPr txBox="1">
            <a:spLocks noGrp="1" noChangeArrowheads="1"/>
          </p:cNvSpPr>
          <p:nvPr>
            <p:ph type="title"/>
          </p:nvPr>
        </p:nvSpPr>
        <p:spPr>
          <a:xfrm>
            <a:off x="1403648" y="404664"/>
            <a:ext cx="6696744" cy="864096"/>
          </a:xfrm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3200" b="1" dirty="0" smtClean="0">
                <a:solidFill>
                  <a:srgbClr val="FF0000"/>
                </a:solidFill>
              </a:rPr>
              <a:t>DIFFERENCE EQUATION MODEL (Sect. 2.3)</a:t>
            </a:r>
            <a:endParaRPr lang="en-US" sz="32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55576" y="188640"/>
            <a:ext cx="936104" cy="864096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259632" y="6021288"/>
            <a:ext cx="1440160" cy="576064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5829" y="1772816"/>
            <a:ext cx="8061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Nth-Order </a:t>
            </a:r>
            <a:r>
              <a:rPr lang="en-US" sz="2400" b="1" dirty="0" err="1" smtClean="0">
                <a:solidFill>
                  <a:schemeClr val="tx1"/>
                </a:solidFill>
              </a:rPr>
              <a:t>Input/Output</a:t>
            </a:r>
            <a:r>
              <a:rPr lang="en-US" sz="2400" b="1" dirty="0" smtClean="0">
                <a:solidFill>
                  <a:schemeClr val="tx1"/>
                </a:solidFill>
              </a:rPr>
              <a:t> Difference </a:t>
            </a:r>
            <a:r>
              <a:rPr lang="en-US" sz="2400" b="1" dirty="0" smtClean="0">
                <a:solidFill>
                  <a:schemeClr val="tx1"/>
                </a:solidFill>
              </a:rPr>
              <a:t>Equation: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331640" y="2492896"/>
          <a:ext cx="6970726" cy="1512168"/>
        </p:xfrm>
        <a:graphic>
          <a:graphicData uri="http://schemas.openxmlformats.org/presentationml/2006/ole">
            <p:oleObj spid="_x0000_s162818" name="Equation" r:id="rId3" imgW="2400120" imgH="52056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03648" y="4293096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Present output, y[n], depends on previous inputs and outputs, and present input, x[n]. Solve recursively, or find a closed-form solution.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6A05-F6C7-4F6D-8470-F200349D51B1}" type="slidenum">
              <a:rPr lang="en-US"/>
              <a:pPr/>
              <a:t>16</a:t>
            </a:fld>
            <a:endParaRPr lang="en-US"/>
          </a:p>
        </p:txBody>
      </p:sp>
      <p:sp>
        <p:nvSpPr>
          <p:cNvPr id="110595" name="Text Box 1027"/>
          <p:cNvSpPr txBox="1">
            <a:spLocks noGrp="1" noChangeArrowheads="1"/>
          </p:cNvSpPr>
          <p:nvPr>
            <p:ph type="title"/>
          </p:nvPr>
        </p:nvSpPr>
        <p:spPr>
          <a:xfrm>
            <a:off x="1403648" y="404664"/>
            <a:ext cx="6696744" cy="864096"/>
          </a:xfrm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3200" b="1" dirty="0" smtClean="0">
                <a:solidFill>
                  <a:srgbClr val="FF0000"/>
                </a:solidFill>
              </a:rPr>
              <a:t>DIFFERENTIAL EQUATION MODELS  (Sect. 2.4 / 2.5)</a:t>
            </a:r>
            <a:endParaRPr lang="en-US" sz="32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55576" y="188640"/>
            <a:ext cx="936104" cy="864096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259632" y="6021288"/>
            <a:ext cx="1440160" cy="576064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9457" y="1772816"/>
            <a:ext cx="5474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R-C circuit example (1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st</a:t>
            </a:r>
            <a:r>
              <a:rPr lang="en-US" sz="2400" b="1" dirty="0" smtClean="0">
                <a:solidFill>
                  <a:schemeClr val="tx1"/>
                </a:solidFill>
              </a:rPr>
              <a:t> order)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339752" y="2420888"/>
          <a:ext cx="3927946" cy="949034"/>
        </p:xfrm>
        <a:graphic>
          <a:graphicData uri="http://schemas.openxmlformats.org/presentationml/2006/ole">
            <p:oleObj spid="_x0000_s163843" name="Equation" r:id="rId3" imgW="1892160" imgH="45720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9552" y="3573016"/>
            <a:ext cx="7457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Mass-spring-damper example (2nd order)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691680" y="4221088"/>
          <a:ext cx="5875853" cy="1224136"/>
        </p:xfrm>
        <a:graphic>
          <a:graphicData uri="http://schemas.openxmlformats.org/presentationml/2006/ole">
            <p:oleObj spid="_x0000_s163844" name="Equation" r:id="rId4" imgW="2438280" imgH="507960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42997" y="5589240"/>
            <a:ext cx="8457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 smtClean="0"/>
              <a:t>…solve using standard techniques from diff. eq.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A77E-2315-4CC5-A35F-5D6F9E9EBDDA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181600"/>
          </a:xfrm>
        </p:spPr>
        <p:txBody>
          <a:bodyPr/>
          <a:lstStyle/>
          <a:p>
            <a:pPr>
              <a:spcAft>
                <a:spcPct val="25000"/>
              </a:spcAft>
            </a:pPr>
            <a:r>
              <a:rPr lang="en-US" dirty="0" smtClean="0"/>
              <a:t>Mathematical equation that describes the relationship between input x(t) or x[n] and the output y(t) or y[n].</a:t>
            </a:r>
            <a:endParaRPr lang="en-US" dirty="0"/>
          </a:p>
          <a:p>
            <a:pPr>
              <a:spcAft>
                <a:spcPct val="25000"/>
              </a:spcAft>
            </a:pPr>
            <a:r>
              <a:rPr lang="en-US" dirty="0" smtClean="0"/>
              <a:t>Drawing or diagram that illustrates the input – output relationship</a:t>
            </a:r>
            <a:endParaRPr lang="en-US" dirty="0"/>
          </a:p>
          <a:p>
            <a:pPr>
              <a:spcAft>
                <a:spcPct val="25000"/>
              </a:spcAft>
            </a:pPr>
            <a:r>
              <a:rPr lang="en-US" dirty="0" smtClean="0"/>
              <a:t>Words that define the inputs, outputs, and their relationship.</a:t>
            </a:r>
            <a:endParaRPr lang="en-US" i="1" dirty="0"/>
          </a:p>
        </p:txBody>
      </p:sp>
      <p:sp>
        <p:nvSpPr>
          <p:cNvPr id="11268" name="Text Box 4"/>
          <p:cNvSpPr txBox="1"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3200" dirty="0" smtClean="0">
                <a:solidFill>
                  <a:srgbClr val="FF0000"/>
                </a:solidFill>
                <a:latin typeface="Verdana" pitchFamily="34" charset="0"/>
              </a:rPr>
              <a:t>Model of a System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208" y="6093296"/>
            <a:ext cx="1905000" cy="457200"/>
          </a:xfrm>
        </p:spPr>
        <p:txBody>
          <a:bodyPr/>
          <a:lstStyle/>
          <a:p>
            <a:fld id="{A2E6A77E-2315-4CC5-A35F-5D6F9E9EBDDA}" type="slidenum">
              <a:rPr lang="en-US"/>
              <a:pPr/>
              <a:t>3</a:t>
            </a:fld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123728" y="5949280"/>
            <a:ext cx="3960440" cy="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dist="35921" dir="2700000" algn="ctr" rotWithShape="0">
              <a:schemeClr val="folHlink"/>
            </a:outerShdw>
          </a:effectLst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419872" y="5949280"/>
            <a:ext cx="1944216" cy="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>
            <a:outerShdw dist="35921" dir="2700000" algn="ctr" rotWithShape="0">
              <a:schemeClr val="folHlink"/>
            </a:outerShdw>
          </a:effectLst>
        </p:spPr>
      </p:cxn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148064" y="5589240"/>
            <a:ext cx="201622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Time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1115616" y="2852936"/>
            <a:ext cx="0" cy="180020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>
            <a:outerShdw dist="35921" dir="2700000" algn="ctr" rotWithShape="0">
              <a:schemeClr val="folHlink"/>
            </a:outerShdw>
          </a:effectLst>
        </p:spPr>
      </p:cxn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79512" y="2636912"/>
            <a:ext cx="108012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Voltage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9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24744"/>
            <a:ext cx="7416824" cy="4539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4"/>
          <p:cNvSpPr txBox="1">
            <a:spLocks noGrp="1" noChangeArrowheads="1"/>
          </p:cNvSpPr>
          <p:nvPr>
            <p:ph type="title"/>
          </p:nvPr>
        </p:nvSpPr>
        <p:spPr>
          <a:xfrm>
            <a:off x="2339752" y="2924944"/>
            <a:ext cx="3528392" cy="1143000"/>
          </a:xfrm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3200" dirty="0" smtClean="0">
                <a:solidFill>
                  <a:srgbClr val="FF0000"/>
                </a:solidFill>
                <a:latin typeface="Verdana" pitchFamily="34" charset="0"/>
              </a:rPr>
              <a:t>“Hello”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267744" y="260648"/>
            <a:ext cx="504056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Time Domain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208" y="6093296"/>
            <a:ext cx="1905000" cy="457200"/>
          </a:xfrm>
        </p:spPr>
        <p:txBody>
          <a:bodyPr/>
          <a:lstStyle/>
          <a:p>
            <a:fld id="{A2E6A77E-2315-4CC5-A35F-5D6F9E9EBDDA}" type="slidenum">
              <a:rPr lang="en-US"/>
              <a:pPr/>
              <a:t>4</a:t>
            </a:fld>
            <a:endParaRPr lang="en-US"/>
          </a:p>
        </p:txBody>
      </p:sp>
      <p:sp>
        <p:nvSpPr>
          <p:cNvPr id="11268" name="Text Box 4"/>
          <p:cNvSpPr txBox="1"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3200" dirty="0" smtClean="0">
                <a:solidFill>
                  <a:srgbClr val="FF0000"/>
                </a:solidFill>
                <a:latin typeface="Verdana" pitchFamily="34" charset="0"/>
              </a:rPr>
              <a:t>Frequency Domain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64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042988"/>
            <a:ext cx="548640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555776" y="2924944"/>
            <a:ext cx="35283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“Hello”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3059832" y="5949280"/>
            <a:ext cx="1944216" cy="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>
            <a:outerShdw dist="35921" dir="2700000" algn="ctr" rotWithShape="0">
              <a:schemeClr val="folHlink"/>
            </a:outerShdw>
          </a:effectLst>
        </p:spPr>
      </p:cxn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5148064" y="5589240"/>
            <a:ext cx="252028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Frequency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1331640" y="2852936"/>
            <a:ext cx="0" cy="180020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>
            <a:outerShdw dist="35921" dir="2700000" algn="ctr" rotWithShape="0">
              <a:schemeClr val="folHlink"/>
            </a:outerShdw>
          </a:effectLst>
        </p:spPr>
      </p:cxn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95536" y="2636912"/>
            <a:ext cx="108012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Voltage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4AD3-6376-40E1-92F7-8661BB83D499}" type="slidenum">
              <a:rPr lang="en-US"/>
              <a:pPr/>
              <a:t>5</a:t>
            </a:fld>
            <a:endParaRPr lang="en-US"/>
          </a:p>
        </p:txBody>
      </p:sp>
      <p:sp>
        <p:nvSpPr>
          <p:cNvPr id="91140" name="Text Box 1028"/>
          <p:cNvSpPr txBox="1"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3200" dirty="0" smtClean="0">
                <a:solidFill>
                  <a:srgbClr val="FF0000"/>
                </a:solidFill>
                <a:latin typeface="Verdana" pitchFamily="34" charset="0"/>
              </a:rPr>
              <a:t>Chapter 2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4449" name="Picture 1"/>
          <p:cNvPicPr>
            <a:picLocks noChangeAspect="1" noChangeArrowheads="1"/>
          </p:cNvPicPr>
          <p:nvPr/>
        </p:nvPicPr>
        <p:blipFill>
          <a:blip r:embed="rId2" cstate="print"/>
          <a:srcRect l="23447" t="49800" r="5421" b="23425"/>
          <a:stretch>
            <a:fillRect/>
          </a:stretch>
        </p:blipFill>
        <p:spPr bwMode="auto">
          <a:xfrm>
            <a:off x="323528" y="1844824"/>
            <a:ext cx="875956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71600" y="4941168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2.1 – 2.3: Discrete time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5661248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2.4 – 2.6: Continuous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8DD2-E0CC-41F0-B367-259A18DDB795}" type="slidenum">
              <a:rPr lang="en-US"/>
              <a:pPr/>
              <a:t>6</a:t>
            </a:fld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2252464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dirty="0" smtClean="0"/>
              <a:t>Input / Output</a:t>
            </a:r>
            <a:endParaRPr lang="en-US" dirty="0"/>
          </a:p>
          <a:p>
            <a:pPr>
              <a:spcAft>
                <a:spcPct val="20000"/>
              </a:spcAft>
            </a:pPr>
            <a:r>
              <a:rPr lang="en-US" dirty="0" smtClean="0">
                <a:solidFill>
                  <a:srgbClr val="FF0000"/>
                </a:solidFill>
              </a:rPr>
              <a:t>Convolution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Aft>
                <a:spcPct val="20000"/>
              </a:spcAft>
            </a:pPr>
            <a:r>
              <a:rPr lang="en-US" dirty="0" smtClean="0"/>
              <a:t>Difference Equation</a:t>
            </a:r>
            <a:endParaRPr lang="en-US" dirty="0"/>
          </a:p>
        </p:txBody>
      </p:sp>
      <p:sp>
        <p:nvSpPr>
          <p:cNvPr id="96260" name="Text Box 4"/>
          <p:cNvSpPr txBox="1"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3200" dirty="0" smtClean="0">
                <a:solidFill>
                  <a:srgbClr val="FF0000"/>
                </a:solidFill>
                <a:latin typeface="Verdana" pitchFamily="34" charset="0"/>
              </a:rPr>
              <a:t>Discrete Time: 3 Models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4293096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Convolution is Most Important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8858-0718-4934-92D0-8AF93719AF72}" type="slidenum">
              <a:rPr lang="en-US"/>
              <a:pPr/>
              <a:t>7</a:t>
            </a:fld>
            <a:endParaRPr lang="en-US"/>
          </a:p>
        </p:txBody>
      </p:sp>
      <p:sp>
        <p:nvSpPr>
          <p:cNvPr id="972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153400" cy="46482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dirty="0" smtClean="0"/>
              <a:t>Leads most directly to frequency domain.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Aft>
                <a:spcPct val="20000"/>
              </a:spcAft>
            </a:pPr>
            <a:r>
              <a:rPr lang="en-US" dirty="0" smtClean="0"/>
              <a:t>Most signal analysis is performed in the frequency domain.</a:t>
            </a:r>
          </a:p>
          <a:p>
            <a:pPr>
              <a:spcAft>
                <a:spcPct val="20000"/>
              </a:spcAft>
            </a:pPr>
            <a:r>
              <a:rPr lang="en-US" dirty="0" smtClean="0"/>
              <a:t>Most system analysis is performed in the frequency domain.</a:t>
            </a:r>
          </a:p>
          <a:p>
            <a:pPr>
              <a:spcAft>
                <a:spcPct val="20000"/>
              </a:spcAft>
            </a:pP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7284" name="Text Box 1028"/>
          <p:cNvSpPr txBox="1"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3200" dirty="0" smtClean="0">
                <a:solidFill>
                  <a:srgbClr val="FF0000"/>
                </a:solidFill>
                <a:latin typeface="Verdana" pitchFamily="34" charset="0"/>
              </a:rPr>
              <a:t>Why Convolution is Important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6A05-F6C7-4F6D-8470-F200349D51B1}" type="slidenum">
              <a:rPr lang="en-US"/>
              <a:pPr/>
              <a:t>8</a:t>
            </a:fld>
            <a:endParaRPr lang="en-US"/>
          </a:p>
        </p:txBody>
      </p:sp>
      <p:sp>
        <p:nvSpPr>
          <p:cNvPr id="110595" name="Text Box 1027"/>
          <p:cNvSpPr txBox="1"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3200" b="1" dirty="0" smtClean="0">
                <a:solidFill>
                  <a:srgbClr val="FF0000"/>
                </a:solidFill>
              </a:rPr>
              <a:t>INPUT/OUTPUT </a:t>
            </a:r>
            <a:r>
              <a:rPr lang="en-US" sz="3200" b="1" dirty="0" smtClean="0">
                <a:solidFill>
                  <a:srgbClr val="FF0000"/>
                </a:solidFill>
              </a:rPr>
              <a:t>REPRESENTATION </a:t>
            </a:r>
            <a:r>
              <a:rPr lang="en-US" sz="3200" b="1" dirty="0" smtClean="0">
                <a:solidFill>
                  <a:srgbClr val="FF0000"/>
                </a:solidFill>
              </a:rPr>
              <a:t>OF DISCRETE-TIME SYSTEMS</a:t>
            </a:r>
            <a:endParaRPr lang="en-US" sz="3200" dirty="0">
              <a:solidFill>
                <a:srgbClr val="FF0000"/>
              </a:solidFill>
              <a:latin typeface="Verdana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11560" y="3068960"/>
          <a:ext cx="7689202" cy="576064"/>
        </p:xfrm>
        <a:graphic>
          <a:graphicData uri="http://schemas.openxmlformats.org/presentationml/2006/ole">
            <p:oleObj spid="_x0000_s110625" name="Equation" r:id="rId3" imgW="3898800" imgH="29196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28292" y="2060848"/>
            <a:ext cx="5666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N-point moving average filter:</a:t>
            </a:r>
            <a:endParaRPr lang="en-US" sz="28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051719" y="3933056"/>
          <a:ext cx="5263609" cy="1944216"/>
        </p:xfrm>
        <a:graphic>
          <a:graphicData uri="http://schemas.openxmlformats.org/presentationml/2006/ole">
            <p:oleObj spid="_x0000_s110626" name="Equation" r:id="rId4" imgW="1409400" imgH="520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6A05-F6C7-4F6D-8470-F200349D51B1}" type="slidenum">
              <a:rPr lang="en-US"/>
              <a:pPr/>
              <a:t>9</a:t>
            </a:fld>
            <a:endParaRPr lang="en-US"/>
          </a:p>
        </p:txBody>
      </p:sp>
      <p:sp>
        <p:nvSpPr>
          <p:cNvPr id="110595" name="Text Box 1027"/>
          <p:cNvSpPr txBox="1"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/>
            <a:r>
              <a:rPr lang="en-US" sz="3200" b="1" dirty="0" smtClean="0">
                <a:solidFill>
                  <a:srgbClr val="FF0000"/>
                </a:solidFill>
              </a:rPr>
              <a:t>INPUT/OUTPUT </a:t>
            </a:r>
            <a:r>
              <a:rPr lang="en-US" sz="3200" b="1" dirty="0" smtClean="0">
                <a:solidFill>
                  <a:srgbClr val="FF0000"/>
                </a:solidFill>
              </a:rPr>
              <a:t>REPRESENTATION </a:t>
            </a:r>
            <a:r>
              <a:rPr lang="en-US" sz="3200" b="1" dirty="0" smtClean="0">
                <a:solidFill>
                  <a:srgbClr val="FF0000"/>
                </a:solidFill>
              </a:rPr>
              <a:t>OF DISCRETE-TIME SYSTEMS</a:t>
            </a:r>
            <a:endParaRPr lang="en-US" sz="32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96168" y="2060848"/>
            <a:ext cx="2930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Generalization:</a:t>
            </a:r>
            <a:endParaRPr lang="en-US" sz="28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549400" y="2781300"/>
          <a:ext cx="5405438" cy="1943100"/>
        </p:xfrm>
        <a:graphic>
          <a:graphicData uri="http://schemas.openxmlformats.org/presentationml/2006/ole">
            <p:oleObj spid="_x0000_s156675" name="Equation" r:id="rId3" imgW="1447560" imgH="52056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59384" y="5013176"/>
            <a:ext cx="6803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weights, </a:t>
            </a:r>
            <a:r>
              <a:rPr lang="en-US" sz="2800" i="1" dirty="0" err="1" smtClean="0"/>
              <a:t>w</a:t>
            </a:r>
            <a:r>
              <a:rPr lang="en-US" sz="2800" i="1" baseline="-25000" dirty="0" err="1" smtClean="0"/>
              <a:t>i</a:t>
            </a:r>
            <a:r>
              <a:rPr lang="en-US" sz="2800" dirty="0" smtClean="0"/>
              <a:t> , define the system.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folHlink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folHlink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4635</TotalTime>
  <Words>392</Words>
  <Application>Microsoft Office PowerPoint</Application>
  <PresentationFormat>On-screen Show (4:3)</PresentationFormat>
  <Paragraphs>78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MathType 6.0 Equation</vt:lpstr>
      <vt:lpstr>Chapter 2 System Models – Time Domain</vt:lpstr>
      <vt:lpstr>Model of a System</vt:lpstr>
      <vt:lpstr>“Hello”</vt:lpstr>
      <vt:lpstr>Frequency Domain</vt:lpstr>
      <vt:lpstr>Chapter 2</vt:lpstr>
      <vt:lpstr>Discrete Time: 3 Models</vt:lpstr>
      <vt:lpstr>Why Convolution is Important</vt:lpstr>
      <vt:lpstr>INPUT/OUTPUT REPRESENTATION OF DISCRETE-TIME SYSTEMS</vt:lpstr>
      <vt:lpstr>INPUT/OUTPUT REPRESENTATION OF DISCRETE-TIME SYSTEMS</vt:lpstr>
      <vt:lpstr>INPUT/OUTPUT REPRESENTATION OF DISCRETE-TIME SYSTEMS</vt:lpstr>
      <vt:lpstr>UNIT-PULSE RESPONSE</vt:lpstr>
      <vt:lpstr>UNIT-PULSE RESPONSE</vt:lpstr>
      <vt:lpstr>CONVOLUTION  REPRESENTATION</vt:lpstr>
      <vt:lpstr>CONVOLUTION  EXAMPLE</vt:lpstr>
      <vt:lpstr>DIFFERENCE EQUATION MODEL (Sect. 2.3)</vt:lpstr>
      <vt:lpstr>DIFFERENTIAL EQUATION MODELS  (Sect. 2.4 / 2.5)</vt:lpstr>
    </vt:vector>
  </TitlesOfParts>
  <Company>University of California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Digital Image Fundamentals</dc:title>
  <dc:creator>Luca Lucchese</dc:creator>
  <cp:lastModifiedBy>Thad Roppel</cp:lastModifiedBy>
  <cp:revision>215</cp:revision>
  <cp:lastPrinted>2013-05-17T15:20:42Z</cp:lastPrinted>
  <dcterms:created xsi:type="dcterms:W3CDTF">2002-08-26T17:38:25Z</dcterms:created>
  <dcterms:modified xsi:type="dcterms:W3CDTF">2013-05-22T04:01:37Z</dcterms:modified>
</cp:coreProperties>
</file>