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wmf" ContentType="image/x-wmf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58"/>
  </p:notesMasterIdLst>
  <p:handoutMasterIdLst>
    <p:handoutMasterId r:id="rId59"/>
  </p:handoutMasterIdLst>
  <p:sldIdLst>
    <p:sldId id="260" r:id="rId2"/>
    <p:sldId id="262" r:id="rId3"/>
    <p:sldId id="370" r:id="rId4"/>
    <p:sldId id="371" r:id="rId5"/>
    <p:sldId id="372" r:id="rId6"/>
    <p:sldId id="340" r:id="rId7"/>
    <p:sldId id="344" r:id="rId8"/>
    <p:sldId id="345" r:id="rId9"/>
    <p:sldId id="347" r:id="rId10"/>
    <p:sldId id="367" r:id="rId11"/>
    <p:sldId id="373" r:id="rId12"/>
    <p:sldId id="265" r:id="rId13"/>
    <p:sldId id="356" r:id="rId14"/>
    <p:sldId id="366" r:id="rId15"/>
    <p:sldId id="360" r:id="rId16"/>
    <p:sldId id="361" r:id="rId17"/>
    <p:sldId id="269" r:id="rId18"/>
    <p:sldId id="270" r:id="rId19"/>
    <p:sldId id="368" r:id="rId20"/>
    <p:sldId id="271" r:id="rId21"/>
    <p:sldId id="272" r:id="rId22"/>
    <p:sldId id="273" r:id="rId23"/>
    <p:sldId id="274" r:id="rId24"/>
    <p:sldId id="275" r:id="rId25"/>
    <p:sldId id="276" r:id="rId26"/>
    <p:sldId id="278" r:id="rId27"/>
    <p:sldId id="279" r:id="rId28"/>
    <p:sldId id="281" r:id="rId29"/>
    <p:sldId id="282" r:id="rId30"/>
    <p:sldId id="284" r:id="rId31"/>
    <p:sldId id="283" r:id="rId32"/>
    <p:sldId id="285" r:id="rId33"/>
    <p:sldId id="286" r:id="rId34"/>
    <p:sldId id="288" r:id="rId35"/>
    <p:sldId id="289" r:id="rId36"/>
    <p:sldId id="290" r:id="rId37"/>
    <p:sldId id="293" r:id="rId38"/>
    <p:sldId id="306" r:id="rId39"/>
    <p:sldId id="307" r:id="rId40"/>
    <p:sldId id="308" r:id="rId41"/>
    <p:sldId id="310" r:id="rId42"/>
    <p:sldId id="315" r:id="rId43"/>
    <p:sldId id="316" r:id="rId44"/>
    <p:sldId id="317" r:id="rId45"/>
    <p:sldId id="318" r:id="rId46"/>
    <p:sldId id="321" r:id="rId47"/>
    <p:sldId id="322" r:id="rId48"/>
    <p:sldId id="323" r:id="rId49"/>
    <p:sldId id="324" r:id="rId50"/>
    <p:sldId id="325" r:id="rId51"/>
    <p:sldId id="326" r:id="rId52"/>
    <p:sldId id="327" r:id="rId53"/>
    <p:sldId id="328" r:id="rId54"/>
    <p:sldId id="329" r:id="rId55"/>
    <p:sldId id="331" r:id="rId56"/>
    <p:sldId id="337" r:id="rId57"/>
  </p:sldIdLst>
  <p:sldSz cx="9144000" cy="6858000" type="screen4x3"/>
  <p:notesSz cx="6950075" cy="9236075"/>
  <p:defaultTextStyle>
    <a:defPPr>
      <a:defRPr lang="en-US"/>
    </a:defPPr>
    <a:lvl1pPr algn="ctr" rtl="0" eaLnBrk="0" fontAlgn="base" hangingPunct="0">
      <a:spcBef>
        <a:spcPct val="0"/>
      </a:spcBef>
      <a:spcAft>
        <a:spcPct val="0"/>
      </a:spcAft>
      <a:defRPr sz="3600" kern="1200">
        <a:solidFill>
          <a:srgbClr val="FF0000"/>
        </a:solidFill>
        <a:latin typeface="Verdana" pitchFamily="34" charset="0"/>
        <a:ea typeface="+mn-ea"/>
        <a:cs typeface="+mn-cs"/>
      </a:defRPr>
    </a:lvl1pPr>
    <a:lvl2pPr marL="457200" algn="ctr" rtl="0" eaLnBrk="0" fontAlgn="base" hangingPunct="0">
      <a:spcBef>
        <a:spcPct val="0"/>
      </a:spcBef>
      <a:spcAft>
        <a:spcPct val="0"/>
      </a:spcAft>
      <a:defRPr sz="3600" kern="1200">
        <a:solidFill>
          <a:srgbClr val="FF0000"/>
        </a:solidFill>
        <a:latin typeface="Verdana" pitchFamily="34" charset="0"/>
        <a:ea typeface="+mn-ea"/>
        <a:cs typeface="+mn-cs"/>
      </a:defRPr>
    </a:lvl2pPr>
    <a:lvl3pPr marL="914400" algn="ctr" rtl="0" eaLnBrk="0" fontAlgn="base" hangingPunct="0">
      <a:spcBef>
        <a:spcPct val="0"/>
      </a:spcBef>
      <a:spcAft>
        <a:spcPct val="0"/>
      </a:spcAft>
      <a:defRPr sz="3600" kern="1200">
        <a:solidFill>
          <a:srgbClr val="FF0000"/>
        </a:solidFill>
        <a:latin typeface="Verdana" pitchFamily="34" charset="0"/>
        <a:ea typeface="+mn-ea"/>
        <a:cs typeface="+mn-cs"/>
      </a:defRPr>
    </a:lvl3pPr>
    <a:lvl4pPr marL="1371600" algn="ctr" rtl="0" eaLnBrk="0" fontAlgn="base" hangingPunct="0">
      <a:spcBef>
        <a:spcPct val="0"/>
      </a:spcBef>
      <a:spcAft>
        <a:spcPct val="0"/>
      </a:spcAft>
      <a:defRPr sz="3600" kern="1200">
        <a:solidFill>
          <a:srgbClr val="FF0000"/>
        </a:solidFill>
        <a:latin typeface="Verdana" pitchFamily="34" charset="0"/>
        <a:ea typeface="+mn-ea"/>
        <a:cs typeface="+mn-cs"/>
      </a:defRPr>
    </a:lvl4pPr>
    <a:lvl5pPr marL="1828800" algn="ctr" rtl="0" eaLnBrk="0" fontAlgn="base" hangingPunct="0">
      <a:spcBef>
        <a:spcPct val="0"/>
      </a:spcBef>
      <a:spcAft>
        <a:spcPct val="0"/>
      </a:spcAft>
      <a:defRPr sz="3600" kern="1200">
        <a:solidFill>
          <a:srgbClr val="FF0000"/>
        </a:solidFill>
        <a:latin typeface="Verdana" pitchFamily="34" charset="0"/>
        <a:ea typeface="+mn-ea"/>
        <a:cs typeface="+mn-cs"/>
      </a:defRPr>
    </a:lvl5pPr>
    <a:lvl6pPr marL="2286000" algn="l" defTabSz="914400" rtl="0" eaLnBrk="1" latinLnBrk="0" hangingPunct="1">
      <a:defRPr sz="3600" kern="1200">
        <a:solidFill>
          <a:srgbClr val="FF0000"/>
        </a:solidFill>
        <a:latin typeface="Verdana" pitchFamily="34" charset="0"/>
        <a:ea typeface="+mn-ea"/>
        <a:cs typeface="+mn-cs"/>
      </a:defRPr>
    </a:lvl6pPr>
    <a:lvl7pPr marL="2743200" algn="l" defTabSz="914400" rtl="0" eaLnBrk="1" latinLnBrk="0" hangingPunct="1">
      <a:defRPr sz="3600" kern="1200">
        <a:solidFill>
          <a:srgbClr val="FF0000"/>
        </a:solidFill>
        <a:latin typeface="Verdana" pitchFamily="34" charset="0"/>
        <a:ea typeface="+mn-ea"/>
        <a:cs typeface="+mn-cs"/>
      </a:defRPr>
    </a:lvl7pPr>
    <a:lvl8pPr marL="3200400" algn="l" defTabSz="914400" rtl="0" eaLnBrk="1" latinLnBrk="0" hangingPunct="1">
      <a:defRPr sz="3600" kern="1200">
        <a:solidFill>
          <a:srgbClr val="FF0000"/>
        </a:solidFill>
        <a:latin typeface="Verdana" pitchFamily="34" charset="0"/>
        <a:ea typeface="+mn-ea"/>
        <a:cs typeface="+mn-cs"/>
      </a:defRPr>
    </a:lvl8pPr>
    <a:lvl9pPr marL="3657600" algn="l" defTabSz="914400" rtl="0" eaLnBrk="1" latinLnBrk="0" hangingPunct="1">
      <a:defRPr sz="3600" kern="1200">
        <a:solidFill>
          <a:srgbClr val="FF0000"/>
        </a:solidFill>
        <a:latin typeface="Verdana" pitchFamily="34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0000"/>
    <a:srgbClr val="FF3300"/>
    <a:srgbClr val="FF99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6801" autoAdjust="0"/>
    <p:restoredTop sz="90675" autoAdjust="0"/>
  </p:normalViewPr>
  <p:slideViewPr>
    <p:cSldViewPr>
      <p:cViewPr>
        <p:scale>
          <a:sx n="70" d="100"/>
          <a:sy n="70" d="100"/>
        </p:scale>
        <p:origin x="-822" y="-61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  <p:sldLst>
      <p:sld r:id="rId1" collapse="1"/>
      <p:sld r:id="rId2" collapse="1"/>
      <p:sld r:id="rId3" collapse="1"/>
      <p:sld r:id="rId4" collapse="1"/>
    </p:sldLst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1992"/>
    </p:cViewPr>
  </p:sorterViewPr>
  <p:notesViewPr>
    <p:cSldViewPr>
      <p:cViewPr varScale="1">
        <p:scale>
          <a:sx n="58" d="100"/>
          <a:sy n="58" d="100"/>
        </p:scale>
        <p:origin x="-1830" y="-78"/>
      </p:cViewPr>
      <p:guideLst>
        <p:guide orient="horz" pos="2909"/>
        <p:guide pos="2189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tableStyles" Target="tableStyle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61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handoutMaster" Target="handoutMasters/handoutMaster1.xml"/></Relationships>
</file>

<file path=ppt/_rels/viewProps.xml.rels><?xml version="1.0" encoding="UTF-8" standalone="yes"?>
<Relationships xmlns="http://schemas.openxmlformats.org/package/2006/relationships"><Relationship Id="rId3" Type="http://schemas.openxmlformats.org/officeDocument/2006/relationships/slide" Target="slides/slide35.xml"/><Relationship Id="rId2" Type="http://schemas.openxmlformats.org/officeDocument/2006/relationships/slide" Target="slides/slide34.xml"/><Relationship Id="rId1" Type="http://schemas.openxmlformats.org/officeDocument/2006/relationships/slide" Target="slides/slide24.xml"/><Relationship Id="rId4" Type="http://schemas.openxmlformats.org/officeDocument/2006/relationships/slide" Target="slides/slide42.xml"/></Relationships>
</file>

<file path=ppt/drawings/_rels/vmlDrawing1.vml.rels><?xml version="1.0" encoding="UTF-8" standalone="yes"?>
<Relationships xmlns="http://schemas.openxmlformats.org/package/2006/relationships"><Relationship Id="rId3" Type="http://schemas.openxmlformats.org/officeDocument/2006/relationships/image" Target="../media/image6.wmf"/><Relationship Id="rId2" Type="http://schemas.openxmlformats.org/officeDocument/2006/relationships/image" Target="../media/image5.wmf"/><Relationship Id="rId1" Type="http://schemas.openxmlformats.org/officeDocument/2006/relationships/image" Target="../media/image4.wmf"/><Relationship Id="rId5" Type="http://schemas.openxmlformats.org/officeDocument/2006/relationships/image" Target="../media/image8.wmf"/><Relationship Id="rId4" Type="http://schemas.openxmlformats.org/officeDocument/2006/relationships/image" Target="../media/image7.wmf"/></Relationships>
</file>

<file path=ppt/drawings/_rels/vmlDrawing2.vml.rels><?xml version="1.0" encoding="UTF-8" standalone="yes"?>
<Relationships xmlns="http://schemas.openxmlformats.org/package/2006/relationships"><Relationship Id="rId2" Type="http://schemas.openxmlformats.org/officeDocument/2006/relationships/image" Target="../media/image12.wmf"/><Relationship Id="rId1" Type="http://schemas.openxmlformats.org/officeDocument/2006/relationships/image" Target="../media/image11.wmf"/></Relationships>
</file>

<file path=ppt/drawings/_rels/vmlDrawing3.vml.rels><?xml version="1.0" encoding="UTF-8" standalone="yes"?>
<Relationships xmlns="http://schemas.openxmlformats.org/package/2006/relationships"><Relationship Id="rId3" Type="http://schemas.openxmlformats.org/officeDocument/2006/relationships/image" Target="../media/image14.wmf"/><Relationship Id="rId2" Type="http://schemas.openxmlformats.org/officeDocument/2006/relationships/image" Target="../media/image11.wmf"/><Relationship Id="rId1" Type="http://schemas.openxmlformats.org/officeDocument/2006/relationships/image" Target="../media/image13.wmf"/></Relationships>
</file>

<file path=ppt/drawings/_rels/vmlDrawing4.vml.rels><?xml version="1.0" encoding="UTF-8" standalone="yes"?>
<Relationships xmlns="http://schemas.openxmlformats.org/package/2006/relationships"><Relationship Id="rId2" Type="http://schemas.openxmlformats.org/officeDocument/2006/relationships/image" Target="../media/image16.wmf"/><Relationship Id="rId1" Type="http://schemas.openxmlformats.org/officeDocument/2006/relationships/image" Target="../media/image15.wmf"/></Relationships>
</file>

<file path=ppt/drawings/_rels/vmlDrawing5.vml.rels><?xml version="1.0" encoding="UTF-8" standalone="yes"?>
<Relationships xmlns="http://schemas.openxmlformats.org/package/2006/relationships"><Relationship Id="rId2" Type="http://schemas.openxmlformats.org/officeDocument/2006/relationships/image" Target="../media/image16.wmf"/><Relationship Id="rId1" Type="http://schemas.openxmlformats.org/officeDocument/2006/relationships/image" Target="../media/image15.wmf"/></Relationships>
</file>

<file path=ppt/drawings/_rels/vmlDrawing6.vml.rels><?xml version="1.0" encoding="UTF-8" standalone="yes"?>
<Relationships xmlns="http://schemas.openxmlformats.org/package/2006/relationships"><Relationship Id="rId2" Type="http://schemas.openxmlformats.org/officeDocument/2006/relationships/image" Target="../media/image22.wmf"/><Relationship Id="rId1" Type="http://schemas.openxmlformats.org/officeDocument/2006/relationships/image" Target="../media/image21.wmf"/></Relationships>
</file>

<file path=ppt/drawings/_rels/vmlDrawing7.vml.rels><?xml version="1.0" encoding="UTF-8" standalone="yes"?>
<Relationships xmlns="http://schemas.openxmlformats.org/package/2006/relationships"><Relationship Id="rId3" Type="http://schemas.openxmlformats.org/officeDocument/2006/relationships/image" Target="../media/image26.wmf"/><Relationship Id="rId2" Type="http://schemas.openxmlformats.org/officeDocument/2006/relationships/image" Target="../media/image25.wmf"/><Relationship Id="rId1" Type="http://schemas.openxmlformats.org/officeDocument/2006/relationships/image" Target="../media/image24.wmf"/><Relationship Id="rId4" Type="http://schemas.openxmlformats.org/officeDocument/2006/relationships/image" Target="../media/image27.wmf"/></Relationships>
</file>

<file path=ppt/drawings/_rels/vmlDrawing8.vml.rels><?xml version="1.0" encoding="UTF-8" standalone="yes"?>
<Relationships xmlns="http://schemas.openxmlformats.org/package/2006/relationships"><Relationship Id="rId1" Type="http://schemas.openxmlformats.org/officeDocument/2006/relationships/image" Target="../media/image28.wmf"/></Relationships>
</file>

<file path=ppt/drawings/_rels/vmlDrawing9.vml.rels><?xml version="1.0" encoding="UTF-8" standalone="yes"?>
<Relationships xmlns="http://schemas.openxmlformats.org/package/2006/relationships"><Relationship Id="rId3" Type="http://schemas.openxmlformats.org/officeDocument/2006/relationships/image" Target="../media/image32.wmf"/><Relationship Id="rId2" Type="http://schemas.openxmlformats.org/officeDocument/2006/relationships/image" Target="../media/image31.wmf"/><Relationship Id="rId1" Type="http://schemas.openxmlformats.org/officeDocument/2006/relationships/image" Target="../media/image30.wmf"/></Relationships>
</file>

<file path=ppt/drawings/_rels/vmlDrawing10.vml.rels><?xml version="1.0" encoding="UTF-8" standalone="yes"?>
<Relationships xmlns="http://schemas.openxmlformats.org/package/2006/relationships"><Relationship Id="rId1" Type="http://schemas.openxmlformats.org/officeDocument/2006/relationships/image" Target="../media/image33.wmf"/></Relationships>
</file>

<file path=ppt/drawings/_rels/vmlDrawing11.vml.rels><?xml version="1.0" encoding="UTF-8" standalone="yes"?>
<Relationships xmlns="http://schemas.openxmlformats.org/package/2006/relationships"><Relationship Id="rId3" Type="http://schemas.openxmlformats.org/officeDocument/2006/relationships/image" Target="../media/image37.wmf"/><Relationship Id="rId2" Type="http://schemas.openxmlformats.org/officeDocument/2006/relationships/image" Target="../media/image36.wmf"/><Relationship Id="rId1" Type="http://schemas.openxmlformats.org/officeDocument/2006/relationships/image" Target="../media/image35.wmf"/></Relationships>
</file>

<file path=ppt/drawings/_rels/vmlDrawing12.vml.rels><?xml version="1.0" encoding="UTF-8" standalone="yes"?>
<Relationships xmlns="http://schemas.openxmlformats.org/package/2006/relationships"><Relationship Id="rId3" Type="http://schemas.openxmlformats.org/officeDocument/2006/relationships/image" Target="../media/image40.wmf"/><Relationship Id="rId2" Type="http://schemas.openxmlformats.org/officeDocument/2006/relationships/image" Target="../media/image27.wmf"/><Relationship Id="rId1" Type="http://schemas.openxmlformats.org/officeDocument/2006/relationships/image" Target="../media/image39.wmf"/><Relationship Id="rId4" Type="http://schemas.openxmlformats.org/officeDocument/2006/relationships/image" Target="../media/image41.wmf"/></Relationships>
</file>

<file path=ppt/drawings/_rels/vmlDrawing13.vml.rels><?xml version="1.0" encoding="UTF-8" standalone="yes"?>
<Relationships xmlns="http://schemas.openxmlformats.org/package/2006/relationships"><Relationship Id="rId3" Type="http://schemas.openxmlformats.org/officeDocument/2006/relationships/image" Target="../media/image42.wmf"/><Relationship Id="rId2" Type="http://schemas.openxmlformats.org/officeDocument/2006/relationships/image" Target="../media/image14.wmf"/><Relationship Id="rId1" Type="http://schemas.openxmlformats.org/officeDocument/2006/relationships/image" Target="../media/image11.wmf"/><Relationship Id="rId5" Type="http://schemas.openxmlformats.org/officeDocument/2006/relationships/image" Target="../media/image44.wmf"/><Relationship Id="rId4" Type="http://schemas.openxmlformats.org/officeDocument/2006/relationships/image" Target="../media/image43.wmf"/></Relationships>
</file>

<file path=ppt/drawings/_rels/vmlDrawing14.vml.rels><?xml version="1.0" encoding="UTF-8" standalone="yes"?>
<Relationships xmlns="http://schemas.openxmlformats.org/package/2006/relationships"><Relationship Id="rId3" Type="http://schemas.openxmlformats.org/officeDocument/2006/relationships/image" Target="../media/image47.wmf"/><Relationship Id="rId2" Type="http://schemas.openxmlformats.org/officeDocument/2006/relationships/image" Target="../media/image46.wmf"/><Relationship Id="rId1" Type="http://schemas.openxmlformats.org/officeDocument/2006/relationships/image" Target="../media/image45.wmf"/></Relationships>
</file>

<file path=ppt/drawings/_rels/vmlDrawing15.vml.rels><?xml version="1.0" encoding="UTF-8" standalone="yes"?>
<Relationships xmlns="http://schemas.openxmlformats.org/package/2006/relationships"><Relationship Id="rId3" Type="http://schemas.openxmlformats.org/officeDocument/2006/relationships/image" Target="../media/image52.wmf"/><Relationship Id="rId7" Type="http://schemas.openxmlformats.org/officeDocument/2006/relationships/image" Target="../media/image56.wmf"/><Relationship Id="rId2" Type="http://schemas.openxmlformats.org/officeDocument/2006/relationships/image" Target="../media/image51.wmf"/><Relationship Id="rId1" Type="http://schemas.openxmlformats.org/officeDocument/2006/relationships/image" Target="../media/image50.wmf"/><Relationship Id="rId6" Type="http://schemas.openxmlformats.org/officeDocument/2006/relationships/image" Target="../media/image55.wmf"/><Relationship Id="rId5" Type="http://schemas.openxmlformats.org/officeDocument/2006/relationships/image" Target="../media/image54.wmf"/><Relationship Id="rId4" Type="http://schemas.openxmlformats.org/officeDocument/2006/relationships/image" Target="../media/image53.wmf"/></Relationships>
</file>

<file path=ppt/drawings/_rels/vmlDrawing16.vml.rels><?xml version="1.0" encoding="UTF-8" standalone="yes"?>
<Relationships xmlns="http://schemas.openxmlformats.org/package/2006/relationships"><Relationship Id="rId3" Type="http://schemas.openxmlformats.org/officeDocument/2006/relationships/image" Target="../media/image51.wmf"/><Relationship Id="rId2" Type="http://schemas.openxmlformats.org/officeDocument/2006/relationships/image" Target="../media/image57.wmf"/><Relationship Id="rId1" Type="http://schemas.openxmlformats.org/officeDocument/2006/relationships/image" Target="../media/image50.wmf"/></Relationships>
</file>

<file path=ppt/drawings/_rels/vmlDrawing17.vml.rels><?xml version="1.0" encoding="UTF-8" standalone="yes"?>
<Relationships xmlns="http://schemas.openxmlformats.org/package/2006/relationships"><Relationship Id="rId3" Type="http://schemas.openxmlformats.org/officeDocument/2006/relationships/image" Target="../media/image59.wmf"/><Relationship Id="rId2" Type="http://schemas.openxmlformats.org/officeDocument/2006/relationships/image" Target="../media/image56.wmf"/><Relationship Id="rId1" Type="http://schemas.openxmlformats.org/officeDocument/2006/relationships/image" Target="../media/image50.wmf"/></Relationships>
</file>

<file path=ppt/drawings/_rels/vmlDrawing18.vml.rels><?xml version="1.0" encoding="UTF-8" standalone="yes"?>
<Relationships xmlns="http://schemas.openxmlformats.org/package/2006/relationships"><Relationship Id="rId1" Type="http://schemas.openxmlformats.org/officeDocument/2006/relationships/image" Target="../media/image28.wmf"/></Relationships>
</file>

<file path=ppt/drawings/_rels/vmlDrawing19.vml.rels><?xml version="1.0" encoding="UTF-8" standalone="yes"?>
<Relationships xmlns="http://schemas.openxmlformats.org/package/2006/relationships"><Relationship Id="rId8" Type="http://schemas.openxmlformats.org/officeDocument/2006/relationships/image" Target="../media/image66.wmf"/><Relationship Id="rId3" Type="http://schemas.openxmlformats.org/officeDocument/2006/relationships/image" Target="../media/image61.wmf"/><Relationship Id="rId7" Type="http://schemas.openxmlformats.org/officeDocument/2006/relationships/image" Target="../media/image65.wmf"/><Relationship Id="rId2" Type="http://schemas.openxmlformats.org/officeDocument/2006/relationships/image" Target="../media/image51.wmf"/><Relationship Id="rId1" Type="http://schemas.openxmlformats.org/officeDocument/2006/relationships/image" Target="../media/image50.wmf"/><Relationship Id="rId6" Type="http://schemas.openxmlformats.org/officeDocument/2006/relationships/image" Target="../media/image64.wmf"/><Relationship Id="rId5" Type="http://schemas.openxmlformats.org/officeDocument/2006/relationships/image" Target="../media/image63.wmf"/><Relationship Id="rId4" Type="http://schemas.openxmlformats.org/officeDocument/2006/relationships/image" Target="../media/image62.wmf"/></Relationships>
</file>

<file path=ppt/drawings/_rels/vmlDrawing20.vml.rels><?xml version="1.0" encoding="UTF-8" standalone="yes"?>
<Relationships xmlns="http://schemas.openxmlformats.org/package/2006/relationships"><Relationship Id="rId3" Type="http://schemas.openxmlformats.org/officeDocument/2006/relationships/image" Target="../media/image68.wmf"/><Relationship Id="rId2" Type="http://schemas.openxmlformats.org/officeDocument/2006/relationships/image" Target="../media/image67.wmf"/><Relationship Id="rId1" Type="http://schemas.openxmlformats.org/officeDocument/2006/relationships/image" Target="../media/image50.wmf"/><Relationship Id="rId4" Type="http://schemas.openxmlformats.org/officeDocument/2006/relationships/image" Target="../media/image69.wmf"/></Relationships>
</file>

<file path=ppt/drawings/_rels/vmlDrawing21.vml.rels><?xml version="1.0" encoding="UTF-8" standalone="yes"?>
<Relationships xmlns="http://schemas.openxmlformats.org/package/2006/relationships"><Relationship Id="rId3" Type="http://schemas.openxmlformats.org/officeDocument/2006/relationships/image" Target="../media/image72.wmf"/><Relationship Id="rId2" Type="http://schemas.openxmlformats.org/officeDocument/2006/relationships/image" Target="../media/image71.wmf"/><Relationship Id="rId1" Type="http://schemas.openxmlformats.org/officeDocument/2006/relationships/image" Target="../media/image70.wmf"/><Relationship Id="rId5" Type="http://schemas.openxmlformats.org/officeDocument/2006/relationships/image" Target="../media/image74.wmf"/><Relationship Id="rId4" Type="http://schemas.openxmlformats.org/officeDocument/2006/relationships/image" Target="../media/image73.wmf"/></Relationships>
</file>

<file path=ppt/drawings/_rels/vmlDrawing22.vml.rels><?xml version="1.0" encoding="UTF-8" standalone="yes"?>
<Relationships xmlns="http://schemas.openxmlformats.org/package/2006/relationships"><Relationship Id="rId1" Type="http://schemas.openxmlformats.org/officeDocument/2006/relationships/image" Target="../media/image75.wmf"/></Relationships>
</file>

<file path=ppt/drawings/_rels/vmlDrawing23.vml.rels><?xml version="1.0" encoding="UTF-8" standalone="yes"?>
<Relationships xmlns="http://schemas.openxmlformats.org/package/2006/relationships"><Relationship Id="rId1" Type="http://schemas.openxmlformats.org/officeDocument/2006/relationships/image" Target="../media/image78.wmf"/></Relationships>
</file>

<file path=ppt/drawings/_rels/vmlDrawing24.vml.rels><?xml version="1.0" encoding="UTF-8" standalone="yes"?>
<Relationships xmlns="http://schemas.openxmlformats.org/package/2006/relationships"><Relationship Id="rId2" Type="http://schemas.openxmlformats.org/officeDocument/2006/relationships/image" Target="../media/image80.wmf"/><Relationship Id="rId1" Type="http://schemas.openxmlformats.org/officeDocument/2006/relationships/image" Target="../media/image79.wmf"/></Relationships>
</file>

<file path=ppt/drawings/_rels/vmlDrawing25.vml.rels><?xml version="1.0" encoding="UTF-8" standalone="yes"?>
<Relationships xmlns="http://schemas.openxmlformats.org/package/2006/relationships"><Relationship Id="rId1" Type="http://schemas.openxmlformats.org/officeDocument/2006/relationships/image" Target="../media/image81.wmf"/></Relationships>
</file>

<file path=ppt/drawings/_rels/vmlDrawing26.vml.rels><?xml version="1.0" encoding="UTF-8" standalone="yes"?>
<Relationships xmlns="http://schemas.openxmlformats.org/package/2006/relationships"><Relationship Id="rId1" Type="http://schemas.openxmlformats.org/officeDocument/2006/relationships/image" Target="../media/image82.wmf"/></Relationships>
</file>

<file path=ppt/drawings/_rels/vmlDrawing27.vml.rels><?xml version="1.0" encoding="UTF-8" standalone="yes"?>
<Relationships xmlns="http://schemas.openxmlformats.org/package/2006/relationships"><Relationship Id="rId1" Type="http://schemas.openxmlformats.org/officeDocument/2006/relationships/image" Target="../media/image84.wmf"/></Relationships>
</file>

<file path=ppt/drawings/_rels/vmlDrawing28.vml.rels><?xml version="1.0" encoding="UTF-8" standalone="yes"?>
<Relationships xmlns="http://schemas.openxmlformats.org/package/2006/relationships"><Relationship Id="rId2" Type="http://schemas.openxmlformats.org/officeDocument/2006/relationships/image" Target="../media/image87.wmf"/><Relationship Id="rId1" Type="http://schemas.openxmlformats.org/officeDocument/2006/relationships/image" Target="../media/image86.wmf"/></Relationships>
</file>

<file path=ppt/drawings/_rels/vmlDrawing29.vml.rels><?xml version="1.0" encoding="UTF-8" standalone="yes"?>
<Relationships xmlns="http://schemas.openxmlformats.org/package/2006/relationships"><Relationship Id="rId2" Type="http://schemas.openxmlformats.org/officeDocument/2006/relationships/image" Target="../media/image89.wmf"/><Relationship Id="rId1" Type="http://schemas.openxmlformats.org/officeDocument/2006/relationships/image" Target="../media/image88.wmf"/></Relationships>
</file>

<file path=ppt/drawings/_rels/vmlDrawing30.vml.rels><?xml version="1.0" encoding="UTF-8" standalone="yes"?>
<Relationships xmlns="http://schemas.openxmlformats.org/package/2006/relationships"><Relationship Id="rId2" Type="http://schemas.openxmlformats.org/officeDocument/2006/relationships/image" Target="../media/image91.wmf"/><Relationship Id="rId1" Type="http://schemas.openxmlformats.org/officeDocument/2006/relationships/image" Target="../media/image90.wmf"/></Relationships>
</file>

<file path=ppt/drawings/_rels/vmlDrawing31.vml.rels><?xml version="1.0" encoding="UTF-8" standalone="yes"?>
<Relationships xmlns="http://schemas.openxmlformats.org/package/2006/relationships"><Relationship Id="rId2" Type="http://schemas.openxmlformats.org/officeDocument/2006/relationships/image" Target="../media/image93.wmf"/><Relationship Id="rId1" Type="http://schemas.openxmlformats.org/officeDocument/2006/relationships/image" Target="../media/image92.wmf"/></Relationships>
</file>

<file path=ppt/drawings/_rels/vmlDrawing32.vml.rels><?xml version="1.0" encoding="UTF-8" standalone="yes"?>
<Relationships xmlns="http://schemas.openxmlformats.org/package/2006/relationships"><Relationship Id="rId1" Type="http://schemas.openxmlformats.org/officeDocument/2006/relationships/image" Target="../media/image94.wmf"/></Relationships>
</file>

<file path=ppt/drawings/_rels/vmlDrawing33.vml.rels><?xml version="1.0" encoding="UTF-8" standalone="yes"?>
<Relationships xmlns="http://schemas.openxmlformats.org/package/2006/relationships"><Relationship Id="rId1" Type="http://schemas.openxmlformats.org/officeDocument/2006/relationships/image" Target="../media/image96.wmf"/></Relationships>
</file>

<file path=ppt/drawings/_rels/vmlDrawing34.vml.rels><?xml version="1.0" encoding="UTF-8" standalone="yes"?>
<Relationships xmlns="http://schemas.openxmlformats.org/package/2006/relationships"><Relationship Id="rId1" Type="http://schemas.openxmlformats.org/officeDocument/2006/relationships/image" Target="../media/image86.wmf"/></Relationships>
</file>

<file path=ppt/drawings/_rels/vmlDrawing35.vml.rels><?xml version="1.0" encoding="UTF-8" standalone="yes"?>
<Relationships xmlns="http://schemas.openxmlformats.org/package/2006/relationships"><Relationship Id="rId2" Type="http://schemas.openxmlformats.org/officeDocument/2006/relationships/image" Target="../media/image101.wmf"/><Relationship Id="rId1" Type="http://schemas.openxmlformats.org/officeDocument/2006/relationships/image" Target="../media/image100.wmf"/></Relationships>
</file>

<file path=ppt/drawings/_rels/vmlDrawing36.vml.rels><?xml version="1.0" encoding="UTF-8" standalone="yes"?>
<Relationships xmlns="http://schemas.openxmlformats.org/package/2006/relationships"><Relationship Id="rId2" Type="http://schemas.openxmlformats.org/officeDocument/2006/relationships/image" Target="../media/image103.wmf"/><Relationship Id="rId1" Type="http://schemas.openxmlformats.org/officeDocument/2006/relationships/image" Target="../media/image102.wmf"/></Relationships>
</file>

<file path=ppt/drawings/_rels/vmlDrawing37.vml.rels><?xml version="1.0" encoding="UTF-8" standalone="yes"?>
<Relationships xmlns="http://schemas.openxmlformats.org/package/2006/relationships"><Relationship Id="rId2" Type="http://schemas.openxmlformats.org/officeDocument/2006/relationships/image" Target="../media/image105.wmf"/><Relationship Id="rId1" Type="http://schemas.openxmlformats.org/officeDocument/2006/relationships/image" Target="../media/image104.w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1" y="0"/>
            <a:ext cx="3011374" cy="4612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6639" tIns="48318" rIns="96639" bIns="48318" numCol="1" anchor="t" anchorCtr="0" compatLnSpc="1">
            <a:prstTxWarp prst="textNoShape">
              <a:avLst/>
            </a:prstTxWarp>
          </a:bodyPr>
          <a:lstStyle>
            <a:lvl1pPr algn="l" defTabSz="966788" eaLnBrk="1" hangingPunct="1">
              <a:defRPr sz="1300">
                <a:solidFill>
                  <a:schemeClr val="tx1"/>
                </a:solidFill>
                <a:latin typeface="Times New Roman" pitchFamily="18" charset="0"/>
              </a:defRPr>
            </a:lvl1pPr>
          </a:lstStyle>
          <a:p>
            <a:r>
              <a:rPr lang="en-US" smtClean="0"/>
              <a:t>ELEC 2120 Fri. May 17, 2013 Roppel</a:t>
            </a:r>
            <a:endParaRPr lang="en-US"/>
          </a:p>
        </p:txBody>
      </p:sp>
      <p:sp>
        <p:nvSpPr>
          <p:cNvPr id="10243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938702" y="0"/>
            <a:ext cx="3011373" cy="4612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6639" tIns="48318" rIns="96639" bIns="48318" numCol="1" anchor="t" anchorCtr="0" compatLnSpc="1">
            <a:prstTxWarp prst="textNoShape">
              <a:avLst/>
            </a:prstTxWarp>
          </a:bodyPr>
          <a:lstStyle>
            <a:lvl1pPr algn="r" defTabSz="966788" eaLnBrk="1" hangingPunct="1">
              <a:defRPr sz="1300">
                <a:solidFill>
                  <a:schemeClr val="tx1"/>
                </a:solidFill>
                <a:latin typeface="Times New Roman" pitchFamily="18" charset="0"/>
              </a:defRPr>
            </a:lvl1pPr>
          </a:lstStyle>
          <a:p>
            <a:endParaRPr lang="en-US"/>
          </a:p>
        </p:txBody>
      </p:sp>
      <p:sp>
        <p:nvSpPr>
          <p:cNvPr id="10244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1" y="8774863"/>
            <a:ext cx="3011374" cy="4612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6639" tIns="48318" rIns="96639" bIns="48318" numCol="1" anchor="b" anchorCtr="0" compatLnSpc="1">
            <a:prstTxWarp prst="textNoShape">
              <a:avLst/>
            </a:prstTxWarp>
          </a:bodyPr>
          <a:lstStyle>
            <a:lvl1pPr algn="l" defTabSz="966788" eaLnBrk="1" hangingPunct="1">
              <a:defRPr sz="1300">
                <a:solidFill>
                  <a:schemeClr val="tx1"/>
                </a:solidFill>
                <a:latin typeface="Times New Roman" pitchFamily="18" charset="0"/>
              </a:defRPr>
            </a:lvl1pPr>
          </a:lstStyle>
          <a:p>
            <a:endParaRPr lang="en-US"/>
          </a:p>
        </p:txBody>
      </p:sp>
      <p:sp>
        <p:nvSpPr>
          <p:cNvPr id="10245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938702" y="8774863"/>
            <a:ext cx="3011373" cy="4612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6639" tIns="48318" rIns="96639" bIns="48318" numCol="1" anchor="b" anchorCtr="0" compatLnSpc="1">
            <a:prstTxWarp prst="textNoShape">
              <a:avLst/>
            </a:prstTxWarp>
          </a:bodyPr>
          <a:lstStyle>
            <a:lvl1pPr algn="r" defTabSz="966788" eaLnBrk="1" hangingPunct="1">
              <a:defRPr sz="1300">
                <a:solidFill>
                  <a:schemeClr val="tx1"/>
                </a:solidFill>
                <a:latin typeface="Times New Roman" pitchFamily="18" charset="0"/>
              </a:defRPr>
            </a:lvl1pPr>
          </a:lstStyle>
          <a:p>
            <a:fld id="{658AA81B-4D62-4A39-8CCE-64A36DE2A7BC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40605374"/>
      </p:ext>
    </p:extLst>
  </p:cSld>
  <p:clrMap bg1="lt1" tx1="dk1" bg2="lt2" tx2="dk2" accent1="accent1" accent2="accent2" accent3="accent3" accent4="accent4" accent5="accent5" accent6="accent6" hlink="hlink" folHlink="folHlink"/>
  <p:hf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4930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1"/>
            <a:ext cx="3040659" cy="44051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2" tIns="45716" rIns="91432" bIns="45716" numCol="1" anchor="t" anchorCtr="0" compatLnSpc="1">
            <a:prstTxWarp prst="textNoShape">
              <a:avLst/>
            </a:prstTxWarp>
          </a:bodyPr>
          <a:lstStyle>
            <a:lvl1pPr algn="l" eaLnBrk="1" hangingPunct="1"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</a:lstStyle>
          <a:p>
            <a:r>
              <a:rPr lang="en-US" smtClean="0"/>
              <a:t>ELEC 2120 Fri. May 17, 2013 Roppel</a:t>
            </a:r>
            <a:endParaRPr lang="en-GB"/>
          </a:p>
        </p:txBody>
      </p:sp>
      <p:sp>
        <p:nvSpPr>
          <p:cNvPr id="124931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909419" y="1"/>
            <a:ext cx="3040657" cy="44051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2" tIns="45716" rIns="91432" bIns="45716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</a:lstStyle>
          <a:p>
            <a:endParaRPr lang="en-GB"/>
          </a:p>
        </p:txBody>
      </p:sp>
      <p:sp>
        <p:nvSpPr>
          <p:cNvPr id="124932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787400" y="658813"/>
            <a:ext cx="5376863" cy="4033837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</p:spPr>
      </p:sp>
      <p:sp>
        <p:nvSpPr>
          <p:cNvPr id="124933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362797" y="4397780"/>
            <a:ext cx="6226108" cy="417899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2" tIns="45716" rIns="91432" bIns="45716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</a:p>
        </p:txBody>
      </p:sp>
      <p:sp>
        <p:nvSpPr>
          <p:cNvPr id="124934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795559"/>
            <a:ext cx="3040659" cy="44051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2" tIns="45716" rIns="91432" bIns="45716" numCol="1" anchor="b" anchorCtr="0" compatLnSpc="1">
            <a:prstTxWarp prst="textNoShape">
              <a:avLst/>
            </a:prstTxWarp>
          </a:bodyPr>
          <a:lstStyle>
            <a:lvl1pPr algn="l" eaLnBrk="1" hangingPunct="1"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</a:lstStyle>
          <a:p>
            <a:endParaRPr lang="en-GB"/>
          </a:p>
        </p:txBody>
      </p:sp>
      <p:sp>
        <p:nvSpPr>
          <p:cNvPr id="124935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909419" y="8795559"/>
            <a:ext cx="3040657" cy="44051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2" tIns="45716" rIns="91432" bIns="45716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</a:lstStyle>
          <a:p>
            <a:fld id="{3334D9C9-C642-4CFE-9FB4-B94C54B35EB9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044420884"/>
      </p:ext>
    </p:extLst>
  </p:cSld>
  <p:clrMap bg1="lt1" tx1="dk1" bg2="lt2" tx2="dk2" accent1="accent1" accent2="accent2" accent3="accent3" accent4="accent4" accent5="accent5" accent6="accent6" hlink="hlink" folHlink="folHlink"/>
  <p:hf ftr="0" dt="0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334D9C9-C642-4CFE-9FB4-B94C54B35EB9}" type="slidenum">
              <a:rPr lang="en-GB" smtClean="0"/>
              <a:pPr/>
              <a:t>1</a:t>
            </a:fld>
            <a:endParaRPr lang="en-GB"/>
          </a:p>
        </p:txBody>
      </p:sp>
      <p:sp>
        <p:nvSpPr>
          <p:cNvPr id="5" name="Header Placeholder 4"/>
          <p:cNvSpPr>
            <a:spLocks noGrp="1"/>
          </p:cNvSpPr>
          <p:nvPr>
            <p:ph type="hdr" sz="quarter" idx="11"/>
          </p:nvPr>
        </p:nvSpPr>
        <p:spPr/>
        <p:txBody>
          <a:bodyPr/>
          <a:lstStyle/>
          <a:p>
            <a:r>
              <a:rPr lang="en-US" smtClean="0"/>
              <a:t>ELEC 2120 Fri. May 17, 2013 Roppel</a:t>
            </a:r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56784382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3E6B04C-8F86-45A5-836B-28B7EBFDACAE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7844020-1D91-4AF5-A67C-6CD8A7DA2DF7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5EDA94F-7670-4E08-B4F8-3B1CF255CBF1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BD3C2AF-2D4A-4237-8DEC-B178E549F883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F0C438A-C333-46E4-A1F2-C6DB47D1AE94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12E76C08-B3B2-4246-95A7-379395F691E2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F5C0E14-39F2-4F9A-9718-EAC40B2641DE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3FF2461-C728-4F09-8C50-6E21BD16782F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CA12808-1800-43D2-92BB-41C01A8AFD4D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DEE0F3B8-9643-494D-97C9-79D9CBF4DACF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2AEE74B-5ED5-48A3-BAF4-1BB3F9BC65F2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609600"/>
            <a:ext cx="77724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85800" y="6248400"/>
            <a:ext cx="1905000" cy="45720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248400"/>
            <a:ext cx="1905000" cy="457200"/>
          </a:xfrm>
        </p:spPr>
        <p:txBody>
          <a:bodyPr/>
          <a:lstStyle>
            <a:lvl1pPr>
              <a:defRPr/>
            </a:lvl1pPr>
          </a:lstStyle>
          <a:p>
            <a:fld id="{DC868F31-3EF1-43A5-B71F-E3FC4C9DE30D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 eaLnBrk="1" hangingPunct="1">
              <a:defRPr sz="1400">
                <a:solidFill>
                  <a:schemeClr val="tx1"/>
                </a:solidFill>
                <a:latin typeface="+mn-lt"/>
              </a:defRPr>
            </a:lvl1pPr>
          </a:lstStyle>
          <a:p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400">
                <a:solidFill>
                  <a:schemeClr val="tx1"/>
                </a:solidFill>
                <a:latin typeface="+mn-lt"/>
              </a:defRPr>
            </a:lvl1pPr>
          </a:lstStyle>
          <a:p>
            <a:endParaRPr lang="en-US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400">
                <a:solidFill>
                  <a:schemeClr val="tx1"/>
                </a:solidFill>
                <a:latin typeface="+mn-lt"/>
              </a:defRPr>
            </a:lvl1pPr>
          </a:lstStyle>
          <a:p>
            <a:fld id="{C38EC261-D87F-44E2-9B0E-59FE0296C54D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hf hdr="0" ftr="0" dt="0"/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wmf"/><Relationship Id="rId13" Type="http://schemas.openxmlformats.org/officeDocument/2006/relationships/oleObject" Target="../embeddings/oleObject5.bin"/><Relationship Id="rId3" Type="http://schemas.openxmlformats.org/officeDocument/2006/relationships/image" Target="../media/image9.png"/><Relationship Id="rId7" Type="http://schemas.openxmlformats.org/officeDocument/2006/relationships/oleObject" Target="../embeddings/oleObject2.bin"/><Relationship Id="rId12" Type="http://schemas.openxmlformats.org/officeDocument/2006/relationships/image" Target="../media/image7.wmf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4.wmf"/><Relationship Id="rId11" Type="http://schemas.openxmlformats.org/officeDocument/2006/relationships/oleObject" Target="../embeddings/oleObject4.bin"/><Relationship Id="rId5" Type="http://schemas.openxmlformats.org/officeDocument/2006/relationships/oleObject" Target="../embeddings/oleObject1.bin"/><Relationship Id="rId10" Type="http://schemas.openxmlformats.org/officeDocument/2006/relationships/image" Target="../media/image6.wmf"/><Relationship Id="rId4" Type="http://schemas.openxmlformats.org/officeDocument/2006/relationships/image" Target="../media/image10.png"/><Relationship Id="rId9" Type="http://schemas.openxmlformats.org/officeDocument/2006/relationships/oleObject" Target="../embeddings/oleObject3.bin"/><Relationship Id="rId14" Type="http://schemas.openxmlformats.org/officeDocument/2006/relationships/image" Target="../media/image8.wmf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oleObject" Target="../embeddings/oleObject6.bin"/><Relationship Id="rId7" Type="http://schemas.openxmlformats.org/officeDocument/2006/relationships/image" Target="../media/image9.png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12.wmf"/><Relationship Id="rId5" Type="http://schemas.openxmlformats.org/officeDocument/2006/relationships/oleObject" Target="../embeddings/oleObject7.bin"/><Relationship Id="rId4" Type="http://schemas.openxmlformats.org/officeDocument/2006/relationships/image" Target="../media/image11.wmf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wmf"/><Relationship Id="rId3" Type="http://schemas.openxmlformats.org/officeDocument/2006/relationships/oleObject" Target="../embeddings/oleObject8.bin"/><Relationship Id="rId7" Type="http://schemas.openxmlformats.org/officeDocument/2006/relationships/oleObject" Target="../embeddings/oleObject10.bin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3.vml"/><Relationship Id="rId6" Type="http://schemas.openxmlformats.org/officeDocument/2006/relationships/image" Target="../media/image11.wmf"/><Relationship Id="rId5" Type="http://schemas.openxmlformats.org/officeDocument/2006/relationships/oleObject" Target="../embeddings/oleObject9.bin"/><Relationship Id="rId4" Type="http://schemas.openxmlformats.org/officeDocument/2006/relationships/image" Target="../media/image13.wmf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wmf"/><Relationship Id="rId3" Type="http://schemas.openxmlformats.org/officeDocument/2006/relationships/image" Target="../media/image17.png"/><Relationship Id="rId7" Type="http://schemas.openxmlformats.org/officeDocument/2006/relationships/oleObject" Target="../embeddings/oleObject12.bin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4.vml"/><Relationship Id="rId6" Type="http://schemas.openxmlformats.org/officeDocument/2006/relationships/image" Target="../media/image15.wmf"/><Relationship Id="rId5" Type="http://schemas.openxmlformats.org/officeDocument/2006/relationships/oleObject" Target="../embeddings/oleObject11.bin"/><Relationship Id="rId4" Type="http://schemas.openxmlformats.org/officeDocument/2006/relationships/image" Target="../media/image18.png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wmf"/><Relationship Id="rId3" Type="http://schemas.openxmlformats.org/officeDocument/2006/relationships/image" Target="../media/image19.png"/><Relationship Id="rId7" Type="http://schemas.openxmlformats.org/officeDocument/2006/relationships/oleObject" Target="../embeddings/oleObject14.bin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5.vml"/><Relationship Id="rId6" Type="http://schemas.openxmlformats.org/officeDocument/2006/relationships/image" Target="../media/image15.wmf"/><Relationship Id="rId5" Type="http://schemas.openxmlformats.org/officeDocument/2006/relationships/oleObject" Target="../embeddings/oleObject13.bin"/><Relationship Id="rId4" Type="http://schemas.openxmlformats.org/officeDocument/2006/relationships/image" Target="../media/image20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7" Type="http://schemas.openxmlformats.org/officeDocument/2006/relationships/image" Target="../media/image22.wmf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6.vml"/><Relationship Id="rId6" Type="http://schemas.openxmlformats.org/officeDocument/2006/relationships/oleObject" Target="../embeddings/oleObject16.bin"/><Relationship Id="rId5" Type="http://schemas.openxmlformats.org/officeDocument/2006/relationships/image" Target="../media/image21.wmf"/><Relationship Id="rId4" Type="http://schemas.openxmlformats.org/officeDocument/2006/relationships/oleObject" Target="../embeddings/oleObject15.bin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image" Target="../media/image26.wmf"/><Relationship Id="rId3" Type="http://schemas.openxmlformats.org/officeDocument/2006/relationships/oleObject" Target="../embeddings/oleObject17.bin"/><Relationship Id="rId7" Type="http://schemas.openxmlformats.org/officeDocument/2006/relationships/oleObject" Target="../embeddings/oleObject19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7.vml"/><Relationship Id="rId6" Type="http://schemas.openxmlformats.org/officeDocument/2006/relationships/image" Target="../media/image25.wmf"/><Relationship Id="rId5" Type="http://schemas.openxmlformats.org/officeDocument/2006/relationships/oleObject" Target="../embeddings/oleObject18.bin"/><Relationship Id="rId10" Type="http://schemas.openxmlformats.org/officeDocument/2006/relationships/image" Target="../media/image27.wmf"/><Relationship Id="rId4" Type="http://schemas.openxmlformats.org/officeDocument/2006/relationships/image" Target="../media/image24.wmf"/><Relationship Id="rId9" Type="http://schemas.openxmlformats.org/officeDocument/2006/relationships/oleObject" Target="../embeddings/oleObject20.bin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8.vml"/><Relationship Id="rId5" Type="http://schemas.openxmlformats.org/officeDocument/2006/relationships/image" Target="../media/image28.wmf"/><Relationship Id="rId4" Type="http://schemas.openxmlformats.org/officeDocument/2006/relationships/oleObject" Target="../embeddings/oleObject21.bin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.wmf"/><Relationship Id="rId3" Type="http://schemas.openxmlformats.org/officeDocument/2006/relationships/oleObject" Target="../embeddings/oleObject22.bin"/><Relationship Id="rId7" Type="http://schemas.openxmlformats.org/officeDocument/2006/relationships/oleObject" Target="../embeddings/oleObject24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9.vml"/><Relationship Id="rId6" Type="http://schemas.openxmlformats.org/officeDocument/2006/relationships/image" Target="../media/image31.wmf"/><Relationship Id="rId5" Type="http://schemas.openxmlformats.org/officeDocument/2006/relationships/oleObject" Target="../embeddings/oleObject23.bin"/><Relationship Id="rId4" Type="http://schemas.openxmlformats.org/officeDocument/2006/relationships/image" Target="../media/image30.wmf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0.vml"/><Relationship Id="rId5" Type="http://schemas.openxmlformats.org/officeDocument/2006/relationships/image" Target="../media/image33.wmf"/><Relationship Id="rId4" Type="http://schemas.openxmlformats.org/officeDocument/2006/relationships/oleObject" Target="../embeddings/oleObject25.bin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37.wmf"/><Relationship Id="rId3" Type="http://schemas.openxmlformats.org/officeDocument/2006/relationships/oleObject" Target="../embeddings/oleObject26.bin"/><Relationship Id="rId7" Type="http://schemas.openxmlformats.org/officeDocument/2006/relationships/oleObject" Target="../embeddings/oleObject28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1.vml"/><Relationship Id="rId6" Type="http://schemas.openxmlformats.org/officeDocument/2006/relationships/image" Target="../media/image36.wmf"/><Relationship Id="rId5" Type="http://schemas.openxmlformats.org/officeDocument/2006/relationships/oleObject" Target="../embeddings/oleObject27.bin"/><Relationship Id="rId4" Type="http://schemas.openxmlformats.org/officeDocument/2006/relationships/image" Target="../media/image35.wmf"/><Relationship Id="rId9" Type="http://schemas.openxmlformats.org/officeDocument/2006/relationships/image" Target="../media/image38.png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40.wmf"/><Relationship Id="rId3" Type="http://schemas.openxmlformats.org/officeDocument/2006/relationships/oleObject" Target="../embeddings/oleObject29.bin"/><Relationship Id="rId7" Type="http://schemas.openxmlformats.org/officeDocument/2006/relationships/oleObject" Target="../embeddings/oleObject31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2.vml"/><Relationship Id="rId6" Type="http://schemas.openxmlformats.org/officeDocument/2006/relationships/image" Target="../media/image27.wmf"/><Relationship Id="rId5" Type="http://schemas.openxmlformats.org/officeDocument/2006/relationships/oleObject" Target="../embeddings/oleObject30.bin"/><Relationship Id="rId10" Type="http://schemas.openxmlformats.org/officeDocument/2006/relationships/image" Target="../media/image41.wmf"/><Relationship Id="rId4" Type="http://schemas.openxmlformats.org/officeDocument/2006/relationships/image" Target="../media/image39.wmf"/><Relationship Id="rId9" Type="http://schemas.openxmlformats.org/officeDocument/2006/relationships/oleObject" Target="../embeddings/oleObject32.bin"/></Relationships>
</file>

<file path=ppt/slides/_rels/slide24.xml.rels><?xml version="1.0" encoding="UTF-8" standalone="yes"?>
<Relationships xmlns="http://schemas.openxmlformats.org/package/2006/relationships"><Relationship Id="rId8" Type="http://schemas.openxmlformats.org/officeDocument/2006/relationships/image" Target="../media/image42.wmf"/><Relationship Id="rId13" Type="http://schemas.openxmlformats.org/officeDocument/2006/relationships/oleObject" Target="../embeddings/oleObject38.bin"/><Relationship Id="rId3" Type="http://schemas.openxmlformats.org/officeDocument/2006/relationships/oleObject" Target="../embeddings/oleObject33.bin"/><Relationship Id="rId7" Type="http://schemas.openxmlformats.org/officeDocument/2006/relationships/oleObject" Target="../embeddings/oleObject35.bin"/><Relationship Id="rId12" Type="http://schemas.openxmlformats.org/officeDocument/2006/relationships/image" Target="../media/image44.wmf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3.vml"/><Relationship Id="rId6" Type="http://schemas.openxmlformats.org/officeDocument/2006/relationships/image" Target="../media/image14.wmf"/><Relationship Id="rId11" Type="http://schemas.openxmlformats.org/officeDocument/2006/relationships/oleObject" Target="../embeddings/oleObject37.bin"/><Relationship Id="rId5" Type="http://schemas.openxmlformats.org/officeDocument/2006/relationships/oleObject" Target="../embeddings/oleObject34.bin"/><Relationship Id="rId10" Type="http://schemas.openxmlformats.org/officeDocument/2006/relationships/image" Target="../media/image43.wmf"/><Relationship Id="rId4" Type="http://schemas.openxmlformats.org/officeDocument/2006/relationships/image" Target="../media/image11.wmf"/><Relationship Id="rId9" Type="http://schemas.openxmlformats.org/officeDocument/2006/relationships/oleObject" Target="../embeddings/oleObject36.bin"/><Relationship Id="rId14" Type="http://schemas.openxmlformats.org/officeDocument/2006/relationships/oleObject" Target="../embeddings/oleObject39.bin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42.bin"/><Relationship Id="rId3" Type="http://schemas.openxmlformats.org/officeDocument/2006/relationships/image" Target="../media/image48.png"/><Relationship Id="rId7" Type="http://schemas.openxmlformats.org/officeDocument/2006/relationships/image" Target="../media/image46.wmf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4.vml"/><Relationship Id="rId6" Type="http://schemas.openxmlformats.org/officeDocument/2006/relationships/oleObject" Target="../embeddings/oleObject41.bin"/><Relationship Id="rId5" Type="http://schemas.openxmlformats.org/officeDocument/2006/relationships/image" Target="../media/image45.wmf"/><Relationship Id="rId4" Type="http://schemas.openxmlformats.org/officeDocument/2006/relationships/oleObject" Target="../embeddings/oleObject40.bin"/><Relationship Id="rId9" Type="http://schemas.openxmlformats.org/officeDocument/2006/relationships/image" Target="../media/image47.wmf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8" Type="http://schemas.openxmlformats.org/officeDocument/2006/relationships/image" Target="../media/image52.wmf"/><Relationship Id="rId13" Type="http://schemas.openxmlformats.org/officeDocument/2006/relationships/oleObject" Target="../embeddings/oleObject48.bin"/><Relationship Id="rId18" Type="http://schemas.openxmlformats.org/officeDocument/2006/relationships/image" Target="../media/image56.wmf"/><Relationship Id="rId3" Type="http://schemas.openxmlformats.org/officeDocument/2006/relationships/oleObject" Target="../embeddings/oleObject43.bin"/><Relationship Id="rId7" Type="http://schemas.openxmlformats.org/officeDocument/2006/relationships/oleObject" Target="../embeddings/oleObject45.bin"/><Relationship Id="rId12" Type="http://schemas.openxmlformats.org/officeDocument/2006/relationships/image" Target="../media/image54.wmf"/><Relationship Id="rId17" Type="http://schemas.openxmlformats.org/officeDocument/2006/relationships/oleObject" Target="../embeddings/oleObject51.bin"/><Relationship Id="rId2" Type="http://schemas.openxmlformats.org/officeDocument/2006/relationships/slideLayout" Target="../slideLayouts/slideLayout2.xml"/><Relationship Id="rId16" Type="http://schemas.openxmlformats.org/officeDocument/2006/relationships/oleObject" Target="../embeddings/oleObject50.bin"/><Relationship Id="rId1" Type="http://schemas.openxmlformats.org/officeDocument/2006/relationships/vmlDrawing" Target="../drawings/vmlDrawing15.vml"/><Relationship Id="rId6" Type="http://schemas.openxmlformats.org/officeDocument/2006/relationships/image" Target="../media/image51.wmf"/><Relationship Id="rId11" Type="http://schemas.openxmlformats.org/officeDocument/2006/relationships/oleObject" Target="../embeddings/oleObject47.bin"/><Relationship Id="rId5" Type="http://schemas.openxmlformats.org/officeDocument/2006/relationships/oleObject" Target="../embeddings/oleObject44.bin"/><Relationship Id="rId15" Type="http://schemas.openxmlformats.org/officeDocument/2006/relationships/oleObject" Target="../embeddings/oleObject49.bin"/><Relationship Id="rId10" Type="http://schemas.openxmlformats.org/officeDocument/2006/relationships/image" Target="../media/image53.wmf"/><Relationship Id="rId4" Type="http://schemas.openxmlformats.org/officeDocument/2006/relationships/image" Target="../media/image50.wmf"/><Relationship Id="rId9" Type="http://schemas.openxmlformats.org/officeDocument/2006/relationships/oleObject" Target="../embeddings/oleObject46.bin"/><Relationship Id="rId14" Type="http://schemas.openxmlformats.org/officeDocument/2006/relationships/image" Target="../media/image55.wmf"/></Relationships>
</file>

<file path=ppt/slides/_rels/slide28.xml.rels><?xml version="1.0" encoding="UTF-8" standalone="yes"?>
<Relationships xmlns="http://schemas.openxmlformats.org/package/2006/relationships"><Relationship Id="rId8" Type="http://schemas.openxmlformats.org/officeDocument/2006/relationships/image" Target="../media/image51.wmf"/><Relationship Id="rId3" Type="http://schemas.openxmlformats.org/officeDocument/2006/relationships/oleObject" Target="../embeddings/oleObject52.bin"/><Relationship Id="rId7" Type="http://schemas.openxmlformats.org/officeDocument/2006/relationships/oleObject" Target="../embeddings/oleObject54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6.vml"/><Relationship Id="rId6" Type="http://schemas.openxmlformats.org/officeDocument/2006/relationships/image" Target="../media/image57.wmf"/><Relationship Id="rId5" Type="http://schemas.openxmlformats.org/officeDocument/2006/relationships/oleObject" Target="../embeddings/oleObject53.bin"/><Relationship Id="rId10" Type="http://schemas.openxmlformats.org/officeDocument/2006/relationships/oleObject" Target="../embeddings/oleObject56.bin"/><Relationship Id="rId4" Type="http://schemas.openxmlformats.org/officeDocument/2006/relationships/image" Target="../media/image50.wmf"/><Relationship Id="rId9" Type="http://schemas.openxmlformats.org/officeDocument/2006/relationships/oleObject" Target="../embeddings/oleObject55.bin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8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8" Type="http://schemas.openxmlformats.org/officeDocument/2006/relationships/image" Target="../media/image59.wmf"/><Relationship Id="rId3" Type="http://schemas.openxmlformats.org/officeDocument/2006/relationships/oleObject" Target="../embeddings/oleObject57.bin"/><Relationship Id="rId7" Type="http://schemas.openxmlformats.org/officeDocument/2006/relationships/oleObject" Target="../embeddings/oleObject59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7.vml"/><Relationship Id="rId6" Type="http://schemas.openxmlformats.org/officeDocument/2006/relationships/image" Target="../media/image56.wmf"/><Relationship Id="rId5" Type="http://schemas.openxmlformats.org/officeDocument/2006/relationships/oleObject" Target="../embeddings/oleObject58.bin"/><Relationship Id="rId4" Type="http://schemas.openxmlformats.org/officeDocument/2006/relationships/image" Target="../media/image50.wmf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18.vml"/><Relationship Id="rId5" Type="http://schemas.openxmlformats.org/officeDocument/2006/relationships/image" Target="../media/image28.wmf"/><Relationship Id="rId4" Type="http://schemas.openxmlformats.org/officeDocument/2006/relationships/oleObject" Target="../embeddings/oleObject60.bin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0.png"/><Relationship Id="rId1" Type="http://schemas.openxmlformats.org/officeDocument/2006/relationships/slideLayout" Target="../slideLayouts/slideLayout6.xml"/></Relationships>
</file>

<file path=ppt/slides/_rels/slide33.xml.rels><?xml version="1.0" encoding="UTF-8" standalone="yes"?>
<Relationships xmlns="http://schemas.openxmlformats.org/package/2006/relationships"><Relationship Id="rId8" Type="http://schemas.openxmlformats.org/officeDocument/2006/relationships/image" Target="../media/image61.wmf"/><Relationship Id="rId13" Type="http://schemas.openxmlformats.org/officeDocument/2006/relationships/oleObject" Target="../embeddings/oleObject66.bin"/><Relationship Id="rId18" Type="http://schemas.openxmlformats.org/officeDocument/2006/relationships/image" Target="../media/image66.wmf"/><Relationship Id="rId3" Type="http://schemas.openxmlformats.org/officeDocument/2006/relationships/oleObject" Target="../embeddings/oleObject61.bin"/><Relationship Id="rId7" Type="http://schemas.openxmlformats.org/officeDocument/2006/relationships/oleObject" Target="../embeddings/oleObject63.bin"/><Relationship Id="rId12" Type="http://schemas.openxmlformats.org/officeDocument/2006/relationships/image" Target="../media/image63.wmf"/><Relationship Id="rId17" Type="http://schemas.openxmlformats.org/officeDocument/2006/relationships/oleObject" Target="../embeddings/oleObject68.bin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65.wmf"/><Relationship Id="rId20" Type="http://schemas.openxmlformats.org/officeDocument/2006/relationships/oleObject" Target="../embeddings/oleObject70.bin"/><Relationship Id="rId1" Type="http://schemas.openxmlformats.org/officeDocument/2006/relationships/vmlDrawing" Target="../drawings/vmlDrawing19.vml"/><Relationship Id="rId6" Type="http://schemas.openxmlformats.org/officeDocument/2006/relationships/image" Target="../media/image51.wmf"/><Relationship Id="rId11" Type="http://schemas.openxmlformats.org/officeDocument/2006/relationships/oleObject" Target="../embeddings/oleObject65.bin"/><Relationship Id="rId5" Type="http://schemas.openxmlformats.org/officeDocument/2006/relationships/oleObject" Target="../embeddings/oleObject62.bin"/><Relationship Id="rId15" Type="http://schemas.openxmlformats.org/officeDocument/2006/relationships/oleObject" Target="../embeddings/oleObject67.bin"/><Relationship Id="rId10" Type="http://schemas.openxmlformats.org/officeDocument/2006/relationships/image" Target="../media/image62.wmf"/><Relationship Id="rId19" Type="http://schemas.openxmlformats.org/officeDocument/2006/relationships/oleObject" Target="../embeddings/oleObject69.bin"/><Relationship Id="rId4" Type="http://schemas.openxmlformats.org/officeDocument/2006/relationships/image" Target="../media/image50.wmf"/><Relationship Id="rId9" Type="http://schemas.openxmlformats.org/officeDocument/2006/relationships/oleObject" Target="../embeddings/oleObject64.bin"/><Relationship Id="rId14" Type="http://schemas.openxmlformats.org/officeDocument/2006/relationships/image" Target="../media/image64.wmf"/></Relationships>
</file>

<file path=ppt/slides/_rels/slide34.xml.rels><?xml version="1.0" encoding="UTF-8" standalone="yes"?>
<Relationships xmlns="http://schemas.openxmlformats.org/package/2006/relationships"><Relationship Id="rId8" Type="http://schemas.openxmlformats.org/officeDocument/2006/relationships/image" Target="../media/image68.wmf"/><Relationship Id="rId13" Type="http://schemas.openxmlformats.org/officeDocument/2006/relationships/oleObject" Target="../embeddings/oleObject77.bin"/><Relationship Id="rId3" Type="http://schemas.openxmlformats.org/officeDocument/2006/relationships/oleObject" Target="../embeddings/oleObject71.bin"/><Relationship Id="rId7" Type="http://schemas.openxmlformats.org/officeDocument/2006/relationships/oleObject" Target="../embeddings/oleObject73.bin"/><Relationship Id="rId12" Type="http://schemas.openxmlformats.org/officeDocument/2006/relationships/oleObject" Target="../embeddings/oleObject76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0.vml"/><Relationship Id="rId6" Type="http://schemas.openxmlformats.org/officeDocument/2006/relationships/image" Target="../media/image67.wmf"/><Relationship Id="rId11" Type="http://schemas.openxmlformats.org/officeDocument/2006/relationships/oleObject" Target="../embeddings/oleObject75.bin"/><Relationship Id="rId5" Type="http://schemas.openxmlformats.org/officeDocument/2006/relationships/oleObject" Target="../embeddings/oleObject72.bin"/><Relationship Id="rId10" Type="http://schemas.openxmlformats.org/officeDocument/2006/relationships/image" Target="../media/image69.wmf"/><Relationship Id="rId4" Type="http://schemas.openxmlformats.org/officeDocument/2006/relationships/image" Target="../media/image50.wmf"/><Relationship Id="rId9" Type="http://schemas.openxmlformats.org/officeDocument/2006/relationships/oleObject" Target="../embeddings/oleObject74.bin"/><Relationship Id="rId14" Type="http://schemas.openxmlformats.org/officeDocument/2006/relationships/oleObject" Target="../embeddings/oleObject78.bin"/></Relationships>
</file>

<file path=ppt/slides/_rels/slide35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81.bin"/><Relationship Id="rId13" Type="http://schemas.openxmlformats.org/officeDocument/2006/relationships/oleObject" Target="../embeddings/oleObject84.bin"/><Relationship Id="rId3" Type="http://schemas.openxmlformats.org/officeDocument/2006/relationships/image" Target="../media/image23.png"/><Relationship Id="rId7" Type="http://schemas.openxmlformats.org/officeDocument/2006/relationships/image" Target="../media/image71.wmf"/><Relationship Id="rId12" Type="http://schemas.openxmlformats.org/officeDocument/2006/relationships/image" Target="../media/image73.wmf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1.vml"/><Relationship Id="rId6" Type="http://schemas.openxmlformats.org/officeDocument/2006/relationships/oleObject" Target="../embeddings/oleObject80.bin"/><Relationship Id="rId11" Type="http://schemas.openxmlformats.org/officeDocument/2006/relationships/oleObject" Target="../embeddings/oleObject83.bin"/><Relationship Id="rId5" Type="http://schemas.openxmlformats.org/officeDocument/2006/relationships/image" Target="../media/image70.wmf"/><Relationship Id="rId15" Type="http://schemas.openxmlformats.org/officeDocument/2006/relationships/oleObject" Target="../embeddings/oleObject85.bin"/><Relationship Id="rId10" Type="http://schemas.openxmlformats.org/officeDocument/2006/relationships/oleObject" Target="../embeddings/oleObject82.bin"/><Relationship Id="rId4" Type="http://schemas.openxmlformats.org/officeDocument/2006/relationships/oleObject" Target="../embeddings/oleObject79.bin"/><Relationship Id="rId9" Type="http://schemas.openxmlformats.org/officeDocument/2006/relationships/image" Target="../media/image72.wmf"/><Relationship Id="rId14" Type="http://schemas.openxmlformats.org/officeDocument/2006/relationships/image" Target="../media/image74.wmf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png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2.vml"/><Relationship Id="rId5" Type="http://schemas.openxmlformats.org/officeDocument/2006/relationships/image" Target="../media/image75.wmf"/><Relationship Id="rId4" Type="http://schemas.openxmlformats.org/officeDocument/2006/relationships/oleObject" Target="../embeddings/oleObject86.bin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7.png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3.vml"/><Relationship Id="rId5" Type="http://schemas.openxmlformats.org/officeDocument/2006/relationships/image" Target="../media/image78.wmf"/><Relationship Id="rId4" Type="http://schemas.openxmlformats.org/officeDocument/2006/relationships/oleObject" Target="../embeddings/oleObject87.bin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88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4.vml"/><Relationship Id="rId6" Type="http://schemas.openxmlformats.org/officeDocument/2006/relationships/image" Target="../media/image80.wmf"/><Relationship Id="rId5" Type="http://schemas.openxmlformats.org/officeDocument/2006/relationships/oleObject" Target="../embeddings/oleObject89.bin"/><Relationship Id="rId4" Type="http://schemas.openxmlformats.org/officeDocument/2006/relationships/image" Target="../media/image79.wmf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0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5.vml"/><Relationship Id="rId4" Type="http://schemas.openxmlformats.org/officeDocument/2006/relationships/image" Target="../media/image81.wmf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1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6.vml"/><Relationship Id="rId5" Type="http://schemas.openxmlformats.org/officeDocument/2006/relationships/image" Target="../media/image83.png"/><Relationship Id="rId4" Type="http://schemas.openxmlformats.org/officeDocument/2006/relationships/image" Target="../media/image82.wmf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2.bin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27.vml"/><Relationship Id="rId5" Type="http://schemas.openxmlformats.org/officeDocument/2006/relationships/image" Target="../media/image85.png"/><Relationship Id="rId4" Type="http://schemas.openxmlformats.org/officeDocument/2006/relationships/image" Target="../media/image84.wmf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3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8.vml"/><Relationship Id="rId6" Type="http://schemas.openxmlformats.org/officeDocument/2006/relationships/image" Target="../media/image87.wmf"/><Relationship Id="rId5" Type="http://schemas.openxmlformats.org/officeDocument/2006/relationships/oleObject" Target="../embeddings/oleObject94.bin"/><Relationship Id="rId4" Type="http://schemas.openxmlformats.org/officeDocument/2006/relationships/image" Target="../media/image86.wmf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5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9.vml"/><Relationship Id="rId6" Type="http://schemas.openxmlformats.org/officeDocument/2006/relationships/image" Target="../media/image89.wmf"/><Relationship Id="rId5" Type="http://schemas.openxmlformats.org/officeDocument/2006/relationships/oleObject" Target="../embeddings/oleObject96.bin"/><Relationship Id="rId4" Type="http://schemas.openxmlformats.org/officeDocument/2006/relationships/image" Target="../media/image88.wmf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7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30.vml"/><Relationship Id="rId6" Type="http://schemas.openxmlformats.org/officeDocument/2006/relationships/image" Target="../media/image91.wmf"/><Relationship Id="rId5" Type="http://schemas.openxmlformats.org/officeDocument/2006/relationships/oleObject" Target="../embeddings/oleObject98.bin"/><Relationship Id="rId4" Type="http://schemas.openxmlformats.org/officeDocument/2006/relationships/image" Target="../media/image90.wmf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99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31.vml"/><Relationship Id="rId6" Type="http://schemas.openxmlformats.org/officeDocument/2006/relationships/image" Target="../media/image93.wmf"/><Relationship Id="rId5" Type="http://schemas.openxmlformats.org/officeDocument/2006/relationships/oleObject" Target="../embeddings/oleObject100.bin"/><Relationship Id="rId4" Type="http://schemas.openxmlformats.org/officeDocument/2006/relationships/image" Target="../media/image92.wmf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5.png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32.vml"/><Relationship Id="rId5" Type="http://schemas.openxmlformats.org/officeDocument/2006/relationships/image" Target="../media/image94.wmf"/><Relationship Id="rId4" Type="http://schemas.openxmlformats.org/officeDocument/2006/relationships/oleObject" Target="../embeddings/oleObject101.bin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7.png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33.vml"/><Relationship Id="rId5" Type="http://schemas.openxmlformats.org/officeDocument/2006/relationships/image" Target="../media/image96.wmf"/><Relationship Id="rId4" Type="http://schemas.openxmlformats.org/officeDocument/2006/relationships/oleObject" Target="../embeddings/oleObject102.bin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8.png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34.vml"/><Relationship Id="rId5" Type="http://schemas.openxmlformats.org/officeDocument/2006/relationships/image" Target="../media/image86.wmf"/><Relationship Id="rId4" Type="http://schemas.openxmlformats.org/officeDocument/2006/relationships/oleObject" Target="../embeddings/oleObject103.bin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9.png"/><Relationship Id="rId1" Type="http://schemas.openxmlformats.org/officeDocument/2006/relationships/slideLayout" Target="../slideLayouts/slideLayout6.xml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04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35.vml"/><Relationship Id="rId6" Type="http://schemas.openxmlformats.org/officeDocument/2006/relationships/image" Target="../media/image101.wmf"/><Relationship Id="rId5" Type="http://schemas.openxmlformats.org/officeDocument/2006/relationships/oleObject" Target="../embeddings/oleObject105.bin"/><Relationship Id="rId4" Type="http://schemas.openxmlformats.org/officeDocument/2006/relationships/image" Target="../media/image100.wmf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06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36.vml"/><Relationship Id="rId6" Type="http://schemas.openxmlformats.org/officeDocument/2006/relationships/image" Target="../media/image103.wmf"/><Relationship Id="rId5" Type="http://schemas.openxmlformats.org/officeDocument/2006/relationships/oleObject" Target="../embeddings/oleObject107.bin"/><Relationship Id="rId4" Type="http://schemas.openxmlformats.org/officeDocument/2006/relationships/image" Target="../media/image102.wmf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08.bin"/><Relationship Id="rId2" Type="http://schemas.openxmlformats.org/officeDocument/2006/relationships/slideLayout" Target="../slideLayouts/slideLayout12.xml"/><Relationship Id="rId1" Type="http://schemas.openxmlformats.org/officeDocument/2006/relationships/vmlDrawing" Target="../drawings/vmlDrawing37.vml"/><Relationship Id="rId6" Type="http://schemas.openxmlformats.org/officeDocument/2006/relationships/image" Target="../media/image105.wmf"/><Relationship Id="rId5" Type="http://schemas.openxmlformats.org/officeDocument/2006/relationships/oleObject" Target="../embeddings/oleObject109.bin"/><Relationship Id="rId4" Type="http://schemas.openxmlformats.org/officeDocument/2006/relationships/image" Target="../media/image104.wm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4B8C39-386B-46B3-A6AD-E6DF324BAB85}" type="slidenum">
              <a:rPr lang="en-US"/>
              <a:pPr/>
              <a:t>1</a:t>
            </a:fld>
            <a:endParaRPr lang="en-US"/>
          </a:p>
        </p:txBody>
      </p:sp>
      <p:sp>
        <p:nvSpPr>
          <p:cNvPr id="7172" name="Text Box 4"/>
          <p:cNvSpPr txBox="1">
            <a:spLocks noGrp="1" noChangeArrowheads="1"/>
          </p:cNvSpPr>
          <p:nvPr>
            <p:ph type="ctrTitle"/>
          </p:nvPr>
        </p:nvSpPr>
        <p:spPr>
          <a:xfrm>
            <a:off x="685800" y="22860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4000">
                <a:solidFill>
                  <a:srgbClr val="FF0000"/>
                </a:solidFill>
                <a:latin typeface="Verdana" pitchFamily="34" charset="0"/>
              </a:rPr>
              <a:t>Chapter 1</a:t>
            </a:r>
            <a:br>
              <a:rPr lang="en-US" sz="40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4000">
                <a:solidFill>
                  <a:srgbClr val="FF0000"/>
                </a:solidFill>
                <a:latin typeface="Verdana" pitchFamily="34" charset="0"/>
              </a:rPr>
              <a:t>Fundamental Concepts</a:t>
            </a:r>
            <a:endParaRPr lang="en-US" sz="4000">
              <a:solidFill>
                <a:schemeClr val="tx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E6A77E-2315-4CC5-A35F-5D6F9E9EBDDA}" type="slidenum">
              <a:rPr lang="en-US"/>
              <a:pPr/>
              <a:t>2</a:t>
            </a:fld>
            <a:endParaRPr lang="en-US"/>
          </a:p>
        </p:txBody>
      </p:sp>
      <p:sp>
        <p:nvSpPr>
          <p:cNvPr id="1126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295400"/>
            <a:ext cx="7848600" cy="5181600"/>
          </a:xfrm>
        </p:spPr>
        <p:txBody>
          <a:bodyPr/>
          <a:lstStyle/>
          <a:p>
            <a:pPr>
              <a:spcAft>
                <a:spcPct val="25000"/>
              </a:spcAft>
            </a:pPr>
            <a:r>
              <a:rPr lang="en-US" dirty="0"/>
              <a:t>A </a:t>
            </a:r>
            <a:r>
              <a:rPr lang="en-US" dirty="0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signal</a:t>
            </a:r>
            <a:r>
              <a:rPr lang="en-US" dirty="0"/>
              <a:t> is a </a:t>
            </a:r>
            <a:r>
              <a:rPr lang="en-US" dirty="0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pattern of variation of a physical quantity, </a:t>
            </a:r>
            <a:r>
              <a:rPr lang="en-US" dirty="0"/>
              <a:t>often as a </a:t>
            </a:r>
            <a:r>
              <a:rPr lang="en-US" i="1" dirty="0"/>
              <a:t>function</a:t>
            </a:r>
            <a:r>
              <a:rPr lang="en-US" dirty="0"/>
              <a:t> of time (but also space, distance, position, etc).</a:t>
            </a:r>
          </a:p>
          <a:p>
            <a:pPr>
              <a:spcAft>
                <a:spcPct val="25000"/>
              </a:spcAft>
            </a:pPr>
            <a:r>
              <a:rPr lang="en-US" dirty="0"/>
              <a:t>These quantities are usually the </a:t>
            </a:r>
            <a:r>
              <a:rPr lang="en-US" dirty="0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independent variables</a:t>
            </a:r>
            <a:r>
              <a:rPr lang="en-US" dirty="0"/>
              <a:t> of the function defining the </a:t>
            </a:r>
            <a:r>
              <a:rPr lang="en-US" dirty="0" smtClean="0"/>
              <a:t>signal.</a:t>
            </a:r>
            <a:endParaRPr lang="en-US" dirty="0"/>
          </a:p>
          <a:p>
            <a:pPr>
              <a:spcAft>
                <a:spcPct val="25000"/>
              </a:spcAft>
            </a:pPr>
            <a:r>
              <a:rPr lang="en-US" dirty="0"/>
              <a:t>A signal encodes </a:t>
            </a:r>
            <a:r>
              <a:rPr lang="en-US" dirty="0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information</a:t>
            </a:r>
            <a:r>
              <a:rPr lang="en-US" dirty="0"/>
              <a:t>, which is the variation </a:t>
            </a:r>
            <a:r>
              <a:rPr lang="en-US" dirty="0" smtClean="0"/>
              <a:t>itself.</a:t>
            </a:r>
            <a:endParaRPr lang="en-US" i="1" dirty="0"/>
          </a:p>
        </p:txBody>
      </p:sp>
      <p:sp>
        <p:nvSpPr>
          <p:cNvPr id="11268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762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Signals</a:t>
            </a:r>
            <a:endParaRPr lang="en-US" sz="3200">
              <a:solidFill>
                <a:schemeClr val="tx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444208" y="6093296"/>
            <a:ext cx="1905000" cy="457200"/>
          </a:xfrm>
        </p:spPr>
        <p:txBody>
          <a:bodyPr/>
          <a:lstStyle/>
          <a:p>
            <a:fld id="{A2E6A77E-2315-4CC5-A35F-5D6F9E9EBDDA}" type="slidenum">
              <a:rPr lang="en-US"/>
              <a:pPr/>
              <a:t>3</a:t>
            </a:fld>
            <a:endParaRPr lang="en-US"/>
          </a:p>
        </p:txBody>
      </p:sp>
      <p:sp>
        <p:nvSpPr>
          <p:cNvPr id="11268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762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 dirty="0" smtClean="0">
                <a:solidFill>
                  <a:srgbClr val="FF0000"/>
                </a:solidFill>
                <a:latin typeface="Verdana" pitchFamily="34" charset="0"/>
              </a:rPr>
              <a:t>Normal </a:t>
            </a:r>
            <a:r>
              <a:rPr lang="en-US" sz="3200" dirty="0" err="1" smtClean="0">
                <a:solidFill>
                  <a:srgbClr val="FF0000"/>
                </a:solidFill>
                <a:latin typeface="Verdana" pitchFamily="34" charset="0"/>
              </a:rPr>
              <a:t>ECG</a:t>
            </a:r>
            <a:r>
              <a:rPr lang="en-US" sz="3200" dirty="0" smtClean="0">
                <a:solidFill>
                  <a:srgbClr val="FF0000"/>
                </a:solidFill>
                <a:latin typeface="Verdana" pitchFamily="34" charset="0"/>
              </a:rPr>
              <a:t> Signal</a:t>
            </a:r>
            <a:endParaRPr lang="en-US" sz="3200" dirty="0">
              <a:solidFill>
                <a:schemeClr val="tx1"/>
              </a:solidFill>
            </a:endParaRPr>
          </a:p>
        </p:txBody>
      </p:sp>
      <p:pic>
        <p:nvPicPr>
          <p:cNvPr id="7" name="Picture 2" descr="[Normal 12 Lead ECG]{Frank G. Yanowitz, M.D.}HR=65 bpm; PR=0.14 sec; QRS=0.08 sec; QT=0.38 sec; QRS axis = +80 degrees. Normal P, QRS, ST-T, and U; note small q-waves in leads II, III, aVF."/>
          <p:cNvPicPr>
            <a:picLocks noChangeAspect="1" noChangeArrowheads="1"/>
          </p:cNvPicPr>
          <p:nvPr/>
        </p:nvPicPr>
        <p:blipFill>
          <a:blip r:embed="rId2" cstate="print"/>
          <a:srcRect r="13427"/>
          <a:stretch>
            <a:fillRect/>
          </a:stretch>
        </p:blipFill>
        <p:spPr bwMode="auto">
          <a:xfrm>
            <a:off x="1331640" y="1628800"/>
            <a:ext cx="7416824" cy="4104456"/>
          </a:xfrm>
          <a:prstGeom prst="rect">
            <a:avLst/>
          </a:prstGeom>
          <a:noFill/>
        </p:spPr>
      </p:pic>
      <p:cxnSp>
        <p:nvCxnSpPr>
          <p:cNvPr id="11" name="Straight Arrow Connector 10"/>
          <p:cNvCxnSpPr/>
          <p:nvPr/>
        </p:nvCxnSpPr>
        <p:spPr bwMode="auto">
          <a:xfrm>
            <a:off x="2123728" y="5949280"/>
            <a:ext cx="3960440" cy="0"/>
          </a:xfrm>
          <a:prstGeom prst="straightConnector1">
            <a:avLst/>
          </a:prstGeom>
          <a:noFill/>
          <a:ln w="9525" cap="flat" cmpd="sng" algn="ctr">
            <a:noFill/>
            <a:prstDash val="solid"/>
            <a:round/>
            <a:headEnd type="none" w="med" len="med"/>
            <a:tailEnd type="arrow"/>
          </a:ln>
          <a:effectLst>
            <a:outerShdw dist="35921" dir="2700000" algn="ctr" rotWithShape="0">
              <a:schemeClr val="folHlink"/>
            </a:outerShdw>
          </a:effectLst>
        </p:spPr>
      </p:cxnSp>
      <p:cxnSp>
        <p:nvCxnSpPr>
          <p:cNvPr id="13" name="Straight Arrow Connector 12"/>
          <p:cNvCxnSpPr/>
          <p:nvPr/>
        </p:nvCxnSpPr>
        <p:spPr bwMode="auto">
          <a:xfrm>
            <a:off x="3419872" y="5949280"/>
            <a:ext cx="1944216" cy="0"/>
          </a:xfrm>
          <a:prstGeom prst="straightConnector1">
            <a:avLst/>
          </a:prstGeom>
          <a:noFill/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arrow"/>
          </a:ln>
          <a:effectLst>
            <a:outerShdw dist="35921" dir="2700000" algn="ctr" rotWithShape="0">
              <a:schemeClr val="folHlink"/>
            </a:outerShdw>
          </a:effectLst>
        </p:spPr>
      </p:cxnSp>
      <p:sp>
        <p:nvSpPr>
          <p:cNvPr id="16" name="Text Box 4"/>
          <p:cNvSpPr txBox="1">
            <a:spLocks noChangeArrowheads="1"/>
          </p:cNvSpPr>
          <p:nvPr/>
        </p:nvSpPr>
        <p:spPr bwMode="auto">
          <a:xfrm>
            <a:off x="5148064" y="5589240"/>
            <a:ext cx="2016224" cy="7920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dist="35921" dir="2700000" algn="ctr" rotWithShape="0">
              <a:schemeClr val="folHlink"/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0" cap="none" spc="0" normalizeH="0" baseline="0" noProof="0" dirty="0" smtClean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Verdana" pitchFamily="34" charset="0"/>
                <a:ea typeface="+mj-ea"/>
                <a:cs typeface="+mj-cs"/>
              </a:rPr>
              <a:t>Time</a:t>
            </a:r>
            <a:endParaRPr kumimoji="0" lang="en-US" sz="3200" b="0" i="0" u="none" strike="noStrike" kern="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cxnSp>
        <p:nvCxnSpPr>
          <p:cNvPr id="17" name="Straight Arrow Connector 16"/>
          <p:cNvCxnSpPr/>
          <p:nvPr/>
        </p:nvCxnSpPr>
        <p:spPr bwMode="auto">
          <a:xfrm flipV="1">
            <a:off x="1115616" y="2852936"/>
            <a:ext cx="0" cy="1800200"/>
          </a:xfrm>
          <a:prstGeom prst="straightConnector1">
            <a:avLst/>
          </a:prstGeom>
          <a:noFill/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arrow"/>
          </a:ln>
          <a:effectLst>
            <a:outerShdw dist="35921" dir="2700000" algn="ctr" rotWithShape="0">
              <a:schemeClr val="folHlink"/>
            </a:outerShdw>
          </a:effectLst>
        </p:spPr>
      </p:cxnSp>
      <p:sp>
        <p:nvSpPr>
          <p:cNvPr id="19" name="Text Box 4"/>
          <p:cNvSpPr txBox="1">
            <a:spLocks noChangeArrowheads="1"/>
          </p:cNvSpPr>
          <p:nvPr/>
        </p:nvSpPr>
        <p:spPr bwMode="auto">
          <a:xfrm>
            <a:off x="179512" y="2636912"/>
            <a:ext cx="1080120" cy="223224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dist="35921" dir="2700000" algn="ctr" rotWithShape="0">
              <a:schemeClr val="folHlink"/>
            </a:outerShdw>
          </a:effectLst>
        </p:spPr>
        <p:txBody>
          <a:bodyPr vert="vert270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0" cap="none" spc="0" normalizeH="0" baseline="0" noProof="0" dirty="0" smtClean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Verdana" pitchFamily="34" charset="0"/>
                <a:ea typeface="+mj-ea"/>
                <a:cs typeface="+mj-cs"/>
              </a:rPr>
              <a:t>Voltage</a:t>
            </a:r>
            <a:endParaRPr kumimoji="0" lang="en-US" sz="3200" b="0" i="0" u="none" strike="noStrike" kern="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444208" y="6093296"/>
            <a:ext cx="1905000" cy="457200"/>
          </a:xfrm>
        </p:spPr>
        <p:txBody>
          <a:bodyPr/>
          <a:lstStyle/>
          <a:p>
            <a:fld id="{A2E6A77E-2315-4CC5-A35F-5D6F9E9EBDDA}" type="slidenum">
              <a:rPr lang="en-US"/>
              <a:pPr/>
              <a:t>4</a:t>
            </a:fld>
            <a:endParaRPr lang="en-US"/>
          </a:p>
        </p:txBody>
      </p:sp>
      <p:sp>
        <p:nvSpPr>
          <p:cNvPr id="11268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762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 dirty="0" smtClean="0">
                <a:solidFill>
                  <a:srgbClr val="FF0000"/>
                </a:solidFill>
                <a:latin typeface="Verdana" pitchFamily="34" charset="0"/>
              </a:rPr>
              <a:t>Radar Signal</a:t>
            </a:r>
            <a:endParaRPr lang="en-US" sz="3200" dirty="0">
              <a:solidFill>
                <a:schemeClr val="tx1"/>
              </a:solidFill>
            </a:endParaRPr>
          </a:p>
        </p:txBody>
      </p:sp>
      <p:cxnSp>
        <p:nvCxnSpPr>
          <p:cNvPr id="11" name="Straight Arrow Connector 10"/>
          <p:cNvCxnSpPr/>
          <p:nvPr/>
        </p:nvCxnSpPr>
        <p:spPr bwMode="auto">
          <a:xfrm>
            <a:off x="2123728" y="5949280"/>
            <a:ext cx="3960440" cy="0"/>
          </a:xfrm>
          <a:prstGeom prst="straightConnector1">
            <a:avLst/>
          </a:prstGeom>
          <a:noFill/>
          <a:ln w="9525" cap="flat" cmpd="sng" algn="ctr">
            <a:noFill/>
            <a:prstDash val="solid"/>
            <a:round/>
            <a:headEnd type="none" w="med" len="med"/>
            <a:tailEnd type="arrow"/>
          </a:ln>
          <a:effectLst>
            <a:outerShdw dist="35921" dir="2700000" algn="ctr" rotWithShape="0">
              <a:schemeClr val="folHlink"/>
            </a:outerShdw>
          </a:effectLst>
        </p:spPr>
      </p:cxnSp>
      <p:cxnSp>
        <p:nvCxnSpPr>
          <p:cNvPr id="13" name="Straight Arrow Connector 12"/>
          <p:cNvCxnSpPr/>
          <p:nvPr/>
        </p:nvCxnSpPr>
        <p:spPr bwMode="auto">
          <a:xfrm>
            <a:off x="3419872" y="5949280"/>
            <a:ext cx="1944216" cy="0"/>
          </a:xfrm>
          <a:prstGeom prst="straightConnector1">
            <a:avLst/>
          </a:prstGeom>
          <a:noFill/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arrow"/>
          </a:ln>
          <a:effectLst>
            <a:outerShdw dist="35921" dir="2700000" algn="ctr" rotWithShape="0">
              <a:schemeClr val="folHlink"/>
            </a:outerShdw>
          </a:effectLst>
        </p:spPr>
      </p:cxnSp>
      <p:sp>
        <p:nvSpPr>
          <p:cNvPr id="16" name="Text Box 4"/>
          <p:cNvSpPr txBox="1">
            <a:spLocks noChangeArrowheads="1"/>
          </p:cNvSpPr>
          <p:nvPr/>
        </p:nvSpPr>
        <p:spPr bwMode="auto">
          <a:xfrm>
            <a:off x="5148064" y="5589240"/>
            <a:ext cx="2016224" cy="7920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dist="35921" dir="2700000" algn="ctr" rotWithShape="0">
              <a:schemeClr val="folHlink"/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0" cap="none" spc="0" normalizeH="0" baseline="0" noProof="0" dirty="0" smtClean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Verdana" pitchFamily="34" charset="0"/>
                <a:ea typeface="+mj-ea"/>
                <a:cs typeface="+mj-cs"/>
              </a:rPr>
              <a:t>East</a:t>
            </a:r>
            <a:endParaRPr kumimoji="0" lang="en-US" sz="3200" b="0" i="0" u="none" strike="noStrike" kern="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cxnSp>
        <p:nvCxnSpPr>
          <p:cNvPr id="17" name="Straight Arrow Connector 16"/>
          <p:cNvCxnSpPr/>
          <p:nvPr/>
        </p:nvCxnSpPr>
        <p:spPr bwMode="auto">
          <a:xfrm flipV="1">
            <a:off x="1115616" y="2852936"/>
            <a:ext cx="0" cy="1800200"/>
          </a:xfrm>
          <a:prstGeom prst="straightConnector1">
            <a:avLst/>
          </a:prstGeom>
          <a:noFill/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arrow"/>
          </a:ln>
          <a:effectLst>
            <a:outerShdw dist="35921" dir="2700000" algn="ctr" rotWithShape="0">
              <a:schemeClr val="folHlink"/>
            </a:outerShdw>
          </a:effectLst>
        </p:spPr>
      </p:cxnSp>
      <p:sp>
        <p:nvSpPr>
          <p:cNvPr id="19" name="Text Box 4"/>
          <p:cNvSpPr txBox="1">
            <a:spLocks noChangeArrowheads="1"/>
          </p:cNvSpPr>
          <p:nvPr/>
        </p:nvSpPr>
        <p:spPr bwMode="auto">
          <a:xfrm>
            <a:off x="179512" y="2636912"/>
            <a:ext cx="1080120" cy="223224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dist="35921" dir="2700000" algn="ctr" rotWithShape="0">
              <a:schemeClr val="folHlink"/>
            </a:outerShdw>
          </a:effectLst>
        </p:spPr>
        <p:txBody>
          <a:bodyPr vert="vert270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0" cap="none" spc="0" normalizeH="0" baseline="0" noProof="0" dirty="0" smtClean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Verdana" pitchFamily="34" charset="0"/>
                <a:ea typeface="+mj-ea"/>
                <a:cs typeface="+mj-cs"/>
              </a:rPr>
              <a:t>North</a:t>
            </a:r>
            <a:endParaRPr kumimoji="0" lang="en-US" sz="3200" b="0" i="0" u="none" strike="noStrike" kern="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pic>
        <p:nvPicPr>
          <p:cNvPr id="157698" name="Picture 2" descr="https://encrypted-tbn1.gstatic.com/images?q=tbn:ANd9GcRpvvzBD2fp_hemICr0e7_DWQFRhz2PLBCe2vtYE21IsuXTHClO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979712" y="1340768"/>
            <a:ext cx="4320480" cy="432048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444208" y="6093296"/>
            <a:ext cx="1905000" cy="457200"/>
          </a:xfrm>
        </p:spPr>
        <p:txBody>
          <a:bodyPr/>
          <a:lstStyle/>
          <a:p>
            <a:fld id="{A2E6A77E-2315-4CC5-A35F-5D6F9E9EBDDA}" type="slidenum">
              <a:rPr lang="en-US"/>
              <a:pPr/>
              <a:t>5</a:t>
            </a:fld>
            <a:endParaRPr lang="en-US" dirty="0"/>
          </a:p>
        </p:txBody>
      </p:sp>
      <p:sp>
        <p:nvSpPr>
          <p:cNvPr id="11268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762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 dirty="0" smtClean="0">
                <a:solidFill>
                  <a:srgbClr val="FF0000"/>
                </a:solidFill>
                <a:latin typeface="Verdana" pitchFamily="34" charset="0"/>
              </a:rPr>
              <a:t>“Hello”</a:t>
            </a:r>
            <a:endParaRPr lang="en-US" sz="3200" dirty="0">
              <a:solidFill>
                <a:schemeClr val="tx1"/>
              </a:solidFill>
            </a:endParaRPr>
          </a:p>
        </p:txBody>
      </p:sp>
      <p:cxnSp>
        <p:nvCxnSpPr>
          <p:cNvPr id="11" name="Straight Arrow Connector 10"/>
          <p:cNvCxnSpPr/>
          <p:nvPr/>
        </p:nvCxnSpPr>
        <p:spPr bwMode="auto">
          <a:xfrm>
            <a:off x="2123728" y="5949280"/>
            <a:ext cx="3960440" cy="0"/>
          </a:xfrm>
          <a:prstGeom prst="straightConnector1">
            <a:avLst/>
          </a:prstGeom>
          <a:noFill/>
          <a:ln w="9525" cap="flat" cmpd="sng" algn="ctr">
            <a:noFill/>
            <a:prstDash val="solid"/>
            <a:round/>
            <a:headEnd type="none" w="med" len="med"/>
            <a:tailEnd type="arrow"/>
          </a:ln>
          <a:effectLst>
            <a:outerShdw dist="35921" dir="2700000" algn="ctr" rotWithShape="0">
              <a:schemeClr val="folHlink"/>
            </a:outerShdw>
          </a:effectLst>
        </p:spPr>
      </p:cxnSp>
      <p:cxnSp>
        <p:nvCxnSpPr>
          <p:cNvPr id="13" name="Straight Arrow Connector 12"/>
          <p:cNvCxnSpPr/>
          <p:nvPr/>
        </p:nvCxnSpPr>
        <p:spPr bwMode="auto">
          <a:xfrm>
            <a:off x="3419872" y="5949280"/>
            <a:ext cx="1944216" cy="0"/>
          </a:xfrm>
          <a:prstGeom prst="straightConnector1">
            <a:avLst/>
          </a:prstGeom>
          <a:noFill/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arrow"/>
          </a:ln>
          <a:effectLst>
            <a:outerShdw dist="35921" dir="2700000" algn="ctr" rotWithShape="0">
              <a:schemeClr val="folHlink"/>
            </a:outerShdw>
          </a:effectLst>
        </p:spPr>
      </p:cxnSp>
      <p:sp>
        <p:nvSpPr>
          <p:cNvPr id="16" name="Text Box 4"/>
          <p:cNvSpPr txBox="1">
            <a:spLocks noChangeArrowheads="1"/>
          </p:cNvSpPr>
          <p:nvPr/>
        </p:nvSpPr>
        <p:spPr bwMode="auto">
          <a:xfrm>
            <a:off x="5148064" y="5589240"/>
            <a:ext cx="2016224" cy="7920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dist="35921" dir="2700000" algn="ctr" rotWithShape="0">
              <a:schemeClr val="folHlink"/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0" cap="none" spc="0" normalizeH="0" baseline="0" noProof="0" dirty="0" smtClean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Verdana" pitchFamily="34" charset="0"/>
                <a:ea typeface="+mj-ea"/>
                <a:cs typeface="+mj-cs"/>
              </a:rPr>
              <a:t>Time</a:t>
            </a:r>
            <a:endParaRPr kumimoji="0" lang="en-US" sz="3200" b="0" i="0" u="none" strike="noStrike" kern="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cxnSp>
        <p:nvCxnSpPr>
          <p:cNvPr id="17" name="Straight Arrow Connector 16"/>
          <p:cNvCxnSpPr/>
          <p:nvPr/>
        </p:nvCxnSpPr>
        <p:spPr bwMode="auto">
          <a:xfrm flipV="1">
            <a:off x="1115616" y="2852936"/>
            <a:ext cx="0" cy="1800200"/>
          </a:xfrm>
          <a:prstGeom prst="straightConnector1">
            <a:avLst/>
          </a:prstGeom>
          <a:noFill/>
          <a:ln w="57150" cap="flat" cmpd="sng" algn="ctr">
            <a:solidFill>
              <a:srgbClr val="FF0000"/>
            </a:solidFill>
            <a:prstDash val="solid"/>
            <a:round/>
            <a:headEnd type="none" w="med" len="med"/>
            <a:tailEnd type="arrow"/>
          </a:ln>
          <a:effectLst>
            <a:outerShdw dist="35921" dir="2700000" algn="ctr" rotWithShape="0">
              <a:schemeClr val="folHlink"/>
            </a:outerShdw>
          </a:effectLst>
        </p:spPr>
      </p:cxnSp>
      <p:sp>
        <p:nvSpPr>
          <p:cNvPr id="19" name="Text Box 4"/>
          <p:cNvSpPr txBox="1">
            <a:spLocks noChangeArrowheads="1"/>
          </p:cNvSpPr>
          <p:nvPr/>
        </p:nvSpPr>
        <p:spPr bwMode="auto">
          <a:xfrm>
            <a:off x="179512" y="2636912"/>
            <a:ext cx="1080120" cy="223224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dist="35921" dir="2700000" algn="ctr" rotWithShape="0">
              <a:schemeClr val="folHlink"/>
            </a:outerShdw>
          </a:effectLst>
        </p:spPr>
        <p:txBody>
          <a:bodyPr vert="vert270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0" cap="none" spc="0" normalizeH="0" baseline="0" noProof="0" dirty="0" smtClean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Verdana" pitchFamily="34" charset="0"/>
                <a:ea typeface="+mj-ea"/>
                <a:cs typeface="+mj-cs"/>
              </a:rPr>
              <a:t>Voltage</a:t>
            </a:r>
            <a:endParaRPr kumimoji="0" lang="en-US" sz="3200" b="0" i="0" u="none" strike="noStrike" kern="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pic>
        <p:nvPicPr>
          <p:cNvPr id="15974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403648" y="1124744"/>
            <a:ext cx="7416824" cy="453960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D74AD3-6376-40E1-92F7-8661BB83D499}" type="slidenum">
              <a:rPr lang="en-US"/>
              <a:pPr/>
              <a:t>6</a:t>
            </a:fld>
            <a:endParaRPr lang="en-US"/>
          </a:p>
        </p:txBody>
      </p:sp>
      <p:sp>
        <p:nvSpPr>
          <p:cNvPr id="91139" name="Rectangle 1027"/>
          <p:cNvSpPr>
            <a:spLocks noGrp="1" noChangeArrowheads="1"/>
          </p:cNvSpPr>
          <p:nvPr>
            <p:ph type="body" idx="1"/>
          </p:nvPr>
        </p:nvSpPr>
        <p:spPr>
          <a:xfrm>
            <a:off x="685800" y="1981200"/>
            <a:ext cx="8001000" cy="4114800"/>
          </a:xfrm>
        </p:spPr>
        <p:txBody>
          <a:bodyPr/>
          <a:lstStyle/>
          <a:p>
            <a:pPr>
              <a:spcAft>
                <a:spcPct val="20000"/>
              </a:spcAft>
            </a:pPr>
            <a:r>
              <a:rPr lang="en-US"/>
              <a:t>Signal processing is the discipline concerned with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extracting, analyzing, and manipulating the information</a:t>
            </a:r>
            <a:r>
              <a:rPr lang="en-US"/>
              <a:t> carried by signals</a:t>
            </a:r>
          </a:p>
          <a:p>
            <a:pPr>
              <a:spcAft>
                <a:spcPct val="20000"/>
              </a:spcAft>
            </a:pPr>
            <a:r>
              <a:rPr lang="en-US"/>
              <a:t>The processing method depends on the type of signal and on the nature of the information carried by the signal</a:t>
            </a:r>
          </a:p>
          <a:p>
            <a:pPr>
              <a:spcAft>
                <a:spcPct val="20000"/>
              </a:spcAft>
            </a:pPr>
            <a:endParaRPr lang="en-US"/>
          </a:p>
        </p:txBody>
      </p:sp>
      <p:sp>
        <p:nvSpPr>
          <p:cNvPr id="91140" name="Text Box 1028"/>
          <p:cNvSpPr txBox="1">
            <a:spLocks noGrp="1" noChangeArrowheads="1"/>
          </p:cNvSpPr>
          <p:nvPr>
            <p:ph type="title"/>
          </p:nvPr>
        </p:nvSpPr>
        <p:spPr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Signal Processing</a:t>
            </a:r>
            <a:endParaRPr lang="en-US" sz="3200">
              <a:solidFill>
                <a:schemeClr val="tx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998DD2-E0CC-41F0-B367-259A18DDB795}" type="slidenum">
              <a:rPr lang="en-US"/>
              <a:pPr/>
              <a:t>7</a:t>
            </a:fld>
            <a:endParaRPr lang="en-US"/>
          </a:p>
        </p:txBody>
      </p:sp>
      <p:sp>
        <p:nvSpPr>
          <p:cNvPr id="9625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62000" y="1752600"/>
            <a:ext cx="7772400" cy="4419600"/>
          </a:xfrm>
        </p:spPr>
        <p:txBody>
          <a:bodyPr/>
          <a:lstStyle/>
          <a:p>
            <a:pPr>
              <a:spcAft>
                <a:spcPct val="20000"/>
              </a:spcAft>
            </a:pPr>
            <a:r>
              <a:rPr lang="en-US"/>
              <a:t>The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type of signal</a:t>
            </a:r>
            <a:r>
              <a:rPr lang="en-US"/>
              <a:t> depends on the nature of the independent variables and on the value of the function defining the signal</a:t>
            </a:r>
          </a:p>
          <a:p>
            <a:pPr>
              <a:spcAft>
                <a:spcPct val="20000"/>
              </a:spcAft>
            </a:pPr>
            <a:r>
              <a:rPr lang="en-US"/>
              <a:t>For example, the independent variables can be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continuous or discrete</a:t>
            </a:r>
          </a:p>
          <a:p>
            <a:pPr>
              <a:spcAft>
                <a:spcPct val="20000"/>
              </a:spcAft>
            </a:pPr>
            <a:r>
              <a:rPr lang="en-US"/>
              <a:t>Likewise, the signal can be a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continuous or discrete function</a:t>
            </a:r>
            <a:r>
              <a:rPr lang="en-US"/>
              <a:t> of the independent variables</a:t>
            </a:r>
          </a:p>
        </p:txBody>
      </p:sp>
      <p:sp>
        <p:nvSpPr>
          <p:cNvPr id="96260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4572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Characterization and Classification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of Signals</a:t>
            </a:r>
            <a:endParaRPr lang="en-US" sz="3200">
              <a:solidFill>
                <a:schemeClr val="tx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9E8858-0718-4934-92D0-8AF93719AF72}" type="slidenum">
              <a:rPr lang="en-US"/>
              <a:pPr/>
              <a:t>8</a:t>
            </a:fld>
            <a:endParaRPr lang="en-US"/>
          </a:p>
        </p:txBody>
      </p:sp>
      <p:sp>
        <p:nvSpPr>
          <p:cNvPr id="97283" name="Rectangle 1027"/>
          <p:cNvSpPr>
            <a:spLocks noGrp="1" noChangeArrowheads="1"/>
          </p:cNvSpPr>
          <p:nvPr>
            <p:ph type="body" idx="1"/>
          </p:nvPr>
        </p:nvSpPr>
        <p:spPr>
          <a:xfrm>
            <a:off x="533400" y="1752600"/>
            <a:ext cx="8153400" cy="4648200"/>
          </a:xfrm>
        </p:spPr>
        <p:txBody>
          <a:bodyPr/>
          <a:lstStyle/>
          <a:p>
            <a:pPr>
              <a:spcAft>
                <a:spcPct val="20000"/>
              </a:spcAft>
            </a:pPr>
            <a:r>
              <a:rPr lang="en-US"/>
              <a:t>Moreover, the signal can be either a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real-valued function</a:t>
            </a:r>
            <a:r>
              <a:rPr lang="en-US"/>
              <a:t> or a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complex-valued function</a:t>
            </a:r>
          </a:p>
          <a:p>
            <a:pPr>
              <a:spcAft>
                <a:spcPct val="20000"/>
              </a:spcAft>
            </a:pPr>
            <a:r>
              <a:rPr lang="en-US"/>
              <a:t>A signal consisting of a single component is called a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scalar or one-dimensional (1-D) signal</a:t>
            </a:r>
          </a:p>
        </p:txBody>
      </p:sp>
      <p:sp>
        <p:nvSpPr>
          <p:cNvPr id="97284" name="Text Box 1028"/>
          <p:cNvSpPr txBox="1">
            <a:spLocks noGrp="1" noChangeArrowheads="1"/>
          </p:cNvSpPr>
          <p:nvPr>
            <p:ph type="title"/>
          </p:nvPr>
        </p:nvSpPr>
        <p:spPr>
          <a:xfrm>
            <a:off x="685800" y="1524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Characterization and Classification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of Signals – Cont’d</a:t>
            </a:r>
            <a:endParaRPr lang="en-US" sz="3200">
              <a:solidFill>
                <a:schemeClr val="tx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5EB6F46-0F94-4C75-BB9C-21BDE3A496AF}" type="slidenum">
              <a:rPr lang="en-US"/>
              <a:pPr/>
              <a:t>9</a:t>
            </a:fld>
            <a:endParaRPr lang="en-US"/>
          </a:p>
        </p:txBody>
      </p:sp>
      <p:pic>
        <p:nvPicPr>
          <p:cNvPr id="101379" name="Picture 1027" descr="fig1_1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6200" y="2133600"/>
            <a:ext cx="4419600" cy="3614738"/>
          </a:xfrm>
          <a:prstGeom prst="rect">
            <a:avLst/>
          </a:prstGeom>
          <a:noFill/>
        </p:spPr>
      </p:pic>
      <p:pic>
        <p:nvPicPr>
          <p:cNvPr id="101380" name="Picture 1028" descr="fig1_17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572000" y="2247900"/>
            <a:ext cx="4267200" cy="3727450"/>
          </a:xfrm>
          <a:prstGeom prst="rect">
            <a:avLst/>
          </a:prstGeom>
          <a:noFill/>
        </p:spPr>
      </p:pic>
      <p:sp>
        <p:nvSpPr>
          <p:cNvPr id="101381" name="Text Box 1029"/>
          <p:cNvSpPr txBox="1">
            <a:spLocks noGrp="1" noChangeArrowheads="1"/>
          </p:cNvSpPr>
          <p:nvPr>
            <p:ph type="title"/>
          </p:nvPr>
        </p:nvSpPr>
        <p:spPr>
          <a:xfrm>
            <a:off x="685800" y="3048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Examples: CT vs. DT Signals</a:t>
            </a:r>
            <a:endParaRPr lang="en-US" sz="3200">
              <a:solidFill>
                <a:schemeClr val="tx1"/>
              </a:solidFill>
            </a:endParaRPr>
          </a:p>
        </p:txBody>
      </p:sp>
      <p:graphicFrame>
        <p:nvGraphicFramePr>
          <p:cNvPr id="101382" name="Object 1030"/>
          <p:cNvGraphicFramePr>
            <a:graphicFrameLocks noChangeAspect="1"/>
          </p:cNvGraphicFramePr>
          <p:nvPr/>
        </p:nvGraphicFramePr>
        <p:xfrm>
          <a:off x="1128713" y="2395538"/>
          <a:ext cx="698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1406" name="Equation" r:id="rId5" imgW="698500" imgH="457200" progId="Equation.DSMT4">
                  <p:embed/>
                </p:oleObj>
              </mc:Choice>
              <mc:Fallback>
                <p:oleObj name="Equation" r:id="rId5" imgW="698500" imgH="457200" progId="Equation.DSMT4">
                  <p:embed/>
                  <p:pic>
                    <p:nvPicPr>
                      <p:cNvPr id="0" name="Picture 104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28713" y="2395538"/>
                        <a:ext cx="698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1383" name="Object 1031"/>
          <p:cNvGraphicFramePr>
            <a:graphicFrameLocks noChangeAspect="1"/>
          </p:cNvGraphicFramePr>
          <p:nvPr/>
        </p:nvGraphicFramePr>
        <p:xfrm>
          <a:off x="5588000" y="2533650"/>
          <a:ext cx="736600" cy="444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1407" name="Equation" r:id="rId7" imgW="736280" imgH="444307" progId="Equation.DSMT4">
                  <p:embed/>
                </p:oleObj>
              </mc:Choice>
              <mc:Fallback>
                <p:oleObj name="Equation" r:id="rId7" imgW="736280" imgH="444307" progId="Equation.DSMT4">
                  <p:embed/>
                  <p:pic>
                    <p:nvPicPr>
                      <p:cNvPr id="0" name="Picture 105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588000" y="2533650"/>
                        <a:ext cx="736600" cy="4445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1384" name="Object 1032"/>
          <p:cNvGraphicFramePr>
            <a:graphicFrameLocks noChangeAspect="1"/>
          </p:cNvGraphicFramePr>
          <p:nvPr/>
        </p:nvGraphicFramePr>
        <p:xfrm>
          <a:off x="8662988" y="3919538"/>
          <a:ext cx="254000" cy="266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1408" name="Equation" r:id="rId9" imgW="253780" imgH="266469" progId="Equation.DSMT4">
                  <p:embed/>
                </p:oleObj>
              </mc:Choice>
              <mc:Fallback>
                <p:oleObj name="Equation" r:id="rId9" imgW="253780" imgH="266469" progId="Equation.DSMT4">
                  <p:embed/>
                  <p:pic>
                    <p:nvPicPr>
                      <p:cNvPr id="0" name="Picture 105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662988" y="3919538"/>
                        <a:ext cx="254000" cy="2667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1385" name="Object 1033"/>
          <p:cNvGraphicFramePr>
            <a:graphicFrameLocks noChangeAspect="1"/>
          </p:cNvGraphicFramePr>
          <p:nvPr/>
        </p:nvGraphicFramePr>
        <p:xfrm>
          <a:off x="4140200" y="3843338"/>
          <a:ext cx="279400" cy="4064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1409" name="Equation" r:id="rId11" imgW="279279" imgH="406224" progId="Equation.DSMT4">
                  <p:embed/>
                </p:oleObj>
              </mc:Choice>
              <mc:Fallback>
                <p:oleObj name="Equation" r:id="rId11" imgW="279279" imgH="406224" progId="Equation.DSMT4">
                  <p:embed/>
                  <p:pic>
                    <p:nvPicPr>
                      <p:cNvPr id="0" name="Picture 105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140200" y="3843338"/>
                        <a:ext cx="279400" cy="4064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1386" name="Line 1034"/>
          <p:cNvSpPr>
            <a:spLocks noChangeShapeType="1"/>
          </p:cNvSpPr>
          <p:nvPr/>
        </p:nvSpPr>
        <p:spPr bwMode="auto">
          <a:xfrm>
            <a:off x="481013" y="3657600"/>
            <a:ext cx="3800475" cy="19050"/>
          </a:xfrm>
          <a:prstGeom prst="line">
            <a:avLst/>
          </a:prstGeom>
          <a:noFill/>
          <a:ln w="25400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101387" name="Line 1035"/>
          <p:cNvSpPr>
            <a:spLocks noChangeShapeType="1"/>
          </p:cNvSpPr>
          <p:nvPr/>
        </p:nvSpPr>
        <p:spPr bwMode="auto">
          <a:xfrm>
            <a:off x="5014913" y="3738563"/>
            <a:ext cx="3800475" cy="19050"/>
          </a:xfrm>
          <a:prstGeom prst="line">
            <a:avLst/>
          </a:prstGeom>
          <a:noFill/>
          <a:ln w="25400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101388" name="Rectangle 1036"/>
          <p:cNvSpPr>
            <a:spLocks noChangeArrowheads="1"/>
          </p:cNvSpPr>
          <p:nvPr/>
        </p:nvSpPr>
        <p:spPr bwMode="auto">
          <a:xfrm>
            <a:off x="6172200" y="5943600"/>
            <a:ext cx="1703388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l" eaLnBrk="1" hangingPunct="1"/>
            <a:r>
              <a:rPr lang="en-US" sz="2400">
                <a:solidFill>
                  <a:schemeClr val="accent2"/>
                </a:solidFill>
              </a:rPr>
              <a:t>stem(n,x)</a:t>
            </a:r>
          </a:p>
        </p:txBody>
      </p:sp>
      <p:sp>
        <p:nvSpPr>
          <p:cNvPr id="101389" name="Rectangle 1037"/>
          <p:cNvSpPr>
            <a:spLocks noChangeArrowheads="1"/>
          </p:cNvSpPr>
          <p:nvPr/>
        </p:nvSpPr>
        <p:spPr bwMode="auto">
          <a:xfrm>
            <a:off x="1371600" y="5943600"/>
            <a:ext cx="145415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l" eaLnBrk="1" hangingPunct="1"/>
            <a:r>
              <a:rPr lang="en-US" sz="2400">
                <a:solidFill>
                  <a:schemeClr val="accent2"/>
                </a:solidFill>
              </a:rPr>
              <a:t>plot(t,x)</a:t>
            </a:r>
          </a:p>
        </p:txBody>
      </p:sp>
      <p:graphicFrame>
        <p:nvGraphicFramePr>
          <p:cNvPr id="101390" name="Object 1038"/>
          <p:cNvGraphicFramePr>
            <a:graphicFrameLocks noChangeAspect="1"/>
          </p:cNvGraphicFramePr>
          <p:nvPr/>
        </p:nvGraphicFramePr>
        <p:xfrm>
          <a:off x="0" y="0"/>
          <a:ext cx="914400" cy="393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1410" name="Equation" r:id="rId13" imgW="463160" imgH="844585" progId="Equation.DSMT4">
                  <p:embed/>
                </p:oleObj>
              </mc:Choice>
              <mc:Fallback>
                <p:oleObj name="Equation" r:id="rId13" imgW="463160" imgH="844585" progId="Equation.DSMT4">
                  <p:embed/>
                  <p:pic>
                    <p:nvPicPr>
                      <p:cNvPr id="0" name="Picture 105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0" y="0"/>
                        <a:ext cx="914400" cy="3937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A229F6-652A-485F-A28A-89728AD7B82C}" type="slidenum">
              <a:rPr lang="en-US"/>
              <a:pPr/>
              <a:t>10</a:t>
            </a:fld>
            <a:endParaRPr lang="en-US"/>
          </a:p>
        </p:txBody>
      </p:sp>
      <p:sp>
        <p:nvSpPr>
          <p:cNvPr id="132098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685800" y="1371600"/>
            <a:ext cx="7772400" cy="4114800"/>
          </a:xfrm>
        </p:spPr>
        <p:txBody>
          <a:bodyPr/>
          <a:lstStyle/>
          <a:p>
            <a:r>
              <a:rPr lang="en-US"/>
              <a:t>Discrete-time signals are often obtained by sampling continuous-time signals</a:t>
            </a:r>
          </a:p>
        </p:txBody>
      </p:sp>
      <p:sp>
        <p:nvSpPr>
          <p:cNvPr id="132099" name="Text Box 3"/>
          <p:cNvSpPr txBox="1">
            <a:spLocks noGrp="1" noChangeArrowheads="1"/>
          </p:cNvSpPr>
          <p:nvPr>
            <p:ph type="title"/>
          </p:nvPr>
        </p:nvSpPr>
        <p:spPr>
          <a:xfrm>
            <a:off x="685800" y="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Sampling</a:t>
            </a:r>
            <a:endParaRPr lang="en-US" sz="3200">
              <a:solidFill>
                <a:schemeClr val="tx1"/>
              </a:solidFill>
            </a:endParaRPr>
          </a:p>
        </p:txBody>
      </p:sp>
      <p:sp>
        <p:nvSpPr>
          <p:cNvPr id="132100" name="Rectangle 4"/>
          <p:cNvSpPr>
            <a:spLocks noChangeArrowheads="1"/>
          </p:cNvSpPr>
          <p:nvPr/>
        </p:nvSpPr>
        <p:spPr bwMode="auto">
          <a:xfrm>
            <a:off x="2362200" y="3048000"/>
            <a:ext cx="1600200" cy="10668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32101" name="Line 5"/>
          <p:cNvSpPr>
            <a:spLocks noChangeShapeType="1"/>
          </p:cNvSpPr>
          <p:nvPr/>
        </p:nvSpPr>
        <p:spPr bwMode="auto">
          <a:xfrm>
            <a:off x="3962400" y="3581400"/>
            <a:ext cx="990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132102" name="Line 6"/>
          <p:cNvSpPr>
            <a:spLocks noChangeShapeType="1"/>
          </p:cNvSpPr>
          <p:nvPr/>
        </p:nvSpPr>
        <p:spPr bwMode="auto">
          <a:xfrm>
            <a:off x="1371600" y="3581400"/>
            <a:ext cx="990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graphicFrame>
        <p:nvGraphicFramePr>
          <p:cNvPr id="132103" name="Object 7"/>
          <p:cNvGraphicFramePr>
            <a:graphicFrameLocks noChangeAspect="1"/>
          </p:cNvGraphicFramePr>
          <p:nvPr/>
        </p:nvGraphicFramePr>
        <p:xfrm>
          <a:off x="533400" y="3352800"/>
          <a:ext cx="698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2111" name="Equation" r:id="rId3" imgW="698500" imgH="457200" progId="Equation.DSMT4">
                  <p:embed/>
                </p:oleObj>
              </mc:Choice>
              <mc:Fallback>
                <p:oleObj name="Equation" r:id="rId3" imgW="698500" imgH="457200" progId="Equation.DSMT4">
                  <p:embed/>
                  <p:pic>
                    <p:nvPicPr>
                      <p:cNvPr id="0" name="Picture 1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33400" y="3352800"/>
                        <a:ext cx="698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32104" name="Object 8"/>
          <p:cNvGraphicFramePr>
            <a:graphicFrameLocks noChangeAspect="1"/>
          </p:cNvGraphicFramePr>
          <p:nvPr/>
        </p:nvGraphicFramePr>
        <p:xfrm>
          <a:off x="5105400" y="3276600"/>
          <a:ext cx="3911600" cy="5969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2112" name="Equation" r:id="rId5" imgW="3911600" imgH="596900" progId="Equation.DSMT4">
                  <p:embed/>
                </p:oleObj>
              </mc:Choice>
              <mc:Fallback>
                <p:oleObj name="Equation" r:id="rId5" imgW="3911600" imgH="596900" progId="Equation.DSMT4">
                  <p:embed/>
                  <p:pic>
                    <p:nvPicPr>
                      <p:cNvPr id="0" name="Picture 1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105400" y="3276600"/>
                        <a:ext cx="3911600" cy="5969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32105" name="Line 9"/>
          <p:cNvSpPr>
            <a:spLocks noChangeShapeType="1"/>
          </p:cNvSpPr>
          <p:nvPr/>
        </p:nvSpPr>
        <p:spPr bwMode="auto">
          <a:xfrm>
            <a:off x="2362200" y="3581400"/>
            <a:ext cx="4572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132106" name="Line 10"/>
          <p:cNvSpPr>
            <a:spLocks noChangeShapeType="1"/>
          </p:cNvSpPr>
          <p:nvPr/>
        </p:nvSpPr>
        <p:spPr bwMode="auto">
          <a:xfrm>
            <a:off x="3505200" y="3581400"/>
            <a:ext cx="4572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132107" name="Line 11"/>
          <p:cNvSpPr>
            <a:spLocks noChangeShapeType="1"/>
          </p:cNvSpPr>
          <p:nvPr/>
        </p:nvSpPr>
        <p:spPr bwMode="auto">
          <a:xfrm flipV="1">
            <a:off x="2819400" y="3276600"/>
            <a:ext cx="533400" cy="3048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132108" name="Text Box 12"/>
          <p:cNvSpPr txBox="1">
            <a:spLocks noChangeArrowheads="1"/>
          </p:cNvSpPr>
          <p:nvPr/>
        </p:nvSpPr>
        <p:spPr bwMode="auto">
          <a:xfrm>
            <a:off x="2620963" y="2838450"/>
            <a:ext cx="374650" cy="10064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l" eaLnBrk="1" hangingPunct="1"/>
            <a:r>
              <a:rPr lang="en-US" sz="6000">
                <a:solidFill>
                  <a:schemeClr val="tx1"/>
                </a:solidFill>
                <a:latin typeface="Times New Roman" pitchFamily="18" charset="0"/>
              </a:rPr>
              <a:t>.</a:t>
            </a:r>
          </a:p>
        </p:txBody>
      </p:sp>
      <p:sp>
        <p:nvSpPr>
          <p:cNvPr id="132109" name="Text Box 13"/>
          <p:cNvSpPr txBox="1">
            <a:spLocks noChangeArrowheads="1"/>
          </p:cNvSpPr>
          <p:nvPr/>
        </p:nvSpPr>
        <p:spPr bwMode="auto">
          <a:xfrm>
            <a:off x="3290888" y="2833688"/>
            <a:ext cx="374650" cy="10064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l" eaLnBrk="1" hangingPunct="1"/>
            <a:r>
              <a:rPr lang="en-US" sz="6000">
                <a:solidFill>
                  <a:schemeClr val="tx1"/>
                </a:solidFill>
                <a:latin typeface="Times New Roman" pitchFamily="18" charset="0"/>
              </a:rPr>
              <a:t>.</a:t>
            </a:r>
          </a:p>
        </p:txBody>
      </p:sp>
      <p:sp>
        <p:nvSpPr>
          <p:cNvPr id="132110" name="Freeform 14"/>
          <p:cNvSpPr>
            <a:spLocks/>
          </p:cNvSpPr>
          <p:nvPr/>
        </p:nvSpPr>
        <p:spPr bwMode="auto">
          <a:xfrm>
            <a:off x="2895600" y="3276600"/>
            <a:ext cx="304800" cy="457200"/>
          </a:xfrm>
          <a:custGeom>
            <a:avLst/>
            <a:gdLst/>
            <a:ahLst/>
            <a:cxnLst>
              <a:cxn ang="0">
                <a:pos x="0" y="0"/>
              </a:cxn>
              <a:cxn ang="0">
                <a:pos x="144" y="48"/>
              </a:cxn>
              <a:cxn ang="0">
                <a:pos x="192" y="192"/>
              </a:cxn>
            </a:cxnLst>
            <a:rect l="0" t="0" r="r" b="b"/>
            <a:pathLst>
              <a:path w="192" h="192">
                <a:moveTo>
                  <a:pt x="0" y="0"/>
                </a:moveTo>
                <a:cubicBezTo>
                  <a:pt x="56" y="8"/>
                  <a:pt x="112" y="16"/>
                  <a:pt x="144" y="48"/>
                </a:cubicBezTo>
                <a:cubicBezTo>
                  <a:pt x="176" y="80"/>
                  <a:pt x="184" y="136"/>
                  <a:pt x="192" y="192"/>
                </a:cubicBezTo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 type="arrow" w="med" len="med"/>
          </a:ln>
          <a:effectLst/>
        </p:spPr>
        <p:txBody>
          <a:bodyPr/>
          <a:lstStyle/>
          <a:p>
            <a:endParaRPr lang="en-US"/>
          </a:p>
        </p:txBody>
      </p:sp>
      <p:pic>
        <p:nvPicPr>
          <p:cNvPr id="132111" name="Picture 15" descr="fig1_13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304800" y="4267200"/>
            <a:ext cx="2743200" cy="2243138"/>
          </a:xfrm>
          <a:prstGeom prst="rect">
            <a:avLst/>
          </a:prstGeom>
          <a:noFill/>
        </p:spPr>
      </p:pic>
      <p:pic>
        <p:nvPicPr>
          <p:cNvPr id="132112" name="Picture 16" descr="fig1_17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5105400" y="4114800"/>
            <a:ext cx="2819400" cy="2462213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Code for </a:t>
            </a:r>
            <a:r>
              <a:rPr lang="en-US" dirty="0" err="1" smtClean="0"/>
              <a:t>MATLAB</a:t>
            </a:r>
            <a:r>
              <a:rPr lang="en-US" dirty="0" smtClean="0"/>
              <a:t> demo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None/>
            </a:pPr>
            <a:r>
              <a:rPr lang="en-US" sz="1200" dirty="0" smtClean="0"/>
              <a:t>&gt;&gt; </a:t>
            </a:r>
            <a:r>
              <a:rPr lang="en-US" sz="1200" dirty="0" err="1" smtClean="0"/>
              <a:t>syms</a:t>
            </a:r>
            <a:r>
              <a:rPr lang="en-US" sz="1200" dirty="0" smtClean="0"/>
              <a:t> t</a:t>
            </a:r>
          </a:p>
          <a:p>
            <a:pPr>
              <a:buNone/>
            </a:pPr>
            <a:r>
              <a:rPr lang="en-US" sz="1200" dirty="0" smtClean="0"/>
              <a:t>&gt;&gt; </a:t>
            </a:r>
            <a:r>
              <a:rPr lang="en-US" sz="1200" dirty="0" err="1" smtClean="0"/>
              <a:t>syms</a:t>
            </a:r>
            <a:r>
              <a:rPr lang="en-US" sz="1200" dirty="0" smtClean="0"/>
              <a:t> x</a:t>
            </a:r>
          </a:p>
          <a:p>
            <a:pPr>
              <a:buNone/>
            </a:pPr>
            <a:r>
              <a:rPr lang="en-US" sz="1200" dirty="0" smtClean="0"/>
              <a:t>&gt;&gt; x=exp(-.3*t)*sin(2*t/3);</a:t>
            </a:r>
          </a:p>
          <a:p>
            <a:pPr>
              <a:buNone/>
            </a:pPr>
            <a:r>
              <a:rPr lang="en-US" sz="1200" dirty="0" smtClean="0"/>
              <a:t>&gt;&gt; </a:t>
            </a:r>
            <a:r>
              <a:rPr lang="en-US" sz="1200" dirty="0" err="1" smtClean="0"/>
              <a:t>ezplot</a:t>
            </a:r>
            <a:r>
              <a:rPr lang="en-US" sz="1200" dirty="0" smtClean="0"/>
              <a:t>(x)</a:t>
            </a:r>
          </a:p>
          <a:p>
            <a:pPr>
              <a:buNone/>
            </a:pPr>
            <a:r>
              <a:rPr lang="en-US" sz="1200" dirty="0" smtClean="0"/>
              <a:t>&gt;&gt; </a:t>
            </a:r>
            <a:r>
              <a:rPr lang="en-US" sz="1200" dirty="0" err="1" smtClean="0"/>
              <a:t>ezplot</a:t>
            </a:r>
            <a:r>
              <a:rPr lang="en-US" sz="1200" dirty="0" smtClean="0"/>
              <a:t>(x, 0, 30)</a:t>
            </a:r>
          </a:p>
          <a:p>
            <a:pPr>
              <a:buNone/>
            </a:pPr>
            <a:r>
              <a:rPr lang="en-US" sz="1200" dirty="0" smtClean="0"/>
              <a:t>&gt;&gt; grid on</a:t>
            </a:r>
          </a:p>
          <a:p>
            <a:pPr>
              <a:buNone/>
            </a:pPr>
            <a:r>
              <a:rPr lang="en-US" sz="1200" dirty="0" smtClean="0"/>
              <a:t>&gt;&gt; x=exp(-.1*t)*sin(2*t/3);</a:t>
            </a:r>
          </a:p>
          <a:p>
            <a:pPr>
              <a:buNone/>
            </a:pPr>
            <a:r>
              <a:rPr lang="en-US" sz="1200" dirty="0" smtClean="0"/>
              <a:t>&gt;&gt; </a:t>
            </a:r>
            <a:r>
              <a:rPr lang="en-US" sz="1200" dirty="0" err="1" smtClean="0"/>
              <a:t>ezplot</a:t>
            </a:r>
            <a:r>
              <a:rPr lang="en-US" sz="1200" dirty="0" smtClean="0"/>
              <a:t>(x, 0, 30)</a:t>
            </a:r>
          </a:p>
          <a:p>
            <a:pPr>
              <a:buNone/>
            </a:pPr>
            <a:r>
              <a:rPr lang="en-US" sz="1200" dirty="0" smtClean="0"/>
              <a:t>&gt;&gt; grid on</a:t>
            </a:r>
          </a:p>
          <a:p>
            <a:pPr>
              <a:buNone/>
            </a:pPr>
            <a:r>
              <a:rPr lang="en-US" sz="1200" dirty="0" smtClean="0"/>
              <a:t>&gt;&gt; n=1:2:100;</a:t>
            </a:r>
          </a:p>
          <a:p>
            <a:pPr>
              <a:buNone/>
            </a:pPr>
            <a:r>
              <a:rPr lang="en-US" sz="1200" dirty="0" smtClean="0"/>
              <a:t>&gt;&gt; y=n.^1.5;</a:t>
            </a:r>
          </a:p>
          <a:p>
            <a:pPr>
              <a:buNone/>
            </a:pPr>
            <a:r>
              <a:rPr lang="en-US" sz="1200" dirty="0" smtClean="0"/>
              <a:t>&gt;&gt; stem(</a:t>
            </a:r>
            <a:r>
              <a:rPr lang="en-US" sz="1200" dirty="0" err="1" smtClean="0"/>
              <a:t>n,y</a:t>
            </a:r>
            <a:r>
              <a:rPr lang="en-US" sz="1200" dirty="0" smtClean="0"/>
              <a:t>)</a:t>
            </a:r>
          </a:p>
          <a:p>
            <a:pPr>
              <a:buNone/>
            </a:pPr>
            <a:r>
              <a:rPr lang="en-US" sz="1200" dirty="0" smtClean="0"/>
              <a:t>&gt;&gt; n=-10:10;</a:t>
            </a:r>
          </a:p>
          <a:p>
            <a:pPr>
              <a:buNone/>
            </a:pPr>
            <a:r>
              <a:rPr lang="en-US" sz="1200" dirty="0" smtClean="0"/>
              <a:t>&gt;&gt; y=n.^2;</a:t>
            </a:r>
          </a:p>
          <a:p>
            <a:pPr>
              <a:buNone/>
            </a:pPr>
            <a:r>
              <a:rPr lang="en-US" sz="1200" dirty="0" smtClean="0"/>
              <a:t>&gt;&gt; stem(</a:t>
            </a:r>
            <a:r>
              <a:rPr lang="en-US" sz="1200" dirty="0" err="1" smtClean="0"/>
              <a:t>n,y</a:t>
            </a:r>
            <a:r>
              <a:rPr lang="en-US" sz="1200" dirty="0" smtClean="0"/>
              <a:t>)</a:t>
            </a:r>
            <a:endParaRPr lang="en-US" sz="12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844020-1D91-4AF5-A67C-6CD8A7DA2DF7}" type="slidenum">
              <a:rPr lang="en-US" smtClean="0"/>
              <a:pPr/>
              <a:t>11</a:t>
            </a:fld>
            <a:endParaRPr lang="en-US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B80A71-D12D-4B90-904A-8A995F43C0B8}" type="slidenum">
              <a:rPr lang="en-US"/>
              <a:pPr/>
              <a:t>12</a:t>
            </a:fld>
            <a:endParaRPr lang="en-US"/>
          </a:p>
        </p:txBody>
      </p:sp>
      <p:sp>
        <p:nvSpPr>
          <p:cNvPr id="1433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371600"/>
            <a:ext cx="8001000" cy="4876800"/>
          </a:xfrm>
        </p:spPr>
        <p:txBody>
          <a:bodyPr/>
          <a:lstStyle/>
          <a:p>
            <a:r>
              <a:rPr lang="en-US"/>
              <a:t>A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system</a:t>
            </a:r>
            <a:r>
              <a:rPr lang="en-US"/>
              <a:t> is any device that can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process signals</a:t>
            </a:r>
            <a:r>
              <a:rPr lang="en-US"/>
              <a:t> for analysis, synthesis, enhancement, format conversion, recording, transmission, etc.</a:t>
            </a:r>
          </a:p>
          <a:p>
            <a:r>
              <a:rPr lang="en-US"/>
              <a:t>A system is usually mathematically defined by the equation(s) relating input to output signals (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I/O characterization</a:t>
            </a:r>
            <a:r>
              <a:rPr lang="en-US"/>
              <a:t>)</a:t>
            </a:r>
          </a:p>
          <a:p>
            <a:r>
              <a:rPr lang="en-US"/>
              <a:t>A system may have single or multiple inputs and single or multiple outputs </a:t>
            </a:r>
          </a:p>
        </p:txBody>
      </p:sp>
      <p:sp>
        <p:nvSpPr>
          <p:cNvPr id="14340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1524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Systems</a:t>
            </a:r>
            <a:endParaRPr lang="en-US" sz="3200">
              <a:solidFill>
                <a:schemeClr val="tx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716A05-F6C7-4F6D-8470-F200349D51B1}" type="slidenum">
              <a:rPr lang="en-US"/>
              <a:pPr/>
              <a:t>13</a:t>
            </a:fld>
            <a:endParaRPr lang="en-US"/>
          </a:p>
        </p:txBody>
      </p:sp>
      <p:sp>
        <p:nvSpPr>
          <p:cNvPr id="110595" name="Text Box 1027"/>
          <p:cNvSpPr txBox="1">
            <a:spLocks noGrp="1" noChangeArrowheads="1"/>
          </p:cNvSpPr>
          <p:nvPr>
            <p:ph type="title"/>
          </p:nvPr>
        </p:nvSpPr>
        <p:spPr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Block Diagram Representation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of Single-Input Single-Output (SISO) CT Systems</a:t>
            </a:r>
          </a:p>
        </p:txBody>
      </p:sp>
      <p:grpSp>
        <p:nvGrpSpPr>
          <p:cNvPr id="110608" name="Group 1040"/>
          <p:cNvGrpSpPr>
            <a:grpSpLocks/>
          </p:cNvGrpSpPr>
          <p:nvPr/>
        </p:nvGrpSpPr>
        <p:grpSpPr bwMode="auto">
          <a:xfrm>
            <a:off x="838200" y="3429000"/>
            <a:ext cx="7569200" cy="1447800"/>
            <a:chOff x="528" y="2160"/>
            <a:chExt cx="4768" cy="912"/>
          </a:xfrm>
        </p:grpSpPr>
        <p:sp>
          <p:nvSpPr>
            <p:cNvPr id="110597" name="Rectangle 1029"/>
            <p:cNvSpPr>
              <a:spLocks noChangeArrowheads="1"/>
            </p:cNvSpPr>
            <p:nvPr/>
          </p:nvSpPr>
          <p:spPr bwMode="auto">
            <a:xfrm>
              <a:off x="2016" y="2400"/>
              <a:ext cx="1008" cy="672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10598" name="Line 1030"/>
            <p:cNvSpPr>
              <a:spLocks noChangeShapeType="1"/>
            </p:cNvSpPr>
            <p:nvPr/>
          </p:nvSpPr>
          <p:spPr bwMode="auto">
            <a:xfrm>
              <a:off x="3024" y="2736"/>
              <a:ext cx="624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10599" name="Line 1031"/>
            <p:cNvSpPr>
              <a:spLocks noChangeShapeType="1"/>
            </p:cNvSpPr>
            <p:nvPr/>
          </p:nvSpPr>
          <p:spPr bwMode="auto">
            <a:xfrm>
              <a:off x="1392" y="2736"/>
              <a:ext cx="624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graphicFrame>
          <p:nvGraphicFramePr>
            <p:cNvPr id="110600" name="Object 1032"/>
            <p:cNvGraphicFramePr>
              <a:graphicFrameLocks noChangeAspect="1"/>
            </p:cNvGraphicFramePr>
            <p:nvPr/>
          </p:nvGraphicFramePr>
          <p:xfrm>
            <a:off x="3744" y="2544"/>
            <a:ext cx="1552" cy="360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110622" name="Equation" r:id="rId3" imgW="2463800" imgH="571500" progId="Equation.DSMT4">
                    <p:embed/>
                  </p:oleObj>
                </mc:Choice>
                <mc:Fallback>
                  <p:oleObj name="Equation" r:id="rId3" imgW="2463800" imgH="571500" progId="Equation.DSMT4">
                    <p:embed/>
                    <p:pic>
                      <p:nvPicPr>
                        <p:cNvPr id="0" name="Picture 1051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4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3744" y="2544"/>
                          <a:ext cx="1552" cy="360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10601" name="Object 1033"/>
            <p:cNvGraphicFramePr>
              <a:graphicFrameLocks noChangeAspect="1"/>
            </p:cNvGraphicFramePr>
            <p:nvPr/>
          </p:nvGraphicFramePr>
          <p:xfrm>
            <a:off x="816" y="2592"/>
            <a:ext cx="440" cy="288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110623" name="Equation" r:id="rId5" imgW="698500" imgH="457200" progId="Equation.DSMT4">
                    <p:embed/>
                  </p:oleObj>
                </mc:Choice>
                <mc:Fallback>
                  <p:oleObj name="Equation" r:id="rId5" imgW="698500" imgH="457200" progId="Equation.DSMT4">
                    <p:embed/>
                    <p:pic>
                      <p:nvPicPr>
                        <p:cNvPr id="0" name="Picture 1052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6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816" y="2592"/>
                          <a:ext cx="440" cy="288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110603" name="Text Box 1035"/>
            <p:cNvSpPr txBox="1">
              <a:spLocks noChangeArrowheads="1"/>
            </p:cNvSpPr>
            <p:nvPr/>
          </p:nvSpPr>
          <p:spPr bwMode="auto">
            <a:xfrm>
              <a:off x="528" y="2160"/>
              <a:ext cx="1248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l" eaLnBrk="1" hangingPunct="1">
                <a:spcBef>
                  <a:spcPct val="50000"/>
                </a:spcBef>
              </a:pPr>
              <a:r>
                <a:rPr lang="en-US" sz="2400">
                  <a:solidFill>
                    <a:schemeClr val="accent2"/>
                  </a:solidFill>
                  <a:latin typeface="Times New Roman" pitchFamily="18" charset="0"/>
                </a:rPr>
                <a:t>input signal</a:t>
              </a:r>
            </a:p>
          </p:txBody>
        </p:sp>
        <p:sp>
          <p:nvSpPr>
            <p:cNvPr id="110604" name="Text Box 1036"/>
            <p:cNvSpPr txBox="1">
              <a:spLocks noChangeArrowheads="1"/>
            </p:cNvSpPr>
            <p:nvPr/>
          </p:nvSpPr>
          <p:spPr bwMode="auto">
            <a:xfrm>
              <a:off x="3816" y="2192"/>
              <a:ext cx="1248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l" eaLnBrk="1" hangingPunct="1">
                <a:spcBef>
                  <a:spcPct val="50000"/>
                </a:spcBef>
              </a:pPr>
              <a:r>
                <a:rPr lang="en-US" sz="2400">
                  <a:latin typeface="Times New Roman" pitchFamily="18" charset="0"/>
                </a:rPr>
                <a:t>output signal</a:t>
              </a:r>
            </a:p>
          </p:txBody>
        </p:sp>
        <p:graphicFrame>
          <p:nvGraphicFramePr>
            <p:cNvPr id="110607" name="Object 1039"/>
            <p:cNvGraphicFramePr>
              <a:graphicFrameLocks noChangeAspect="1"/>
            </p:cNvGraphicFramePr>
            <p:nvPr/>
          </p:nvGraphicFramePr>
          <p:xfrm>
            <a:off x="2427" y="2601"/>
            <a:ext cx="256" cy="288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110624" name="Equation" r:id="rId7" imgW="304668" imgH="342751" progId="Equation.DSMT4">
                    <p:embed/>
                  </p:oleObj>
                </mc:Choice>
                <mc:Fallback>
                  <p:oleObj name="Equation" r:id="rId7" imgW="304668" imgH="342751" progId="Equation.DSMT4">
                    <p:embed/>
                    <p:pic>
                      <p:nvPicPr>
                        <p:cNvPr id="0" name="Picture 1053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8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2427" y="2601"/>
                          <a:ext cx="256" cy="288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DB5573-F711-48D0-82ED-2B8F91E56526}" type="slidenum">
              <a:rPr lang="en-US"/>
              <a:pPr/>
              <a:t>14</a:t>
            </a:fld>
            <a:endParaRPr lang="en-US"/>
          </a:p>
        </p:txBody>
      </p:sp>
      <p:sp>
        <p:nvSpPr>
          <p:cNvPr id="12288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Differential equation </a:t>
            </a:r>
          </a:p>
          <a:p>
            <a:r>
              <a:rPr lang="en-US"/>
              <a:t>Convolution model</a:t>
            </a:r>
          </a:p>
          <a:p>
            <a:r>
              <a:rPr lang="en-US"/>
              <a:t>Transfer function representation (Fourier transform, Laplace transform)</a:t>
            </a:r>
          </a:p>
        </p:txBody>
      </p:sp>
      <p:sp>
        <p:nvSpPr>
          <p:cNvPr id="122884" name="Text Box 4"/>
          <p:cNvSpPr txBox="1">
            <a:spLocks noChangeArrowheads="1"/>
          </p:cNvSpPr>
          <p:nvPr/>
        </p:nvSpPr>
        <p:spPr bwMode="auto">
          <a:xfrm>
            <a:off x="684213" y="549275"/>
            <a:ext cx="77724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dist="35921" dir="2700000" algn="ctr" rotWithShape="0">
              <a:schemeClr val="folHlink"/>
            </a:outerShdw>
          </a:effectLst>
        </p:spPr>
        <p:txBody>
          <a:bodyPr anchor="ctr"/>
          <a:lstStyle/>
          <a:p>
            <a:endParaRPr lang="en-US" sz="3200">
              <a:solidFill>
                <a:schemeClr val="tx1"/>
              </a:solidFill>
              <a:latin typeface="Times New Roman" pitchFamily="18" charset="0"/>
            </a:endParaRPr>
          </a:p>
        </p:txBody>
      </p:sp>
      <p:sp>
        <p:nvSpPr>
          <p:cNvPr id="122893" name="Rectangle 13"/>
          <p:cNvSpPr>
            <a:spLocks noGrp="1" noChangeArrowheads="1"/>
          </p:cNvSpPr>
          <p:nvPr>
            <p:ph type="title"/>
          </p:nvPr>
        </p:nvSpPr>
        <p:spPr>
          <a:xfrm>
            <a:off x="684213" y="404813"/>
            <a:ext cx="7772400" cy="1143000"/>
          </a:xfrm>
          <a:effectLst>
            <a:outerShdw dist="35921" dir="2700000" algn="ctr" rotWithShape="0">
              <a:schemeClr val="folHlink">
                <a:alpha val="50000"/>
              </a:schemeClr>
            </a:outerShdw>
          </a:effectLst>
        </p:spPr>
        <p:txBody>
          <a:bodyPr/>
          <a:lstStyle/>
          <a:p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Types of input/output representations considered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75D9C-0E22-4B3E-9130-EBEB2C28C8F3}" type="slidenum">
              <a:rPr lang="en-US"/>
              <a:pPr/>
              <a:t>15</a:t>
            </a:fld>
            <a:endParaRPr lang="en-US"/>
          </a:p>
        </p:txBody>
      </p:sp>
      <p:sp>
        <p:nvSpPr>
          <p:cNvPr id="114691" name="Text Box 1027"/>
          <p:cNvSpPr txBox="1">
            <a:spLocks noGrp="1" noChangeArrowheads="1"/>
          </p:cNvSpPr>
          <p:nvPr>
            <p:ph type="title"/>
          </p:nvPr>
        </p:nvSpPr>
        <p:spPr>
          <a:xfrm>
            <a:off x="0" y="228600"/>
            <a:ext cx="9144000" cy="14478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Examples of 1-D, Real-Valued, CT Signals: Temporal Evolution of Currents and Voltages in Electrical Circuits</a:t>
            </a: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114692" name="Picture 1028" descr="fig1_2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447800" y="1981200"/>
            <a:ext cx="6045200" cy="2632075"/>
          </a:xfrm>
          <a:prstGeom prst="rect">
            <a:avLst/>
          </a:prstGeom>
          <a:noFill/>
        </p:spPr>
      </p:pic>
      <p:pic>
        <p:nvPicPr>
          <p:cNvPr id="114693" name="Picture 1029" descr="fig1_25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362200" y="4725988"/>
            <a:ext cx="6172200" cy="1903412"/>
          </a:xfrm>
          <a:prstGeom prst="rect">
            <a:avLst/>
          </a:prstGeom>
          <a:noFill/>
        </p:spPr>
      </p:pic>
      <p:graphicFrame>
        <p:nvGraphicFramePr>
          <p:cNvPr id="140288" name="Object 1024"/>
          <p:cNvGraphicFramePr>
            <a:graphicFrameLocks noChangeAspect="1"/>
          </p:cNvGraphicFramePr>
          <p:nvPr/>
        </p:nvGraphicFramePr>
        <p:xfrm>
          <a:off x="2362200" y="4724400"/>
          <a:ext cx="7239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0296" name="Equation" r:id="rId5" imgW="723586" imgH="457002" progId="Equation.DSMT4">
                  <p:embed/>
                </p:oleObj>
              </mc:Choice>
              <mc:Fallback>
                <p:oleObj name="Equation" r:id="rId5" imgW="723586" imgH="457002" progId="Equation.DSMT4">
                  <p:embed/>
                  <p:pic>
                    <p:nvPicPr>
                      <p:cNvPr id="0" name="Picture 103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362200" y="4724400"/>
                        <a:ext cx="7239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40289" name="Object 1025"/>
          <p:cNvGraphicFramePr>
            <a:graphicFrameLocks noChangeAspect="1"/>
          </p:cNvGraphicFramePr>
          <p:nvPr/>
        </p:nvGraphicFramePr>
        <p:xfrm>
          <a:off x="5699125" y="6311900"/>
          <a:ext cx="165100" cy="317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0297" name="Equation" r:id="rId7" imgW="164885" imgH="317087" progId="Equation.DSMT4">
                  <p:embed/>
                </p:oleObj>
              </mc:Choice>
              <mc:Fallback>
                <p:oleObj name="Equation" r:id="rId7" imgW="164885" imgH="317087" progId="Equation.DSMT4">
                  <p:embed/>
                  <p:pic>
                    <p:nvPicPr>
                      <p:cNvPr id="0" name="Picture 103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699125" y="6311900"/>
                        <a:ext cx="165100" cy="3175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836AF70-F6A7-481F-B61D-7D8367FA99CA}" type="slidenum">
              <a:rPr lang="en-US"/>
              <a:pPr/>
              <a:t>16</a:t>
            </a:fld>
            <a:endParaRPr lang="en-US"/>
          </a:p>
        </p:txBody>
      </p:sp>
      <p:sp>
        <p:nvSpPr>
          <p:cNvPr id="115715" name="Text Box 2051"/>
          <p:cNvSpPr txBox="1">
            <a:spLocks noGrp="1" noChangeArrowheads="1"/>
          </p:cNvSpPr>
          <p:nvPr>
            <p:ph type="title"/>
          </p:nvPr>
        </p:nvSpPr>
        <p:spPr>
          <a:xfrm>
            <a:off x="0" y="-152400"/>
            <a:ext cx="9144000" cy="25146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Examples of 1-D, Real-Valued, CT Signals: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 Temporal Evolution of Some Physical Quantities in Mechanical Systems</a:t>
            </a: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115716" name="Picture 2052" descr="fig1_28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209800" y="1981200"/>
            <a:ext cx="4876800" cy="2474913"/>
          </a:xfrm>
          <a:prstGeom prst="rect">
            <a:avLst/>
          </a:prstGeom>
          <a:noFill/>
        </p:spPr>
      </p:pic>
      <p:pic>
        <p:nvPicPr>
          <p:cNvPr id="115717" name="Picture 2053" descr="fig1_29"/>
          <p:cNvPicPr>
            <a:picLocks noChangeAspect="1" noChangeArrowheads="1"/>
          </p:cNvPicPr>
          <p:nvPr/>
        </p:nvPicPr>
        <p:blipFill>
          <a:blip r:embed="rId4" cstate="print"/>
          <a:srcRect r="35167" b="41312"/>
          <a:stretch>
            <a:fillRect/>
          </a:stretch>
        </p:blipFill>
        <p:spPr bwMode="auto">
          <a:xfrm>
            <a:off x="1981200" y="4648200"/>
            <a:ext cx="5410200" cy="1985963"/>
          </a:xfrm>
          <a:prstGeom prst="rect">
            <a:avLst/>
          </a:prstGeom>
          <a:noFill/>
        </p:spPr>
      </p:pic>
      <p:graphicFrame>
        <p:nvGraphicFramePr>
          <p:cNvPr id="115718" name="Object 2054"/>
          <p:cNvGraphicFramePr>
            <a:graphicFrameLocks noChangeAspect="1"/>
          </p:cNvGraphicFramePr>
          <p:nvPr/>
        </p:nvGraphicFramePr>
        <p:xfrm>
          <a:off x="1981200" y="4724400"/>
          <a:ext cx="7239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5726" name="Equation" r:id="rId5" imgW="723586" imgH="457002" progId="Equation.DSMT4">
                  <p:embed/>
                </p:oleObj>
              </mc:Choice>
              <mc:Fallback>
                <p:oleObj name="Equation" r:id="rId5" imgW="723586" imgH="457002" progId="Equation.DSMT4">
                  <p:embed/>
                  <p:pic>
                    <p:nvPicPr>
                      <p:cNvPr id="0" name="Picture 206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981200" y="4724400"/>
                        <a:ext cx="7239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5719" name="Object 2055"/>
          <p:cNvGraphicFramePr>
            <a:graphicFrameLocks noChangeAspect="1"/>
          </p:cNvGraphicFramePr>
          <p:nvPr/>
        </p:nvGraphicFramePr>
        <p:xfrm>
          <a:off x="6310313" y="6311900"/>
          <a:ext cx="165100" cy="317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5727" name="Equation" r:id="rId7" imgW="164885" imgH="317087" progId="Equation.DSMT4">
                  <p:embed/>
                </p:oleObj>
              </mc:Choice>
              <mc:Fallback>
                <p:oleObj name="Equation" r:id="rId7" imgW="164885" imgH="317087" progId="Equation.DSMT4">
                  <p:embed/>
                  <p:pic>
                    <p:nvPicPr>
                      <p:cNvPr id="0" name="Picture 206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310313" y="6311900"/>
                        <a:ext cx="165100" cy="3175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6E2F86A-C035-4FBD-92C0-5CF383FF553F}" type="slidenum">
              <a:rPr lang="en-US"/>
              <a:pPr/>
              <a:t>17</a:t>
            </a:fld>
            <a:endParaRPr lang="en-US"/>
          </a:p>
        </p:txBody>
      </p:sp>
      <p:sp>
        <p:nvSpPr>
          <p:cNvPr id="1843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295400"/>
            <a:ext cx="7772400" cy="4114800"/>
          </a:xfrm>
        </p:spPr>
        <p:txBody>
          <a:bodyPr/>
          <a:lstStyle/>
          <a:p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Unit-step function</a:t>
            </a:r>
          </a:p>
          <a:p>
            <a:endParaRPr lang="en-US"/>
          </a:p>
          <a:p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Unit-ramp function</a:t>
            </a:r>
          </a:p>
        </p:txBody>
      </p:sp>
      <p:sp>
        <p:nvSpPr>
          <p:cNvPr id="18438" name="Text Box 6"/>
          <p:cNvSpPr txBox="1">
            <a:spLocks noGrp="1" noChangeArrowheads="1"/>
          </p:cNvSpPr>
          <p:nvPr>
            <p:ph type="title"/>
          </p:nvPr>
        </p:nvSpPr>
        <p:spPr>
          <a:xfrm>
            <a:off x="685800" y="-762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Continuous-Time (CT) Signals</a:t>
            </a: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18439" name="Picture 7" descr="fig1_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914400" y="3627438"/>
            <a:ext cx="7472363" cy="2925762"/>
          </a:xfrm>
          <a:prstGeom prst="rect">
            <a:avLst/>
          </a:prstGeom>
          <a:noFill/>
        </p:spPr>
      </p:pic>
      <p:graphicFrame>
        <p:nvGraphicFramePr>
          <p:cNvPr id="18440" name="Object 8"/>
          <p:cNvGraphicFramePr>
            <a:graphicFrameLocks noChangeAspect="1"/>
          </p:cNvGraphicFramePr>
          <p:nvPr/>
        </p:nvGraphicFramePr>
        <p:xfrm>
          <a:off x="4343400" y="1003300"/>
          <a:ext cx="2832100" cy="1206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448" name="Equation" r:id="rId4" imgW="2832100" imgH="1206500" progId="Equation.DSMT4">
                  <p:embed/>
                </p:oleObj>
              </mc:Choice>
              <mc:Fallback>
                <p:oleObj name="Equation" r:id="rId4" imgW="2832100" imgH="1206500" progId="Equation.DSMT4">
                  <p:embed/>
                  <p:pic>
                    <p:nvPicPr>
                      <p:cNvPr id="0" name="Picture 1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343400" y="1003300"/>
                        <a:ext cx="2832100" cy="12065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8441" name="Object 9"/>
          <p:cNvGraphicFramePr>
            <a:graphicFrameLocks noChangeAspect="1"/>
          </p:cNvGraphicFramePr>
          <p:nvPr/>
        </p:nvGraphicFramePr>
        <p:xfrm>
          <a:off x="4354513" y="2222500"/>
          <a:ext cx="2806700" cy="1206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449" name="Equation" r:id="rId6" imgW="2806700" imgH="1206500" progId="Equation.DSMT4">
                  <p:embed/>
                </p:oleObj>
              </mc:Choice>
              <mc:Fallback>
                <p:oleObj name="Equation" r:id="rId6" imgW="2806700" imgH="1206500" progId="Equation.DSMT4">
                  <p:embed/>
                  <p:pic>
                    <p:nvPicPr>
                      <p:cNvPr id="0" name="Picture 1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7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354513" y="2222500"/>
                        <a:ext cx="2806700" cy="12065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07FEFA-2398-462F-A5BA-CE1D9C850D76}" type="slidenum">
              <a:rPr lang="en-US"/>
              <a:pPr/>
              <a:t>18</a:t>
            </a:fld>
            <a:endParaRPr lang="en-US"/>
          </a:p>
        </p:txBody>
      </p:sp>
      <p:sp>
        <p:nvSpPr>
          <p:cNvPr id="1945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  <a:p>
            <a:endParaRPr lang="en-US"/>
          </a:p>
          <a:p>
            <a:endParaRPr lang="en-US"/>
          </a:p>
          <a:p>
            <a:endParaRPr lang="en-US"/>
          </a:p>
        </p:txBody>
      </p:sp>
      <p:sp>
        <p:nvSpPr>
          <p:cNvPr id="19460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3048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Unit-Ramp and Unit-Step Functions: Some Properties</a:t>
            </a:r>
            <a:endParaRPr lang="en-US" sz="3200">
              <a:solidFill>
                <a:schemeClr val="tx1"/>
              </a:solidFill>
            </a:endParaRPr>
          </a:p>
        </p:txBody>
      </p:sp>
      <p:graphicFrame>
        <p:nvGraphicFramePr>
          <p:cNvPr id="19461" name="Object 5"/>
          <p:cNvGraphicFramePr>
            <a:graphicFrameLocks noChangeAspect="1"/>
          </p:cNvGraphicFramePr>
          <p:nvPr/>
        </p:nvGraphicFramePr>
        <p:xfrm>
          <a:off x="2044700" y="1676400"/>
          <a:ext cx="3975100" cy="1206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9478" name="Equation" r:id="rId3" imgW="3975100" imgH="1206500" progId="Equation.DSMT4">
                  <p:embed/>
                </p:oleObj>
              </mc:Choice>
              <mc:Fallback>
                <p:oleObj name="Equation" r:id="rId3" imgW="3975100" imgH="1206500" progId="Equation.DSMT4">
                  <p:embed/>
                  <p:pic>
                    <p:nvPicPr>
                      <p:cNvPr id="0" name="Picture 1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044700" y="1676400"/>
                        <a:ext cx="3975100" cy="12065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9462" name="Object 6"/>
          <p:cNvGraphicFramePr>
            <a:graphicFrameLocks noChangeAspect="1"/>
          </p:cNvGraphicFramePr>
          <p:nvPr/>
        </p:nvGraphicFramePr>
        <p:xfrm>
          <a:off x="2590800" y="3505200"/>
          <a:ext cx="3035300" cy="863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9479" name="Equation" r:id="rId5" imgW="3035300" imgH="863600" progId="Equation.DSMT4">
                  <p:embed/>
                </p:oleObj>
              </mc:Choice>
              <mc:Fallback>
                <p:oleObj name="Equation" r:id="rId5" imgW="3035300" imgH="863600" progId="Equation.DSMT4">
                  <p:embed/>
                  <p:pic>
                    <p:nvPicPr>
                      <p:cNvPr id="0" name="Picture 1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590800" y="3505200"/>
                        <a:ext cx="3035300" cy="8636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9463" name="Object 7"/>
          <p:cNvGraphicFramePr>
            <a:graphicFrameLocks noChangeAspect="1"/>
          </p:cNvGraphicFramePr>
          <p:nvPr/>
        </p:nvGraphicFramePr>
        <p:xfrm>
          <a:off x="3048000" y="5105400"/>
          <a:ext cx="2044700" cy="1003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9480" name="Equation" r:id="rId7" imgW="2044700" imgH="1003300" progId="Equation.DSMT4">
                  <p:embed/>
                </p:oleObj>
              </mc:Choice>
              <mc:Fallback>
                <p:oleObj name="Equation" r:id="rId7" imgW="2044700" imgH="1003300" progId="Equation.DSMT4">
                  <p:embed/>
                  <p:pic>
                    <p:nvPicPr>
                      <p:cNvPr id="0" name="Picture 2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48000" y="5105400"/>
                        <a:ext cx="2044700" cy="10033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9464" name="Text Box 8"/>
          <p:cNvSpPr txBox="1">
            <a:spLocks noChangeArrowheads="1"/>
          </p:cNvSpPr>
          <p:nvPr/>
        </p:nvSpPr>
        <p:spPr bwMode="auto">
          <a:xfrm>
            <a:off x="5181600" y="5334000"/>
            <a:ext cx="3810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 eaLnBrk="1" hangingPunct="1">
              <a:spcBef>
                <a:spcPct val="50000"/>
              </a:spcBef>
            </a:pPr>
            <a:r>
              <a:rPr lang="en-US" sz="2400">
                <a:solidFill>
                  <a:schemeClr val="tx1"/>
                </a:solidFill>
                <a:latin typeface="Times New Roman" pitchFamily="18" charset="0"/>
              </a:rPr>
              <a:t>(with exception of           )</a:t>
            </a:r>
          </a:p>
        </p:txBody>
      </p:sp>
      <p:graphicFrame>
        <p:nvGraphicFramePr>
          <p:cNvPr id="19465" name="Object 9"/>
          <p:cNvGraphicFramePr>
            <a:graphicFrameLocks noChangeAspect="1"/>
          </p:cNvGraphicFramePr>
          <p:nvPr/>
        </p:nvGraphicFramePr>
        <p:xfrm>
          <a:off x="7596188" y="5373688"/>
          <a:ext cx="673100" cy="3095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9481" name="Equation" r:id="rId9" imgW="800100" imgH="368300" progId="Equation.DSMT4">
                  <p:embed/>
                </p:oleObj>
              </mc:Choice>
              <mc:Fallback>
                <p:oleObj name="Equation" r:id="rId9" imgW="800100" imgH="368300" progId="Equation.DSMT4">
                  <p:embed/>
                  <p:pic>
                    <p:nvPicPr>
                      <p:cNvPr id="0" name="Picture 2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596188" y="5373688"/>
                        <a:ext cx="673100" cy="30956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DA0D9C-E07B-493D-A3E8-B64EEB6714BD}" type="slidenum">
              <a:rPr lang="en-US"/>
              <a:pPr/>
              <a:t>19</a:t>
            </a:fld>
            <a:endParaRPr lang="en-US"/>
          </a:p>
        </p:txBody>
      </p:sp>
      <p:sp>
        <p:nvSpPr>
          <p:cNvPr id="137218" name="Text Box 2"/>
          <p:cNvSpPr txBox="1">
            <a:spLocks noGrp="1" noChangeArrowheads="1"/>
          </p:cNvSpPr>
          <p:nvPr>
            <p:ph type="title"/>
          </p:nvPr>
        </p:nvSpPr>
        <p:spPr>
          <a:xfrm>
            <a:off x="304800" y="457200"/>
            <a:ext cx="84582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The Rectangular Pulse Function</a:t>
            </a: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137219" name="Picture 3" descr="fig1_9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33400" y="2590800"/>
            <a:ext cx="8483600" cy="2668588"/>
          </a:xfrm>
          <a:prstGeom prst="rect">
            <a:avLst/>
          </a:prstGeom>
          <a:noFill/>
        </p:spPr>
      </p:pic>
      <p:graphicFrame>
        <p:nvGraphicFramePr>
          <p:cNvPr id="137220" name="Object 4"/>
          <p:cNvGraphicFramePr>
            <a:graphicFrameLocks noChangeAspect="1"/>
          </p:cNvGraphicFramePr>
          <p:nvPr/>
        </p:nvGraphicFramePr>
        <p:xfrm>
          <a:off x="3719513" y="2514600"/>
          <a:ext cx="5118100" cy="50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7224" name="Equation" r:id="rId4" imgW="5118100" imgH="508000" progId="Equation.DSMT4">
                  <p:embed/>
                </p:oleObj>
              </mc:Choice>
              <mc:Fallback>
                <p:oleObj name="Equation" r:id="rId4" imgW="5118100" imgH="508000" progId="Equation.DSMT4">
                  <p:embed/>
                  <p:pic>
                    <p:nvPicPr>
                      <p:cNvPr id="0" name="Picture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719513" y="2514600"/>
                        <a:ext cx="5118100" cy="508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97E563D-769D-4F0D-BBE8-87361A62BD1D}" type="slidenum">
              <a:rPr lang="en-US"/>
              <a:pPr/>
              <a:t>20</a:t>
            </a:fld>
            <a:endParaRPr lang="en-US"/>
          </a:p>
        </p:txBody>
      </p:sp>
      <p:sp>
        <p:nvSpPr>
          <p:cNvPr id="2048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143000"/>
            <a:ext cx="8001000" cy="5181600"/>
          </a:xfrm>
        </p:spPr>
        <p:txBody>
          <a:bodyPr/>
          <a:lstStyle/>
          <a:p>
            <a:r>
              <a:rPr lang="en-US"/>
              <a:t>A.k.a. the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delta function</a:t>
            </a:r>
            <a:r>
              <a:rPr lang="en-US"/>
              <a:t> or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Dirac distribution</a:t>
            </a:r>
          </a:p>
          <a:p>
            <a:r>
              <a:rPr lang="en-US">
                <a:effectLst>
                  <a:outerShdw blurRad="38100" dist="38100" dir="2700000" algn="tl">
                    <a:srgbClr val="C0C0C0"/>
                  </a:outerShdw>
                </a:effectLst>
              </a:rPr>
              <a:t>It is defined by:</a:t>
            </a:r>
          </a:p>
          <a:p>
            <a:endParaRPr lang="en-US">
              <a:effectLst>
                <a:outerShdw blurRad="38100" dist="38100" dir="2700000" algn="tl">
                  <a:srgbClr val="C0C0C0"/>
                </a:outerShdw>
              </a:effectLst>
            </a:endParaRPr>
          </a:p>
          <a:p>
            <a:endParaRPr lang="en-US">
              <a:effectLst>
                <a:outerShdw blurRad="38100" dist="38100" dir="2700000" algn="tl">
                  <a:srgbClr val="C0C0C0"/>
                </a:outerShdw>
              </a:effectLst>
            </a:endParaRPr>
          </a:p>
          <a:p>
            <a:endParaRPr lang="en-US">
              <a:effectLst>
                <a:outerShdw blurRad="38100" dist="38100" dir="2700000" algn="tl">
                  <a:srgbClr val="C0C0C0"/>
                </a:outerShdw>
              </a:effectLst>
            </a:endParaRPr>
          </a:p>
          <a:p>
            <a:endParaRPr lang="en-US">
              <a:effectLst>
                <a:outerShdw blurRad="38100" dist="38100" dir="2700000" algn="tl">
                  <a:srgbClr val="C0C0C0"/>
                </a:outerShdw>
              </a:effectLst>
            </a:endParaRPr>
          </a:p>
          <a:p>
            <a:r>
              <a:rPr lang="en-US">
                <a:effectLst>
                  <a:outerShdw blurRad="38100" dist="38100" dir="2700000" algn="tl">
                    <a:srgbClr val="C0C0C0"/>
                  </a:outerShdw>
                </a:effectLst>
              </a:rPr>
              <a:t>The value          is not defined, in particular </a:t>
            </a:r>
          </a:p>
        </p:txBody>
      </p:sp>
      <p:sp>
        <p:nvSpPr>
          <p:cNvPr id="20484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The Unit Impulse</a:t>
            </a:r>
            <a:endParaRPr lang="en-US" sz="3200">
              <a:solidFill>
                <a:schemeClr val="tx1"/>
              </a:solidFill>
            </a:endParaRPr>
          </a:p>
        </p:txBody>
      </p:sp>
      <p:graphicFrame>
        <p:nvGraphicFramePr>
          <p:cNvPr id="20486" name="Object 6"/>
          <p:cNvGraphicFramePr>
            <a:graphicFrameLocks noChangeAspect="1"/>
          </p:cNvGraphicFramePr>
          <p:nvPr/>
        </p:nvGraphicFramePr>
        <p:xfrm>
          <a:off x="2668588" y="2514600"/>
          <a:ext cx="4038600" cy="19939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498" name="Equation" r:id="rId3" imgW="4038600" imgH="1993900" progId="Equation.DSMT4">
                  <p:embed/>
                </p:oleObj>
              </mc:Choice>
              <mc:Fallback>
                <p:oleObj name="Equation" r:id="rId3" imgW="4038600" imgH="1993900" progId="Equation.DSMT4">
                  <p:embed/>
                  <p:pic>
                    <p:nvPicPr>
                      <p:cNvPr id="0" name="Picture 1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668588" y="2514600"/>
                        <a:ext cx="4038600" cy="19939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0487" name="Object 7"/>
          <p:cNvGraphicFramePr>
            <a:graphicFrameLocks noChangeAspect="1"/>
          </p:cNvGraphicFramePr>
          <p:nvPr/>
        </p:nvGraphicFramePr>
        <p:xfrm>
          <a:off x="2825750" y="4772025"/>
          <a:ext cx="8128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499" name="Equation" r:id="rId5" imgW="812447" imgH="457002" progId="Equation.DSMT4">
                  <p:embed/>
                </p:oleObj>
              </mc:Choice>
              <mc:Fallback>
                <p:oleObj name="Equation" r:id="rId5" imgW="812447" imgH="457002" progId="Equation.DSMT4">
                  <p:embed/>
                  <p:pic>
                    <p:nvPicPr>
                      <p:cNvPr id="0" name="Picture 1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825750" y="4772025"/>
                        <a:ext cx="8128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0488" name="Object 8"/>
          <p:cNvGraphicFramePr>
            <a:graphicFrameLocks noChangeAspect="1"/>
          </p:cNvGraphicFramePr>
          <p:nvPr/>
        </p:nvGraphicFramePr>
        <p:xfrm>
          <a:off x="1143000" y="5257800"/>
          <a:ext cx="15494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500" name="Equation" r:id="rId7" imgW="1549400" imgH="457200" progId="Equation.DSMT4">
                  <p:embed/>
                </p:oleObj>
              </mc:Choice>
              <mc:Fallback>
                <p:oleObj name="Equation" r:id="rId7" imgW="1549400" imgH="457200" progId="Equation.DSMT4">
                  <p:embed/>
                  <p:pic>
                    <p:nvPicPr>
                      <p:cNvPr id="0" name="Picture 1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43000" y="5257800"/>
                        <a:ext cx="15494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2EFCBB3-6E43-4840-AC11-7B8CA3A6FE44}" type="slidenum">
              <a:rPr lang="en-US"/>
              <a:pPr/>
              <a:t>21</a:t>
            </a:fld>
            <a:endParaRPr lang="en-US"/>
          </a:p>
        </p:txBody>
      </p:sp>
      <p:sp>
        <p:nvSpPr>
          <p:cNvPr id="21509" name="Text Box 5"/>
          <p:cNvSpPr txBox="1">
            <a:spLocks noGrp="1" noChangeArrowheads="1"/>
          </p:cNvSpPr>
          <p:nvPr>
            <p:ph type="title"/>
          </p:nvPr>
        </p:nvSpPr>
        <p:spPr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The Unit Impulse: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Graphical Interpretation</a:t>
            </a: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21508" name="Picture 4" descr="fig1_4"/>
          <p:cNvPicPr>
            <a:picLocks noGrp="1" noChangeAspect="1" noChangeArrowheads="1"/>
          </p:cNvPicPr>
          <p:nvPr>
            <p:ph type="body" idx="4294967295"/>
          </p:nvPr>
        </p:nvPicPr>
        <p:blipFill>
          <a:blip r:embed="rId3" cstate="print"/>
          <a:srcRect/>
          <a:stretch>
            <a:fillRect/>
          </a:stretch>
        </p:blipFill>
        <p:spPr>
          <a:xfrm>
            <a:off x="1116013" y="1989138"/>
            <a:ext cx="7772400" cy="3487737"/>
          </a:xfrm>
          <a:noFill/>
          <a:ln/>
        </p:spPr>
      </p:pic>
      <p:sp>
        <p:nvSpPr>
          <p:cNvPr id="21510" name="Text Box 6"/>
          <p:cNvSpPr txBox="1">
            <a:spLocks noChangeArrowheads="1"/>
          </p:cNvSpPr>
          <p:nvPr/>
        </p:nvSpPr>
        <p:spPr bwMode="auto">
          <a:xfrm>
            <a:off x="2514600" y="5805488"/>
            <a:ext cx="4495800" cy="5191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 eaLnBrk="1" hangingPunct="1">
              <a:spcBef>
                <a:spcPct val="50000"/>
              </a:spcBef>
            </a:pPr>
            <a:r>
              <a:rPr lang="en-US" sz="2800" i="1">
                <a:solidFill>
                  <a:schemeClr val="tx1"/>
                </a:solidFill>
                <a:latin typeface="Times New Roman" pitchFamily="18" charset="0"/>
              </a:rPr>
              <a:t>A</a:t>
            </a:r>
            <a:r>
              <a:rPr lang="en-US" sz="2800">
                <a:solidFill>
                  <a:schemeClr val="tx1"/>
                </a:solidFill>
                <a:latin typeface="Times New Roman" pitchFamily="18" charset="0"/>
              </a:rPr>
              <a:t> is a very large number</a:t>
            </a:r>
          </a:p>
        </p:txBody>
      </p:sp>
      <p:graphicFrame>
        <p:nvGraphicFramePr>
          <p:cNvPr id="21511" name="Object 7"/>
          <p:cNvGraphicFramePr>
            <a:graphicFrameLocks noGrp="1" noChangeAspect="1"/>
          </p:cNvGraphicFramePr>
          <p:nvPr>
            <p:ph idx="1"/>
          </p:nvPr>
        </p:nvGraphicFramePr>
        <p:xfrm>
          <a:off x="6084888" y="3148013"/>
          <a:ext cx="2159000" cy="635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515" name="Equation" r:id="rId4" imgW="952087" imgH="279279" progId="Equation.DSMT4">
                  <p:embed/>
                </p:oleObj>
              </mc:Choice>
              <mc:Fallback>
                <p:oleObj name="Equation" r:id="rId4" imgW="952087" imgH="279279" progId="Equation.DSMT4">
                  <p:embed/>
                  <p:pic>
                    <p:nvPicPr>
                      <p:cNvPr id="0" name="Picture 10"/>
                      <p:cNvPicPr>
                        <a:picLocks noGrp="1"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084888" y="3148013"/>
                        <a:ext cx="2159000" cy="635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67E872-B6AE-4C9E-BC3D-3F9144C2699F}" type="slidenum">
              <a:rPr lang="en-US"/>
              <a:pPr/>
              <a:t>22</a:t>
            </a:fld>
            <a:endParaRPr lang="en-US"/>
          </a:p>
        </p:txBody>
      </p:sp>
      <p:sp>
        <p:nvSpPr>
          <p:cNvPr id="2253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219200"/>
            <a:ext cx="8153400" cy="3073896"/>
          </a:xfrm>
        </p:spPr>
        <p:txBody>
          <a:bodyPr/>
          <a:lstStyle/>
          <a:p>
            <a:r>
              <a:rPr lang="en-US" dirty="0"/>
              <a:t> </a:t>
            </a:r>
            <a:r>
              <a:rPr lang="en-US" dirty="0" smtClean="0"/>
              <a:t>           </a:t>
            </a:r>
            <a:r>
              <a:rPr lang="en-US" dirty="0"/>
              <a:t>is the impulse with area    ,     </a:t>
            </a:r>
            <a:endParaRPr lang="en-US" dirty="0" smtClean="0"/>
          </a:p>
          <a:p>
            <a:pPr marL="0" indent="0">
              <a:buNone/>
            </a:pPr>
            <a:r>
              <a:rPr lang="en-US" dirty="0"/>
              <a:t> </a:t>
            </a:r>
            <a:r>
              <a:rPr lang="en-US" dirty="0" smtClean="0"/>
              <a:t>    </a:t>
            </a:r>
            <a:r>
              <a:rPr lang="en-US" dirty="0"/>
              <a:t>i.e.,       </a:t>
            </a:r>
          </a:p>
        </p:txBody>
      </p:sp>
      <p:sp>
        <p:nvSpPr>
          <p:cNvPr id="22532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1524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The Scaled Impulse </a:t>
            </a:r>
            <a:r>
              <a:rPr lang="en-US" sz="3200" i="1">
                <a:solidFill>
                  <a:srgbClr val="FF0000"/>
                </a:solidFill>
                <a:latin typeface="Verdana" pitchFamily="34" charset="0"/>
              </a:rPr>
              <a:t>K</a:t>
            </a:r>
            <a:r>
              <a:rPr lang="en-US" sz="3200">
                <a:solidFill>
                  <a:srgbClr val="FF0000"/>
                </a:solidFill>
                <a:latin typeface="Symbol" pitchFamily="18" charset="2"/>
              </a:rPr>
              <a:t>d</a:t>
            </a: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(</a:t>
            </a:r>
            <a:r>
              <a:rPr lang="en-US" sz="3200" i="1">
                <a:solidFill>
                  <a:srgbClr val="FF0000"/>
                </a:solidFill>
                <a:latin typeface="Verdana" pitchFamily="34" charset="0"/>
              </a:rPr>
              <a:t>t</a:t>
            </a: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)</a:t>
            </a:r>
            <a:endParaRPr lang="en-US" sz="3200">
              <a:solidFill>
                <a:schemeClr val="tx1"/>
              </a:solidFill>
            </a:endParaRPr>
          </a:p>
        </p:txBody>
      </p:sp>
      <p:graphicFrame>
        <p:nvGraphicFramePr>
          <p:cNvPr id="22535" name="Object 7"/>
          <p:cNvGraphicFramePr>
            <a:graphicFrameLocks noChangeAspect="1"/>
          </p:cNvGraphicFramePr>
          <p:nvPr/>
        </p:nvGraphicFramePr>
        <p:xfrm>
          <a:off x="2635250" y="2209800"/>
          <a:ext cx="4610100" cy="19939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2553" name="Equation" r:id="rId3" imgW="4610100" imgH="1993900" progId="Equation.DSMT4">
                  <p:embed/>
                </p:oleObj>
              </mc:Choice>
              <mc:Fallback>
                <p:oleObj name="Equation" r:id="rId3" imgW="4610100" imgH="1993900" progId="Equation.DSMT4">
                  <p:embed/>
                  <p:pic>
                    <p:nvPicPr>
                      <p:cNvPr id="0" name="Picture 2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635250" y="2209800"/>
                        <a:ext cx="4610100" cy="19939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2537" name="Object 9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919018719"/>
              </p:ext>
            </p:extLst>
          </p:nvPr>
        </p:nvGraphicFramePr>
        <p:xfrm>
          <a:off x="1115616" y="1340768"/>
          <a:ext cx="1079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2554" name="Equation" r:id="rId5" imgW="1079500" imgH="457200" progId="Equation.DSMT4">
                  <p:embed/>
                </p:oleObj>
              </mc:Choice>
              <mc:Fallback>
                <p:oleObj name="Equation" r:id="rId5" imgW="1079500" imgH="457200" progId="Equation.DSMT4">
                  <p:embed/>
                  <p:pic>
                    <p:nvPicPr>
                      <p:cNvPr id="0" name="Picture 2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5616" y="1340768"/>
                        <a:ext cx="1079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2538" name="Object 1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723875162"/>
              </p:ext>
            </p:extLst>
          </p:nvPr>
        </p:nvGraphicFramePr>
        <p:xfrm>
          <a:off x="6228184" y="1340768"/>
          <a:ext cx="381000" cy="3429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2555" name="Equation" r:id="rId7" imgW="380835" imgH="342751" progId="Equation.DSMT4">
                  <p:embed/>
                </p:oleObj>
              </mc:Choice>
              <mc:Fallback>
                <p:oleObj name="Equation" r:id="rId7" imgW="380835" imgH="342751" progId="Equation.DSMT4">
                  <p:embed/>
                  <p:pic>
                    <p:nvPicPr>
                      <p:cNvPr id="0" name="Picture 2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228184" y="1340768"/>
                        <a:ext cx="381000" cy="3429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22539" name="Picture 11" descr="fig1_5"/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685800" y="4191000"/>
            <a:ext cx="8382000" cy="287655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CF1414-D26A-4B7F-83DA-BA1FEFF421FD}" type="slidenum">
              <a:rPr lang="en-US"/>
              <a:pPr/>
              <a:t>23</a:t>
            </a:fld>
            <a:endParaRPr lang="en-US"/>
          </a:p>
        </p:txBody>
      </p:sp>
      <p:sp>
        <p:nvSpPr>
          <p:cNvPr id="23556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4572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Properties of the Delta Function</a:t>
            </a:r>
            <a:endParaRPr lang="en-US" sz="3200">
              <a:solidFill>
                <a:schemeClr val="tx1"/>
              </a:solidFill>
            </a:endParaRPr>
          </a:p>
        </p:txBody>
      </p:sp>
      <p:graphicFrame>
        <p:nvGraphicFramePr>
          <p:cNvPr id="23557" name="Object 5"/>
          <p:cNvGraphicFramePr>
            <a:graphicFrameLocks noChangeAspect="1"/>
          </p:cNvGraphicFramePr>
          <p:nvPr/>
        </p:nvGraphicFramePr>
        <p:xfrm>
          <a:off x="2768600" y="1828800"/>
          <a:ext cx="2946400" cy="13589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3576" name="Equation" r:id="rId3" imgW="2946400" imgH="1358900" progId="Equation.DSMT4">
                  <p:embed/>
                </p:oleObj>
              </mc:Choice>
              <mc:Fallback>
                <p:oleObj name="Equation" r:id="rId3" imgW="2946400" imgH="1358900" progId="Equation.DSMT4">
                  <p:embed/>
                  <p:pic>
                    <p:nvPicPr>
                      <p:cNvPr id="0" name="Picture 2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768600" y="1828800"/>
                        <a:ext cx="2946400" cy="13589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558" name="Object 6"/>
          <p:cNvGraphicFramePr>
            <a:graphicFrameLocks noChangeAspect="1"/>
          </p:cNvGraphicFramePr>
          <p:nvPr/>
        </p:nvGraphicFramePr>
        <p:xfrm>
          <a:off x="4667250" y="3376613"/>
          <a:ext cx="800100" cy="368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3577" name="Equation" r:id="rId5" imgW="800100" imgH="368300" progId="Equation.DSMT4">
                  <p:embed/>
                </p:oleObj>
              </mc:Choice>
              <mc:Fallback>
                <p:oleObj name="Equation" r:id="rId5" imgW="800100" imgH="368300" progId="Equation.DSMT4">
                  <p:embed/>
                  <p:pic>
                    <p:nvPicPr>
                      <p:cNvPr id="0" name="Picture 2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667250" y="3376613"/>
                        <a:ext cx="800100" cy="3683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561" name="Object 9"/>
          <p:cNvGraphicFramePr>
            <a:graphicFrameLocks noChangeAspect="1"/>
          </p:cNvGraphicFramePr>
          <p:nvPr/>
        </p:nvGraphicFramePr>
        <p:xfrm>
          <a:off x="3035300" y="3378200"/>
          <a:ext cx="469900" cy="355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3578" name="Equation" r:id="rId7" imgW="469696" imgH="355446" progId="Equation.DSMT4">
                  <p:embed/>
                </p:oleObj>
              </mc:Choice>
              <mc:Fallback>
                <p:oleObj name="Equation" r:id="rId7" imgW="469696" imgH="355446" progId="Equation.DSMT4">
                  <p:embed/>
                  <p:pic>
                    <p:nvPicPr>
                      <p:cNvPr id="0" name="Picture 2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35300" y="3378200"/>
                        <a:ext cx="469900" cy="3556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562" name="Text Box 10"/>
          <p:cNvSpPr txBox="1">
            <a:spLocks noChangeArrowheads="1"/>
          </p:cNvSpPr>
          <p:nvPr/>
        </p:nvSpPr>
        <p:spPr bwMode="auto">
          <a:xfrm>
            <a:off x="3538538" y="3305175"/>
            <a:ext cx="1981200" cy="5191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 eaLnBrk="1" hangingPunct="1">
              <a:spcBef>
                <a:spcPct val="50000"/>
              </a:spcBef>
            </a:pPr>
            <a:r>
              <a:rPr lang="en-US" sz="2800">
                <a:solidFill>
                  <a:schemeClr val="tx1"/>
                </a:solidFill>
                <a:latin typeface="Times New Roman" pitchFamily="18" charset="0"/>
              </a:rPr>
              <a:t>except</a:t>
            </a:r>
          </a:p>
        </p:txBody>
      </p:sp>
      <p:graphicFrame>
        <p:nvGraphicFramePr>
          <p:cNvPr id="23563" name="Object 11"/>
          <p:cNvGraphicFramePr>
            <a:graphicFrameLocks noChangeAspect="1"/>
          </p:cNvGraphicFramePr>
          <p:nvPr/>
        </p:nvGraphicFramePr>
        <p:xfrm>
          <a:off x="1981200" y="4216400"/>
          <a:ext cx="5676900" cy="1219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3579" name="Equation" r:id="rId9" imgW="5676900" imgH="1219200" progId="Equation.DSMT4">
                  <p:embed/>
                </p:oleObj>
              </mc:Choice>
              <mc:Fallback>
                <p:oleObj name="Equation" r:id="rId9" imgW="5676900" imgH="1219200" progId="Equation.DSMT4">
                  <p:embed/>
                  <p:pic>
                    <p:nvPicPr>
                      <p:cNvPr id="0" name="Picture 2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981200" y="4216400"/>
                        <a:ext cx="5676900" cy="1219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564" name="Text Box 12"/>
          <p:cNvSpPr txBox="1">
            <a:spLocks noChangeArrowheads="1"/>
          </p:cNvSpPr>
          <p:nvPr/>
        </p:nvSpPr>
        <p:spPr bwMode="auto">
          <a:xfrm>
            <a:off x="1066800" y="2163763"/>
            <a:ext cx="838200" cy="5794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 eaLnBrk="1" hangingPunct="1">
              <a:spcBef>
                <a:spcPct val="50000"/>
              </a:spcBef>
            </a:pPr>
            <a:r>
              <a:rPr lang="en-US" sz="3200">
                <a:solidFill>
                  <a:schemeClr val="tx1"/>
                </a:solidFill>
                <a:latin typeface="Times New Roman" pitchFamily="18" charset="0"/>
              </a:rPr>
              <a:t>1)</a:t>
            </a:r>
          </a:p>
        </p:txBody>
      </p:sp>
      <p:sp>
        <p:nvSpPr>
          <p:cNvPr id="23565" name="Text Box 13"/>
          <p:cNvSpPr txBox="1">
            <a:spLocks noChangeArrowheads="1"/>
          </p:cNvSpPr>
          <p:nvPr/>
        </p:nvSpPr>
        <p:spPr bwMode="auto">
          <a:xfrm>
            <a:off x="1143000" y="4525963"/>
            <a:ext cx="838200" cy="5794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 eaLnBrk="1" hangingPunct="1">
              <a:spcBef>
                <a:spcPct val="50000"/>
              </a:spcBef>
            </a:pPr>
            <a:r>
              <a:rPr lang="en-US" sz="3200">
                <a:solidFill>
                  <a:schemeClr val="tx1"/>
                </a:solidFill>
                <a:latin typeface="Times New Roman" pitchFamily="18" charset="0"/>
              </a:rPr>
              <a:t>2)</a:t>
            </a:r>
          </a:p>
        </p:txBody>
      </p:sp>
      <p:sp>
        <p:nvSpPr>
          <p:cNvPr id="23566" name="Text Box 14"/>
          <p:cNvSpPr txBox="1">
            <a:spLocks noChangeArrowheads="1"/>
          </p:cNvSpPr>
          <p:nvPr/>
        </p:nvSpPr>
        <p:spPr bwMode="auto">
          <a:xfrm>
            <a:off x="3200400" y="5195888"/>
            <a:ext cx="4114800" cy="5191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 eaLnBrk="1" hangingPunct="1">
              <a:spcBef>
                <a:spcPct val="50000"/>
              </a:spcBef>
            </a:pPr>
            <a:r>
              <a:rPr lang="en-US" sz="2800">
                <a:solidFill>
                  <a:schemeClr val="tx1"/>
                </a:solidFill>
                <a:latin typeface="Times New Roman" pitchFamily="18" charset="0"/>
              </a:rPr>
              <a:t>(</a:t>
            </a:r>
            <a:r>
              <a:rPr lang="en-US" sz="2800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sifting property</a:t>
            </a:r>
            <a:r>
              <a:rPr lang="en-US" sz="2800">
                <a:solidFill>
                  <a:schemeClr val="tx1"/>
                </a:solidFill>
                <a:latin typeface="Times New Roman" pitchFamily="18" charset="0"/>
              </a:rPr>
              <a:t>)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19DE97-23C4-4593-80B6-350781B5A220}" type="slidenum">
              <a:rPr lang="en-US"/>
              <a:pPr/>
              <a:t>24</a:t>
            </a:fld>
            <a:endParaRPr lang="en-US"/>
          </a:p>
        </p:txBody>
      </p:sp>
      <p:sp>
        <p:nvSpPr>
          <p:cNvPr id="2457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295400"/>
            <a:ext cx="8153400" cy="4876800"/>
          </a:xfrm>
        </p:spPr>
        <p:txBody>
          <a:bodyPr/>
          <a:lstStyle/>
          <a:p>
            <a:r>
              <a:rPr lang="en-US" dirty="0"/>
              <a:t>Definition: a signal        is said to be periodic with period    , if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Notice that        is also periodic  with period     </a:t>
            </a:r>
          </a:p>
          <a:p>
            <a:pPr>
              <a:buFontTx/>
              <a:buNone/>
            </a:pPr>
            <a:r>
              <a:rPr lang="en-US" dirty="0"/>
              <a:t>        where     is any positive integer</a:t>
            </a:r>
          </a:p>
          <a:p>
            <a:r>
              <a:rPr lang="en-US" dirty="0"/>
              <a:t>   is called the </a:t>
            </a:r>
            <a:r>
              <a:rPr lang="en-US" dirty="0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fundamental period</a:t>
            </a:r>
            <a:r>
              <a:rPr lang="en-US" dirty="0"/>
              <a:t> </a:t>
            </a:r>
          </a:p>
          <a:p>
            <a:pPr>
              <a:buFontTx/>
              <a:buNone/>
            </a:pPr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24580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-762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 dirty="0">
                <a:solidFill>
                  <a:srgbClr val="FF0000"/>
                </a:solidFill>
                <a:latin typeface="Verdana" pitchFamily="34" charset="0"/>
              </a:rPr>
              <a:t>Periodic Signals</a:t>
            </a:r>
            <a:endParaRPr lang="en-US" sz="3200" dirty="0">
              <a:solidFill>
                <a:schemeClr val="tx1"/>
              </a:solidFill>
            </a:endParaRPr>
          </a:p>
        </p:txBody>
      </p:sp>
      <p:graphicFrame>
        <p:nvGraphicFramePr>
          <p:cNvPr id="24588" name="Object 12"/>
          <p:cNvGraphicFramePr>
            <a:graphicFrameLocks noChangeAspect="1"/>
          </p:cNvGraphicFramePr>
          <p:nvPr/>
        </p:nvGraphicFramePr>
        <p:xfrm>
          <a:off x="4316413" y="1400175"/>
          <a:ext cx="698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4617" name="Equation" r:id="rId3" imgW="698500" imgH="457200" progId="Equation.DSMT4">
                  <p:embed/>
                </p:oleObj>
              </mc:Choice>
              <mc:Fallback>
                <p:oleObj name="Equation" r:id="rId3" imgW="698500" imgH="457200" progId="Equation.DSMT4">
                  <p:embed/>
                  <p:pic>
                    <p:nvPicPr>
                      <p:cNvPr id="0" name="Picture 3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316413" y="1400175"/>
                        <a:ext cx="698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4589" name="Object 13"/>
          <p:cNvGraphicFramePr>
            <a:graphicFrameLocks noChangeAspect="1"/>
          </p:cNvGraphicFramePr>
          <p:nvPr/>
        </p:nvGraphicFramePr>
        <p:xfrm>
          <a:off x="3076575" y="1905000"/>
          <a:ext cx="304800" cy="3429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4618" name="Equation" r:id="rId5" imgW="304668" imgH="342751" progId="Equation.DSMT4">
                  <p:embed/>
                </p:oleObj>
              </mc:Choice>
              <mc:Fallback>
                <p:oleObj name="Equation" r:id="rId5" imgW="304668" imgH="342751" progId="Equation.DSMT4">
                  <p:embed/>
                  <p:pic>
                    <p:nvPicPr>
                      <p:cNvPr id="0" name="Picture 3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76575" y="1905000"/>
                        <a:ext cx="304800" cy="3429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4590" name="Object 14"/>
          <p:cNvGraphicFramePr>
            <a:graphicFrameLocks noChangeAspect="1"/>
          </p:cNvGraphicFramePr>
          <p:nvPr/>
        </p:nvGraphicFramePr>
        <p:xfrm>
          <a:off x="2457450" y="2819400"/>
          <a:ext cx="40386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4619" name="Equation" r:id="rId7" imgW="4038600" imgH="457200" progId="Equation.DSMT4">
                  <p:embed/>
                </p:oleObj>
              </mc:Choice>
              <mc:Fallback>
                <p:oleObj name="Equation" r:id="rId7" imgW="4038600" imgH="457200" progId="Equation.DSMT4">
                  <p:embed/>
                  <p:pic>
                    <p:nvPicPr>
                      <p:cNvPr id="0" name="Picture 3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457450" y="2819400"/>
                        <a:ext cx="40386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4592" name="Object 16"/>
          <p:cNvGraphicFramePr>
            <a:graphicFrameLocks noChangeAspect="1"/>
          </p:cNvGraphicFramePr>
          <p:nvPr/>
        </p:nvGraphicFramePr>
        <p:xfrm>
          <a:off x="990600" y="4251325"/>
          <a:ext cx="546100" cy="444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4620" name="Equation" r:id="rId9" imgW="545863" imgH="444307" progId="Equation.DSMT4">
                  <p:embed/>
                </p:oleObj>
              </mc:Choice>
              <mc:Fallback>
                <p:oleObj name="Equation" r:id="rId9" imgW="545863" imgH="444307" progId="Equation.DSMT4">
                  <p:embed/>
                  <p:pic>
                    <p:nvPicPr>
                      <p:cNvPr id="0" name="Picture 3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90600" y="4251325"/>
                        <a:ext cx="546100" cy="4445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4593" name="Object 17"/>
          <p:cNvGraphicFramePr>
            <a:graphicFrameLocks noChangeAspect="1"/>
          </p:cNvGraphicFramePr>
          <p:nvPr/>
        </p:nvGraphicFramePr>
        <p:xfrm>
          <a:off x="2643188" y="4310063"/>
          <a:ext cx="254000" cy="355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4621" name="Equation" r:id="rId11" imgW="253780" imgH="355292" progId="Equation.DSMT4">
                  <p:embed/>
                </p:oleObj>
              </mc:Choice>
              <mc:Fallback>
                <p:oleObj name="Equation" r:id="rId11" imgW="253780" imgH="355292" progId="Equation.DSMT4">
                  <p:embed/>
                  <p:pic>
                    <p:nvPicPr>
                      <p:cNvPr id="0" name="Picture 3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643188" y="4310063"/>
                        <a:ext cx="254000" cy="3556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4594" name="Object 18"/>
          <p:cNvGraphicFramePr>
            <a:graphicFrameLocks noChangeAspect="1"/>
          </p:cNvGraphicFramePr>
          <p:nvPr/>
        </p:nvGraphicFramePr>
        <p:xfrm>
          <a:off x="2970213" y="3643313"/>
          <a:ext cx="698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4622" name="Equation" r:id="rId13" imgW="698500" imgH="457200" progId="Equation.DSMT4">
                  <p:embed/>
                </p:oleObj>
              </mc:Choice>
              <mc:Fallback>
                <p:oleObj name="Equation" r:id="rId13" imgW="698500" imgH="457200" progId="Equation.DSMT4">
                  <p:embed/>
                  <p:pic>
                    <p:nvPicPr>
                      <p:cNvPr id="0" name="Picture 3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970213" y="3643313"/>
                        <a:ext cx="698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4595" name="Object 19"/>
          <p:cNvGraphicFramePr>
            <a:graphicFrameLocks noChangeAspect="1"/>
          </p:cNvGraphicFramePr>
          <p:nvPr/>
        </p:nvGraphicFramePr>
        <p:xfrm>
          <a:off x="1050925" y="4838700"/>
          <a:ext cx="304800" cy="3429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4623" name="Equation" r:id="rId14" imgW="304668" imgH="342751" progId="Equation.DSMT4">
                  <p:embed/>
                </p:oleObj>
              </mc:Choice>
              <mc:Fallback>
                <p:oleObj name="Equation" r:id="rId14" imgW="304668" imgH="342751" progId="Equation.DSMT4">
                  <p:embed/>
                  <p:pic>
                    <p:nvPicPr>
                      <p:cNvPr id="0" name="Picture 4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50925" y="4838700"/>
                        <a:ext cx="304800" cy="3429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Rectangle 2"/>
          <p:cNvSpPr/>
          <p:nvPr/>
        </p:nvSpPr>
        <p:spPr bwMode="auto">
          <a:xfrm>
            <a:off x="5148064" y="2527600"/>
            <a:ext cx="1584176" cy="792088"/>
          </a:xfrm>
          <a:prstGeom prst="rect">
            <a:avLst/>
          </a:prstGeom>
          <a:solidFill>
            <a:schemeClr val="bg1"/>
          </a:solidFill>
          <a:ln w="9525" cap="flat" cmpd="sng" algn="ctr">
            <a:solidFill>
              <a:schemeClr val="bg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3600" b="0" i="0" u="none" strike="noStrike" cap="none" normalizeH="0" baseline="0" smtClean="0">
              <a:ln>
                <a:noFill/>
              </a:ln>
              <a:solidFill>
                <a:srgbClr val="FF0000"/>
              </a:solidFill>
              <a:effectLst/>
              <a:latin typeface="Verdana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F83888-A92E-4562-9A91-5CB735D3A155}" type="slidenum">
              <a:rPr lang="en-US"/>
              <a:pPr/>
              <a:t>25</a:t>
            </a:fld>
            <a:endParaRPr lang="en-US"/>
          </a:p>
        </p:txBody>
      </p:sp>
      <p:pic>
        <p:nvPicPr>
          <p:cNvPr id="25604" name="Picture 4" descr="fig1_6"/>
          <p:cNvPicPr>
            <a:picLocks noGrp="1" noChangeAspect="1" noChangeArrowheads="1"/>
          </p:cNvPicPr>
          <p:nvPr>
            <p:ph type="body" idx="1"/>
          </p:nvPr>
        </p:nvPicPr>
        <p:blipFill>
          <a:blip r:embed="rId3" cstate="print"/>
          <a:srcRect/>
          <a:stretch>
            <a:fillRect/>
          </a:stretch>
        </p:blipFill>
        <p:spPr>
          <a:xfrm>
            <a:off x="1524000" y="1905000"/>
            <a:ext cx="5491163" cy="3365500"/>
          </a:xfrm>
          <a:noFill/>
          <a:ln/>
        </p:spPr>
      </p:pic>
      <p:sp>
        <p:nvSpPr>
          <p:cNvPr id="25605" name="Text Box 5"/>
          <p:cNvSpPr txBox="1">
            <a:spLocks noGrp="1" noChangeArrowheads="1"/>
          </p:cNvSpPr>
          <p:nvPr>
            <p:ph type="title"/>
          </p:nvPr>
        </p:nvSpPr>
        <p:spPr>
          <a:xfrm>
            <a:off x="685800" y="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Example: The Sinusoid</a:t>
            </a:r>
            <a:endParaRPr lang="en-US" sz="3200">
              <a:solidFill>
                <a:schemeClr val="tx1"/>
              </a:solidFill>
            </a:endParaRPr>
          </a:p>
        </p:txBody>
      </p:sp>
      <p:graphicFrame>
        <p:nvGraphicFramePr>
          <p:cNvPr id="25606" name="Object 6"/>
          <p:cNvGraphicFramePr>
            <a:graphicFrameLocks noChangeAspect="1"/>
          </p:cNvGraphicFramePr>
          <p:nvPr/>
        </p:nvGraphicFramePr>
        <p:xfrm>
          <a:off x="2095500" y="1143000"/>
          <a:ext cx="4762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5618" name="Equation" r:id="rId4" imgW="4762500" imgH="457200" progId="Equation.DSMT4">
                  <p:embed/>
                </p:oleObj>
              </mc:Choice>
              <mc:Fallback>
                <p:oleObj name="Equation" r:id="rId4" imgW="4762500" imgH="457200" progId="Equation.DSMT4">
                  <p:embed/>
                  <p:pic>
                    <p:nvPicPr>
                      <p:cNvPr id="0" name="Picture 1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095500" y="1143000"/>
                        <a:ext cx="4762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5607" name="Object 7"/>
          <p:cNvGraphicFramePr>
            <a:graphicFrameLocks noChangeAspect="1"/>
          </p:cNvGraphicFramePr>
          <p:nvPr/>
        </p:nvGraphicFramePr>
        <p:xfrm>
          <a:off x="4432300" y="5397500"/>
          <a:ext cx="3416300" cy="1003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5619" name="Equation" r:id="rId6" imgW="3416300" imgH="1003300" progId="Equation.DSMT4">
                  <p:embed/>
                </p:oleObj>
              </mc:Choice>
              <mc:Fallback>
                <p:oleObj name="Equation" r:id="rId6" imgW="3416300" imgH="1003300" progId="Equation.DSMT4">
                  <p:embed/>
                  <p:pic>
                    <p:nvPicPr>
                      <p:cNvPr id="0" name="Picture 1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7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432300" y="5397500"/>
                        <a:ext cx="3416300" cy="10033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5608" name="Object 8"/>
          <p:cNvGraphicFramePr>
            <a:graphicFrameLocks noChangeAspect="1"/>
          </p:cNvGraphicFramePr>
          <p:nvPr/>
        </p:nvGraphicFramePr>
        <p:xfrm>
          <a:off x="1778000" y="5486400"/>
          <a:ext cx="1727200" cy="1028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5620" name="Equation" r:id="rId8" imgW="1727200" imgH="1028700" progId="Equation.DSMT4">
                  <p:embed/>
                </p:oleObj>
              </mc:Choice>
              <mc:Fallback>
                <p:oleObj name="Equation" r:id="rId8" imgW="1727200" imgH="1028700" progId="Equation.DSMT4">
                  <p:embed/>
                  <p:pic>
                    <p:nvPicPr>
                      <p:cNvPr id="0" name="Picture 1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9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778000" y="5486400"/>
                        <a:ext cx="1727200" cy="10287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Rectangle 1"/>
          <p:cNvSpPr/>
          <p:nvPr/>
        </p:nvSpPr>
        <p:spPr bwMode="auto">
          <a:xfrm>
            <a:off x="5868144" y="1124744"/>
            <a:ext cx="1080120" cy="504056"/>
          </a:xfrm>
          <a:prstGeom prst="rect">
            <a:avLst/>
          </a:prstGeom>
          <a:solidFill>
            <a:schemeClr val="bg1"/>
          </a:solidFill>
          <a:ln w="9525" cap="flat" cmpd="sng" algn="ctr">
            <a:solidFill>
              <a:schemeClr val="bg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3600" b="0" i="0" u="none" strike="noStrike" cap="none" normalizeH="0" baseline="0" smtClean="0">
              <a:ln>
                <a:noFill/>
              </a:ln>
              <a:solidFill>
                <a:srgbClr val="FF0000"/>
              </a:solidFill>
              <a:effectLst/>
              <a:latin typeface="Verdana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D758D2-24ED-4C55-92E0-1F87889BBD69}" type="slidenum">
              <a:rPr lang="en-US"/>
              <a:pPr/>
              <a:t>26</a:t>
            </a:fld>
            <a:endParaRPr lang="en-US"/>
          </a:p>
        </p:txBody>
      </p:sp>
      <p:sp>
        <p:nvSpPr>
          <p:cNvPr id="27652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2286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Time-Shifted Signals</a:t>
            </a: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27653" name="Picture 5" descr="fig1_7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6200" y="2133600"/>
            <a:ext cx="8991600" cy="3433763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B3E02E-44A1-47D7-AEED-FC78BD927032}" type="slidenum">
              <a:rPr lang="en-US"/>
              <a:pPr/>
              <a:t>27</a:t>
            </a:fld>
            <a:endParaRPr lang="en-US"/>
          </a:p>
        </p:txBody>
      </p:sp>
      <p:sp>
        <p:nvSpPr>
          <p:cNvPr id="2867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09600" y="1471613"/>
            <a:ext cx="8153400" cy="4876800"/>
          </a:xfrm>
        </p:spPr>
        <p:txBody>
          <a:bodyPr/>
          <a:lstStyle/>
          <a:p>
            <a:r>
              <a:rPr lang="en-US"/>
              <a:t>A continuous-time signal        is said to be discontinuous at a point    if                                      where                  and                 ,     being a small positive number</a:t>
            </a:r>
          </a:p>
          <a:p>
            <a:pPr>
              <a:buFontTx/>
              <a:buNone/>
            </a:pPr>
            <a:r>
              <a:rPr lang="en-US"/>
              <a:t>    </a:t>
            </a:r>
          </a:p>
        </p:txBody>
      </p:sp>
      <p:sp>
        <p:nvSpPr>
          <p:cNvPr id="28678" name="Text Box 6"/>
          <p:cNvSpPr txBox="1">
            <a:spLocks noGrp="1" noChangeArrowheads="1"/>
          </p:cNvSpPr>
          <p:nvPr>
            <p:ph type="title"/>
          </p:nvPr>
        </p:nvSpPr>
        <p:spPr>
          <a:xfrm>
            <a:off x="685800" y="2286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Points of Discontinuity</a:t>
            </a:r>
            <a:endParaRPr lang="en-US" sz="3200">
              <a:solidFill>
                <a:schemeClr val="tx1"/>
              </a:solidFill>
            </a:endParaRPr>
          </a:p>
        </p:txBody>
      </p:sp>
      <p:sp>
        <p:nvSpPr>
          <p:cNvPr id="28680" name="Line 8"/>
          <p:cNvSpPr>
            <a:spLocks noChangeShapeType="1"/>
          </p:cNvSpPr>
          <p:nvPr/>
        </p:nvSpPr>
        <p:spPr bwMode="auto">
          <a:xfrm flipV="1">
            <a:off x="2819400" y="3581400"/>
            <a:ext cx="0" cy="2743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8681" name="Line 9"/>
          <p:cNvSpPr>
            <a:spLocks noChangeShapeType="1"/>
          </p:cNvSpPr>
          <p:nvPr/>
        </p:nvSpPr>
        <p:spPr bwMode="auto">
          <a:xfrm>
            <a:off x="2438400" y="5943600"/>
            <a:ext cx="3810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graphicFrame>
        <p:nvGraphicFramePr>
          <p:cNvPr id="28684" name="Object 12"/>
          <p:cNvGraphicFramePr>
            <a:graphicFrameLocks noChangeAspect="1"/>
          </p:cNvGraphicFramePr>
          <p:nvPr/>
        </p:nvGraphicFramePr>
        <p:xfrm>
          <a:off x="5194300" y="1566863"/>
          <a:ext cx="698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8724" name="Equation" r:id="rId3" imgW="698500" imgH="457200" progId="Equation.DSMT4">
                  <p:embed/>
                </p:oleObj>
              </mc:Choice>
              <mc:Fallback>
                <p:oleObj name="Equation" r:id="rId3" imgW="698500" imgH="457200" progId="Equation.DSMT4">
                  <p:embed/>
                  <p:pic>
                    <p:nvPicPr>
                      <p:cNvPr id="0" name="Picture 4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194300" y="1566863"/>
                        <a:ext cx="698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8685" name="Object 13"/>
          <p:cNvGraphicFramePr>
            <a:graphicFrameLocks noChangeAspect="1"/>
          </p:cNvGraphicFramePr>
          <p:nvPr/>
        </p:nvGraphicFramePr>
        <p:xfrm>
          <a:off x="5013325" y="2020888"/>
          <a:ext cx="254000" cy="50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8725" name="Equation" r:id="rId5" imgW="253890" imgH="507780" progId="Equation.DSMT4">
                  <p:embed/>
                </p:oleObj>
              </mc:Choice>
              <mc:Fallback>
                <p:oleObj name="Equation" r:id="rId5" imgW="253890" imgH="507780" progId="Equation.DSMT4">
                  <p:embed/>
                  <p:pic>
                    <p:nvPicPr>
                      <p:cNvPr id="0" name="Picture 4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013325" y="2020888"/>
                        <a:ext cx="254000" cy="508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8686" name="Object 14"/>
          <p:cNvGraphicFramePr>
            <a:graphicFrameLocks noChangeAspect="1"/>
          </p:cNvGraphicFramePr>
          <p:nvPr/>
        </p:nvGraphicFramePr>
        <p:xfrm>
          <a:off x="5675313" y="1981200"/>
          <a:ext cx="2159000" cy="5334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8726" name="Equation" r:id="rId7" imgW="2159000" imgH="533400" progId="Equation.DSMT4">
                  <p:embed/>
                </p:oleObj>
              </mc:Choice>
              <mc:Fallback>
                <p:oleObj name="Equation" r:id="rId7" imgW="2159000" imgH="533400" progId="Equation.DSMT4">
                  <p:embed/>
                  <p:pic>
                    <p:nvPicPr>
                      <p:cNvPr id="0" name="Picture 4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675313" y="1981200"/>
                        <a:ext cx="2159000" cy="5334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8687" name="Object 15"/>
          <p:cNvGraphicFramePr>
            <a:graphicFrameLocks noChangeAspect="1"/>
          </p:cNvGraphicFramePr>
          <p:nvPr/>
        </p:nvGraphicFramePr>
        <p:xfrm>
          <a:off x="2133600" y="2509838"/>
          <a:ext cx="1651000" cy="5334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8727" name="Equation" r:id="rId9" imgW="1651000" imgH="533400" progId="Equation.DSMT4">
                  <p:embed/>
                </p:oleObj>
              </mc:Choice>
              <mc:Fallback>
                <p:oleObj name="Equation" r:id="rId9" imgW="1651000" imgH="533400" progId="Equation.DSMT4">
                  <p:embed/>
                  <p:pic>
                    <p:nvPicPr>
                      <p:cNvPr id="0" name="Picture 4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133600" y="2509838"/>
                        <a:ext cx="1651000" cy="5334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8688" name="Object 16"/>
          <p:cNvGraphicFramePr>
            <a:graphicFrameLocks noChangeAspect="1"/>
          </p:cNvGraphicFramePr>
          <p:nvPr/>
        </p:nvGraphicFramePr>
        <p:xfrm>
          <a:off x="4572000" y="2514600"/>
          <a:ext cx="1638300" cy="5334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8728" name="Equation" r:id="rId11" imgW="1637589" imgH="533169" progId="Equation.DSMT4">
                  <p:embed/>
                </p:oleObj>
              </mc:Choice>
              <mc:Fallback>
                <p:oleObj name="Equation" r:id="rId11" imgW="1637589" imgH="533169" progId="Equation.DSMT4">
                  <p:embed/>
                  <p:pic>
                    <p:nvPicPr>
                      <p:cNvPr id="0" name="Picture 4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572000" y="2514600"/>
                        <a:ext cx="1638300" cy="5334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8689" name="Object 17"/>
          <p:cNvGraphicFramePr>
            <a:graphicFrameLocks noChangeAspect="1"/>
          </p:cNvGraphicFramePr>
          <p:nvPr/>
        </p:nvGraphicFramePr>
        <p:xfrm>
          <a:off x="6442075" y="2667000"/>
          <a:ext cx="254000" cy="266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8729" name="Equation" r:id="rId13" imgW="253780" imgH="266469" progId="Equation.DSMT4">
                  <p:embed/>
                </p:oleObj>
              </mc:Choice>
              <mc:Fallback>
                <p:oleObj name="Equation" r:id="rId13" imgW="253780" imgH="266469" progId="Equation.DSMT4">
                  <p:embed/>
                  <p:pic>
                    <p:nvPicPr>
                      <p:cNvPr id="0" name="Picture 4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442075" y="2667000"/>
                        <a:ext cx="254000" cy="2667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8690" name="Freeform 18"/>
          <p:cNvSpPr>
            <a:spLocks/>
          </p:cNvSpPr>
          <p:nvPr/>
        </p:nvSpPr>
        <p:spPr bwMode="auto">
          <a:xfrm>
            <a:off x="2990850" y="4343400"/>
            <a:ext cx="838200" cy="762000"/>
          </a:xfrm>
          <a:custGeom>
            <a:avLst/>
            <a:gdLst/>
            <a:ahLst/>
            <a:cxnLst>
              <a:cxn ang="0">
                <a:pos x="0" y="448"/>
              </a:cxn>
              <a:cxn ang="0">
                <a:pos x="288" y="64"/>
              </a:cxn>
              <a:cxn ang="0">
                <a:pos x="528" y="64"/>
              </a:cxn>
              <a:cxn ang="0">
                <a:pos x="720" y="256"/>
              </a:cxn>
            </a:cxnLst>
            <a:rect l="0" t="0" r="r" b="b"/>
            <a:pathLst>
              <a:path w="720" h="448">
                <a:moveTo>
                  <a:pt x="0" y="448"/>
                </a:moveTo>
                <a:cubicBezTo>
                  <a:pt x="100" y="288"/>
                  <a:pt x="200" y="128"/>
                  <a:pt x="288" y="64"/>
                </a:cubicBezTo>
                <a:cubicBezTo>
                  <a:pt x="376" y="0"/>
                  <a:pt x="456" y="32"/>
                  <a:pt x="528" y="64"/>
                </a:cubicBezTo>
                <a:cubicBezTo>
                  <a:pt x="600" y="96"/>
                  <a:pt x="688" y="224"/>
                  <a:pt x="720" y="256"/>
                </a:cubicBezTo>
              </a:path>
            </a:pathLst>
          </a:custGeom>
          <a:noFill/>
          <a:ln w="25400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8691" name="Freeform 19"/>
          <p:cNvSpPr>
            <a:spLocks/>
          </p:cNvSpPr>
          <p:nvPr/>
        </p:nvSpPr>
        <p:spPr bwMode="auto">
          <a:xfrm>
            <a:off x="3840163" y="5156200"/>
            <a:ext cx="1371600" cy="635000"/>
          </a:xfrm>
          <a:custGeom>
            <a:avLst/>
            <a:gdLst/>
            <a:ahLst/>
            <a:cxnLst>
              <a:cxn ang="0">
                <a:pos x="0" y="0"/>
              </a:cxn>
              <a:cxn ang="0">
                <a:pos x="240" y="384"/>
              </a:cxn>
              <a:cxn ang="0">
                <a:pos x="624" y="96"/>
              </a:cxn>
              <a:cxn ang="0">
                <a:pos x="864" y="240"/>
              </a:cxn>
            </a:cxnLst>
            <a:rect l="0" t="0" r="r" b="b"/>
            <a:pathLst>
              <a:path w="864" h="400">
                <a:moveTo>
                  <a:pt x="0" y="0"/>
                </a:moveTo>
                <a:cubicBezTo>
                  <a:pt x="68" y="184"/>
                  <a:pt x="136" y="368"/>
                  <a:pt x="240" y="384"/>
                </a:cubicBezTo>
                <a:cubicBezTo>
                  <a:pt x="344" y="400"/>
                  <a:pt x="520" y="120"/>
                  <a:pt x="624" y="96"/>
                </a:cubicBezTo>
                <a:cubicBezTo>
                  <a:pt x="728" y="72"/>
                  <a:pt x="796" y="156"/>
                  <a:pt x="864" y="240"/>
                </a:cubicBezTo>
              </a:path>
            </a:pathLst>
          </a:custGeom>
          <a:noFill/>
          <a:ln w="25400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8693" name="Line 21"/>
          <p:cNvSpPr>
            <a:spLocks noChangeShapeType="1"/>
          </p:cNvSpPr>
          <p:nvPr/>
        </p:nvSpPr>
        <p:spPr bwMode="auto">
          <a:xfrm>
            <a:off x="3829050" y="4419600"/>
            <a:ext cx="0" cy="1524000"/>
          </a:xfrm>
          <a:prstGeom prst="line">
            <a:avLst/>
          </a:prstGeom>
          <a:noFill/>
          <a:ln w="9525">
            <a:solidFill>
              <a:schemeClr val="tx1"/>
            </a:solidFill>
            <a:prstDash val="sysDot"/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graphicFrame>
        <p:nvGraphicFramePr>
          <p:cNvPr id="28694" name="Object 22"/>
          <p:cNvGraphicFramePr>
            <a:graphicFrameLocks noChangeAspect="1"/>
          </p:cNvGraphicFramePr>
          <p:nvPr/>
        </p:nvGraphicFramePr>
        <p:xfrm>
          <a:off x="1966913" y="3657600"/>
          <a:ext cx="698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8730" name="Equation" r:id="rId15" imgW="698500" imgH="457200" progId="Equation.DSMT4">
                  <p:embed/>
                </p:oleObj>
              </mc:Choice>
              <mc:Fallback>
                <p:oleObj name="Equation" r:id="rId15" imgW="698500" imgH="457200" progId="Equation.DSMT4">
                  <p:embed/>
                  <p:pic>
                    <p:nvPicPr>
                      <p:cNvPr id="0" name="Picture 4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966913" y="3657600"/>
                        <a:ext cx="698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8695" name="Object 23"/>
          <p:cNvGraphicFramePr>
            <a:graphicFrameLocks noChangeAspect="1"/>
          </p:cNvGraphicFramePr>
          <p:nvPr/>
        </p:nvGraphicFramePr>
        <p:xfrm>
          <a:off x="3733800" y="5969000"/>
          <a:ext cx="254000" cy="50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8731" name="Equation" r:id="rId16" imgW="253890" imgH="507780" progId="Equation.DSMT4">
                  <p:embed/>
                </p:oleObj>
              </mc:Choice>
              <mc:Fallback>
                <p:oleObj name="Equation" r:id="rId16" imgW="253890" imgH="507780" progId="Equation.DSMT4">
                  <p:embed/>
                  <p:pic>
                    <p:nvPicPr>
                      <p:cNvPr id="0" name="Picture 5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733800" y="5969000"/>
                        <a:ext cx="254000" cy="508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8696" name="Object 24"/>
          <p:cNvGraphicFramePr>
            <a:graphicFrameLocks noChangeAspect="1"/>
          </p:cNvGraphicFramePr>
          <p:nvPr/>
        </p:nvGraphicFramePr>
        <p:xfrm>
          <a:off x="6399213" y="5791200"/>
          <a:ext cx="165100" cy="317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8732" name="Equation" r:id="rId17" imgW="164885" imgH="317087" progId="Equation.DSMT4">
                  <p:embed/>
                </p:oleObj>
              </mc:Choice>
              <mc:Fallback>
                <p:oleObj name="Equation" r:id="rId17" imgW="164885" imgH="317087" progId="Equation.DSMT4">
                  <p:embed/>
                  <p:pic>
                    <p:nvPicPr>
                      <p:cNvPr id="0" name="Picture 5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399213" y="5791200"/>
                        <a:ext cx="165100" cy="3175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31DECF-9744-4C0B-AB35-F565B537DC92}" type="slidenum">
              <a:rPr lang="en-US"/>
              <a:pPr/>
              <a:t>28</a:t>
            </a:fld>
            <a:endParaRPr lang="en-US"/>
          </a:p>
        </p:txBody>
      </p:sp>
      <p:sp>
        <p:nvSpPr>
          <p:cNvPr id="3072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A signal        is continuous</a:t>
            </a:r>
            <a:r>
              <a:rPr lang="en-US" i="1"/>
              <a:t> </a:t>
            </a:r>
            <a:r>
              <a:rPr lang="en-US"/>
              <a:t>at the point    if </a:t>
            </a:r>
          </a:p>
          <a:p>
            <a:endParaRPr lang="en-US"/>
          </a:p>
          <a:p>
            <a:endParaRPr lang="en-US"/>
          </a:p>
          <a:p>
            <a:r>
              <a:rPr lang="en-US"/>
              <a:t>If a signal        is continuous at all points </a:t>
            </a:r>
            <a:r>
              <a:rPr lang="en-US" sz="3600" i="1"/>
              <a:t>t</a:t>
            </a:r>
            <a:r>
              <a:rPr lang="en-US"/>
              <a:t>,             	 is said to be a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continuous signal</a:t>
            </a:r>
            <a:r>
              <a:rPr lang="en-US"/>
              <a:t>           </a:t>
            </a:r>
          </a:p>
        </p:txBody>
      </p:sp>
      <p:sp>
        <p:nvSpPr>
          <p:cNvPr id="30724" name="Text Box 4"/>
          <p:cNvSpPr txBox="1">
            <a:spLocks noGrp="1" noChangeArrowheads="1"/>
          </p:cNvSpPr>
          <p:nvPr>
            <p:ph type="title"/>
          </p:nvPr>
        </p:nvSpPr>
        <p:spPr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Continuous Signals</a:t>
            </a:r>
            <a:endParaRPr lang="en-US" sz="3200">
              <a:solidFill>
                <a:schemeClr val="tx1"/>
              </a:solidFill>
            </a:endParaRPr>
          </a:p>
        </p:txBody>
      </p:sp>
      <p:graphicFrame>
        <p:nvGraphicFramePr>
          <p:cNvPr id="30727" name="Object 7"/>
          <p:cNvGraphicFramePr>
            <a:graphicFrameLocks noChangeAspect="1"/>
          </p:cNvGraphicFramePr>
          <p:nvPr/>
        </p:nvGraphicFramePr>
        <p:xfrm>
          <a:off x="2532063" y="2105025"/>
          <a:ext cx="698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748" name="Equation" r:id="rId3" imgW="698500" imgH="457200" progId="Equation.DSMT4">
                  <p:embed/>
                </p:oleObj>
              </mc:Choice>
              <mc:Fallback>
                <p:oleObj name="Equation" r:id="rId3" imgW="698500" imgH="457200" progId="Equation.DSMT4">
                  <p:embed/>
                  <p:pic>
                    <p:nvPicPr>
                      <p:cNvPr id="0" name="Picture 2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532063" y="2105025"/>
                        <a:ext cx="698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0729" name="Object 9"/>
          <p:cNvGraphicFramePr>
            <a:graphicFrameLocks noChangeAspect="1"/>
          </p:cNvGraphicFramePr>
          <p:nvPr/>
        </p:nvGraphicFramePr>
        <p:xfrm>
          <a:off x="1071563" y="2514600"/>
          <a:ext cx="2146300" cy="5334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749" name="Equation" r:id="rId5" imgW="2146300" imgH="533400" progId="Equation.DSMT4">
                  <p:embed/>
                </p:oleObj>
              </mc:Choice>
              <mc:Fallback>
                <p:oleObj name="Equation" r:id="rId5" imgW="2146300" imgH="533400" progId="Equation.DSMT4">
                  <p:embed/>
                  <p:pic>
                    <p:nvPicPr>
                      <p:cNvPr id="0" name="Picture 2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71563" y="2514600"/>
                        <a:ext cx="2146300" cy="5334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0730" name="Object 10"/>
          <p:cNvGraphicFramePr>
            <a:graphicFrameLocks noChangeAspect="1"/>
          </p:cNvGraphicFramePr>
          <p:nvPr/>
        </p:nvGraphicFramePr>
        <p:xfrm>
          <a:off x="7467600" y="2043113"/>
          <a:ext cx="254000" cy="50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750" name="Equation" r:id="rId7" imgW="253890" imgH="507780" progId="Equation.DSMT4">
                  <p:embed/>
                </p:oleObj>
              </mc:Choice>
              <mc:Fallback>
                <p:oleObj name="Equation" r:id="rId7" imgW="253890" imgH="507780" progId="Equation.DSMT4">
                  <p:embed/>
                  <p:pic>
                    <p:nvPicPr>
                      <p:cNvPr id="0" name="Picture 2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467600" y="2043113"/>
                        <a:ext cx="254000" cy="508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0731" name="Object 11"/>
          <p:cNvGraphicFramePr>
            <a:graphicFrameLocks noChangeAspect="1"/>
          </p:cNvGraphicFramePr>
          <p:nvPr/>
        </p:nvGraphicFramePr>
        <p:xfrm>
          <a:off x="2805113" y="3914775"/>
          <a:ext cx="698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751" name="Equation" r:id="rId9" imgW="698500" imgH="457200" progId="Equation.DSMT4">
                  <p:embed/>
                </p:oleObj>
              </mc:Choice>
              <mc:Fallback>
                <p:oleObj name="Equation" r:id="rId9" imgW="698500" imgH="457200" progId="Equation.DSMT4">
                  <p:embed/>
                  <p:pic>
                    <p:nvPicPr>
                      <p:cNvPr id="0" name="Picture 2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805113" y="3914775"/>
                        <a:ext cx="698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0732" name="Object 12"/>
          <p:cNvGraphicFramePr>
            <a:graphicFrameLocks noChangeAspect="1"/>
          </p:cNvGraphicFramePr>
          <p:nvPr/>
        </p:nvGraphicFramePr>
        <p:xfrm>
          <a:off x="1060450" y="4400550"/>
          <a:ext cx="698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752" name="Equation" r:id="rId10" imgW="698500" imgH="457200" progId="Equation.DSMT4">
                  <p:embed/>
                </p:oleObj>
              </mc:Choice>
              <mc:Fallback>
                <p:oleObj name="Equation" r:id="rId10" imgW="698500" imgH="457200" progId="Equation.DSMT4">
                  <p:embed/>
                  <p:pic>
                    <p:nvPicPr>
                      <p:cNvPr id="0" name="Picture 2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60450" y="4400550"/>
                        <a:ext cx="698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8F9548-3654-471F-923B-820DE2E9FF74}" type="slidenum">
              <a:rPr lang="en-US"/>
              <a:pPr/>
              <a:t>29</a:t>
            </a:fld>
            <a:endParaRPr lang="en-US"/>
          </a:p>
        </p:txBody>
      </p:sp>
      <p:sp>
        <p:nvSpPr>
          <p:cNvPr id="31748" name="Text Box 4"/>
          <p:cNvSpPr txBox="1">
            <a:spLocks noGrp="1" noChangeArrowheads="1"/>
          </p:cNvSpPr>
          <p:nvPr>
            <p:ph type="title"/>
          </p:nvPr>
        </p:nvSpPr>
        <p:spPr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Example of Continuous Signal: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The Triangular Pulse Function</a:t>
            </a: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31749" name="Picture 5" descr="fig1_8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85800" y="2701925"/>
            <a:ext cx="8545513" cy="3089275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39F4E1-38E0-46BD-90E4-1ACCD0EB807F}" type="slidenum">
              <a:rPr lang="en-US"/>
              <a:pPr/>
              <a:t>30</a:t>
            </a:fld>
            <a:endParaRPr lang="en-US"/>
          </a:p>
        </p:txBody>
      </p:sp>
      <p:sp>
        <p:nvSpPr>
          <p:cNvPr id="3379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219200" y="2133600"/>
            <a:ext cx="7924800" cy="4114800"/>
          </a:xfrm>
        </p:spPr>
        <p:txBody>
          <a:bodyPr/>
          <a:lstStyle/>
          <a:p>
            <a:r>
              <a:rPr lang="en-US"/>
              <a:t>A signal         is said to be piecewise continuous if it is continuous at all        except a finite or countably infinite collection of points  </a:t>
            </a:r>
          </a:p>
        </p:txBody>
      </p:sp>
      <p:sp>
        <p:nvSpPr>
          <p:cNvPr id="33796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3810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Piecewise-Continuous Signals</a:t>
            </a:r>
            <a:endParaRPr lang="en-US" sz="3200">
              <a:solidFill>
                <a:schemeClr val="tx1"/>
              </a:solidFill>
            </a:endParaRPr>
          </a:p>
        </p:txBody>
      </p:sp>
      <p:graphicFrame>
        <p:nvGraphicFramePr>
          <p:cNvPr id="33797" name="Object 5"/>
          <p:cNvGraphicFramePr>
            <a:graphicFrameLocks noChangeAspect="1"/>
          </p:cNvGraphicFramePr>
          <p:nvPr/>
        </p:nvGraphicFramePr>
        <p:xfrm>
          <a:off x="3109913" y="2238375"/>
          <a:ext cx="698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809" name="Equation" r:id="rId3" imgW="698500" imgH="457200" progId="Equation.DSMT4">
                  <p:embed/>
                </p:oleObj>
              </mc:Choice>
              <mc:Fallback>
                <p:oleObj name="Equation" r:id="rId3" imgW="698500" imgH="457200" progId="Equation.DSMT4">
                  <p:embed/>
                  <p:pic>
                    <p:nvPicPr>
                      <p:cNvPr id="0" name="Picture 1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109913" y="2238375"/>
                        <a:ext cx="698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3798" name="Object 6"/>
          <p:cNvGraphicFramePr>
            <a:graphicFrameLocks noChangeAspect="1"/>
          </p:cNvGraphicFramePr>
          <p:nvPr/>
        </p:nvGraphicFramePr>
        <p:xfrm>
          <a:off x="7377113" y="2752725"/>
          <a:ext cx="165100" cy="317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810" name="Equation" r:id="rId5" imgW="164885" imgH="317087" progId="Equation.DSMT4">
                  <p:embed/>
                </p:oleObj>
              </mc:Choice>
              <mc:Fallback>
                <p:oleObj name="Equation" r:id="rId5" imgW="164885" imgH="317087" progId="Equation.DSMT4">
                  <p:embed/>
                  <p:pic>
                    <p:nvPicPr>
                      <p:cNvPr id="0" name="Picture 1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377113" y="2752725"/>
                        <a:ext cx="165100" cy="3175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3799" name="Object 7"/>
          <p:cNvGraphicFramePr>
            <a:graphicFrameLocks noChangeAspect="1"/>
          </p:cNvGraphicFramePr>
          <p:nvPr/>
        </p:nvGraphicFramePr>
        <p:xfrm>
          <a:off x="4916488" y="3668713"/>
          <a:ext cx="2336800" cy="50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811" name="Equation" r:id="rId7" imgW="2336800" imgH="508000" progId="Equation.DSMT4">
                  <p:embed/>
                </p:oleObj>
              </mc:Choice>
              <mc:Fallback>
                <p:oleObj name="Equation" r:id="rId7" imgW="2336800" imgH="508000" progId="Equation.DSMT4">
                  <p:embed/>
                  <p:pic>
                    <p:nvPicPr>
                      <p:cNvPr id="0" name="Picture 1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916488" y="3668713"/>
                        <a:ext cx="2336800" cy="508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1D9ADFA-C212-4EFD-AF18-BA08604426EC}" type="slidenum">
              <a:rPr lang="en-US"/>
              <a:pPr/>
              <a:t>31</a:t>
            </a:fld>
            <a:endParaRPr lang="en-US"/>
          </a:p>
        </p:txBody>
      </p:sp>
      <p:sp>
        <p:nvSpPr>
          <p:cNvPr id="32771" name="Text Box 3"/>
          <p:cNvSpPr txBox="1">
            <a:spLocks noGrp="1" noChangeArrowheads="1"/>
          </p:cNvSpPr>
          <p:nvPr>
            <p:ph type="title"/>
          </p:nvPr>
        </p:nvSpPr>
        <p:spPr>
          <a:xfrm>
            <a:off x="304800" y="457200"/>
            <a:ext cx="84582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Example of Piecewise-Continuous Signal: The Rectangular Pulse Function</a:t>
            </a: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32772" name="Picture 4" descr="fig1_9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33400" y="2590800"/>
            <a:ext cx="8483600" cy="2668588"/>
          </a:xfrm>
          <a:prstGeom prst="rect">
            <a:avLst/>
          </a:prstGeom>
          <a:noFill/>
        </p:spPr>
      </p:pic>
      <p:graphicFrame>
        <p:nvGraphicFramePr>
          <p:cNvPr id="32773" name="Object 5"/>
          <p:cNvGraphicFramePr>
            <a:graphicFrameLocks noChangeAspect="1"/>
          </p:cNvGraphicFramePr>
          <p:nvPr/>
        </p:nvGraphicFramePr>
        <p:xfrm>
          <a:off x="3719513" y="2514600"/>
          <a:ext cx="5118100" cy="50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777" name="Equation" r:id="rId4" imgW="5118100" imgH="508000" progId="Equation.DSMT4">
                  <p:embed/>
                </p:oleObj>
              </mc:Choice>
              <mc:Fallback>
                <p:oleObj name="Equation" r:id="rId4" imgW="5118100" imgH="508000" progId="Equation.DSMT4">
                  <p:embed/>
                  <p:pic>
                    <p:nvPicPr>
                      <p:cNvPr id="0" name="Picture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719513" y="2514600"/>
                        <a:ext cx="5118100" cy="508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F1E12C-7C64-4EDE-B8C8-552C019989BC}" type="slidenum">
              <a:rPr lang="en-US"/>
              <a:pPr/>
              <a:t>32</a:t>
            </a:fld>
            <a:endParaRPr lang="en-US"/>
          </a:p>
        </p:txBody>
      </p:sp>
      <p:sp>
        <p:nvSpPr>
          <p:cNvPr id="34819" name="Text Box 3"/>
          <p:cNvSpPr txBox="1">
            <a:spLocks noGrp="1" noChangeArrowheads="1"/>
          </p:cNvSpPr>
          <p:nvPr>
            <p:ph type="title"/>
          </p:nvPr>
        </p:nvSpPr>
        <p:spPr>
          <a:xfrm>
            <a:off x="457200" y="609600"/>
            <a:ext cx="80010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Another Example of Piecewise-Continuous Signal: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The Pulse Train Function</a:t>
            </a: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34820" name="Picture 4" descr="fig1_10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3400" y="2590800"/>
            <a:ext cx="8043863" cy="2670175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F18DC6-CAC3-4CAB-B67F-EF71375999EB}" type="slidenum">
              <a:rPr lang="en-US"/>
              <a:pPr/>
              <a:t>33</a:t>
            </a:fld>
            <a:endParaRPr lang="en-US"/>
          </a:p>
        </p:txBody>
      </p:sp>
      <p:sp>
        <p:nvSpPr>
          <p:cNvPr id="3584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143000"/>
            <a:ext cx="7848600" cy="5410200"/>
          </a:xfrm>
        </p:spPr>
        <p:txBody>
          <a:bodyPr/>
          <a:lstStyle/>
          <a:p>
            <a:r>
              <a:rPr lang="en-US"/>
              <a:t>A signal         is said to be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differentiable</a:t>
            </a:r>
            <a:r>
              <a:rPr lang="en-US"/>
              <a:t> at a point    if the quantity</a:t>
            </a:r>
          </a:p>
          <a:p>
            <a:endParaRPr lang="en-US"/>
          </a:p>
          <a:p>
            <a:endParaRPr lang="en-US"/>
          </a:p>
          <a:p>
            <a:pPr>
              <a:buFontTx/>
              <a:buNone/>
            </a:pPr>
            <a:r>
              <a:rPr lang="en-US"/>
              <a:t>   has limit as            independent of whether    approaches 0 from above             or from below</a:t>
            </a:r>
          </a:p>
          <a:p>
            <a:r>
              <a:rPr lang="en-US"/>
              <a:t>If the limit exists,         has a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derivative</a:t>
            </a:r>
            <a:r>
              <a:rPr lang="en-US"/>
              <a:t> at        </a:t>
            </a:r>
          </a:p>
        </p:txBody>
      </p:sp>
      <p:sp>
        <p:nvSpPr>
          <p:cNvPr id="35844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304800" y="76200"/>
            <a:ext cx="87630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Derivative of a Continuous-Time Signal</a:t>
            </a:r>
            <a:endParaRPr lang="en-US" sz="3200">
              <a:solidFill>
                <a:schemeClr val="tx1"/>
              </a:solidFill>
            </a:endParaRPr>
          </a:p>
        </p:txBody>
      </p:sp>
      <p:graphicFrame>
        <p:nvGraphicFramePr>
          <p:cNvPr id="35845" name="Object 5"/>
          <p:cNvGraphicFramePr>
            <a:graphicFrameLocks noChangeAspect="1"/>
          </p:cNvGraphicFramePr>
          <p:nvPr/>
        </p:nvGraphicFramePr>
        <p:xfrm>
          <a:off x="2574925" y="1247775"/>
          <a:ext cx="698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885" name="Equation" r:id="rId3" imgW="698500" imgH="457200" progId="Equation.DSMT4">
                  <p:embed/>
                </p:oleObj>
              </mc:Choice>
              <mc:Fallback>
                <p:oleObj name="Equation" r:id="rId3" imgW="698500" imgH="457200" progId="Equation.DSMT4">
                  <p:embed/>
                  <p:pic>
                    <p:nvPicPr>
                      <p:cNvPr id="0" name="Picture 3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574925" y="1247775"/>
                        <a:ext cx="698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5846" name="Object 6"/>
          <p:cNvGraphicFramePr>
            <a:graphicFrameLocks noChangeAspect="1"/>
          </p:cNvGraphicFramePr>
          <p:nvPr/>
        </p:nvGraphicFramePr>
        <p:xfrm>
          <a:off x="2057400" y="1701800"/>
          <a:ext cx="254000" cy="50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886" name="Equation" r:id="rId5" imgW="253890" imgH="507780" progId="Equation.DSMT4">
                  <p:embed/>
                </p:oleObj>
              </mc:Choice>
              <mc:Fallback>
                <p:oleObj name="Equation" r:id="rId5" imgW="253890" imgH="507780" progId="Equation.DSMT4">
                  <p:embed/>
                  <p:pic>
                    <p:nvPicPr>
                      <p:cNvPr id="0" name="Picture 3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057400" y="1701800"/>
                        <a:ext cx="254000" cy="508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5847" name="Object 7"/>
          <p:cNvGraphicFramePr>
            <a:graphicFrameLocks noChangeAspect="1"/>
          </p:cNvGraphicFramePr>
          <p:nvPr/>
        </p:nvGraphicFramePr>
        <p:xfrm>
          <a:off x="2803525" y="2286000"/>
          <a:ext cx="2679700" cy="1003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887" name="Equation" r:id="rId7" imgW="2679700" imgH="1003300" progId="Equation.DSMT4">
                  <p:embed/>
                </p:oleObj>
              </mc:Choice>
              <mc:Fallback>
                <p:oleObj name="Equation" r:id="rId7" imgW="2679700" imgH="1003300" progId="Equation.DSMT4">
                  <p:embed/>
                  <p:pic>
                    <p:nvPicPr>
                      <p:cNvPr id="0" name="Picture 3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803525" y="2286000"/>
                        <a:ext cx="2679700" cy="10033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5848" name="Object 8"/>
          <p:cNvGraphicFramePr>
            <a:graphicFrameLocks noChangeAspect="1"/>
          </p:cNvGraphicFramePr>
          <p:nvPr/>
        </p:nvGraphicFramePr>
        <p:xfrm>
          <a:off x="3051175" y="3500438"/>
          <a:ext cx="1066800" cy="368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888" name="Equation" r:id="rId9" imgW="1066800" imgH="368300" progId="Equation.DSMT4">
                  <p:embed/>
                </p:oleObj>
              </mc:Choice>
              <mc:Fallback>
                <p:oleObj name="Equation" r:id="rId9" imgW="1066800" imgH="368300" progId="Equation.DSMT4">
                  <p:embed/>
                  <p:pic>
                    <p:nvPicPr>
                      <p:cNvPr id="0" name="Picture 3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51175" y="3500438"/>
                        <a:ext cx="1066800" cy="3683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5849" name="Object 9"/>
          <p:cNvGraphicFramePr>
            <a:graphicFrameLocks noChangeAspect="1"/>
          </p:cNvGraphicFramePr>
          <p:nvPr/>
        </p:nvGraphicFramePr>
        <p:xfrm>
          <a:off x="8097838" y="3490913"/>
          <a:ext cx="254000" cy="368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889" name="Equation" r:id="rId11" imgW="253890" imgH="368140" progId="Equation.DSMT4">
                  <p:embed/>
                </p:oleObj>
              </mc:Choice>
              <mc:Fallback>
                <p:oleObj name="Equation" r:id="rId11" imgW="253890" imgH="368140" progId="Equation.DSMT4">
                  <p:embed/>
                  <p:pic>
                    <p:nvPicPr>
                      <p:cNvPr id="0" name="Picture 3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097838" y="3490913"/>
                        <a:ext cx="254000" cy="3683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5850" name="Object 10"/>
          <p:cNvGraphicFramePr>
            <a:graphicFrameLocks noChangeAspect="1"/>
          </p:cNvGraphicFramePr>
          <p:nvPr/>
        </p:nvGraphicFramePr>
        <p:xfrm>
          <a:off x="5260975" y="3976688"/>
          <a:ext cx="11811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890" name="Equation" r:id="rId13" imgW="1181100" imgH="457200" progId="Equation.DSMT4">
                  <p:embed/>
                </p:oleObj>
              </mc:Choice>
              <mc:Fallback>
                <p:oleObj name="Equation" r:id="rId13" imgW="1181100" imgH="457200" progId="Equation.DSMT4">
                  <p:embed/>
                  <p:pic>
                    <p:nvPicPr>
                      <p:cNvPr id="0" name="Picture 4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260975" y="3976688"/>
                        <a:ext cx="11811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5851" name="Object 11"/>
          <p:cNvGraphicFramePr>
            <a:graphicFrameLocks noChangeAspect="1"/>
          </p:cNvGraphicFramePr>
          <p:nvPr/>
        </p:nvGraphicFramePr>
        <p:xfrm>
          <a:off x="2193925" y="4467225"/>
          <a:ext cx="11811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891" name="Equation" r:id="rId15" imgW="1181100" imgH="457200" progId="Equation.DSMT4">
                  <p:embed/>
                </p:oleObj>
              </mc:Choice>
              <mc:Fallback>
                <p:oleObj name="Equation" r:id="rId15" imgW="1181100" imgH="457200" progId="Equation.DSMT4">
                  <p:embed/>
                  <p:pic>
                    <p:nvPicPr>
                      <p:cNvPr id="0" name="Picture 4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193925" y="4467225"/>
                        <a:ext cx="11811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5852" name="Object 12"/>
          <p:cNvGraphicFramePr>
            <a:graphicFrameLocks noChangeAspect="1"/>
          </p:cNvGraphicFramePr>
          <p:nvPr/>
        </p:nvGraphicFramePr>
        <p:xfrm>
          <a:off x="2146300" y="5626100"/>
          <a:ext cx="5384800" cy="1003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892" name="Equation" r:id="rId17" imgW="5384800" imgH="1003300" progId="Equation.DSMT4">
                  <p:embed/>
                </p:oleObj>
              </mc:Choice>
              <mc:Fallback>
                <p:oleObj name="Equation" r:id="rId17" imgW="5384800" imgH="1003300" progId="Equation.DSMT4">
                  <p:embed/>
                  <p:pic>
                    <p:nvPicPr>
                      <p:cNvPr id="0" name="Picture 4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146300" y="5626100"/>
                        <a:ext cx="5384800" cy="10033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5853" name="Object 13"/>
          <p:cNvGraphicFramePr>
            <a:graphicFrameLocks noChangeAspect="1"/>
          </p:cNvGraphicFramePr>
          <p:nvPr/>
        </p:nvGraphicFramePr>
        <p:xfrm>
          <a:off x="4100513" y="5043488"/>
          <a:ext cx="698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893" name="Equation" r:id="rId19" imgW="698500" imgH="457200" progId="Equation.DSMT4">
                  <p:embed/>
                </p:oleObj>
              </mc:Choice>
              <mc:Fallback>
                <p:oleObj name="Equation" r:id="rId19" imgW="698500" imgH="457200" progId="Equation.DSMT4">
                  <p:embed/>
                  <p:pic>
                    <p:nvPicPr>
                      <p:cNvPr id="0" name="Picture 4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100513" y="5043488"/>
                        <a:ext cx="698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5854" name="Object 14"/>
          <p:cNvGraphicFramePr>
            <a:graphicFrameLocks noChangeAspect="1"/>
          </p:cNvGraphicFramePr>
          <p:nvPr/>
        </p:nvGraphicFramePr>
        <p:xfrm>
          <a:off x="7953375" y="5010150"/>
          <a:ext cx="254000" cy="50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894" name="Equation" r:id="rId20" imgW="253890" imgH="507780" progId="Equation.DSMT4">
                  <p:embed/>
                </p:oleObj>
              </mc:Choice>
              <mc:Fallback>
                <p:oleObj name="Equation" r:id="rId20" imgW="253890" imgH="507780" progId="Equation.DSMT4">
                  <p:embed/>
                  <p:pic>
                    <p:nvPicPr>
                      <p:cNvPr id="0" name="Picture 4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953375" y="5010150"/>
                        <a:ext cx="254000" cy="508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BB6024-FBCB-45F9-B0FD-413080663866}" type="slidenum">
              <a:rPr lang="en-US"/>
              <a:pPr/>
              <a:t>34</a:t>
            </a:fld>
            <a:endParaRPr lang="en-US"/>
          </a:p>
        </p:txBody>
      </p:sp>
      <p:sp>
        <p:nvSpPr>
          <p:cNvPr id="3789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524000"/>
            <a:ext cx="7772400" cy="4114800"/>
          </a:xfrm>
        </p:spPr>
        <p:txBody>
          <a:bodyPr/>
          <a:lstStyle/>
          <a:p>
            <a:r>
              <a:rPr lang="en-US"/>
              <a:t>However, piecewise-continuous signals may have a derivative in a generalized sense</a:t>
            </a:r>
          </a:p>
          <a:p>
            <a:r>
              <a:rPr lang="en-US"/>
              <a:t>Suppose that        is differentiable at all    except  </a:t>
            </a:r>
          </a:p>
          <a:p>
            <a:r>
              <a:rPr lang="en-US"/>
              <a:t>The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generalized derivative</a:t>
            </a:r>
            <a:r>
              <a:rPr lang="en-US"/>
              <a:t> of         is defined to be</a:t>
            </a:r>
          </a:p>
          <a:p>
            <a:endParaRPr lang="en-US"/>
          </a:p>
        </p:txBody>
      </p:sp>
      <p:sp>
        <p:nvSpPr>
          <p:cNvPr id="37892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2286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Generalized Derivative</a:t>
            </a:r>
            <a:endParaRPr lang="en-US" sz="3200">
              <a:solidFill>
                <a:schemeClr val="tx1"/>
              </a:solidFill>
            </a:endParaRPr>
          </a:p>
        </p:txBody>
      </p:sp>
      <p:graphicFrame>
        <p:nvGraphicFramePr>
          <p:cNvPr id="37893" name="Object 5"/>
          <p:cNvGraphicFramePr>
            <a:graphicFrameLocks noChangeAspect="1"/>
          </p:cNvGraphicFramePr>
          <p:nvPr/>
        </p:nvGraphicFramePr>
        <p:xfrm>
          <a:off x="3262313" y="2695575"/>
          <a:ext cx="698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7926" name="Equation" r:id="rId3" imgW="698500" imgH="457200" progId="Equation.DSMT4">
                  <p:embed/>
                </p:oleObj>
              </mc:Choice>
              <mc:Fallback>
                <p:oleObj name="Equation" r:id="rId3" imgW="698500" imgH="457200" progId="Equation.DSMT4">
                  <p:embed/>
                  <p:pic>
                    <p:nvPicPr>
                      <p:cNvPr id="0" name="Picture 3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262313" y="2695575"/>
                        <a:ext cx="698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7894" name="Object 6"/>
          <p:cNvGraphicFramePr>
            <a:graphicFrameLocks noChangeAspect="1"/>
          </p:cNvGraphicFramePr>
          <p:nvPr/>
        </p:nvGraphicFramePr>
        <p:xfrm>
          <a:off x="2133600" y="4876800"/>
          <a:ext cx="5194300" cy="1003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7927" name="Equation" r:id="rId5" imgW="5194300" imgH="1003300" progId="Equation.DSMT4">
                  <p:embed/>
                </p:oleObj>
              </mc:Choice>
              <mc:Fallback>
                <p:oleObj name="Equation" r:id="rId5" imgW="5194300" imgH="1003300" progId="Equation.DSMT4">
                  <p:embed/>
                  <p:pic>
                    <p:nvPicPr>
                      <p:cNvPr id="0" name="Picture 3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133600" y="4876800"/>
                        <a:ext cx="5194300" cy="10033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7895" name="Object 7"/>
          <p:cNvGraphicFramePr>
            <a:graphicFrameLocks noChangeAspect="1"/>
          </p:cNvGraphicFramePr>
          <p:nvPr/>
        </p:nvGraphicFramePr>
        <p:xfrm>
          <a:off x="7543800" y="2743200"/>
          <a:ext cx="165100" cy="317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7928" name="Equation" r:id="rId7" imgW="164885" imgH="317087" progId="Equation.DSMT4">
                  <p:embed/>
                </p:oleObj>
              </mc:Choice>
              <mc:Fallback>
                <p:oleObj name="Equation" r:id="rId7" imgW="164885" imgH="317087" progId="Equation.DSMT4">
                  <p:embed/>
                  <p:pic>
                    <p:nvPicPr>
                      <p:cNvPr id="0" name="Picture 3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543800" y="2743200"/>
                        <a:ext cx="165100" cy="3175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7896" name="Object 8"/>
          <p:cNvGraphicFramePr>
            <a:graphicFrameLocks noChangeAspect="1"/>
          </p:cNvGraphicFramePr>
          <p:nvPr/>
        </p:nvGraphicFramePr>
        <p:xfrm>
          <a:off x="2282825" y="3152775"/>
          <a:ext cx="825500" cy="50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7929" name="Equation" r:id="rId9" imgW="825500" imgH="508000" progId="Equation.DSMT4">
                  <p:embed/>
                </p:oleObj>
              </mc:Choice>
              <mc:Fallback>
                <p:oleObj name="Equation" r:id="rId9" imgW="825500" imgH="508000" progId="Equation.DSMT4">
                  <p:embed/>
                  <p:pic>
                    <p:nvPicPr>
                      <p:cNvPr id="0" name="Picture 3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282825" y="3152775"/>
                        <a:ext cx="825500" cy="508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7897" name="Object 9"/>
          <p:cNvGraphicFramePr>
            <a:graphicFrameLocks noChangeAspect="1"/>
          </p:cNvGraphicFramePr>
          <p:nvPr/>
        </p:nvGraphicFramePr>
        <p:xfrm>
          <a:off x="5961063" y="3767138"/>
          <a:ext cx="698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7930" name="Equation" r:id="rId11" imgW="698500" imgH="457200" progId="Equation.DSMT4">
                  <p:embed/>
                </p:oleObj>
              </mc:Choice>
              <mc:Fallback>
                <p:oleObj name="Equation" r:id="rId11" imgW="698500" imgH="457200" progId="Equation.DSMT4">
                  <p:embed/>
                  <p:pic>
                    <p:nvPicPr>
                      <p:cNvPr id="0" name="Picture 3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961063" y="3767138"/>
                        <a:ext cx="698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7898" name="Text Box 10"/>
          <p:cNvSpPr txBox="1">
            <a:spLocks noChangeArrowheads="1"/>
          </p:cNvSpPr>
          <p:nvPr/>
        </p:nvSpPr>
        <p:spPr bwMode="auto">
          <a:xfrm>
            <a:off x="990600" y="6172200"/>
            <a:ext cx="533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 eaLnBrk="1" hangingPunct="1">
              <a:spcBef>
                <a:spcPct val="50000"/>
              </a:spcBef>
            </a:pPr>
            <a:r>
              <a:rPr lang="en-US" sz="2400">
                <a:solidFill>
                  <a:schemeClr val="tx1"/>
                </a:solidFill>
                <a:latin typeface="Times New Roman" pitchFamily="18" charset="0"/>
              </a:rPr>
              <a:t>ordinary derivative of        at all   except </a:t>
            </a:r>
          </a:p>
        </p:txBody>
      </p:sp>
      <p:graphicFrame>
        <p:nvGraphicFramePr>
          <p:cNvPr id="37899" name="Object 11"/>
          <p:cNvGraphicFramePr>
            <a:graphicFrameLocks noChangeAspect="1"/>
          </p:cNvGraphicFramePr>
          <p:nvPr/>
        </p:nvGraphicFramePr>
        <p:xfrm>
          <a:off x="6022975" y="6262688"/>
          <a:ext cx="609600" cy="3746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7931" name="Equation" r:id="rId12" imgW="825500" imgH="508000" progId="Equation.DSMT4">
                  <p:embed/>
                </p:oleObj>
              </mc:Choice>
              <mc:Fallback>
                <p:oleObj name="Equation" r:id="rId12" imgW="825500" imgH="508000" progId="Equation.DSMT4">
                  <p:embed/>
                  <p:pic>
                    <p:nvPicPr>
                      <p:cNvPr id="0" name="Picture 3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022975" y="6262688"/>
                        <a:ext cx="609600" cy="3746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7900" name="Object 12"/>
          <p:cNvGraphicFramePr>
            <a:graphicFrameLocks noChangeAspect="1"/>
          </p:cNvGraphicFramePr>
          <p:nvPr/>
        </p:nvGraphicFramePr>
        <p:xfrm>
          <a:off x="4991100" y="6310313"/>
          <a:ext cx="119063" cy="228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7932" name="Equation" r:id="rId13" imgW="164885" imgH="317087" progId="Equation.DSMT4">
                  <p:embed/>
                </p:oleObj>
              </mc:Choice>
              <mc:Fallback>
                <p:oleObj name="Equation" r:id="rId13" imgW="164885" imgH="317087" progId="Equation.DSMT4">
                  <p:embed/>
                  <p:pic>
                    <p:nvPicPr>
                      <p:cNvPr id="0" name="Picture 3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991100" y="6310313"/>
                        <a:ext cx="119063" cy="2286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7901" name="Object 13"/>
          <p:cNvGraphicFramePr>
            <a:graphicFrameLocks noChangeAspect="1"/>
          </p:cNvGraphicFramePr>
          <p:nvPr/>
        </p:nvGraphicFramePr>
        <p:xfrm>
          <a:off x="3775075" y="6275388"/>
          <a:ext cx="533400" cy="3492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7933" name="Equation" r:id="rId14" imgW="698500" imgH="457200" progId="Equation.DSMT4">
                  <p:embed/>
                </p:oleObj>
              </mc:Choice>
              <mc:Fallback>
                <p:oleObj name="Equation" r:id="rId14" imgW="698500" imgH="457200" progId="Equation.DSMT4">
                  <p:embed/>
                  <p:pic>
                    <p:nvPicPr>
                      <p:cNvPr id="0" name="Picture 3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775075" y="6275388"/>
                        <a:ext cx="533400" cy="3492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7902" name="Line 14"/>
          <p:cNvSpPr>
            <a:spLocks noChangeShapeType="1"/>
          </p:cNvSpPr>
          <p:nvPr/>
        </p:nvSpPr>
        <p:spPr bwMode="auto">
          <a:xfrm flipV="1">
            <a:off x="1828800" y="5867400"/>
            <a:ext cx="304800" cy="3810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E98731-5924-4C6D-AE5C-91C4A2424AF7}" type="slidenum">
              <a:rPr lang="en-US"/>
              <a:pPr/>
              <a:t>35</a:t>
            </a:fld>
            <a:endParaRPr lang="en-US"/>
          </a:p>
        </p:txBody>
      </p:sp>
      <p:sp>
        <p:nvSpPr>
          <p:cNvPr id="3891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981200"/>
            <a:ext cx="8153400" cy="3886200"/>
          </a:xfrm>
        </p:spPr>
        <p:txBody>
          <a:bodyPr/>
          <a:lstStyle/>
          <a:p>
            <a:r>
              <a:rPr lang="en-US"/>
              <a:t>Define</a:t>
            </a:r>
          </a:p>
          <a:p>
            <a:endParaRPr lang="en-US"/>
          </a:p>
          <a:p>
            <a:endParaRPr lang="en-US"/>
          </a:p>
          <a:p>
            <a:r>
              <a:rPr lang="en-US"/>
              <a:t>The ordinary derivative of         is 0 at all points except</a:t>
            </a:r>
          </a:p>
          <a:p>
            <a:r>
              <a:rPr lang="en-US"/>
              <a:t>Therefore, the generalized derivative of        is</a:t>
            </a:r>
          </a:p>
        </p:txBody>
      </p:sp>
      <p:sp>
        <p:nvSpPr>
          <p:cNvPr id="38916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457200" y="381000"/>
            <a:ext cx="80010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Example: Generalized Derivative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of the Step Function</a:t>
            </a: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38917" name="Picture 5" descr="fig1_3"/>
          <p:cNvPicPr>
            <a:picLocks noChangeAspect="1" noChangeArrowheads="1"/>
          </p:cNvPicPr>
          <p:nvPr/>
        </p:nvPicPr>
        <p:blipFill>
          <a:blip r:embed="rId3" cstate="print"/>
          <a:srcRect r="51640" b="26378"/>
          <a:stretch>
            <a:fillRect/>
          </a:stretch>
        </p:blipFill>
        <p:spPr bwMode="auto">
          <a:xfrm>
            <a:off x="5073650" y="1447800"/>
            <a:ext cx="3613150" cy="2154238"/>
          </a:xfrm>
          <a:prstGeom prst="rect">
            <a:avLst/>
          </a:prstGeom>
          <a:noFill/>
        </p:spPr>
      </p:pic>
      <p:graphicFrame>
        <p:nvGraphicFramePr>
          <p:cNvPr id="38918" name="Object 6"/>
          <p:cNvGraphicFramePr>
            <a:graphicFrameLocks noChangeAspect="1"/>
          </p:cNvGraphicFramePr>
          <p:nvPr/>
        </p:nvGraphicFramePr>
        <p:xfrm>
          <a:off x="2333625" y="2105025"/>
          <a:ext cx="2095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8946" name="Equation" r:id="rId4" imgW="2095500" imgH="457200" progId="Equation.DSMT4">
                  <p:embed/>
                </p:oleObj>
              </mc:Choice>
              <mc:Fallback>
                <p:oleObj name="Equation" r:id="rId4" imgW="2095500" imgH="457200" progId="Equation.DSMT4">
                  <p:embed/>
                  <p:pic>
                    <p:nvPicPr>
                      <p:cNvPr id="0" name="Picture 2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333625" y="2105025"/>
                        <a:ext cx="2095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8919" name="Object 7"/>
          <p:cNvGraphicFramePr>
            <a:graphicFrameLocks noChangeAspect="1"/>
          </p:cNvGraphicFramePr>
          <p:nvPr/>
        </p:nvGraphicFramePr>
        <p:xfrm>
          <a:off x="3408363" y="4338638"/>
          <a:ext cx="800100" cy="368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8947" name="Equation" r:id="rId6" imgW="800100" imgH="368300" progId="Equation.DSMT4">
                  <p:embed/>
                </p:oleObj>
              </mc:Choice>
              <mc:Fallback>
                <p:oleObj name="Equation" r:id="rId6" imgW="800100" imgH="368300" progId="Equation.DSMT4">
                  <p:embed/>
                  <p:pic>
                    <p:nvPicPr>
                      <p:cNvPr id="0" name="Picture 2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7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408363" y="4338638"/>
                        <a:ext cx="800100" cy="3683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8920" name="Object 8"/>
          <p:cNvGraphicFramePr>
            <a:graphicFrameLocks noChangeAspect="1"/>
          </p:cNvGraphicFramePr>
          <p:nvPr/>
        </p:nvGraphicFramePr>
        <p:xfrm>
          <a:off x="5521325" y="3843338"/>
          <a:ext cx="698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8948" name="Equation" r:id="rId8" imgW="698500" imgH="457200" progId="Equation.DSMT4">
                  <p:embed/>
                </p:oleObj>
              </mc:Choice>
              <mc:Fallback>
                <p:oleObj name="Equation" r:id="rId8" imgW="698500" imgH="457200" progId="Equation.DSMT4">
                  <p:embed/>
                  <p:pic>
                    <p:nvPicPr>
                      <p:cNvPr id="0" name="Picture 2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9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521325" y="3843338"/>
                        <a:ext cx="698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8921" name="Object 9"/>
          <p:cNvGraphicFramePr>
            <a:graphicFrameLocks noChangeAspect="1"/>
          </p:cNvGraphicFramePr>
          <p:nvPr/>
        </p:nvGraphicFramePr>
        <p:xfrm>
          <a:off x="7620000" y="4919663"/>
          <a:ext cx="698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8949" name="Equation" r:id="rId10" imgW="698500" imgH="457200" progId="Equation.DSMT4">
                  <p:embed/>
                </p:oleObj>
              </mc:Choice>
              <mc:Fallback>
                <p:oleObj name="Equation" r:id="rId10" imgW="698500" imgH="457200" progId="Equation.DSMT4">
                  <p:embed/>
                  <p:pic>
                    <p:nvPicPr>
                      <p:cNvPr id="0" name="Picture 3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9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620000" y="4919663"/>
                        <a:ext cx="698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8922" name="Object 10"/>
          <p:cNvGraphicFramePr>
            <a:graphicFrameLocks noChangeAspect="1"/>
          </p:cNvGraphicFramePr>
          <p:nvPr/>
        </p:nvGraphicFramePr>
        <p:xfrm>
          <a:off x="1854200" y="5702300"/>
          <a:ext cx="5842000" cy="622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8950" name="Equation" r:id="rId11" imgW="5842000" imgH="622300" progId="Equation.DSMT4">
                  <p:embed/>
                </p:oleObj>
              </mc:Choice>
              <mc:Fallback>
                <p:oleObj name="Equation" r:id="rId11" imgW="5842000" imgH="622300" progId="Equation.DSMT4">
                  <p:embed/>
                  <p:pic>
                    <p:nvPicPr>
                      <p:cNvPr id="0" name="Picture 3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854200" y="5702300"/>
                        <a:ext cx="5842000" cy="6223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8923" name="Object 11"/>
          <p:cNvGraphicFramePr>
            <a:graphicFrameLocks noChangeAspect="1"/>
          </p:cNvGraphicFramePr>
          <p:nvPr/>
        </p:nvGraphicFramePr>
        <p:xfrm>
          <a:off x="5334000" y="1662113"/>
          <a:ext cx="228600" cy="2063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8951" name="Equation" r:id="rId13" imgW="380835" imgH="342751" progId="Equation.DSMT4">
                  <p:embed/>
                </p:oleObj>
              </mc:Choice>
              <mc:Fallback>
                <p:oleObj name="Equation" r:id="rId13" imgW="380835" imgH="342751" progId="Equation.DSMT4">
                  <p:embed/>
                  <p:pic>
                    <p:nvPicPr>
                      <p:cNvPr id="0" name="Picture 3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334000" y="1662113"/>
                        <a:ext cx="228600" cy="2063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8924" name="Object 12"/>
          <p:cNvGraphicFramePr>
            <a:graphicFrameLocks noChangeAspect="1"/>
          </p:cNvGraphicFramePr>
          <p:nvPr/>
        </p:nvGraphicFramePr>
        <p:xfrm>
          <a:off x="5681663" y="2486025"/>
          <a:ext cx="228600" cy="2063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8952" name="Equation" r:id="rId15" imgW="380835" imgH="342751" progId="Equation.DSMT4">
                  <p:embed/>
                </p:oleObj>
              </mc:Choice>
              <mc:Fallback>
                <p:oleObj name="Equation" r:id="rId15" imgW="380835" imgH="342751" progId="Equation.DSMT4">
                  <p:embed/>
                  <p:pic>
                    <p:nvPicPr>
                      <p:cNvPr id="0" name="Picture 3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681663" y="2486025"/>
                        <a:ext cx="228600" cy="2063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F930FA-F174-4A5E-9735-BA70C357559A}" type="slidenum">
              <a:rPr lang="en-US"/>
              <a:pPr/>
              <a:t>36</a:t>
            </a:fld>
            <a:endParaRPr lang="en-US"/>
          </a:p>
        </p:txBody>
      </p:sp>
      <p:sp>
        <p:nvSpPr>
          <p:cNvPr id="399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Consider the function defined as</a:t>
            </a:r>
          </a:p>
        </p:txBody>
      </p:sp>
      <p:sp>
        <p:nvSpPr>
          <p:cNvPr id="39940" name="Text Box 4"/>
          <p:cNvSpPr txBox="1">
            <a:spLocks noGrp="1" noChangeArrowheads="1"/>
          </p:cNvSpPr>
          <p:nvPr>
            <p:ph type="title"/>
          </p:nvPr>
        </p:nvSpPr>
        <p:spPr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Another Example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of Generalized Derivative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39941" name="Picture 5" descr="fig1_11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191000" y="2928938"/>
            <a:ext cx="5029200" cy="2786062"/>
          </a:xfrm>
          <a:prstGeom prst="rect">
            <a:avLst/>
          </a:prstGeom>
          <a:noFill/>
        </p:spPr>
      </p:pic>
      <p:graphicFrame>
        <p:nvGraphicFramePr>
          <p:cNvPr id="39942" name="Object 6"/>
          <p:cNvGraphicFramePr>
            <a:graphicFrameLocks noChangeAspect="1"/>
          </p:cNvGraphicFramePr>
          <p:nvPr/>
        </p:nvGraphicFramePr>
        <p:xfrm>
          <a:off x="227013" y="3136900"/>
          <a:ext cx="3965575" cy="23447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9946" name="Equation" r:id="rId4" imgW="4229100" imgH="2501900" progId="Equation.DSMT4">
                  <p:embed/>
                </p:oleObj>
              </mc:Choice>
              <mc:Fallback>
                <p:oleObj name="Equation" r:id="rId4" imgW="4229100" imgH="2501900" progId="Equation.DSMT4">
                  <p:embed/>
                  <p:pic>
                    <p:nvPicPr>
                      <p:cNvPr id="0" name="Picture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27013" y="3136900"/>
                        <a:ext cx="3965575" cy="234473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568B08D-0D2E-48FF-813F-ABEDD9C8A7F3}" type="slidenum">
              <a:rPr lang="en-US"/>
              <a:pPr/>
              <a:t>37</a:t>
            </a:fld>
            <a:endParaRPr lang="en-US"/>
          </a:p>
        </p:txBody>
      </p:sp>
      <p:sp>
        <p:nvSpPr>
          <p:cNvPr id="43012" name="Text Box 4"/>
          <p:cNvSpPr txBox="1">
            <a:spLocks noGrp="1" noChangeArrowheads="1"/>
          </p:cNvSpPr>
          <p:nvPr>
            <p:ph type="title"/>
          </p:nvPr>
        </p:nvSpPr>
        <p:spPr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Another Example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of Generalized Derivative: Cont’d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43013" name="Picture 5" descr="fig1_1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09600" y="2138363"/>
            <a:ext cx="8216900" cy="3236912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3B18672-0535-417B-BA92-9AD60F2C193B}" type="slidenum">
              <a:rPr lang="en-US"/>
              <a:pPr/>
              <a:t>38</a:t>
            </a:fld>
            <a:endParaRPr lang="en-US"/>
          </a:p>
        </p:txBody>
      </p:sp>
      <p:sp>
        <p:nvSpPr>
          <p:cNvPr id="56324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3048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Example of CT System: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An RC Circuit</a:t>
            </a: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56325" name="Picture 5" descr="fig1_2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838200" y="1738313"/>
            <a:ext cx="7264400" cy="3163887"/>
          </a:xfrm>
          <a:prstGeom prst="rect">
            <a:avLst/>
          </a:prstGeom>
          <a:noFill/>
        </p:spPr>
      </p:pic>
      <p:graphicFrame>
        <p:nvGraphicFramePr>
          <p:cNvPr id="56326" name="Object 6"/>
          <p:cNvGraphicFramePr>
            <a:graphicFrameLocks noChangeAspect="1"/>
          </p:cNvGraphicFramePr>
          <p:nvPr/>
        </p:nvGraphicFramePr>
        <p:xfrm>
          <a:off x="4813300" y="5376863"/>
          <a:ext cx="2882900" cy="50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6330" name="Equation" r:id="rId4" imgW="2882900" imgH="508000" progId="Equation.DSMT4">
                  <p:embed/>
                </p:oleObj>
              </mc:Choice>
              <mc:Fallback>
                <p:oleObj name="Equation" r:id="rId4" imgW="2882900" imgH="508000" progId="Equation.DSMT4">
                  <p:embed/>
                  <p:pic>
                    <p:nvPicPr>
                      <p:cNvPr id="0" name="Picture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813300" y="5376863"/>
                        <a:ext cx="2882900" cy="508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56327" name="Text Box 7"/>
          <p:cNvSpPr txBox="1">
            <a:spLocks noChangeArrowheads="1"/>
          </p:cNvSpPr>
          <p:nvPr/>
        </p:nvSpPr>
        <p:spPr bwMode="auto">
          <a:xfrm>
            <a:off x="1066800" y="5348288"/>
            <a:ext cx="5029200" cy="5191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 eaLnBrk="1" hangingPunct="1">
              <a:spcBef>
                <a:spcPct val="50000"/>
              </a:spcBef>
            </a:pPr>
            <a:r>
              <a:rPr lang="en-US" sz="2800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Kirchhoff’s current law:</a:t>
            </a:r>
          </a:p>
        </p:txBody>
      </p:sp>
    </p:spTree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3D0A0D-812C-47F7-B65F-F887654E91F6}" type="slidenum">
              <a:rPr lang="en-US"/>
              <a:pPr/>
              <a:t>39</a:t>
            </a:fld>
            <a:endParaRPr lang="en-US"/>
          </a:p>
        </p:txBody>
      </p:sp>
      <p:sp>
        <p:nvSpPr>
          <p:cNvPr id="5734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447800"/>
            <a:ext cx="7772400" cy="4114800"/>
          </a:xfrm>
        </p:spPr>
        <p:txBody>
          <a:bodyPr/>
          <a:lstStyle/>
          <a:p>
            <a:r>
              <a:rPr lang="en-US"/>
              <a:t>The </a:t>
            </a:r>
            <a:r>
              <a:rPr lang="en-US" i="1"/>
              <a:t>v-i</a:t>
            </a:r>
            <a:r>
              <a:rPr lang="en-US"/>
              <a:t> law for the capacitor is</a:t>
            </a:r>
          </a:p>
          <a:p>
            <a:endParaRPr lang="en-US"/>
          </a:p>
          <a:p>
            <a:endParaRPr lang="en-US"/>
          </a:p>
          <a:p>
            <a:r>
              <a:rPr lang="en-US"/>
              <a:t>Whereas for the resistor it is</a:t>
            </a:r>
          </a:p>
          <a:p>
            <a:endParaRPr lang="en-US"/>
          </a:p>
        </p:txBody>
      </p:sp>
      <p:sp>
        <p:nvSpPr>
          <p:cNvPr id="57348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2286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 RC Circuit: Cont’d</a:t>
            </a:r>
            <a:endParaRPr lang="en-US" sz="3200">
              <a:solidFill>
                <a:schemeClr val="tx1"/>
              </a:solidFill>
            </a:endParaRPr>
          </a:p>
        </p:txBody>
      </p:sp>
      <p:graphicFrame>
        <p:nvGraphicFramePr>
          <p:cNvPr id="57349" name="Object 5"/>
          <p:cNvGraphicFramePr>
            <a:graphicFrameLocks noChangeAspect="1"/>
          </p:cNvGraphicFramePr>
          <p:nvPr/>
        </p:nvGraphicFramePr>
        <p:xfrm>
          <a:off x="2108200" y="2133600"/>
          <a:ext cx="4368800" cy="1003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7357" name="Equation" r:id="rId3" imgW="4368800" imgH="1003300" progId="Equation.DSMT4">
                  <p:embed/>
                </p:oleObj>
              </mc:Choice>
              <mc:Fallback>
                <p:oleObj name="Equation" r:id="rId3" imgW="4368800" imgH="1003300" progId="Equation.DSMT4">
                  <p:embed/>
                  <p:pic>
                    <p:nvPicPr>
                      <p:cNvPr id="0" name="Picture 1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108200" y="2133600"/>
                        <a:ext cx="4368800" cy="10033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7350" name="Object 6"/>
          <p:cNvGraphicFramePr>
            <a:graphicFrameLocks noChangeAspect="1"/>
          </p:cNvGraphicFramePr>
          <p:nvPr/>
        </p:nvGraphicFramePr>
        <p:xfrm>
          <a:off x="2387600" y="3810000"/>
          <a:ext cx="3937000" cy="1003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7358" name="Equation" r:id="rId5" imgW="3937000" imgH="1003300" progId="Equation.DSMT4">
                  <p:embed/>
                </p:oleObj>
              </mc:Choice>
              <mc:Fallback>
                <p:oleObj name="Equation" r:id="rId5" imgW="3937000" imgH="1003300" progId="Equation.DSMT4">
                  <p:embed/>
                  <p:pic>
                    <p:nvPicPr>
                      <p:cNvPr id="0" name="Picture 1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387600" y="3810000"/>
                        <a:ext cx="3937000" cy="10033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89CB0E-E986-4816-88EF-7A6A4FDE0600}" type="slidenum">
              <a:rPr lang="en-US"/>
              <a:pPr/>
              <a:t>40</a:t>
            </a:fld>
            <a:endParaRPr lang="en-US"/>
          </a:p>
        </p:txBody>
      </p:sp>
      <p:sp>
        <p:nvSpPr>
          <p:cNvPr id="583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buClr>
                <a:schemeClr val="tx2"/>
              </a:buClr>
            </a:pP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Constant-coefficient linear differential equation</a:t>
            </a:r>
            <a:r>
              <a:rPr lang="en-US"/>
              <a:t> describing the I/O relationship if the circuit</a:t>
            </a:r>
          </a:p>
        </p:txBody>
      </p:sp>
      <p:sp>
        <p:nvSpPr>
          <p:cNvPr id="58372" name="Text Box 4"/>
          <p:cNvSpPr txBox="1">
            <a:spLocks noGrp="1" noChangeArrowheads="1"/>
          </p:cNvSpPr>
          <p:nvPr>
            <p:ph type="title"/>
          </p:nvPr>
        </p:nvSpPr>
        <p:spPr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 RC Circuit: Cont’d</a:t>
            </a:r>
            <a:endParaRPr lang="en-US" sz="3200">
              <a:solidFill>
                <a:schemeClr val="tx1"/>
              </a:solidFill>
            </a:endParaRPr>
          </a:p>
        </p:txBody>
      </p:sp>
      <p:graphicFrame>
        <p:nvGraphicFramePr>
          <p:cNvPr id="141312" name="Object 0"/>
          <p:cNvGraphicFramePr>
            <a:graphicFrameLocks noChangeAspect="1"/>
          </p:cNvGraphicFramePr>
          <p:nvPr/>
        </p:nvGraphicFramePr>
        <p:xfrm>
          <a:off x="2057400" y="3873500"/>
          <a:ext cx="4876800" cy="1003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1316" name="Equation" r:id="rId3" imgW="4876800" imgH="1003300" progId="Equation.DSMT4">
                  <p:embed/>
                </p:oleObj>
              </mc:Choice>
              <mc:Fallback>
                <p:oleObj name="Equation" r:id="rId3" imgW="4876800" imgH="1003300" progId="Equation.DSMT4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057400" y="3873500"/>
                        <a:ext cx="4876800" cy="10033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C3AB9D-8799-4D0E-A252-6549DCD96044}" type="slidenum">
              <a:rPr lang="en-US"/>
              <a:pPr/>
              <a:t>41</a:t>
            </a:fld>
            <a:endParaRPr lang="en-US"/>
          </a:p>
        </p:txBody>
      </p:sp>
      <p:sp>
        <p:nvSpPr>
          <p:cNvPr id="6041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447800"/>
            <a:ext cx="7772400" cy="4114800"/>
          </a:xfrm>
        </p:spPr>
        <p:txBody>
          <a:bodyPr/>
          <a:lstStyle/>
          <a:p>
            <a:r>
              <a:rPr lang="en-US"/>
              <a:t>Step response when </a:t>
            </a:r>
            <a:r>
              <a:rPr lang="en-US" i="1"/>
              <a:t>R</a:t>
            </a:r>
            <a:r>
              <a:rPr lang="en-US"/>
              <a:t>=</a:t>
            </a:r>
            <a:r>
              <a:rPr lang="en-US" i="1"/>
              <a:t>C</a:t>
            </a:r>
            <a:r>
              <a:rPr lang="en-US"/>
              <a:t>=1</a:t>
            </a:r>
          </a:p>
        </p:txBody>
      </p:sp>
      <p:sp>
        <p:nvSpPr>
          <p:cNvPr id="60420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762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 RC Circuit: Cont’d</a:t>
            </a: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60421" name="Picture 5" descr="fig1_25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81013" y="2514600"/>
            <a:ext cx="8434387" cy="2600325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2405C6-28AF-47F7-97E5-CA4501B5792C}" type="slidenum">
              <a:rPr lang="en-US"/>
              <a:pPr/>
              <a:t>42</a:t>
            </a:fld>
            <a:endParaRPr lang="en-US"/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A system is said to be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causal</a:t>
            </a:r>
            <a:r>
              <a:rPr lang="en-US"/>
              <a:t> if, for any time </a:t>
            </a:r>
            <a:r>
              <a:rPr lang="en-US" i="1"/>
              <a:t>t</a:t>
            </a:r>
            <a:r>
              <a:rPr lang="en-US" baseline="-25000"/>
              <a:t>1</a:t>
            </a:r>
            <a:r>
              <a:rPr lang="en-US"/>
              <a:t>, the output response at time </a:t>
            </a:r>
            <a:r>
              <a:rPr lang="en-US" i="1"/>
              <a:t>t</a:t>
            </a:r>
            <a:r>
              <a:rPr lang="en-US" baseline="-25000"/>
              <a:t>1</a:t>
            </a:r>
            <a:r>
              <a:rPr lang="en-US"/>
              <a:t> resulting from input </a:t>
            </a:r>
            <a:r>
              <a:rPr lang="en-US" i="1"/>
              <a:t>x</a:t>
            </a:r>
            <a:r>
              <a:rPr lang="en-US"/>
              <a:t>(</a:t>
            </a:r>
            <a:r>
              <a:rPr lang="en-US" i="1"/>
              <a:t>t</a:t>
            </a:r>
            <a:r>
              <a:rPr lang="en-US"/>
              <a:t>) does not depend on values of the input for </a:t>
            </a:r>
            <a:r>
              <a:rPr lang="en-US" i="1"/>
              <a:t>t</a:t>
            </a:r>
            <a:r>
              <a:rPr lang="en-US"/>
              <a:t> &gt; </a:t>
            </a:r>
            <a:r>
              <a:rPr lang="en-US" i="1"/>
              <a:t>t</a:t>
            </a:r>
            <a:r>
              <a:rPr lang="en-US" baseline="-25000"/>
              <a:t>1</a:t>
            </a:r>
            <a:r>
              <a:rPr lang="en-US"/>
              <a:t>.</a:t>
            </a:r>
          </a:p>
          <a:p>
            <a:r>
              <a:rPr lang="en-US"/>
              <a:t>A system is said to be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noncausal</a:t>
            </a:r>
            <a:r>
              <a:rPr lang="en-US"/>
              <a:t> if it is not causal</a:t>
            </a:r>
            <a:endParaRPr lang="en-US" i="1">
              <a:solidFill>
                <a:srgbClr val="FF0000"/>
              </a:solidFill>
            </a:endParaRPr>
          </a:p>
          <a:p>
            <a:pPr>
              <a:buFontTx/>
              <a:buNone/>
            </a:pPr>
            <a:endParaRPr lang="en-US"/>
          </a:p>
        </p:txBody>
      </p:sp>
      <p:sp>
        <p:nvSpPr>
          <p:cNvPr id="65540" name="Text Box 4"/>
          <p:cNvSpPr txBox="1">
            <a:spLocks noGrp="1" noChangeArrowheads="1"/>
          </p:cNvSpPr>
          <p:nvPr>
            <p:ph type="title"/>
          </p:nvPr>
        </p:nvSpPr>
        <p:spPr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Basic System Properties: Causality</a:t>
            </a:r>
            <a:endParaRPr lang="en-US" sz="3200">
              <a:solidFill>
                <a:schemeClr val="tx1"/>
              </a:solidFill>
            </a:endParaRPr>
          </a:p>
        </p:txBody>
      </p:sp>
    </p:spTree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F7075B5-A519-4B61-8CBA-F4C2AF05E4A4}" type="slidenum">
              <a:rPr lang="en-US"/>
              <a:pPr/>
              <a:t>43</a:t>
            </a:fld>
            <a:endParaRPr lang="en-US"/>
          </a:p>
        </p:txBody>
      </p:sp>
      <p:sp>
        <p:nvSpPr>
          <p:cNvPr id="66564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3048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Example: The Ideal Predictor</a:t>
            </a:r>
            <a:endParaRPr lang="en-US" sz="3200">
              <a:solidFill>
                <a:schemeClr val="tx1"/>
              </a:solidFill>
            </a:endParaRPr>
          </a:p>
        </p:txBody>
      </p:sp>
      <p:graphicFrame>
        <p:nvGraphicFramePr>
          <p:cNvPr id="66565" name="Object 5"/>
          <p:cNvGraphicFramePr>
            <a:graphicFrameLocks noChangeAspect="1"/>
          </p:cNvGraphicFramePr>
          <p:nvPr/>
        </p:nvGraphicFramePr>
        <p:xfrm>
          <a:off x="3200400" y="1676400"/>
          <a:ext cx="23368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6569" name="Equation" r:id="rId3" imgW="2336800" imgH="457200" progId="Equation.DSMT4">
                  <p:embed/>
                </p:oleObj>
              </mc:Choice>
              <mc:Fallback>
                <p:oleObj name="Equation" r:id="rId3" imgW="2336800" imgH="457200" progId="Equation.DSMT4">
                  <p:embed/>
                  <p:pic>
                    <p:nvPicPr>
                      <p:cNvPr id="0" name="Picture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200400" y="1676400"/>
                        <a:ext cx="23368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66566" name="Picture 6" descr="fig1_32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57200" y="2667000"/>
            <a:ext cx="8229600" cy="2962275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6DB721-E646-447C-8310-27752335113B}" type="slidenum">
              <a:rPr lang="en-US"/>
              <a:pPr/>
              <a:t>44</a:t>
            </a:fld>
            <a:endParaRPr lang="en-US"/>
          </a:p>
        </p:txBody>
      </p:sp>
      <p:sp>
        <p:nvSpPr>
          <p:cNvPr id="67587" name="Text Box 3"/>
          <p:cNvSpPr txBox="1">
            <a:spLocks noGrp="1" noChangeArrowheads="1"/>
          </p:cNvSpPr>
          <p:nvPr>
            <p:ph type="title"/>
          </p:nvPr>
        </p:nvSpPr>
        <p:spPr>
          <a:xfrm>
            <a:off x="685800" y="3048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Example: The Ideal Delay</a:t>
            </a:r>
            <a:endParaRPr lang="en-US" sz="3200">
              <a:solidFill>
                <a:schemeClr val="tx1"/>
              </a:solidFill>
            </a:endParaRPr>
          </a:p>
        </p:txBody>
      </p:sp>
      <p:graphicFrame>
        <p:nvGraphicFramePr>
          <p:cNvPr id="142336" name="Object 0"/>
          <p:cNvGraphicFramePr>
            <a:graphicFrameLocks noChangeAspect="1"/>
          </p:cNvGraphicFramePr>
          <p:nvPr/>
        </p:nvGraphicFramePr>
        <p:xfrm>
          <a:off x="3206750" y="1524000"/>
          <a:ext cx="23241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2340" name="Equation" r:id="rId3" imgW="2324100" imgH="457200" progId="Equation.DSMT4">
                  <p:embed/>
                </p:oleObj>
              </mc:Choice>
              <mc:Fallback>
                <p:oleObj name="Equation" r:id="rId3" imgW="2324100" imgH="457200" progId="Equation.DSMT4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206750" y="1524000"/>
                        <a:ext cx="23241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67589" name="Picture 5" descr="fig1_33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57200" y="2743200"/>
            <a:ext cx="8305800" cy="29972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356D0E-455C-430F-B55A-7A04E3CB8194}" type="slidenum">
              <a:rPr lang="en-US"/>
              <a:pPr/>
              <a:t>45</a:t>
            </a:fld>
            <a:endParaRPr lang="en-US"/>
          </a:p>
        </p:txBody>
      </p:sp>
      <p:sp>
        <p:nvSpPr>
          <p:cNvPr id="6861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371600"/>
            <a:ext cx="7924800" cy="5029200"/>
          </a:xfrm>
        </p:spPr>
        <p:txBody>
          <a:bodyPr/>
          <a:lstStyle/>
          <a:p>
            <a:r>
              <a:rPr lang="en-US"/>
              <a:t>A causal system is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memoryless</a:t>
            </a:r>
            <a:r>
              <a:rPr lang="en-US"/>
              <a:t> or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static</a:t>
            </a:r>
            <a:r>
              <a:rPr lang="en-US"/>
              <a:t> if, for any time </a:t>
            </a:r>
            <a:r>
              <a:rPr lang="en-US" i="1"/>
              <a:t>t</a:t>
            </a:r>
            <a:r>
              <a:rPr lang="en-US" baseline="-25000"/>
              <a:t>1</a:t>
            </a:r>
            <a:r>
              <a:rPr lang="en-US"/>
              <a:t>, the value of the output at time </a:t>
            </a:r>
            <a:r>
              <a:rPr lang="en-US" i="1"/>
              <a:t>t</a:t>
            </a:r>
            <a:r>
              <a:rPr lang="en-US" baseline="-25000"/>
              <a:t>1 </a:t>
            </a:r>
            <a:r>
              <a:rPr lang="en-US"/>
              <a:t>depends only on the value of the input at time </a:t>
            </a:r>
            <a:r>
              <a:rPr lang="en-US" i="1"/>
              <a:t>t</a:t>
            </a:r>
            <a:r>
              <a:rPr lang="en-US" baseline="-25000"/>
              <a:t>1</a:t>
            </a:r>
          </a:p>
          <a:p>
            <a:endParaRPr lang="en-US" baseline="-25000"/>
          </a:p>
          <a:p>
            <a:r>
              <a:rPr lang="en-US"/>
              <a:t>A causal system that is not memoryless is said to have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memory</a:t>
            </a:r>
            <a:r>
              <a:rPr lang="en-US"/>
              <a:t>. A system has memory if the output at time </a:t>
            </a:r>
            <a:r>
              <a:rPr lang="en-US" i="1"/>
              <a:t>t</a:t>
            </a:r>
            <a:r>
              <a:rPr lang="en-US" baseline="-25000"/>
              <a:t>1</a:t>
            </a:r>
            <a:r>
              <a:rPr lang="en-US"/>
              <a:t> depends in general on the past values of the input </a:t>
            </a:r>
            <a:r>
              <a:rPr lang="en-US" i="1"/>
              <a:t>x</a:t>
            </a:r>
            <a:r>
              <a:rPr lang="en-US"/>
              <a:t>(</a:t>
            </a:r>
            <a:r>
              <a:rPr lang="en-US" i="1"/>
              <a:t>t</a:t>
            </a:r>
            <a:r>
              <a:rPr lang="en-US"/>
              <a:t>) for some range of values of t up to </a:t>
            </a:r>
            <a:r>
              <a:rPr lang="en-US" i="1"/>
              <a:t>t </a:t>
            </a:r>
            <a:r>
              <a:rPr lang="en-US"/>
              <a:t>= </a:t>
            </a:r>
            <a:r>
              <a:rPr lang="en-US" i="1"/>
              <a:t>t</a:t>
            </a:r>
            <a:r>
              <a:rPr lang="en-US" baseline="-25000"/>
              <a:t>1</a:t>
            </a:r>
          </a:p>
        </p:txBody>
      </p:sp>
      <p:sp>
        <p:nvSpPr>
          <p:cNvPr id="68612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1524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Memoryless Systems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and Systems with Memory</a:t>
            </a:r>
            <a:endParaRPr lang="en-US" sz="3200">
              <a:solidFill>
                <a:schemeClr val="tx1"/>
              </a:solidFill>
            </a:endParaRPr>
          </a:p>
        </p:txBody>
      </p:sp>
    </p:spTree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BB082B-3F07-454D-AF4C-2D0373442FC4}" type="slidenum">
              <a:rPr lang="en-US"/>
              <a:pPr/>
              <a:t>46</a:t>
            </a:fld>
            <a:endParaRPr lang="en-US"/>
          </a:p>
        </p:txBody>
      </p:sp>
      <p:sp>
        <p:nvSpPr>
          <p:cNvPr id="7168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Ideal Amplifier/Attenuator</a:t>
            </a:r>
          </a:p>
          <a:p>
            <a:endParaRPr lang="en-US">
              <a:solidFill>
                <a:schemeClr val="accent2"/>
              </a:solidFill>
              <a:effectLst>
                <a:outerShdw blurRad="38100" dist="38100" dir="2700000" algn="tl">
                  <a:srgbClr val="C0C0C0"/>
                </a:outerShdw>
              </a:effectLst>
            </a:endParaRPr>
          </a:p>
          <a:p>
            <a:endParaRPr lang="en-US">
              <a:solidFill>
                <a:schemeClr val="accent2"/>
              </a:solidFill>
              <a:effectLst>
                <a:outerShdw blurRad="38100" dist="38100" dir="2700000" algn="tl">
                  <a:srgbClr val="C0C0C0"/>
                </a:outerShdw>
              </a:effectLst>
            </a:endParaRPr>
          </a:p>
          <a:p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RC Circuit</a:t>
            </a:r>
          </a:p>
        </p:txBody>
      </p:sp>
      <p:graphicFrame>
        <p:nvGraphicFramePr>
          <p:cNvPr id="71684" name="Object 4"/>
          <p:cNvGraphicFramePr>
            <a:graphicFrameLocks noChangeAspect="1"/>
          </p:cNvGraphicFramePr>
          <p:nvPr/>
        </p:nvGraphicFramePr>
        <p:xfrm>
          <a:off x="3354388" y="2819400"/>
          <a:ext cx="21463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1692" name="Equation" r:id="rId3" imgW="2146300" imgH="457200" progId="Equation.DSMT4">
                  <p:embed/>
                </p:oleObj>
              </mc:Choice>
              <mc:Fallback>
                <p:oleObj name="Equation" r:id="rId3" imgW="2146300" imgH="457200" progId="Equation.DSMT4">
                  <p:embed/>
                  <p:pic>
                    <p:nvPicPr>
                      <p:cNvPr id="0" name="Picture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54388" y="2819400"/>
                        <a:ext cx="21463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1685" name="Object 5"/>
          <p:cNvGraphicFramePr>
            <a:graphicFrameLocks noChangeAspect="1"/>
          </p:cNvGraphicFramePr>
          <p:nvPr/>
        </p:nvGraphicFramePr>
        <p:xfrm>
          <a:off x="1727200" y="4572000"/>
          <a:ext cx="5816600" cy="1155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1693" name="Equation" r:id="rId5" imgW="5816600" imgH="1155700" progId="Equation.DSMT4">
                  <p:embed/>
                </p:oleObj>
              </mc:Choice>
              <mc:Fallback>
                <p:oleObj name="Equation" r:id="rId5" imgW="5816600" imgH="1155700" progId="Equation.DSMT4">
                  <p:embed/>
                  <p:pic>
                    <p:nvPicPr>
                      <p:cNvPr id="0" name="Picture 1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727200" y="4572000"/>
                        <a:ext cx="5816600" cy="11557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71688" name="Text Box 8"/>
          <p:cNvSpPr txBox="1">
            <a:spLocks noGrp="1" noChangeArrowheads="1"/>
          </p:cNvSpPr>
          <p:nvPr>
            <p:ph type="title"/>
          </p:nvPr>
        </p:nvSpPr>
        <p:spPr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Examples</a:t>
            </a:r>
            <a:endParaRPr lang="en-US" sz="3200">
              <a:solidFill>
                <a:schemeClr val="tx1"/>
              </a:solidFill>
            </a:endParaRPr>
          </a:p>
        </p:txBody>
      </p:sp>
    </p:spTree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666E9E-8270-4CC4-BD87-9138D81FB05F}" type="slidenum">
              <a:rPr lang="en-US"/>
              <a:pPr/>
              <a:t>47</a:t>
            </a:fld>
            <a:endParaRPr lang="en-US"/>
          </a:p>
        </p:txBody>
      </p:sp>
      <p:sp>
        <p:nvSpPr>
          <p:cNvPr id="7270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371600"/>
            <a:ext cx="7772400" cy="4114800"/>
          </a:xfrm>
        </p:spPr>
        <p:txBody>
          <a:bodyPr/>
          <a:lstStyle/>
          <a:p>
            <a:r>
              <a:rPr lang="en-US"/>
              <a:t>A system is said to be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additive </a:t>
            </a:r>
            <a:r>
              <a:rPr lang="en-US"/>
              <a:t>if, for any two inputs </a:t>
            </a:r>
            <a:r>
              <a:rPr lang="en-US" i="1"/>
              <a:t>x</a:t>
            </a:r>
            <a:r>
              <a:rPr lang="en-US" baseline="-25000"/>
              <a:t>1</a:t>
            </a:r>
            <a:r>
              <a:rPr lang="en-US"/>
              <a:t>(</a:t>
            </a:r>
            <a:r>
              <a:rPr lang="en-US" i="1"/>
              <a:t>t</a:t>
            </a:r>
            <a:r>
              <a:rPr lang="en-US"/>
              <a:t>) and </a:t>
            </a:r>
            <a:r>
              <a:rPr lang="en-US" i="1"/>
              <a:t>x</a:t>
            </a:r>
            <a:r>
              <a:rPr lang="en-US" baseline="-25000"/>
              <a:t>2</a:t>
            </a:r>
            <a:r>
              <a:rPr lang="en-US"/>
              <a:t>(</a:t>
            </a:r>
            <a:r>
              <a:rPr lang="en-US" i="1"/>
              <a:t>t</a:t>
            </a:r>
            <a:r>
              <a:rPr lang="en-US"/>
              <a:t>), the response to the sum of inputs </a:t>
            </a:r>
            <a:r>
              <a:rPr lang="en-US" i="1"/>
              <a:t>x</a:t>
            </a:r>
            <a:r>
              <a:rPr lang="en-US" baseline="-25000"/>
              <a:t>1</a:t>
            </a:r>
            <a:r>
              <a:rPr lang="en-US"/>
              <a:t>(</a:t>
            </a:r>
            <a:r>
              <a:rPr lang="en-US" i="1"/>
              <a:t>t</a:t>
            </a:r>
            <a:r>
              <a:rPr lang="en-US"/>
              <a:t>) + </a:t>
            </a:r>
            <a:r>
              <a:rPr lang="en-US" i="1"/>
              <a:t>x</a:t>
            </a:r>
            <a:r>
              <a:rPr lang="en-US" baseline="-25000"/>
              <a:t> 2</a:t>
            </a:r>
            <a:r>
              <a:rPr lang="en-US"/>
              <a:t>(</a:t>
            </a:r>
            <a:r>
              <a:rPr lang="en-US" i="1"/>
              <a:t>t</a:t>
            </a:r>
            <a:r>
              <a:rPr lang="en-US"/>
              <a:t>)  is equal to the sum of the responses to the inputs (assuming no initial energy before the application of the inputs)</a:t>
            </a:r>
          </a:p>
        </p:txBody>
      </p:sp>
      <p:sp>
        <p:nvSpPr>
          <p:cNvPr id="72708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1524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Basic System Properties: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Additive Systems</a:t>
            </a:r>
            <a:endParaRPr lang="en-US" sz="3200">
              <a:solidFill>
                <a:schemeClr val="tx1"/>
              </a:solidFill>
            </a:endParaRPr>
          </a:p>
        </p:txBody>
      </p:sp>
      <p:sp>
        <p:nvSpPr>
          <p:cNvPr id="72710" name="Rectangle 6"/>
          <p:cNvSpPr>
            <a:spLocks noChangeArrowheads="1"/>
          </p:cNvSpPr>
          <p:nvPr/>
        </p:nvSpPr>
        <p:spPr bwMode="auto">
          <a:xfrm>
            <a:off x="3581400" y="5029200"/>
            <a:ext cx="1600200" cy="10668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72711" name="Line 7"/>
          <p:cNvSpPr>
            <a:spLocks noChangeShapeType="1"/>
          </p:cNvSpPr>
          <p:nvPr/>
        </p:nvSpPr>
        <p:spPr bwMode="auto">
          <a:xfrm>
            <a:off x="5181600" y="5562600"/>
            <a:ext cx="990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72712" name="Line 8"/>
          <p:cNvSpPr>
            <a:spLocks noChangeShapeType="1"/>
          </p:cNvSpPr>
          <p:nvPr/>
        </p:nvSpPr>
        <p:spPr bwMode="auto">
          <a:xfrm>
            <a:off x="2590800" y="5562600"/>
            <a:ext cx="990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graphicFrame>
        <p:nvGraphicFramePr>
          <p:cNvPr id="72713" name="Object 9"/>
          <p:cNvGraphicFramePr>
            <a:graphicFrameLocks noChangeAspect="1"/>
          </p:cNvGraphicFramePr>
          <p:nvPr/>
        </p:nvGraphicFramePr>
        <p:xfrm>
          <a:off x="6465888" y="5283200"/>
          <a:ext cx="2044700" cy="50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2721" name="Equation" r:id="rId3" imgW="2044700" imgH="508000" progId="Equation.DSMT4">
                  <p:embed/>
                </p:oleObj>
              </mc:Choice>
              <mc:Fallback>
                <p:oleObj name="Equation" r:id="rId3" imgW="2044700" imgH="508000" progId="Equation.DSMT4">
                  <p:embed/>
                  <p:pic>
                    <p:nvPicPr>
                      <p:cNvPr id="0" name="Picture 1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465888" y="5283200"/>
                        <a:ext cx="2044700" cy="508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2714" name="Object 10"/>
          <p:cNvGraphicFramePr>
            <a:graphicFrameLocks noChangeAspect="1"/>
          </p:cNvGraphicFramePr>
          <p:nvPr/>
        </p:nvGraphicFramePr>
        <p:xfrm>
          <a:off x="476250" y="5280025"/>
          <a:ext cx="1981200" cy="50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2722" name="Equation" r:id="rId5" imgW="1981200" imgH="508000" progId="Equation.DSMT4">
                  <p:embed/>
                </p:oleObj>
              </mc:Choice>
              <mc:Fallback>
                <p:oleObj name="Equation" r:id="rId5" imgW="1981200" imgH="508000" progId="Equation.DSMT4">
                  <p:embed/>
                  <p:pic>
                    <p:nvPicPr>
                      <p:cNvPr id="0" name="Picture 1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76250" y="5280025"/>
                        <a:ext cx="1981200" cy="508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72717" name="Text Box 13"/>
          <p:cNvSpPr txBox="1">
            <a:spLocks noChangeArrowheads="1"/>
          </p:cNvSpPr>
          <p:nvPr/>
        </p:nvSpPr>
        <p:spPr bwMode="auto">
          <a:xfrm>
            <a:off x="3824288" y="5272088"/>
            <a:ext cx="1828800" cy="5191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 eaLnBrk="1" hangingPunct="1">
              <a:spcBef>
                <a:spcPct val="50000"/>
              </a:spcBef>
            </a:pPr>
            <a:r>
              <a:rPr lang="en-US" sz="2800">
                <a:solidFill>
                  <a:schemeClr val="tx1"/>
                </a:solidFill>
                <a:latin typeface="Times New Roman" pitchFamily="18" charset="0"/>
              </a:rPr>
              <a:t>system</a:t>
            </a:r>
          </a:p>
        </p:txBody>
      </p:sp>
    </p:spTree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23CFE72-BA6C-4572-BBEC-97BE15287C80}" type="slidenum">
              <a:rPr lang="en-US"/>
              <a:pPr/>
              <a:t>48</a:t>
            </a:fld>
            <a:endParaRPr lang="en-US"/>
          </a:p>
        </p:txBody>
      </p:sp>
      <p:sp>
        <p:nvSpPr>
          <p:cNvPr id="7373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A system is said to be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homogeneous</a:t>
            </a:r>
            <a:r>
              <a:rPr lang="en-US"/>
              <a:t> if, for any input </a:t>
            </a:r>
            <a:r>
              <a:rPr lang="en-US" i="1"/>
              <a:t>x</a:t>
            </a:r>
            <a:r>
              <a:rPr lang="en-US"/>
              <a:t>(</a:t>
            </a:r>
            <a:r>
              <a:rPr lang="en-US" i="1"/>
              <a:t>t</a:t>
            </a:r>
            <a:r>
              <a:rPr lang="en-US"/>
              <a:t>) and any scalar </a:t>
            </a:r>
            <a:r>
              <a:rPr lang="en-US" i="1"/>
              <a:t>a</a:t>
            </a:r>
            <a:r>
              <a:rPr lang="en-US"/>
              <a:t>, the response to the input </a:t>
            </a:r>
            <a:r>
              <a:rPr lang="en-US" i="1"/>
              <a:t>ax</a:t>
            </a:r>
            <a:r>
              <a:rPr lang="en-US"/>
              <a:t>(</a:t>
            </a:r>
            <a:r>
              <a:rPr lang="en-US" i="1"/>
              <a:t>t</a:t>
            </a:r>
            <a:r>
              <a:rPr lang="en-US"/>
              <a:t>) is equal to </a:t>
            </a:r>
            <a:r>
              <a:rPr lang="en-US" i="1"/>
              <a:t>a</a:t>
            </a:r>
            <a:r>
              <a:rPr lang="en-US"/>
              <a:t> times the response to </a:t>
            </a:r>
            <a:r>
              <a:rPr lang="en-US" i="1"/>
              <a:t>x</a:t>
            </a:r>
            <a:r>
              <a:rPr lang="en-US"/>
              <a:t>(</a:t>
            </a:r>
            <a:r>
              <a:rPr lang="en-US" i="1"/>
              <a:t>t</a:t>
            </a:r>
            <a:r>
              <a:rPr lang="en-US"/>
              <a:t>), assuming no energy before the application of the input</a:t>
            </a:r>
            <a:endParaRPr lang="en-US">
              <a:solidFill>
                <a:schemeClr val="accent2"/>
              </a:solidFill>
              <a:effectLst>
                <a:outerShdw blurRad="38100" dist="38100" dir="2700000" algn="tl">
                  <a:srgbClr val="C0C0C0"/>
                </a:outerShdw>
              </a:effectLst>
            </a:endParaRPr>
          </a:p>
        </p:txBody>
      </p:sp>
      <p:sp>
        <p:nvSpPr>
          <p:cNvPr id="73732" name="Text Box 4"/>
          <p:cNvSpPr txBox="1">
            <a:spLocks noGrp="1" noChangeArrowheads="1"/>
          </p:cNvSpPr>
          <p:nvPr>
            <p:ph type="title"/>
          </p:nvPr>
        </p:nvSpPr>
        <p:spPr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Basic System Properties: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Homogeneous Systems</a:t>
            </a:r>
            <a:endParaRPr lang="en-US" sz="3200">
              <a:solidFill>
                <a:schemeClr val="tx1"/>
              </a:solidFill>
            </a:endParaRPr>
          </a:p>
        </p:txBody>
      </p:sp>
      <p:sp>
        <p:nvSpPr>
          <p:cNvPr id="73733" name="Rectangle 5"/>
          <p:cNvSpPr>
            <a:spLocks noChangeArrowheads="1"/>
          </p:cNvSpPr>
          <p:nvPr/>
        </p:nvSpPr>
        <p:spPr bwMode="auto">
          <a:xfrm>
            <a:off x="3581400" y="5029200"/>
            <a:ext cx="1600200" cy="10668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73734" name="Line 6"/>
          <p:cNvSpPr>
            <a:spLocks noChangeShapeType="1"/>
          </p:cNvSpPr>
          <p:nvPr/>
        </p:nvSpPr>
        <p:spPr bwMode="auto">
          <a:xfrm>
            <a:off x="2590800" y="5562600"/>
            <a:ext cx="990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73735" name="Line 7"/>
          <p:cNvSpPr>
            <a:spLocks noChangeShapeType="1"/>
          </p:cNvSpPr>
          <p:nvPr/>
        </p:nvSpPr>
        <p:spPr bwMode="auto">
          <a:xfrm>
            <a:off x="5181600" y="5562600"/>
            <a:ext cx="990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graphicFrame>
        <p:nvGraphicFramePr>
          <p:cNvPr id="73736" name="Object 8"/>
          <p:cNvGraphicFramePr>
            <a:graphicFrameLocks noChangeAspect="1"/>
          </p:cNvGraphicFramePr>
          <p:nvPr/>
        </p:nvGraphicFramePr>
        <p:xfrm>
          <a:off x="1554163" y="5338763"/>
          <a:ext cx="8890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3744" name="Equation" r:id="rId3" imgW="889000" imgH="457200" progId="Equation.DSMT4">
                  <p:embed/>
                </p:oleObj>
              </mc:Choice>
              <mc:Fallback>
                <p:oleObj name="Equation" r:id="rId3" imgW="889000" imgH="457200" progId="Equation.DSMT4">
                  <p:embed/>
                  <p:pic>
                    <p:nvPicPr>
                      <p:cNvPr id="0" name="Picture 1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554163" y="5338763"/>
                        <a:ext cx="8890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3737" name="Object 9"/>
          <p:cNvGraphicFramePr>
            <a:graphicFrameLocks noChangeAspect="1"/>
          </p:cNvGraphicFramePr>
          <p:nvPr/>
        </p:nvGraphicFramePr>
        <p:xfrm>
          <a:off x="6323013" y="5334000"/>
          <a:ext cx="9017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3745" name="Equation" r:id="rId5" imgW="901700" imgH="457200" progId="Equation.DSMT4">
                  <p:embed/>
                </p:oleObj>
              </mc:Choice>
              <mc:Fallback>
                <p:oleObj name="Equation" r:id="rId5" imgW="901700" imgH="457200" progId="Equation.DSMT4">
                  <p:embed/>
                  <p:pic>
                    <p:nvPicPr>
                      <p:cNvPr id="0" name="Picture 1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323013" y="5334000"/>
                        <a:ext cx="9017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73738" name="Text Box 10"/>
          <p:cNvSpPr txBox="1">
            <a:spLocks noChangeArrowheads="1"/>
          </p:cNvSpPr>
          <p:nvPr/>
        </p:nvSpPr>
        <p:spPr bwMode="auto">
          <a:xfrm>
            <a:off x="3824288" y="5272088"/>
            <a:ext cx="1828800" cy="5191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 eaLnBrk="1" hangingPunct="1">
              <a:spcBef>
                <a:spcPct val="50000"/>
              </a:spcBef>
            </a:pPr>
            <a:r>
              <a:rPr lang="en-US" sz="2800">
                <a:solidFill>
                  <a:schemeClr val="tx1"/>
                </a:solidFill>
                <a:latin typeface="Times New Roman" pitchFamily="18" charset="0"/>
              </a:rPr>
              <a:t>system</a:t>
            </a:r>
          </a:p>
        </p:txBody>
      </p:sp>
    </p:spTree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DF8EF1-5405-4994-AF19-083F7BD57E8D}" type="slidenum">
              <a:rPr lang="en-US"/>
              <a:pPr/>
              <a:t>49</a:t>
            </a:fld>
            <a:endParaRPr lang="en-US"/>
          </a:p>
        </p:txBody>
      </p:sp>
      <p:sp>
        <p:nvSpPr>
          <p:cNvPr id="7475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600200"/>
            <a:ext cx="7772400" cy="4114800"/>
          </a:xfrm>
        </p:spPr>
        <p:txBody>
          <a:bodyPr/>
          <a:lstStyle/>
          <a:p>
            <a:r>
              <a:rPr lang="en-US"/>
              <a:t>A system is said to be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linear </a:t>
            </a:r>
            <a:r>
              <a:rPr lang="en-US"/>
              <a:t>if it is both additive and homogeneous</a:t>
            </a:r>
          </a:p>
          <a:p>
            <a:endParaRPr lang="en-US"/>
          </a:p>
          <a:p>
            <a:endParaRPr lang="en-US"/>
          </a:p>
          <a:p>
            <a:endParaRPr lang="en-US"/>
          </a:p>
          <a:p>
            <a:r>
              <a:rPr lang="en-US"/>
              <a:t>A system that is not linear is said to be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nonlinear</a:t>
            </a:r>
          </a:p>
        </p:txBody>
      </p:sp>
      <p:sp>
        <p:nvSpPr>
          <p:cNvPr id="74756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2286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Basic System Properties: Linearity</a:t>
            </a:r>
            <a:endParaRPr lang="en-US" sz="3200">
              <a:solidFill>
                <a:schemeClr val="tx1"/>
              </a:solidFill>
            </a:endParaRPr>
          </a:p>
        </p:txBody>
      </p:sp>
      <p:sp>
        <p:nvSpPr>
          <p:cNvPr id="74757" name="Rectangle 5"/>
          <p:cNvSpPr>
            <a:spLocks noChangeArrowheads="1"/>
          </p:cNvSpPr>
          <p:nvPr/>
        </p:nvSpPr>
        <p:spPr bwMode="auto">
          <a:xfrm>
            <a:off x="3657600" y="2971800"/>
            <a:ext cx="1600200" cy="10668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74758" name="Text Box 6"/>
          <p:cNvSpPr txBox="1">
            <a:spLocks noChangeArrowheads="1"/>
          </p:cNvSpPr>
          <p:nvPr/>
        </p:nvSpPr>
        <p:spPr bwMode="auto">
          <a:xfrm>
            <a:off x="3867150" y="3214688"/>
            <a:ext cx="1828800" cy="5191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 eaLnBrk="1" hangingPunct="1">
              <a:spcBef>
                <a:spcPct val="50000"/>
              </a:spcBef>
            </a:pPr>
            <a:r>
              <a:rPr lang="en-US" sz="2800">
                <a:solidFill>
                  <a:schemeClr val="tx1"/>
                </a:solidFill>
                <a:latin typeface="Times New Roman" pitchFamily="18" charset="0"/>
              </a:rPr>
              <a:t>system</a:t>
            </a:r>
          </a:p>
        </p:txBody>
      </p:sp>
      <p:sp>
        <p:nvSpPr>
          <p:cNvPr id="74759" name="Line 7"/>
          <p:cNvSpPr>
            <a:spLocks noChangeShapeType="1"/>
          </p:cNvSpPr>
          <p:nvPr/>
        </p:nvSpPr>
        <p:spPr bwMode="auto">
          <a:xfrm>
            <a:off x="5253038" y="3505200"/>
            <a:ext cx="990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graphicFrame>
        <p:nvGraphicFramePr>
          <p:cNvPr id="74760" name="Object 8"/>
          <p:cNvGraphicFramePr>
            <a:graphicFrameLocks noChangeAspect="1"/>
          </p:cNvGraphicFramePr>
          <p:nvPr/>
        </p:nvGraphicFramePr>
        <p:xfrm>
          <a:off x="195263" y="3243263"/>
          <a:ext cx="2362200" cy="50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4769" name="Equation" r:id="rId3" imgW="2362200" imgH="508000" progId="Equation.DSMT4">
                  <p:embed/>
                </p:oleObj>
              </mc:Choice>
              <mc:Fallback>
                <p:oleObj name="Equation" r:id="rId3" imgW="2362200" imgH="508000" progId="Equation.DSMT4">
                  <p:embed/>
                  <p:pic>
                    <p:nvPicPr>
                      <p:cNvPr id="0" name="Picture 1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95263" y="3243263"/>
                        <a:ext cx="2362200" cy="508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74761" name="Line 9"/>
          <p:cNvSpPr>
            <a:spLocks noChangeShapeType="1"/>
          </p:cNvSpPr>
          <p:nvPr/>
        </p:nvSpPr>
        <p:spPr bwMode="auto">
          <a:xfrm>
            <a:off x="2647950" y="3505200"/>
            <a:ext cx="990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graphicFrame>
        <p:nvGraphicFramePr>
          <p:cNvPr id="74762" name="Object 10"/>
          <p:cNvGraphicFramePr>
            <a:graphicFrameLocks noChangeAspect="1"/>
          </p:cNvGraphicFramePr>
          <p:nvPr/>
        </p:nvGraphicFramePr>
        <p:xfrm>
          <a:off x="6423025" y="3228975"/>
          <a:ext cx="2374900" cy="50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4770" name="Equation" r:id="rId5" imgW="2374900" imgH="508000" progId="Equation.DSMT4">
                  <p:embed/>
                </p:oleObj>
              </mc:Choice>
              <mc:Fallback>
                <p:oleObj name="Equation" r:id="rId5" imgW="2374900" imgH="508000" progId="Equation.DSMT4">
                  <p:embed/>
                  <p:pic>
                    <p:nvPicPr>
                      <p:cNvPr id="0" name="Picture 1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423025" y="3228975"/>
                        <a:ext cx="2374900" cy="508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7F6C9F-0FED-446C-8978-B35BEFFE857F}" type="slidenum">
              <a:rPr lang="en-US"/>
              <a:pPr/>
              <a:t>50</a:t>
            </a:fld>
            <a:endParaRPr lang="en-US"/>
          </a:p>
        </p:txBody>
      </p:sp>
      <p:sp>
        <p:nvSpPr>
          <p:cNvPr id="75779" name="Text Box 3"/>
          <p:cNvSpPr txBox="1">
            <a:spLocks noGrp="1" noChangeArrowheads="1"/>
          </p:cNvSpPr>
          <p:nvPr>
            <p:ph type="title"/>
          </p:nvPr>
        </p:nvSpPr>
        <p:spPr>
          <a:xfrm>
            <a:off x="685800" y="3048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Example of Nonlinear System: Circuit with a Diode</a:t>
            </a: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75780" name="Picture 4" descr="fig1_3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62000" y="1524000"/>
            <a:ext cx="7696200" cy="3421063"/>
          </a:xfrm>
          <a:prstGeom prst="rect">
            <a:avLst/>
          </a:prstGeom>
          <a:noFill/>
        </p:spPr>
      </p:pic>
      <p:graphicFrame>
        <p:nvGraphicFramePr>
          <p:cNvPr id="75782" name="Object 6"/>
          <p:cNvGraphicFramePr>
            <a:graphicFrameLocks noChangeAspect="1"/>
          </p:cNvGraphicFramePr>
          <p:nvPr/>
        </p:nvGraphicFramePr>
        <p:xfrm>
          <a:off x="1714500" y="4737100"/>
          <a:ext cx="6210300" cy="1816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5786" name="Equation" r:id="rId4" imgW="6210300" imgH="1816100" progId="Equation.DSMT4">
                  <p:embed/>
                </p:oleObj>
              </mc:Choice>
              <mc:Fallback>
                <p:oleObj name="Equation" r:id="rId4" imgW="6210300" imgH="1816100" progId="Equation.DSMT4">
                  <p:embed/>
                  <p:pic>
                    <p:nvPicPr>
                      <p:cNvPr id="0" name="Picture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714500" y="4737100"/>
                        <a:ext cx="6210300" cy="18161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175E60-7FB1-4433-AC25-D6F03F008A12}" type="slidenum">
              <a:rPr lang="en-US"/>
              <a:pPr/>
              <a:t>51</a:t>
            </a:fld>
            <a:endParaRPr lang="en-US"/>
          </a:p>
        </p:txBody>
      </p:sp>
      <p:sp>
        <p:nvSpPr>
          <p:cNvPr id="76803" name="Text Box 3"/>
          <p:cNvSpPr txBox="1">
            <a:spLocks noGrp="1" noChangeArrowheads="1"/>
          </p:cNvSpPr>
          <p:nvPr>
            <p:ph type="title"/>
          </p:nvPr>
        </p:nvSpPr>
        <p:spPr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Example of Nonlinear System: Square-Law Device</a:t>
            </a: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76804" name="Picture 4" descr="fig1_35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85800" y="3200400"/>
            <a:ext cx="7770813" cy="2463800"/>
          </a:xfrm>
          <a:prstGeom prst="rect">
            <a:avLst/>
          </a:prstGeom>
          <a:noFill/>
        </p:spPr>
      </p:pic>
      <p:graphicFrame>
        <p:nvGraphicFramePr>
          <p:cNvPr id="76805" name="Object 5"/>
          <p:cNvGraphicFramePr>
            <a:graphicFrameLocks noChangeAspect="1"/>
          </p:cNvGraphicFramePr>
          <p:nvPr/>
        </p:nvGraphicFramePr>
        <p:xfrm>
          <a:off x="3505200" y="2222500"/>
          <a:ext cx="1981200" cy="520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6809" name="Equation" r:id="rId4" imgW="1981200" imgH="520700" progId="Equation.DSMT4">
                  <p:embed/>
                </p:oleObj>
              </mc:Choice>
              <mc:Fallback>
                <p:oleObj name="Equation" r:id="rId4" imgW="1981200" imgH="520700" progId="Equation.DSMT4">
                  <p:embed/>
                  <p:pic>
                    <p:nvPicPr>
                      <p:cNvPr id="0" name="Picture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505200" y="2222500"/>
                        <a:ext cx="1981200" cy="5207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FA72C6A-03B1-425D-88C1-77766116A8E2}" type="slidenum">
              <a:rPr lang="en-US"/>
              <a:pPr/>
              <a:t>52</a:t>
            </a:fld>
            <a:endParaRPr lang="en-US"/>
          </a:p>
        </p:txBody>
      </p:sp>
      <p:sp>
        <p:nvSpPr>
          <p:cNvPr id="77827" name="Text Box 3"/>
          <p:cNvSpPr txBox="1">
            <a:spLocks noGrp="1" noChangeArrowheads="1"/>
          </p:cNvSpPr>
          <p:nvPr>
            <p:ph type="title"/>
          </p:nvPr>
        </p:nvSpPr>
        <p:spPr>
          <a:xfrm>
            <a:off x="685800" y="5334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Example of Linear System: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The Ideal Amplifier</a:t>
            </a: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77828" name="Picture 4" descr="fig1_36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85800" y="3028950"/>
            <a:ext cx="8001000" cy="3295650"/>
          </a:xfrm>
          <a:prstGeom prst="rect">
            <a:avLst/>
          </a:prstGeom>
          <a:noFill/>
        </p:spPr>
      </p:pic>
      <p:graphicFrame>
        <p:nvGraphicFramePr>
          <p:cNvPr id="77829" name="Object 5"/>
          <p:cNvGraphicFramePr>
            <a:graphicFrameLocks noChangeAspect="1"/>
          </p:cNvGraphicFramePr>
          <p:nvPr/>
        </p:nvGraphicFramePr>
        <p:xfrm>
          <a:off x="3125788" y="2133600"/>
          <a:ext cx="21463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7833" name="Equation" r:id="rId4" imgW="2146300" imgH="457200" progId="Equation.DSMT4">
                  <p:embed/>
                </p:oleObj>
              </mc:Choice>
              <mc:Fallback>
                <p:oleObj name="Equation" r:id="rId4" imgW="2146300" imgH="457200" progId="Equation.DSMT4">
                  <p:embed/>
                  <p:pic>
                    <p:nvPicPr>
                      <p:cNvPr id="0" name="Picture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125788" y="2133600"/>
                        <a:ext cx="21463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CF7049-78F3-462C-AE77-1F58C0E2C246}" type="slidenum">
              <a:rPr lang="en-US"/>
              <a:pPr/>
              <a:t>53</a:t>
            </a:fld>
            <a:endParaRPr lang="en-US"/>
          </a:p>
        </p:txBody>
      </p:sp>
      <p:sp>
        <p:nvSpPr>
          <p:cNvPr id="78851" name="Text Box 3"/>
          <p:cNvSpPr txBox="1">
            <a:spLocks noGrp="1" noChangeArrowheads="1"/>
          </p:cNvSpPr>
          <p:nvPr>
            <p:ph type="title"/>
          </p:nvPr>
        </p:nvSpPr>
        <p:spPr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Example of Nonlinear System: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A Real Amplifier</a:t>
            </a:r>
            <a:endParaRPr lang="en-US" sz="3200">
              <a:solidFill>
                <a:schemeClr val="tx1"/>
              </a:solidFill>
            </a:endParaRPr>
          </a:p>
        </p:txBody>
      </p:sp>
      <p:pic>
        <p:nvPicPr>
          <p:cNvPr id="78853" name="Picture 5" descr="fig1_37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524000" y="2374900"/>
            <a:ext cx="5715000" cy="37211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93E482-F60A-4C17-8B0E-627CD11FC3B5}" type="slidenum">
              <a:rPr lang="en-US"/>
              <a:pPr/>
              <a:t>54</a:t>
            </a:fld>
            <a:endParaRPr lang="en-US"/>
          </a:p>
        </p:txBody>
      </p:sp>
      <p:sp>
        <p:nvSpPr>
          <p:cNvPr id="7987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09600" y="1524000"/>
            <a:ext cx="8229600" cy="4876800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/>
              <a:t>A system is said to be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time invariant</a:t>
            </a:r>
            <a:r>
              <a:rPr lang="en-US"/>
              <a:t> if, for any input </a:t>
            </a:r>
            <a:r>
              <a:rPr lang="en-US" i="1"/>
              <a:t>x</a:t>
            </a:r>
            <a:r>
              <a:rPr lang="en-US"/>
              <a:t>(</a:t>
            </a:r>
            <a:r>
              <a:rPr lang="en-US" i="1"/>
              <a:t>t</a:t>
            </a:r>
            <a:r>
              <a:rPr lang="en-US"/>
              <a:t>) and any time </a:t>
            </a:r>
            <a:r>
              <a:rPr lang="en-US" i="1"/>
              <a:t>t</a:t>
            </a:r>
            <a:r>
              <a:rPr lang="en-US" baseline="-25000"/>
              <a:t>1</a:t>
            </a:r>
            <a:r>
              <a:rPr lang="en-US"/>
              <a:t>, the response to the shifted input </a:t>
            </a:r>
            <a:r>
              <a:rPr lang="en-US" i="1"/>
              <a:t>x</a:t>
            </a:r>
            <a:r>
              <a:rPr lang="en-US"/>
              <a:t>(</a:t>
            </a:r>
            <a:r>
              <a:rPr lang="en-US" i="1"/>
              <a:t>t – t</a:t>
            </a:r>
            <a:r>
              <a:rPr lang="en-US" baseline="-25000"/>
              <a:t>1</a:t>
            </a:r>
            <a:r>
              <a:rPr lang="en-US"/>
              <a:t>)  is equal to </a:t>
            </a:r>
            <a:r>
              <a:rPr lang="en-US" i="1"/>
              <a:t>y</a:t>
            </a:r>
            <a:r>
              <a:rPr lang="en-US"/>
              <a:t>(</a:t>
            </a:r>
            <a:r>
              <a:rPr lang="en-US" i="1"/>
              <a:t>t – t</a:t>
            </a:r>
            <a:r>
              <a:rPr lang="en-US" baseline="-25000"/>
              <a:t>1</a:t>
            </a:r>
            <a:r>
              <a:rPr lang="en-US"/>
              <a:t>) where </a:t>
            </a:r>
            <a:r>
              <a:rPr lang="en-US" i="1"/>
              <a:t>y</a:t>
            </a:r>
            <a:r>
              <a:rPr lang="en-US"/>
              <a:t>(</a:t>
            </a:r>
            <a:r>
              <a:rPr lang="en-US" i="1"/>
              <a:t>t</a:t>
            </a:r>
            <a:r>
              <a:rPr lang="en-US"/>
              <a:t>) is the response to </a:t>
            </a:r>
            <a:r>
              <a:rPr lang="en-US" i="1"/>
              <a:t>x</a:t>
            </a:r>
            <a:r>
              <a:rPr lang="en-US"/>
              <a:t>(</a:t>
            </a:r>
            <a:r>
              <a:rPr lang="en-US" i="1"/>
              <a:t>t</a:t>
            </a:r>
            <a:r>
              <a:rPr lang="en-US"/>
              <a:t>) with zero initial energy</a:t>
            </a:r>
          </a:p>
          <a:p>
            <a:pPr>
              <a:lnSpc>
                <a:spcPct val="90000"/>
              </a:lnSpc>
            </a:pPr>
            <a:endParaRPr lang="en-US"/>
          </a:p>
          <a:p>
            <a:pPr>
              <a:lnSpc>
                <a:spcPct val="90000"/>
              </a:lnSpc>
            </a:pPr>
            <a:endParaRPr lang="en-US"/>
          </a:p>
          <a:p>
            <a:pPr>
              <a:lnSpc>
                <a:spcPct val="90000"/>
              </a:lnSpc>
            </a:pPr>
            <a:endParaRPr lang="en-US"/>
          </a:p>
          <a:p>
            <a:pPr>
              <a:lnSpc>
                <a:spcPct val="90000"/>
              </a:lnSpc>
            </a:pPr>
            <a:r>
              <a:rPr lang="en-US"/>
              <a:t>A system that is not time invariant is said to be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time varying</a:t>
            </a:r>
            <a:r>
              <a:rPr lang="en-US"/>
              <a:t> or </a:t>
            </a:r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time variant</a:t>
            </a:r>
          </a:p>
        </p:txBody>
      </p:sp>
      <p:sp>
        <p:nvSpPr>
          <p:cNvPr id="79876" name="Text Box 4"/>
          <p:cNvSpPr txBox="1">
            <a:spLocks noGrp="1" noChangeArrowheads="1"/>
          </p:cNvSpPr>
          <p:nvPr>
            <p:ph type="title"/>
          </p:nvPr>
        </p:nvSpPr>
        <p:spPr>
          <a:xfrm>
            <a:off x="685800" y="228600"/>
            <a:ext cx="7772400" cy="1143000"/>
          </a:xfrm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Basic System Properties: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 Time Invariance</a:t>
            </a:r>
            <a:endParaRPr lang="en-US" sz="3200">
              <a:solidFill>
                <a:schemeClr val="tx1"/>
              </a:solidFill>
            </a:endParaRPr>
          </a:p>
        </p:txBody>
      </p:sp>
      <p:sp>
        <p:nvSpPr>
          <p:cNvPr id="79877" name="Rectangle 5"/>
          <p:cNvSpPr>
            <a:spLocks noChangeArrowheads="1"/>
          </p:cNvSpPr>
          <p:nvPr/>
        </p:nvSpPr>
        <p:spPr bwMode="auto">
          <a:xfrm>
            <a:off x="3657600" y="4114800"/>
            <a:ext cx="1600200" cy="10668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79878" name="Text Box 6"/>
          <p:cNvSpPr txBox="1">
            <a:spLocks noChangeArrowheads="1"/>
          </p:cNvSpPr>
          <p:nvPr/>
        </p:nvSpPr>
        <p:spPr bwMode="auto">
          <a:xfrm>
            <a:off x="3897313" y="4352925"/>
            <a:ext cx="1828800" cy="5191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 eaLnBrk="1" hangingPunct="1">
              <a:spcBef>
                <a:spcPct val="50000"/>
              </a:spcBef>
            </a:pPr>
            <a:r>
              <a:rPr lang="en-US" sz="2800">
                <a:solidFill>
                  <a:schemeClr val="tx1"/>
                </a:solidFill>
                <a:latin typeface="Times New Roman" pitchFamily="18" charset="0"/>
              </a:rPr>
              <a:t>system</a:t>
            </a:r>
          </a:p>
        </p:txBody>
      </p:sp>
      <p:sp>
        <p:nvSpPr>
          <p:cNvPr id="79879" name="Line 7"/>
          <p:cNvSpPr>
            <a:spLocks noChangeShapeType="1"/>
          </p:cNvSpPr>
          <p:nvPr/>
        </p:nvSpPr>
        <p:spPr bwMode="auto">
          <a:xfrm>
            <a:off x="5253038" y="4662488"/>
            <a:ext cx="990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79880" name="Line 8"/>
          <p:cNvSpPr>
            <a:spLocks noChangeShapeType="1"/>
          </p:cNvSpPr>
          <p:nvPr/>
        </p:nvSpPr>
        <p:spPr bwMode="auto">
          <a:xfrm>
            <a:off x="2667000" y="4676775"/>
            <a:ext cx="990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graphicFrame>
        <p:nvGraphicFramePr>
          <p:cNvPr id="79881" name="Object 9"/>
          <p:cNvGraphicFramePr>
            <a:graphicFrameLocks noChangeAspect="1"/>
          </p:cNvGraphicFramePr>
          <p:nvPr/>
        </p:nvGraphicFramePr>
        <p:xfrm>
          <a:off x="1279525" y="4435475"/>
          <a:ext cx="1308100" cy="50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9889" name="Equation" r:id="rId3" imgW="1308100" imgH="508000" progId="Equation.DSMT4">
                  <p:embed/>
                </p:oleObj>
              </mc:Choice>
              <mc:Fallback>
                <p:oleObj name="Equation" r:id="rId3" imgW="1308100" imgH="508000" progId="Equation.DSMT4">
                  <p:embed/>
                  <p:pic>
                    <p:nvPicPr>
                      <p:cNvPr id="0" name="Picture 1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79525" y="4435475"/>
                        <a:ext cx="1308100" cy="508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9882" name="Object 10"/>
          <p:cNvGraphicFramePr>
            <a:graphicFrameLocks noChangeAspect="1"/>
          </p:cNvGraphicFramePr>
          <p:nvPr/>
        </p:nvGraphicFramePr>
        <p:xfrm>
          <a:off x="6386513" y="4406900"/>
          <a:ext cx="1333500" cy="50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9890" name="Equation" r:id="rId5" imgW="1333500" imgH="508000" progId="Equation.DSMT4">
                  <p:embed/>
                </p:oleObj>
              </mc:Choice>
              <mc:Fallback>
                <p:oleObj name="Equation" r:id="rId5" imgW="1333500" imgH="508000" progId="Equation.DSMT4">
                  <p:embed/>
                  <p:pic>
                    <p:nvPicPr>
                      <p:cNvPr id="0" name="Picture 1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386513" y="4406900"/>
                        <a:ext cx="1333500" cy="508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630F67-0DCD-45CB-B1A3-76520603FA78}" type="slidenum">
              <a:rPr lang="en-US"/>
              <a:pPr/>
              <a:t>55</a:t>
            </a:fld>
            <a:endParaRPr lang="en-US"/>
          </a:p>
        </p:txBody>
      </p:sp>
      <p:sp>
        <p:nvSpPr>
          <p:cNvPr id="8192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Amplifier with Time-Varying Gain</a:t>
            </a:r>
          </a:p>
          <a:p>
            <a:endParaRPr lang="en-US">
              <a:solidFill>
                <a:schemeClr val="accent2"/>
              </a:solidFill>
              <a:effectLst>
                <a:outerShdw blurRad="38100" dist="38100" dir="2700000" algn="tl">
                  <a:srgbClr val="C0C0C0"/>
                </a:outerShdw>
              </a:effectLst>
            </a:endParaRPr>
          </a:p>
          <a:p>
            <a:endParaRPr lang="en-US">
              <a:solidFill>
                <a:schemeClr val="accent2"/>
              </a:solidFill>
              <a:effectLst>
                <a:outerShdw blurRad="38100" dist="38100" dir="2700000" algn="tl">
                  <a:srgbClr val="C0C0C0"/>
                </a:outerShdw>
              </a:effectLst>
            </a:endParaRPr>
          </a:p>
          <a:p>
            <a:r>
              <a:rPr lang="en-US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First-Order System</a:t>
            </a:r>
          </a:p>
        </p:txBody>
      </p:sp>
      <p:sp>
        <p:nvSpPr>
          <p:cNvPr id="81924" name="Text Box 4"/>
          <p:cNvSpPr txBox="1">
            <a:spLocks noGrp="1" noChangeArrowheads="1"/>
          </p:cNvSpPr>
          <p:nvPr>
            <p:ph type="title"/>
          </p:nvPr>
        </p:nvSpPr>
        <p:spPr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Examples of Time Varying Systems</a:t>
            </a:r>
            <a:endParaRPr lang="en-US" sz="3200">
              <a:solidFill>
                <a:schemeClr val="tx1"/>
              </a:solidFill>
            </a:endParaRPr>
          </a:p>
        </p:txBody>
      </p:sp>
      <p:graphicFrame>
        <p:nvGraphicFramePr>
          <p:cNvPr id="143360" name="Object 0"/>
          <p:cNvGraphicFramePr>
            <a:graphicFrameLocks noChangeAspect="1"/>
          </p:cNvGraphicFramePr>
          <p:nvPr/>
        </p:nvGraphicFramePr>
        <p:xfrm>
          <a:off x="3276600" y="3048000"/>
          <a:ext cx="19304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3368" name="Equation" r:id="rId3" imgW="1930400" imgH="457200" progId="Equation.DSMT4">
                  <p:embed/>
                </p:oleObj>
              </mc:Choice>
              <mc:Fallback>
                <p:oleObj name="Equation" r:id="rId3" imgW="1930400" imgH="457200" progId="Equation.DSMT4">
                  <p:embed/>
                  <p:pic>
                    <p:nvPicPr>
                      <p:cNvPr id="0" name="Picture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276600" y="3048000"/>
                        <a:ext cx="19304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43361" name="Object 1"/>
          <p:cNvGraphicFramePr>
            <a:graphicFrameLocks noChangeAspect="1"/>
          </p:cNvGraphicFramePr>
          <p:nvPr/>
        </p:nvGraphicFramePr>
        <p:xfrm>
          <a:off x="2819400" y="4800600"/>
          <a:ext cx="3746500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3369" name="Equation" r:id="rId5" imgW="3746500" imgH="457200" progId="Equation.DSMT4">
                  <p:embed/>
                </p:oleObj>
              </mc:Choice>
              <mc:Fallback>
                <p:oleObj name="Equation" r:id="rId5" imgW="3746500" imgH="457200" progId="Equation.DSMT4">
                  <p:embed/>
                  <p:pic>
                    <p:nvPicPr>
                      <p:cNvPr id="0" name="Picture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819400" y="4800600"/>
                        <a:ext cx="3746500" cy="457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E074A8-6425-4604-B64F-76F42B4529A0}" type="slidenum">
              <a:rPr lang="en-US"/>
              <a:pPr/>
              <a:t>56</a:t>
            </a:fld>
            <a:endParaRPr lang="en-US"/>
          </a:p>
        </p:txBody>
      </p:sp>
      <p:sp>
        <p:nvSpPr>
          <p:cNvPr id="88068" name="Text Box 4"/>
          <p:cNvSpPr txBox="1">
            <a:spLocks noGrp="1" noChangeArrowheads="1"/>
          </p:cNvSpPr>
          <p:nvPr>
            <p:ph type="title"/>
          </p:nvPr>
        </p:nvSpPr>
        <p:spPr>
          <a:noFill/>
          <a:ln/>
          <a:effectLst>
            <a:outerShdw dist="35921" dir="2700000" algn="ctr" rotWithShape="0">
              <a:schemeClr val="folHlink"/>
            </a:outerShdw>
          </a:effectLst>
        </p:spPr>
        <p:txBody>
          <a:bodyPr/>
          <a:lstStyle/>
          <a:p>
            <a:pPr eaLnBrk="0" hangingPunct="0"/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Basic System Properties: </a:t>
            </a:r>
            <a:br>
              <a:rPr lang="en-US" sz="3200">
                <a:solidFill>
                  <a:srgbClr val="FF0000"/>
                </a:solidFill>
                <a:latin typeface="Verdana" pitchFamily="34" charset="0"/>
              </a:rPr>
            </a:br>
            <a:r>
              <a:rPr lang="en-US" sz="3200">
                <a:solidFill>
                  <a:srgbClr val="FF0000"/>
                </a:solidFill>
                <a:latin typeface="Verdana" pitchFamily="34" charset="0"/>
              </a:rPr>
              <a:t>CT Linear Finite-Dimensional Systems</a:t>
            </a:r>
            <a:endParaRPr lang="en-US" sz="3200">
              <a:solidFill>
                <a:schemeClr val="tx1"/>
              </a:solidFill>
            </a:endParaRPr>
          </a:p>
        </p:txBody>
      </p:sp>
      <p:sp>
        <p:nvSpPr>
          <p:cNvPr id="88067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685800" y="1981200"/>
            <a:ext cx="7631113" cy="4114800"/>
          </a:xfrm>
        </p:spPr>
        <p:txBody>
          <a:bodyPr/>
          <a:lstStyle/>
          <a:p>
            <a:r>
              <a:rPr lang="en-US" sz="2800"/>
              <a:t>If the N-th derivative of a CT system can be written in the form</a:t>
            </a:r>
          </a:p>
          <a:p>
            <a:pPr>
              <a:buFontTx/>
              <a:buNone/>
            </a:pPr>
            <a:endParaRPr lang="en-US" sz="2800"/>
          </a:p>
          <a:p>
            <a:pPr>
              <a:buFontTx/>
              <a:buNone/>
            </a:pPr>
            <a:endParaRPr lang="en-US" sz="2800"/>
          </a:p>
          <a:p>
            <a:pPr>
              <a:buFontTx/>
              <a:buNone/>
            </a:pPr>
            <a:r>
              <a:rPr lang="en-US" sz="2800"/>
              <a:t>   then the system is both linear and finite dimensional</a:t>
            </a:r>
          </a:p>
          <a:p>
            <a:r>
              <a:rPr lang="en-US" sz="2800"/>
              <a:t>To be time-invariant</a:t>
            </a:r>
          </a:p>
          <a:p>
            <a:endParaRPr lang="en-US" sz="2800"/>
          </a:p>
          <a:p>
            <a:endParaRPr lang="en-US" sz="2800"/>
          </a:p>
        </p:txBody>
      </p:sp>
      <p:graphicFrame>
        <p:nvGraphicFramePr>
          <p:cNvPr id="88069" name="Object 5"/>
          <p:cNvGraphicFramePr>
            <a:graphicFrameLocks noChangeAspect="1"/>
          </p:cNvGraphicFramePr>
          <p:nvPr/>
        </p:nvGraphicFramePr>
        <p:xfrm>
          <a:off x="1331913" y="2924175"/>
          <a:ext cx="6692900" cy="1028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8081" name="Equation" r:id="rId3" imgW="6692900" imgH="1028700" progId="Equation.DSMT4">
                  <p:embed/>
                </p:oleObj>
              </mc:Choice>
              <mc:Fallback>
                <p:oleObj name="Equation" r:id="rId3" imgW="6692900" imgH="1028700" progId="Equation.DSMT4">
                  <p:embed/>
                  <p:pic>
                    <p:nvPicPr>
                      <p:cNvPr id="0" name="Picture 1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331913" y="2924175"/>
                        <a:ext cx="6692900" cy="10287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88074" name="Object 10"/>
          <p:cNvGraphicFramePr>
            <a:graphicFrameLocks noGrp="1" noChangeAspect="1"/>
          </p:cNvGraphicFramePr>
          <p:nvPr>
            <p:ph sz="half" idx="2"/>
          </p:nvPr>
        </p:nvGraphicFramePr>
        <p:xfrm>
          <a:off x="1331913" y="5516563"/>
          <a:ext cx="6697662" cy="4730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8082" name="Equation" r:id="rId5" imgW="7162800" imgH="508000" progId="Equation.DSMT4">
                  <p:embed/>
                </p:oleObj>
              </mc:Choice>
              <mc:Fallback>
                <p:oleObj name="Equation" r:id="rId5" imgW="7162800" imgH="508000" progId="Equation.DSMT4">
                  <p:embed/>
                  <p:pic>
                    <p:nvPicPr>
                      <p:cNvPr id="0" name="Picture 16"/>
                      <p:cNvPicPr>
                        <a:picLocks noGrp="1"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331913" y="5516563"/>
                        <a:ext cx="6697662" cy="4730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theme/theme1.xml><?xml version="1.0" encoding="utf-8"?>
<a:theme xmlns:a="http://schemas.openxmlformats.org/drawingml/2006/main" name="Default Design">
  <a:themeElements>
    <a:clrScheme name="Default Design 2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Default Design">
      <a:majorFont>
        <a:latin typeface="Times New Roman"/>
        <a:ea typeface=""/>
        <a:cs typeface=""/>
      </a:majorFont>
      <a:minorFont>
        <a:latin typeface="Times New Roman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noFill/>
          <a:prstDash val="solid"/>
          <a:round/>
          <a:headEnd type="none" w="med" len="med"/>
          <a:tailEnd type="none" w="med" len="med"/>
        </a:ln>
        <a:effectLst>
          <a:outerShdw dist="35921" dir="2700000" algn="ctr" rotWithShape="0">
            <a:schemeClr val="folHlink"/>
          </a:outerShdw>
        </a:effectLst>
      </a:spPr>
      <a:bodyPr vert="horz" wrap="square" lIns="91440" tIns="45720" rIns="91440" bIns="45720" numCol="1" anchor="ctr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3600" b="0" i="0" u="none" strike="noStrike" cap="none" normalizeH="0" baseline="0" smtClean="0">
            <a:ln>
              <a:noFill/>
            </a:ln>
            <a:solidFill>
              <a:srgbClr val="FF0000"/>
            </a:solidFill>
            <a:effectLst/>
            <a:latin typeface="Verdana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noFill/>
          <a:prstDash val="solid"/>
          <a:round/>
          <a:headEnd type="none" w="med" len="med"/>
          <a:tailEnd type="none" w="med" len="med"/>
        </a:ln>
        <a:effectLst>
          <a:outerShdw dist="35921" dir="2700000" algn="ctr" rotWithShape="0">
            <a:schemeClr val="folHlink"/>
          </a:outerShdw>
        </a:effectLst>
      </a:spPr>
      <a:bodyPr vert="horz" wrap="square" lIns="91440" tIns="45720" rIns="91440" bIns="45720" numCol="1" anchor="ctr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3600" b="0" i="0" u="none" strike="noStrike" cap="none" normalizeH="0" baseline="0" smtClean="0">
            <a:ln>
              <a:noFill/>
            </a:ln>
            <a:solidFill>
              <a:srgbClr val="FF0000"/>
            </a:solidFill>
            <a:effectLst/>
            <a:latin typeface="Verdana" pitchFamily="34" charset="0"/>
          </a:defRPr>
        </a:defPPr>
      </a:lst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4494</TotalTime>
  <Words>1274</Words>
  <Application>Microsoft Office PowerPoint</Application>
  <PresentationFormat>On-screen Show (4:3)</PresentationFormat>
  <Paragraphs>248</Paragraphs>
  <Slides>56</Slides>
  <Notes>1</Notes>
  <HiddenSlides>0</HiddenSlides>
  <MMClips>0</MMClips>
  <ScaleCrop>false</ScaleCrop>
  <HeadingPairs>
    <vt:vector size="6" baseType="variant"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56</vt:i4>
      </vt:variant>
    </vt:vector>
  </HeadingPairs>
  <TitlesOfParts>
    <vt:vector size="58" baseType="lpstr">
      <vt:lpstr>Default Design</vt:lpstr>
      <vt:lpstr>Equation</vt:lpstr>
      <vt:lpstr>Chapter 1 Fundamental Concepts</vt:lpstr>
      <vt:lpstr>Signals</vt:lpstr>
      <vt:lpstr>Normal ECG Signal</vt:lpstr>
      <vt:lpstr>Radar Signal</vt:lpstr>
      <vt:lpstr>“Hello”</vt:lpstr>
      <vt:lpstr>Signal Processing</vt:lpstr>
      <vt:lpstr>Characterization and Classification  of Signals</vt:lpstr>
      <vt:lpstr>Characterization and Classification  of Signals – Cont’d</vt:lpstr>
      <vt:lpstr>Examples: CT vs. DT Signals</vt:lpstr>
      <vt:lpstr>Sampling</vt:lpstr>
      <vt:lpstr>Code for MATLAB demo</vt:lpstr>
      <vt:lpstr>Systems</vt:lpstr>
      <vt:lpstr>Block Diagram Representation  of Single-Input Single-Output (SISO) CT Systems</vt:lpstr>
      <vt:lpstr>Types of input/output representations considered</vt:lpstr>
      <vt:lpstr>Examples of 1-D, Real-Valued, CT Signals: Temporal Evolution of Currents and Voltages in Electrical Circuits</vt:lpstr>
      <vt:lpstr>Examples of 1-D, Real-Valued, CT Signals:  Temporal Evolution of Some Physical Quantities in Mechanical Systems</vt:lpstr>
      <vt:lpstr>Continuous-Time (CT) Signals</vt:lpstr>
      <vt:lpstr>Unit-Ramp and Unit-Step Functions: Some Properties</vt:lpstr>
      <vt:lpstr>The Rectangular Pulse Function</vt:lpstr>
      <vt:lpstr>The Unit Impulse</vt:lpstr>
      <vt:lpstr>The Unit Impulse:  Graphical Interpretation</vt:lpstr>
      <vt:lpstr>The Scaled Impulse Kd(t)</vt:lpstr>
      <vt:lpstr>Properties of the Delta Function</vt:lpstr>
      <vt:lpstr>Periodic Signals</vt:lpstr>
      <vt:lpstr>Example: The Sinusoid</vt:lpstr>
      <vt:lpstr>Time-Shifted Signals</vt:lpstr>
      <vt:lpstr>Points of Discontinuity</vt:lpstr>
      <vt:lpstr>Continuous Signals</vt:lpstr>
      <vt:lpstr>Example of Continuous Signal:  The Triangular Pulse Function</vt:lpstr>
      <vt:lpstr>Piecewise-Continuous Signals</vt:lpstr>
      <vt:lpstr>Example of Piecewise-Continuous Signal: The Rectangular Pulse Function</vt:lpstr>
      <vt:lpstr>Another Example of Piecewise-Continuous Signal:  The Pulse Train Function</vt:lpstr>
      <vt:lpstr>Derivative of a Continuous-Time Signal</vt:lpstr>
      <vt:lpstr>Generalized Derivative</vt:lpstr>
      <vt:lpstr>Example: Generalized Derivative  of the Step Function</vt:lpstr>
      <vt:lpstr>Another Example  of Generalized Derivative  </vt:lpstr>
      <vt:lpstr>Another Example  of Generalized Derivative: Cont’d  </vt:lpstr>
      <vt:lpstr>Example of CT System:  An RC Circuit</vt:lpstr>
      <vt:lpstr> RC Circuit: Cont’d</vt:lpstr>
      <vt:lpstr> RC Circuit: Cont’d</vt:lpstr>
      <vt:lpstr> RC Circuit: Cont’d</vt:lpstr>
      <vt:lpstr>Basic System Properties: Causality</vt:lpstr>
      <vt:lpstr>Example: The Ideal Predictor</vt:lpstr>
      <vt:lpstr>Example: The Ideal Delay</vt:lpstr>
      <vt:lpstr>Memoryless Systems  and Systems with Memory</vt:lpstr>
      <vt:lpstr>Examples</vt:lpstr>
      <vt:lpstr>Basic System Properties:  Additive Systems</vt:lpstr>
      <vt:lpstr>Basic System Properties:  Homogeneous Systems</vt:lpstr>
      <vt:lpstr>Basic System Properties: Linearity</vt:lpstr>
      <vt:lpstr>Example of Nonlinear System: Circuit with a Diode</vt:lpstr>
      <vt:lpstr>Example of Nonlinear System: Square-Law Device</vt:lpstr>
      <vt:lpstr>Example of Linear System:  The Ideal Amplifier</vt:lpstr>
      <vt:lpstr>Example of Nonlinear System:  A Real Amplifier</vt:lpstr>
      <vt:lpstr>Basic System Properties:  Time Invariance</vt:lpstr>
      <vt:lpstr>Examples of Time Varying Systems</vt:lpstr>
      <vt:lpstr>Basic System Properties:  CT Linear Finite-Dimensional Systems</vt:lpstr>
    </vt:vector>
  </TitlesOfParts>
  <Company>University of California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Chapter 2: Digital Image Fundamentals</dc:title>
  <dc:creator>Luca Lucchese</dc:creator>
  <cp:lastModifiedBy>Thad Roppel</cp:lastModifiedBy>
  <cp:revision>183</cp:revision>
  <cp:lastPrinted>2013-05-17T15:20:42Z</cp:lastPrinted>
  <dcterms:created xsi:type="dcterms:W3CDTF">2002-08-26T17:38:25Z</dcterms:created>
  <dcterms:modified xsi:type="dcterms:W3CDTF">2013-05-17T15:24:31Z</dcterms:modified>
</cp:coreProperties>
</file>