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1" r:id="rId7"/>
    <p:sldId id="262" r:id="rId8"/>
    <p:sldId id="263" r:id="rId9"/>
    <p:sldId id="269" r:id="rId10"/>
    <p:sldId id="270" r:id="rId11"/>
    <p:sldId id="271" r:id="rId12"/>
    <p:sldId id="264" r:id="rId13"/>
    <p:sldId id="268" r:id="rId14"/>
    <p:sldId id="289" r:id="rId15"/>
    <p:sldId id="290" r:id="rId16"/>
    <p:sldId id="291" r:id="rId17"/>
    <p:sldId id="292" r:id="rId18"/>
    <p:sldId id="265" r:id="rId19"/>
    <p:sldId id="266" r:id="rId20"/>
    <p:sldId id="272" r:id="rId21"/>
    <p:sldId id="273" r:id="rId22"/>
    <p:sldId id="282" r:id="rId23"/>
    <p:sldId id="283" r:id="rId24"/>
    <p:sldId id="284" r:id="rId25"/>
    <p:sldId id="274" r:id="rId26"/>
    <p:sldId id="275" r:id="rId27"/>
    <p:sldId id="276" r:id="rId28"/>
    <p:sldId id="285" r:id="rId29"/>
    <p:sldId id="278" r:id="rId30"/>
    <p:sldId id="286" r:id="rId31"/>
    <p:sldId id="277" r:id="rId32"/>
    <p:sldId id="279" r:id="rId33"/>
    <p:sldId id="280" r:id="rId34"/>
    <p:sldId id="281" r:id="rId35"/>
    <p:sldId id="267" r:id="rId36"/>
    <p:sldId id="288" r:id="rId37"/>
    <p:sldId id="287" r:id="rId38"/>
    <p:sldId id="304" r:id="rId39"/>
    <p:sldId id="293" r:id="rId40"/>
    <p:sldId id="294" r:id="rId41"/>
    <p:sldId id="295" r:id="rId42"/>
    <p:sldId id="296" r:id="rId43"/>
    <p:sldId id="297" r:id="rId44"/>
    <p:sldId id="298" r:id="rId45"/>
    <p:sldId id="299" r:id="rId46"/>
    <p:sldId id="300" r:id="rId47"/>
    <p:sldId id="301" r:id="rId48"/>
    <p:sldId id="302"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03" r:id="rId63"/>
    <p:sldId id="318" r:id="rId6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67" autoAdjust="0"/>
    <p:restoredTop sz="94660"/>
  </p:normalViewPr>
  <p:slideViewPr>
    <p:cSldViewPr snapToGrid="0" snapToObjects="1">
      <p:cViewPr varScale="1">
        <p:scale>
          <a:sx n="62" d="100"/>
          <a:sy n="62" d="100"/>
        </p:scale>
        <p:origin x="48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8E003B-375D-F34D-BAEF-41D16E707A0D}" type="datetimeFigureOut">
              <a:rPr lang="en-US" smtClean="0"/>
              <a:pPr/>
              <a:t>10/7/2016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E003B-375D-F34D-BAEF-41D16E707A0D}" type="datetimeFigureOut">
              <a:rPr lang="en-US" smtClean="0"/>
              <a:pPr/>
              <a:t>10/7/2016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E003B-375D-F34D-BAEF-41D16E707A0D}" type="datetimeFigureOut">
              <a:rPr lang="en-US" smtClean="0"/>
              <a:pPr/>
              <a:t>10/7/2016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8E003B-375D-F34D-BAEF-41D16E707A0D}" type="datetimeFigureOut">
              <a:rPr lang="en-US" smtClean="0"/>
              <a:pPr/>
              <a:t>10/7/2016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8E003B-375D-F34D-BAEF-41D16E707A0D}" type="datetimeFigureOut">
              <a:rPr lang="en-US" smtClean="0"/>
              <a:pPr/>
              <a:t>10/7/2016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8E003B-375D-F34D-BAEF-41D16E707A0D}" type="datetimeFigureOut">
              <a:rPr lang="en-US" smtClean="0"/>
              <a:pPr/>
              <a:t>10/7/2016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8E003B-375D-F34D-BAEF-41D16E707A0D}" type="datetimeFigureOut">
              <a:rPr lang="en-US" smtClean="0"/>
              <a:pPr/>
              <a:t>10/7/2016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8E003B-375D-F34D-BAEF-41D16E707A0D}" type="datetimeFigureOut">
              <a:rPr lang="en-US" smtClean="0"/>
              <a:pPr/>
              <a:t>10/7/2016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E003B-375D-F34D-BAEF-41D16E707A0D}" type="datetimeFigureOut">
              <a:rPr lang="en-US" smtClean="0"/>
              <a:pPr/>
              <a:t>10/7/2016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8E003B-375D-F34D-BAEF-41D16E707A0D}" type="datetimeFigureOut">
              <a:rPr lang="en-US" smtClean="0"/>
              <a:pPr/>
              <a:t>10/7/2016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8E003B-375D-F34D-BAEF-41D16E707A0D}" type="datetimeFigureOut">
              <a:rPr lang="en-US" smtClean="0"/>
              <a:pPr/>
              <a:t>10/7/2016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170044-6D0D-EC40-8C37-B77B340B919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E003B-375D-F34D-BAEF-41D16E707A0D}" type="datetimeFigureOut">
              <a:rPr lang="en-US" smtClean="0"/>
              <a:pPr/>
              <a:t>10/7/2016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170044-6D0D-EC40-8C37-B77B340B919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Rapid Application Development Process	</a:t>
            </a:r>
            <a:endParaRPr lang="en-US" dirty="0"/>
          </a:p>
        </p:txBody>
      </p:sp>
      <p:sp>
        <p:nvSpPr>
          <p:cNvPr id="3" name="Subtitle 2"/>
          <p:cNvSpPr>
            <a:spLocks noGrp="1"/>
          </p:cNvSpPr>
          <p:nvPr>
            <p:ph type="subTitle" idx="1"/>
          </p:nvPr>
        </p:nvSpPr>
        <p:spPr/>
        <p:txBody>
          <a:bodyPr/>
          <a:lstStyle/>
          <a:p>
            <a:r>
              <a:rPr lang="en-US" dirty="0" smtClean="0"/>
              <a:t>Presented By Nidhi Gupta</a:t>
            </a:r>
          </a:p>
          <a:p>
            <a:r>
              <a:rPr lang="en-US" dirty="0" smtClean="0"/>
              <a:t>Advisor: Cheryl D. Seals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Core Elements of Rapid Application Development</a:t>
            </a:r>
            <a:endParaRPr lang="en-US" dirty="0"/>
          </a:p>
        </p:txBody>
      </p:sp>
      <p:sp>
        <p:nvSpPr>
          <p:cNvPr id="3" name="Content Placeholder 2"/>
          <p:cNvSpPr>
            <a:spLocks noGrp="1"/>
          </p:cNvSpPr>
          <p:nvPr>
            <p:ph idx="1"/>
          </p:nvPr>
        </p:nvSpPr>
        <p:spPr/>
        <p:txBody>
          <a:bodyPr/>
          <a:lstStyle/>
          <a:p>
            <a:r>
              <a:rPr lang="en-US" i="1" dirty="0" smtClean="0"/>
              <a:t>Time Boxing</a:t>
            </a:r>
          </a:p>
          <a:p>
            <a:pPr>
              <a:buNone/>
            </a:pPr>
            <a:r>
              <a:rPr lang="en-US" sz="2000" dirty="0" smtClean="0"/>
              <a:t>     Time </a:t>
            </a:r>
            <a:r>
              <a:rPr lang="en-US" sz="2000" dirty="0"/>
              <a:t>boxing is the process of putting off features to future application versions in order to complete the current version in as short amount of time as possible.</a:t>
            </a:r>
            <a:r>
              <a:rPr lang="en-US" sz="2000" dirty="0" smtClean="0"/>
              <a:t> </a:t>
            </a:r>
          </a:p>
          <a:p>
            <a:r>
              <a:rPr lang="en-US" i="1" dirty="0" smtClean="0"/>
              <a:t>Team Members</a:t>
            </a:r>
          </a:p>
          <a:p>
            <a:pPr>
              <a:buNone/>
            </a:pPr>
            <a:r>
              <a:rPr lang="en-US" i="1" dirty="0" smtClean="0"/>
              <a:t>   </a:t>
            </a:r>
            <a:r>
              <a:rPr lang="en-US" sz="2000" dirty="0" smtClean="0"/>
              <a:t>The </a:t>
            </a:r>
            <a:r>
              <a:rPr lang="en-US" sz="2000" dirty="0"/>
              <a:t>RAD methodology recommends the use of small teams that consist of experienced, versatile, and motivated members that are able to perform multiple roles.</a:t>
            </a:r>
            <a:r>
              <a:rPr lang="en-US" sz="2000" dirty="0" smtClean="0"/>
              <a:t> </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Core Elements of Rapid Application Development</a:t>
            </a:r>
            <a:endParaRPr lang="en-US" dirty="0"/>
          </a:p>
        </p:txBody>
      </p:sp>
      <p:sp>
        <p:nvSpPr>
          <p:cNvPr id="3" name="Content Placeholder 2"/>
          <p:cNvSpPr>
            <a:spLocks noGrp="1"/>
          </p:cNvSpPr>
          <p:nvPr>
            <p:ph idx="1"/>
          </p:nvPr>
        </p:nvSpPr>
        <p:spPr/>
        <p:txBody>
          <a:bodyPr>
            <a:normAutofit/>
          </a:bodyPr>
          <a:lstStyle/>
          <a:p>
            <a:r>
              <a:rPr lang="en-US" i="1" dirty="0" smtClean="0"/>
              <a:t>Management Approach</a:t>
            </a:r>
          </a:p>
          <a:p>
            <a:pPr algn="just">
              <a:buNone/>
            </a:pPr>
            <a:r>
              <a:rPr lang="en-US" sz="2000" dirty="0" smtClean="0"/>
              <a:t>      Active </a:t>
            </a:r>
            <a:r>
              <a:rPr lang="en-US" sz="2000" dirty="0"/>
              <a:t>and involved management is vital to mitigate the risks of lengthened development cycles, client misunderstandings, and missed deadlines.</a:t>
            </a:r>
            <a:r>
              <a:rPr lang="en-US" sz="2000" dirty="0" smtClean="0"/>
              <a:t> </a:t>
            </a:r>
          </a:p>
          <a:p>
            <a:r>
              <a:rPr lang="en-US" i="1" dirty="0" smtClean="0"/>
              <a:t>RAD Tools</a:t>
            </a:r>
          </a:p>
          <a:p>
            <a:pPr algn="just">
              <a:buNone/>
            </a:pPr>
            <a:r>
              <a:rPr lang="en-US" sz="2162" i="1" dirty="0" smtClean="0"/>
              <a:t>     </a:t>
            </a:r>
            <a:r>
              <a:rPr lang="en-US" sz="2162" dirty="0" smtClean="0"/>
              <a:t>One </a:t>
            </a:r>
            <a:r>
              <a:rPr lang="en-US" sz="2162" dirty="0"/>
              <a:t>of the primary objectives of the Rapid Application Development methodology</a:t>
            </a:r>
            <a:r>
              <a:rPr lang="en-US" sz="2162" dirty="0" smtClean="0"/>
              <a:t>  was </a:t>
            </a:r>
            <a:r>
              <a:rPr lang="en-US" sz="2162" dirty="0"/>
              <a:t>to take advantage of the latest technology available to speed development. </a:t>
            </a:r>
            <a:endParaRPr lang="en-US" sz="2162"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RAD</a:t>
            </a:r>
            <a:endParaRPr lang="en-US" dirty="0"/>
          </a:p>
        </p:txBody>
      </p:sp>
      <p:sp>
        <p:nvSpPr>
          <p:cNvPr id="3" name="Content Placeholder 2"/>
          <p:cNvSpPr>
            <a:spLocks noGrp="1"/>
          </p:cNvSpPr>
          <p:nvPr>
            <p:ph idx="1"/>
          </p:nvPr>
        </p:nvSpPr>
        <p:spPr/>
        <p:txBody>
          <a:bodyPr/>
          <a:lstStyle/>
          <a:p>
            <a:r>
              <a:rPr lang="en-US" i="1" dirty="0"/>
              <a:t>Increased Speed</a:t>
            </a:r>
            <a:r>
              <a:rPr lang="en-US" dirty="0" smtClean="0"/>
              <a:t> </a:t>
            </a:r>
          </a:p>
          <a:p>
            <a:pPr lvl="1" algn="just">
              <a:buNone/>
            </a:pPr>
            <a:r>
              <a:rPr lang="en-US" sz="2000" dirty="0"/>
              <a:t>primary advantage lies in an application's increased development speed and decreased time to delivery.</a:t>
            </a:r>
            <a:r>
              <a:rPr lang="en-US" sz="2000" dirty="0" smtClean="0"/>
              <a:t> </a:t>
            </a:r>
          </a:p>
          <a:p>
            <a:r>
              <a:rPr lang="en-US" i="1" dirty="0"/>
              <a:t>Increased Quality</a:t>
            </a:r>
            <a:r>
              <a:rPr lang="en-US" dirty="0" smtClean="0"/>
              <a:t> </a:t>
            </a:r>
          </a:p>
          <a:p>
            <a:pPr lvl="1" algn="just">
              <a:buNone/>
            </a:pPr>
            <a:r>
              <a:rPr lang="en-US" sz="2000" dirty="0"/>
              <a:t>Rapid Application Development attempts to deliver on quality through the heavy involving of users in the analysis and particularly the design stages.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Of RAD</a:t>
            </a:r>
            <a:endParaRPr lang="en-US" dirty="0"/>
          </a:p>
        </p:txBody>
      </p:sp>
      <p:sp>
        <p:nvSpPr>
          <p:cNvPr id="3" name="Content Placeholder 2"/>
          <p:cNvSpPr>
            <a:spLocks noGrp="1"/>
          </p:cNvSpPr>
          <p:nvPr>
            <p:ph idx="1"/>
          </p:nvPr>
        </p:nvSpPr>
        <p:spPr/>
        <p:txBody>
          <a:bodyPr>
            <a:normAutofit/>
          </a:bodyPr>
          <a:lstStyle/>
          <a:p>
            <a:r>
              <a:rPr lang="en-US" i="1" dirty="0"/>
              <a:t>Reduced </a:t>
            </a:r>
            <a:r>
              <a:rPr lang="en-US" i="1" dirty="0" smtClean="0"/>
              <a:t>Scalability</a:t>
            </a:r>
          </a:p>
          <a:p>
            <a:pPr algn="just">
              <a:buNone/>
            </a:pPr>
            <a:r>
              <a:rPr lang="en-US" sz="2162" dirty="0" smtClean="0"/>
              <a:t>     Because </a:t>
            </a:r>
            <a:r>
              <a:rPr lang="en-US" sz="2162" dirty="0"/>
              <a:t>RAD focuses on development of a prototype that is iteratively developed into a full system, the delivered solution may lack the scalability of a solution that was designed as a full application from the start.</a:t>
            </a:r>
          </a:p>
          <a:p>
            <a:pPr>
              <a:buNone/>
            </a:pPr>
            <a:endParaRPr lang="en-US" dirty="0" smtClean="0"/>
          </a:p>
          <a:p>
            <a:r>
              <a:rPr lang="en-US" i="1" dirty="0"/>
              <a:t>Reduced Features</a:t>
            </a:r>
            <a:endParaRPr lang="en-US" dirty="0" smtClean="0"/>
          </a:p>
          <a:p>
            <a:pPr algn="just">
              <a:buNone/>
            </a:pPr>
            <a:r>
              <a:rPr lang="en-US" sz="2000" dirty="0" smtClean="0"/>
              <a:t>      In RAD </a:t>
            </a:r>
            <a:r>
              <a:rPr lang="en-US" sz="2000" dirty="0"/>
              <a:t>features are pushed off to later versions in favor of delivering an application in a short time frame,</a:t>
            </a:r>
            <a:r>
              <a:rPr lang="en-US" sz="2000" dirty="0" smtClean="0"/>
              <a:t> therefore RAD </a:t>
            </a:r>
            <a:r>
              <a:rPr lang="en-US" sz="2000" dirty="0"/>
              <a:t>may produce applications that are less full featured than traditionally developed applications.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
            </a:r>
            <a:br>
              <a:rPr lang="en-US" u="sng" dirty="0" smtClean="0"/>
            </a:br>
            <a:r>
              <a:rPr lang="en-US" dirty="0" smtClean="0"/>
              <a:t>Various </a:t>
            </a:r>
            <a:r>
              <a:rPr lang="en-US" dirty="0"/>
              <a:t>RAD</a:t>
            </a:r>
            <a:r>
              <a:rPr lang="en-US" dirty="0" smtClean="0"/>
              <a:t> Methodologies</a:t>
            </a:r>
            <a:r>
              <a:rPr lang="en-US" dirty="0"/>
              <a:t/>
            </a:r>
            <a:br>
              <a:rPr lang="en-US" dirty="0"/>
            </a:br>
            <a:endParaRPr lang="en-US" dirty="0"/>
          </a:p>
        </p:txBody>
      </p:sp>
      <p:sp>
        <p:nvSpPr>
          <p:cNvPr id="3" name="Content Placeholder 2"/>
          <p:cNvSpPr>
            <a:spLocks noGrp="1"/>
          </p:cNvSpPr>
          <p:nvPr>
            <p:ph idx="1"/>
          </p:nvPr>
        </p:nvSpPr>
        <p:spPr/>
        <p:txBody>
          <a:bodyPr/>
          <a:lstStyle/>
          <a:p>
            <a:pPr lvl="0"/>
            <a:r>
              <a:rPr lang="en-US" dirty="0"/>
              <a:t>Agile Software Development</a:t>
            </a:r>
          </a:p>
          <a:p>
            <a:pPr lvl="0"/>
            <a:r>
              <a:rPr lang="en-US" dirty="0"/>
              <a:t>Joint Application Development (JAD)</a:t>
            </a:r>
          </a:p>
          <a:p>
            <a:pPr lvl="0"/>
            <a:r>
              <a:rPr lang="en-US" dirty="0"/>
              <a:t>EXTREME PROGRAMMING (XP)</a:t>
            </a:r>
          </a:p>
          <a:p>
            <a:pPr lvl="0"/>
            <a:r>
              <a:rPr lang="en-US" dirty="0"/>
              <a:t>Scrum Development Process</a:t>
            </a:r>
          </a:p>
          <a:p>
            <a:pPr lvl="0"/>
            <a:r>
              <a:rPr lang="en-US" dirty="0"/>
              <a:t>Lean software development (LD)</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20108"/>
          </a:xfrm>
        </p:spPr>
        <p:txBody>
          <a:bodyPr>
            <a:normAutofit fontScale="90000"/>
          </a:bodyPr>
          <a:lstStyle/>
          <a:p>
            <a:pPr lvl="0"/>
            <a:r>
              <a:rPr lang="en-US" dirty="0" smtClean="0"/>
              <a:t/>
            </a:r>
            <a:br>
              <a:rPr lang="en-US" dirty="0" smtClean="0"/>
            </a:br>
            <a:r>
              <a:rPr lang="en-US" dirty="0" smtClean="0"/>
              <a:t>Agile Software Development</a:t>
            </a:r>
            <a:br>
              <a:rPr lang="en-US" dirty="0" smtClean="0"/>
            </a:br>
            <a:r>
              <a:rPr lang="en-US" dirty="0" smtClean="0"/>
              <a:t>Introduction</a:t>
            </a:r>
            <a:br>
              <a:rPr lang="en-US" dirty="0" smtClean="0"/>
            </a:br>
            <a:endParaRPr lang="en-US" dirty="0"/>
          </a:p>
        </p:txBody>
      </p:sp>
      <p:sp>
        <p:nvSpPr>
          <p:cNvPr id="3" name="Content Placeholder 2"/>
          <p:cNvSpPr>
            <a:spLocks noGrp="1"/>
          </p:cNvSpPr>
          <p:nvPr>
            <p:ph idx="1"/>
          </p:nvPr>
        </p:nvSpPr>
        <p:spPr>
          <a:xfrm>
            <a:off x="179463" y="2181306"/>
            <a:ext cx="8752287" cy="3944857"/>
          </a:xfrm>
        </p:spPr>
        <p:txBody>
          <a:bodyPr>
            <a:normAutofit/>
          </a:bodyPr>
          <a:lstStyle/>
          <a:p>
            <a:pPr>
              <a:spcAft>
                <a:spcPts val="1200"/>
              </a:spcAft>
            </a:pPr>
            <a:r>
              <a:rPr lang="en-US" sz="2400" dirty="0" smtClean="0"/>
              <a:t>Agile methods break tasks into small increments with minimal planning, and do not directly involve long-term planning. </a:t>
            </a:r>
          </a:p>
          <a:p>
            <a:pPr>
              <a:spcAft>
                <a:spcPts val="1200"/>
              </a:spcAft>
              <a:buNone/>
            </a:pPr>
            <a:endParaRPr lang="en-US" sz="2000" dirty="0" smtClean="0"/>
          </a:p>
          <a:p>
            <a:pPr algn="just">
              <a:spcAft>
                <a:spcPts val="1200"/>
              </a:spcAft>
            </a:pPr>
            <a:r>
              <a:rPr lang="en-US" sz="2400" dirty="0" smtClean="0"/>
              <a:t>Iterations are short time frames  that typically last from one to four weeks. Each iteration involves a team working through a full software development cycle including planning, requirements analysis, design, coding, unit testing, and acceptance testing when a working product is demonstrated to stakeholders.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Introduction Rapid Application Development (RAD) Process</a:t>
            </a:r>
            <a:br>
              <a:rPr lang="en-US" dirty="0" smtClean="0"/>
            </a:br>
            <a:endParaRPr lang="en-US" dirty="0"/>
          </a:p>
        </p:txBody>
      </p:sp>
      <p:sp>
        <p:nvSpPr>
          <p:cNvPr id="3" name="Content Placeholder 2"/>
          <p:cNvSpPr>
            <a:spLocks noGrp="1"/>
          </p:cNvSpPr>
          <p:nvPr>
            <p:ph idx="1"/>
          </p:nvPr>
        </p:nvSpPr>
        <p:spPr/>
        <p:txBody>
          <a:bodyPr>
            <a:normAutofit/>
          </a:bodyPr>
          <a:lstStyle/>
          <a:p>
            <a:endParaRPr lang="en-US" sz="1800" dirty="0" smtClean="0"/>
          </a:p>
          <a:p>
            <a:pPr algn="just"/>
            <a:r>
              <a:rPr lang="en-US" sz="2000" dirty="0" smtClean="0"/>
              <a:t>It </a:t>
            </a:r>
            <a:r>
              <a:rPr lang="en-US" sz="2000" dirty="0"/>
              <a:t>refers to the type of Software development process, which minimizes the pre-planning phase, and results in more rapid software development lifecycle.</a:t>
            </a:r>
            <a:r>
              <a:rPr lang="en-US" sz="2000" dirty="0" smtClean="0"/>
              <a:t> </a:t>
            </a:r>
          </a:p>
          <a:p>
            <a:pPr algn="just"/>
            <a:r>
              <a:rPr lang="en-US" sz="2000" dirty="0"/>
              <a:t>The idea behind this methodology is to start developing as early as possible so that clients can review a working prototype and offer additional direction</a:t>
            </a:r>
            <a:r>
              <a:rPr lang="en-US" sz="2000" dirty="0" smtClean="0"/>
              <a:t> .</a:t>
            </a:r>
          </a:p>
          <a:p>
            <a:pPr algn="just"/>
            <a:r>
              <a:rPr lang="en-US" sz="2000" dirty="0"/>
              <a:t>RAD calls for the interactive use of structured techniques and prototyping to define user's requirements and design the final system.</a:t>
            </a:r>
            <a:r>
              <a:rPr lang="en-US" sz="2000" dirty="0" smtClean="0"/>
              <a:t> </a:t>
            </a:r>
          </a:p>
          <a:p>
            <a:pPr algn="just"/>
            <a:r>
              <a:rPr lang="en-US" sz="2000" dirty="0"/>
              <a:t>Using structured techniques, the developer first builds preliminary data models and business process models of the business requirements. Prototyping then helps the analyst and users to verify those requirements and to formally refine the data and process models.</a:t>
            </a:r>
            <a:r>
              <a:rPr lang="en-US" sz="2000" dirty="0" smtClean="0"/>
              <a:t> </a:t>
            </a:r>
            <a:endParaRPr lang="en-US"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Agile</a:t>
            </a:r>
            <a:r>
              <a:rPr lang="en-US" sz="4000" dirty="0" smtClean="0"/>
              <a:t> Methods</a:t>
            </a:r>
            <a:r>
              <a:rPr lang="en-US" sz="4000" dirty="0"/>
              <a:t>: Embracing Change </a:t>
            </a:r>
          </a:p>
        </p:txBody>
      </p:sp>
      <p:sp>
        <p:nvSpPr>
          <p:cNvPr id="3" name="Content Placeholder 2"/>
          <p:cNvSpPr>
            <a:spLocks noGrp="1"/>
          </p:cNvSpPr>
          <p:nvPr>
            <p:ph idx="1"/>
          </p:nvPr>
        </p:nvSpPr>
        <p:spPr>
          <a:xfrm>
            <a:off x="262293" y="1417638"/>
            <a:ext cx="8641847" cy="4708525"/>
          </a:xfrm>
        </p:spPr>
        <p:txBody>
          <a:bodyPr>
            <a:normAutofit/>
          </a:bodyPr>
          <a:lstStyle/>
          <a:p>
            <a:pPr algn="just"/>
            <a:r>
              <a:rPr lang="en-US" sz="2595" dirty="0" smtClean="0"/>
              <a:t>Agile Development Methods helps minimize overall risk, and lets the project adapt to changes quickly. An iteration may not add enough functionality to warrant a market release, but the goal is to have an available release (with minimal bugs) at the end of each iteration. Multiple iterations may be required to release a product or new features.</a:t>
            </a:r>
          </a:p>
          <a:p>
            <a:pPr>
              <a:buNone/>
            </a:pPr>
            <a:endParaRPr lang="en-US" sz="2595" dirty="0" smtClean="0"/>
          </a:p>
          <a:p>
            <a:pPr algn="just"/>
            <a:r>
              <a:rPr lang="en-US" sz="2595" dirty="0" smtClean="0"/>
              <a:t>Agile methods stress productivity and values over heavyweight process overhead and artifacts. </a:t>
            </a:r>
          </a:p>
          <a:p>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98850"/>
          </a:xfrm>
        </p:spPr>
        <p:txBody>
          <a:bodyPr>
            <a:normAutofit fontScale="90000"/>
          </a:bodyPr>
          <a:lstStyle/>
          <a:p>
            <a:r>
              <a:rPr lang="en-US" dirty="0" smtClean="0"/>
              <a:t>Advantages Of  Agile Development Process</a:t>
            </a:r>
            <a:endParaRPr lang="en-US" dirty="0"/>
          </a:p>
        </p:txBody>
      </p:sp>
      <p:sp>
        <p:nvSpPr>
          <p:cNvPr id="3" name="Content Placeholder 2"/>
          <p:cNvSpPr>
            <a:spLocks noGrp="1"/>
          </p:cNvSpPr>
          <p:nvPr>
            <p:ph idx="1"/>
          </p:nvPr>
        </p:nvSpPr>
        <p:spPr>
          <a:xfrm>
            <a:off x="289902" y="1394380"/>
            <a:ext cx="8683263" cy="5121928"/>
          </a:xfrm>
        </p:spPr>
        <p:txBody>
          <a:bodyPr>
            <a:normAutofit fontScale="92500" lnSpcReduction="20000"/>
          </a:bodyPr>
          <a:lstStyle/>
          <a:p>
            <a:r>
              <a:rPr lang="en-US" sz="3027" i="1" dirty="0" smtClean="0"/>
              <a:t>Revenue</a:t>
            </a:r>
          </a:p>
          <a:p>
            <a:pPr algn="just">
              <a:buNone/>
            </a:pPr>
            <a:r>
              <a:rPr lang="en-US" i="1" dirty="0" smtClean="0"/>
              <a:t>  </a:t>
            </a:r>
            <a:r>
              <a:rPr lang="en-US" sz="2595" dirty="0" smtClean="0"/>
              <a:t>The </a:t>
            </a:r>
            <a:r>
              <a:rPr lang="en-US" sz="2595" dirty="0"/>
              <a:t>iterative nature of agile development means features are delivered incrementally, enabling some benefits to be realized early as the product continues to develop.</a:t>
            </a:r>
            <a:r>
              <a:rPr lang="en-US" sz="2595" dirty="0" smtClean="0"/>
              <a:t> </a:t>
            </a:r>
          </a:p>
          <a:p>
            <a:r>
              <a:rPr lang="en-US" sz="3027" i="1" dirty="0"/>
              <a:t>Speed-to-</a:t>
            </a:r>
            <a:r>
              <a:rPr lang="en-US" sz="3027" i="1" dirty="0" smtClean="0"/>
              <a:t>market </a:t>
            </a:r>
          </a:p>
          <a:p>
            <a:pPr algn="just">
              <a:buNone/>
            </a:pPr>
            <a:r>
              <a:rPr lang="en-US" sz="2595" i="1" dirty="0" smtClean="0"/>
              <a:t>    </a:t>
            </a:r>
            <a:r>
              <a:rPr lang="en-US" sz="2595" dirty="0" smtClean="0"/>
              <a:t>Agile </a:t>
            </a:r>
            <a:r>
              <a:rPr lang="en-US" sz="2595" dirty="0"/>
              <a:t>development philosophy also supports the notion of early and regular releases. </a:t>
            </a:r>
            <a:endParaRPr lang="en-US" sz="2595" dirty="0" smtClean="0"/>
          </a:p>
          <a:p>
            <a:r>
              <a:rPr lang="en-US" sz="3027" i="1" dirty="0" smtClean="0"/>
              <a:t>Quality</a:t>
            </a:r>
          </a:p>
          <a:p>
            <a:pPr algn="just">
              <a:buNone/>
            </a:pPr>
            <a:r>
              <a:rPr lang="en-US" sz="2595" i="1" dirty="0" smtClean="0"/>
              <a:t>    </a:t>
            </a:r>
            <a:r>
              <a:rPr lang="en-US" sz="2595" dirty="0" smtClean="0"/>
              <a:t>A </a:t>
            </a:r>
            <a:r>
              <a:rPr lang="en-US" sz="2595" dirty="0"/>
              <a:t>key principle of agile development is that testing is integrated throughout the lifecycle, enabling regular inspection of the working product as it develops. This allows the product owner to make adjustments if necessary and gives the product team early sight of any quality issues.</a:t>
            </a:r>
            <a:r>
              <a:rPr lang="en-US" dirty="0" smtClean="0"/>
              <a:t>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Advantages Cont..</a:t>
            </a:r>
            <a:endParaRPr lang="en-US" dirty="0"/>
          </a:p>
        </p:txBody>
      </p:sp>
      <p:sp>
        <p:nvSpPr>
          <p:cNvPr id="3" name="Content Placeholder 2"/>
          <p:cNvSpPr>
            <a:spLocks noGrp="1"/>
          </p:cNvSpPr>
          <p:nvPr>
            <p:ph idx="1"/>
          </p:nvPr>
        </p:nvSpPr>
        <p:spPr/>
        <p:txBody>
          <a:bodyPr>
            <a:normAutofit/>
          </a:bodyPr>
          <a:lstStyle/>
          <a:p>
            <a:r>
              <a:rPr lang="en-US" sz="2800" i="1" dirty="0" smtClean="0"/>
              <a:t>Visibility</a:t>
            </a:r>
          </a:p>
          <a:p>
            <a:pPr algn="just">
              <a:buNone/>
            </a:pPr>
            <a:r>
              <a:rPr lang="en-US" sz="2400" dirty="0" smtClean="0"/>
              <a:t> Agile </a:t>
            </a:r>
            <a:r>
              <a:rPr lang="en-US" sz="2400" dirty="0"/>
              <a:t>development principles encourage active 'user' involvement throughout the product's development and a very cooperative collaborative </a:t>
            </a:r>
            <a:r>
              <a:rPr lang="en-US" sz="2400" dirty="0" smtClean="0"/>
              <a:t>approach, which provide excellent visibility throughout the product.</a:t>
            </a:r>
          </a:p>
          <a:p>
            <a:r>
              <a:rPr lang="en-US" sz="2800" i="1" dirty="0" smtClean="0"/>
              <a:t>Risk Management</a:t>
            </a:r>
          </a:p>
          <a:p>
            <a:pPr algn="just">
              <a:buNone/>
            </a:pPr>
            <a:r>
              <a:rPr lang="en-US" sz="2800" dirty="0" smtClean="0"/>
              <a:t>    </a:t>
            </a:r>
            <a:r>
              <a:rPr lang="en-US" sz="2400" dirty="0"/>
              <a:t>Small incremental releases made visible to the product owner and product team through its </a:t>
            </a:r>
            <a:r>
              <a:rPr lang="en-US" sz="2400" dirty="0" smtClean="0"/>
              <a:t>development, </a:t>
            </a:r>
            <a:r>
              <a:rPr lang="en-US" sz="2400" dirty="0"/>
              <a:t>help to identify any issues early and make it easier to respond to change. </a:t>
            </a:r>
            <a:endParaRPr lang="en-US" sz="2400"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Advantages Cont..</a:t>
            </a:r>
            <a:endParaRPr lang="en-US" dirty="0"/>
          </a:p>
        </p:txBody>
      </p:sp>
      <p:sp>
        <p:nvSpPr>
          <p:cNvPr id="3" name="Content Placeholder 2"/>
          <p:cNvSpPr>
            <a:spLocks noGrp="1"/>
          </p:cNvSpPr>
          <p:nvPr>
            <p:ph idx="1"/>
          </p:nvPr>
        </p:nvSpPr>
        <p:spPr/>
        <p:txBody>
          <a:bodyPr>
            <a:normAutofit lnSpcReduction="10000"/>
          </a:bodyPr>
          <a:lstStyle/>
          <a:p>
            <a:r>
              <a:rPr lang="en-US" i="1" dirty="0" smtClean="0"/>
              <a:t>Flexibility / Agility</a:t>
            </a:r>
          </a:p>
          <a:p>
            <a:pPr algn="just">
              <a:buNone/>
            </a:pPr>
            <a:r>
              <a:rPr lang="en-US" dirty="0" smtClean="0"/>
              <a:t>    </a:t>
            </a:r>
            <a:r>
              <a:rPr lang="en-US" sz="2400" dirty="0" smtClean="0"/>
              <a:t>In </a:t>
            </a:r>
            <a:r>
              <a:rPr lang="en-US" sz="2400" dirty="0"/>
              <a:t>agile development, change is </a:t>
            </a:r>
            <a:r>
              <a:rPr lang="en-US" sz="2400" dirty="0" smtClean="0"/>
              <a:t>accepted </a:t>
            </a:r>
            <a:r>
              <a:rPr lang="en-US" sz="2400" dirty="0"/>
              <a:t>i</a:t>
            </a:r>
            <a:r>
              <a:rPr lang="en-US" sz="2400" dirty="0" smtClean="0"/>
              <a:t>n </a:t>
            </a:r>
            <a:r>
              <a:rPr lang="en-US" sz="2400" dirty="0"/>
              <a:t>fact, it's </a:t>
            </a:r>
            <a:r>
              <a:rPr lang="en-US" sz="2400" dirty="0" smtClean="0"/>
              <a:t>expected. As </a:t>
            </a:r>
            <a:r>
              <a:rPr lang="en-US" sz="2400" dirty="0"/>
              <a:t>the timescale is fixed</a:t>
            </a:r>
            <a:r>
              <a:rPr lang="en-US" sz="2400" dirty="0" smtClean="0"/>
              <a:t> , the requirements </a:t>
            </a:r>
            <a:r>
              <a:rPr lang="en-US" sz="2400" dirty="0"/>
              <a:t>emerge and evolve as the product is developed</a:t>
            </a:r>
            <a:r>
              <a:rPr lang="en-US" sz="2400" dirty="0" smtClean="0"/>
              <a:t> </a:t>
            </a:r>
            <a:endParaRPr lang="en-US" sz="2400" dirty="0"/>
          </a:p>
          <a:p>
            <a:pPr>
              <a:buNone/>
            </a:pPr>
            <a:endParaRPr lang="en-US" dirty="0" smtClean="0"/>
          </a:p>
          <a:p>
            <a:r>
              <a:rPr lang="en-US" i="1" dirty="0" smtClean="0"/>
              <a:t>Business Engagement/Customer Satisfaction</a:t>
            </a:r>
            <a:endParaRPr lang="en-US" dirty="0" smtClean="0"/>
          </a:p>
          <a:p>
            <a:pPr algn="just">
              <a:buNone/>
            </a:pPr>
            <a:r>
              <a:rPr lang="en-US" sz="2353" dirty="0" smtClean="0"/>
              <a:t>     The </a:t>
            </a:r>
            <a:r>
              <a:rPr lang="en-US" sz="2353" dirty="0"/>
              <a:t>active involvement of a user representative and/or product owner, the high visibility of the product and progress, and the flexibility to change when change is needed, creates much better business engagement and customer satisfaction. </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Advantages Cont..</a:t>
            </a:r>
            <a:endParaRPr lang="en-US" dirty="0"/>
          </a:p>
        </p:txBody>
      </p:sp>
      <p:sp>
        <p:nvSpPr>
          <p:cNvPr id="3" name="Content Placeholder 2"/>
          <p:cNvSpPr>
            <a:spLocks noGrp="1"/>
          </p:cNvSpPr>
          <p:nvPr>
            <p:ph idx="1"/>
          </p:nvPr>
        </p:nvSpPr>
        <p:spPr/>
        <p:txBody>
          <a:bodyPr>
            <a:normAutofit fontScale="92500" lnSpcReduction="20000"/>
          </a:bodyPr>
          <a:lstStyle/>
          <a:p>
            <a:r>
              <a:rPr lang="en-US" i="1" dirty="0" smtClean="0"/>
              <a:t>Right Product</a:t>
            </a:r>
          </a:p>
          <a:p>
            <a:pPr algn="just">
              <a:buNone/>
            </a:pPr>
            <a:r>
              <a:rPr lang="en-US" dirty="0" smtClean="0"/>
              <a:t>    </a:t>
            </a:r>
            <a:r>
              <a:rPr lang="en-US" sz="2581" dirty="0" smtClean="0"/>
              <a:t>Agile development requirements to emerge and evolve, and it has the ability to embrace change</a:t>
            </a:r>
            <a:r>
              <a:rPr lang="en-US" sz="2581" b="1" dirty="0" smtClean="0"/>
              <a:t> </a:t>
            </a:r>
            <a:r>
              <a:rPr lang="en-US" sz="2581" dirty="0" smtClean="0"/>
              <a:t>(with the appropriate trade-offs), therefore team builds the right product. </a:t>
            </a:r>
          </a:p>
          <a:p>
            <a:r>
              <a:rPr lang="en-US" i="1" dirty="0" smtClean="0"/>
              <a:t>More Enjoyable</a:t>
            </a:r>
          </a:p>
          <a:p>
            <a:pPr algn="just">
              <a:buNone/>
            </a:pPr>
            <a:r>
              <a:rPr lang="en-US" sz="2581" dirty="0" smtClean="0"/>
              <a:t>     Cooperation and collaboration</a:t>
            </a:r>
            <a:r>
              <a:rPr lang="en-US" sz="2581" b="1" dirty="0" smtClean="0"/>
              <a:t> </a:t>
            </a:r>
            <a:r>
              <a:rPr lang="en-US" sz="2581" dirty="0" smtClean="0"/>
              <a:t>make agile development team, a much more enjoyable place for most people. Instead of big specs, the team discusses requirements in workshops. Instead of lengthy status reports, we collaborate around a task-board discussing progress. Instead of long project plans and change management committees, we discuss what's right for the product and project and the team is empowered to make decisions. </a:t>
            </a:r>
            <a:endParaRPr lang="en-US" sz="258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Disadvantages Of Agile Development Process</a:t>
            </a:r>
            <a:endParaRPr lang="en-US" dirty="0"/>
          </a:p>
        </p:txBody>
      </p:sp>
      <p:sp>
        <p:nvSpPr>
          <p:cNvPr id="3" name="Content Placeholder 2"/>
          <p:cNvSpPr>
            <a:spLocks noGrp="1"/>
          </p:cNvSpPr>
          <p:nvPr>
            <p:ph idx="1"/>
          </p:nvPr>
        </p:nvSpPr>
        <p:spPr/>
        <p:txBody>
          <a:bodyPr>
            <a:normAutofit/>
          </a:bodyPr>
          <a:lstStyle/>
          <a:p>
            <a:pPr algn="just"/>
            <a:r>
              <a:rPr lang="en-US" sz="3000" dirty="0"/>
              <a:t>Active user involvement and close collaboration are required throughout the development </a:t>
            </a:r>
            <a:r>
              <a:rPr lang="en-US" sz="3000" dirty="0" smtClean="0"/>
              <a:t>cycle , however </a:t>
            </a:r>
            <a:r>
              <a:rPr lang="en-US" sz="3000" dirty="0"/>
              <a:t>these principles are very demanding on the user representative's time and require a big commitment for the duration of the project.</a:t>
            </a:r>
            <a:r>
              <a:rPr lang="en-US" sz="3000" dirty="0" smtClean="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Of Agile  Cont..</a:t>
            </a:r>
            <a:endParaRPr lang="en-US" dirty="0"/>
          </a:p>
        </p:txBody>
      </p:sp>
      <p:sp>
        <p:nvSpPr>
          <p:cNvPr id="3" name="Content Placeholder 2"/>
          <p:cNvSpPr>
            <a:spLocks noGrp="1"/>
          </p:cNvSpPr>
          <p:nvPr>
            <p:ph idx="1"/>
          </p:nvPr>
        </p:nvSpPr>
        <p:spPr/>
        <p:txBody>
          <a:bodyPr/>
          <a:lstStyle/>
          <a:p>
            <a:pPr algn="just"/>
            <a:r>
              <a:rPr lang="en-US" dirty="0" smtClean="0"/>
              <a:t>Requirements emerge and evolve throughout the development (flexibility). Due to flexibility, there is much less predictability, at the start of the project and during, about what the project is actually going to deliver</a:t>
            </a:r>
            <a:r>
              <a:rPr lang="en-US" b="1" dirty="0" smtClean="0"/>
              <a:t>.</a:t>
            </a:r>
            <a:r>
              <a:rPr lang="en-US" dirty="0" smtClean="0"/>
              <a:t> This can make it harder to define a business case for the project, and harder to negotiate fixed price projects. </a:t>
            </a:r>
            <a:endParaRPr lang="en-US" sz="3600"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33914"/>
          </a:xfrm>
        </p:spPr>
        <p:txBody>
          <a:bodyPr>
            <a:normAutofit fontScale="90000"/>
          </a:bodyPr>
          <a:lstStyle/>
          <a:p>
            <a:pPr lvl="0"/>
            <a:r>
              <a:rPr lang="en-US" dirty="0" smtClean="0"/>
              <a:t/>
            </a:r>
            <a:br>
              <a:rPr lang="en-US" dirty="0" smtClean="0"/>
            </a:br>
            <a:r>
              <a:rPr lang="en-US" dirty="0" smtClean="0"/>
              <a:t>Joint Application development Process</a:t>
            </a:r>
            <a:br>
              <a:rPr lang="en-US" dirty="0" smtClean="0"/>
            </a:br>
            <a:r>
              <a:rPr lang="en-US" dirty="0" smtClean="0"/>
              <a:t>Introduction</a:t>
            </a:r>
            <a:br>
              <a:rPr lang="en-US" dirty="0" smtClean="0"/>
            </a:br>
            <a:endParaRPr lang="en-US" dirty="0"/>
          </a:p>
        </p:txBody>
      </p:sp>
      <p:sp>
        <p:nvSpPr>
          <p:cNvPr id="5" name="Content Placeholder 4"/>
          <p:cNvSpPr>
            <a:spLocks noGrp="1"/>
          </p:cNvSpPr>
          <p:nvPr>
            <p:ph idx="1"/>
          </p:nvPr>
        </p:nvSpPr>
        <p:spPr/>
        <p:txBody>
          <a:bodyPr>
            <a:normAutofit lnSpcReduction="10000"/>
          </a:bodyPr>
          <a:lstStyle/>
          <a:p>
            <a:pPr algn="just"/>
            <a:r>
              <a:rPr lang="en-US" dirty="0" smtClean="0"/>
              <a:t>JAD (Joint Application Development) is a methodology that involves the client or end user in the design and development of an application, through a succession of collaborative workshops called JAD sessions. </a:t>
            </a:r>
          </a:p>
          <a:p>
            <a:pPr algn="just"/>
            <a:r>
              <a:rPr lang="en-US" dirty="0" smtClean="0"/>
              <a:t>JAD is a process used in the Systems Development Life Cycle (SDLC) to collect business requirements while developing new information systems for a company.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JAD Sessions</a:t>
            </a:r>
            <a:endParaRPr lang="en-US" dirty="0"/>
          </a:p>
        </p:txBody>
      </p:sp>
      <p:sp>
        <p:nvSpPr>
          <p:cNvPr id="3" name="Content Placeholder 2"/>
          <p:cNvSpPr>
            <a:spLocks noGrp="1"/>
          </p:cNvSpPr>
          <p:nvPr>
            <p:ph idx="1"/>
          </p:nvPr>
        </p:nvSpPr>
        <p:spPr/>
        <p:txBody>
          <a:bodyPr/>
          <a:lstStyle/>
          <a:p>
            <a:pPr algn="just"/>
            <a:r>
              <a:rPr lang="en-US" dirty="0" smtClean="0"/>
              <a:t>The attendees include high level management officials who will ensure the product provides the needed reports and information at the end.</a:t>
            </a:r>
          </a:p>
          <a:p>
            <a:pPr algn="just"/>
            <a:r>
              <a:rPr lang="en-US" dirty="0" smtClean="0"/>
              <a:t>Through JAD workshops the knowledge workers and IT specialists are able to resolve any difficulties or differences between the two parties regarding the new information system.</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JAD Meeting Room</a:t>
            </a:r>
            <a:endParaRPr lang="en-US" dirty="0"/>
          </a:p>
        </p:txBody>
      </p:sp>
      <p:sp>
        <p:nvSpPr>
          <p:cNvPr id="3" name="Content Placeholder 2"/>
          <p:cNvSpPr>
            <a:spLocks noGrp="1"/>
          </p:cNvSpPr>
          <p:nvPr>
            <p:ph idx="1"/>
          </p:nvPr>
        </p:nvSpPr>
        <p:spPr/>
        <p:txBody>
          <a:bodyPr/>
          <a:lstStyle/>
          <a:p>
            <a:endParaRPr lang="en-US"/>
          </a:p>
        </p:txBody>
      </p:sp>
      <p:pic>
        <p:nvPicPr>
          <p:cNvPr id="4" name="Content Placeholder 3" descr="Picture 1.png"/>
          <p:cNvPicPr>
            <a:picLocks/>
          </p:cNvPicPr>
          <p:nvPr/>
        </p:nvPicPr>
        <p:blipFill>
          <a:blip r:embed="rId2" cstate="print"/>
          <a:srcRect l="-15814" r="-15814"/>
          <a:stretch>
            <a:fillRect/>
          </a:stretch>
        </p:blipFill>
        <p:spPr>
          <a:xfrm>
            <a:off x="-1" y="1115568"/>
            <a:ext cx="9741159" cy="574243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Two types of Development Processes</a:t>
            </a:r>
            <a:endParaRPr lang="en-US" dirty="0"/>
          </a:p>
        </p:txBody>
      </p:sp>
      <p:sp>
        <p:nvSpPr>
          <p:cNvPr id="3" name="Content Placeholder 2"/>
          <p:cNvSpPr>
            <a:spLocks noGrp="1"/>
          </p:cNvSpPr>
          <p:nvPr>
            <p:ph idx="1"/>
          </p:nvPr>
        </p:nvSpPr>
        <p:spPr/>
        <p:txBody>
          <a:bodyPr/>
          <a:lstStyle/>
          <a:p>
            <a:pPr>
              <a:buNone/>
            </a:pPr>
            <a:endParaRPr lang="en-US" dirty="0"/>
          </a:p>
        </p:txBody>
      </p:sp>
      <p:pic>
        <p:nvPicPr>
          <p:cNvPr id="4" name="Picture 3"/>
          <p:cNvPicPr/>
          <p:nvPr/>
        </p:nvPicPr>
        <p:blipFill>
          <a:blip r:embed="rId2" cstate="print"/>
          <a:srcRect/>
          <a:stretch>
            <a:fillRect/>
          </a:stretch>
        </p:blipFill>
        <p:spPr bwMode="auto">
          <a:xfrm>
            <a:off x="457200" y="1600200"/>
            <a:ext cx="8229600" cy="4525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Participants for JAD Session</a:t>
            </a:r>
            <a:endParaRPr lang="en-US" dirty="0"/>
          </a:p>
        </p:txBody>
      </p:sp>
      <p:sp>
        <p:nvSpPr>
          <p:cNvPr id="3" name="Content Placeholder 2"/>
          <p:cNvSpPr>
            <a:spLocks noGrp="1"/>
          </p:cNvSpPr>
          <p:nvPr>
            <p:ph idx="1"/>
          </p:nvPr>
        </p:nvSpPr>
        <p:spPr/>
        <p:txBody>
          <a:bodyPr>
            <a:normAutofit/>
          </a:bodyPr>
          <a:lstStyle/>
          <a:p>
            <a:r>
              <a:rPr lang="en-US" sz="2000" b="1" dirty="0" smtClean="0"/>
              <a:t>Executive Sponsor Project </a:t>
            </a:r>
            <a:r>
              <a:rPr lang="en-US" sz="2000" dirty="0" smtClean="0"/>
              <a:t>: system owner</a:t>
            </a:r>
          </a:p>
          <a:p>
            <a:r>
              <a:rPr lang="en-US" sz="2000" dirty="0" smtClean="0"/>
              <a:t> </a:t>
            </a:r>
            <a:r>
              <a:rPr lang="en-US" sz="2000" b="1" dirty="0" smtClean="0"/>
              <a:t>Leader/Manager</a:t>
            </a:r>
            <a:r>
              <a:rPr lang="en-US" sz="2000" dirty="0" smtClean="0"/>
              <a:t> : leader of the application development team</a:t>
            </a:r>
          </a:p>
          <a:p>
            <a:r>
              <a:rPr lang="en-US" sz="2000" b="1" dirty="0" smtClean="0"/>
              <a:t>Facilitator/Session Leader</a:t>
            </a:r>
            <a:r>
              <a:rPr lang="en-US" sz="2000" dirty="0" smtClean="0"/>
              <a:t>: Chairs the meeting and directs traffic by keeping the group on the meeting agenda</a:t>
            </a:r>
          </a:p>
          <a:p>
            <a:r>
              <a:rPr lang="en-US" sz="2000" b="1" dirty="0" smtClean="0"/>
              <a:t>Scribe/</a:t>
            </a:r>
            <a:r>
              <a:rPr lang="en-US" sz="2000" b="1" dirty="0" err="1" smtClean="0"/>
              <a:t>Modeller</a:t>
            </a:r>
            <a:r>
              <a:rPr lang="en-US" sz="2000" b="1" dirty="0" smtClean="0"/>
              <a:t>/Recorder/Documentation Expert</a:t>
            </a:r>
            <a:r>
              <a:rPr lang="en-US" sz="2000" dirty="0" smtClean="0"/>
              <a:t>: Records and publish the proceedings of the meeting</a:t>
            </a:r>
          </a:p>
          <a:p>
            <a:r>
              <a:rPr lang="en-US" sz="2000" b="1" dirty="0" smtClean="0"/>
              <a:t>Participants</a:t>
            </a:r>
            <a:r>
              <a:rPr lang="en-US" sz="2000" dirty="0" smtClean="0"/>
              <a:t>: Customers in the business area directly or indirectly being affected by this project(experts in their field).</a:t>
            </a:r>
          </a:p>
          <a:p>
            <a:r>
              <a:rPr lang="en-US" sz="2000" dirty="0" smtClean="0"/>
              <a:t> </a:t>
            </a:r>
            <a:r>
              <a:rPr lang="en-US" sz="2000" b="1" dirty="0" smtClean="0"/>
              <a:t>Observers:</a:t>
            </a:r>
            <a:r>
              <a:rPr lang="en-US" sz="2000" dirty="0" smtClean="0"/>
              <a:t> Generally members of the application development team assigned to the project</a:t>
            </a:r>
            <a:endParaRPr 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Steps </a:t>
            </a:r>
            <a:r>
              <a:rPr lang="en-US" dirty="0"/>
              <a:t>in Performing JAD</a:t>
            </a:r>
            <a:br>
              <a:rPr lang="en-US" dirty="0"/>
            </a:br>
            <a:endParaRPr lang="en-US" dirty="0"/>
          </a:p>
        </p:txBody>
      </p:sp>
      <p:sp>
        <p:nvSpPr>
          <p:cNvPr id="3" name="Content Placeholder 2"/>
          <p:cNvSpPr>
            <a:spLocks noGrp="1"/>
          </p:cNvSpPr>
          <p:nvPr>
            <p:ph idx="1"/>
          </p:nvPr>
        </p:nvSpPr>
        <p:spPr/>
        <p:txBody>
          <a:bodyPr>
            <a:normAutofit/>
          </a:bodyPr>
          <a:lstStyle/>
          <a:p>
            <a:pPr algn="just"/>
            <a:r>
              <a:rPr lang="en-US" i="1" dirty="0" smtClean="0"/>
              <a:t>Identify </a:t>
            </a:r>
            <a:r>
              <a:rPr lang="en-US" i="1" dirty="0"/>
              <a:t>project objectives and </a:t>
            </a:r>
            <a:r>
              <a:rPr lang="en-US" i="1" dirty="0" smtClean="0"/>
              <a:t>limitations, </a:t>
            </a:r>
            <a:r>
              <a:rPr lang="en-US" sz="2600" dirty="0"/>
              <a:t>it is vital to have clear objectives for the workshop and for the project as a </a:t>
            </a:r>
            <a:r>
              <a:rPr lang="en-US" sz="2600" dirty="0" smtClean="0"/>
              <a:t>whole.</a:t>
            </a:r>
            <a:endParaRPr lang="en-US" sz="2600" dirty="0"/>
          </a:p>
          <a:p>
            <a:pPr algn="just"/>
            <a:r>
              <a:rPr lang="en-US" i="1" dirty="0"/>
              <a:t>Identify critical success </a:t>
            </a:r>
            <a:r>
              <a:rPr lang="en-US" i="1" dirty="0" smtClean="0"/>
              <a:t>factors, </a:t>
            </a:r>
            <a:r>
              <a:rPr lang="en-US" sz="2400" dirty="0" smtClean="0"/>
              <a:t>It is important to identify the critical success factors for both the development project and the business function being studied. Like </a:t>
            </a:r>
          </a:p>
          <a:p>
            <a:pPr lvl="1" algn="just"/>
            <a:r>
              <a:rPr lang="en-US" sz="2400" dirty="0" smtClean="0"/>
              <a:t>How will we know that the planned changes have been effective? </a:t>
            </a:r>
          </a:p>
          <a:p>
            <a:pPr lvl="1" algn="just"/>
            <a:r>
              <a:rPr lang="en-US" sz="2400" dirty="0" smtClean="0"/>
              <a:t>How will success be measured? </a:t>
            </a:r>
            <a:endParaRPr lang="en-US" sz="2400" dirty="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Steps in Performing JAD Cont..</a:t>
            </a:r>
            <a:br>
              <a:rPr lang="en-US" dirty="0" smtClean="0"/>
            </a:br>
            <a:endParaRPr lang="en-US" dirty="0"/>
          </a:p>
        </p:txBody>
      </p:sp>
      <p:sp>
        <p:nvSpPr>
          <p:cNvPr id="3" name="Content Placeholder 2"/>
          <p:cNvSpPr>
            <a:spLocks noGrp="1"/>
          </p:cNvSpPr>
          <p:nvPr>
            <p:ph idx="1"/>
          </p:nvPr>
        </p:nvSpPr>
        <p:spPr/>
        <p:txBody>
          <a:bodyPr>
            <a:normAutofit/>
          </a:bodyPr>
          <a:lstStyle/>
          <a:p>
            <a:pPr algn="just"/>
            <a:r>
              <a:rPr lang="en-US" i="1" dirty="0" smtClean="0"/>
              <a:t>Define project deliverables,</a:t>
            </a:r>
            <a:r>
              <a:rPr lang="en-US" dirty="0" smtClean="0"/>
              <a:t> </a:t>
            </a:r>
            <a:r>
              <a:rPr lang="en-US" sz="2400" dirty="0" smtClean="0"/>
              <a:t>the deliverables from a workshop are documentation and a design. It is important to define the form and level of detail of the workshop documentation. </a:t>
            </a:r>
          </a:p>
          <a:p>
            <a:pPr lvl="1" algn="just"/>
            <a:r>
              <a:rPr lang="en-US" sz="2000" dirty="0" smtClean="0"/>
              <a:t>What types of diagrams will be provided? </a:t>
            </a:r>
          </a:p>
          <a:p>
            <a:pPr lvl="1" algn="just"/>
            <a:r>
              <a:rPr lang="en-US" sz="2000" dirty="0" smtClean="0"/>
              <a:t>What type or form of narrative will be supplied? </a:t>
            </a:r>
          </a:p>
          <a:p>
            <a:pPr algn="just"/>
            <a:r>
              <a:rPr lang="en-US" i="1" dirty="0" smtClean="0"/>
              <a:t>Define the schedule of workshop activities.</a:t>
            </a:r>
            <a:endParaRPr lang="en-US" dirty="0" smtClean="0"/>
          </a:p>
          <a:p>
            <a:pPr lvl="1" algn="just"/>
            <a:r>
              <a:rPr lang="en-US" sz="2400" dirty="0" smtClean="0"/>
              <a:t>Workshops vary in length from one to five days. The initial workshop for a project should not be less than three days. </a:t>
            </a:r>
            <a:endParaRPr lang="en-US" sz="24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Steps in Performing JAD Cont..</a:t>
            </a:r>
            <a:br>
              <a:rPr lang="en-US" dirty="0" smtClean="0"/>
            </a:br>
            <a:endParaRPr lang="en-US" dirty="0"/>
          </a:p>
        </p:txBody>
      </p:sp>
      <p:sp>
        <p:nvSpPr>
          <p:cNvPr id="3" name="Content Placeholder 2"/>
          <p:cNvSpPr>
            <a:spLocks noGrp="1"/>
          </p:cNvSpPr>
          <p:nvPr>
            <p:ph idx="1"/>
          </p:nvPr>
        </p:nvSpPr>
        <p:spPr/>
        <p:txBody>
          <a:bodyPr>
            <a:normAutofit/>
          </a:bodyPr>
          <a:lstStyle/>
          <a:p>
            <a:pPr algn="just"/>
            <a:r>
              <a:rPr lang="en-US" i="1" dirty="0" smtClean="0"/>
              <a:t>Select the participants these are the business users, </a:t>
            </a:r>
            <a:r>
              <a:rPr lang="en-US" sz="2400" dirty="0" smtClean="0"/>
              <a:t>These are the business users, the IS professionals, and the outside experts that will be needed for a successful workshop. These are the true "back bones" of the meeting who will drive the changes.</a:t>
            </a:r>
          </a:p>
          <a:p>
            <a:pPr algn="just"/>
            <a:r>
              <a:rPr lang="en-US" i="1" dirty="0" smtClean="0"/>
              <a:t>Prepare the workshop material before the workshop,</a:t>
            </a:r>
            <a:r>
              <a:rPr lang="en-US" dirty="0" smtClean="0"/>
              <a:t> </a:t>
            </a:r>
            <a:r>
              <a:rPr lang="en-US" sz="2400" dirty="0" smtClean="0"/>
              <a:t>Before the workshop, the project manager and the facilitator perform an analysis and build a preliminary design or straw man to focus the workshop.</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Steps in Performing JAD Cont..</a:t>
            </a:r>
            <a:br>
              <a:rPr lang="en-US" dirty="0" smtClean="0"/>
            </a:br>
            <a:endParaRPr lang="en-US" dirty="0"/>
          </a:p>
        </p:txBody>
      </p:sp>
      <p:sp>
        <p:nvSpPr>
          <p:cNvPr id="3" name="Content Placeholder 2"/>
          <p:cNvSpPr>
            <a:spLocks noGrp="1"/>
          </p:cNvSpPr>
          <p:nvPr>
            <p:ph idx="1"/>
          </p:nvPr>
        </p:nvSpPr>
        <p:spPr/>
        <p:txBody>
          <a:bodyPr>
            <a:normAutofit/>
          </a:bodyPr>
          <a:lstStyle/>
          <a:p>
            <a:pPr algn="just"/>
            <a:r>
              <a:rPr lang="en-US" i="1" dirty="0" smtClean="0"/>
              <a:t>Organize workshop activities and exercises,</a:t>
            </a:r>
            <a:r>
              <a:rPr lang="en-US" dirty="0" smtClean="0"/>
              <a:t> </a:t>
            </a:r>
            <a:r>
              <a:rPr lang="en-US" sz="2400" dirty="0" smtClean="0"/>
              <a:t>The facilitator must design workshop exercises and activities to provide interim deliverables that build towards the final output of the workshop.</a:t>
            </a:r>
          </a:p>
          <a:p>
            <a:pPr algn="just"/>
            <a:r>
              <a:rPr lang="en-US" i="1" dirty="0" smtClean="0"/>
              <a:t>Prepare, inform, and educate the workshop participants,</a:t>
            </a:r>
            <a:r>
              <a:rPr lang="en-US" dirty="0" smtClean="0"/>
              <a:t> </a:t>
            </a:r>
            <a:r>
              <a:rPr lang="en-US" sz="2400" dirty="0" smtClean="0"/>
              <a:t>All of the participants in the workshop must be made aware of the objectives and limitations of the project and the expected deliverables of the workshop.</a:t>
            </a:r>
          </a:p>
          <a:p>
            <a:r>
              <a:rPr lang="en-US" i="1" dirty="0" smtClean="0"/>
              <a:t>Coordinate workshop logistics,</a:t>
            </a:r>
            <a:r>
              <a:rPr lang="en-US" dirty="0" smtClean="0"/>
              <a:t> </a:t>
            </a:r>
            <a:r>
              <a:rPr lang="en-US" sz="2400" dirty="0" smtClean="0"/>
              <a:t>Workshops should be held off-site to avoid interruptions.</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JAD</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i="1" dirty="0" smtClean="0"/>
              <a:t>Reduced system development time,</a:t>
            </a:r>
            <a:r>
              <a:rPr lang="en-US" dirty="0" smtClean="0"/>
              <a:t> </a:t>
            </a:r>
            <a:r>
              <a:rPr lang="en-US" sz="2600" dirty="0" smtClean="0"/>
              <a:t>In JAD, information can be obtained and validated in a shorter time frame by involving all participants. </a:t>
            </a:r>
            <a:endParaRPr lang="en-US" sz="2600" i="1" dirty="0" smtClean="0"/>
          </a:p>
          <a:p>
            <a:pPr algn="just"/>
            <a:r>
              <a:rPr lang="en-US" i="1" dirty="0" smtClean="0"/>
              <a:t>Improved system quality and productivity</a:t>
            </a:r>
            <a:r>
              <a:rPr lang="en-US" dirty="0" smtClean="0"/>
              <a:t>, </a:t>
            </a:r>
            <a:r>
              <a:rPr lang="en-US" sz="2600" dirty="0" smtClean="0"/>
              <a:t>JAD involves users and let users define their requirements along with IT professionals.</a:t>
            </a:r>
          </a:p>
          <a:p>
            <a:pPr algn="just"/>
            <a:r>
              <a:rPr lang="en-US" i="1" dirty="0" smtClean="0"/>
              <a:t>Reduced system cost, </a:t>
            </a:r>
            <a:r>
              <a:rPr lang="en-US" sz="2600" dirty="0" smtClean="0"/>
              <a:t>Reduced development time reduces the labor cost for developers, as well as users.</a:t>
            </a:r>
          </a:p>
          <a:p>
            <a:pPr algn="just"/>
            <a:r>
              <a:rPr lang="en-US" i="1" dirty="0" smtClean="0"/>
              <a:t>Enhanced communication and relationship, </a:t>
            </a:r>
            <a:r>
              <a:rPr lang="en-US" sz="2600" dirty="0" smtClean="0"/>
              <a:t>JAD helps in building good relationships between business end-users and IT personnel.</a:t>
            </a:r>
          </a:p>
          <a:p>
            <a:pPr algn="just"/>
            <a:endParaRPr lang="en-US" i="1" dirty="0" smtClean="0"/>
          </a:p>
          <a:p>
            <a:pPr algn="just"/>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JAD</a:t>
            </a:r>
            <a:endParaRPr lang="en-US" dirty="0"/>
          </a:p>
        </p:txBody>
      </p:sp>
      <p:sp>
        <p:nvSpPr>
          <p:cNvPr id="3" name="Content Placeholder 2"/>
          <p:cNvSpPr>
            <a:spLocks noGrp="1"/>
          </p:cNvSpPr>
          <p:nvPr>
            <p:ph idx="1"/>
          </p:nvPr>
        </p:nvSpPr>
        <p:spPr/>
        <p:txBody>
          <a:bodyPr>
            <a:normAutofit/>
          </a:bodyPr>
          <a:lstStyle/>
          <a:p>
            <a:pPr algn="just"/>
            <a:endParaRPr lang="en-US" i="1" dirty="0" smtClean="0"/>
          </a:p>
          <a:p>
            <a:pPr algn="just"/>
            <a:r>
              <a:rPr lang="en-US" i="1" dirty="0" smtClean="0"/>
              <a:t>Reduced function creep</a:t>
            </a:r>
            <a:r>
              <a:rPr lang="en-US" dirty="0" smtClean="0"/>
              <a:t>, </a:t>
            </a:r>
            <a:r>
              <a:rPr lang="en-US" sz="2600" dirty="0" smtClean="0"/>
              <a:t>is one of the best ways to reduce function creep, most of which results from poor initial requirements.</a:t>
            </a:r>
          </a:p>
          <a:p>
            <a:pPr algn="just"/>
            <a:r>
              <a:rPr lang="en-US" i="1" dirty="0" smtClean="0"/>
              <a:t>Enhanced education for participants and observers</a:t>
            </a:r>
            <a:r>
              <a:rPr lang="en-US" dirty="0" smtClean="0"/>
              <a:t>, </a:t>
            </a:r>
            <a:r>
              <a:rPr lang="en-US" sz="2600" dirty="0" smtClean="0"/>
              <a:t>By participating in JAD and be the medium between other users and IT, the business end-users will be kept fully informed about the progress of the system development.</a:t>
            </a:r>
          </a:p>
          <a:p>
            <a:pPr algn="just"/>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Disadvantages Of JAD</a:t>
            </a:r>
            <a:endParaRPr lang="en-US" dirty="0"/>
          </a:p>
        </p:txBody>
      </p:sp>
      <p:sp>
        <p:nvSpPr>
          <p:cNvPr id="3" name="Content Placeholder 2"/>
          <p:cNvSpPr>
            <a:spLocks noGrp="1"/>
          </p:cNvSpPr>
          <p:nvPr>
            <p:ph idx="1"/>
          </p:nvPr>
        </p:nvSpPr>
        <p:spPr/>
        <p:txBody>
          <a:bodyPr/>
          <a:lstStyle/>
          <a:p>
            <a:r>
              <a:rPr lang="en-US" dirty="0" smtClean="0"/>
              <a:t>It opens up a lot of scope for inter-personal conflict.</a:t>
            </a:r>
          </a:p>
          <a:p>
            <a:r>
              <a:rPr lang="en-US" dirty="0" smtClean="0"/>
              <a:t>More expensive and can be cumbersome.</a:t>
            </a:r>
          </a:p>
          <a:p>
            <a:r>
              <a:rPr lang="en-US" dirty="0" smtClean="0"/>
              <a:t>JAD use was most effective in small, clearly focused projects and less effective in large complex projects.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EXTREME PROGRAMMING (XP)</a:t>
            </a:r>
            <a:endParaRPr lang="en-US" dirty="0"/>
          </a:p>
        </p:txBody>
      </p:sp>
      <p:sp>
        <p:nvSpPr>
          <p:cNvPr id="3" name="Content Placeholder 2"/>
          <p:cNvSpPr>
            <a:spLocks noGrp="1"/>
          </p:cNvSpPr>
          <p:nvPr>
            <p:ph idx="1"/>
          </p:nvPr>
        </p:nvSpPr>
        <p:spPr/>
        <p:txBody>
          <a:bodyPr>
            <a:noAutofit/>
          </a:bodyPr>
          <a:lstStyle/>
          <a:p>
            <a:pPr algn="just"/>
            <a:r>
              <a:rPr lang="en-US" sz="2000" i="1" dirty="0" smtClean="0"/>
              <a:t>XP is a software engineering methodology which is intended to improve software quality and responsiveness to changing customer requirements. As a type of agile software development (discuss above), it advocates frequent "releases”.</a:t>
            </a:r>
          </a:p>
          <a:p>
            <a:pPr algn="just"/>
            <a:r>
              <a:rPr lang="en-US" sz="2000" i="1" dirty="0" smtClean="0"/>
              <a:t>Other elements of Extreme Programming include: programming in pairs.</a:t>
            </a:r>
          </a:p>
          <a:p>
            <a:pPr algn="just"/>
            <a:r>
              <a:rPr lang="en-US" sz="2000" dirty="0" smtClean="0"/>
              <a:t>Extreme Programming empowers your developers to confidently respond to changing customer requirements, even late in the life cycle. </a:t>
            </a:r>
          </a:p>
          <a:p>
            <a:pPr algn="just"/>
            <a:r>
              <a:rPr lang="en-US" sz="2000" dirty="0" smtClean="0"/>
              <a:t>Extreme Programming emphasizes teamwork. Managers, customers, and developers are all equal partners in a collaborative team. </a:t>
            </a:r>
          </a:p>
          <a:p>
            <a:pPr algn="just"/>
            <a:r>
              <a:rPr lang="en-US" sz="2000" dirty="0" smtClean="0"/>
              <a:t>XP is designed for use with small teams who need to develop software quickly in an environment of rapidly-changing requirements. Extreme Programming, is a lightweight discipline of software development based on principles of simplicity, communication, feedback, and courage. </a:t>
            </a:r>
            <a:endParaRPr lang="en-US" sz="2000" i="1" dirty="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XP Practices</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sz="2400" i="1" dirty="0" smtClean="0"/>
              <a:t>The Planning Process</a:t>
            </a:r>
            <a:r>
              <a:rPr lang="en-US" sz="2000" dirty="0" smtClean="0"/>
              <a:t>, allows the XP “customer" to define the business value of desired features, and uses cost estimates provided by the programmers, to choose what needs to be done and what needs to be deferred. </a:t>
            </a:r>
          </a:p>
          <a:p>
            <a:r>
              <a:rPr lang="en-US" sz="2400" i="1" dirty="0" smtClean="0"/>
              <a:t>Small Releases</a:t>
            </a:r>
            <a:r>
              <a:rPr lang="en-US" sz="2000" i="1" dirty="0" smtClean="0"/>
              <a:t>, </a:t>
            </a:r>
            <a:r>
              <a:rPr lang="en-US" sz="2000" dirty="0" smtClean="0"/>
              <a:t>XP teams put a simple system into production early, and update it frequently on a very short cycle. </a:t>
            </a:r>
          </a:p>
          <a:p>
            <a:r>
              <a:rPr lang="en-US" sz="2400" i="1" dirty="0" smtClean="0"/>
              <a:t>Metaphor</a:t>
            </a:r>
            <a:r>
              <a:rPr lang="en-US" sz="2000" dirty="0" smtClean="0"/>
              <a:t>, XP teams use a common “system of names" and a common system description that guides development and communication. Metaphors help in making the technology more understandable in human terms, especially to clients. </a:t>
            </a:r>
          </a:p>
          <a:p>
            <a:r>
              <a:rPr lang="en-US" sz="2400" i="1" dirty="0" smtClean="0"/>
              <a:t>Simple Design</a:t>
            </a:r>
            <a:r>
              <a:rPr lang="en-US" sz="2162" i="1" dirty="0" smtClean="0"/>
              <a:t>,</a:t>
            </a:r>
            <a:r>
              <a:rPr lang="en-US" sz="2162" dirty="0" smtClean="0"/>
              <a:t> A program built with XP should be the simplest program that meets the current requirements. There is not much building for the “future". Instead, the focus is on providing business value. </a:t>
            </a:r>
          </a:p>
          <a:p>
            <a:endParaRPr lang="en-US" sz="2000" dirty="0" smtClean="0"/>
          </a:p>
          <a:p>
            <a:endParaRPr lang="en-US" sz="2000" i="1"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fontScale="90000"/>
          </a:bodyPr>
          <a:lstStyle/>
          <a:p>
            <a:r>
              <a:rPr lang="en-US" dirty="0" smtClean="0"/>
              <a:t/>
            </a:r>
            <a:br>
              <a:rPr lang="en-US" dirty="0" smtClean="0"/>
            </a:br>
            <a:r>
              <a:rPr lang="en-US" dirty="0" smtClean="0"/>
              <a:t/>
            </a:r>
            <a:br>
              <a:rPr lang="en-US" dirty="0" smtClean="0"/>
            </a:br>
            <a:r>
              <a:rPr lang="en-US" dirty="0"/>
              <a:t/>
            </a:r>
            <a:br>
              <a:rPr lang="en-US" dirty="0"/>
            </a:br>
            <a:r>
              <a:rPr lang="en-US" dirty="0" smtClean="0"/>
              <a:t>Major Disadvantages Of Traditional Method	</a:t>
            </a:r>
            <a:br>
              <a:rPr lang="en-US" dirty="0" smtClean="0"/>
            </a:br>
            <a:endParaRPr lang="en-US" dirty="0"/>
          </a:p>
        </p:txBody>
      </p:sp>
      <p:sp>
        <p:nvSpPr>
          <p:cNvPr id="3" name="Content Placeholder 2"/>
          <p:cNvSpPr>
            <a:spLocks noGrp="1"/>
          </p:cNvSpPr>
          <p:nvPr>
            <p:ph idx="1"/>
          </p:nvPr>
        </p:nvSpPr>
        <p:spPr/>
        <p:txBody>
          <a:bodyPr>
            <a:normAutofit/>
          </a:bodyPr>
          <a:lstStyle/>
          <a:p>
            <a:pPr lvl="0"/>
            <a:endParaRPr lang="en-US" sz="2400" dirty="0" smtClean="0"/>
          </a:p>
          <a:p>
            <a:pPr lvl="0"/>
            <a:endParaRPr lang="en-US" sz="2400" dirty="0" smtClean="0"/>
          </a:p>
          <a:p>
            <a:pPr lvl="0" algn="just"/>
            <a:r>
              <a:rPr lang="en-US" sz="2400" dirty="0" smtClean="0"/>
              <a:t>Applications </a:t>
            </a:r>
            <a:r>
              <a:rPr lang="en-US" sz="2400" dirty="0"/>
              <a:t>took so long to build that requirements got changed before the system was complete. Resulting in inadequate or even unusable systems</a:t>
            </a:r>
            <a:r>
              <a:rPr lang="en-US" sz="2400" dirty="0" smtClean="0"/>
              <a:t>.</a:t>
            </a:r>
          </a:p>
          <a:p>
            <a:pPr algn="just"/>
            <a:endParaRPr lang="en-US" sz="2400" dirty="0" smtClean="0"/>
          </a:p>
          <a:p>
            <a:pPr algn="just"/>
            <a:r>
              <a:rPr lang="en-US" sz="2400" dirty="0" smtClean="0"/>
              <a:t>The main cause of the problem was </a:t>
            </a:r>
            <a:r>
              <a:rPr lang="en-US" sz="2400" dirty="0"/>
              <a:t>identified in the strict adherence to completion of one lifecycle stage before moving on to the next lifecycle stage.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XP Practice Cont..</a:t>
            </a:r>
            <a:endParaRPr lang="en-US" dirty="0"/>
          </a:p>
        </p:txBody>
      </p:sp>
      <p:sp>
        <p:nvSpPr>
          <p:cNvPr id="3" name="Content Placeholder 2"/>
          <p:cNvSpPr>
            <a:spLocks noGrp="1"/>
          </p:cNvSpPr>
          <p:nvPr>
            <p:ph idx="1"/>
          </p:nvPr>
        </p:nvSpPr>
        <p:spPr/>
        <p:txBody>
          <a:bodyPr>
            <a:normAutofit/>
          </a:bodyPr>
          <a:lstStyle/>
          <a:p>
            <a:r>
              <a:rPr lang="en-US" sz="2400" i="1" dirty="0" smtClean="0"/>
              <a:t>Testing</a:t>
            </a:r>
            <a:r>
              <a:rPr lang="en-US" i="1" dirty="0" smtClean="0"/>
              <a:t>,</a:t>
            </a:r>
            <a:r>
              <a:rPr lang="en-US" dirty="0" smtClean="0"/>
              <a:t> </a:t>
            </a:r>
            <a:r>
              <a:rPr lang="en-US" sz="2000" dirty="0" smtClean="0"/>
              <a:t>focus on validation of the software at all times. Programmers develop software by writing tests first, and then software that fulfills the requirements reflected in the tests. Customers provide acceptance tests that enable them to be certain that the features they need are provided.</a:t>
            </a:r>
          </a:p>
          <a:p>
            <a:r>
              <a:rPr lang="en-US" sz="2400" i="1" dirty="0" smtClean="0"/>
              <a:t>Refactoring</a:t>
            </a:r>
            <a:r>
              <a:rPr lang="en-US" sz="2400" dirty="0" smtClean="0"/>
              <a:t>, </a:t>
            </a:r>
            <a:r>
              <a:rPr lang="en-US" sz="2000" dirty="0" smtClean="0"/>
              <a:t>improve the design of the system throughout the entire development. This is done by keeping the software clean </a:t>
            </a:r>
          </a:p>
          <a:p>
            <a:r>
              <a:rPr lang="en-US" sz="2400" i="1" dirty="0" smtClean="0"/>
              <a:t>Pair Programming</a:t>
            </a:r>
            <a:r>
              <a:rPr lang="en-US" sz="2000" i="1" dirty="0" smtClean="0"/>
              <a:t>,</a:t>
            </a:r>
            <a:r>
              <a:rPr lang="en-US" sz="2000" dirty="0" smtClean="0"/>
              <a:t> XP programmers write all production code in pairs, two programmers working together at one machine. Pair programming has been shown by many experiments to produce better software at similar or lower cost than programmers working alone. Pair programming is a software development technique in which two programmers work together at one work station.  </a:t>
            </a:r>
          </a:p>
          <a:p>
            <a:endParaRPr lang="en-US" sz="2000" dirty="0" smtClean="0"/>
          </a:p>
          <a:p>
            <a:endParaRPr lang="en-US" dirty="0" smtClean="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XP Practice Cont..</a:t>
            </a:r>
            <a:endParaRPr lang="en-US" dirty="0"/>
          </a:p>
        </p:txBody>
      </p:sp>
      <p:sp>
        <p:nvSpPr>
          <p:cNvPr id="3" name="Content Placeholder 2"/>
          <p:cNvSpPr>
            <a:spLocks noGrp="1"/>
          </p:cNvSpPr>
          <p:nvPr>
            <p:ph idx="1"/>
          </p:nvPr>
        </p:nvSpPr>
        <p:spPr/>
        <p:txBody>
          <a:bodyPr/>
          <a:lstStyle/>
          <a:p>
            <a:r>
              <a:rPr lang="en-US" sz="2400" i="1" dirty="0" smtClean="0"/>
              <a:t>Collective Ownership,</a:t>
            </a:r>
            <a:r>
              <a:rPr lang="en-US" sz="2400" dirty="0" smtClean="0"/>
              <a:t> </a:t>
            </a:r>
            <a:r>
              <a:rPr lang="en-US" sz="2000" dirty="0" smtClean="0"/>
              <a:t>All the code belongs to all the programmers. This lets the team go at full speed, because when change is needed, it can be changed without delay. </a:t>
            </a:r>
          </a:p>
          <a:p>
            <a:r>
              <a:rPr lang="en-US" sz="2400" i="1" dirty="0" smtClean="0"/>
              <a:t>Continuous Integration</a:t>
            </a:r>
            <a:r>
              <a:rPr lang="en-US" sz="2400" dirty="0" smtClean="0"/>
              <a:t>,</a:t>
            </a:r>
            <a:r>
              <a:rPr lang="en-US" sz="2000" dirty="0" smtClean="0"/>
              <a:t> XP teams integrate and build the software system multiple times per day. This keeps all the programmers on the same page, and enables very rapid progress.</a:t>
            </a:r>
          </a:p>
          <a:p>
            <a:r>
              <a:rPr lang="en-US" sz="2000" i="1" dirty="0" smtClean="0"/>
              <a:t>40-hour Week</a:t>
            </a:r>
            <a:r>
              <a:rPr lang="en-US" sz="2000" dirty="0" smtClean="0"/>
              <a:t>, Tired programmers make more mistakes. XP teams do not work excessive overtime, keeping them fresh, healthy, and effective. </a:t>
            </a:r>
          </a:p>
          <a:p>
            <a:r>
              <a:rPr lang="en-US" sz="2000" i="1" dirty="0" smtClean="0"/>
              <a:t>On-site Customer,</a:t>
            </a:r>
            <a:r>
              <a:rPr lang="en-US" sz="2000" dirty="0" smtClean="0"/>
              <a:t> An XP project is steered by a dedicated individual who is empowered to determine requirements, set priorities, and answer questions as the programmers have them. The effect of being there is that communication improves, with less hard-copy documentation  </a:t>
            </a:r>
          </a:p>
          <a:p>
            <a:endParaRPr lang="en-US" dirty="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XP Practice Cont..</a:t>
            </a:r>
            <a:endParaRPr lang="en-US" dirty="0"/>
          </a:p>
        </p:txBody>
      </p:sp>
      <p:sp>
        <p:nvSpPr>
          <p:cNvPr id="3" name="Content Placeholder 2"/>
          <p:cNvSpPr>
            <a:spLocks noGrp="1"/>
          </p:cNvSpPr>
          <p:nvPr>
            <p:ph idx="1"/>
          </p:nvPr>
        </p:nvSpPr>
        <p:spPr/>
        <p:txBody>
          <a:bodyPr/>
          <a:lstStyle/>
          <a:p>
            <a:r>
              <a:rPr lang="en-US" sz="2400" i="1" dirty="0" smtClean="0"/>
              <a:t>Coding Standard</a:t>
            </a:r>
            <a:r>
              <a:rPr lang="en-US" i="1" dirty="0" smtClean="0"/>
              <a:t>,</a:t>
            </a:r>
            <a:r>
              <a:rPr lang="en-US" dirty="0" smtClean="0"/>
              <a:t> </a:t>
            </a:r>
            <a:r>
              <a:rPr lang="en-US" sz="2000" dirty="0" smtClean="0"/>
              <a:t>for a team to work effectively in pairs, and to share ownership of all the code, all the programmers need to write the code in the same way, with rules that make sure the code communicates clearly.</a:t>
            </a:r>
            <a:endParaRPr lang="en-US"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XP Principles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595" i="1" dirty="0" smtClean="0"/>
              <a:t>Rapid Feedback</a:t>
            </a:r>
            <a:r>
              <a:rPr lang="en-US" i="1" dirty="0" smtClean="0"/>
              <a:t>,</a:t>
            </a:r>
            <a:r>
              <a:rPr lang="en-US" dirty="0" smtClean="0"/>
              <a:t> </a:t>
            </a:r>
            <a:r>
              <a:rPr lang="en-US" sz="2162" dirty="0" smtClean="0"/>
              <a:t>XP sees feedback as most useful if it is done rapidly and expresses that the time between an action and its feedback is critical to learning and making changes. </a:t>
            </a:r>
          </a:p>
          <a:p>
            <a:r>
              <a:rPr lang="en-US" sz="2595" i="1" dirty="0" smtClean="0"/>
              <a:t>Assume simplicity</a:t>
            </a:r>
            <a:r>
              <a:rPr lang="en-US" sz="2595" dirty="0" smtClean="0"/>
              <a:t>, </a:t>
            </a:r>
            <a:r>
              <a:rPr lang="en-US" sz="2000" dirty="0" smtClean="0"/>
              <a:t>XP ask each team member, “What is the simplest thing that could possibly work”. XP believes in making it simple today and create an environment in which the cost of change tomorrow is low. </a:t>
            </a:r>
          </a:p>
          <a:p>
            <a:r>
              <a:rPr lang="en-US" sz="2400" dirty="0" smtClean="0"/>
              <a:t>Embracing Change, </a:t>
            </a:r>
            <a:r>
              <a:rPr lang="en-US" sz="2000" dirty="0" smtClean="0"/>
              <a:t>The principle of embracing change is about not working against changes but embracing them. For instance, if at one of the iterative meetings it appears that the customer's requirements have changed dramatically, programmers are to embrace this and plan the new requirements for the next iteration.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XP Values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400" i="1" dirty="0" smtClean="0"/>
              <a:t>Communication</a:t>
            </a:r>
            <a:r>
              <a:rPr lang="en-US" i="1" dirty="0" smtClean="0"/>
              <a:t>,</a:t>
            </a:r>
            <a:r>
              <a:rPr lang="en-US" dirty="0" smtClean="0"/>
              <a:t> </a:t>
            </a:r>
            <a:r>
              <a:rPr lang="en-US" sz="2000" dirty="0" smtClean="0"/>
              <a:t>XP focuses on building person to person, mutual understanding of the problem environment through minimal formal documentation and maximum face to face interaction. </a:t>
            </a:r>
          </a:p>
          <a:p>
            <a:r>
              <a:rPr lang="en-US" sz="2400" i="1" dirty="0" smtClean="0"/>
              <a:t>Simplicity</a:t>
            </a:r>
            <a:r>
              <a:rPr lang="en-US" sz="2000" i="1" dirty="0" smtClean="0"/>
              <a:t>,</a:t>
            </a:r>
            <a:r>
              <a:rPr lang="en-US" sz="2000" dirty="0" smtClean="0"/>
              <a:t> XP encourages starting with the simplest solution. Extra functionality can then be added later. The difference between this approach and more conventional system development methods is the focus on designing and coding for the needs of today instead of those of tomorrow. </a:t>
            </a:r>
          </a:p>
          <a:p>
            <a:r>
              <a:rPr lang="en-US" sz="2400" i="1" dirty="0" smtClean="0"/>
              <a:t>Respect,</a:t>
            </a:r>
            <a:r>
              <a:rPr lang="en-US" sz="2000" b="1" i="1" dirty="0" smtClean="0"/>
              <a:t> </a:t>
            </a:r>
            <a:r>
              <a:rPr lang="en-US" sz="2000" dirty="0" smtClean="0"/>
              <a:t>XP team members respect each other because programmers should never commit changes that break compilation, or that otherwise delay the work of their peers. Members respect their work by always striving for high quality and seeking for the best design for the solution at hand through refactoring.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smtClean="0"/>
              <a:t/>
            </a:r>
            <a:br>
              <a:rPr lang="en-US" b="1" i="1" u="sng" dirty="0" smtClean="0"/>
            </a:br>
            <a:r>
              <a:rPr lang="en-US" b="1" i="1" u="sng" dirty="0" smtClean="0"/>
              <a:t>XP Activities</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sz="2400" i="1" dirty="0" smtClean="0"/>
              <a:t>Coding</a:t>
            </a:r>
            <a:r>
              <a:rPr lang="en-US" dirty="0" smtClean="0"/>
              <a:t>, </a:t>
            </a:r>
            <a:r>
              <a:rPr lang="en-US" sz="2000" dirty="0" smtClean="0"/>
              <a:t>You code because if you don't code, at the end of the day you haven't done anything. XP says that the only truly important product of the system development process is code. </a:t>
            </a:r>
          </a:p>
          <a:p>
            <a:r>
              <a:rPr lang="en-US" sz="2400" i="1" dirty="0" smtClean="0"/>
              <a:t>Testing</a:t>
            </a:r>
            <a:r>
              <a:rPr lang="en-US" i="1" dirty="0" smtClean="0"/>
              <a:t>, </a:t>
            </a:r>
            <a:r>
              <a:rPr lang="en-US" sz="2000" dirty="0" smtClean="0"/>
              <a:t>You test because if you don't test, you don't know when you are done coding.  One cannot be certain of anything unless one has tested it. </a:t>
            </a:r>
          </a:p>
          <a:p>
            <a:r>
              <a:rPr lang="en-US" sz="2400" i="1" dirty="0" smtClean="0"/>
              <a:t>Listening</a:t>
            </a:r>
            <a:r>
              <a:rPr lang="en-US" sz="2000" i="1" dirty="0" smtClean="0"/>
              <a:t>, </a:t>
            </a:r>
            <a:r>
              <a:rPr lang="en-US" sz="2000" dirty="0" smtClean="0"/>
              <a:t>You listen because if you don't listen you don't know what to code or what to test. Programmers do not necessarily know anything about the business side of the system under development. The business side determines the function of the system. </a:t>
            </a:r>
          </a:p>
          <a:p>
            <a:r>
              <a:rPr lang="en-US" sz="2400" i="1" dirty="0" smtClean="0"/>
              <a:t>Designing,</a:t>
            </a:r>
            <a:r>
              <a:rPr lang="en-US" sz="2000" i="1" dirty="0" smtClean="0"/>
              <a:t> </a:t>
            </a:r>
            <a:r>
              <a:rPr lang="en-US" sz="2000" dirty="0" smtClean="0"/>
              <a:t>and you design so you can keep coding and testing and listening indefinitely </a:t>
            </a:r>
            <a:endParaRPr lang="en-US" sz="20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Advantages of XP </a:t>
            </a:r>
            <a:endParaRPr lang="en-US" dirty="0"/>
          </a:p>
        </p:txBody>
      </p:sp>
      <p:sp>
        <p:nvSpPr>
          <p:cNvPr id="3" name="Content Placeholder 2"/>
          <p:cNvSpPr>
            <a:spLocks noGrp="1"/>
          </p:cNvSpPr>
          <p:nvPr>
            <p:ph idx="1"/>
          </p:nvPr>
        </p:nvSpPr>
        <p:spPr/>
        <p:txBody>
          <a:bodyPr>
            <a:normAutofit/>
          </a:bodyPr>
          <a:lstStyle/>
          <a:p>
            <a:r>
              <a:rPr lang="en-US" sz="2400" dirty="0" smtClean="0"/>
              <a:t>Customer focus increase the chance that the software produced will actually meet the needs of the users </a:t>
            </a:r>
          </a:p>
          <a:p>
            <a:r>
              <a:rPr lang="en-US" sz="2400" dirty="0" smtClean="0"/>
              <a:t>Continuous testing and integration helps to increase the quality of work.</a:t>
            </a:r>
          </a:p>
          <a:p>
            <a:r>
              <a:rPr lang="en-US" sz="2400" dirty="0" smtClean="0"/>
              <a:t>XP is attractive to programmers who normally are unwilling to adopt a software process.</a:t>
            </a:r>
          </a:p>
          <a:p>
            <a:r>
              <a:rPr lang="en-US" sz="2400" i="1" dirty="0" smtClean="0"/>
              <a:t>For developers</a:t>
            </a:r>
            <a:r>
              <a:rPr lang="en-US" sz="2400" dirty="0" smtClean="0"/>
              <a:t>, XP allows you to focus on coding and avoid needless paperwork and meetings.</a:t>
            </a:r>
          </a:p>
          <a:p>
            <a:r>
              <a:rPr lang="en-US" sz="2400" i="1" dirty="0" smtClean="0"/>
              <a:t>For developers</a:t>
            </a:r>
            <a:r>
              <a:rPr lang="en-US" sz="2400" dirty="0" smtClean="0"/>
              <a:t>, XP allows you to focus on coding and avoid needless paperwork and meetings.  </a:t>
            </a:r>
            <a:endParaRPr lang="en-US"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Disadvantages XP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400" dirty="0" smtClean="0"/>
              <a:t>XP is geared toward a single project, developed and maintained by a single team.</a:t>
            </a:r>
          </a:p>
          <a:p>
            <a:r>
              <a:rPr lang="en-US" sz="2400" dirty="0" smtClean="0"/>
              <a:t>XP will not work in an environment where programmers are separated geographically. </a:t>
            </a:r>
          </a:p>
          <a:p>
            <a:r>
              <a:rPr lang="en-US" sz="2400" dirty="0" smtClean="0"/>
              <a:t>XP will not work in an environment where a customer or manager insists on a complete specification or design before they begin programming.</a:t>
            </a:r>
          </a:p>
          <a:p>
            <a:r>
              <a:rPr lang="en-US" sz="2400" dirty="0" smtClean="0"/>
              <a:t>XP has not been proven to work with systems that have scalability issues.</a:t>
            </a:r>
          </a:p>
          <a:p>
            <a:r>
              <a:rPr lang="en-US" sz="2400" dirty="0" smtClean="0"/>
              <a:t> </a:t>
            </a:r>
            <a:endParaRPr lang="en-US" sz="24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u="sng" dirty="0" smtClean="0"/>
              <a:t/>
            </a:r>
            <a:br>
              <a:rPr lang="en-US" u="sng" dirty="0" smtClean="0"/>
            </a:br>
            <a:r>
              <a:rPr lang="en-US" dirty="0" smtClean="0"/>
              <a:t>Scrum Development Process</a:t>
            </a:r>
            <a:br>
              <a:rPr lang="en-US" dirty="0" smtClean="0"/>
            </a:br>
            <a:endParaRPr lang="en-US" dirty="0"/>
          </a:p>
        </p:txBody>
      </p:sp>
      <p:sp>
        <p:nvSpPr>
          <p:cNvPr id="3" name="Content Placeholder 2"/>
          <p:cNvSpPr>
            <a:spLocks noGrp="1"/>
          </p:cNvSpPr>
          <p:nvPr>
            <p:ph idx="1"/>
          </p:nvPr>
        </p:nvSpPr>
        <p:spPr/>
        <p:txBody>
          <a:bodyPr>
            <a:normAutofit/>
          </a:bodyPr>
          <a:lstStyle/>
          <a:p>
            <a:r>
              <a:rPr lang="en-US" sz="2400" b="1" dirty="0" smtClean="0"/>
              <a:t>Scrum</a:t>
            </a:r>
            <a:r>
              <a:rPr lang="en-US" sz="2400" dirty="0" smtClean="0"/>
              <a:t> is an iterative incremental framework for managing complex work . </a:t>
            </a:r>
          </a:p>
          <a:p>
            <a:r>
              <a:rPr lang="en-US" sz="2400" dirty="0" smtClean="0"/>
              <a:t>SCRUM assumes that the systems development process is an unpredictable, complicated process that can only be roughly described as an overall progression. </a:t>
            </a:r>
          </a:p>
          <a:p>
            <a:r>
              <a:rPr lang="en-US" sz="2400" dirty="0" smtClean="0"/>
              <a:t>SCRUM defines the systems development process as a loose set of activities that combines known, workable tools and techniques with the best that a development team can devise to build systems. </a:t>
            </a:r>
          </a:p>
          <a:p>
            <a:r>
              <a:rPr lang="en-US" sz="2400" dirty="0" smtClean="0"/>
              <a:t>SCRUM is an enhancement of the commonly used iterative/incremental object-oriented development cycle </a:t>
            </a:r>
            <a:endParaRPr lang="en-US" sz="24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Scrum developments Process </a:t>
            </a:r>
            <a:endParaRPr lang="en-US" dirty="0"/>
          </a:p>
        </p:txBody>
      </p:sp>
      <p:pic>
        <p:nvPicPr>
          <p:cNvPr id="4" name="Content Placeholder 3"/>
          <p:cNvPicPr>
            <a:picLocks noGrp="1"/>
          </p:cNvPicPr>
          <p:nvPr>
            <p:ph idx="1"/>
          </p:nvPr>
        </p:nvPicPr>
        <p:blipFill>
          <a:blip r:embed="rId2" cstate="print"/>
          <a:srcRect t="-4343" b="-4343"/>
          <a:stretch>
            <a:fillRect/>
          </a:stretch>
        </p:blipFill>
        <p:spPr bwMode="auto">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influence RAD</a:t>
            </a:r>
            <a:endParaRPr lang="en-US" dirty="0"/>
          </a:p>
        </p:txBody>
      </p:sp>
      <p:sp>
        <p:nvSpPr>
          <p:cNvPr id="3" name="Content Placeholder 2"/>
          <p:cNvSpPr>
            <a:spLocks noGrp="1"/>
          </p:cNvSpPr>
          <p:nvPr>
            <p:ph idx="1"/>
          </p:nvPr>
        </p:nvSpPr>
        <p:spPr/>
        <p:txBody>
          <a:bodyPr>
            <a:normAutofit/>
          </a:bodyPr>
          <a:lstStyle/>
          <a:p>
            <a:pPr algn="just">
              <a:buNone/>
            </a:pPr>
            <a:r>
              <a:rPr lang="en-US" sz="2800" dirty="0" smtClean="0"/>
              <a:t>  Several </a:t>
            </a:r>
            <a:r>
              <a:rPr lang="en-US" sz="2800" dirty="0"/>
              <a:t>factors contribute to the success of rapid </a:t>
            </a:r>
            <a:r>
              <a:rPr lang="en-US" sz="2800" dirty="0" smtClean="0"/>
              <a:t>development process </a:t>
            </a:r>
            <a:r>
              <a:rPr lang="en-US" sz="2800" dirty="0"/>
              <a:t>by improving both the quality of the delivered system and the speed of delivery. </a:t>
            </a:r>
            <a:endParaRPr lang="en-US" sz="2800" dirty="0" smtClean="0"/>
          </a:p>
          <a:p>
            <a:pPr algn="just"/>
            <a:r>
              <a:rPr lang="en-US" sz="2800" dirty="0" smtClean="0"/>
              <a:t>Use </a:t>
            </a:r>
            <a:r>
              <a:rPr lang="en-US" sz="2800" dirty="0"/>
              <a:t>of prototyping, which helps users visualize and make adjustments to the system.</a:t>
            </a:r>
            <a:r>
              <a:rPr lang="en-US" sz="2800" dirty="0" smtClean="0"/>
              <a:t> </a:t>
            </a:r>
          </a:p>
          <a:p>
            <a:pPr algn="just"/>
            <a:r>
              <a:rPr lang="en-US" sz="2800" dirty="0"/>
              <a:t>User involvement in the Construction stage, allowing the details to be adjusted if necessary</a:t>
            </a: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Artifacts of Scrum Process </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r>
              <a:rPr lang="en-US" sz="2400" i="1" dirty="0" smtClean="0"/>
              <a:t>Product backlog</a:t>
            </a:r>
            <a:r>
              <a:rPr lang="en-US" sz="2400" dirty="0" smtClean="0"/>
              <a:t>, </a:t>
            </a:r>
            <a:r>
              <a:rPr lang="en-US" sz="2000" dirty="0" smtClean="0"/>
              <a:t>is a high-level document for the entire project. It contains backlog items: broad descriptions of all required features, wish-list items, etc. prioritized by business value. It is the "</a:t>
            </a:r>
            <a:r>
              <a:rPr lang="en-US" sz="2000" b="1" dirty="0" smtClean="0"/>
              <a:t>What</a:t>
            </a:r>
            <a:r>
              <a:rPr lang="en-US" sz="2000" dirty="0" smtClean="0"/>
              <a:t>" that will be built. </a:t>
            </a:r>
          </a:p>
          <a:p>
            <a:r>
              <a:rPr lang="en-US" sz="2400" i="1" dirty="0" smtClean="0"/>
              <a:t>Sprint backlog,</a:t>
            </a:r>
            <a:r>
              <a:rPr lang="en-US" sz="2400" dirty="0" smtClean="0"/>
              <a:t>  </a:t>
            </a:r>
            <a:r>
              <a:rPr lang="en-US" sz="2000" dirty="0" smtClean="0"/>
              <a:t>is a document containing information about how the team is going to implement the features for the upcoming sprint. Features are broken down into tasks; as a best practice, tasks are normally estimated between four and sixteen hours of work. With this level of detail the whole team understands exactly what to do and anyone can potentially pick a task from the list. Tasks on the sprint backlog are never assigned; rather, tasks are signed up for by the team members as needed.</a:t>
            </a:r>
          </a:p>
          <a:p>
            <a:r>
              <a:rPr lang="en-US" sz="2400" i="1" dirty="0" smtClean="0"/>
              <a:t>Burn down</a:t>
            </a:r>
            <a:r>
              <a:rPr lang="en-US" sz="2000" i="1" dirty="0" smtClean="0"/>
              <a:t>,</a:t>
            </a:r>
            <a:r>
              <a:rPr lang="en-US" sz="2000" dirty="0" smtClean="0"/>
              <a:t> Sprint burn down chart is a publicly displayed chart showing remaining work in the sprint backlog. Updated every day, it gives a simple view of the sprint progress.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i="1" dirty="0" smtClean="0"/>
              <a:t>Roles in SCRUM Development Process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400" i="1" dirty="0" smtClean="0"/>
              <a:t>The Scrum team</a:t>
            </a:r>
            <a:r>
              <a:rPr lang="en-US" sz="2000" b="1" dirty="0" smtClean="0"/>
              <a:t> </a:t>
            </a:r>
            <a:r>
              <a:rPr lang="en-US" sz="2000" dirty="0" smtClean="0"/>
              <a:t>performs the actual work of problem solvers and designers. The team normally consists of 5-9 people.</a:t>
            </a:r>
          </a:p>
          <a:p>
            <a:r>
              <a:rPr lang="en-US" sz="2400" i="1" dirty="0" smtClean="0"/>
              <a:t>Product owner</a:t>
            </a:r>
            <a:r>
              <a:rPr lang="en-US" sz="2400" b="1" dirty="0" smtClean="0"/>
              <a:t> </a:t>
            </a:r>
            <a:r>
              <a:rPr lang="en-US" sz="2000" dirty="0" smtClean="0"/>
              <a:t>represents the voice of the customer and ensures that the Scrum Team works with the right things from a business perspective. </a:t>
            </a:r>
          </a:p>
          <a:p>
            <a:r>
              <a:rPr lang="en-US" sz="2400" i="1" dirty="0" smtClean="0"/>
              <a:t>Scrum master</a:t>
            </a:r>
            <a:r>
              <a:rPr lang="en-US" sz="2400" b="1" dirty="0" smtClean="0"/>
              <a:t> </a:t>
            </a:r>
            <a:r>
              <a:rPr lang="en-US" sz="2000" dirty="0" smtClean="0"/>
              <a:t>is a combination of coach, fixer and gatekeeper. The Scrum Master meets with the team every day in brief meetings, Daily Scrums. </a:t>
            </a:r>
            <a:endParaRPr lang="en-US" sz="20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Scrum </a:t>
            </a:r>
            <a:r>
              <a:rPr lang="en-US" i="1" cap="small" dirty="0" smtClean="0"/>
              <a:t>PROCESS</a:t>
            </a:r>
            <a:r>
              <a:rPr lang="en-US" cap="small" dirty="0" smtClean="0"/>
              <a:t/>
            </a:r>
            <a:br>
              <a:rPr lang="en-US" cap="small" dirty="0" smtClean="0"/>
            </a:br>
            <a:endParaRPr lang="en-US" dirty="0"/>
          </a:p>
        </p:txBody>
      </p:sp>
      <p:sp>
        <p:nvSpPr>
          <p:cNvPr id="3" name="Content Placeholder 2"/>
          <p:cNvSpPr>
            <a:spLocks noGrp="1"/>
          </p:cNvSpPr>
          <p:nvPr>
            <p:ph idx="1"/>
          </p:nvPr>
        </p:nvSpPr>
        <p:spPr/>
        <p:txBody>
          <a:bodyPr>
            <a:normAutofit/>
          </a:bodyPr>
          <a:lstStyle/>
          <a:p>
            <a:r>
              <a:rPr lang="en-US" sz="2400" i="1" dirty="0" smtClean="0"/>
              <a:t>Creating a backlog</a:t>
            </a:r>
            <a:r>
              <a:rPr lang="en-US" sz="2000" dirty="0" smtClean="0"/>
              <a:t>, The Product Owner compiles all the requests and specifications that are the basis of the changes of the product, such as new functions and bug fixes.</a:t>
            </a:r>
          </a:p>
          <a:p>
            <a:r>
              <a:rPr lang="en-US" sz="2400" i="1" dirty="0" smtClean="0"/>
              <a:t>The sprint phase, </a:t>
            </a:r>
            <a:r>
              <a:rPr lang="en-US" sz="2000" dirty="0" smtClean="0"/>
              <a:t>Of the Sprint’s 30 calendar days, the first are set aside to create a </a:t>
            </a:r>
            <a:r>
              <a:rPr lang="en-US" sz="2000" i="1" dirty="0" smtClean="0"/>
              <a:t>Sprint Backlog</a:t>
            </a:r>
            <a:r>
              <a:rPr lang="en-US" sz="2000" dirty="0" smtClean="0"/>
              <a:t> .</a:t>
            </a:r>
          </a:p>
          <a:p>
            <a:r>
              <a:rPr lang="en-US" sz="2400" i="1" dirty="0" smtClean="0"/>
              <a:t>Daily Scrum</a:t>
            </a:r>
            <a:r>
              <a:rPr lang="en-US" sz="2000" b="1" i="1" dirty="0" smtClean="0"/>
              <a:t>, </a:t>
            </a:r>
            <a:r>
              <a:rPr lang="en-US" sz="2000" dirty="0" smtClean="0"/>
              <a:t>Every day, at the same time, the Scrum Master and the Scrum Team have a brief meeting. The purpose is to eliminate all speed impediments for the group. </a:t>
            </a:r>
            <a:endParaRPr lang="en-US" sz="20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pic>
        <p:nvPicPr>
          <p:cNvPr id="4" name="Content Placeholder 3" descr="Picture 1.png"/>
          <p:cNvPicPr>
            <a:picLocks noGrp="1"/>
          </p:cNvPicPr>
          <p:nvPr>
            <p:ph idx="1"/>
          </p:nvPr>
        </p:nvPicPr>
        <p:blipFill>
          <a:blip r:embed="rId2"/>
          <a:srcRect t="-1580" b="-1580"/>
          <a:stretch>
            <a:fillRect/>
          </a:stretch>
        </p:blipFill>
        <p:spPr>
          <a:xfrm>
            <a:off x="0" y="274638"/>
            <a:ext cx="9144000" cy="6296893"/>
          </a:xfrm>
          <a:prstGeom prst="rect">
            <a:avLst/>
          </a:prstGeom>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268" y="274638"/>
            <a:ext cx="8950732" cy="1143000"/>
          </a:xfrm>
        </p:spPr>
        <p:txBody>
          <a:bodyPr>
            <a:normAutofit fontScale="90000"/>
          </a:bodyPr>
          <a:lstStyle/>
          <a:p>
            <a:r>
              <a:rPr lang="en-US" i="1" dirty="0" smtClean="0"/>
              <a:t>Characteristics of SCRUM Methodology </a:t>
            </a:r>
            <a:endParaRPr lang="en-US" dirty="0"/>
          </a:p>
        </p:txBody>
      </p:sp>
      <p:sp>
        <p:nvSpPr>
          <p:cNvPr id="3" name="Content Placeholder 2"/>
          <p:cNvSpPr>
            <a:spLocks noGrp="1"/>
          </p:cNvSpPr>
          <p:nvPr>
            <p:ph idx="1"/>
          </p:nvPr>
        </p:nvSpPr>
        <p:spPr/>
        <p:txBody>
          <a:bodyPr>
            <a:normAutofit/>
          </a:bodyPr>
          <a:lstStyle/>
          <a:p>
            <a:r>
              <a:rPr lang="en-US" sz="2000" dirty="0" smtClean="0"/>
              <a:t>First and last phases (Planning and Closure) consist of defined processes, where all processes, inputs and outputs are well defined.  The knowledge of how to do these processes is explicit.  </a:t>
            </a:r>
          </a:p>
          <a:p>
            <a:r>
              <a:rPr lang="en-US" sz="2000" dirty="0" smtClean="0"/>
              <a:t>The Sprint phase is an empirical process.  Many of the processes in the sprint phase are unidentified or uncontrolled.  It is treated as a black box, that requires external controls. </a:t>
            </a:r>
          </a:p>
          <a:p>
            <a:r>
              <a:rPr lang="en-US" sz="2000" dirty="0" smtClean="0"/>
              <a:t>Project is open to the environment until the Closure phase.  The deliverable can be changed at any time during the Planning and Sprint phases of the project. </a:t>
            </a:r>
            <a:endParaRPr lang="en-US" sz="20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i="1" dirty="0" smtClean="0"/>
              <a:t>Advantages Of Scrum</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400" dirty="0" smtClean="0"/>
              <a:t>The SCRUM methodology is designed to be quite flexible throughout. </a:t>
            </a:r>
          </a:p>
          <a:p>
            <a:r>
              <a:rPr lang="en-US" sz="2400" dirty="0" smtClean="0"/>
              <a:t>The SCRUM methodology frees developers to devise the most ingenious solutions throughout the project, as learning occurs and the environment changes. </a:t>
            </a:r>
          </a:p>
          <a:p>
            <a:r>
              <a:rPr lang="en-US" sz="2400" dirty="0" smtClean="0"/>
              <a:t>Small, collaborative teams of developers are able to share tacit knowledge about development processes.  An excellent training environment for all parties is provided.</a:t>
            </a:r>
          </a:p>
          <a:p>
            <a:endParaRPr lang="en-US" sz="24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Disadvantages</a:t>
            </a:r>
            <a:r>
              <a:rPr lang="en-US" dirty="0" smtClean="0"/>
              <a:t> Of Scrum</a:t>
            </a:r>
            <a:endParaRPr lang="en-US" dirty="0"/>
          </a:p>
        </p:txBody>
      </p:sp>
      <p:sp>
        <p:nvSpPr>
          <p:cNvPr id="3" name="Content Placeholder 2"/>
          <p:cNvSpPr>
            <a:spLocks noGrp="1"/>
          </p:cNvSpPr>
          <p:nvPr>
            <p:ph idx="1"/>
          </p:nvPr>
        </p:nvSpPr>
        <p:spPr/>
        <p:txBody>
          <a:bodyPr>
            <a:normAutofit/>
          </a:bodyPr>
          <a:lstStyle/>
          <a:p>
            <a:r>
              <a:rPr lang="en-US" sz="2400" dirty="0" smtClean="0"/>
              <a:t>Scrum is not effective for small projects</a:t>
            </a:r>
          </a:p>
          <a:p>
            <a:r>
              <a:rPr lang="en-US" sz="2400" dirty="0" smtClean="0"/>
              <a:t>Expensive to implement</a:t>
            </a:r>
          </a:p>
          <a:p>
            <a:r>
              <a:rPr lang="en-US" sz="2400" dirty="0" smtClean="0"/>
              <a:t>Training is required</a:t>
            </a:r>
          </a:p>
          <a:p>
            <a:r>
              <a:rPr lang="en-US" sz="2400" dirty="0" smtClean="0"/>
              <a:t>Scrum also means you have to be in close contact with your external stakeholders so all-important things are on your backlog. This is not always feasible and may delay or upset them.</a:t>
            </a:r>
          </a:p>
          <a:p>
            <a:endParaRPr lang="en-US" sz="24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
            </a:r>
            <a:br>
              <a:rPr lang="en-US" dirty="0" smtClean="0"/>
            </a:br>
            <a:r>
              <a:rPr lang="en-US" dirty="0" smtClean="0"/>
              <a:t>Lean software development (LD)</a:t>
            </a:r>
            <a:br>
              <a:rPr lang="en-US" dirty="0" smtClean="0"/>
            </a:br>
            <a:endParaRPr lang="en-US" dirty="0"/>
          </a:p>
        </p:txBody>
      </p:sp>
      <p:sp>
        <p:nvSpPr>
          <p:cNvPr id="3" name="Content Placeholder 2"/>
          <p:cNvSpPr>
            <a:spLocks noGrp="1"/>
          </p:cNvSpPr>
          <p:nvPr>
            <p:ph idx="1"/>
          </p:nvPr>
        </p:nvSpPr>
        <p:spPr/>
        <p:txBody>
          <a:bodyPr>
            <a:noAutofit/>
          </a:bodyPr>
          <a:lstStyle/>
          <a:p>
            <a:pPr algn="just"/>
            <a:r>
              <a:rPr lang="en-US" sz="2400" dirty="0" smtClean="0"/>
              <a:t>Adapted from the Toyota Production System, a pro-lean subculture is emerging from within the agile Software development community. Lean technology is a philosophy of making a conscious choice to radically redefine and dynamically optimize strategy, systems, processes and services and add value to clients, employees and shareholders . LD is a production practice that considers the expenditure of resources for any goal other than the creation of value for the end customer to be wasteful, and thus a target for elimination. This can help in improving the quality of the software solutions/products each time a new software solution/product is built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rmAutofit fontScale="90000"/>
          </a:bodyPr>
          <a:lstStyle/>
          <a:p>
            <a:r>
              <a:rPr lang="en-US" i="1" dirty="0" smtClean="0"/>
              <a:t/>
            </a:r>
            <a:br>
              <a:rPr lang="en-US" i="1" dirty="0" smtClean="0"/>
            </a:br>
            <a:r>
              <a:rPr lang="en-US" i="1" dirty="0" smtClean="0"/>
              <a:t>Principles of Lean Software Development Process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2000" b="1" i="1" dirty="0" smtClean="0"/>
              <a:t>Eliminate waste , </a:t>
            </a:r>
            <a:r>
              <a:rPr lang="en-US" sz="2000" dirty="0" smtClean="0"/>
              <a:t>The first step in lean thinking is to understand what “value” is and what activities and resources are absolutely necessary to create the value. All lean thinking starts with a re-examination of what waste is and an aggressive campaign to eliminate it , the seven wastes of software development are :</a:t>
            </a:r>
          </a:p>
          <a:p>
            <a:pPr lvl="1"/>
            <a:r>
              <a:rPr lang="en-US" sz="1600" dirty="0" smtClean="0"/>
              <a:t>Partially Done Work (the “inventory” of a development process) </a:t>
            </a:r>
          </a:p>
          <a:p>
            <a:pPr lvl="1"/>
            <a:r>
              <a:rPr lang="en-US" sz="1600" dirty="0" smtClean="0"/>
              <a:t>Extra Processes (easy to find in documentation-centric development)  </a:t>
            </a:r>
          </a:p>
          <a:p>
            <a:pPr lvl="1"/>
            <a:r>
              <a:rPr lang="en-US" sz="1600" dirty="0" smtClean="0"/>
              <a:t> Extra Features (develop only what customers want right now) </a:t>
            </a:r>
          </a:p>
          <a:p>
            <a:pPr lvl="1"/>
            <a:r>
              <a:rPr lang="en-US" sz="1600" dirty="0" smtClean="0"/>
              <a:t> Task Switching (everyone should do one thing at a time)  </a:t>
            </a:r>
          </a:p>
          <a:p>
            <a:pPr lvl="1"/>
            <a:r>
              <a:rPr lang="en-US" sz="1600" dirty="0" smtClean="0"/>
              <a:t> waiting (for instructions, for information) </a:t>
            </a:r>
          </a:p>
          <a:p>
            <a:pPr lvl="1"/>
            <a:r>
              <a:rPr lang="en-US" sz="1600" dirty="0" smtClean="0"/>
              <a:t> Handoffs (tons of tacit knowledge gets lost)  </a:t>
            </a:r>
          </a:p>
          <a:p>
            <a:pPr lvl="1"/>
            <a:r>
              <a:rPr lang="en-US" sz="1600" dirty="0" smtClean="0"/>
              <a:t> Defects (at least defects that are not quickly caught by a test) </a:t>
            </a:r>
          </a:p>
          <a:p>
            <a:endParaRPr lang="en-US" sz="20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Principles of Lean Software Development Process Cont..</a:t>
            </a:r>
            <a:endParaRPr lang="en-US" dirty="0"/>
          </a:p>
        </p:txBody>
      </p:sp>
      <p:sp>
        <p:nvSpPr>
          <p:cNvPr id="3" name="Content Placeholder 2"/>
          <p:cNvSpPr>
            <a:spLocks noGrp="1"/>
          </p:cNvSpPr>
          <p:nvPr>
            <p:ph idx="1"/>
          </p:nvPr>
        </p:nvSpPr>
        <p:spPr/>
        <p:txBody>
          <a:bodyPr>
            <a:normAutofit/>
          </a:bodyPr>
          <a:lstStyle/>
          <a:p>
            <a:r>
              <a:rPr lang="en-US" sz="2400" dirty="0" smtClean="0"/>
              <a:t>Amplify learning, Software development is a continuous learning process with the additional challenge of development teams and end product sizes. The best approach for improving a software development environment is to amplify learning. Running tests as soon as the code is written should prevent the accumulation of defects. Presenting screens to the end-users and getting their input could simplify the process of user requirements gathering.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Various </a:t>
            </a:r>
            <a:r>
              <a:rPr lang="en-US" dirty="0"/>
              <a:t>Stages of RAD</a:t>
            </a:r>
            <a:br>
              <a:rPr lang="en-US" dirty="0"/>
            </a:br>
            <a:endParaRPr lang="en-US" dirty="0"/>
          </a:p>
        </p:txBody>
      </p:sp>
      <p:sp>
        <p:nvSpPr>
          <p:cNvPr id="3" name="Content Placeholder 2"/>
          <p:cNvSpPr>
            <a:spLocks noGrp="1"/>
          </p:cNvSpPr>
          <p:nvPr>
            <p:ph idx="1"/>
          </p:nvPr>
        </p:nvSpPr>
        <p:spPr/>
        <p:txBody>
          <a:bodyPr>
            <a:normAutofit/>
          </a:bodyPr>
          <a:lstStyle/>
          <a:p>
            <a:r>
              <a:rPr lang="en-US" i="1" dirty="0"/>
              <a:t>Requirements Planning</a:t>
            </a:r>
            <a:r>
              <a:rPr lang="en-US" i="1" dirty="0" smtClean="0"/>
              <a:t> </a:t>
            </a:r>
          </a:p>
          <a:p>
            <a:pPr lvl="1" algn="just">
              <a:buNone/>
            </a:pPr>
            <a:r>
              <a:rPr lang="en-US" sz="2000" dirty="0" smtClean="0"/>
              <a:t>     The </a:t>
            </a:r>
            <a:r>
              <a:rPr lang="en-US" sz="2000" dirty="0"/>
              <a:t>Requirements Planning stage consists of a review of the areas immediately associated with the proposed system. This review produces a broad definition of the system requirements in terms of the functions the system will support. </a:t>
            </a:r>
            <a:endParaRPr lang="en-US" sz="2000" dirty="0" smtClean="0"/>
          </a:p>
          <a:p>
            <a:pPr algn="just"/>
            <a:r>
              <a:rPr lang="en-US" i="1" dirty="0"/>
              <a:t>User Design</a:t>
            </a:r>
            <a:r>
              <a:rPr lang="en-US" i="1" dirty="0" smtClean="0"/>
              <a:t> </a:t>
            </a:r>
          </a:p>
          <a:p>
            <a:pPr lvl="1" algn="just">
              <a:buNone/>
            </a:pPr>
            <a:r>
              <a:rPr lang="en-US" sz="2000" dirty="0" smtClean="0"/>
              <a:t>    The </a:t>
            </a:r>
            <a:r>
              <a:rPr lang="en-US" sz="2000" dirty="0"/>
              <a:t>User Design stage consists of a detailed analysis of the business activities related to the proposed system.</a:t>
            </a:r>
            <a:r>
              <a:rPr lang="en-US" sz="2000" dirty="0" smtClean="0"/>
              <a:t> Output of this stage are like </a:t>
            </a:r>
            <a:r>
              <a:rPr lang="en-US" sz="2000" dirty="0"/>
              <a:t>Prototypes of critical procedures</a:t>
            </a:r>
            <a:r>
              <a:rPr lang="en-US" sz="2000" dirty="0" smtClean="0"/>
              <a:t> ,</a:t>
            </a:r>
            <a:r>
              <a:rPr lang="en-US" sz="2000" dirty="0"/>
              <a:t> plan for implementing the system is prepared</a:t>
            </a:r>
            <a:r>
              <a:rPr lang="en-US" sz="2000" dirty="0" smtClean="0"/>
              <a:t> ,</a:t>
            </a:r>
            <a:r>
              <a:rPr lang="en-US" sz="2000" dirty="0"/>
              <a:t> preliminary layouts of screens</a:t>
            </a:r>
            <a:r>
              <a:rPr lang="en-US" sz="2000" dirty="0" smtClean="0"/>
              <a:t> etc.</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Principles of Lean Software Development Process Cont..</a:t>
            </a:r>
            <a:endParaRPr lang="en-US" dirty="0"/>
          </a:p>
        </p:txBody>
      </p:sp>
      <p:sp>
        <p:nvSpPr>
          <p:cNvPr id="3" name="Content Placeholder 2"/>
          <p:cNvSpPr>
            <a:spLocks noGrp="1"/>
          </p:cNvSpPr>
          <p:nvPr>
            <p:ph idx="1"/>
          </p:nvPr>
        </p:nvSpPr>
        <p:spPr/>
        <p:txBody>
          <a:bodyPr>
            <a:normAutofit/>
          </a:bodyPr>
          <a:lstStyle/>
          <a:p>
            <a:r>
              <a:rPr lang="en-US" sz="2400" i="1" dirty="0" smtClean="0"/>
              <a:t>Empower those who add value</a:t>
            </a:r>
            <a:r>
              <a:rPr lang="en-US" sz="2000" b="1" i="1" dirty="0" smtClean="0"/>
              <a:t>, </a:t>
            </a:r>
            <a:r>
              <a:rPr lang="en-US" sz="2000" dirty="0" smtClean="0"/>
              <a:t>A basic principle of Lean Production is to drive decisions down to the lowest possible level, delegating decision-making tools and authority to the people "on the floor”.</a:t>
            </a:r>
          </a:p>
          <a:p>
            <a:r>
              <a:rPr lang="en-US" sz="2400" i="1" dirty="0" smtClean="0"/>
              <a:t>Build Integrity In</a:t>
            </a:r>
            <a:r>
              <a:rPr lang="en-US" sz="2000" b="1" i="1" dirty="0" smtClean="0"/>
              <a:t>, </a:t>
            </a:r>
            <a:r>
              <a:rPr lang="en-US" sz="2000" dirty="0" smtClean="0"/>
              <a:t>There are two kinds of integrity – perceived integrity and conceptual integrity. Software with perceived integrity delights the customer – it’s exactly what they want even though they didn’t know how to ask for it. Conceptual integrity means that all of the parts of a software system work together to achieve a smooth, well functioning whole. There is only one way to achieve this, people have to </a:t>
            </a:r>
            <a:r>
              <a:rPr lang="en-US" sz="2000" i="1" dirty="0" smtClean="0"/>
              <a:t>talk </a:t>
            </a:r>
            <a:r>
              <a:rPr lang="en-US" sz="2000" dirty="0" smtClean="0"/>
              <a:t>to each other, early and often. There can be no throwing things over the wall, no lines between supplier, development team, support team, customer. Everyone should be involved in detailed discussions of the design as it develops, from the earliest days of the program </a:t>
            </a:r>
            <a:endParaRPr lang="en-US" sz="20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Principles of Lean Software Development Process Cont..</a:t>
            </a:r>
            <a:endParaRPr lang="en-US" dirty="0"/>
          </a:p>
        </p:txBody>
      </p:sp>
      <p:sp>
        <p:nvSpPr>
          <p:cNvPr id="3" name="Content Placeholder 2"/>
          <p:cNvSpPr>
            <a:spLocks noGrp="1"/>
          </p:cNvSpPr>
          <p:nvPr>
            <p:ph idx="1"/>
          </p:nvPr>
        </p:nvSpPr>
        <p:spPr/>
        <p:txBody>
          <a:bodyPr>
            <a:normAutofit/>
          </a:bodyPr>
          <a:lstStyle/>
          <a:p>
            <a:r>
              <a:rPr lang="en-US" sz="2400" i="1" dirty="0" smtClean="0"/>
              <a:t>Deliver as fast as possible</a:t>
            </a:r>
            <a:r>
              <a:rPr lang="en-US" sz="2000" i="1" dirty="0" smtClean="0"/>
              <a:t>,</a:t>
            </a:r>
            <a:r>
              <a:rPr lang="en-US" sz="2000" dirty="0" smtClean="0"/>
              <a:t> The goal is to let your customer take an options-based approach to making decisions, letting them delay their decisions a long as possible so they can make decisions based on the best possible information. Once your customers decide what they want, your goal should be to create that value just as fast as possible. This means no delay in deciding what requests to approve, no delay in staffing, immediate clarification of requirements, no time-consuming handoffs, no delay in testing, no delay for integration, no delay in deployment. </a:t>
            </a:r>
          </a:p>
          <a:p>
            <a:r>
              <a:rPr lang="en-US" sz="2400" i="1" dirty="0" smtClean="0"/>
              <a:t>Delay Commitment</a:t>
            </a:r>
            <a:r>
              <a:rPr lang="en-US" sz="2000" dirty="0" smtClean="0"/>
              <a:t>, Delaying commitment means keeping your options open as long as possible. The fundamental lean concept is to delay irreversible decisions until they can be made based on known events, rather than forecasts. Economic markets develop options as a way to deal with uncertainty.</a:t>
            </a:r>
          </a:p>
          <a:p>
            <a:endParaRPr lang="en-US" sz="20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
            </a:r>
            <a:br>
              <a:rPr lang="en-US" i="1" dirty="0" smtClean="0"/>
            </a:br>
            <a:r>
              <a:rPr lang="en-US" i="1" dirty="0" smtClean="0"/>
              <a:t>Advantages OF Lean Development</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Lead time reduction of up to 75%  </a:t>
            </a:r>
          </a:p>
          <a:p>
            <a:r>
              <a:rPr lang="en-US" dirty="0" smtClean="0"/>
              <a:t>On time delivery rate up to 100%  </a:t>
            </a:r>
          </a:p>
          <a:p>
            <a:r>
              <a:rPr lang="en-US" dirty="0" smtClean="0"/>
              <a:t>Productivity improvements of over 80%  </a:t>
            </a:r>
          </a:p>
          <a:p>
            <a:r>
              <a:rPr lang="en-US" dirty="0" smtClean="0"/>
              <a:t>Scrap reductions of up to 95%  </a:t>
            </a:r>
          </a:p>
          <a:p>
            <a:r>
              <a:rPr lang="en-US" dirty="0" smtClean="0"/>
              <a:t>Space utilization improvements of over 25%  </a:t>
            </a:r>
          </a:p>
          <a:p>
            <a:r>
              <a:rPr lang="en-US" dirty="0" smtClean="0"/>
              <a:t>Set-up time reductions of over 85% </a:t>
            </a:r>
          </a:p>
          <a:p>
            <a:r>
              <a:rPr lang="en-US" dirty="0" smtClean="0"/>
              <a:t>Machine down time reductions of 70% </a:t>
            </a:r>
          </a:p>
          <a:p>
            <a:r>
              <a:rPr lang="en-US" dirty="0" smtClean="0"/>
              <a:t>Total project time reduced by 70-90%</a:t>
            </a:r>
            <a:r>
              <a:rPr lang="en-US" b="1" dirty="0" smtClean="0"/>
              <a:t> </a:t>
            </a:r>
            <a:r>
              <a:rPr lang="en-US" dirty="0" smtClean="0"/>
              <a:t>  </a:t>
            </a:r>
          </a:p>
          <a:p>
            <a:r>
              <a:rPr lang="en-US" dirty="0" smtClean="0"/>
              <a:t>Project rework reduced by 60-90% </a:t>
            </a:r>
          </a:p>
          <a:p>
            <a:r>
              <a:rPr lang="en-US" dirty="0" smtClean="0"/>
              <a:t>Project costs reduced by 50-70%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Disadvantages Of </a:t>
            </a:r>
            <a:r>
              <a:rPr lang="en-US" b="1" i="1" smtClean="0"/>
              <a:t>Lean Development</a:t>
            </a:r>
            <a:r>
              <a:rPr lang="en-US" smtClean="0"/>
              <a:t/>
            </a:r>
            <a:br>
              <a:rPr lang="en-US" smtClean="0"/>
            </a:br>
            <a:endParaRPr lang="en-US" dirty="0"/>
          </a:p>
        </p:txBody>
      </p:sp>
      <p:sp>
        <p:nvSpPr>
          <p:cNvPr id="3" name="Content Placeholder 2"/>
          <p:cNvSpPr>
            <a:spLocks noGrp="1"/>
          </p:cNvSpPr>
          <p:nvPr>
            <p:ph idx="1"/>
          </p:nvPr>
        </p:nvSpPr>
        <p:spPr/>
        <p:txBody>
          <a:bodyPr>
            <a:normAutofit/>
          </a:bodyPr>
          <a:lstStyle/>
          <a:p>
            <a:r>
              <a:rPr lang="en-US" sz="2400" dirty="0" smtClean="0"/>
              <a:t>The Lean model ignores the social part of complex systems.</a:t>
            </a:r>
          </a:p>
          <a:p>
            <a:r>
              <a:rPr lang="en-US" sz="2400" dirty="0" smtClean="0"/>
              <a:t>The main drawback of using Lean alone as a process improvement methodology is lack of strategic supply chain direction. Lean efforts will certainly yield results but can lead to islands of excellence within an organization if used alone and the time from effort to any significant results can be long.</a:t>
            </a:r>
          </a:p>
          <a:p>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Stages of RAD Continue ..</a:t>
            </a:r>
            <a:endParaRPr lang="en-US" dirty="0"/>
          </a:p>
        </p:txBody>
      </p:sp>
      <p:sp>
        <p:nvSpPr>
          <p:cNvPr id="3" name="Content Placeholder 2"/>
          <p:cNvSpPr>
            <a:spLocks noGrp="1"/>
          </p:cNvSpPr>
          <p:nvPr>
            <p:ph idx="1"/>
          </p:nvPr>
        </p:nvSpPr>
        <p:spPr/>
        <p:txBody>
          <a:bodyPr/>
          <a:lstStyle/>
          <a:p>
            <a:r>
              <a:rPr lang="en-US" i="1" dirty="0" smtClean="0"/>
              <a:t>Construction </a:t>
            </a:r>
          </a:p>
          <a:p>
            <a:pPr lvl="1" algn="just">
              <a:buNone/>
            </a:pPr>
            <a:r>
              <a:rPr lang="en-US" sz="2000" dirty="0" smtClean="0"/>
              <a:t>    In the Construction stage, a small team of developers, working directly with users, finalizes the design and builds the system. The software construction process consists of a series of "design-and-build" steps in which the users have the opportunity to fine-tune the requirements and review the resulting software implementation. </a:t>
            </a:r>
          </a:p>
          <a:p>
            <a:pPr algn="just"/>
            <a:r>
              <a:rPr lang="en-US" i="1" dirty="0" smtClean="0"/>
              <a:t>Implementation </a:t>
            </a:r>
            <a:endParaRPr lang="en-US" dirty="0" smtClean="0"/>
          </a:p>
          <a:p>
            <a:pPr lvl="1" algn="just">
              <a:buNone/>
            </a:pPr>
            <a:r>
              <a:rPr lang="en-US" sz="2000" dirty="0" smtClean="0"/>
              <a:t>    The </a:t>
            </a:r>
            <a:r>
              <a:rPr lang="en-US" sz="2000" dirty="0"/>
              <a:t>implementation stage involves implementing the new system </a:t>
            </a:r>
            <a:r>
              <a:rPr lang="en-US" sz="2000" dirty="0" smtClean="0"/>
              <a:t>and managing </a:t>
            </a:r>
            <a:r>
              <a:rPr lang="en-US" sz="2000" dirty="0"/>
              <a:t>the change from the old system environment to the new one.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Core </a:t>
            </a:r>
            <a:r>
              <a:rPr lang="en-US" dirty="0"/>
              <a:t>Elements of Rapid Application Development</a:t>
            </a:r>
            <a:br>
              <a:rPr lang="en-US" dirty="0"/>
            </a:br>
            <a:endParaRPr lang="en-US" dirty="0"/>
          </a:p>
        </p:txBody>
      </p:sp>
      <p:sp>
        <p:nvSpPr>
          <p:cNvPr id="3" name="Content Placeholder 2"/>
          <p:cNvSpPr>
            <a:spLocks noGrp="1"/>
          </p:cNvSpPr>
          <p:nvPr>
            <p:ph idx="1"/>
          </p:nvPr>
        </p:nvSpPr>
        <p:spPr/>
        <p:txBody>
          <a:bodyPr/>
          <a:lstStyle/>
          <a:p>
            <a:r>
              <a:rPr lang="en-US" i="1" dirty="0"/>
              <a:t>Prototyping</a:t>
            </a:r>
            <a:endParaRPr lang="en-US" dirty="0"/>
          </a:p>
          <a:p>
            <a:r>
              <a:rPr lang="en-US" i="1" dirty="0"/>
              <a:t>Iterative Development</a:t>
            </a:r>
            <a:endParaRPr lang="en-US" dirty="0"/>
          </a:p>
          <a:p>
            <a:r>
              <a:rPr lang="en-US" i="1" dirty="0"/>
              <a:t>Time Boxing</a:t>
            </a:r>
            <a:endParaRPr lang="en-US" dirty="0"/>
          </a:p>
          <a:p>
            <a:r>
              <a:rPr lang="en-US" i="1" dirty="0"/>
              <a:t>Team Members</a:t>
            </a:r>
            <a:endParaRPr lang="en-US" dirty="0"/>
          </a:p>
          <a:p>
            <a:r>
              <a:rPr lang="en-US" i="1" dirty="0"/>
              <a:t>Management Approach</a:t>
            </a:r>
            <a:endParaRPr lang="en-US" dirty="0"/>
          </a:p>
          <a:p>
            <a:r>
              <a:rPr lang="en-US" i="1" dirty="0"/>
              <a:t>RAD Tools</a:t>
            </a: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Core Elements of Rapid Application Development</a:t>
            </a:r>
            <a:endParaRPr lang="en-US" dirty="0"/>
          </a:p>
        </p:txBody>
      </p:sp>
      <p:sp>
        <p:nvSpPr>
          <p:cNvPr id="3" name="Content Placeholder 2"/>
          <p:cNvSpPr>
            <a:spLocks noGrp="1"/>
          </p:cNvSpPr>
          <p:nvPr>
            <p:ph idx="1"/>
          </p:nvPr>
        </p:nvSpPr>
        <p:spPr/>
        <p:txBody>
          <a:bodyPr>
            <a:normAutofit/>
          </a:bodyPr>
          <a:lstStyle/>
          <a:p>
            <a:r>
              <a:rPr lang="en-US" i="1" dirty="0" smtClean="0"/>
              <a:t>Prototyping</a:t>
            </a:r>
          </a:p>
          <a:p>
            <a:pPr algn="just">
              <a:buNone/>
            </a:pPr>
            <a:r>
              <a:rPr lang="en-US" sz="2000" i="1" dirty="0" smtClean="0"/>
              <a:t>    </a:t>
            </a:r>
            <a:r>
              <a:rPr lang="en-US" sz="2000" dirty="0" smtClean="0"/>
              <a:t>  The </a:t>
            </a:r>
            <a:r>
              <a:rPr lang="en-US" sz="2000" dirty="0"/>
              <a:t>objective is to build a feature light version of the finished product </a:t>
            </a:r>
            <a:r>
              <a:rPr lang="en-US" sz="2000"/>
              <a:t>in </a:t>
            </a:r>
            <a:r>
              <a:rPr lang="en-US" sz="2000" smtClean="0"/>
              <a:t>a </a:t>
            </a:r>
            <a:r>
              <a:rPr lang="en-US" sz="2000" dirty="0"/>
              <a:t>short an amount of time</a:t>
            </a:r>
            <a:r>
              <a:rPr lang="en-US" sz="2000" dirty="0" smtClean="0"/>
              <a:t> .</a:t>
            </a:r>
            <a:r>
              <a:rPr lang="en-US" sz="2000" dirty="0"/>
              <a:t> The initial prototype serves as a proof of concept for the client, but more importantly serves as a talking point and tool for refining requirements.</a:t>
            </a:r>
            <a:r>
              <a:rPr lang="en-US" sz="2000" dirty="0" smtClean="0"/>
              <a:t> </a:t>
            </a:r>
          </a:p>
          <a:p>
            <a:r>
              <a:rPr lang="en-US" i="1" dirty="0" smtClean="0"/>
              <a:t>Iterative Development</a:t>
            </a:r>
          </a:p>
          <a:p>
            <a:pPr algn="just">
              <a:buNone/>
            </a:pPr>
            <a:r>
              <a:rPr lang="en-US" dirty="0" smtClean="0"/>
              <a:t>    </a:t>
            </a:r>
            <a:r>
              <a:rPr lang="en-US" sz="2000" dirty="0" smtClean="0"/>
              <a:t>Iterative </a:t>
            </a:r>
            <a:r>
              <a:rPr lang="en-US" sz="2000" dirty="0"/>
              <a:t>development means creating increasingly functional versions of a system in short development cycles. Each version is reviewed with the client to produce requirements that feed the next version.</a:t>
            </a:r>
            <a:r>
              <a:rPr lang="en-US" sz="2000" dirty="0" smtClean="0"/>
              <a:t> </a:t>
            </a:r>
          </a:p>
          <a:p>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2691</TotalTime>
  <Words>4664</Words>
  <Application>Microsoft Office PowerPoint</Application>
  <PresentationFormat>On-screen Show (4:3)</PresentationFormat>
  <Paragraphs>262</Paragraphs>
  <Slides>63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63</vt:i4>
      </vt:variant>
    </vt:vector>
  </HeadingPairs>
  <TitlesOfParts>
    <vt:vector size="66" baseType="lpstr">
      <vt:lpstr>Arial</vt:lpstr>
      <vt:lpstr>Calibri</vt:lpstr>
      <vt:lpstr>Office Theme</vt:lpstr>
      <vt:lpstr>Rapid Application Development Process </vt:lpstr>
      <vt:lpstr> Introduction Rapid Application Development (RAD) Process </vt:lpstr>
      <vt:lpstr>Two types of Development Processes</vt:lpstr>
      <vt:lpstr>   Major Disadvantages Of Traditional Method  </vt:lpstr>
      <vt:lpstr>Factors influence RAD</vt:lpstr>
      <vt:lpstr> Various Stages of RAD </vt:lpstr>
      <vt:lpstr>Stages of RAD Continue ..</vt:lpstr>
      <vt:lpstr> Core Elements of Rapid Application Development </vt:lpstr>
      <vt:lpstr>Core Elements of Rapid Application Development</vt:lpstr>
      <vt:lpstr>Core Elements of Rapid Application Development</vt:lpstr>
      <vt:lpstr>Core Elements of Rapid Application Development</vt:lpstr>
      <vt:lpstr>Advantages Of RAD</vt:lpstr>
      <vt:lpstr>Disadvantages Of RAD</vt:lpstr>
      <vt:lpstr>PowerPoint Presentation</vt:lpstr>
      <vt:lpstr>PowerPoint Presentation</vt:lpstr>
      <vt:lpstr>PowerPoint Presentation</vt:lpstr>
      <vt:lpstr>PowerPoint Presentation</vt:lpstr>
      <vt:lpstr> Various RAD Methodologies </vt:lpstr>
      <vt:lpstr> Agile Software Development Introduction </vt:lpstr>
      <vt:lpstr>Agile Methods: Embracing Change </vt:lpstr>
      <vt:lpstr>Advantages Of  Agile Development Process</vt:lpstr>
      <vt:lpstr>Agile Advantages Cont..</vt:lpstr>
      <vt:lpstr>Agile Advantages Cont..</vt:lpstr>
      <vt:lpstr>Agile Advantages Cont..</vt:lpstr>
      <vt:lpstr>Disadvantages Of Agile Development Process</vt:lpstr>
      <vt:lpstr>Disadvantages Of Agile  Cont..</vt:lpstr>
      <vt:lpstr> Joint Application development Process Introduction </vt:lpstr>
      <vt:lpstr>JAD Sessions</vt:lpstr>
      <vt:lpstr>JAD Meeting Room</vt:lpstr>
      <vt:lpstr>Key Participants for JAD Session</vt:lpstr>
      <vt:lpstr> Steps in Performing JAD </vt:lpstr>
      <vt:lpstr> Steps in Performing JAD Cont.. </vt:lpstr>
      <vt:lpstr> Steps in Performing JAD Cont.. </vt:lpstr>
      <vt:lpstr> Steps in Performing JAD Cont.. </vt:lpstr>
      <vt:lpstr>Advantages Of JAD</vt:lpstr>
      <vt:lpstr>Advantages Of JAD</vt:lpstr>
      <vt:lpstr>Disadvantages Of JAD</vt:lpstr>
      <vt:lpstr>EXTREME PROGRAMMING (XP)</vt:lpstr>
      <vt:lpstr>XP Practices </vt:lpstr>
      <vt:lpstr>XP Practice Cont..</vt:lpstr>
      <vt:lpstr>XP Practice Cont..</vt:lpstr>
      <vt:lpstr>XP Practice Cont..</vt:lpstr>
      <vt:lpstr> XP Principles </vt:lpstr>
      <vt:lpstr> XP Values </vt:lpstr>
      <vt:lpstr> XP Activities </vt:lpstr>
      <vt:lpstr>Advantages of XP </vt:lpstr>
      <vt:lpstr>Disadvantages XP  </vt:lpstr>
      <vt:lpstr> Scrum Development Process </vt:lpstr>
      <vt:lpstr>Scrum developments Process </vt:lpstr>
      <vt:lpstr> Artifacts of Scrum Process  </vt:lpstr>
      <vt:lpstr> Roles in SCRUM Development Process </vt:lpstr>
      <vt:lpstr> Scrum PROCESS </vt:lpstr>
      <vt:lpstr>PowerPoint Presentation</vt:lpstr>
      <vt:lpstr>Characteristics of SCRUM Methodology </vt:lpstr>
      <vt:lpstr> Advantages Of Scrum </vt:lpstr>
      <vt:lpstr>Disadvantages Of Scrum</vt:lpstr>
      <vt:lpstr> Lean software development (LD) </vt:lpstr>
      <vt:lpstr> Principles of Lean Software Development Process </vt:lpstr>
      <vt:lpstr>Principles of Lean Software Development Process Cont..</vt:lpstr>
      <vt:lpstr>Principles of Lean Software Development Process Cont..</vt:lpstr>
      <vt:lpstr>Principles of Lean Software Development Process Cont..</vt:lpstr>
      <vt:lpstr> Advantages OF Lean Development </vt:lpstr>
      <vt:lpstr> Disadvantages Of Lean Development </vt:lpstr>
    </vt:vector>
  </TitlesOfParts>
  <Company>Auburn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Rapid Application Process </dc:title>
  <dc:creator>Nidhi Gupta</dc:creator>
  <cp:lastModifiedBy>Cheryl Seals</cp:lastModifiedBy>
  <cp:revision>293</cp:revision>
  <dcterms:created xsi:type="dcterms:W3CDTF">2009-10-21T19:36:02Z</dcterms:created>
  <dcterms:modified xsi:type="dcterms:W3CDTF">2016-10-07T15:31:43Z</dcterms:modified>
</cp:coreProperties>
</file>