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257" r:id="rId2"/>
    <p:sldId id="280" r:id="rId3"/>
    <p:sldId id="281" r:id="rId4"/>
    <p:sldId id="295" r:id="rId5"/>
    <p:sldId id="296" r:id="rId6"/>
    <p:sldId id="297" r:id="rId7"/>
    <p:sldId id="290" r:id="rId8"/>
    <p:sldId id="284" r:id="rId9"/>
    <p:sldId id="283" r:id="rId10"/>
    <p:sldId id="282" r:id="rId11"/>
    <p:sldId id="285" r:id="rId12"/>
    <p:sldId id="299" r:id="rId13"/>
    <p:sldId id="298" r:id="rId14"/>
    <p:sldId id="304" r:id="rId15"/>
    <p:sldId id="301" r:id="rId16"/>
    <p:sldId id="300" r:id="rId17"/>
    <p:sldId id="305" r:id="rId18"/>
    <p:sldId id="292" r:id="rId19"/>
    <p:sldId id="308" r:id="rId20"/>
    <p:sldId id="309" r:id="rId21"/>
    <p:sldId id="293" r:id="rId22"/>
    <p:sldId id="294" r:id="rId23"/>
    <p:sldId id="310" r:id="rId24"/>
    <p:sldId id="311" r:id="rId25"/>
    <p:sldId id="313" r:id="rId26"/>
    <p:sldId id="314" r:id="rId27"/>
    <p:sldId id="315" r:id="rId28"/>
    <p:sldId id="312" r:id="rId29"/>
    <p:sldId id="316" r:id="rId30"/>
    <p:sldId id="317" r:id="rId31"/>
    <p:sldId id="288" r:id="rId32"/>
    <p:sldId id="289" r:id="rId33"/>
    <p:sldId id="318" r:id="rId34"/>
    <p:sldId id="319" r:id="rId35"/>
    <p:sldId id="320" r:id="rId36"/>
    <p:sldId id="321" r:id="rId37"/>
    <p:sldId id="322" r:id="rId38"/>
    <p:sldId id="323" r:id="rId39"/>
    <p:sldId id="327" r:id="rId40"/>
    <p:sldId id="325" r:id="rId41"/>
    <p:sldId id="326" r:id="rId42"/>
    <p:sldId id="328" r:id="rId43"/>
    <p:sldId id="329" r:id="rId44"/>
    <p:sldId id="330" r:id="rId45"/>
    <p:sldId id="331" r:id="rId46"/>
    <p:sldId id="333" r:id="rId47"/>
    <p:sldId id="332" r:id="rId48"/>
    <p:sldId id="335" r:id="rId49"/>
    <p:sldId id="334" r:id="rId50"/>
    <p:sldId id="336" r:id="rId51"/>
    <p:sldId id="33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633" autoAdjust="0"/>
    <p:restoredTop sz="95520" autoAdjust="0"/>
  </p:normalViewPr>
  <p:slideViewPr>
    <p:cSldViewPr>
      <p:cViewPr varScale="1">
        <p:scale>
          <a:sx n="74" d="100"/>
          <a:sy n="74" d="100"/>
        </p:scale>
        <p:origin x="48" y="8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Parallel Bus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1mm</c:v>
                </c:pt>
                <c:pt idx="1">
                  <c:v>2mm</c:v>
                </c:pt>
                <c:pt idx="2">
                  <c:v>3mm</c:v>
                </c:pt>
                <c:pt idx="3">
                  <c:v>4mm</c:v>
                </c:pt>
                <c:pt idx="4">
                  <c:v>5mm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469.8</c:v>
                </c:pt>
                <c:pt idx="1">
                  <c:v>939</c:v>
                </c:pt>
                <c:pt idx="2">
                  <c:v>1400</c:v>
                </c:pt>
                <c:pt idx="3">
                  <c:v>1880</c:v>
                </c:pt>
                <c:pt idx="4">
                  <c:v>2350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E4-4549-9501-73D0D728B5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Analog Bus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1mm</c:v>
                </c:pt>
                <c:pt idx="1">
                  <c:v>2mm</c:v>
                </c:pt>
                <c:pt idx="2">
                  <c:v>3mm</c:v>
                </c:pt>
                <c:pt idx="3">
                  <c:v>4mm</c:v>
                </c:pt>
                <c:pt idx="4">
                  <c:v>5mm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19.2</c:v>
                </c:pt>
                <c:pt idx="1">
                  <c:v>36.82</c:v>
                </c:pt>
                <c:pt idx="2">
                  <c:v>54.4</c:v>
                </c:pt>
                <c:pt idx="3">
                  <c:v>71.84</c:v>
                </c:pt>
                <c:pt idx="4">
                  <c:v>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E4-4549-9501-73D0D728B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10432"/>
        <c:axId val="99397632"/>
      </c:lineChart>
      <c:catAx>
        <c:axId val="9901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Bus Length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99397632"/>
        <c:crosses val="autoZero"/>
        <c:auto val="1"/>
        <c:lblAlgn val="ctr"/>
        <c:lblOffset val="100"/>
        <c:noMultiLvlLbl val="0"/>
      </c:catAx>
      <c:valAx>
        <c:axId val="99397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Consumption (µW)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01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Parallel Bus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1mm</c:v>
                </c:pt>
                <c:pt idx="1">
                  <c:v>2mm</c:v>
                </c:pt>
                <c:pt idx="2">
                  <c:v>3mm</c:v>
                </c:pt>
                <c:pt idx="3">
                  <c:v>4mm</c:v>
                </c:pt>
                <c:pt idx="4">
                  <c:v>5mm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469.8</c:v>
                </c:pt>
                <c:pt idx="1">
                  <c:v>939</c:v>
                </c:pt>
                <c:pt idx="2">
                  <c:v>1400</c:v>
                </c:pt>
                <c:pt idx="3">
                  <c:v>1880</c:v>
                </c:pt>
                <c:pt idx="4">
                  <c:v>2350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9-46E2-B824-D5C500594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Analog Bus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1mm</c:v>
                </c:pt>
                <c:pt idx="1">
                  <c:v>2mm</c:v>
                </c:pt>
                <c:pt idx="2">
                  <c:v>3mm</c:v>
                </c:pt>
                <c:pt idx="3">
                  <c:v>4mm</c:v>
                </c:pt>
                <c:pt idx="4">
                  <c:v>5mm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19.2</c:v>
                </c:pt>
                <c:pt idx="1">
                  <c:v>36.82</c:v>
                </c:pt>
                <c:pt idx="2">
                  <c:v>54.4</c:v>
                </c:pt>
                <c:pt idx="3">
                  <c:v>71.84</c:v>
                </c:pt>
                <c:pt idx="4">
                  <c:v>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9-46E2-B824-D5C500594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32928"/>
        <c:axId val="99134848"/>
      </c:lineChart>
      <c:catAx>
        <c:axId val="9913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Bus Length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99134848"/>
        <c:crosses val="autoZero"/>
        <c:auto val="1"/>
        <c:lblAlgn val="ctr"/>
        <c:lblOffset val="100"/>
        <c:noMultiLvlLbl val="0"/>
      </c:catAx>
      <c:valAx>
        <c:axId val="99134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Consumption (µW)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13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Parallel Bus</c:v>
                </c:pt>
              </c:strCache>
            </c:strRef>
          </c:tx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1mm</c:v>
                </c:pt>
                <c:pt idx="1">
                  <c:v>2mm</c:v>
                </c:pt>
                <c:pt idx="2">
                  <c:v>3mm</c:v>
                </c:pt>
                <c:pt idx="3">
                  <c:v>4mm</c:v>
                </c:pt>
                <c:pt idx="4">
                  <c:v>5mm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469.8</c:v>
                </c:pt>
                <c:pt idx="1">
                  <c:v>939</c:v>
                </c:pt>
                <c:pt idx="2">
                  <c:v>1400</c:v>
                </c:pt>
                <c:pt idx="3">
                  <c:v>1880</c:v>
                </c:pt>
                <c:pt idx="4">
                  <c:v>2350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C-4D05-92BA-03C64A7DAB14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Analog Bus </c:v>
                </c:pt>
              </c:strCache>
            </c:strRef>
          </c:tx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1mm</c:v>
                </c:pt>
                <c:pt idx="1">
                  <c:v>2mm</c:v>
                </c:pt>
                <c:pt idx="2">
                  <c:v>3mm</c:v>
                </c:pt>
                <c:pt idx="3">
                  <c:v>4mm</c:v>
                </c:pt>
                <c:pt idx="4">
                  <c:v>5mm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19.2</c:v>
                </c:pt>
                <c:pt idx="1">
                  <c:v>36.82</c:v>
                </c:pt>
                <c:pt idx="2">
                  <c:v>54.4</c:v>
                </c:pt>
                <c:pt idx="3">
                  <c:v>71.84</c:v>
                </c:pt>
                <c:pt idx="4">
                  <c:v>89.2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C-4D05-92BA-03C64A7DA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59520"/>
        <c:axId val="99261440"/>
      </c:lineChart>
      <c:catAx>
        <c:axId val="99259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Bus Length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99261440"/>
        <c:crosses val="autoZero"/>
        <c:auto val="1"/>
        <c:lblAlgn val="ctr"/>
        <c:lblOffset val="100"/>
        <c:noMultiLvlLbl val="0"/>
      </c:catAx>
      <c:valAx>
        <c:axId val="99261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Consumption(</a:t>
                </a:r>
                <a:r>
                  <a:rPr lang="en-US" sz="1000" b="1" i="0" u="none" strike="noStrike" baseline="0"/>
                  <a:t>µW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259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667FC-53BD-4867-8014-AD0AA6F35934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0A7953C-9435-4AFF-AD3D-EE480CFE0DE1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6CD6CD01-345D-4468-BAB9-580A699EA98A}" type="parTrans" cxnId="{2C1A7B99-8D69-46E4-A74B-EDC4F2A91FB0}">
      <dgm:prSet/>
      <dgm:spPr/>
      <dgm:t>
        <a:bodyPr/>
        <a:lstStyle/>
        <a:p>
          <a:endParaRPr lang="en-US"/>
        </a:p>
      </dgm:t>
    </dgm:pt>
    <dgm:pt modelId="{D81F5231-1E03-4FF0-9DE5-67BB3513E41B}" type="sibTrans" cxnId="{2C1A7B99-8D69-46E4-A74B-EDC4F2A91FB0}">
      <dgm:prSet/>
      <dgm:spPr/>
      <dgm:t>
        <a:bodyPr/>
        <a:lstStyle/>
        <a:p>
          <a:endParaRPr lang="en-US"/>
        </a:p>
      </dgm:t>
    </dgm:pt>
    <dgm:pt modelId="{710A980D-AECE-42C3-ACF2-D674CA55010A}">
      <dgm:prSet phldrT="[Text]"/>
      <dgm:spPr/>
      <dgm:t>
        <a:bodyPr/>
        <a:lstStyle/>
        <a:p>
          <a:r>
            <a:rPr lang="en-US" dirty="0" smtClean="0"/>
            <a:t>Area</a:t>
          </a:r>
          <a:endParaRPr lang="en-US" dirty="0"/>
        </a:p>
      </dgm:t>
    </dgm:pt>
    <dgm:pt modelId="{A0C64F32-8F7B-45C2-86B8-7BD6DFB3BC84}" type="parTrans" cxnId="{72641C30-0C05-4175-9048-7BC879910D78}">
      <dgm:prSet/>
      <dgm:spPr/>
      <dgm:t>
        <a:bodyPr/>
        <a:lstStyle/>
        <a:p>
          <a:endParaRPr lang="en-US"/>
        </a:p>
      </dgm:t>
    </dgm:pt>
    <dgm:pt modelId="{69328F1E-DC6D-4454-9105-571EFCE37BE2}" type="sibTrans" cxnId="{72641C30-0C05-4175-9048-7BC879910D78}">
      <dgm:prSet/>
      <dgm:spPr/>
      <dgm:t>
        <a:bodyPr/>
        <a:lstStyle/>
        <a:p>
          <a:endParaRPr lang="en-US"/>
        </a:p>
      </dgm:t>
    </dgm:pt>
    <dgm:pt modelId="{4771AA2F-A48C-4884-92C4-0FECD53D55A9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AB50E199-BD5B-4795-9AA2-3DA7BF671096}" type="parTrans" cxnId="{64A54F9D-410C-4C85-AABA-5BE2D0363265}">
      <dgm:prSet/>
      <dgm:spPr/>
      <dgm:t>
        <a:bodyPr/>
        <a:lstStyle/>
        <a:p>
          <a:endParaRPr lang="en-US"/>
        </a:p>
      </dgm:t>
    </dgm:pt>
    <dgm:pt modelId="{10B69481-E767-4298-BF36-C2C8BE711F63}" type="sibTrans" cxnId="{64A54F9D-410C-4C85-AABA-5BE2D0363265}">
      <dgm:prSet/>
      <dgm:spPr/>
      <dgm:t>
        <a:bodyPr/>
        <a:lstStyle/>
        <a:p>
          <a:endParaRPr lang="en-US"/>
        </a:p>
      </dgm:t>
    </dgm:pt>
    <dgm:pt modelId="{E7F9C247-8935-4C2D-AF01-8FB955CB7CA1}">
      <dgm:prSet phldrT="[Text]"/>
      <dgm:spPr/>
      <dgm:t>
        <a:bodyPr/>
        <a:lstStyle/>
        <a:p>
          <a:r>
            <a:rPr lang="en-US" dirty="0" smtClean="0"/>
            <a:t>Testability</a:t>
          </a:r>
          <a:endParaRPr lang="en-US" dirty="0"/>
        </a:p>
      </dgm:t>
    </dgm:pt>
    <dgm:pt modelId="{D3A83CF3-6446-42D0-BF88-29A9EDB6AC34}" type="parTrans" cxnId="{A732D814-68DB-4F72-A39B-48EC15DE9E59}">
      <dgm:prSet/>
      <dgm:spPr/>
      <dgm:t>
        <a:bodyPr/>
        <a:lstStyle/>
        <a:p>
          <a:endParaRPr lang="en-US"/>
        </a:p>
      </dgm:t>
    </dgm:pt>
    <dgm:pt modelId="{F1961E86-2FE4-49CD-A3DA-309D5037798E}" type="sibTrans" cxnId="{A732D814-68DB-4F72-A39B-48EC15DE9E59}">
      <dgm:prSet/>
      <dgm:spPr/>
      <dgm:t>
        <a:bodyPr/>
        <a:lstStyle/>
        <a:p>
          <a:endParaRPr lang="en-US"/>
        </a:p>
      </dgm:t>
    </dgm:pt>
    <dgm:pt modelId="{6BA37E54-79D0-4494-B50F-3F0515D95453}" type="pres">
      <dgm:prSet presAssocID="{FA0667FC-53BD-4867-8014-AD0AA6F35934}" presName="compositeShape" presStyleCnt="0">
        <dgm:presLayoutVars>
          <dgm:chMax val="7"/>
          <dgm:dir/>
          <dgm:resizeHandles val="exact"/>
        </dgm:presLayoutVars>
      </dgm:prSet>
      <dgm:spPr/>
    </dgm:pt>
    <dgm:pt modelId="{AB53C5D6-21BF-4622-9F55-3E101B02D78C}" type="pres">
      <dgm:prSet presAssocID="{FA0667FC-53BD-4867-8014-AD0AA6F35934}" presName="wedge1" presStyleLbl="node1" presStyleIdx="0" presStyleCnt="4"/>
      <dgm:spPr/>
      <dgm:t>
        <a:bodyPr/>
        <a:lstStyle/>
        <a:p>
          <a:endParaRPr lang="en-US"/>
        </a:p>
      </dgm:t>
    </dgm:pt>
    <dgm:pt modelId="{293D6578-CC61-4D8E-B5FD-F259992E2771}" type="pres">
      <dgm:prSet presAssocID="{FA0667FC-53BD-4867-8014-AD0AA6F3593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07749-C2DD-4C5E-8AED-FB4AD66BF6F4}" type="pres">
      <dgm:prSet presAssocID="{FA0667FC-53BD-4867-8014-AD0AA6F35934}" presName="wedge2" presStyleLbl="node1" presStyleIdx="1" presStyleCnt="4"/>
      <dgm:spPr/>
      <dgm:t>
        <a:bodyPr/>
        <a:lstStyle/>
        <a:p>
          <a:endParaRPr lang="en-US"/>
        </a:p>
      </dgm:t>
    </dgm:pt>
    <dgm:pt modelId="{4B7D33F4-AD1A-446E-B134-EDDF534D9971}" type="pres">
      <dgm:prSet presAssocID="{FA0667FC-53BD-4867-8014-AD0AA6F3593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59049-56B7-464F-B864-E12BBB7F15BF}" type="pres">
      <dgm:prSet presAssocID="{FA0667FC-53BD-4867-8014-AD0AA6F35934}" presName="wedge3" presStyleLbl="node1" presStyleIdx="2" presStyleCnt="4"/>
      <dgm:spPr/>
      <dgm:t>
        <a:bodyPr/>
        <a:lstStyle/>
        <a:p>
          <a:endParaRPr lang="en-US"/>
        </a:p>
      </dgm:t>
    </dgm:pt>
    <dgm:pt modelId="{87236742-6AC4-4664-A91E-7F3F72C02C08}" type="pres">
      <dgm:prSet presAssocID="{FA0667FC-53BD-4867-8014-AD0AA6F3593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D4A51-AE66-4D1C-ACA0-DF35444E6460}" type="pres">
      <dgm:prSet presAssocID="{FA0667FC-53BD-4867-8014-AD0AA6F35934}" presName="wedge4" presStyleLbl="node1" presStyleIdx="3" presStyleCnt="4"/>
      <dgm:spPr/>
      <dgm:t>
        <a:bodyPr/>
        <a:lstStyle/>
        <a:p>
          <a:endParaRPr lang="en-US"/>
        </a:p>
      </dgm:t>
    </dgm:pt>
    <dgm:pt modelId="{FE1F41EA-C2BD-4DA2-85A5-120758B9767C}" type="pres">
      <dgm:prSet presAssocID="{FA0667FC-53BD-4867-8014-AD0AA6F3593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A0A51-D975-4C3B-A2AD-0AED3CEE8F5E}" type="presOf" srcId="{4771AA2F-A48C-4884-92C4-0FECD53D55A9}" destId="{FE1F41EA-C2BD-4DA2-85A5-120758B9767C}" srcOrd="1" destOrd="0" presId="urn:microsoft.com/office/officeart/2005/8/layout/chart3"/>
    <dgm:cxn modelId="{A732D814-68DB-4F72-A39B-48EC15DE9E59}" srcId="{FA0667FC-53BD-4867-8014-AD0AA6F35934}" destId="{E7F9C247-8935-4C2D-AF01-8FB955CB7CA1}" srcOrd="1" destOrd="0" parTransId="{D3A83CF3-6446-42D0-BF88-29A9EDB6AC34}" sibTransId="{F1961E86-2FE4-49CD-A3DA-309D5037798E}"/>
    <dgm:cxn modelId="{D23AE335-46FA-4F38-8D6A-EED6CB480886}" type="presOf" srcId="{E7F9C247-8935-4C2D-AF01-8FB955CB7CA1}" destId="{51D07749-C2DD-4C5E-8AED-FB4AD66BF6F4}" srcOrd="0" destOrd="0" presId="urn:microsoft.com/office/officeart/2005/8/layout/chart3"/>
    <dgm:cxn modelId="{2C1A7B99-8D69-46E4-A74B-EDC4F2A91FB0}" srcId="{FA0667FC-53BD-4867-8014-AD0AA6F35934}" destId="{D0A7953C-9435-4AFF-AD3D-EE480CFE0DE1}" srcOrd="0" destOrd="0" parTransId="{6CD6CD01-345D-4468-BAB9-580A699EA98A}" sibTransId="{D81F5231-1E03-4FF0-9DE5-67BB3513E41B}"/>
    <dgm:cxn modelId="{AA4637D0-0099-4397-9FF0-51AF02B0A824}" type="presOf" srcId="{710A980D-AECE-42C3-ACF2-D674CA55010A}" destId="{87236742-6AC4-4664-A91E-7F3F72C02C08}" srcOrd="1" destOrd="0" presId="urn:microsoft.com/office/officeart/2005/8/layout/chart3"/>
    <dgm:cxn modelId="{C4C57479-7808-4161-81BE-479707EC0F03}" type="presOf" srcId="{4771AA2F-A48C-4884-92C4-0FECD53D55A9}" destId="{832D4A51-AE66-4D1C-ACA0-DF35444E6460}" srcOrd="0" destOrd="0" presId="urn:microsoft.com/office/officeart/2005/8/layout/chart3"/>
    <dgm:cxn modelId="{7720335C-3AB0-4BC5-80F6-2023AAD7998C}" type="presOf" srcId="{FA0667FC-53BD-4867-8014-AD0AA6F35934}" destId="{6BA37E54-79D0-4494-B50F-3F0515D95453}" srcOrd="0" destOrd="0" presId="urn:microsoft.com/office/officeart/2005/8/layout/chart3"/>
    <dgm:cxn modelId="{621383B5-EFD5-4E4A-958A-920EF33EA31C}" type="presOf" srcId="{D0A7953C-9435-4AFF-AD3D-EE480CFE0DE1}" destId="{293D6578-CC61-4D8E-B5FD-F259992E2771}" srcOrd="1" destOrd="0" presId="urn:microsoft.com/office/officeart/2005/8/layout/chart3"/>
    <dgm:cxn modelId="{64A54F9D-410C-4C85-AABA-5BE2D0363265}" srcId="{FA0667FC-53BD-4867-8014-AD0AA6F35934}" destId="{4771AA2F-A48C-4884-92C4-0FECD53D55A9}" srcOrd="3" destOrd="0" parTransId="{AB50E199-BD5B-4795-9AA2-3DA7BF671096}" sibTransId="{10B69481-E767-4298-BF36-C2C8BE711F63}"/>
    <dgm:cxn modelId="{D0657D7C-79B8-4E8A-8DDA-487502ED20DF}" type="presOf" srcId="{E7F9C247-8935-4C2D-AF01-8FB955CB7CA1}" destId="{4B7D33F4-AD1A-446E-B134-EDDF534D9971}" srcOrd="1" destOrd="0" presId="urn:microsoft.com/office/officeart/2005/8/layout/chart3"/>
    <dgm:cxn modelId="{1EEABB63-7079-478E-ABAE-A9160DF13EE0}" type="presOf" srcId="{D0A7953C-9435-4AFF-AD3D-EE480CFE0DE1}" destId="{AB53C5D6-21BF-4622-9F55-3E101B02D78C}" srcOrd="0" destOrd="0" presId="urn:microsoft.com/office/officeart/2005/8/layout/chart3"/>
    <dgm:cxn modelId="{5703B70B-BF4A-494B-AB8D-DF80F0051A7E}" type="presOf" srcId="{710A980D-AECE-42C3-ACF2-D674CA55010A}" destId="{35959049-56B7-464F-B864-E12BBB7F15BF}" srcOrd="0" destOrd="0" presId="urn:microsoft.com/office/officeart/2005/8/layout/chart3"/>
    <dgm:cxn modelId="{72641C30-0C05-4175-9048-7BC879910D78}" srcId="{FA0667FC-53BD-4867-8014-AD0AA6F35934}" destId="{710A980D-AECE-42C3-ACF2-D674CA55010A}" srcOrd="2" destOrd="0" parTransId="{A0C64F32-8F7B-45C2-86B8-7BD6DFB3BC84}" sibTransId="{69328F1E-DC6D-4454-9105-571EFCE37BE2}"/>
    <dgm:cxn modelId="{A5524D29-EADC-462F-BCB9-2E05551111BF}" type="presParOf" srcId="{6BA37E54-79D0-4494-B50F-3F0515D95453}" destId="{AB53C5D6-21BF-4622-9F55-3E101B02D78C}" srcOrd="0" destOrd="0" presId="urn:microsoft.com/office/officeart/2005/8/layout/chart3"/>
    <dgm:cxn modelId="{7334263C-0837-4D46-8D55-04BE79271B63}" type="presParOf" srcId="{6BA37E54-79D0-4494-B50F-3F0515D95453}" destId="{293D6578-CC61-4D8E-B5FD-F259992E2771}" srcOrd="1" destOrd="0" presId="urn:microsoft.com/office/officeart/2005/8/layout/chart3"/>
    <dgm:cxn modelId="{3556A111-F7E6-49A9-9ED9-D2631C2B6B5F}" type="presParOf" srcId="{6BA37E54-79D0-4494-B50F-3F0515D95453}" destId="{51D07749-C2DD-4C5E-8AED-FB4AD66BF6F4}" srcOrd="2" destOrd="0" presId="urn:microsoft.com/office/officeart/2005/8/layout/chart3"/>
    <dgm:cxn modelId="{E93569B7-64B2-4BE7-8CAA-EA5854FD0340}" type="presParOf" srcId="{6BA37E54-79D0-4494-B50F-3F0515D95453}" destId="{4B7D33F4-AD1A-446E-B134-EDDF534D9971}" srcOrd="3" destOrd="0" presId="urn:microsoft.com/office/officeart/2005/8/layout/chart3"/>
    <dgm:cxn modelId="{23D0A185-E6A2-48D7-9F5B-9C4C22CCA884}" type="presParOf" srcId="{6BA37E54-79D0-4494-B50F-3F0515D95453}" destId="{35959049-56B7-464F-B864-E12BBB7F15BF}" srcOrd="4" destOrd="0" presId="urn:microsoft.com/office/officeart/2005/8/layout/chart3"/>
    <dgm:cxn modelId="{8774C4DD-42EA-48D8-B640-D457C0851509}" type="presParOf" srcId="{6BA37E54-79D0-4494-B50F-3F0515D95453}" destId="{87236742-6AC4-4664-A91E-7F3F72C02C08}" srcOrd="5" destOrd="0" presId="urn:microsoft.com/office/officeart/2005/8/layout/chart3"/>
    <dgm:cxn modelId="{11AB289F-11DA-468E-BBB4-A7DD2AF1155D}" type="presParOf" srcId="{6BA37E54-79D0-4494-B50F-3F0515D95453}" destId="{832D4A51-AE66-4D1C-ACA0-DF35444E6460}" srcOrd="6" destOrd="0" presId="urn:microsoft.com/office/officeart/2005/8/layout/chart3"/>
    <dgm:cxn modelId="{B3878231-D8E2-4A03-A1D6-0C204968C06A}" type="presParOf" srcId="{6BA37E54-79D0-4494-B50F-3F0515D95453}" destId="{FE1F41EA-C2BD-4DA2-85A5-120758B9767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8F2C3-08F4-40E8-950C-1E7F66774C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C7A54D-C7E9-4196-AC91-38F69AFC8EBE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endParaRPr lang="en-US" sz="2000" dirty="0" smtClean="0"/>
        </a:p>
        <a:p>
          <a:pPr algn="ctr">
            <a:lnSpc>
              <a:spcPct val="100000"/>
            </a:lnSpc>
          </a:pPr>
          <a:r>
            <a:rPr lang="en-US" sz="2000" dirty="0" smtClean="0"/>
            <a:t>More Transistors</a:t>
          </a:r>
        </a:p>
        <a:p>
          <a:pPr algn="ctr">
            <a:lnSpc>
              <a:spcPct val="100000"/>
            </a:lnSpc>
          </a:pPr>
          <a:r>
            <a:rPr lang="en-US" sz="2000" dirty="0" smtClean="0"/>
            <a:t>More Blocks</a:t>
          </a:r>
        </a:p>
        <a:p>
          <a:pPr algn="ctr">
            <a:lnSpc>
              <a:spcPct val="100000"/>
            </a:lnSpc>
          </a:pPr>
          <a:r>
            <a:rPr lang="en-US" sz="2000" dirty="0" smtClean="0"/>
            <a:t>More Cores</a:t>
          </a:r>
        </a:p>
        <a:p>
          <a:pPr algn="just">
            <a:lnSpc>
              <a:spcPct val="100000"/>
            </a:lnSpc>
          </a:pPr>
          <a:r>
            <a:rPr lang="en-US" sz="2000" dirty="0" smtClean="0"/>
            <a:t>	</a:t>
          </a:r>
          <a:endParaRPr lang="en-US" sz="2000" dirty="0"/>
        </a:p>
      </dgm:t>
    </dgm:pt>
    <dgm:pt modelId="{B2520FCB-96DC-4D0B-8478-F71E48AEE4AD}" type="parTrans" cxnId="{D2BC0A68-CCC5-45D4-A98E-A17390051CDD}">
      <dgm:prSet/>
      <dgm:spPr/>
      <dgm:t>
        <a:bodyPr/>
        <a:lstStyle/>
        <a:p>
          <a:endParaRPr lang="en-US"/>
        </a:p>
      </dgm:t>
    </dgm:pt>
    <dgm:pt modelId="{9C2A847B-EE34-43DD-8EBA-0D9984885B81}" type="sibTrans" cxnId="{D2BC0A68-CCC5-45D4-A98E-A17390051CDD}">
      <dgm:prSet/>
      <dgm:spPr/>
      <dgm:t>
        <a:bodyPr/>
        <a:lstStyle/>
        <a:p>
          <a:endParaRPr lang="en-US"/>
        </a:p>
      </dgm:t>
    </dgm:pt>
    <dgm:pt modelId="{ADFD5501-CFFE-4EAA-8794-619DEAA5819F}">
      <dgm:prSet phldrT="[Text]"/>
      <dgm:spPr/>
      <dgm:t>
        <a:bodyPr/>
        <a:lstStyle/>
        <a:p>
          <a:r>
            <a:rPr lang="en-US" dirty="0" smtClean="0"/>
            <a:t>More on-chip Communication </a:t>
          </a:r>
          <a:endParaRPr lang="en-US" dirty="0"/>
        </a:p>
      </dgm:t>
    </dgm:pt>
    <dgm:pt modelId="{2B810CB0-C6AE-4546-B32A-0CDAE952F153}" type="parTrans" cxnId="{7712A549-F4C0-43A6-A92C-577E2D2DFDB4}">
      <dgm:prSet/>
      <dgm:spPr/>
      <dgm:t>
        <a:bodyPr/>
        <a:lstStyle/>
        <a:p>
          <a:endParaRPr lang="en-US"/>
        </a:p>
      </dgm:t>
    </dgm:pt>
    <dgm:pt modelId="{F940CCE6-7EFD-4B93-B1BA-4DBCD2F0CE8A}" type="sibTrans" cxnId="{7712A549-F4C0-43A6-A92C-577E2D2DFDB4}">
      <dgm:prSet/>
      <dgm:spPr/>
      <dgm:t>
        <a:bodyPr/>
        <a:lstStyle/>
        <a:p>
          <a:endParaRPr lang="en-US"/>
        </a:p>
      </dgm:t>
    </dgm:pt>
    <dgm:pt modelId="{D0FA3A9B-C7BC-45CE-9A7A-1FE6FD5EAFE8}">
      <dgm:prSet phldrT="[Text]"/>
      <dgm:spPr/>
      <dgm:t>
        <a:bodyPr/>
        <a:lstStyle/>
        <a:p>
          <a:r>
            <a:rPr lang="en-US" dirty="0" smtClean="0"/>
            <a:t>More Power</a:t>
          </a:r>
          <a:endParaRPr lang="en-US" dirty="0"/>
        </a:p>
      </dgm:t>
    </dgm:pt>
    <dgm:pt modelId="{7558D41F-C62F-481B-84A6-DD8CA326978D}" type="parTrans" cxnId="{8D5DAC25-5F9E-4045-8FAE-8384610F1A75}">
      <dgm:prSet/>
      <dgm:spPr/>
      <dgm:t>
        <a:bodyPr/>
        <a:lstStyle/>
        <a:p>
          <a:endParaRPr lang="en-US"/>
        </a:p>
      </dgm:t>
    </dgm:pt>
    <dgm:pt modelId="{7FAF43CD-0289-4598-A4AE-41D4065D4BEF}" type="sibTrans" cxnId="{8D5DAC25-5F9E-4045-8FAE-8384610F1A75}">
      <dgm:prSet/>
      <dgm:spPr/>
      <dgm:t>
        <a:bodyPr/>
        <a:lstStyle/>
        <a:p>
          <a:endParaRPr lang="en-US"/>
        </a:p>
      </dgm:t>
    </dgm:pt>
    <dgm:pt modelId="{69ABD9A7-EB3C-458E-8179-3822346E68DC}" type="pres">
      <dgm:prSet presAssocID="{9218F2C3-08F4-40E8-950C-1E7F66774CB6}" presName="CompostProcess" presStyleCnt="0">
        <dgm:presLayoutVars>
          <dgm:dir/>
          <dgm:resizeHandles val="exact"/>
        </dgm:presLayoutVars>
      </dgm:prSet>
      <dgm:spPr/>
    </dgm:pt>
    <dgm:pt modelId="{11D67486-132F-46D5-ACDE-30C4D0F732EB}" type="pres">
      <dgm:prSet presAssocID="{9218F2C3-08F4-40E8-950C-1E7F66774CB6}" presName="arrow" presStyleLbl="bgShp" presStyleIdx="0" presStyleCnt="1"/>
      <dgm:spPr/>
    </dgm:pt>
    <dgm:pt modelId="{97C412CA-1CAA-494D-BEFA-BAAB8DD7E264}" type="pres">
      <dgm:prSet presAssocID="{9218F2C3-08F4-40E8-950C-1E7F66774CB6}" presName="linearProcess" presStyleCnt="0"/>
      <dgm:spPr/>
    </dgm:pt>
    <dgm:pt modelId="{2CBA0E9C-A81C-4C47-A16E-B49C7F179F3A}" type="pres">
      <dgm:prSet presAssocID="{94C7A54D-C7E9-4196-AC91-38F69AFC8E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353E3-379B-4E0F-9D43-E302A9CBB2D2}" type="pres">
      <dgm:prSet presAssocID="{9C2A847B-EE34-43DD-8EBA-0D9984885B81}" presName="sibTrans" presStyleCnt="0"/>
      <dgm:spPr/>
    </dgm:pt>
    <dgm:pt modelId="{956AA165-3961-4A4B-8FB8-D34F77591291}" type="pres">
      <dgm:prSet presAssocID="{ADFD5501-CFFE-4EAA-8794-619DEAA5819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99C9E-0046-486B-AB3F-ED633283E9A4}" type="pres">
      <dgm:prSet presAssocID="{F940CCE6-7EFD-4B93-B1BA-4DBCD2F0CE8A}" presName="sibTrans" presStyleCnt="0"/>
      <dgm:spPr/>
    </dgm:pt>
    <dgm:pt modelId="{2CFBB3B3-DFAC-4A17-8D22-05C84D24466F}" type="pres">
      <dgm:prSet presAssocID="{D0FA3A9B-C7BC-45CE-9A7A-1FE6FD5EAFE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130CC-A4A3-4878-AEDB-CF5D60416EE9}" type="presOf" srcId="{ADFD5501-CFFE-4EAA-8794-619DEAA5819F}" destId="{956AA165-3961-4A4B-8FB8-D34F77591291}" srcOrd="0" destOrd="0" presId="urn:microsoft.com/office/officeart/2005/8/layout/hProcess9"/>
    <dgm:cxn modelId="{8D5DAC25-5F9E-4045-8FAE-8384610F1A75}" srcId="{9218F2C3-08F4-40E8-950C-1E7F66774CB6}" destId="{D0FA3A9B-C7BC-45CE-9A7A-1FE6FD5EAFE8}" srcOrd="2" destOrd="0" parTransId="{7558D41F-C62F-481B-84A6-DD8CA326978D}" sibTransId="{7FAF43CD-0289-4598-A4AE-41D4065D4BEF}"/>
    <dgm:cxn modelId="{D2BC0A68-CCC5-45D4-A98E-A17390051CDD}" srcId="{9218F2C3-08F4-40E8-950C-1E7F66774CB6}" destId="{94C7A54D-C7E9-4196-AC91-38F69AFC8EBE}" srcOrd="0" destOrd="0" parTransId="{B2520FCB-96DC-4D0B-8478-F71E48AEE4AD}" sibTransId="{9C2A847B-EE34-43DD-8EBA-0D9984885B81}"/>
    <dgm:cxn modelId="{E68E9A35-3960-4DF6-A0EC-7F436AECA12B}" type="presOf" srcId="{9218F2C3-08F4-40E8-950C-1E7F66774CB6}" destId="{69ABD9A7-EB3C-458E-8179-3822346E68DC}" srcOrd="0" destOrd="0" presId="urn:microsoft.com/office/officeart/2005/8/layout/hProcess9"/>
    <dgm:cxn modelId="{7712A549-F4C0-43A6-A92C-577E2D2DFDB4}" srcId="{9218F2C3-08F4-40E8-950C-1E7F66774CB6}" destId="{ADFD5501-CFFE-4EAA-8794-619DEAA5819F}" srcOrd="1" destOrd="0" parTransId="{2B810CB0-C6AE-4546-B32A-0CDAE952F153}" sibTransId="{F940CCE6-7EFD-4B93-B1BA-4DBCD2F0CE8A}"/>
    <dgm:cxn modelId="{5B65CEF6-A74B-4BC8-A32B-7D9A99FF8225}" type="presOf" srcId="{94C7A54D-C7E9-4196-AC91-38F69AFC8EBE}" destId="{2CBA0E9C-A81C-4C47-A16E-B49C7F179F3A}" srcOrd="0" destOrd="0" presId="urn:microsoft.com/office/officeart/2005/8/layout/hProcess9"/>
    <dgm:cxn modelId="{666F92BB-E195-4BF2-A9F2-52FD55F409EA}" type="presOf" srcId="{D0FA3A9B-C7BC-45CE-9A7A-1FE6FD5EAFE8}" destId="{2CFBB3B3-DFAC-4A17-8D22-05C84D24466F}" srcOrd="0" destOrd="0" presId="urn:microsoft.com/office/officeart/2005/8/layout/hProcess9"/>
    <dgm:cxn modelId="{130ADDEB-6105-48ED-AC55-53F81717D620}" type="presParOf" srcId="{69ABD9A7-EB3C-458E-8179-3822346E68DC}" destId="{11D67486-132F-46D5-ACDE-30C4D0F732EB}" srcOrd="0" destOrd="0" presId="urn:microsoft.com/office/officeart/2005/8/layout/hProcess9"/>
    <dgm:cxn modelId="{6A98D761-22FB-4160-B3BD-3B1077EECADF}" type="presParOf" srcId="{69ABD9A7-EB3C-458E-8179-3822346E68DC}" destId="{97C412CA-1CAA-494D-BEFA-BAAB8DD7E264}" srcOrd="1" destOrd="0" presId="urn:microsoft.com/office/officeart/2005/8/layout/hProcess9"/>
    <dgm:cxn modelId="{9FCD464A-60D3-4134-9A09-42981F2ABE5A}" type="presParOf" srcId="{97C412CA-1CAA-494D-BEFA-BAAB8DD7E264}" destId="{2CBA0E9C-A81C-4C47-A16E-B49C7F179F3A}" srcOrd="0" destOrd="0" presId="urn:microsoft.com/office/officeart/2005/8/layout/hProcess9"/>
    <dgm:cxn modelId="{D9372A57-E9CC-48ED-B88E-A158CB95AD5A}" type="presParOf" srcId="{97C412CA-1CAA-494D-BEFA-BAAB8DD7E264}" destId="{47C353E3-379B-4E0F-9D43-E302A9CBB2D2}" srcOrd="1" destOrd="0" presId="urn:microsoft.com/office/officeart/2005/8/layout/hProcess9"/>
    <dgm:cxn modelId="{382A7641-7202-4DF3-9919-29C07641FAF2}" type="presParOf" srcId="{97C412CA-1CAA-494D-BEFA-BAAB8DD7E264}" destId="{956AA165-3961-4A4B-8FB8-D34F77591291}" srcOrd="2" destOrd="0" presId="urn:microsoft.com/office/officeart/2005/8/layout/hProcess9"/>
    <dgm:cxn modelId="{B36FC2CD-3F3A-4642-B756-6BCDB317BE7C}" type="presParOf" srcId="{97C412CA-1CAA-494D-BEFA-BAAB8DD7E264}" destId="{82599C9E-0046-486B-AB3F-ED633283E9A4}" srcOrd="3" destOrd="0" presId="urn:microsoft.com/office/officeart/2005/8/layout/hProcess9"/>
    <dgm:cxn modelId="{792F868D-6197-48A4-BF22-AD84115D7B0C}" type="presParOf" srcId="{97C412CA-1CAA-494D-BEFA-BAAB8DD7E264}" destId="{2CFBB3B3-DFAC-4A17-8D22-05C84D2446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0D35D-7766-406D-BBEA-9D147407BD1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C6BD2-A2E9-4637-B57C-7B07F91F74A7}">
      <dgm:prSet phldrT="[Text]"/>
      <dgm:spPr/>
      <dgm:t>
        <a:bodyPr/>
        <a:lstStyle/>
        <a:p>
          <a:r>
            <a:rPr lang="en-US" dirty="0" smtClean="0"/>
            <a:t>Increase in the number of transitions</a:t>
          </a:r>
          <a:endParaRPr lang="en-US" dirty="0"/>
        </a:p>
      </dgm:t>
    </dgm:pt>
    <dgm:pt modelId="{FD208B9B-C445-420C-A1CE-3E2533BFCE9F}" type="parTrans" cxnId="{D06A482A-1301-47D5-ACB3-A455F2A34C69}">
      <dgm:prSet/>
      <dgm:spPr/>
      <dgm:t>
        <a:bodyPr/>
        <a:lstStyle/>
        <a:p>
          <a:endParaRPr lang="en-US"/>
        </a:p>
      </dgm:t>
    </dgm:pt>
    <dgm:pt modelId="{2C699BD5-F38D-49A7-BB03-EB92CE9D31B8}" type="sibTrans" cxnId="{D06A482A-1301-47D5-ACB3-A455F2A34C69}">
      <dgm:prSet/>
      <dgm:spPr/>
      <dgm:t>
        <a:bodyPr/>
        <a:lstStyle/>
        <a:p>
          <a:endParaRPr lang="en-US"/>
        </a:p>
      </dgm:t>
    </dgm:pt>
    <dgm:pt modelId="{FA38B374-07D6-4BAD-8664-F4EB13889D57}">
      <dgm:prSet phldrT="[Text]"/>
      <dgm:spPr/>
      <dgm:t>
        <a:bodyPr/>
        <a:lstStyle/>
        <a:p>
          <a:r>
            <a:rPr lang="en-US" dirty="0" smtClean="0"/>
            <a:t>n times faster frequency</a:t>
          </a:r>
          <a:endParaRPr lang="en-US" dirty="0"/>
        </a:p>
      </dgm:t>
    </dgm:pt>
    <dgm:pt modelId="{FD68ADD7-AEBD-42CA-AB48-62644F08CB9E}" type="parTrans" cxnId="{6FCD2A71-78FF-4A86-844E-E682D8AF7BA0}">
      <dgm:prSet/>
      <dgm:spPr/>
      <dgm:t>
        <a:bodyPr/>
        <a:lstStyle/>
        <a:p>
          <a:endParaRPr lang="en-US"/>
        </a:p>
      </dgm:t>
    </dgm:pt>
    <dgm:pt modelId="{0CA31F17-58E5-4509-8289-A680B066DDF3}" type="sibTrans" cxnId="{6FCD2A71-78FF-4A86-844E-E682D8AF7BA0}">
      <dgm:prSet/>
      <dgm:spPr/>
      <dgm:t>
        <a:bodyPr/>
        <a:lstStyle/>
        <a:p>
          <a:endParaRPr lang="en-US"/>
        </a:p>
      </dgm:t>
    </dgm:pt>
    <dgm:pt modelId="{5E635475-F1EF-4208-82F3-BE69B9B615BE}">
      <dgm:prSet phldrT="[Text]"/>
      <dgm:spPr/>
      <dgm:t>
        <a:bodyPr/>
        <a:lstStyle/>
        <a:p>
          <a:r>
            <a:rPr lang="en-US" dirty="0" smtClean="0"/>
            <a:t>More Power Consumption</a:t>
          </a:r>
          <a:endParaRPr lang="en-US" dirty="0"/>
        </a:p>
      </dgm:t>
    </dgm:pt>
    <dgm:pt modelId="{4B75CBC5-48AF-42AF-9EF9-664B34EACD1F}" type="parTrans" cxnId="{69378414-33EC-4408-B0D1-532F5B67EE8F}">
      <dgm:prSet/>
      <dgm:spPr/>
      <dgm:t>
        <a:bodyPr/>
        <a:lstStyle/>
        <a:p>
          <a:endParaRPr lang="en-US"/>
        </a:p>
      </dgm:t>
    </dgm:pt>
    <dgm:pt modelId="{B2E14474-640E-4AE0-B928-3AF8C5C2F53A}" type="sibTrans" cxnId="{69378414-33EC-4408-B0D1-532F5B67EE8F}">
      <dgm:prSet/>
      <dgm:spPr/>
      <dgm:t>
        <a:bodyPr/>
        <a:lstStyle/>
        <a:p>
          <a:endParaRPr lang="en-US"/>
        </a:p>
      </dgm:t>
    </dgm:pt>
    <dgm:pt modelId="{672E9E4C-293A-4205-9783-F639CC1E7F16}" type="pres">
      <dgm:prSet presAssocID="{AC00D35D-7766-406D-BBEA-9D147407BD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7DC8A-92FA-494C-B330-A9BA67C0717B}" type="pres">
      <dgm:prSet presAssocID="{3CFC6BD2-A2E9-4637-B57C-7B07F91F74A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0253D-E0B8-4D51-A68C-253B70FE8DB8}" type="pres">
      <dgm:prSet presAssocID="{2C699BD5-F38D-49A7-BB03-EB92CE9D31B8}" presName="parTxOnlySpace" presStyleCnt="0"/>
      <dgm:spPr/>
    </dgm:pt>
    <dgm:pt modelId="{1CCF528D-B24D-4D2E-999D-7EC5E74C2B28}" type="pres">
      <dgm:prSet presAssocID="{FA38B374-07D6-4BAD-8664-F4EB13889D57}" presName="parTxOnly" presStyleLbl="node1" presStyleIdx="1" presStyleCnt="3" custLinFactNeighborX="12758" custLinFactNeighborY="-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20D3C-87E2-4BBB-BFA3-C9F89A9C3EA5}" type="pres">
      <dgm:prSet presAssocID="{0CA31F17-58E5-4509-8289-A680B066DDF3}" presName="parTxOnlySpace" presStyleCnt="0"/>
      <dgm:spPr/>
    </dgm:pt>
    <dgm:pt modelId="{CB94FF48-1B1B-4E4D-A7A6-0CCF3063513B}" type="pres">
      <dgm:prSet presAssocID="{5E635475-F1EF-4208-82F3-BE69B9B615B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0842B-A212-4245-8AFF-C48BC3E098E6}" type="presOf" srcId="{5E635475-F1EF-4208-82F3-BE69B9B615BE}" destId="{CB94FF48-1B1B-4E4D-A7A6-0CCF3063513B}" srcOrd="0" destOrd="0" presId="urn:microsoft.com/office/officeart/2005/8/layout/chevron1"/>
    <dgm:cxn modelId="{60C0167C-7B4C-4915-95F8-DEE2772F0008}" type="presOf" srcId="{FA38B374-07D6-4BAD-8664-F4EB13889D57}" destId="{1CCF528D-B24D-4D2E-999D-7EC5E74C2B28}" srcOrd="0" destOrd="0" presId="urn:microsoft.com/office/officeart/2005/8/layout/chevron1"/>
    <dgm:cxn modelId="{DA8845BF-98ED-4ECE-8712-D6236C4EDDBA}" type="presOf" srcId="{3CFC6BD2-A2E9-4637-B57C-7B07F91F74A7}" destId="{0C87DC8A-92FA-494C-B330-A9BA67C0717B}" srcOrd="0" destOrd="0" presId="urn:microsoft.com/office/officeart/2005/8/layout/chevron1"/>
    <dgm:cxn modelId="{69378414-33EC-4408-B0D1-532F5B67EE8F}" srcId="{AC00D35D-7766-406D-BBEA-9D147407BD1A}" destId="{5E635475-F1EF-4208-82F3-BE69B9B615BE}" srcOrd="2" destOrd="0" parTransId="{4B75CBC5-48AF-42AF-9EF9-664B34EACD1F}" sibTransId="{B2E14474-640E-4AE0-B928-3AF8C5C2F53A}"/>
    <dgm:cxn modelId="{EE004689-A5D0-4673-8648-3ECFB0B2DFF8}" type="presOf" srcId="{AC00D35D-7766-406D-BBEA-9D147407BD1A}" destId="{672E9E4C-293A-4205-9783-F639CC1E7F16}" srcOrd="0" destOrd="0" presId="urn:microsoft.com/office/officeart/2005/8/layout/chevron1"/>
    <dgm:cxn modelId="{D06A482A-1301-47D5-ACB3-A455F2A34C69}" srcId="{AC00D35D-7766-406D-BBEA-9D147407BD1A}" destId="{3CFC6BD2-A2E9-4637-B57C-7B07F91F74A7}" srcOrd="0" destOrd="0" parTransId="{FD208B9B-C445-420C-A1CE-3E2533BFCE9F}" sibTransId="{2C699BD5-F38D-49A7-BB03-EB92CE9D31B8}"/>
    <dgm:cxn modelId="{6FCD2A71-78FF-4A86-844E-E682D8AF7BA0}" srcId="{AC00D35D-7766-406D-BBEA-9D147407BD1A}" destId="{FA38B374-07D6-4BAD-8664-F4EB13889D57}" srcOrd="1" destOrd="0" parTransId="{FD68ADD7-AEBD-42CA-AB48-62644F08CB9E}" sibTransId="{0CA31F17-58E5-4509-8289-A680B066DDF3}"/>
    <dgm:cxn modelId="{B12675B1-CF48-45C9-8E90-8F6CF9047FFA}" type="presParOf" srcId="{672E9E4C-293A-4205-9783-F639CC1E7F16}" destId="{0C87DC8A-92FA-494C-B330-A9BA67C0717B}" srcOrd="0" destOrd="0" presId="urn:microsoft.com/office/officeart/2005/8/layout/chevron1"/>
    <dgm:cxn modelId="{A0B2B562-71B0-44FE-BB9A-83EA717C9A0F}" type="presParOf" srcId="{672E9E4C-293A-4205-9783-F639CC1E7F16}" destId="{DD80253D-E0B8-4D51-A68C-253B70FE8DB8}" srcOrd="1" destOrd="0" presId="urn:microsoft.com/office/officeart/2005/8/layout/chevron1"/>
    <dgm:cxn modelId="{52E3707F-DCA4-4965-B775-8D49F53E03ED}" type="presParOf" srcId="{672E9E4C-293A-4205-9783-F639CC1E7F16}" destId="{1CCF528D-B24D-4D2E-999D-7EC5E74C2B28}" srcOrd="2" destOrd="0" presId="urn:microsoft.com/office/officeart/2005/8/layout/chevron1"/>
    <dgm:cxn modelId="{C122A027-10D9-446B-B333-4A1C20E82BB7}" type="presParOf" srcId="{672E9E4C-293A-4205-9783-F639CC1E7F16}" destId="{95220D3C-87E2-4BBB-BFA3-C9F89A9C3EA5}" srcOrd="3" destOrd="0" presId="urn:microsoft.com/office/officeart/2005/8/layout/chevron1"/>
    <dgm:cxn modelId="{8759B896-5231-4A5B-B981-9CBB75EB34FF}" type="presParOf" srcId="{672E9E4C-293A-4205-9783-F639CC1E7F16}" destId="{CB94FF48-1B1B-4E4D-A7A6-0CCF3063513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35770-F020-4E06-A11B-08F3FF4D125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98D6B-6C06-40C1-A492-DBCF1F4EDD2A}">
      <dgm:prSet phldrT="[Text]"/>
      <dgm:spPr/>
      <dgm:t>
        <a:bodyPr/>
        <a:lstStyle/>
        <a:p>
          <a:r>
            <a:rPr lang="en-US" dirty="0" smtClean="0"/>
            <a:t>Less Number of wires</a:t>
          </a:r>
          <a:endParaRPr lang="en-US" dirty="0"/>
        </a:p>
      </dgm:t>
    </dgm:pt>
    <dgm:pt modelId="{58B06ED9-71AB-47B9-9392-F4BBD809B87C}" type="parTrans" cxnId="{C9F5BF66-35AE-47ED-91D6-21EC7F787A29}">
      <dgm:prSet/>
      <dgm:spPr/>
      <dgm:t>
        <a:bodyPr/>
        <a:lstStyle/>
        <a:p>
          <a:endParaRPr lang="en-US"/>
        </a:p>
      </dgm:t>
    </dgm:pt>
    <dgm:pt modelId="{68F6DE80-2911-4CAA-84B7-18D7D1FEBB1A}" type="sibTrans" cxnId="{C9F5BF66-35AE-47ED-91D6-21EC7F787A29}">
      <dgm:prSet/>
      <dgm:spPr/>
      <dgm:t>
        <a:bodyPr/>
        <a:lstStyle/>
        <a:p>
          <a:endParaRPr lang="en-US"/>
        </a:p>
      </dgm:t>
    </dgm:pt>
    <dgm:pt modelId="{71D0298D-C2C2-47AB-93A9-3C39CFA9E86E}">
      <dgm:prSet phldrT="[Text]"/>
      <dgm:spPr/>
      <dgm:t>
        <a:bodyPr/>
        <a:lstStyle/>
        <a:p>
          <a:r>
            <a:rPr lang="en-US" dirty="0" smtClean="0"/>
            <a:t>Lower Capacitance</a:t>
          </a:r>
          <a:endParaRPr lang="en-US" dirty="0"/>
        </a:p>
      </dgm:t>
    </dgm:pt>
    <dgm:pt modelId="{61AFF5CE-BC7F-498D-8786-5FE9D07AA897}" type="parTrans" cxnId="{6A9BA23D-4B35-4597-9CF2-396964945A09}">
      <dgm:prSet/>
      <dgm:spPr/>
      <dgm:t>
        <a:bodyPr/>
        <a:lstStyle/>
        <a:p>
          <a:endParaRPr lang="en-US"/>
        </a:p>
      </dgm:t>
    </dgm:pt>
    <dgm:pt modelId="{A2F443D1-9AA0-4CE2-A961-4A037396ABE6}" type="sibTrans" cxnId="{6A9BA23D-4B35-4597-9CF2-396964945A09}">
      <dgm:prSet/>
      <dgm:spPr/>
      <dgm:t>
        <a:bodyPr/>
        <a:lstStyle/>
        <a:p>
          <a:endParaRPr lang="en-US"/>
        </a:p>
      </dgm:t>
    </dgm:pt>
    <dgm:pt modelId="{5FFAC5E7-71C4-4849-AD24-F6D67747EC38}">
      <dgm:prSet phldrT="[Text]"/>
      <dgm:spPr/>
      <dgm:t>
        <a:bodyPr/>
        <a:lstStyle/>
        <a:p>
          <a:r>
            <a:rPr lang="en-US" dirty="0" smtClean="0"/>
            <a:t>Power Saving</a:t>
          </a:r>
          <a:endParaRPr lang="en-US" dirty="0"/>
        </a:p>
      </dgm:t>
    </dgm:pt>
    <dgm:pt modelId="{00F6AD57-6310-49E5-BD33-E737CD48768A}" type="parTrans" cxnId="{89511889-0137-4540-B096-202CE49B2B0D}">
      <dgm:prSet/>
      <dgm:spPr/>
      <dgm:t>
        <a:bodyPr/>
        <a:lstStyle/>
        <a:p>
          <a:endParaRPr lang="en-US"/>
        </a:p>
      </dgm:t>
    </dgm:pt>
    <dgm:pt modelId="{DF2A4EDB-7628-42B7-AA26-E91EFFF2EF97}" type="sibTrans" cxnId="{89511889-0137-4540-B096-202CE49B2B0D}">
      <dgm:prSet/>
      <dgm:spPr/>
      <dgm:t>
        <a:bodyPr/>
        <a:lstStyle/>
        <a:p>
          <a:endParaRPr lang="en-US"/>
        </a:p>
      </dgm:t>
    </dgm:pt>
    <dgm:pt modelId="{43B16930-52B4-4B85-B5C3-87B8E09140D4}">
      <dgm:prSet phldrT="[Text]"/>
      <dgm:spPr/>
      <dgm:t>
        <a:bodyPr/>
        <a:lstStyle/>
        <a:p>
          <a:r>
            <a:rPr lang="en-US" dirty="0" smtClean="0"/>
            <a:t>Lower Voltage Swing</a:t>
          </a:r>
          <a:endParaRPr lang="en-US" dirty="0"/>
        </a:p>
      </dgm:t>
    </dgm:pt>
    <dgm:pt modelId="{E4849065-E81F-4209-8CB4-B180F727D61F}" type="parTrans" cxnId="{FA90292E-20ED-4F9B-8E97-97305B6C657A}">
      <dgm:prSet/>
      <dgm:spPr/>
      <dgm:t>
        <a:bodyPr/>
        <a:lstStyle/>
        <a:p>
          <a:endParaRPr lang="en-US"/>
        </a:p>
      </dgm:t>
    </dgm:pt>
    <dgm:pt modelId="{7D1DFF74-3CAB-4BAF-B484-8096E1379EBB}" type="sibTrans" cxnId="{FA90292E-20ED-4F9B-8E97-97305B6C657A}">
      <dgm:prSet/>
      <dgm:spPr/>
      <dgm:t>
        <a:bodyPr/>
        <a:lstStyle/>
        <a:p>
          <a:endParaRPr lang="en-US"/>
        </a:p>
      </dgm:t>
    </dgm:pt>
    <dgm:pt modelId="{26D26818-1C6F-4996-A0DE-6DA0D3F7F0FB}" type="pres">
      <dgm:prSet presAssocID="{EE335770-F020-4E06-A11B-08F3FF4D12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ABF143-2BE3-4327-89C4-1F67E7FB0F3A}" type="pres">
      <dgm:prSet presAssocID="{EE335770-F020-4E06-A11B-08F3FF4D125D}" presName="vNodes" presStyleCnt="0"/>
      <dgm:spPr/>
    </dgm:pt>
    <dgm:pt modelId="{62218FB3-0E6B-4A7B-8652-44A851719F05}" type="pres">
      <dgm:prSet presAssocID="{1EA98D6B-6C06-40C1-A492-DBCF1F4EDD2A}" presName="node" presStyleLbl="node1" presStyleIdx="0" presStyleCnt="4" custScaleX="16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5BC4-4E94-45CC-80F0-C3AE914B114E}" type="pres">
      <dgm:prSet presAssocID="{68F6DE80-2911-4CAA-84B7-18D7D1FEBB1A}" presName="spacerT" presStyleCnt="0"/>
      <dgm:spPr/>
    </dgm:pt>
    <dgm:pt modelId="{DB8D0A9F-7985-4425-91AB-5399CEDD011D}" type="pres">
      <dgm:prSet presAssocID="{68F6DE80-2911-4CAA-84B7-18D7D1FEBB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BA43A0C-819A-4F9C-A062-FE17A5939DCC}" type="pres">
      <dgm:prSet presAssocID="{68F6DE80-2911-4CAA-84B7-18D7D1FEBB1A}" presName="spacerB" presStyleCnt="0"/>
      <dgm:spPr/>
    </dgm:pt>
    <dgm:pt modelId="{D5B95A2F-A60F-4A41-9F54-AB94065580B6}" type="pres">
      <dgm:prSet presAssocID="{71D0298D-C2C2-47AB-93A9-3C39CFA9E86E}" presName="node" presStyleLbl="node1" presStyleIdx="1" presStyleCnt="4" custScaleX="16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0741A-DFBC-4E09-8479-44D97048EC80}" type="pres">
      <dgm:prSet presAssocID="{A2F443D1-9AA0-4CE2-A961-4A037396ABE6}" presName="spacerT" presStyleCnt="0"/>
      <dgm:spPr/>
    </dgm:pt>
    <dgm:pt modelId="{25115945-14F5-44F9-B524-14B8EEBB200D}" type="pres">
      <dgm:prSet presAssocID="{A2F443D1-9AA0-4CE2-A961-4A037396ABE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07C820C-6C23-4E86-91B4-75BA6379C104}" type="pres">
      <dgm:prSet presAssocID="{A2F443D1-9AA0-4CE2-A961-4A037396ABE6}" presName="spacerB" presStyleCnt="0"/>
      <dgm:spPr/>
    </dgm:pt>
    <dgm:pt modelId="{A3A200FE-6F28-4B09-A322-3A3CD8448850}" type="pres">
      <dgm:prSet presAssocID="{43B16930-52B4-4B85-B5C3-87B8E09140D4}" presName="node" presStyleLbl="node1" presStyleIdx="2" presStyleCnt="4" custScaleX="144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92741-A99A-474E-8CA1-A98AF445F0CC}" type="pres">
      <dgm:prSet presAssocID="{EE335770-F020-4E06-A11B-08F3FF4D125D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FDCDB801-E00E-4F44-976A-802ADCA5A533}" type="pres">
      <dgm:prSet presAssocID="{EE335770-F020-4E06-A11B-08F3FF4D125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E78805E-A910-445B-AFF2-D4CF910FCEC0}" type="pres">
      <dgm:prSet presAssocID="{EE335770-F020-4E06-A11B-08F3FF4D125D}" presName="lastNode" presStyleLbl="node1" presStyleIdx="3" presStyleCnt="4" custScaleX="20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904B5-D180-452A-87BB-6B4B2BC58D47}" type="presOf" srcId="{EE335770-F020-4E06-A11B-08F3FF4D125D}" destId="{26D26818-1C6F-4996-A0DE-6DA0D3F7F0FB}" srcOrd="0" destOrd="0" presId="urn:microsoft.com/office/officeart/2005/8/layout/equation2"/>
    <dgm:cxn modelId="{C9F5BF66-35AE-47ED-91D6-21EC7F787A29}" srcId="{EE335770-F020-4E06-A11B-08F3FF4D125D}" destId="{1EA98D6B-6C06-40C1-A492-DBCF1F4EDD2A}" srcOrd="0" destOrd="0" parTransId="{58B06ED9-71AB-47B9-9392-F4BBD809B87C}" sibTransId="{68F6DE80-2911-4CAA-84B7-18D7D1FEBB1A}"/>
    <dgm:cxn modelId="{FA90292E-20ED-4F9B-8E97-97305B6C657A}" srcId="{EE335770-F020-4E06-A11B-08F3FF4D125D}" destId="{43B16930-52B4-4B85-B5C3-87B8E09140D4}" srcOrd="2" destOrd="0" parTransId="{E4849065-E81F-4209-8CB4-B180F727D61F}" sibTransId="{7D1DFF74-3CAB-4BAF-B484-8096E1379EBB}"/>
    <dgm:cxn modelId="{86139FB4-7E99-4643-8EEE-DACB7E722FF1}" type="presOf" srcId="{1EA98D6B-6C06-40C1-A492-DBCF1F4EDD2A}" destId="{62218FB3-0E6B-4A7B-8652-44A851719F05}" srcOrd="0" destOrd="0" presId="urn:microsoft.com/office/officeart/2005/8/layout/equation2"/>
    <dgm:cxn modelId="{5A083D15-BF9A-4AB6-BD4A-559613897759}" type="presOf" srcId="{A2F443D1-9AA0-4CE2-A961-4A037396ABE6}" destId="{25115945-14F5-44F9-B524-14B8EEBB200D}" srcOrd="0" destOrd="0" presId="urn:microsoft.com/office/officeart/2005/8/layout/equation2"/>
    <dgm:cxn modelId="{E6D8ABD1-C7C7-412F-BBD4-46C2B7CA86BE}" type="presOf" srcId="{68F6DE80-2911-4CAA-84B7-18D7D1FEBB1A}" destId="{DB8D0A9F-7985-4425-91AB-5399CEDD011D}" srcOrd="0" destOrd="0" presId="urn:microsoft.com/office/officeart/2005/8/layout/equation2"/>
    <dgm:cxn modelId="{6A9BA23D-4B35-4597-9CF2-396964945A09}" srcId="{EE335770-F020-4E06-A11B-08F3FF4D125D}" destId="{71D0298D-C2C2-47AB-93A9-3C39CFA9E86E}" srcOrd="1" destOrd="0" parTransId="{61AFF5CE-BC7F-498D-8786-5FE9D07AA897}" sibTransId="{A2F443D1-9AA0-4CE2-A961-4A037396ABE6}"/>
    <dgm:cxn modelId="{4FAEC55B-671D-415E-AB40-CC2460878416}" type="presOf" srcId="{7D1DFF74-3CAB-4BAF-B484-8096E1379EBB}" destId="{FDCDB801-E00E-4F44-976A-802ADCA5A533}" srcOrd="1" destOrd="0" presId="urn:microsoft.com/office/officeart/2005/8/layout/equation2"/>
    <dgm:cxn modelId="{89511889-0137-4540-B096-202CE49B2B0D}" srcId="{EE335770-F020-4E06-A11B-08F3FF4D125D}" destId="{5FFAC5E7-71C4-4849-AD24-F6D67747EC38}" srcOrd="3" destOrd="0" parTransId="{00F6AD57-6310-49E5-BD33-E737CD48768A}" sibTransId="{DF2A4EDB-7628-42B7-AA26-E91EFFF2EF97}"/>
    <dgm:cxn modelId="{9B6AB695-7AB1-4BFC-B8D1-ED0D46A1127E}" type="presOf" srcId="{5FFAC5E7-71C4-4849-AD24-F6D67747EC38}" destId="{5E78805E-A910-445B-AFF2-D4CF910FCEC0}" srcOrd="0" destOrd="0" presId="urn:microsoft.com/office/officeart/2005/8/layout/equation2"/>
    <dgm:cxn modelId="{F828AC40-00CB-4CCB-A864-81F99EF0B8E4}" type="presOf" srcId="{43B16930-52B4-4B85-B5C3-87B8E09140D4}" destId="{A3A200FE-6F28-4B09-A322-3A3CD8448850}" srcOrd="0" destOrd="0" presId="urn:microsoft.com/office/officeart/2005/8/layout/equation2"/>
    <dgm:cxn modelId="{C4E2A47D-24F3-46CB-8F07-5E3328227F84}" type="presOf" srcId="{7D1DFF74-3CAB-4BAF-B484-8096E1379EBB}" destId="{76692741-A99A-474E-8CA1-A98AF445F0CC}" srcOrd="0" destOrd="0" presId="urn:microsoft.com/office/officeart/2005/8/layout/equation2"/>
    <dgm:cxn modelId="{6A35BBFB-330C-4284-A8A6-584D70373194}" type="presOf" srcId="{71D0298D-C2C2-47AB-93A9-3C39CFA9E86E}" destId="{D5B95A2F-A60F-4A41-9F54-AB94065580B6}" srcOrd="0" destOrd="0" presId="urn:microsoft.com/office/officeart/2005/8/layout/equation2"/>
    <dgm:cxn modelId="{1C9CD937-7265-4016-959D-0AC6E2EDBE0E}" type="presParOf" srcId="{26D26818-1C6F-4996-A0DE-6DA0D3F7F0FB}" destId="{9AABF143-2BE3-4327-89C4-1F67E7FB0F3A}" srcOrd="0" destOrd="0" presId="urn:microsoft.com/office/officeart/2005/8/layout/equation2"/>
    <dgm:cxn modelId="{AFB8069E-65B7-49AD-B168-E9100CABF41E}" type="presParOf" srcId="{9AABF143-2BE3-4327-89C4-1F67E7FB0F3A}" destId="{62218FB3-0E6B-4A7B-8652-44A851719F05}" srcOrd="0" destOrd="0" presId="urn:microsoft.com/office/officeart/2005/8/layout/equation2"/>
    <dgm:cxn modelId="{8E8F648E-AE3B-40E2-BB76-A5FF6E7B31F6}" type="presParOf" srcId="{9AABF143-2BE3-4327-89C4-1F67E7FB0F3A}" destId="{33BB5BC4-4E94-45CC-80F0-C3AE914B114E}" srcOrd="1" destOrd="0" presId="urn:microsoft.com/office/officeart/2005/8/layout/equation2"/>
    <dgm:cxn modelId="{09E38100-2412-4D5F-B030-FCBF993513DD}" type="presParOf" srcId="{9AABF143-2BE3-4327-89C4-1F67E7FB0F3A}" destId="{DB8D0A9F-7985-4425-91AB-5399CEDD011D}" srcOrd="2" destOrd="0" presId="urn:microsoft.com/office/officeart/2005/8/layout/equation2"/>
    <dgm:cxn modelId="{8FC3C931-CC77-426E-BA0F-9EC56D580D08}" type="presParOf" srcId="{9AABF143-2BE3-4327-89C4-1F67E7FB0F3A}" destId="{7BA43A0C-819A-4F9C-A062-FE17A5939DCC}" srcOrd="3" destOrd="0" presId="urn:microsoft.com/office/officeart/2005/8/layout/equation2"/>
    <dgm:cxn modelId="{E412BF4D-2656-4DA1-B3CF-20DDE6EE9FF3}" type="presParOf" srcId="{9AABF143-2BE3-4327-89C4-1F67E7FB0F3A}" destId="{D5B95A2F-A60F-4A41-9F54-AB94065580B6}" srcOrd="4" destOrd="0" presId="urn:microsoft.com/office/officeart/2005/8/layout/equation2"/>
    <dgm:cxn modelId="{835E38DB-0E04-49F9-81E8-09F8A24F8764}" type="presParOf" srcId="{9AABF143-2BE3-4327-89C4-1F67E7FB0F3A}" destId="{6560741A-DFBC-4E09-8479-44D97048EC80}" srcOrd="5" destOrd="0" presId="urn:microsoft.com/office/officeart/2005/8/layout/equation2"/>
    <dgm:cxn modelId="{E7997AE4-27EC-452E-8EC2-69029A3EB153}" type="presParOf" srcId="{9AABF143-2BE3-4327-89C4-1F67E7FB0F3A}" destId="{25115945-14F5-44F9-B524-14B8EEBB200D}" srcOrd="6" destOrd="0" presId="urn:microsoft.com/office/officeart/2005/8/layout/equation2"/>
    <dgm:cxn modelId="{EB4BD2C6-CCEA-4205-AF96-5ED866540993}" type="presParOf" srcId="{9AABF143-2BE3-4327-89C4-1F67E7FB0F3A}" destId="{B07C820C-6C23-4E86-91B4-75BA6379C104}" srcOrd="7" destOrd="0" presId="urn:microsoft.com/office/officeart/2005/8/layout/equation2"/>
    <dgm:cxn modelId="{983EFBEE-CB01-44D8-9A54-3F233E92F7DC}" type="presParOf" srcId="{9AABF143-2BE3-4327-89C4-1F67E7FB0F3A}" destId="{A3A200FE-6F28-4B09-A322-3A3CD8448850}" srcOrd="8" destOrd="0" presId="urn:microsoft.com/office/officeart/2005/8/layout/equation2"/>
    <dgm:cxn modelId="{D949783A-8F2C-4130-AC21-F1680C9448D0}" type="presParOf" srcId="{26D26818-1C6F-4996-A0DE-6DA0D3F7F0FB}" destId="{76692741-A99A-474E-8CA1-A98AF445F0CC}" srcOrd="1" destOrd="0" presId="urn:microsoft.com/office/officeart/2005/8/layout/equation2"/>
    <dgm:cxn modelId="{BB846BB1-2EFF-4154-B09B-7B4B5EC32381}" type="presParOf" srcId="{76692741-A99A-474E-8CA1-A98AF445F0CC}" destId="{FDCDB801-E00E-4F44-976A-802ADCA5A533}" srcOrd="0" destOrd="0" presId="urn:microsoft.com/office/officeart/2005/8/layout/equation2"/>
    <dgm:cxn modelId="{BE3C39EB-C6E7-43C0-8DB3-A9ED4B0E670F}" type="presParOf" srcId="{26D26818-1C6F-4996-A0DE-6DA0D3F7F0FB}" destId="{5E78805E-A910-445B-AFF2-D4CF910FCEC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1112A-B6CF-4590-AE9E-25F15FC643E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498AF-36FC-4780-A233-6109A306DA28}">
      <dgm:prSet phldrT="[Text]"/>
      <dgm:spPr/>
      <dgm:t>
        <a:bodyPr/>
        <a:lstStyle/>
        <a:p>
          <a:r>
            <a:rPr lang="en-US" dirty="0" smtClean="0"/>
            <a:t>Potential Savings</a:t>
          </a:r>
          <a:endParaRPr lang="en-US" dirty="0"/>
        </a:p>
      </dgm:t>
    </dgm:pt>
    <dgm:pt modelId="{625D787F-C8F9-42F6-B085-214F6F0283F5}" type="parTrans" cxnId="{0734CD64-0BBB-4374-B3DE-BC13C6457750}">
      <dgm:prSet/>
      <dgm:spPr/>
      <dgm:t>
        <a:bodyPr/>
        <a:lstStyle/>
        <a:p>
          <a:endParaRPr lang="en-US"/>
        </a:p>
      </dgm:t>
    </dgm:pt>
    <dgm:pt modelId="{8B9389B4-1E32-4F29-A159-0C0A9BD0C073}" type="sibTrans" cxnId="{0734CD64-0BBB-4374-B3DE-BC13C6457750}">
      <dgm:prSet/>
      <dgm:spPr/>
      <dgm:t>
        <a:bodyPr/>
        <a:lstStyle/>
        <a:p>
          <a:endParaRPr lang="en-US"/>
        </a:p>
      </dgm:t>
    </dgm:pt>
    <dgm:pt modelId="{FD36B2FD-7962-474D-8CE9-828E0DD2E4E2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735785A3-7683-4E6A-BB4A-ECE525571B36}" type="parTrans" cxnId="{F8BFE204-8770-44F1-97C5-AC96C5B95351}">
      <dgm:prSet/>
      <dgm:spPr/>
      <dgm:t>
        <a:bodyPr/>
        <a:lstStyle/>
        <a:p>
          <a:endParaRPr lang="en-US"/>
        </a:p>
      </dgm:t>
    </dgm:pt>
    <dgm:pt modelId="{2B8580D4-BACA-417A-B1E2-BDE6891FBCB6}" type="sibTrans" cxnId="{F8BFE204-8770-44F1-97C5-AC96C5B95351}">
      <dgm:prSet/>
      <dgm:spPr/>
      <dgm:t>
        <a:bodyPr/>
        <a:lstStyle/>
        <a:p>
          <a:endParaRPr lang="en-US"/>
        </a:p>
      </dgm:t>
    </dgm:pt>
    <dgm:pt modelId="{E28D3FEE-C7D4-4E06-8031-B91884F24229}">
      <dgm:prSet phldrT="[Text]"/>
      <dgm:spPr/>
      <dgm:t>
        <a:bodyPr/>
        <a:lstStyle/>
        <a:p>
          <a:r>
            <a:rPr lang="en-US" dirty="0" smtClean="0"/>
            <a:t>Crosstalk</a:t>
          </a:r>
          <a:endParaRPr lang="en-US" dirty="0"/>
        </a:p>
      </dgm:t>
    </dgm:pt>
    <dgm:pt modelId="{B866CCAC-AA3C-4E68-84A9-E047AC0A4931}" type="parTrans" cxnId="{45FE4695-A347-4D52-84FD-D504E925AE41}">
      <dgm:prSet/>
      <dgm:spPr/>
      <dgm:t>
        <a:bodyPr/>
        <a:lstStyle/>
        <a:p>
          <a:endParaRPr lang="en-US"/>
        </a:p>
      </dgm:t>
    </dgm:pt>
    <dgm:pt modelId="{181243D7-0D59-45BB-A7A9-74F2E753139E}" type="sibTrans" cxnId="{45FE4695-A347-4D52-84FD-D504E925AE41}">
      <dgm:prSet/>
      <dgm:spPr/>
      <dgm:t>
        <a:bodyPr/>
        <a:lstStyle/>
        <a:p>
          <a:endParaRPr lang="en-US"/>
        </a:p>
      </dgm:t>
    </dgm:pt>
    <dgm:pt modelId="{E5591146-2FA0-4F8D-AF08-6B03E6FB3EDB}">
      <dgm:prSet phldrT="[Text]"/>
      <dgm:spPr/>
      <dgm:t>
        <a:bodyPr/>
        <a:lstStyle/>
        <a:p>
          <a:r>
            <a:rPr lang="en-US" dirty="0" smtClean="0"/>
            <a:t>Routing Complexity</a:t>
          </a:r>
          <a:endParaRPr lang="en-US" dirty="0"/>
        </a:p>
      </dgm:t>
    </dgm:pt>
    <dgm:pt modelId="{FB7D40CF-EA1B-48F4-BBAC-226CF40CFAD7}" type="parTrans" cxnId="{5A8AAE64-2FDA-4EBB-8287-1323AE87D576}">
      <dgm:prSet/>
      <dgm:spPr/>
      <dgm:t>
        <a:bodyPr/>
        <a:lstStyle/>
        <a:p>
          <a:endParaRPr lang="en-US"/>
        </a:p>
      </dgm:t>
    </dgm:pt>
    <dgm:pt modelId="{D2262E10-A202-441E-B4E6-63B60055F6FA}" type="sibTrans" cxnId="{5A8AAE64-2FDA-4EBB-8287-1323AE87D576}">
      <dgm:prSet/>
      <dgm:spPr/>
      <dgm:t>
        <a:bodyPr/>
        <a:lstStyle/>
        <a:p>
          <a:endParaRPr lang="en-US"/>
        </a:p>
      </dgm:t>
    </dgm:pt>
    <dgm:pt modelId="{C64EF368-1133-4ECB-807E-D8CACD8F9285}">
      <dgm:prSet phldrT="[Text]"/>
      <dgm:spPr/>
      <dgm:t>
        <a:bodyPr/>
        <a:lstStyle/>
        <a:p>
          <a:r>
            <a:rPr lang="en-US" dirty="0" smtClean="0"/>
            <a:t>Wire Area</a:t>
          </a:r>
          <a:endParaRPr lang="en-US" dirty="0"/>
        </a:p>
      </dgm:t>
    </dgm:pt>
    <dgm:pt modelId="{0C96EDF7-728C-44A9-909E-B14AC2955952}" type="parTrans" cxnId="{3405901B-0E1F-41E1-9FF3-4450AF37CE19}">
      <dgm:prSet/>
      <dgm:spPr/>
      <dgm:t>
        <a:bodyPr/>
        <a:lstStyle/>
        <a:p>
          <a:endParaRPr lang="en-US"/>
        </a:p>
      </dgm:t>
    </dgm:pt>
    <dgm:pt modelId="{4E9A027A-5C49-4077-A179-FA4F36C5BBA6}" type="sibTrans" cxnId="{3405901B-0E1F-41E1-9FF3-4450AF37CE19}">
      <dgm:prSet/>
      <dgm:spPr/>
      <dgm:t>
        <a:bodyPr/>
        <a:lstStyle/>
        <a:p>
          <a:endParaRPr lang="en-US"/>
        </a:p>
      </dgm:t>
    </dgm:pt>
    <dgm:pt modelId="{37914F35-3A22-4AC3-AC6E-99439EA64BE2}">
      <dgm:prSet phldrT="[Text]"/>
      <dgm:spPr/>
      <dgm:t>
        <a:bodyPr/>
        <a:lstStyle/>
        <a:p>
          <a:r>
            <a:rPr lang="en-US" dirty="0" smtClean="0"/>
            <a:t>Multiple </a:t>
          </a:r>
        </a:p>
        <a:p>
          <a:r>
            <a:rPr lang="en-US" dirty="0" smtClean="0"/>
            <a:t>Drivers/</a:t>
          </a:r>
        </a:p>
        <a:p>
          <a:r>
            <a:rPr lang="en-US" dirty="0" smtClean="0"/>
            <a:t>Buffers</a:t>
          </a:r>
          <a:endParaRPr lang="en-US" dirty="0"/>
        </a:p>
      </dgm:t>
    </dgm:pt>
    <dgm:pt modelId="{F9CE4D15-8D3A-471B-94E1-CB7AD403B89D}" type="parTrans" cxnId="{2957F3B2-D481-4802-B792-3E2FA66B6C96}">
      <dgm:prSet/>
      <dgm:spPr/>
      <dgm:t>
        <a:bodyPr/>
        <a:lstStyle/>
        <a:p>
          <a:endParaRPr lang="en-US"/>
        </a:p>
      </dgm:t>
    </dgm:pt>
    <dgm:pt modelId="{FD89CB79-0E78-4C2A-BB48-1FACF2020CC6}" type="sibTrans" cxnId="{2957F3B2-D481-4802-B792-3E2FA66B6C96}">
      <dgm:prSet/>
      <dgm:spPr/>
      <dgm:t>
        <a:bodyPr/>
        <a:lstStyle/>
        <a:p>
          <a:endParaRPr lang="en-US"/>
        </a:p>
      </dgm:t>
    </dgm:pt>
    <dgm:pt modelId="{37915968-D34E-4B35-AAD2-5F00F22D0AC4}" type="pres">
      <dgm:prSet presAssocID="{F051112A-B6CF-4590-AE9E-25F15FC643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E8541-547A-4B5F-9752-8934AB2D68C2}" type="pres">
      <dgm:prSet presAssocID="{1CD498AF-36FC-4780-A233-6109A306DA28}" presName="centerShape" presStyleLbl="node0" presStyleIdx="0" presStyleCnt="1"/>
      <dgm:spPr/>
      <dgm:t>
        <a:bodyPr/>
        <a:lstStyle/>
        <a:p>
          <a:endParaRPr lang="en-US"/>
        </a:p>
      </dgm:t>
    </dgm:pt>
    <dgm:pt modelId="{21F22AF0-6921-49DC-8982-A16FEF53D51F}" type="pres">
      <dgm:prSet presAssocID="{FD36B2FD-7962-474D-8CE9-828E0DD2E4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F9143-39D7-471C-BBC6-20FDB6FD7626}" type="pres">
      <dgm:prSet presAssocID="{FD36B2FD-7962-474D-8CE9-828E0DD2E4E2}" presName="dummy" presStyleCnt="0"/>
      <dgm:spPr/>
    </dgm:pt>
    <dgm:pt modelId="{0B013C68-E60C-431B-A77A-E239B7E6D298}" type="pres">
      <dgm:prSet presAssocID="{2B8580D4-BACA-417A-B1E2-BDE6891FBCB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31FC576-19CF-432E-A669-A7E52A5087C6}" type="pres">
      <dgm:prSet presAssocID="{E28D3FEE-C7D4-4E06-8031-B91884F242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DE232-4A67-48B3-9367-5813A73ADB6E}" type="pres">
      <dgm:prSet presAssocID="{E28D3FEE-C7D4-4E06-8031-B91884F24229}" presName="dummy" presStyleCnt="0"/>
      <dgm:spPr/>
    </dgm:pt>
    <dgm:pt modelId="{2CB5005C-E0DD-4E62-A06B-4BB1A5332DCF}" type="pres">
      <dgm:prSet presAssocID="{181243D7-0D59-45BB-A7A9-74F2E753139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EA9CA20-C55F-4338-94AB-FD97E78019C6}" type="pres">
      <dgm:prSet presAssocID="{37914F35-3A22-4AC3-AC6E-99439EA64B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57A0B-473A-4D10-882F-E4D811FD3121}" type="pres">
      <dgm:prSet presAssocID="{37914F35-3A22-4AC3-AC6E-99439EA64BE2}" presName="dummy" presStyleCnt="0"/>
      <dgm:spPr/>
    </dgm:pt>
    <dgm:pt modelId="{E1F1F315-33E9-4C78-B2EA-A3929DA60050}" type="pres">
      <dgm:prSet presAssocID="{FD89CB79-0E78-4C2A-BB48-1FACF2020CC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C55F20-C88D-4E56-9C96-42C23E5EA660}" type="pres">
      <dgm:prSet presAssocID="{E5591146-2FA0-4F8D-AF08-6B03E6FB3E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420BA-FB20-4E17-907F-663E6C224BDB}" type="pres">
      <dgm:prSet presAssocID="{E5591146-2FA0-4F8D-AF08-6B03E6FB3EDB}" presName="dummy" presStyleCnt="0"/>
      <dgm:spPr/>
    </dgm:pt>
    <dgm:pt modelId="{3010BF2B-50E9-4321-930A-3510AABCD2E0}" type="pres">
      <dgm:prSet presAssocID="{D2262E10-A202-441E-B4E6-63B60055F6F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284D604-C18B-4BA7-B7F0-ADECD90B28B2}" type="pres">
      <dgm:prSet presAssocID="{C64EF368-1133-4ECB-807E-D8CACD8F92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D0C1C-34BB-4B70-B033-B1B972B63CCB}" type="pres">
      <dgm:prSet presAssocID="{C64EF368-1133-4ECB-807E-D8CACD8F9285}" presName="dummy" presStyleCnt="0"/>
      <dgm:spPr/>
    </dgm:pt>
    <dgm:pt modelId="{55A7C921-6A8F-43CF-8A75-0A7E1E27F223}" type="pres">
      <dgm:prSet presAssocID="{4E9A027A-5C49-4077-A179-FA4F36C5BBA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5FE4695-A347-4D52-84FD-D504E925AE41}" srcId="{1CD498AF-36FC-4780-A233-6109A306DA28}" destId="{E28D3FEE-C7D4-4E06-8031-B91884F24229}" srcOrd="1" destOrd="0" parTransId="{B866CCAC-AA3C-4E68-84A9-E047AC0A4931}" sibTransId="{181243D7-0D59-45BB-A7A9-74F2E753139E}"/>
    <dgm:cxn modelId="{40A4C7FE-4C5A-40C3-8ED8-136879130012}" type="presOf" srcId="{E28D3FEE-C7D4-4E06-8031-B91884F24229}" destId="{231FC576-19CF-432E-A669-A7E52A5087C6}" srcOrd="0" destOrd="0" presId="urn:microsoft.com/office/officeart/2005/8/layout/radial6"/>
    <dgm:cxn modelId="{1001DD8B-24AB-402B-86A5-5B73B0518A1D}" type="presOf" srcId="{4E9A027A-5C49-4077-A179-FA4F36C5BBA6}" destId="{55A7C921-6A8F-43CF-8A75-0A7E1E27F223}" srcOrd="0" destOrd="0" presId="urn:microsoft.com/office/officeart/2005/8/layout/radial6"/>
    <dgm:cxn modelId="{EEC5A29F-ED33-4E23-BB1A-A91F8C543ECB}" type="presOf" srcId="{37914F35-3A22-4AC3-AC6E-99439EA64BE2}" destId="{1EA9CA20-C55F-4338-94AB-FD97E78019C6}" srcOrd="0" destOrd="0" presId="urn:microsoft.com/office/officeart/2005/8/layout/radial6"/>
    <dgm:cxn modelId="{F8BFE204-8770-44F1-97C5-AC96C5B95351}" srcId="{1CD498AF-36FC-4780-A233-6109A306DA28}" destId="{FD36B2FD-7962-474D-8CE9-828E0DD2E4E2}" srcOrd="0" destOrd="0" parTransId="{735785A3-7683-4E6A-BB4A-ECE525571B36}" sibTransId="{2B8580D4-BACA-417A-B1E2-BDE6891FBCB6}"/>
    <dgm:cxn modelId="{56FAA068-A4D5-431B-9F7A-535F1772ADBD}" type="presOf" srcId="{F051112A-B6CF-4590-AE9E-25F15FC643ED}" destId="{37915968-D34E-4B35-AAD2-5F00F22D0AC4}" srcOrd="0" destOrd="0" presId="urn:microsoft.com/office/officeart/2005/8/layout/radial6"/>
    <dgm:cxn modelId="{51179C95-A0C3-49CC-9FD5-F4627FDA6B84}" type="presOf" srcId="{181243D7-0D59-45BB-A7A9-74F2E753139E}" destId="{2CB5005C-E0DD-4E62-A06B-4BB1A5332DCF}" srcOrd="0" destOrd="0" presId="urn:microsoft.com/office/officeart/2005/8/layout/radial6"/>
    <dgm:cxn modelId="{2957F3B2-D481-4802-B792-3E2FA66B6C96}" srcId="{1CD498AF-36FC-4780-A233-6109A306DA28}" destId="{37914F35-3A22-4AC3-AC6E-99439EA64BE2}" srcOrd="2" destOrd="0" parTransId="{F9CE4D15-8D3A-471B-94E1-CB7AD403B89D}" sibTransId="{FD89CB79-0E78-4C2A-BB48-1FACF2020CC6}"/>
    <dgm:cxn modelId="{5A8AAE64-2FDA-4EBB-8287-1323AE87D576}" srcId="{1CD498AF-36FC-4780-A233-6109A306DA28}" destId="{E5591146-2FA0-4F8D-AF08-6B03E6FB3EDB}" srcOrd="3" destOrd="0" parTransId="{FB7D40CF-EA1B-48F4-BBAC-226CF40CFAD7}" sibTransId="{D2262E10-A202-441E-B4E6-63B60055F6FA}"/>
    <dgm:cxn modelId="{0734CD64-0BBB-4374-B3DE-BC13C6457750}" srcId="{F051112A-B6CF-4590-AE9E-25F15FC643ED}" destId="{1CD498AF-36FC-4780-A233-6109A306DA28}" srcOrd="0" destOrd="0" parTransId="{625D787F-C8F9-42F6-B085-214F6F0283F5}" sibTransId="{8B9389B4-1E32-4F29-A159-0C0A9BD0C073}"/>
    <dgm:cxn modelId="{DC73F9DD-7799-496D-9F66-899D7FDF9CDD}" type="presOf" srcId="{FD89CB79-0E78-4C2A-BB48-1FACF2020CC6}" destId="{E1F1F315-33E9-4C78-B2EA-A3929DA60050}" srcOrd="0" destOrd="0" presId="urn:microsoft.com/office/officeart/2005/8/layout/radial6"/>
    <dgm:cxn modelId="{E154270C-C5CA-4754-94CC-D04617307462}" type="presOf" srcId="{1CD498AF-36FC-4780-A233-6109A306DA28}" destId="{927E8541-547A-4B5F-9752-8934AB2D68C2}" srcOrd="0" destOrd="0" presId="urn:microsoft.com/office/officeart/2005/8/layout/radial6"/>
    <dgm:cxn modelId="{8C13325B-929F-4C32-8028-FDB1CCBD17B7}" type="presOf" srcId="{D2262E10-A202-441E-B4E6-63B60055F6FA}" destId="{3010BF2B-50E9-4321-930A-3510AABCD2E0}" srcOrd="0" destOrd="0" presId="urn:microsoft.com/office/officeart/2005/8/layout/radial6"/>
    <dgm:cxn modelId="{F0785759-488D-4789-BF9F-AED691C9F429}" type="presOf" srcId="{FD36B2FD-7962-474D-8CE9-828E0DD2E4E2}" destId="{21F22AF0-6921-49DC-8982-A16FEF53D51F}" srcOrd="0" destOrd="0" presId="urn:microsoft.com/office/officeart/2005/8/layout/radial6"/>
    <dgm:cxn modelId="{3405901B-0E1F-41E1-9FF3-4450AF37CE19}" srcId="{1CD498AF-36FC-4780-A233-6109A306DA28}" destId="{C64EF368-1133-4ECB-807E-D8CACD8F9285}" srcOrd="4" destOrd="0" parTransId="{0C96EDF7-728C-44A9-909E-B14AC2955952}" sibTransId="{4E9A027A-5C49-4077-A179-FA4F36C5BBA6}"/>
    <dgm:cxn modelId="{26583E9C-3592-4F9C-A989-6D9A519887D1}" type="presOf" srcId="{C64EF368-1133-4ECB-807E-D8CACD8F9285}" destId="{3284D604-C18B-4BA7-B7F0-ADECD90B28B2}" srcOrd="0" destOrd="0" presId="urn:microsoft.com/office/officeart/2005/8/layout/radial6"/>
    <dgm:cxn modelId="{12CF4CEF-D9E7-42C0-8CDF-2D17DEAECC19}" type="presOf" srcId="{E5591146-2FA0-4F8D-AF08-6B03E6FB3EDB}" destId="{F0C55F20-C88D-4E56-9C96-42C23E5EA660}" srcOrd="0" destOrd="0" presId="urn:microsoft.com/office/officeart/2005/8/layout/radial6"/>
    <dgm:cxn modelId="{0929B638-1C65-456B-B8FC-E5D6FB3C4BC4}" type="presOf" srcId="{2B8580D4-BACA-417A-B1E2-BDE6891FBCB6}" destId="{0B013C68-E60C-431B-A77A-E239B7E6D298}" srcOrd="0" destOrd="0" presId="urn:microsoft.com/office/officeart/2005/8/layout/radial6"/>
    <dgm:cxn modelId="{321FFA4F-352B-4A45-A453-79CAB2E0D24A}" type="presParOf" srcId="{37915968-D34E-4B35-AAD2-5F00F22D0AC4}" destId="{927E8541-547A-4B5F-9752-8934AB2D68C2}" srcOrd="0" destOrd="0" presId="urn:microsoft.com/office/officeart/2005/8/layout/radial6"/>
    <dgm:cxn modelId="{0560BB53-CC78-47E3-B2B3-8BF0BC91FADC}" type="presParOf" srcId="{37915968-D34E-4B35-AAD2-5F00F22D0AC4}" destId="{21F22AF0-6921-49DC-8982-A16FEF53D51F}" srcOrd="1" destOrd="0" presId="urn:microsoft.com/office/officeart/2005/8/layout/radial6"/>
    <dgm:cxn modelId="{3AAC0CA4-7E98-435F-9352-FE250452EB46}" type="presParOf" srcId="{37915968-D34E-4B35-AAD2-5F00F22D0AC4}" destId="{E12F9143-39D7-471C-BBC6-20FDB6FD7626}" srcOrd="2" destOrd="0" presId="urn:microsoft.com/office/officeart/2005/8/layout/radial6"/>
    <dgm:cxn modelId="{FA19DE5C-9F3C-494F-BA74-D581022F08FB}" type="presParOf" srcId="{37915968-D34E-4B35-AAD2-5F00F22D0AC4}" destId="{0B013C68-E60C-431B-A77A-E239B7E6D298}" srcOrd="3" destOrd="0" presId="urn:microsoft.com/office/officeart/2005/8/layout/radial6"/>
    <dgm:cxn modelId="{36491A39-9956-4003-8B3B-58E12158280E}" type="presParOf" srcId="{37915968-D34E-4B35-AAD2-5F00F22D0AC4}" destId="{231FC576-19CF-432E-A669-A7E52A5087C6}" srcOrd="4" destOrd="0" presId="urn:microsoft.com/office/officeart/2005/8/layout/radial6"/>
    <dgm:cxn modelId="{062A62F3-E85E-40F8-9AA3-72A295D41E98}" type="presParOf" srcId="{37915968-D34E-4B35-AAD2-5F00F22D0AC4}" destId="{C03DE232-4A67-48B3-9367-5813A73ADB6E}" srcOrd="5" destOrd="0" presId="urn:microsoft.com/office/officeart/2005/8/layout/radial6"/>
    <dgm:cxn modelId="{99975246-2B21-4DA3-83A8-1BBDE8E5D11E}" type="presParOf" srcId="{37915968-D34E-4B35-AAD2-5F00F22D0AC4}" destId="{2CB5005C-E0DD-4E62-A06B-4BB1A5332DCF}" srcOrd="6" destOrd="0" presId="urn:microsoft.com/office/officeart/2005/8/layout/radial6"/>
    <dgm:cxn modelId="{9F3E0597-ACA5-4CEE-A790-B56BA0FC9FA9}" type="presParOf" srcId="{37915968-D34E-4B35-AAD2-5F00F22D0AC4}" destId="{1EA9CA20-C55F-4338-94AB-FD97E78019C6}" srcOrd="7" destOrd="0" presId="urn:microsoft.com/office/officeart/2005/8/layout/radial6"/>
    <dgm:cxn modelId="{6A6A89C4-9AA0-4DD8-8EFB-D94815ED0023}" type="presParOf" srcId="{37915968-D34E-4B35-AAD2-5F00F22D0AC4}" destId="{A8257A0B-473A-4D10-882F-E4D811FD3121}" srcOrd="8" destOrd="0" presId="urn:microsoft.com/office/officeart/2005/8/layout/radial6"/>
    <dgm:cxn modelId="{99244569-F29C-4A5E-8CDC-E9C18F6E585B}" type="presParOf" srcId="{37915968-D34E-4B35-AAD2-5F00F22D0AC4}" destId="{E1F1F315-33E9-4C78-B2EA-A3929DA60050}" srcOrd="9" destOrd="0" presId="urn:microsoft.com/office/officeart/2005/8/layout/radial6"/>
    <dgm:cxn modelId="{6545D11E-43A4-406E-A835-68C300BAA78D}" type="presParOf" srcId="{37915968-D34E-4B35-AAD2-5F00F22D0AC4}" destId="{F0C55F20-C88D-4E56-9C96-42C23E5EA660}" srcOrd="10" destOrd="0" presId="urn:microsoft.com/office/officeart/2005/8/layout/radial6"/>
    <dgm:cxn modelId="{F8EA687F-9B4C-4E86-8328-265F054FF8BF}" type="presParOf" srcId="{37915968-D34E-4B35-AAD2-5F00F22D0AC4}" destId="{86F420BA-FB20-4E17-907F-663E6C224BDB}" srcOrd="11" destOrd="0" presId="urn:microsoft.com/office/officeart/2005/8/layout/radial6"/>
    <dgm:cxn modelId="{2E2CE2C2-CF9E-4C95-9BB1-E688C5A81AE8}" type="presParOf" srcId="{37915968-D34E-4B35-AAD2-5F00F22D0AC4}" destId="{3010BF2B-50E9-4321-930A-3510AABCD2E0}" srcOrd="12" destOrd="0" presId="urn:microsoft.com/office/officeart/2005/8/layout/radial6"/>
    <dgm:cxn modelId="{0D3979D7-A000-4EC8-B8EC-834E7B206E32}" type="presParOf" srcId="{37915968-D34E-4B35-AAD2-5F00F22D0AC4}" destId="{3284D604-C18B-4BA7-B7F0-ADECD90B28B2}" srcOrd="13" destOrd="0" presId="urn:microsoft.com/office/officeart/2005/8/layout/radial6"/>
    <dgm:cxn modelId="{1BA939ED-BB64-4620-9906-D7AA3C9E1E03}" type="presParOf" srcId="{37915968-D34E-4B35-AAD2-5F00F22D0AC4}" destId="{450D0C1C-34BB-4B70-B033-B1B972B63CCB}" srcOrd="14" destOrd="0" presId="urn:microsoft.com/office/officeart/2005/8/layout/radial6"/>
    <dgm:cxn modelId="{A9AC1794-D663-4D31-AADF-9D92624D0666}" type="presParOf" srcId="{37915968-D34E-4B35-AAD2-5F00F22D0AC4}" destId="{55A7C921-6A8F-43CF-8A75-0A7E1E27F22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41B8F-A397-470E-BD8F-0C9ACF380CD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CA1FA-A27F-4BAC-9B7A-854F7E2A9A0C}">
      <dgm:prSet phldrT="[Text]"/>
      <dgm:spPr/>
      <dgm:t>
        <a:bodyPr/>
        <a:lstStyle/>
        <a:p>
          <a:r>
            <a:rPr lang="en-US" dirty="0" smtClean="0"/>
            <a:t>Design Suitable Converters</a:t>
          </a:r>
          <a:endParaRPr lang="en-US" dirty="0"/>
        </a:p>
      </dgm:t>
    </dgm:pt>
    <dgm:pt modelId="{7C3A7ECE-529C-4748-AEE6-C0C86D30AAD8}" type="parTrans" cxnId="{CB9D30C4-7B0D-42CC-841F-E7C578B5DE94}">
      <dgm:prSet/>
      <dgm:spPr/>
      <dgm:t>
        <a:bodyPr/>
        <a:lstStyle/>
        <a:p>
          <a:endParaRPr lang="en-US"/>
        </a:p>
      </dgm:t>
    </dgm:pt>
    <dgm:pt modelId="{AADF6512-DCDA-4785-8690-C1F6AA0ED18D}" type="sibTrans" cxnId="{CB9D30C4-7B0D-42CC-841F-E7C578B5DE94}">
      <dgm:prSet/>
      <dgm:spPr/>
      <dgm:t>
        <a:bodyPr/>
        <a:lstStyle/>
        <a:p>
          <a:endParaRPr lang="en-US"/>
        </a:p>
      </dgm:t>
    </dgm:pt>
    <dgm:pt modelId="{35F485AE-CD50-4680-9136-D483C303A183}">
      <dgm:prSet phldrT="[Text]"/>
      <dgm:spPr/>
      <dgm:t>
        <a:bodyPr/>
        <a:lstStyle/>
        <a:p>
          <a:r>
            <a:rPr lang="en-US" dirty="0" smtClean="0"/>
            <a:t>Design Encoding Scheme</a:t>
          </a:r>
          <a:endParaRPr lang="en-US" dirty="0"/>
        </a:p>
      </dgm:t>
    </dgm:pt>
    <dgm:pt modelId="{E9100395-39B6-4F98-9B86-F9FBED2FA8C4}" type="parTrans" cxnId="{C1557066-F51F-4272-AABE-673CB7CFFE42}">
      <dgm:prSet/>
      <dgm:spPr/>
      <dgm:t>
        <a:bodyPr/>
        <a:lstStyle/>
        <a:p>
          <a:endParaRPr lang="en-US"/>
        </a:p>
      </dgm:t>
    </dgm:pt>
    <dgm:pt modelId="{24F67A3D-BCCB-4599-9F0C-51892F85DA51}" type="sibTrans" cxnId="{C1557066-F51F-4272-AABE-673CB7CFFE42}">
      <dgm:prSet/>
      <dgm:spPr/>
      <dgm:t>
        <a:bodyPr/>
        <a:lstStyle/>
        <a:p>
          <a:endParaRPr lang="en-US"/>
        </a:p>
      </dgm:t>
    </dgm:pt>
    <dgm:pt modelId="{B201E4EC-D180-4B32-896F-389EBF4A869F}">
      <dgm:prSet phldrT="[Text]"/>
      <dgm:spPr/>
      <dgm:t>
        <a:bodyPr/>
        <a:lstStyle/>
        <a:p>
          <a:r>
            <a:rPr lang="en-US" dirty="0" smtClean="0"/>
            <a:t>Analyze the Scheme in Digital Testing</a:t>
          </a:r>
          <a:endParaRPr lang="en-US" dirty="0"/>
        </a:p>
      </dgm:t>
    </dgm:pt>
    <dgm:pt modelId="{3465D710-47EB-44FD-8294-9745FE1C9E70}" type="parTrans" cxnId="{72A2E08E-B9A6-4BF8-8DC4-D1C85369C023}">
      <dgm:prSet/>
      <dgm:spPr/>
      <dgm:t>
        <a:bodyPr/>
        <a:lstStyle/>
        <a:p>
          <a:endParaRPr lang="en-US"/>
        </a:p>
      </dgm:t>
    </dgm:pt>
    <dgm:pt modelId="{889F2F97-A71E-4E58-8950-28599164F9A8}" type="sibTrans" cxnId="{72A2E08E-B9A6-4BF8-8DC4-D1C85369C023}">
      <dgm:prSet/>
      <dgm:spPr/>
      <dgm:t>
        <a:bodyPr/>
        <a:lstStyle/>
        <a:p>
          <a:endParaRPr lang="en-US"/>
        </a:p>
      </dgm:t>
    </dgm:pt>
    <dgm:pt modelId="{BD665857-3F6F-4F2F-8714-56DFDBA56262}">
      <dgm:prSet/>
      <dgm:spPr/>
      <dgm:t>
        <a:bodyPr/>
        <a:lstStyle/>
        <a:p>
          <a:r>
            <a:rPr lang="en-US" dirty="0" smtClean="0"/>
            <a:t>Fabricate the System on a Chip</a:t>
          </a:r>
          <a:endParaRPr lang="en-US" dirty="0"/>
        </a:p>
      </dgm:t>
    </dgm:pt>
    <dgm:pt modelId="{698DBCCC-D63D-42A5-8AAF-7DE940A8F436}" type="parTrans" cxnId="{CDF4B14D-0D3E-4BE6-949D-CF8DF4E97339}">
      <dgm:prSet/>
      <dgm:spPr/>
      <dgm:t>
        <a:bodyPr/>
        <a:lstStyle/>
        <a:p>
          <a:endParaRPr lang="en-US"/>
        </a:p>
      </dgm:t>
    </dgm:pt>
    <dgm:pt modelId="{9DFE3C74-2DA7-4588-ABC3-E99562C5197F}" type="sibTrans" cxnId="{CDF4B14D-0D3E-4BE6-949D-CF8DF4E97339}">
      <dgm:prSet/>
      <dgm:spPr/>
      <dgm:t>
        <a:bodyPr/>
        <a:lstStyle/>
        <a:p>
          <a:endParaRPr lang="en-US"/>
        </a:p>
      </dgm:t>
    </dgm:pt>
    <dgm:pt modelId="{C43DF8DD-08A3-4E75-90E3-22C22EAB661D}" type="pres">
      <dgm:prSet presAssocID="{7D041B8F-A397-470E-BD8F-0C9ACF380C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3174AE-E62E-4B29-8EBB-ACCCE44814CE}" type="pres">
      <dgm:prSet presAssocID="{7D041B8F-A397-470E-BD8F-0C9ACF380CD5}" presName="axisShape" presStyleLbl="bgShp" presStyleIdx="0" presStyleCnt="1"/>
      <dgm:spPr/>
    </dgm:pt>
    <dgm:pt modelId="{EB9DFD59-7F3F-4D5A-9779-103A38E6AF48}" type="pres">
      <dgm:prSet presAssocID="{7D041B8F-A397-470E-BD8F-0C9ACF380C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B78CB-2057-48EF-B9AB-CCF1A5DDC932}" type="pres">
      <dgm:prSet presAssocID="{7D041B8F-A397-470E-BD8F-0C9ACF380C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E03DC-E175-40E0-9F6A-8E566281423F}" type="pres">
      <dgm:prSet presAssocID="{7D041B8F-A397-470E-BD8F-0C9ACF380C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678C5-387C-4AED-B818-1015276E5297}" type="pres">
      <dgm:prSet presAssocID="{7D041B8F-A397-470E-BD8F-0C9ACF380C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84BED-6E44-43DE-8A57-78F4C99C6A03}" type="presOf" srcId="{BD665857-3F6F-4F2F-8714-56DFDBA56262}" destId="{7C9678C5-387C-4AED-B818-1015276E5297}" srcOrd="0" destOrd="0" presId="urn:microsoft.com/office/officeart/2005/8/layout/matrix2"/>
    <dgm:cxn modelId="{C7224201-A307-4D6C-B7F5-BC4F166330FD}" type="presOf" srcId="{7D041B8F-A397-470E-BD8F-0C9ACF380CD5}" destId="{C43DF8DD-08A3-4E75-90E3-22C22EAB661D}" srcOrd="0" destOrd="0" presId="urn:microsoft.com/office/officeart/2005/8/layout/matrix2"/>
    <dgm:cxn modelId="{3769D8CD-EA1F-4335-8C7E-82BEEE5CC364}" type="presOf" srcId="{B201E4EC-D180-4B32-896F-389EBF4A869F}" destId="{C9BE03DC-E175-40E0-9F6A-8E566281423F}" srcOrd="0" destOrd="0" presId="urn:microsoft.com/office/officeart/2005/8/layout/matrix2"/>
    <dgm:cxn modelId="{72A2E08E-B9A6-4BF8-8DC4-D1C85369C023}" srcId="{7D041B8F-A397-470E-BD8F-0C9ACF380CD5}" destId="{B201E4EC-D180-4B32-896F-389EBF4A869F}" srcOrd="2" destOrd="0" parTransId="{3465D710-47EB-44FD-8294-9745FE1C9E70}" sibTransId="{889F2F97-A71E-4E58-8950-28599164F9A8}"/>
    <dgm:cxn modelId="{C1557066-F51F-4272-AABE-673CB7CFFE42}" srcId="{7D041B8F-A397-470E-BD8F-0C9ACF380CD5}" destId="{35F485AE-CD50-4680-9136-D483C303A183}" srcOrd="1" destOrd="0" parTransId="{E9100395-39B6-4F98-9B86-F9FBED2FA8C4}" sibTransId="{24F67A3D-BCCB-4599-9F0C-51892F85DA51}"/>
    <dgm:cxn modelId="{6A89FD3F-2262-4E2F-901C-5DBBC1FF51BE}" type="presOf" srcId="{B19CA1FA-A27F-4BAC-9B7A-854F7E2A9A0C}" destId="{EB9DFD59-7F3F-4D5A-9779-103A38E6AF48}" srcOrd="0" destOrd="0" presId="urn:microsoft.com/office/officeart/2005/8/layout/matrix2"/>
    <dgm:cxn modelId="{CB9D30C4-7B0D-42CC-841F-E7C578B5DE94}" srcId="{7D041B8F-A397-470E-BD8F-0C9ACF380CD5}" destId="{B19CA1FA-A27F-4BAC-9B7A-854F7E2A9A0C}" srcOrd="0" destOrd="0" parTransId="{7C3A7ECE-529C-4748-AEE6-C0C86D30AAD8}" sibTransId="{AADF6512-DCDA-4785-8690-C1F6AA0ED18D}"/>
    <dgm:cxn modelId="{CDF4B14D-0D3E-4BE6-949D-CF8DF4E97339}" srcId="{7D041B8F-A397-470E-BD8F-0C9ACF380CD5}" destId="{BD665857-3F6F-4F2F-8714-56DFDBA56262}" srcOrd="3" destOrd="0" parTransId="{698DBCCC-D63D-42A5-8AAF-7DE940A8F436}" sibTransId="{9DFE3C74-2DA7-4588-ABC3-E99562C5197F}"/>
    <dgm:cxn modelId="{B60CD1CE-E0C3-4C98-A6E2-6B7C6F7447F2}" type="presOf" srcId="{35F485AE-CD50-4680-9136-D483C303A183}" destId="{AC9B78CB-2057-48EF-B9AB-CCF1A5DDC932}" srcOrd="0" destOrd="0" presId="urn:microsoft.com/office/officeart/2005/8/layout/matrix2"/>
    <dgm:cxn modelId="{6775A502-4D61-4E97-B5A5-B500EB5775CE}" type="presParOf" srcId="{C43DF8DD-08A3-4E75-90E3-22C22EAB661D}" destId="{8E3174AE-E62E-4B29-8EBB-ACCCE44814CE}" srcOrd="0" destOrd="0" presId="urn:microsoft.com/office/officeart/2005/8/layout/matrix2"/>
    <dgm:cxn modelId="{51D6AA2C-6219-4A26-8334-0EC18890BFE2}" type="presParOf" srcId="{C43DF8DD-08A3-4E75-90E3-22C22EAB661D}" destId="{EB9DFD59-7F3F-4D5A-9779-103A38E6AF48}" srcOrd="1" destOrd="0" presId="urn:microsoft.com/office/officeart/2005/8/layout/matrix2"/>
    <dgm:cxn modelId="{CB234461-CE48-488F-AA57-23B4DD696391}" type="presParOf" srcId="{C43DF8DD-08A3-4E75-90E3-22C22EAB661D}" destId="{AC9B78CB-2057-48EF-B9AB-CCF1A5DDC932}" srcOrd="2" destOrd="0" presId="urn:microsoft.com/office/officeart/2005/8/layout/matrix2"/>
    <dgm:cxn modelId="{8508A410-6BA7-4FE7-BCB9-42F59C1DFF9F}" type="presParOf" srcId="{C43DF8DD-08A3-4E75-90E3-22C22EAB661D}" destId="{C9BE03DC-E175-40E0-9F6A-8E566281423F}" srcOrd="3" destOrd="0" presId="urn:microsoft.com/office/officeart/2005/8/layout/matrix2"/>
    <dgm:cxn modelId="{19A17975-771E-4A7D-B375-B37495FA7E84}" type="presParOf" srcId="{C43DF8DD-08A3-4E75-90E3-22C22EAB661D}" destId="{7C9678C5-387C-4AED-B818-1015276E529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3C5D6-21BF-4622-9F55-3E101B02D78C}">
      <dsp:nvSpPr>
        <dsp:cNvPr id="0" name=""/>
        <dsp:cNvSpPr/>
      </dsp:nvSpPr>
      <dsp:spPr>
        <a:xfrm>
          <a:off x="1218902" y="283253"/>
          <a:ext cx="3819144" cy="381914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Power</a:t>
          </a:r>
          <a:endParaRPr lang="en-US" sz="1800" kern="1200" dirty="0"/>
        </a:p>
      </dsp:txBody>
      <dsp:txXfrm>
        <a:off x="3172122" y="989794"/>
        <a:ext cx="1409446" cy="1136650"/>
      </dsp:txXfrm>
    </dsp:sp>
    <dsp:sp modelId="{51D07749-C2DD-4C5E-8AED-FB4AD66BF6F4}">
      <dsp:nvSpPr>
        <dsp:cNvPr id="0" name=""/>
        <dsp:cNvSpPr/>
      </dsp:nvSpPr>
      <dsp:spPr>
        <a:xfrm>
          <a:off x="1057953" y="444202"/>
          <a:ext cx="3819144" cy="381914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Testability</a:t>
          </a:r>
          <a:endParaRPr lang="en-US" sz="1800" kern="1200" dirty="0"/>
        </a:p>
      </dsp:txBody>
      <dsp:txXfrm>
        <a:off x="3035724" y="2421973"/>
        <a:ext cx="1409446" cy="1136650"/>
      </dsp:txXfrm>
    </dsp:sp>
    <dsp:sp modelId="{35959049-56B7-464F-B864-E12BBB7F15BF}">
      <dsp:nvSpPr>
        <dsp:cNvPr id="0" name=""/>
        <dsp:cNvSpPr/>
      </dsp:nvSpPr>
      <dsp:spPr>
        <a:xfrm>
          <a:off x="1057953" y="444202"/>
          <a:ext cx="3819144" cy="381914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Area</a:t>
          </a:r>
          <a:endParaRPr lang="en-US" sz="1800" kern="1200" dirty="0"/>
        </a:p>
      </dsp:txBody>
      <dsp:txXfrm>
        <a:off x="1489880" y="2421973"/>
        <a:ext cx="1409446" cy="1136650"/>
      </dsp:txXfrm>
    </dsp:sp>
    <dsp:sp modelId="{832D4A51-AE66-4D1C-ACA0-DF35444E6460}">
      <dsp:nvSpPr>
        <dsp:cNvPr id="0" name=""/>
        <dsp:cNvSpPr/>
      </dsp:nvSpPr>
      <dsp:spPr>
        <a:xfrm>
          <a:off x="1057953" y="444202"/>
          <a:ext cx="3819144" cy="381914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Performance</a:t>
          </a:r>
          <a:endParaRPr lang="en-US" sz="1800" kern="1200" dirty="0"/>
        </a:p>
      </dsp:txBody>
      <dsp:txXfrm>
        <a:off x="1489880" y="1148925"/>
        <a:ext cx="1409446" cy="1136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67486-132F-46D5-ACDE-30C4D0F732EB}">
      <dsp:nvSpPr>
        <dsp:cNvPr id="0" name=""/>
        <dsp:cNvSpPr/>
      </dsp:nvSpPr>
      <dsp:spPr>
        <a:xfrm>
          <a:off x="531494" y="0"/>
          <a:ext cx="6023610" cy="3733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A0E9C-A81C-4C47-A16E-B49C7F179F3A}">
      <dsp:nvSpPr>
        <dsp:cNvPr id="0" name=""/>
        <dsp:cNvSpPr/>
      </dsp:nvSpPr>
      <dsp:spPr>
        <a:xfrm>
          <a:off x="7612" y="1120140"/>
          <a:ext cx="2280999" cy="149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More Transistors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More Blocks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More Cores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	</a:t>
          </a:r>
          <a:endParaRPr lang="en-US" sz="2000" kern="1200" dirty="0"/>
        </a:p>
      </dsp:txBody>
      <dsp:txXfrm>
        <a:off x="80520" y="1193048"/>
        <a:ext cx="2135183" cy="1347704"/>
      </dsp:txXfrm>
    </dsp:sp>
    <dsp:sp modelId="{956AA165-3961-4A4B-8FB8-D34F77591291}">
      <dsp:nvSpPr>
        <dsp:cNvPr id="0" name=""/>
        <dsp:cNvSpPr/>
      </dsp:nvSpPr>
      <dsp:spPr>
        <a:xfrm>
          <a:off x="2402800" y="1120140"/>
          <a:ext cx="2280999" cy="149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More on-chip Communication </a:t>
          </a:r>
          <a:endParaRPr lang="en-US" sz="2200" kern="1200" dirty="0"/>
        </a:p>
      </dsp:txBody>
      <dsp:txXfrm>
        <a:off x="2475708" y="1193048"/>
        <a:ext cx="2135183" cy="1347704"/>
      </dsp:txXfrm>
    </dsp:sp>
    <dsp:sp modelId="{2CFBB3B3-DFAC-4A17-8D22-05C84D24466F}">
      <dsp:nvSpPr>
        <dsp:cNvPr id="0" name=""/>
        <dsp:cNvSpPr/>
      </dsp:nvSpPr>
      <dsp:spPr>
        <a:xfrm>
          <a:off x="4797988" y="1120140"/>
          <a:ext cx="2280999" cy="149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More Power</a:t>
          </a:r>
          <a:endParaRPr lang="en-US" sz="2200" kern="1200" dirty="0"/>
        </a:p>
      </dsp:txBody>
      <dsp:txXfrm>
        <a:off x="4870896" y="1193048"/>
        <a:ext cx="2135183" cy="1347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7DC8A-92FA-494C-B330-A9BA67C0717B}">
      <dsp:nvSpPr>
        <dsp:cNvPr id="0" name=""/>
        <dsp:cNvSpPr/>
      </dsp:nvSpPr>
      <dsp:spPr>
        <a:xfrm>
          <a:off x="2053" y="947350"/>
          <a:ext cx="2502247" cy="1000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 in the number of transitions</a:t>
          </a:r>
          <a:endParaRPr lang="en-US" sz="1800" kern="1200" dirty="0"/>
        </a:p>
      </dsp:txBody>
      <dsp:txXfrm>
        <a:off x="502502" y="947350"/>
        <a:ext cx="1501349" cy="1000898"/>
      </dsp:txXfrm>
    </dsp:sp>
    <dsp:sp modelId="{1CCF528D-B24D-4D2E-999D-7EC5E74C2B28}">
      <dsp:nvSpPr>
        <dsp:cNvPr id="0" name=""/>
        <dsp:cNvSpPr/>
      </dsp:nvSpPr>
      <dsp:spPr>
        <a:xfrm>
          <a:off x="2286000" y="943427"/>
          <a:ext cx="2502247" cy="1000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 times faster frequency</a:t>
          </a:r>
          <a:endParaRPr lang="en-US" sz="1800" kern="1200" dirty="0"/>
        </a:p>
      </dsp:txBody>
      <dsp:txXfrm>
        <a:off x="2786449" y="943427"/>
        <a:ext cx="1501349" cy="1000898"/>
      </dsp:txXfrm>
    </dsp:sp>
    <dsp:sp modelId="{CB94FF48-1B1B-4E4D-A7A6-0CCF3063513B}">
      <dsp:nvSpPr>
        <dsp:cNvPr id="0" name=""/>
        <dsp:cNvSpPr/>
      </dsp:nvSpPr>
      <dsp:spPr>
        <a:xfrm>
          <a:off x="4506098" y="947350"/>
          <a:ext cx="2502247" cy="1000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Power Consumption</a:t>
          </a:r>
          <a:endParaRPr lang="en-US" sz="1800" kern="1200" dirty="0"/>
        </a:p>
      </dsp:txBody>
      <dsp:txXfrm>
        <a:off x="5006547" y="947350"/>
        <a:ext cx="1501349" cy="1000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18FB3-0E6B-4A7B-8652-44A851719F05}">
      <dsp:nvSpPr>
        <dsp:cNvPr id="0" name=""/>
        <dsp:cNvSpPr/>
      </dsp:nvSpPr>
      <dsp:spPr>
        <a:xfrm>
          <a:off x="228594" y="2908"/>
          <a:ext cx="1457328" cy="904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Less Number of wires</a:t>
          </a:r>
          <a:endParaRPr lang="en-US" sz="1400" kern="1200" dirty="0"/>
        </a:p>
      </dsp:txBody>
      <dsp:txXfrm>
        <a:off x="442015" y="135424"/>
        <a:ext cx="1030486" cy="639842"/>
      </dsp:txXfrm>
    </dsp:sp>
    <dsp:sp modelId="{DB8D0A9F-7985-4425-91AB-5399CEDD011D}">
      <dsp:nvSpPr>
        <dsp:cNvPr id="0" name=""/>
        <dsp:cNvSpPr/>
      </dsp:nvSpPr>
      <dsp:spPr>
        <a:xfrm>
          <a:off x="694845" y="981259"/>
          <a:ext cx="524827" cy="5248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64411" y="1181953"/>
        <a:ext cx="385695" cy="123439"/>
      </dsp:txXfrm>
    </dsp:sp>
    <dsp:sp modelId="{D5B95A2F-A60F-4A41-9F54-AB94065580B6}">
      <dsp:nvSpPr>
        <dsp:cNvPr id="0" name=""/>
        <dsp:cNvSpPr/>
      </dsp:nvSpPr>
      <dsp:spPr>
        <a:xfrm>
          <a:off x="228594" y="1579562"/>
          <a:ext cx="1457328" cy="904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Lower Capacitance</a:t>
          </a:r>
          <a:endParaRPr lang="en-US" sz="1400" kern="1200" dirty="0"/>
        </a:p>
      </dsp:txBody>
      <dsp:txXfrm>
        <a:off x="442015" y="1712078"/>
        <a:ext cx="1030486" cy="639842"/>
      </dsp:txXfrm>
    </dsp:sp>
    <dsp:sp modelId="{25115945-14F5-44F9-B524-14B8EEBB200D}">
      <dsp:nvSpPr>
        <dsp:cNvPr id="0" name=""/>
        <dsp:cNvSpPr/>
      </dsp:nvSpPr>
      <dsp:spPr>
        <a:xfrm>
          <a:off x="694845" y="2557913"/>
          <a:ext cx="524827" cy="5248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64411" y="2758607"/>
        <a:ext cx="385695" cy="123439"/>
      </dsp:txXfrm>
    </dsp:sp>
    <dsp:sp modelId="{A3A200FE-6F28-4B09-A322-3A3CD8448850}">
      <dsp:nvSpPr>
        <dsp:cNvPr id="0" name=""/>
        <dsp:cNvSpPr/>
      </dsp:nvSpPr>
      <dsp:spPr>
        <a:xfrm>
          <a:off x="304794" y="3156216"/>
          <a:ext cx="1304929" cy="904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Lower Voltage Swing</a:t>
          </a:r>
          <a:endParaRPr lang="en-US" sz="1400" kern="1200" dirty="0"/>
        </a:p>
      </dsp:txBody>
      <dsp:txXfrm>
        <a:off x="495896" y="3288732"/>
        <a:ext cx="922725" cy="639842"/>
      </dsp:txXfrm>
    </dsp:sp>
    <dsp:sp modelId="{76692741-A99A-474E-8CA1-A98AF445F0CC}">
      <dsp:nvSpPr>
        <dsp:cNvPr id="0" name=""/>
        <dsp:cNvSpPr/>
      </dsp:nvSpPr>
      <dsp:spPr>
        <a:xfrm>
          <a:off x="1821654" y="1863693"/>
          <a:ext cx="287750" cy="336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821654" y="1931016"/>
        <a:ext cx="201425" cy="201967"/>
      </dsp:txXfrm>
    </dsp:sp>
    <dsp:sp modelId="{5E78805E-A910-445B-AFF2-D4CF910FCEC0}">
      <dsp:nvSpPr>
        <dsp:cNvPr id="0" name=""/>
        <dsp:cNvSpPr/>
      </dsp:nvSpPr>
      <dsp:spPr>
        <a:xfrm>
          <a:off x="2228848" y="1127125"/>
          <a:ext cx="3638556" cy="1809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Power Saving</a:t>
          </a:r>
          <a:endParaRPr lang="en-US" sz="4400" kern="1200" dirty="0"/>
        </a:p>
      </dsp:txBody>
      <dsp:txXfrm>
        <a:off x="2761702" y="1392157"/>
        <a:ext cx="2572848" cy="1279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7C921-6A8F-43CF-8A75-0A7E1E27F22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BF2B-50E9-4321-930A-3510AABCD2E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F315-33E9-4C78-B2EA-A3929DA6005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5005C-E0DD-4E62-A06B-4BB1A5332DCF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13C68-E60C-431B-A77A-E239B7E6D298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E8541-547A-4B5F-9752-8934AB2D68C2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Potential Savings</a:t>
          </a:r>
          <a:endParaRPr lang="en-US" sz="2000" kern="1200" dirty="0"/>
        </a:p>
      </dsp:txBody>
      <dsp:txXfrm>
        <a:off x="2503922" y="1630232"/>
        <a:ext cx="1088154" cy="1088154"/>
      </dsp:txXfrm>
    </dsp:sp>
    <dsp:sp modelId="{21F22AF0-6921-49DC-8982-A16FEF53D51F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Power</a:t>
          </a:r>
          <a:endParaRPr lang="en-US" sz="1100" kern="1200" dirty="0"/>
        </a:p>
      </dsp:txBody>
      <dsp:txXfrm>
        <a:off x="2667146" y="159161"/>
        <a:ext cx="761707" cy="761707"/>
      </dsp:txXfrm>
    </dsp:sp>
    <dsp:sp modelId="{231FC576-19CF-432E-A669-A7E52A5087C6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Crosstalk</a:t>
          </a:r>
          <a:endParaRPr lang="en-US" sz="1100" kern="1200" dirty="0"/>
        </a:p>
      </dsp:txBody>
      <dsp:txXfrm>
        <a:off x="4221452" y="1288431"/>
        <a:ext cx="761707" cy="761707"/>
      </dsp:txXfrm>
    </dsp:sp>
    <dsp:sp modelId="{1EA9CA20-C55F-4338-94AB-FD97E78019C6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Multiple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Drivers/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Buffers</a:t>
          </a:r>
          <a:endParaRPr lang="en-US" sz="1100" kern="1200" dirty="0"/>
        </a:p>
      </dsp:txBody>
      <dsp:txXfrm>
        <a:off x="3627760" y="3115628"/>
        <a:ext cx="761707" cy="761707"/>
      </dsp:txXfrm>
    </dsp:sp>
    <dsp:sp modelId="{F0C55F20-C88D-4E56-9C96-42C23E5EA660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Routing Complexity</a:t>
          </a:r>
          <a:endParaRPr lang="en-US" sz="1100" kern="1200" dirty="0"/>
        </a:p>
      </dsp:txBody>
      <dsp:txXfrm>
        <a:off x="1706531" y="3115628"/>
        <a:ext cx="761707" cy="761707"/>
      </dsp:txXfrm>
    </dsp:sp>
    <dsp:sp modelId="{3284D604-C18B-4BA7-B7F0-ADECD90B28B2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Wire Area</a:t>
          </a:r>
          <a:endParaRPr lang="en-US" sz="1100" kern="1200" dirty="0"/>
        </a:p>
      </dsp:txBody>
      <dsp:txXfrm>
        <a:off x="1112839" y="1288431"/>
        <a:ext cx="761707" cy="761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174AE-E62E-4B29-8EBB-ACCCE44814CE}">
      <dsp:nvSpPr>
        <dsp:cNvPr id="0" name=""/>
        <dsp:cNvSpPr/>
      </dsp:nvSpPr>
      <dsp:spPr>
        <a:xfrm>
          <a:off x="1714499" y="0"/>
          <a:ext cx="3352800" cy="3352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DFD59-7F3F-4D5A-9779-103A38E6AF48}">
      <dsp:nvSpPr>
        <dsp:cNvPr id="0" name=""/>
        <dsp:cNvSpPr/>
      </dsp:nvSpPr>
      <dsp:spPr>
        <a:xfrm>
          <a:off x="1932431" y="217932"/>
          <a:ext cx="1341120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Suitable Converters</a:t>
          </a:r>
          <a:endParaRPr lang="en-US" sz="1600" kern="1200" dirty="0"/>
        </a:p>
      </dsp:txBody>
      <dsp:txXfrm>
        <a:off x="1997899" y="283400"/>
        <a:ext cx="1210184" cy="1210184"/>
      </dsp:txXfrm>
    </dsp:sp>
    <dsp:sp modelId="{AC9B78CB-2057-48EF-B9AB-CCF1A5DDC932}">
      <dsp:nvSpPr>
        <dsp:cNvPr id="0" name=""/>
        <dsp:cNvSpPr/>
      </dsp:nvSpPr>
      <dsp:spPr>
        <a:xfrm>
          <a:off x="3508248" y="217932"/>
          <a:ext cx="1341120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Encoding Scheme</a:t>
          </a:r>
          <a:endParaRPr lang="en-US" sz="1600" kern="1200" dirty="0"/>
        </a:p>
      </dsp:txBody>
      <dsp:txXfrm>
        <a:off x="3573716" y="283400"/>
        <a:ext cx="1210184" cy="1210184"/>
      </dsp:txXfrm>
    </dsp:sp>
    <dsp:sp modelId="{C9BE03DC-E175-40E0-9F6A-8E566281423F}">
      <dsp:nvSpPr>
        <dsp:cNvPr id="0" name=""/>
        <dsp:cNvSpPr/>
      </dsp:nvSpPr>
      <dsp:spPr>
        <a:xfrm>
          <a:off x="1932431" y="1793748"/>
          <a:ext cx="1341120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the Scheme in Digital Testing</a:t>
          </a:r>
          <a:endParaRPr lang="en-US" sz="1600" kern="1200" dirty="0"/>
        </a:p>
      </dsp:txBody>
      <dsp:txXfrm>
        <a:off x="1997899" y="1859216"/>
        <a:ext cx="1210184" cy="1210184"/>
      </dsp:txXfrm>
    </dsp:sp>
    <dsp:sp modelId="{7C9678C5-387C-4AED-B818-1015276E5297}">
      <dsp:nvSpPr>
        <dsp:cNvPr id="0" name=""/>
        <dsp:cNvSpPr/>
      </dsp:nvSpPr>
      <dsp:spPr>
        <a:xfrm>
          <a:off x="3508248" y="1793748"/>
          <a:ext cx="1341120" cy="134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Fabricate the System on a Chip</a:t>
          </a:r>
          <a:endParaRPr lang="en-US" sz="1600" kern="1200" dirty="0"/>
        </a:p>
      </dsp:txBody>
      <dsp:txXfrm>
        <a:off x="3573716" y="1859216"/>
        <a:ext cx="1210184" cy="1210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B1143F-2B3C-4672-B730-C5A7732AB0E2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Farah Naz Taher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C7E967-1031-4D18-AF4E-5CB2C4F6C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4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D47AC2-3A3C-46BA-9F03-8CACDC2E1882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Farah Naz Taher</a:t>
            </a: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1D5CA-23D0-4C3B-BDF6-056259EF1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86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40629-43B5-4F31-8FF5-83F9A79E0033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D5CA-23D0-4C3B-BDF6-056259EF11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B5A666-1AAB-4A68-B350-F203BA4F0CCF}" type="datetime3">
              <a:rPr lang="en-US" smtClean="0"/>
              <a:pPr/>
              <a:t>4 February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Farah Naz Taher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COElogo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76800"/>
            <a:ext cx="3276600" cy="1706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6957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981200"/>
            <a:ext cx="36957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kumimoji="1"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60" name="Picture 16" descr="COElogoRe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6146800"/>
            <a:ext cx="1219200" cy="6350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3.xls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4.xls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648200" y="2667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4495800" y="259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/>
        </p:nvSpPr>
        <p:spPr bwMode="auto">
          <a:xfrm>
            <a:off x="0" y="5334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400" b="1" dirty="0" smtClean="0"/>
          </a:p>
          <a:p>
            <a:pPr algn="ctr"/>
            <a:r>
              <a:rPr lang="en-US" sz="3600" b="1" dirty="0" smtClean="0"/>
              <a:t>A Low-Power Analog Bus for </a:t>
            </a:r>
          </a:p>
          <a:p>
            <a:pPr algn="ctr"/>
            <a:r>
              <a:rPr lang="en-US" sz="3600" b="1" dirty="0" smtClean="0"/>
              <a:t>On-Chip Digital Communication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smtClean="0">
                <a:latin typeface="Calibri" pitchFamily="34" charset="0"/>
              </a:rPr>
              <a:t>Master’s </a:t>
            </a:r>
            <a:r>
              <a:rPr lang="en-US" sz="2800" dirty="0" smtClean="0">
                <a:latin typeface="Calibri" pitchFamily="34" charset="0"/>
              </a:rPr>
              <a:t>Thesis Defense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Farah Naz Taher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dirty="0" smtClean="0"/>
              <a:t>Thesis Advisor: Dr. </a:t>
            </a:r>
            <a:r>
              <a:rPr lang="en-US" dirty="0" err="1" smtClean="0"/>
              <a:t>Vishwani</a:t>
            </a:r>
            <a:r>
              <a:rPr lang="en-US" dirty="0" smtClean="0"/>
              <a:t> D. </a:t>
            </a:r>
            <a:r>
              <a:rPr lang="en-US" dirty="0" err="1" smtClean="0"/>
              <a:t>Agrawal</a:t>
            </a:r>
            <a:endParaRPr lang="en-US" dirty="0" smtClean="0"/>
          </a:p>
          <a:p>
            <a:pPr algn="ctr"/>
            <a:r>
              <a:rPr lang="en-US" sz="2000" dirty="0" smtClean="0"/>
              <a:t>Committee Members: </a:t>
            </a:r>
          </a:p>
          <a:p>
            <a:pPr algn="ctr"/>
            <a:r>
              <a:rPr lang="en-US" sz="2000" dirty="0" smtClean="0"/>
              <a:t>Dr. Victor P. Nelson, Dr. </a:t>
            </a:r>
            <a:r>
              <a:rPr lang="en-US" sz="2000" dirty="0" err="1" smtClean="0"/>
              <a:t>Adit</a:t>
            </a:r>
            <a:r>
              <a:rPr lang="en-US" sz="2000" dirty="0" smtClean="0"/>
              <a:t> D. Singh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553200" y="62484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June 21, 2013</a:t>
            </a:r>
            <a:endParaRPr lang="en-US" sz="40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Dynamic Power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200" dirty="0" smtClean="0"/>
              <a:t>For low swing signaling:</a:t>
            </a:r>
          </a:p>
          <a:p>
            <a:pPr>
              <a:lnSpc>
                <a:spcPct val="120000"/>
              </a:lnSpc>
              <a:buNone/>
            </a:pPr>
            <a:r>
              <a:rPr lang="en-US" sz="2200" dirty="0" smtClean="0"/>
              <a:t>     Average dynamic power for a single wire: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10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3505200"/>
          <a:ext cx="708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2158920" imgH="190440" progId="Equation.3">
                  <p:embed/>
                </p:oleObj>
              </mc:Choice>
              <mc:Fallback>
                <p:oleObj name="Equation" r:id="rId4" imgW="215892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7086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6096000"/>
            <a:ext cx="533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Weste</a:t>
            </a:r>
            <a:r>
              <a:rPr lang="en-US" sz="1400" dirty="0" smtClean="0"/>
              <a:t> and Harris, 2010</a:t>
            </a:r>
            <a:endParaRPr lang="en-US" sz="1400" b="1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Dynamic Power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If there are n-lines in the bus with similar activity, then the total power consumed by such a bus will be n-times </a:t>
            </a:r>
            <a:r>
              <a:rPr lang="en-US" sz="2200" dirty="0" smtClean="0"/>
              <a:t>that of </a:t>
            </a:r>
            <a:r>
              <a:rPr lang="en-US" sz="2200" dirty="0" smtClean="0"/>
              <a:t>a single bit line</a:t>
            </a:r>
          </a:p>
          <a:p>
            <a:endParaRPr lang="en-US" sz="2400" baseline="-25000" dirty="0" smtClean="0"/>
          </a:p>
          <a:p>
            <a:endParaRPr lang="en-US" sz="2400" baseline="-25000" dirty="0" smtClean="0"/>
          </a:p>
          <a:p>
            <a:endParaRPr lang="en-US" sz="2400" baseline="-25000" dirty="0" smtClean="0"/>
          </a:p>
          <a:p>
            <a:endParaRPr lang="en-US" sz="2400" baseline="-25000" dirty="0" smtClean="0"/>
          </a:p>
          <a:p>
            <a:pPr>
              <a:buNone/>
            </a:pP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33282" y="3505200"/>
          <a:ext cx="555811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1968500" imgH="431800" progId="Equation.3">
                  <p:embed/>
                </p:oleObj>
              </mc:Choice>
              <mc:Fallback>
                <p:oleObj name="Equation" r:id="rId4" imgW="1968500" imgH="431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282" y="3505200"/>
                        <a:ext cx="555811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6096000"/>
            <a:ext cx="533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Weste</a:t>
            </a:r>
            <a:r>
              <a:rPr lang="en-US" sz="1400" dirty="0" smtClean="0"/>
              <a:t> and Harris, 2010</a:t>
            </a:r>
            <a:endParaRPr lang="en-US" sz="1400" b="1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Dynamic Power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Analysis shows that interconnect power can be over 50% of the dynamic </a:t>
            </a:r>
            <a:r>
              <a:rPr lang="en-US" sz="2200" dirty="0" smtClean="0"/>
              <a:t>power; </a:t>
            </a:r>
            <a:r>
              <a:rPr lang="en-US" sz="2200" dirty="0" smtClean="0"/>
              <a:t>over 90% of the interconnect power is consumed by only 10% of the interconnections</a:t>
            </a:r>
            <a:endParaRPr lang="en-US" sz="2200" baseline="-25000" dirty="0" smtClean="0"/>
          </a:p>
          <a:p>
            <a:pPr>
              <a:buNone/>
            </a:pP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33563" y="3505200"/>
          <a:ext cx="55578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1968500" imgH="431800" progId="Equation.3">
                  <p:embed/>
                </p:oleObj>
              </mc:Choice>
              <mc:Fallback>
                <p:oleObj name="Equation" r:id="rId4" imgW="19685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505200"/>
                        <a:ext cx="555783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5400" y="6096000"/>
            <a:ext cx="533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Weste</a:t>
            </a:r>
            <a:r>
              <a:rPr lang="en-US" sz="1400" dirty="0" smtClean="0"/>
              <a:t> and Harris, 2010</a:t>
            </a:r>
            <a:endParaRPr lang="en-US" sz="1400" b="1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SerDes</a:t>
            </a:r>
            <a:r>
              <a:rPr lang="en-US" dirty="0" smtClean="0">
                <a:solidFill>
                  <a:schemeClr val="tx1"/>
                </a:solidFill>
              </a:rPr>
              <a:t> Option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24000"/>
            <a:ext cx="8496300" cy="3733800"/>
          </a:xfrm>
        </p:spPr>
        <p:txBody>
          <a:bodyPr/>
          <a:lstStyle/>
          <a:p>
            <a:r>
              <a:rPr lang="en-US" sz="2000" dirty="0" err="1" smtClean="0"/>
              <a:t>SerDes</a:t>
            </a:r>
            <a:r>
              <a:rPr lang="en-US" sz="2000" dirty="0" smtClean="0"/>
              <a:t> is a widely used technique for replacing multiple-lines on-chip bus with a single on-chip line to achieve high speed serial communication.</a:t>
            </a:r>
          </a:p>
          <a:p>
            <a:r>
              <a:rPr lang="en-US" sz="2000" dirty="0"/>
              <a:t>In serial bus architecture, n parallel data bits are serialized at the transmitter side. The data transfer takes place at a speed which is n times higher than the data rate of the parallel data. </a:t>
            </a:r>
            <a:endParaRPr lang="en-US" sz="2000" dirty="0" smtClean="0"/>
          </a:p>
          <a:p>
            <a:r>
              <a:rPr lang="en-US" sz="2000" dirty="0"/>
              <a:t>At the receiver side, the data has to be de-serialized to reproduce the n-bit parallel word. </a:t>
            </a:r>
            <a:endParaRPr lang="en-US" sz="2000" b="1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13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76552"/>
              </p:ext>
            </p:extLst>
          </p:nvPr>
        </p:nvGraphicFramePr>
        <p:xfrm>
          <a:off x="990600" y="4267200"/>
          <a:ext cx="7144360" cy="175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Bitmap Image" r:id="rId4" imgW="9161905" imgH="2247619" progId="PBrush">
                  <p:embed/>
                </p:oleObj>
              </mc:Choice>
              <mc:Fallback>
                <p:oleObj name="Bitmap Image" r:id="rId4" imgW="9161905" imgH="2247619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144360" cy="1752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88026" y="6136957"/>
            <a:ext cx="6331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Kedia</a:t>
            </a:r>
            <a:r>
              <a:rPr lang="en-US" sz="1400" dirty="0" smtClean="0"/>
              <a:t> et. al., ISCAS 2007</a:t>
            </a:r>
            <a:r>
              <a:rPr lang="en-US" sz="1400" dirty="0"/>
              <a:t>	</a:t>
            </a:r>
            <a:r>
              <a:rPr lang="en-US" sz="1400" dirty="0" smtClean="0"/>
              <a:t>	N. </a:t>
            </a:r>
            <a:r>
              <a:rPr lang="en-US" sz="1400" dirty="0" err="1" smtClean="0"/>
              <a:t>Hatta</a:t>
            </a:r>
            <a:r>
              <a:rPr lang="en-US" sz="1400" dirty="0" smtClean="0"/>
              <a:t> et. al. ISPJ 2006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Disadvantages of </a:t>
            </a:r>
            <a:r>
              <a:rPr lang="en-US" dirty="0" err="1" smtClean="0">
                <a:solidFill>
                  <a:schemeClr val="tx1"/>
                </a:solidFill>
              </a:rPr>
              <a:t>SerDes</a:t>
            </a:r>
            <a:endParaRPr lang="en-US" sz="48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767426"/>
              </p:ext>
            </p:extLst>
          </p:nvPr>
        </p:nvGraphicFramePr>
        <p:xfrm>
          <a:off x="990600" y="1676400"/>
          <a:ext cx="7010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39624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Encoding scheme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needs to be employed to reduce power consumption. Some proposed methods are: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1800" kern="0" baseline="0" dirty="0" smtClean="0">
                <a:latin typeface="+mn-lt"/>
              </a:rPr>
              <a:t>Silent: Low energy transmission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LOUD: Bit ordering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 Statement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objective of this work is to develop a low power analog bus for on-chip communication to replace existing parallel digital bus.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Analog Bus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21888" y="1600200"/>
            <a:ext cx="7924800" cy="3733800"/>
          </a:xfrm>
        </p:spPr>
        <p:txBody>
          <a:bodyPr/>
          <a:lstStyle/>
          <a:p>
            <a:r>
              <a:rPr lang="en-US" sz="2200" dirty="0" smtClean="0"/>
              <a:t>Replace n wires of an n-bit digital bus carrying data between cores with just one (or few) wire(s) carrying analog signal(s) encoded into 2</a:t>
            </a:r>
            <a:r>
              <a:rPr lang="en-US" sz="2200" baseline="30000" dirty="0" smtClean="0"/>
              <a:t>n</a:t>
            </a:r>
            <a:r>
              <a:rPr lang="en-US" sz="2200" dirty="0" smtClean="0"/>
              <a:t> levels of voltage</a:t>
            </a:r>
          </a:p>
          <a:p>
            <a:r>
              <a:rPr lang="en-US" sz="2200" dirty="0"/>
              <a:t>Analog bus uses digital-to-analog converter (DAC) drivers and analog-to-digital converter (ADC) receivers</a:t>
            </a:r>
            <a:r>
              <a:rPr lang="en-US" sz="2400" dirty="0"/>
              <a:t>.</a:t>
            </a:r>
            <a:endParaRPr lang="en-US" sz="2400" b="1" dirty="0"/>
          </a:p>
          <a:p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3657600"/>
            <a:ext cx="688257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Parallel Bus vs. Analog Bus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11598"/>
              </p:ext>
            </p:extLst>
          </p:nvPr>
        </p:nvGraphicFramePr>
        <p:xfrm>
          <a:off x="1752600" y="1905000"/>
          <a:ext cx="55578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6" imgW="1968500" imgH="431800" progId="Equation.3">
                  <p:embed/>
                </p:oleObj>
              </mc:Choice>
              <mc:Fallback>
                <p:oleObj name="Equation" r:id="rId6" imgW="1968500" imgH="431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05000"/>
                        <a:ext cx="555783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7_1_Parall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429000"/>
            <a:ext cx="7315200" cy="1848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Parallel bus vs. Analog Bus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</p:nvPr>
        </p:nvGraphicFramePr>
        <p:xfrm>
          <a:off x="1066800" y="2133600"/>
          <a:ext cx="6818699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4" imgW="2565400" imgH="228600" progId="Equation.3">
                  <p:embed/>
                </p:oleObj>
              </mc:Choice>
              <mc:Fallback>
                <p:oleObj name="Equation" r:id="rId4" imgW="2565400" imgH="228600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818699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7_2_Ana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124200"/>
            <a:ext cx="7315200" cy="293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Analog Bus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762000" y="2057400"/>
          <a:ext cx="7543808" cy="33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78971">
                <a:tc gridSpan="1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Parallel Bus Digital Data (Volt)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D43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  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3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 gridSpan="1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Converted Analog Bus (Volt)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3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1.00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0.067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0.67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0.067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0.933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0.267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0.133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NimbusRomNo9L-Regu"/>
                          <a:ea typeface="Times New Roman"/>
                          <a:cs typeface="NimbusRomNo9L-Regu"/>
                        </a:rPr>
                        <a:t>0.600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0.867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0.267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0.67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0.867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0.333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0.133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NimbusRomNo9L-Regu"/>
                          <a:ea typeface="Times New Roman"/>
                          <a:cs typeface="NimbusRomNo9L-Regu"/>
                        </a:rPr>
                        <a:t>0.133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43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baseline="-25000" dirty="0" err="1" smtClean="0">
                <a:solidFill>
                  <a:schemeClr val="tx1"/>
                </a:solidFill>
              </a:rPr>
              <a:t>swing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 algn="ctr">
              <a:buNone/>
            </a:pPr>
            <a:endParaRPr lang="en-US" sz="2200" dirty="0" smtClean="0">
              <a:ea typeface="+mn-ea"/>
              <a:cs typeface="+mn-cs"/>
            </a:endParaRPr>
          </a:p>
          <a:p>
            <a:pPr algn="ctr"/>
            <a:endParaRPr lang="en-US" sz="2200" dirty="0" smtClean="0">
              <a:ea typeface="+mn-ea"/>
              <a:cs typeface="+mn-cs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114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baseline="-25000" dirty="0" err="1" smtClean="0">
                <a:solidFill>
                  <a:schemeClr val="tx1"/>
                </a:solidFill>
              </a:rPr>
              <a:t>swing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200" dirty="0" smtClean="0"/>
              <a:t>Total number of possible variations</a:t>
            </a:r>
          </a:p>
          <a:p>
            <a:pPr algn="ctr">
              <a:buNone/>
            </a:pPr>
            <a:r>
              <a:rPr lang="en-US" sz="2200" dirty="0" smtClean="0"/>
              <a:t>				</a:t>
            </a:r>
          </a:p>
          <a:p>
            <a:pPr algn="ctr">
              <a:buNone/>
            </a:pPr>
            <a:r>
              <a:rPr lang="en-US" sz="2200" dirty="0" smtClean="0"/>
              <a:t>Total possible voltage swing</a:t>
            </a:r>
          </a:p>
          <a:p>
            <a:pPr algn="ctr">
              <a:buNone/>
            </a:pPr>
            <a:r>
              <a:rPr lang="en-US" sz="2200" dirty="0" smtClean="0">
                <a:ea typeface="+mn-ea"/>
                <a:cs typeface="+mn-cs"/>
              </a:rPr>
              <a:t> 			</a:t>
            </a:r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200" dirty="0" smtClean="0"/>
              <a:t>Average Voltage swing</a:t>
            </a:r>
          </a:p>
          <a:p>
            <a:pPr lvl="7" algn="ctr">
              <a:buNone/>
            </a:pPr>
            <a:endParaRPr lang="en-US" sz="2200" dirty="0" smtClean="0">
              <a:ea typeface="+mn-ea"/>
              <a:cs typeface="+mn-cs"/>
            </a:endParaRPr>
          </a:p>
          <a:p>
            <a:pPr algn="ctr"/>
            <a:endParaRPr lang="en-US" sz="2200" dirty="0" smtClean="0"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733800" y="45720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4" imgW="634725" imgH="418918" progId="Equation.3">
                  <p:embed/>
                </p:oleObj>
              </mc:Choice>
              <mc:Fallback>
                <p:oleObj name="Equation" r:id="rId4" imgW="634725" imgH="418918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1905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29000" y="3276600"/>
          <a:ext cx="210901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6" imgW="990170" imgH="393529" progId="Equation.3">
                  <p:embed/>
                </p:oleObj>
              </mc:Choice>
              <mc:Fallback>
                <p:oleObj name="Equation" r:id="rId6" imgW="99017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210901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962400" y="2362200"/>
          <a:ext cx="762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8" imgW="228600" imgH="190500" progId="Equation.3">
                  <p:embed/>
                </p:oleObj>
              </mc:Choice>
              <mc:Fallback>
                <p:oleObj name="Equation" r:id="rId8" imgW="228600" imgH="1905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7620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Proposition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analog bus can be used in cases where:</a:t>
            </a:r>
          </a:p>
          <a:p>
            <a:pPr lvl="1">
              <a:buNone/>
            </a:pPr>
            <a:r>
              <a:rPr lang="en-US" sz="1800" dirty="0" err="1" smtClean="0"/>
              <a:t>i</a:t>
            </a:r>
            <a:r>
              <a:rPr lang="en-US" sz="1800" dirty="0" smtClean="0"/>
              <a:t>. Power consumed by analog bus architecture &lt; Power consumed by parallel bus</a:t>
            </a:r>
          </a:p>
          <a:p>
            <a:pPr lvl="1">
              <a:buNone/>
            </a:pPr>
            <a:r>
              <a:rPr lang="en-US" sz="1800" dirty="0" smtClean="0"/>
              <a:t>ii. The signal can be reproduced without any error</a:t>
            </a:r>
            <a:endParaRPr lang="en-US" sz="2200" dirty="0" smtClean="0"/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The choice of resolution for substituting the number of lines in digital buses with proposed analog bus depends on two criteria.</a:t>
            </a:r>
          </a:p>
          <a:p>
            <a:pPr lvl="1"/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. Power consumed by the ADC and DAC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ii. Noise margin of signal line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0" marR="0" lvl="7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Proposition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25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analog bus can be used in cases where:</a:t>
            </a:r>
          </a:p>
          <a:p>
            <a:pPr lvl="1">
              <a:buNone/>
            </a:pPr>
            <a:r>
              <a:rPr lang="en-US" sz="1800" dirty="0" err="1" smtClean="0"/>
              <a:t>i</a:t>
            </a:r>
            <a:r>
              <a:rPr lang="en-US" sz="1800" dirty="0" smtClean="0"/>
              <a:t>. Power consumed by analog bus architecture &lt; Power consumed by parallel bus</a:t>
            </a:r>
          </a:p>
          <a:p>
            <a:pPr lvl="1">
              <a:buNone/>
            </a:pPr>
            <a:r>
              <a:rPr lang="en-US" sz="1800" dirty="0" smtClean="0"/>
              <a:t>ii. The signal can be reproduced without any error</a:t>
            </a:r>
            <a:endParaRPr lang="en-US" sz="2200" dirty="0" smtClean="0"/>
          </a:p>
          <a:p>
            <a:r>
              <a:rPr lang="en-US" sz="2200" dirty="0" smtClean="0"/>
              <a:t>The choice of resolution for substituting the number of lines in digital buses with proposed analog bus depends on two criteria:</a:t>
            </a:r>
          </a:p>
          <a:p>
            <a:pPr lvl="1"/>
            <a:r>
              <a:rPr lang="en-US" sz="1800" dirty="0" err="1" smtClean="0"/>
              <a:t>i</a:t>
            </a:r>
            <a:r>
              <a:rPr lang="en-US" sz="1800" dirty="0" smtClean="0"/>
              <a:t>. Power consumed by the ADC and DAC</a:t>
            </a:r>
          </a:p>
          <a:p>
            <a:pPr lvl="1"/>
            <a:r>
              <a:rPr lang="en-US" sz="1800" dirty="0" smtClean="0"/>
              <a:t>ii. Noise margin of signal line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0" marR="0" lvl="7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Proposition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3733800"/>
          </a:xfrm>
        </p:spPr>
        <p:txBody>
          <a:bodyPr/>
          <a:lstStyle/>
          <a:p>
            <a:r>
              <a:rPr lang="en-US" sz="2200" dirty="0" smtClean="0"/>
              <a:t>Corollary 1:</a:t>
            </a:r>
          </a:p>
          <a:p>
            <a:pPr>
              <a:buNone/>
            </a:pPr>
            <a:r>
              <a:rPr lang="en-US" sz="1800" dirty="0" smtClean="0"/>
              <a:t>      Analog bus is effective only if the power consumed by the analog bus architecture is less than the power consumption of the digital bus.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Corollary 2: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To reproduce the signal in the digital bus without any error, the noise level should be less than half of the resolution of the ADC.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0" marR="0" lvl="7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0" y="3124200"/>
          <a:ext cx="426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4" imgW="2133600" imgH="203200" progId="Equation.3">
                  <p:embed/>
                </p:oleObj>
              </mc:Choice>
              <mc:Fallback>
                <p:oleObj name="Equation" r:id="rId4" imgW="21336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267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Proposition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3733800"/>
          </a:xfrm>
        </p:spPr>
        <p:txBody>
          <a:bodyPr/>
          <a:lstStyle/>
          <a:p>
            <a:r>
              <a:rPr lang="en-US" sz="2200" dirty="0" smtClean="0"/>
              <a:t>Corollary 1:</a:t>
            </a:r>
          </a:p>
          <a:p>
            <a:pPr>
              <a:buNone/>
            </a:pPr>
            <a:r>
              <a:rPr lang="en-US" sz="1800" dirty="0" smtClean="0"/>
              <a:t>      Analog bus is effective only if the power consumed by the analog bus architecture is less than the power consumption of the digital bus.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200" dirty="0" smtClean="0"/>
              <a:t>Corollary 2:</a:t>
            </a:r>
          </a:p>
          <a:p>
            <a:pPr>
              <a:buNone/>
            </a:pPr>
            <a:r>
              <a:rPr lang="en-US" sz="1800" dirty="0" smtClean="0"/>
              <a:t>     To reproduce the signal in the digital bus without any error, the noise level should be less than half of the resolution of the ADC.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0" marR="0" lvl="7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0" y="3124200"/>
          <a:ext cx="426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4" imgW="2133600" imgH="203200" progId="Equation.3">
                  <p:embed/>
                </p:oleObj>
              </mc:Choice>
              <mc:Fallback>
                <p:oleObj name="Equation" r:id="rId4" imgW="21336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4267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Advantages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 algn="ctr">
              <a:buNone/>
            </a:pPr>
            <a:endParaRPr lang="en-US" sz="2200" dirty="0" smtClean="0">
              <a:ea typeface="+mn-ea"/>
              <a:cs typeface="+mn-cs"/>
            </a:endParaRPr>
          </a:p>
          <a:p>
            <a:pPr algn="ctr"/>
            <a:endParaRPr lang="en-US" sz="2200" dirty="0" smtClean="0"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95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Advantages</a:t>
            </a:r>
            <a:endParaRPr lang="en-US" sz="48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 algn="ctr">
              <a:buNone/>
            </a:pPr>
            <a:endParaRPr lang="en-US" sz="2200" dirty="0" smtClean="0">
              <a:ea typeface="+mn-ea"/>
              <a:cs typeface="+mn-cs"/>
            </a:endParaRPr>
          </a:p>
          <a:p>
            <a:pPr algn="ctr"/>
            <a:endParaRPr lang="en-US" sz="2200" dirty="0" smtClean="0"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2954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397000"/>
          <a:ext cx="6096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Experimental 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30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Setup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31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graphicFrame>
        <p:nvGraphicFramePr>
          <p:cNvPr id="18" name="Content Placeholder 17"/>
          <p:cNvGraphicFramePr>
            <a:graphicFrameLocks noGrp="1" noChangeAspect="1"/>
          </p:cNvGraphicFramePr>
          <p:nvPr>
            <p:ph idx="1"/>
          </p:nvPr>
        </p:nvGraphicFramePr>
        <p:xfrm>
          <a:off x="1905000" y="1828800"/>
          <a:ext cx="5486400" cy="390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Worksheet" r:id="rId4" imgW="5172154" imgH="3676765" progId="Excel.Sheet.12">
                  <p:embed/>
                </p:oleObj>
              </mc:Choice>
              <mc:Fallback>
                <p:oleObj name="Worksheet" r:id="rId4" imgW="5172154" imgH="3676765" progId="Excel.Sheet.12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5486400" cy="3900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6096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ITRS Interconnect Roadmap 2012</a:t>
            </a:r>
          </a:p>
          <a:p>
            <a:r>
              <a:rPr lang="en-US" sz="1200" dirty="0" err="1" smtClean="0"/>
              <a:t>LTspice</a:t>
            </a:r>
            <a:r>
              <a:rPr lang="en-US" sz="1200" dirty="0" smtClean="0"/>
              <a:t> IV (Version 4.18b)</a:t>
            </a:r>
          </a:p>
          <a:p>
            <a:r>
              <a:rPr lang="en-US" sz="1200" dirty="0" smtClean="0"/>
              <a:t>Baker 2008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4-Line Parallel Bus</a:t>
            </a:r>
            <a:endParaRPr lang="en-US" sz="3600" b="1" dirty="0"/>
          </a:p>
        </p:txBody>
      </p:sp>
      <p:pic>
        <p:nvPicPr>
          <p:cNvPr id="8" name="Content Placeholder 7" descr="7_3_4BitAnalo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981200"/>
            <a:ext cx="6934200" cy="3657600"/>
          </a:xfrm>
        </p:spPr>
      </p:pic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32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4-Line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33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Data: Bus Input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Analog Data: Simulated DAC Output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563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343400"/>
            <a:ext cx="5715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4-line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34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03300" y="2667000"/>
          <a:ext cx="7289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Worksheet" r:id="rId4" imgW="2686066" imgH="1209572" progId="Excel.Sheet.12">
                  <p:embed/>
                </p:oleObj>
              </mc:Choice>
              <mc:Fallback>
                <p:oleObj name="Worksheet" r:id="rId4" imgW="2686066" imgH="1209572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667000"/>
                        <a:ext cx="7289800" cy="327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2200" dirty="0" smtClean="0">
                <a:latin typeface="+mj-lt"/>
              </a:rPr>
              <a:t>Bus width = 4, Frequency = 1GHz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4-line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35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2200" dirty="0" smtClean="0">
                <a:latin typeface="+mj-lt"/>
              </a:rPr>
              <a:t>Bus width = 4, Frequency = 1GHz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4742302"/>
              </p:ext>
            </p:extLst>
          </p:nvPr>
        </p:nvGraphicFramePr>
        <p:xfrm>
          <a:off x="1295400" y="2667000"/>
          <a:ext cx="6248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4-line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36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2200" dirty="0" smtClean="0">
                <a:latin typeface="+mj-lt"/>
              </a:rPr>
              <a:t>Bus width = 4, Frequency = 500MHz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95157"/>
              </p:ext>
            </p:extLst>
          </p:nvPr>
        </p:nvGraphicFramePr>
        <p:xfrm>
          <a:off x="1066800" y="2882900"/>
          <a:ext cx="68580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Worksheet" r:id="rId4" imgW="2343055" imgH="1152616" progId="Excel.Sheet.12">
                  <p:embed/>
                </p:oleObj>
              </mc:Choice>
              <mc:Fallback>
                <p:oleObj name="Worksheet" r:id="rId4" imgW="2343055" imgH="1152616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82900"/>
                        <a:ext cx="6858000" cy="310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4-line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37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2200" dirty="0" smtClean="0">
                <a:latin typeface="+mj-lt"/>
              </a:rPr>
              <a:t>Bus width = 4, Frequency = 500MHz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57894241"/>
              </p:ext>
            </p:extLst>
          </p:nvPr>
        </p:nvGraphicFramePr>
        <p:xfrm>
          <a:off x="1295400" y="2743200"/>
          <a:ext cx="6400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8-Line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38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41370"/>
            <a:ext cx="7696200" cy="374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8-Line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39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22198" y="1752600"/>
            <a:ext cx="7543800" cy="4572000"/>
          </a:xfrm>
        </p:spPr>
        <p:txBody>
          <a:bodyPr/>
          <a:lstStyle/>
          <a:p>
            <a:r>
              <a:rPr lang="en-US" dirty="0" smtClean="0"/>
              <a:t>Digital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Analog Data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56829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724400"/>
            <a:ext cx="571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3733800"/>
          </a:xfrm>
        </p:spPr>
        <p:txBody>
          <a:bodyPr/>
          <a:lstStyle/>
          <a:p>
            <a:pPr algn="just"/>
            <a:r>
              <a:rPr lang="en-US" sz="2000" dirty="0" smtClean="0"/>
              <a:t>Moore’s Law: </a:t>
            </a:r>
            <a:r>
              <a:rPr lang="en-US" sz="2000" i="1" dirty="0" smtClean="0"/>
              <a:t> </a:t>
            </a:r>
            <a:r>
              <a:rPr lang="en-US" sz="2000" dirty="0" smtClean="0"/>
              <a:t>Empirical observation that component density and performance of integrated circuits doubles every year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6096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 E. Moore, 1965</a:t>
            </a:r>
          </a:p>
          <a:p>
            <a:r>
              <a:rPr lang="en-US" sz="1200" dirty="0" smtClean="0"/>
              <a:t>S. E. Thompson et. al.,</a:t>
            </a:r>
            <a:r>
              <a:rPr lang="en-US" sz="1200" b="1" dirty="0" smtClean="0"/>
              <a:t> Materials Today 2006.</a:t>
            </a:r>
          </a:p>
          <a:p>
            <a:endParaRPr lang="en-US" sz="12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15661"/>
              </p:ext>
            </p:extLst>
          </p:nvPr>
        </p:nvGraphicFramePr>
        <p:xfrm>
          <a:off x="1259205" y="2438400"/>
          <a:ext cx="646890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4" imgW="5504762" imgH="2742857" progId="PBrush">
                  <p:embed/>
                </p:oleObj>
              </mc:Choice>
              <mc:Fallback>
                <p:oleObj name="Bitmap Image" r:id="rId4" imgW="5504762" imgH="2742857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205" y="2438400"/>
                        <a:ext cx="646890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8-Line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40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609600" y="18288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endParaRPr lang="en-US" sz="2200" dirty="0" smtClean="0">
              <a:latin typeface="+mj-lt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2200" dirty="0" smtClean="0">
                <a:latin typeface="+mj-lt"/>
              </a:rPr>
              <a:t>Bus width = 8, Frequency = 500MHz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46092"/>
              </p:ext>
            </p:extLst>
          </p:nvPr>
        </p:nvGraphicFramePr>
        <p:xfrm>
          <a:off x="914400" y="2590800"/>
          <a:ext cx="7239000" cy="339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Worksheet" r:id="rId4" imgW="2286111" imgH="1152616" progId="Excel.Sheet.12">
                  <p:embed/>
                </p:oleObj>
              </mc:Choice>
              <mc:Fallback>
                <p:oleObj name="Worksheet" r:id="rId4" imgW="2286111" imgH="1152616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239000" cy="3399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Replacement of 8-Line Parallel Bus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41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r>
              <a:rPr lang="en-US" sz="2200" dirty="0" smtClean="0">
                <a:latin typeface="+mj-lt"/>
              </a:rPr>
              <a:t>Bus width = 8, Frequency = 500MHz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28376570"/>
              </p:ext>
            </p:extLst>
          </p:nvPr>
        </p:nvGraphicFramePr>
        <p:xfrm>
          <a:off x="1295400" y="27432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Analysis for f = 500MHz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42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kern="1200" dirty="0" smtClean="0">
              <a:latin typeface="+mj-lt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8382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Times" pitchFamily="18" charset="0"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Times" pitchFamily="18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31705"/>
              </p:ext>
            </p:extLst>
          </p:nvPr>
        </p:nvGraphicFramePr>
        <p:xfrm>
          <a:off x="431800" y="1828800"/>
          <a:ext cx="82931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Worksheet" r:id="rId4" imgW="4657682" imgH="1914639" progId="Excel.Sheet.12">
                  <p:embed/>
                </p:oleObj>
              </mc:Choice>
              <mc:Fallback>
                <p:oleObj name="Worksheet" r:id="rId4" imgW="4657682" imgH="1914639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828800"/>
                        <a:ext cx="8293100" cy="431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Analysis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43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kern="1200" dirty="0" smtClean="0">
                <a:latin typeface="+mj-lt"/>
              </a:rPr>
              <a:t>Bus Width: 4, Frequency: 500MHz, Length = 1mm</a:t>
            </a:r>
          </a:p>
          <a:p>
            <a:pPr lvl="1"/>
            <a:r>
              <a:rPr lang="en-US" sz="1800" dirty="0" smtClean="0"/>
              <a:t>The average power consumption per mm for the analog bus is around 16.17 µW. </a:t>
            </a:r>
          </a:p>
          <a:p>
            <a:pPr lvl="1"/>
            <a:r>
              <a:rPr lang="en-US" sz="1800" dirty="0" smtClean="0"/>
              <a:t>The average power consumption for a 4-bit bus is 219 µW</a:t>
            </a:r>
            <a:r>
              <a:rPr lang="en-US" sz="1400" dirty="0" smtClean="0"/>
              <a:t>.</a:t>
            </a:r>
          </a:p>
          <a:p>
            <a:endParaRPr lang="en-US" sz="2200" kern="1200" dirty="0" smtClean="0">
              <a:latin typeface="+mj-lt"/>
            </a:endParaRPr>
          </a:p>
          <a:p>
            <a:r>
              <a:rPr lang="en-US" sz="2200" kern="1200" dirty="0" smtClean="0">
                <a:latin typeface="+mj-lt"/>
              </a:rPr>
              <a:t>Bus Width: 8, Frequency: 500MHz, Length = 1mm</a:t>
            </a:r>
            <a:endParaRPr lang="en-US" dirty="0" smtClean="0"/>
          </a:p>
          <a:p>
            <a:pPr lvl="1"/>
            <a:r>
              <a:rPr lang="en-US" sz="1800" dirty="0" smtClean="0"/>
              <a:t>The average power consumption per mm for the analog bus is around 18.3 µW. </a:t>
            </a:r>
          </a:p>
          <a:p>
            <a:pPr lvl="1"/>
            <a:r>
              <a:rPr lang="en-US" sz="1800" dirty="0" smtClean="0"/>
              <a:t>The average power consumption for an 8-bit bus is 469.2 µW.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Analysis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44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power consumption in the parallel bus has an exponential increase with respect to the bus length whereas the power consumption in the analog </a:t>
            </a:r>
            <a:r>
              <a:rPr lang="en-US" sz="2200" dirty="0" smtClean="0"/>
              <a:t>bus increases </a:t>
            </a:r>
            <a:r>
              <a:rPr lang="en-US" sz="2200" dirty="0" smtClean="0"/>
              <a:t>slowly.</a:t>
            </a:r>
          </a:p>
          <a:p>
            <a:r>
              <a:rPr lang="en-US" sz="2200" dirty="0" smtClean="0"/>
              <a:t>SPICE simulation for an ideal case shows that, the ratio of bus power consumed by the proposed analog scheme to a typical parallel digital scheme is given by </a:t>
            </a:r>
            <a:r>
              <a:rPr lang="en-US" sz="2200" i="1" dirty="0" err="1" smtClean="0"/>
              <a:t>P</a:t>
            </a:r>
            <a:r>
              <a:rPr lang="en-US" sz="2200" baseline="-25000" dirty="0" err="1" smtClean="0"/>
              <a:t>analog</a:t>
            </a:r>
            <a:r>
              <a:rPr lang="en-US" sz="2200" i="1" dirty="0" smtClean="0"/>
              <a:t>/</a:t>
            </a:r>
            <a:r>
              <a:rPr lang="en-US" sz="2200" i="1" dirty="0" err="1" smtClean="0"/>
              <a:t>P</a:t>
            </a:r>
            <a:r>
              <a:rPr lang="en-US" sz="2200" baseline="-25000" dirty="0" err="1" smtClean="0"/>
              <a:t>digital</a:t>
            </a:r>
            <a:r>
              <a:rPr lang="en-US" sz="2200" i="1" dirty="0" smtClean="0"/>
              <a:t> = </a:t>
            </a:r>
            <a:r>
              <a:rPr lang="en-US" sz="2200" dirty="0" smtClean="0"/>
              <a:t>1/(3</a:t>
            </a:r>
            <a:r>
              <a:rPr lang="en-US" sz="2200" i="1" dirty="0" smtClean="0"/>
              <a:t>n</a:t>
            </a:r>
            <a:r>
              <a:rPr lang="en-US" sz="2200" dirty="0" smtClean="0"/>
              <a:t>).</a:t>
            </a:r>
          </a:p>
          <a:p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Analysis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45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power consumption of the ADC/DAC can be a design challenge for analog bus.</a:t>
            </a:r>
          </a:p>
          <a:p>
            <a:r>
              <a:rPr lang="en-US" sz="2200" dirty="0" smtClean="0"/>
              <a:t>ADC/DAC with a power consumption in µW range exists already. Example:</a:t>
            </a:r>
          </a:p>
          <a:p>
            <a:pPr lvl="2"/>
            <a:r>
              <a:rPr lang="en-US" sz="1600" dirty="0" smtClean="0"/>
              <a:t>ADC (ADS7924 from Texas Instruments): 5.5µW</a:t>
            </a:r>
          </a:p>
          <a:p>
            <a:pPr lvl="2"/>
            <a:r>
              <a:rPr lang="en-US" sz="1600" dirty="0" smtClean="0"/>
              <a:t>DAC (LTC1591 from Linear technology): 10µW</a:t>
            </a:r>
          </a:p>
          <a:p>
            <a:r>
              <a:rPr lang="en-US" sz="2200" dirty="0" smtClean="0"/>
              <a:t>In the 4-Bit and 8-Bit cases we </a:t>
            </a:r>
            <a:r>
              <a:rPr lang="en-US" sz="2200" dirty="0" smtClean="0"/>
              <a:t>have </a:t>
            </a:r>
            <a:r>
              <a:rPr lang="en-US" sz="2200" dirty="0" smtClean="0"/>
              <a:t>available power </a:t>
            </a:r>
            <a:r>
              <a:rPr lang="en-US" sz="2200" dirty="0" smtClean="0"/>
              <a:t>margins </a:t>
            </a:r>
            <a:r>
              <a:rPr lang="en-US" sz="2200" dirty="0" smtClean="0"/>
              <a:t>of 200µW and </a:t>
            </a:r>
            <a:r>
              <a:rPr lang="en-US" sz="2200" dirty="0" smtClean="0"/>
              <a:t>450µW, </a:t>
            </a:r>
            <a:r>
              <a:rPr lang="en-US" sz="2200" dirty="0" smtClean="0"/>
              <a:t>respectively.</a:t>
            </a:r>
          </a:p>
          <a:p>
            <a:r>
              <a:rPr lang="en-US" sz="2200" dirty="0" smtClean="0"/>
              <a:t>The analog bus architecture will </a:t>
            </a:r>
            <a:r>
              <a:rPr lang="en-US" sz="2200" dirty="0" smtClean="0"/>
              <a:t>save </a:t>
            </a:r>
            <a:r>
              <a:rPr lang="en-US" sz="2200" dirty="0" smtClean="0"/>
              <a:t>power </a:t>
            </a:r>
            <a:r>
              <a:rPr lang="en-US" sz="2200" dirty="0" smtClean="0"/>
              <a:t>even after addition of 15.5µW  power consuming elements.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Experimental 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46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Work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47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thesis examined the feasibility of the scheme, much work remains to be done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5" name="Diagram 14"/>
          <p:cNvGraphicFramePr/>
          <p:nvPr/>
        </p:nvGraphicFramePr>
        <p:xfrm>
          <a:off x="1143000" y="2819400"/>
          <a:ext cx="6781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Experimental 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48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Reference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49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6700" y="1524000"/>
            <a:ext cx="8496300" cy="4953000"/>
          </a:xfrm>
        </p:spPr>
        <p:txBody>
          <a:bodyPr/>
          <a:lstStyle/>
          <a:p>
            <a:r>
              <a:rPr lang="en-US" sz="1200" dirty="0" smtClean="0"/>
              <a:t>“14-Bit and 16-Bit Parallel Low Glitch Multiplying DACs with 4-Quadrant Resistors,“ </a:t>
            </a:r>
            <a:r>
              <a:rPr lang="en-US" sz="1200" i="1" dirty="0" smtClean="0"/>
              <a:t>White Paper</a:t>
            </a:r>
            <a:r>
              <a:rPr lang="en-US" sz="1200" dirty="0" smtClean="0"/>
              <a:t>, Linear Technology Corporation, Feb. 1999. http://cds.linear.com/docs/en/datasheet/15917fa.pdf. </a:t>
            </a:r>
          </a:p>
          <a:p>
            <a:r>
              <a:rPr lang="en-US" sz="1200" dirty="0" smtClean="0"/>
              <a:t>“2.2V, 12-Bit, 4-Channel, </a:t>
            </a:r>
            <a:r>
              <a:rPr lang="en-US" sz="1200" dirty="0" err="1" smtClean="0"/>
              <a:t>microPOWER</a:t>
            </a:r>
            <a:r>
              <a:rPr lang="en-US" sz="1200" dirty="0" smtClean="0"/>
              <a:t> Analog-to-Digital converter With I2C Interface,“ </a:t>
            </a:r>
            <a:r>
              <a:rPr lang="en-US" sz="1200" i="1" dirty="0" smtClean="0"/>
              <a:t>White Paper</a:t>
            </a:r>
            <a:r>
              <a:rPr lang="en-US" sz="1200" dirty="0" smtClean="0"/>
              <a:t>, Texas Instruments Incorporated, Jan. 2012. http://www.ti.com/lit/ds/symlink/ads7924.pdf.</a:t>
            </a:r>
          </a:p>
          <a:p>
            <a:r>
              <a:rPr lang="en-US" sz="1200" dirty="0" smtClean="0"/>
              <a:t>“</a:t>
            </a:r>
            <a:r>
              <a:rPr lang="en-US" sz="1200" dirty="0" err="1" smtClean="0"/>
              <a:t>LTspice</a:t>
            </a:r>
            <a:r>
              <a:rPr lang="en-US" sz="1200" dirty="0" smtClean="0"/>
              <a:t> IV (Version 4.18b)," 2013. Linear Technology Corporation, http://www.com/designtools/software/#LTspice.</a:t>
            </a:r>
          </a:p>
          <a:p>
            <a:r>
              <a:rPr lang="en-US" sz="1200" dirty="0" smtClean="0"/>
              <a:t>R. J. Baker, </a:t>
            </a:r>
            <a:r>
              <a:rPr lang="en-US" sz="1200" i="1" dirty="0" smtClean="0"/>
              <a:t>CMOS Mixed-signal Circuit Design</a:t>
            </a:r>
            <a:r>
              <a:rPr lang="en-US" sz="1200" dirty="0" smtClean="0"/>
              <a:t>. John Wiley &amp; Sons, 2008.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Borkar</a:t>
            </a:r>
            <a:r>
              <a:rPr lang="en-US" sz="1200" dirty="0" smtClean="0"/>
              <a:t>, “Thousand Core Chips: A Technology Perspective," in </a:t>
            </a:r>
            <a:r>
              <a:rPr lang="en-US" sz="1200" i="1" dirty="0" smtClean="0"/>
              <a:t>Proc. 44th Design Automation Conference</a:t>
            </a:r>
            <a:r>
              <a:rPr lang="en-US" sz="1200" dirty="0" smtClean="0"/>
              <a:t>, 2007, pp. 746-749.</a:t>
            </a:r>
          </a:p>
          <a:p>
            <a:r>
              <a:rPr lang="en-US" sz="1200" dirty="0" smtClean="0"/>
              <a:t>N. </a:t>
            </a:r>
            <a:r>
              <a:rPr lang="en-US" sz="1200" dirty="0" err="1" smtClean="0"/>
              <a:t>Hatta</a:t>
            </a:r>
            <a:r>
              <a:rPr lang="en-US" sz="1200" dirty="0" smtClean="0"/>
              <a:t>, N. D. </a:t>
            </a:r>
            <a:r>
              <a:rPr lang="en-US" sz="1200" dirty="0" err="1" smtClean="0"/>
              <a:t>Barli</a:t>
            </a:r>
            <a:r>
              <a:rPr lang="en-US" sz="1200" dirty="0" smtClean="0"/>
              <a:t>, C. </a:t>
            </a:r>
            <a:r>
              <a:rPr lang="en-US" sz="1200" dirty="0" err="1" smtClean="0"/>
              <a:t>Iwama</a:t>
            </a:r>
            <a:r>
              <a:rPr lang="en-US" sz="1200" dirty="0" smtClean="0"/>
              <a:t>, L. D. Hung, D. </a:t>
            </a:r>
            <a:r>
              <a:rPr lang="en-US" sz="1200" dirty="0" err="1" smtClean="0"/>
              <a:t>Tashiro</a:t>
            </a:r>
            <a:r>
              <a:rPr lang="en-US" sz="1200" dirty="0" smtClean="0"/>
              <a:t>, S. Sakai, and H. Tanaka, “Bus Serialization for Reducing Power Consumption," </a:t>
            </a:r>
            <a:r>
              <a:rPr lang="en-US" sz="1200" i="1" dirty="0" smtClean="0"/>
              <a:t>ISPJ Trans. Advanced Computing Systems</a:t>
            </a:r>
            <a:r>
              <a:rPr lang="en-US" sz="1200" dirty="0" smtClean="0"/>
              <a:t>, vol. 47, no. SIG-3, pp. 686-694, Mar. 2006.</a:t>
            </a:r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Kedia</a:t>
            </a:r>
            <a:r>
              <a:rPr lang="en-US" sz="1200" dirty="0" smtClean="0"/>
              <a:t> and R. </a:t>
            </a:r>
            <a:r>
              <a:rPr lang="en-US" sz="1200" dirty="0" err="1" smtClean="0"/>
              <a:t>Saleh</a:t>
            </a:r>
            <a:r>
              <a:rPr lang="en-US" sz="1200" dirty="0" smtClean="0"/>
              <a:t>, “Power Reduction of On-Chip Serial Links," in </a:t>
            </a:r>
            <a:r>
              <a:rPr lang="en-US" sz="1200" i="1" dirty="0" smtClean="0"/>
              <a:t>IEEE International </a:t>
            </a:r>
            <a:r>
              <a:rPr lang="en-US" sz="1200" i="1" dirty="0" err="1" smtClean="0"/>
              <a:t>Symp</a:t>
            </a:r>
            <a:r>
              <a:rPr lang="en-US" sz="1200" i="1" dirty="0" smtClean="0"/>
              <a:t>. Circuits and Systems</a:t>
            </a:r>
            <a:r>
              <a:rPr lang="en-US" sz="1200" dirty="0" smtClean="0"/>
              <a:t>, 2007, pp. 865-868.</a:t>
            </a:r>
          </a:p>
          <a:p>
            <a:r>
              <a:rPr lang="en-US" sz="1200" dirty="0" smtClean="0"/>
              <a:t>B. Li, V. D.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, and B. Zhang, “Mixed-Signal Compression of Digital Test Data.“ </a:t>
            </a:r>
            <a:r>
              <a:rPr lang="en-US" sz="1200" i="1" dirty="0" smtClean="0"/>
              <a:t>Personal Communication</a:t>
            </a:r>
            <a:r>
              <a:rPr lang="en-US" sz="1200" dirty="0" smtClean="0"/>
              <a:t>, June 2013.</a:t>
            </a:r>
          </a:p>
          <a:p>
            <a:r>
              <a:rPr lang="en-US" sz="1200" dirty="0" smtClean="0"/>
              <a:t>G. E. Moore, “Cramming More Components onto Integrated Circuits," </a:t>
            </a:r>
            <a:r>
              <a:rPr lang="en-US" sz="1200" i="1" dirty="0" smtClean="0"/>
              <a:t>Electronics</a:t>
            </a:r>
            <a:r>
              <a:rPr lang="en-US" sz="1200" dirty="0" smtClean="0"/>
              <a:t>. Vol. 38, no. 8, Apr. 1965.</a:t>
            </a:r>
          </a:p>
          <a:p>
            <a:r>
              <a:rPr lang="en-US" sz="1200" dirty="0" smtClean="0"/>
              <a:t>Semiconductor Industry Association, “International Technology Roadmap for Semiconductors,“ 2012. http://www.itrs.net/Links/2012ITRS/Home2012.htm.</a:t>
            </a:r>
          </a:p>
          <a:p>
            <a:r>
              <a:rPr lang="en-US" sz="1200" dirty="0" smtClean="0"/>
              <a:t>F. N. Taher and V. D. Agrawal, “A Low-Power Analog Bus Approach for On-Chip Digital Communication," </a:t>
            </a:r>
            <a:r>
              <a:rPr lang="en-US" sz="1200" i="1" dirty="0" smtClean="0"/>
              <a:t>31st IEEE International Conf. Computer Design</a:t>
            </a:r>
            <a:r>
              <a:rPr lang="en-US" sz="1200" dirty="0" smtClean="0"/>
              <a:t>, 2013. Submitted</a:t>
            </a:r>
          </a:p>
          <a:p>
            <a:r>
              <a:rPr lang="en-US" sz="1200" dirty="0" smtClean="0"/>
              <a:t>F. N. Taher, S. </a:t>
            </a:r>
            <a:r>
              <a:rPr lang="en-US" sz="1200" dirty="0" err="1" smtClean="0"/>
              <a:t>Sindia</a:t>
            </a:r>
            <a:r>
              <a:rPr lang="en-US" sz="1200" dirty="0" smtClean="0"/>
              <a:t>, and V. D.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, “An Analog Bus for Low Power On-Chip Digital Communication," in Work-in-Progress Poster Session, </a:t>
            </a:r>
            <a:r>
              <a:rPr lang="en-US" sz="1200" i="1" dirty="0" smtClean="0"/>
              <a:t>Design Automation Conference</a:t>
            </a:r>
            <a:r>
              <a:rPr lang="en-US" sz="1200" dirty="0" smtClean="0"/>
              <a:t>, (Austin, Texas), June 2013.</a:t>
            </a:r>
          </a:p>
          <a:p>
            <a:pPr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562100"/>
            <a:ext cx="7543800" cy="3733800"/>
          </a:xfrm>
        </p:spPr>
        <p:txBody>
          <a:bodyPr/>
          <a:lstStyle/>
          <a:p>
            <a:r>
              <a:rPr lang="en-US" sz="2000" dirty="0" smtClean="0"/>
              <a:t>Pollack's Rule: Each technology generation doubles the number of transistor on a chip which enables that performance increase is roughly proportional to square root of increase in complexity.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6096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Borkar</a:t>
            </a:r>
            <a:r>
              <a:rPr lang="en-US" sz="1200" dirty="0" smtClean="0"/>
              <a:t>, DAC 2007</a:t>
            </a:r>
            <a:endParaRPr lang="en-US" sz="1200" b="1" dirty="0" smtClean="0"/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959" y="2971800"/>
            <a:ext cx="70442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5181600" cy="36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63683"/>
            <a:ext cx="4261224" cy="39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sz="48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914400" y="1981200"/>
          <a:ext cx="7086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/>
              <a:t>Background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Concept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Result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9716" y="1524000"/>
            <a:ext cx="8458200" cy="3733800"/>
          </a:xfrm>
        </p:spPr>
        <p:txBody>
          <a:bodyPr/>
          <a:lstStyle/>
          <a:p>
            <a:r>
              <a:rPr lang="en-US" sz="2200" dirty="0" smtClean="0"/>
              <a:t>A bus is a collection of signals (wires) that connects one or more IP components for the purpose of data communication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37921"/>
              </p:ext>
            </p:extLst>
          </p:nvPr>
        </p:nvGraphicFramePr>
        <p:xfrm>
          <a:off x="2133600" y="2479845"/>
          <a:ext cx="4876800" cy="3692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4" imgW="7182853" imgH="5439534" progId="PBrush">
                  <p:embed/>
                </p:oleObj>
              </mc:Choice>
              <mc:Fallback>
                <p:oleObj name="Bitmap Image" r:id="rId4" imgW="7182853" imgH="5439534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79845"/>
                        <a:ext cx="4876800" cy="3692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Parallel Bus</a:t>
            </a:r>
            <a:endParaRPr lang="en-US" sz="4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200" dirty="0" smtClean="0"/>
              <a:t>Power Dissipation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Routing Complexity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Area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Signal Integrity and Crosstalk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Performance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7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74D090-87E2-41C5-B36F-83C863A1C85F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64886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Farah Naz Taher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EB2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ject Over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Ninja:Applications:Microsoft Office X:Templates:Presentations:Content:Project Overview</Template>
  <TotalTime>2907</TotalTime>
  <Words>2244</Words>
  <Application>Microsoft Office PowerPoint</Application>
  <PresentationFormat>On-screen Show (4:3)</PresentationFormat>
  <Paragraphs>609</Paragraphs>
  <Slides>51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NimbusRomNo9L-Regu</vt:lpstr>
      <vt:lpstr>Times</vt:lpstr>
      <vt:lpstr>Times New Roman</vt:lpstr>
      <vt:lpstr>Wingdings</vt:lpstr>
      <vt:lpstr>Project Overview</vt:lpstr>
      <vt:lpstr>Bitmap Image</vt:lpstr>
      <vt:lpstr>Equation</vt:lpstr>
      <vt:lpstr>Worksheet</vt:lpstr>
      <vt:lpstr>PowerPoint Presentation</vt:lpstr>
      <vt:lpstr>Outline</vt:lpstr>
      <vt:lpstr>Motivation</vt:lpstr>
      <vt:lpstr>Motivation</vt:lpstr>
      <vt:lpstr>Motivation</vt:lpstr>
      <vt:lpstr>Motivation</vt:lpstr>
      <vt:lpstr>Outline</vt:lpstr>
      <vt:lpstr>Bus Structure</vt:lpstr>
      <vt:lpstr>Issues With Parallel Bus</vt:lpstr>
      <vt:lpstr>Dynamic Power</vt:lpstr>
      <vt:lpstr>Dynamic Power</vt:lpstr>
      <vt:lpstr>Dynamic Power</vt:lpstr>
      <vt:lpstr>The SerDes Option</vt:lpstr>
      <vt:lpstr>Disadvantages of SerDes</vt:lpstr>
      <vt:lpstr>Outline</vt:lpstr>
      <vt:lpstr>Problem Statement</vt:lpstr>
      <vt:lpstr>Outline</vt:lpstr>
      <vt:lpstr>Analog Bus</vt:lpstr>
      <vt:lpstr>Parallel Bus vs. Analog Bus</vt:lpstr>
      <vt:lpstr>Parallel bus vs. Analog Bus</vt:lpstr>
      <vt:lpstr>Analog Bus</vt:lpstr>
      <vt:lpstr>Vswing</vt:lpstr>
      <vt:lpstr>Vswing</vt:lpstr>
      <vt:lpstr>Proposition</vt:lpstr>
      <vt:lpstr>Proposition</vt:lpstr>
      <vt:lpstr>Proposition</vt:lpstr>
      <vt:lpstr>Proposition</vt:lpstr>
      <vt:lpstr>Advantages</vt:lpstr>
      <vt:lpstr>Advantages</vt:lpstr>
      <vt:lpstr>Outline</vt:lpstr>
      <vt:lpstr>Experimental Setup</vt:lpstr>
      <vt:lpstr>Replacement of 4-Line Parallel Bus</vt:lpstr>
      <vt:lpstr>Replacement of 4-Line Parallel Bus</vt:lpstr>
      <vt:lpstr>Replacement of 4-line Parallel Bus</vt:lpstr>
      <vt:lpstr>Replacement of 4-line Parallel Bus</vt:lpstr>
      <vt:lpstr>Replacement of 4-line Parallel Bus</vt:lpstr>
      <vt:lpstr>Replacement of 4-line Parallel Bus</vt:lpstr>
      <vt:lpstr>Replacement of 8-Line Parallel Bus</vt:lpstr>
      <vt:lpstr>Replacement of 8-Line Parallel Bus</vt:lpstr>
      <vt:lpstr>Replacement of 8-Line Parallel Bus</vt:lpstr>
      <vt:lpstr>Replacement of 8-Line Parallel Bus</vt:lpstr>
      <vt:lpstr>Analysis for f = 500MHz</vt:lpstr>
      <vt:lpstr>Analysis</vt:lpstr>
      <vt:lpstr>Analysis</vt:lpstr>
      <vt:lpstr>Analysis</vt:lpstr>
      <vt:lpstr>Outline</vt:lpstr>
      <vt:lpstr>Future Work</vt:lpstr>
      <vt:lpstr>Outline</vt:lpstr>
      <vt:lpstr>Reference</vt:lpstr>
      <vt:lpstr>PowerPoint Presentation</vt:lpstr>
      <vt:lpstr>PowerPoint Presentation</vt:lpstr>
    </vt:vector>
  </TitlesOfParts>
  <Company>University Relations -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Auburn University</dc:title>
  <dc:creator>Farah</dc:creator>
  <cp:lastModifiedBy>Vishwani Agrawal</cp:lastModifiedBy>
  <cp:revision>308</cp:revision>
  <cp:lastPrinted>2005-05-02T13:17:43Z</cp:lastPrinted>
  <dcterms:created xsi:type="dcterms:W3CDTF">2004-02-10T13:52:47Z</dcterms:created>
  <dcterms:modified xsi:type="dcterms:W3CDTF">2020-02-05T05:59:24Z</dcterms:modified>
</cp:coreProperties>
</file>