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31" r:id="rId2"/>
    <p:sldId id="332" r:id="rId3"/>
    <p:sldId id="333" r:id="rId4"/>
    <p:sldId id="348" r:id="rId5"/>
    <p:sldId id="356" r:id="rId6"/>
    <p:sldId id="350" r:id="rId7"/>
    <p:sldId id="349" r:id="rId8"/>
    <p:sldId id="352" r:id="rId9"/>
    <p:sldId id="382" r:id="rId10"/>
    <p:sldId id="357" r:id="rId11"/>
    <p:sldId id="305" r:id="rId12"/>
    <p:sldId id="383" r:id="rId13"/>
    <p:sldId id="384" r:id="rId14"/>
    <p:sldId id="336" r:id="rId15"/>
    <p:sldId id="359" r:id="rId16"/>
    <p:sldId id="360" r:id="rId17"/>
    <p:sldId id="361" r:id="rId18"/>
    <p:sldId id="367" r:id="rId19"/>
    <p:sldId id="358" r:id="rId20"/>
    <p:sldId id="337" r:id="rId21"/>
    <p:sldId id="363" r:id="rId22"/>
    <p:sldId id="364" r:id="rId23"/>
    <p:sldId id="365" r:id="rId24"/>
    <p:sldId id="366" r:id="rId25"/>
    <p:sldId id="342" r:id="rId26"/>
    <p:sldId id="362" r:id="rId27"/>
    <p:sldId id="344" r:id="rId28"/>
    <p:sldId id="385" r:id="rId29"/>
    <p:sldId id="369" r:id="rId30"/>
    <p:sldId id="371" r:id="rId31"/>
    <p:sldId id="370" r:id="rId32"/>
    <p:sldId id="372" r:id="rId33"/>
    <p:sldId id="373" r:id="rId34"/>
    <p:sldId id="374" r:id="rId35"/>
    <p:sldId id="376" r:id="rId36"/>
    <p:sldId id="377" r:id="rId37"/>
    <p:sldId id="378" r:id="rId38"/>
    <p:sldId id="386" r:id="rId39"/>
    <p:sldId id="380" r:id="rId40"/>
    <p:sldId id="345" r:id="rId41"/>
    <p:sldId id="381" r:id="rId42"/>
    <p:sldId id="387" r:id="rId43"/>
    <p:sldId id="288" r:id="rId44"/>
  </p:sldIdLst>
  <p:sldSz cx="9144000" cy="6858000" type="screen4x3"/>
  <p:notesSz cx="68580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  <a:srgbClr val="3333CC"/>
    <a:srgbClr val="FF0000"/>
    <a:srgbClr val="FFCC00"/>
    <a:srgbClr val="FFFF99"/>
    <a:srgbClr val="FFFFFF"/>
    <a:srgbClr val="FFFF66"/>
    <a:srgbClr val="FFFF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64" autoAdjust="0"/>
  </p:normalViewPr>
  <p:slideViewPr>
    <p:cSldViewPr snapToGrid="0">
      <p:cViewPr>
        <p:scale>
          <a:sx n="100" d="100"/>
          <a:sy n="100" d="100"/>
        </p:scale>
        <p:origin x="-21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9014400" cy="39014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"/>
  <c:chart>
    <c:autoTitleDeleted val="1"/>
    <c:view3D>
      <c:perspective val="0"/>
    </c:view3D>
    <c:floor>
      <c:sp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c:spPr>
    </c:floor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MILP 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C432</c:v>
                </c:pt>
                <c:pt idx="1">
                  <c:v>C499</c:v>
                </c:pt>
                <c:pt idx="2">
                  <c:v>C880</c:v>
                </c:pt>
                <c:pt idx="3">
                  <c:v>C1355</c:v>
                </c:pt>
                <c:pt idx="4">
                  <c:v>C1908</c:v>
                </c:pt>
                <c:pt idx="5">
                  <c:v>C2670</c:v>
                </c:pt>
                <c:pt idx="6">
                  <c:v>C3540</c:v>
                </c:pt>
                <c:pt idx="7">
                  <c:v>C5315</c:v>
                </c:pt>
                <c:pt idx="8">
                  <c:v>C6288</c:v>
                </c:pt>
                <c:pt idx="9">
                  <c:v>C7552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2</c:v>
                </c:pt>
                <c:pt idx="2">
                  <c:v>22.2</c:v>
                </c:pt>
                <c:pt idx="3">
                  <c:v>2.5</c:v>
                </c:pt>
                <c:pt idx="4">
                  <c:v>5.8</c:v>
                </c:pt>
                <c:pt idx="5">
                  <c:v>14.8</c:v>
                </c:pt>
                <c:pt idx="6">
                  <c:v>3.8</c:v>
                </c:pt>
                <c:pt idx="7">
                  <c:v>16.100000000000001</c:v>
                </c:pt>
                <c:pt idx="8">
                  <c:v>2.1</c:v>
                </c:pt>
                <c:pt idx="9">
                  <c:v>11.1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MILP II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C00"/>
              </a:solidFill>
            </a:ln>
          </c:spPr>
          <c:dLbls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showVal val="1"/>
          </c:dLbls>
          <c:cat>
            <c:strRef>
              <c:f>Sheet1!$A$2:$A$11</c:f>
              <c:strCache>
                <c:ptCount val="10"/>
                <c:pt idx="0">
                  <c:v>C432</c:v>
                </c:pt>
                <c:pt idx="1">
                  <c:v>C499</c:v>
                </c:pt>
                <c:pt idx="2">
                  <c:v>C880</c:v>
                </c:pt>
                <c:pt idx="3">
                  <c:v>C1355</c:v>
                </c:pt>
                <c:pt idx="4">
                  <c:v>C1908</c:v>
                </c:pt>
                <c:pt idx="5">
                  <c:v>C2670</c:v>
                </c:pt>
                <c:pt idx="6">
                  <c:v>C3540</c:v>
                </c:pt>
                <c:pt idx="7">
                  <c:v>C5315</c:v>
                </c:pt>
                <c:pt idx="8">
                  <c:v>C6288</c:v>
                </c:pt>
                <c:pt idx="9">
                  <c:v>C7552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1.1000000000000001</c:v>
                </c:pt>
                <c:pt idx="1">
                  <c:v>2</c:v>
                </c:pt>
                <c:pt idx="2">
                  <c:v>24.5</c:v>
                </c:pt>
                <c:pt idx="3">
                  <c:v>2.5</c:v>
                </c:pt>
                <c:pt idx="4">
                  <c:v>12.4</c:v>
                </c:pt>
                <c:pt idx="5">
                  <c:v>18.100000000000001</c:v>
                </c:pt>
                <c:pt idx="6">
                  <c:v>19.5</c:v>
                </c:pt>
                <c:pt idx="7">
                  <c:v>21.1</c:v>
                </c:pt>
                <c:pt idx="8">
                  <c:v>3.8</c:v>
                </c:pt>
                <c:pt idx="9">
                  <c:v>14.9</c:v>
                </c:pt>
              </c:numCache>
            </c:numRef>
          </c:val>
        </c:ser>
        <c:dLbls>
          <c:showVal val="1"/>
        </c:dLbls>
        <c:shape val="box"/>
        <c:axId val="79475840"/>
        <c:axId val="79477376"/>
        <c:axId val="78082944"/>
      </c:bar3DChart>
      <c:catAx>
        <c:axId val="79475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</a:defRPr>
            </a:pPr>
            <a:endParaRPr lang="en-US"/>
          </a:p>
        </c:txPr>
        <c:crossAx val="79477376"/>
        <c:crosses val="autoZero"/>
        <c:auto val="1"/>
        <c:lblAlgn val="ctr"/>
        <c:lblOffset val="100"/>
      </c:catAx>
      <c:valAx>
        <c:axId val="794773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9475840"/>
        <c:crosses val="autoZero"/>
        <c:crossBetween val="between"/>
      </c:valAx>
      <c:serAx>
        <c:axId val="78082944"/>
        <c:scaling>
          <c:orientation val="minMax"/>
        </c:scaling>
        <c:delete val="1"/>
        <c:axPos val="b"/>
        <c:tickLblPos val="none"/>
        <c:crossAx val="79477376"/>
        <c:crosses val="autoZero"/>
      </c:serAx>
    </c:plotArea>
    <c:legend>
      <c:legendPos val="t"/>
      <c:legendEntry>
        <c:idx val="0"/>
        <c:txPr>
          <a:bodyPr/>
          <a:lstStyle/>
          <a:p>
            <a:pPr>
              <a:defRPr sz="24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4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</c:legendEntry>
      <c:layout>
        <c:manualLayout>
          <c:xMode val="edge"/>
          <c:yMode val="edge"/>
          <c:x val="6.0060945771609059E-2"/>
          <c:y val="1.4065637426261542E-2"/>
          <c:w val="0.8798781084567826"/>
          <c:h val="7.6287070430449119E-2"/>
        </c:manualLayout>
      </c:layout>
      <c:txPr>
        <a:bodyPr/>
        <a:lstStyle/>
        <a:p>
          <a:pPr>
            <a:def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C4415B-A2ED-4057-B112-B9FF8F57692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</dgm:pt>
    <dgm:pt modelId="{D9B64B91-37AA-4E39-A2A7-0C3F31ED5E9E}">
      <dgm:prSet phldrT="[Text]"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163CF652-70C3-4911-87DF-72B4F980D803}" type="parTrans" cxnId="{40D8ACA7-074D-42AC-BDC8-D529A596DF9F}">
      <dgm:prSet/>
      <dgm:spPr/>
      <dgm:t>
        <a:bodyPr/>
        <a:lstStyle/>
        <a:p>
          <a:endParaRPr lang="en-US"/>
        </a:p>
      </dgm:t>
    </dgm:pt>
    <dgm:pt modelId="{DD22C43E-E634-4529-8718-D863E2C15EDC}" type="sibTrans" cxnId="{40D8ACA7-074D-42AC-BDC8-D529A596DF9F}">
      <dgm:prSet/>
      <dgm:spPr/>
      <dgm:t>
        <a:bodyPr/>
        <a:lstStyle/>
        <a:p>
          <a:endParaRPr lang="en-US"/>
        </a:p>
      </dgm:t>
    </dgm:pt>
    <dgm:pt modelId="{5C2740C3-7AF6-4013-8E47-70DF131D6F4C}">
      <dgm:prSet phldrT="[Text]"/>
      <dgm:spPr>
        <a:solidFill>
          <a:srgbClr val="7030A0"/>
        </a:solidFill>
      </dgm:spPr>
      <dgm:t>
        <a:bodyPr/>
        <a:lstStyle/>
        <a:p>
          <a:endParaRPr lang="en-US" dirty="0"/>
        </a:p>
      </dgm:t>
    </dgm:pt>
    <dgm:pt modelId="{4C9B02D0-A40D-462C-AD35-940642C473E6}" type="parTrans" cxnId="{68A875AA-CF2D-4A6B-B937-70D6069624E5}">
      <dgm:prSet/>
      <dgm:spPr/>
      <dgm:t>
        <a:bodyPr/>
        <a:lstStyle/>
        <a:p>
          <a:endParaRPr lang="en-US"/>
        </a:p>
      </dgm:t>
    </dgm:pt>
    <dgm:pt modelId="{FF1864EA-4AEC-4213-BE4F-AFE6B459DAD0}" type="sibTrans" cxnId="{68A875AA-CF2D-4A6B-B937-70D6069624E5}">
      <dgm:prSet/>
      <dgm:spPr/>
      <dgm:t>
        <a:bodyPr/>
        <a:lstStyle/>
        <a:p>
          <a:endParaRPr lang="en-US"/>
        </a:p>
      </dgm:t>
    </dgm:pt>
    <dgm:pt modelId="{07B54581-16BA-4B8C-9D8E-305200932D09}">
      <dgm:prSet phldrT="[Text]"/>
      <dgm:spPr>
        <a:solidFill>
          <a:srgbClr val="0070C0"/>
        </a:solidFill>
      </dgm:spPr>
      <dgm:t>
        <a:bodyPr/>
        <a:lstStyle/>
        <a:p>
          <a:endParaRPr lang="en-US" dirty="0" smtClean="0"/>
        </a:p>
      </dgm:t>
    </dgm:pt>
    <dgm:pt modelId="{E5B1AACC-4B67-4862-AFFD-99D3DE4A18EC}" type="parTrans" cxnId="{847315EC-DE42-4B3D-BC4E-14842F96DB11}">
      <dgm:prSet/>
      <dgm:spPr/>
      <dgm:t>
        <a:bodyPr/>
        <a:lstStyle/>
        <a:p>
          <a:endParaRPr lang="en-US"/>
        </a:p>
      </dgm:t>
    </dgm:pt>
    <dgm:pt modelId="{1FB28D44-BAFC-4AA7-8565-C3C442510E9A}" type="sibTrans" cxnId="{847315EC-DE42-4B3D-BC4E-14842F96DB11}">
      <dgm:prSet/>
      <dgm:spPr/>
      <dgm:t>
        <a:bodyPr/>
        <a:lstStyle/>
        <a:p>
          <a:endParaRPr lang="en-US"/>
        </a:p>
      </dgm:t>
    </dgm:pt>
    <dgm:pt modelId="{FC967CC0-3031-4920-8380-74C978A4F438}" type="pres">
      <dgm:prSet presAssocID="{5DC4415B-A2ED-4057-B112-B9FF8F57692F}" presName="compositeShape" presStyleCnt="0">
        <dgm:presLayoutVars>
          <dgm:chMax val="7"/>
          <dgm:dir/>
          <dgm:resizeHandles val="exact"/>
        </dgm:presLayoutVars>
      </dgm:prSet>
      <dgm:spPr/>
    </dgm:pt>
    <dgm:pt modelId="{D9A59B2C-D08A-46DF-BB6C-84B2E72DDAA5}" type="pres">
      <dgm:prSet presAssocID="{5DC4415B-A2ED-4057-B112-B9FF8F57692F}" presName="wedge1" presStyleLbl="node1" presStyleIdx="0" presStyleCnt="3"/>
      <dgm:spPr/>
      <dgm:t>
        <a:bodyPr/>
        <a:lstStyle/>
        <a:p>
          <a:endParaRPr lang="en-US"/>
        </a:p>
      </dgm:t>
    </dgm:pt>
    <dgm:pt modelId="{C8067D1D-960E-43AD-B879-74E020A1C39A}" type="pres">
      <dgm:prSet presAssocID="{5DC4415B-A2ED-4057-B112-B9FF8F57692F}" presName="dummy1a" presStyleCnt="0"/>
      <dgm:spPr/>
    </dgm:pt>
    <dgm:pt modelId="{E4D5D654-4E38-4F6C-9B5D-A1449CE8148F}" type="pres">
      <dgm:prSet presAssocID="{5DC4415B-A2ED-4057-B112-B9FF8F57692F}" presName="dummy1b" presStyleCnt="0"/>
      <dgm:spPr/>
    </dgm:pt>
    <dgm:pt modelId="{BB5F70C3-219D-4C07-A6AB-33E4FD8BC28E}" type="pres">
      <dgm:prSet presAssocID="{5DC4415B-A2ED-4057-B112-B9FF8F57692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AB59A-B276-45F8-9BAF-CBF928B27983}" type="pres">
      <dgm:prSet presAssocID="{5DC4415B-A2ED-4057-B112-B9FF8F57692F}" presName="wedge2" presStyleLbl="node1" presStyleIdx="1" presStyleCnt="3"/>
      <dgm:spPr/>
      <dgm:t>
        <a:bodyPr/>
        <a:lstStyle/>
        <a:p>
          <a:endParaRPr lang="en-US"/>
        </a:p>
      </dgm:t>
    </dgm:pt>
    <dgm:pt modelId="{3EBB026B-0BA2-47B0-AB84-2289F66DEE2C}" type="pres">
      <dgm:prSet presAssocID="{5DC4415B-A2ED-4057-B112-B9FF8F57692F}" presName="dummy2a" presStyleCnt="0"/>
      <dgm:spPr/>
    </dgm:pt>
    <dgm:pt modelId="{DFF839F1-F68C-4A2C-B720-0C740C9062D7}" type="pres">
      <dgm:prSet presAssocID="{5DC4415B-A2ED-4057-B112-B9FF8F57692F}" presName="dummy2b" presStyleCnt="0"/>
      <dgm:spPr/>
    </dgm:pt>
    <dgm:pt modelId="{CCDCA7F3-9833-4B8E-BAAB-BEA54D50FECD}" type="pres">
      <dgm:prSet presAssocID="{5DC4415B-A2ED-4057-B112-B9FF8F57692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6C39B-A1C5-42B9-A57C-53090AC3D10B}" type="pres">
      <dgm:prSet presAssocID="{5DC4415B-A2ED-4057-B112-B9FF8F57692F}" presName="wedge3" presStyleLbl="node1" presStyleIdx="2" presStyleCnt="3"/>
      <dgm:spPr/>
      <dgm:t>
        <a:bodyPr/>
        <a:lstStyle/>
        <a:p>
          <a:endParaRPr lang="en-US"/>
        </a:p>
      </dgm:t>
    </dgm:pt>
    <dgm:pt modelId="{4B407080-77A5-453B-975A-ED8CDF6DDF7F}" type="pres">
      <dgm:prSet presAssocID="{5DC4415B-A2ED-4057-B112-B9FF8F57692F}" presName="dummy3a" presStyleCnt="0"/>
      <dgm:spPr/>
    </dgm:pt>
    <dgm:pt modelId="{BC1E57D8-B73F-4E06-AD78-9FE0BA71B324}" type="pres">
      <dgm:prSet presAssocID="{5DC4415B-A2ED-4057-B112-B9FF8F57692F}" presName="dummy3b" presStyleCnt="0"/>
      <dgm:spPr/>
    </dgm:pt>
    <dgm:pt modelId="{FD8E8D17-FA64-44C3-AA13-90DBCCC15D46}" type="pres">
      <dgm:prSet presAssocID="{5DC4415B-A2ED-4057-B112-B9FF8F57692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7C803-5C24-4B0E-90F1-FC5AF48A3861}" type="pres">
      <dgm:prSet presAssocID="{DD22C43E-E634-4529-8718-D863E2C15EDC}" presName="arrowWedge1" presStyleLbl="fgSibTrans2D1" presStyleIdx="0" presStyleCnt="3"/>
      <dgm:spPr/>
    </dgm:pt>
    <dgm:pt modelId="{C4C5B4EB-A3E0-4E89-BB22-8AB4527AAF70}" type="pres">
      <dgm:prSet presAssocID="{FF1864EA-4AEC-4213-BE4F-AFE6B459DAD0}" presName="arrowWedge2" presStyleLbl="fgSibTrans2D1" presStyleIdx="1" presStyleCnt="3"/>
      <dgm:spPr/>
    </dgm:pt>
    <dgm:pt modelId="{4ED3B803-380E-49C5-BD0E-0FD95E3CA205}" type="pres">
      <dgm:prSet presAssocID="{1FB28D44-BAFC-4AA7-8565-C3C442510E9A}" presName="arrowWedge3" presStyleLbl="fgSibTrans2D1" presStyleIdx="2" presStyleCnt="3"/>
      <dgm:spPr/>
    </dgm:pt>
  </dgm:ptLst>
  <dgm:cxnLst>
    <dgm:cxn modelId="{F3D9B1CB-AB32-467B-86DB-6A9D0B55E309}" type="presOf" srcId="{5C2740C3-7AF6-4013-8E47-70DF131D6F4C}" destId="{88CAB59A-B276-45F8-9BAF-CBF928B27983}" srcOrd="0" destOrd="0" presId="urn:microsoft.com/office/officeart/2005/8/layout/cycle8"/>
    <dgm:cxn modelId="{D7CD31A6-885D-446A-956D-AF01828ACDF0}" type="presOf" srcId="{07B54581-16BA-4B8C-9D8E-305200932D09}" destId="{B8F6C39B-A1C5-42B9-A57C-53090AC3D10B}" srcOrd="0" destOrd="0" presId="urn:microsoft.com/office/officeart/2005/8/layout/cycle8"/>
    <dgm:cxn modelId="{1ED6CC84-57FF-4F6C-8D2F-C1897A70C35F}" type="presOf" srcId="{07B54581-16BA-4B8C-9D8E-305200932D09}" destId="{FD8E8D17-FA64-44C3-AA13-90DBCCC15D46}" srcOrd="1" destOrd="0" presId="urn:microsoft.com/office/officeart/2005/8/layout/cycle8"/>
    <dgm:cxn modelId="{E282F6B9-97AA-41D0-826D-52AD7C94B140}" type="presOf" srcId="{5C2740C3-7AF6-4013-8E47-70DF131D6F4C}" destId="{CCDCA7F3-9833-4B8E-BAAB-BEA54D50FECD}" srcOrd="1" destOrd="0" presId="urn:microsoft.com/office/officeart/2005/8/layout/cycle8"/>
    <dgm:cxn modelId="{40D8ACA7-074D-42AC-BDC8-D529A596DF9F}" srcId="{5DC4415B-A2ED-4057-B112-B9FF8F57692F}" destId="{D9B64B91-37AA-4E39-A2A7-0C3F31ED5E9E}" srcOrd="0" destOrd="0" parTransId="{163CF652-70C3-4911-87DF-72B4F980D803}" sibTransId="{DD22C43E-E634-4529-8718-D863E2C15EDC}"/>
    <dgm:cxn modelId="{68A875AA-CF2D-4A6B-B937-70D6069624E5}" srcId="{5DC4415B-A2ED-4057-B112-B9FF8F57692F}" destId="{5C2740C3-7AF6-4013-8E47-70DF131D6F4C}" srcOrd="1" destOrd="0" parTransId="{4C9B02D0-A40D-462C-AD35-940642C473E6}" sibTransId="{FF1864EA-4AEC-4213-BE4F-AFE6B459DAD0}"/>
    <dgm:cxn modelId="{3D7FF26B-AC43-47DC-A824-1A84B0D3FA8F}" type="presOf" srcId="{D9B64B91-37AA-4E39-A2A7-0C3F31ED5E9E}" destId="{BB5F70C3-219D-4C07-A6AB-33E4FD8BC28E}" srcOrd="1" destOrd="0" presId="urn:microsoft.com/office/officeart/2005/8/layout/cycle8"/>
    <dgm:cxn modelId="{BC94D393-9152-4EB8-BE60-F85185EFBFF0}" type="presOf" srcId="{5DC4415B-A2ED-4057-B112-B9FF8F57692F}" destId="{FC967CC0-3031-4920-8380-74C978A4F438}" srcOrd="0" destOrd="0" presId="urn:microsoft.com/office/officeart/2005/8/layout/cycle8"/>
    <dgm:cxn modelId="{3979DD83-05B7-47B4-BEE2-33E72F0BBA1E}" type="presOf" srcId="{D9B64B91-37AA-4E39-A2A7-0C3F31ED5E9E}" destId="{D9A59B2C-D08A-46DF-BB6C-84B2E72DDAA5}" srcOrd="0" destOrd="0" presId="urn:microsoft.com/office/officeart/2005/8/layout/cycle8"/>
    <dgm:cxn modelId="{847315EC-DE42-4B3D-BC4E-14842F96DB11}" srcId="{5DC4415B-A2ED-4057-B112-B9FF8F57692F}" destId="{07B54581-16BA-4B8C-9D8E-305200932D09}" srcOrd="2" destOrd="0" parTransId="{E5B1AACC-4B67-4862-AFFD-99D3DE4A18EC}" sibTransId="{1FB28D44-BAFC-4AA7-8565-C3C442510E9A}"/>
    <dgm:cxn modelId="{3DC85E54-B6A3-476B-9633-1B122B33BF0B}" type="presParOf" srcId="{FC967CC0-3031-4920-8380-74C978A4F438}" destId="{D9A59B2C-D08A-46DF-BB6C-84B2E72DDAA5}" srcOrd="0" destOrd="0" presId="urn:microsoft.com/office/officeart/2005/8/layout/cycle8"/>
    <dgm:cxn modelId="{5143B19C-572B-4E85-8D6A-414CB334083D}" type="presParOf" srcId="{FC967CC0-3031-4920-8380-74C978A4F438}" destId="{C8067D1D-960E-43AD-B879-74E020A1C39A}" srcOrd="1" destOrd="0" presId="urn:microsoft.com/office/officeart/2005/8/layout/cycle8"/>
    <dgm:cxn modelId="{C1DE9F4E-B25D-473A-86CD-1D9AEEEBBCC7}" type="presParOf" srcId="{FC967CC0-3031-4920-8380-74C978A4F438}" destId="{E4D5D654-4E38-4F6C-9B5D-A1449CE8148F}" srcOrd="2" destOrd="0" presId="urn:microsoft.com/office/officeart/2005/8/layout/cycle8"/>
    <dgm:cxn modelId="{8E18EEE2-1FCA-4139-A300-89D2E00E9CA2}" type="presParOf" srcId="{FC967CC0-3031-4920-8380-74C978A4F438}" destId="{BB5F70C3-219D-4C07-A6AB-33E4FD8BC28E}" srcOrd="3" destOrd="0" presId="urn:microsoft.com/office/officeart/2005/8/layout/cycle8"/>
    <dgm:cxn modelId="{FA32FD73-A007-4844-8C7A-41A5E58928F6}" type="presParOf" srcId="{FC967CC0-3031-4920-8380-74C978A4F438}" destId="{88CAB59A-B276-45F8-9BAF-CBF928B27983}" srcOrd="4" destOrd="0" presId="urn:microsoft.com/office/officeart/2005/8/layout/cycle8"/>
    <dgm:cxn modelId="{7EB78E7D-F570-4342-933E-ECB55C2AF969}" type="presParOf" srcId="{FC967CC0-3031-4920-8380-74C978A4F438}" destId="{3EBB026B-0BA2-47B0-AB84-2289F66DEE2C}" srcOrd="5" destOrd="0" presId="urn:microsoft.com/office/officeart/2005/8/layout/cycle8"/>
    <dgm:cxn modelId="{9436038A-ABA4-4DD2-A86F-AF215EC90CD8}" type="presParOf" srcId="{FC967CC0-3031-4920-8380-74C978A4F438}" destId="{DFF839F1-F68C-4A2C-B720-0C740C9062D7}" srcOrd="6" destOrd="0" presId="urn:microsoft.com/office/officeart/2005/8/layout/cycle8"/>
    <dgm:cxn modelId="{7139B517-FB98-4AEE-8849-765F319C0689}" type="presParOf" srcId="{FC967CC0-3031-4920-8380-74C978A4F438}" destId="{CCDCA7F3-9833-4B8E-BAAB-BEA54D50FECD}" srcOrd="7" destOrd="0" presId="urn:microsoft.com/office/officeart/2005/8/layout/cycle8"/>
    <dgm:cxn modelId="{08848170-8DC7-4194-BD22-82683858CC8E}" type="presParOf" srcId="{FC967CC0-3031-4920-8380-74C978A4F438}" destId="{B8F6C39B-A1C5-42B9-A57C-53090AC3D10B}" srcOrd="8" destOrd="0" presId="urn:microsoft.com/office/officeart/2005/8/layout/cycle8"/>
    <dgm:cxn modelId="{62C5E11F-6845-4F4E-B626-28B7BE92ABDC}" type="presParOf" srcId="{FC967CC0-3031-4920-8380-74C978A4F438}" destId="{4B407080-77A5-453B-975A-ED8CDF6DDF7F}" srcOrd="9" destOrd="0" presId="urn:microsoft.com/office/officeart/2005/8/layout/cycle8"/>
    <dgm:cxn modelId="{4D1E4DB1-3913-4ADC-8B4E-A8F784C53A5E}" type="presParOf" srcId="{FC967CC0-3031-4920-8380-74C978A4F438}" destId="{BC1E57D8-B73F-4E06-AD78-9FE0BA71B324}" srcOrd="10" destOrd="0" presId="urn:microsoft.com/office/officeart/2005/8/layout/cycle8"/>
    <dgm:cxn modelId="{B47EAFEA-4115-4147-9C0E-09E29700FC5E}" type="presParOf" srcId="{FC967CC0-3031-4920-8380-74C978A4F438}" destId="{FD8E8D17-FA64-44C3-AA13-90DBCCC15D46}" srcOrd="11" destOrd="0" presId="urn:microsoft.com/office/officeart/2005/8/layout/cycle8"/>
    <dgm:cxn modelId="{444A272C-C6DE-4C27-B9FA-0D1E9848E71B}" type="presParOf" srcId="{FC967CC0-3031-4920-8380-74C978A4F438}" destId="{DAA7C803-5C24-4B0E-90F1-FC5AF48A3861}" srcOrd="12" destOrd="0" presId="urn:microsoft.com/office/officeart/2005/8/layout/cycle8"/>
    <dgm:cxn modelId="{41C7A6FC-30D4-44F2-8628-B99FB8025B2B}" type="presParOf" srcId="{FC967CC0-3031-4920-8380-74C978A4F438}" destId="{C4C5B4EB-A3E0-4E89-BB22-8AB4527AAF70}" srcOrd="13" destOrd="0" presId="urn:microsoft.com/office/officeart/2005/8/layout/cycle8"/>
    <dgm:cxn modelId="{114EBAD5-E814-42CA-80A5-3FECDE56F15A}" type="presParOf" srcId="{FC967CC0-3031-4920-8380-74C978A4F438}" destId="{4ED3B803-380E-49C5-BD0E-0FD95E3CA205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A59B2C-D08A-46DF-BB6C-84B2E72DDAA5}">
      <dsp:nvSpPr>
        <dsp:cNvPr id="0" name=""/>
        <dsp:cNvSpPr/>
      </dsp:nvSpPr>
      <dsp:spPr>
        <a:xfrm>
          <a:off x="1289280" y="234677"/>
          <a:ext cx="3032759" cy="3032759"/>
        </a:xfrm>
        <a:prstGeom prst="pie">
          <a:avLst>
            <a:gd name="adj1" fmla="val 16200000"/>
            <a:gd name="adj2" fmla="val 180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/>
        </a:p>
      </dsp:txBody>
      <dsp:txXfrm>
        <a:off x="2887616" y="877334"/>
        <a:ext cx="1083128" cy="902607"/>
      </dsp:txXfrm>
    </dsp:sp>
    <dsp:sp modelId="{88CAB59A-B276-45F8-9BAF-CBF928B27983}">
      <dsp:nvSpPr>
        <dsp:cNvPr id="0" name=""/>
        <dsp:cNvSpPr/>
      </dsp:nvSpPr>
      <dsp:spPr>
        <a:xfrm>
          <a:off x="1226819" y="342990"/>
          <a:ext cx="3032759" cy="3032759"/>
        </a:xfrm>
        <a:prstGeom prst="pie">
          <a:avLst>
            <a:gd name="adj1" fmla="val 1800000"/>
            <a:gd name="adj2" fmla="val 900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0" kern="1200" dirty="0"/>
        </a:p>
      </dsp:txBody>
      <dsp:txXfrm>
        <a:off x="1948905" y="2310673"/>
        <a:ext cx="1624692" cy="794294"/>
      </dsp:txXfrm>
    </dsp:sp>
    <dsp:sp modelId="{B8F6C39B-A1C5-42B9-A57C-53090AC3D10B}">
      <dsp:nvSpPr>
        <dsp:cNvPr id="0" name=""/>
        <dsp:cNvSpPr/>
      </dsp:nvSpPr>
      <dsp:spPr>
        <a:xfrm>
          <a:off x="1164359" y="234677"/>
          <a:ext cx="3032759" cy="3032759"/>
        </a:xfrm>
        <a:prstGeom prst="pie">
          <a:avLst>
            <a:gd name="adj1" fmla="val 9000000"/>
            <a:gd name="adj2" fmla="val 1620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kern="1200" dirty="0" smtClean="0"/>
        </a:p>
      </dsp:txBody>
      <dsp:txXfrm>
        <a:off x="1515653" y="877334"/>
        <a:ext cx="1083128" cy="902607"/>
      </dsp:txXfrm>
    </dsp:sp>
    <dsp:sp modelId="{DAA7C803-5C24-4B0E-90F1-FC5AF48A3861}">
      <dsp:nvSpPr>
        <dsp:cNvPr id="0" name=""/>
        <dsp:cNvSpPr/>
      </dsp:nvSpPr>
      <dsp:spPr>
        <a:xfrm>
          <a:off x="1101788" y="46935"/>
          <a:ext cx="3408244" cy="340824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5B4EB-A3E0-4E89-BB22-8AB4527AAF70}">
      <dsp:nvSpPr>
        <dsp:cNvPr id="0" name=""/>
        <dsp:cNvSpPr/>
      </dsp:nvSpPr>
      <dsp:spPr>
        <a:xfrm>
          <a:off x="1039077" y="155056"/>
          <a:ext cx="3408244" cy="340824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3B803-380E-49C5-BD0E-0FD95E3CA205}">
      <dsp:nvSpPr>
        <dsp:cNvPr id="0" name=""/>
        <dsp:cNvSpPr/>
      </dsp:nvSpPr>
      <dsp:spPr>
        <a:xfrm>
          <a:off x="976366" y="46935"/>
          <a:ext cx="3408244" cy="340824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9517881D-88A8-4FDC-8D35-257CC5B9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493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0775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87850"/>
            <a:ext cx="54864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09482B2F-27AB-43BB-8061-521017401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71966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8CE947-E323-4978-944F-F38441FD2068}" type="slidenum">
              <a:rPr lang="en-US" baseline="0" smtClean="0"/>
              <a:pPr eaLnBrk="1" hangingPunct="1"/>
              <a:t>39</a:t>
            </a:fld>
            <a:endParaRPr lang="en-US" baseline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8CE947-E323-4978-944F-F38441FD2068}" type="slidenum">
              <a:rPr lang="en-US" baseline="0" smtClean="0"/>
              <a:pPr eaLnBrk="1" hangingPunct="1"/>
              <a:t>2</a:t>
            </a:fld>
            <a:endParaRPr lang="en-US" baseline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8CE947-E323-4978-944F-F38441FD2068}" type="slidenum">
              <a:rPr lang="en-US" baseline="0" smtClean="0"/>
              <a:pPr eaLnBrk="1" hangingPunct="1"/>
              <a:t>5</a:t>
            </a:fld>
            <a:endParaRPr lang="en-US" baseline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772525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F792C97-BF66-4475-9263-A3A827A07187}" type="slidenum">
              <a:rPr lang="en-US" sz="1200" baseline="0"/>
              <a:pPr algn="r" eaLnBrk="1" hangingPunct="1"/>
              <a:t>7</a:t>
            </a:fld>
            <a:endParaRPr lang="en-US" sz="1200" baseline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8CE947-E323-4978-944F-F38441FD2068}" type="slidenum">
              <a:rPr lang="en-US" baseline="0" smtClean="0"/>
              <a:pPr eaLnBrk="1" hangingPunct="1"/>
              <a:t>10</a:t>
            </a:fld>
            <a:endParaRPr lang="en-US" baseline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1E3378D-17A7-47C1-8995-923D2C3C5957}" type="slidenum">
              <a:rPr lang="en-US" baseline="0" smtClean="0"/>
              <a:pPr eaLnBrk="1" hangingPunct="1"/>
              <a:t>13</a:t>
            </a:fld>
            <a:endParaRPr lang="en-US" baseline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8CE947-E323-4978-944F-F38441FD2068}" type="slidenum">
              <a:rPr lang="en-US" baseline="0" smtClean="0"/>
              <a:pPr eaLnBrk="1" hangingPunct="1"/>
              <a:t>18</a:t>
            </a:fld>
            <a:endParaRPr lang="en-US" baseline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8CE947-E323-4978-944F-F38441FD2068}" type="slidenum">
              <a:rPr lang="en-US" baseline="0" smtClean="0"/>
              <a:pPr eaLnBrk="1" hangingPunct="1"/>
              <a:t>32</a:t>
            </a:fld>
            <a:endParaRPr lang="en-US" baseline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FB1D05-7F6F-420E-A573-0D0A1A83D0F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60CC-D400-44CD-B02E-C5B741D14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18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11989-2ABC-4852-991B-7D483B315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57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52733-D228-4809-A756-01135931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674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0F52D-BA6B-40D2-8CCD-29D20C3BE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778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A433C-E3E4-4054-8E0A-050904449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9791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CF123-2569-4742-A658-EA9D22EE7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8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45F0-B188-423B-A957-B1E788D6E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70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91000-ADF5-49E5-B9B0-173AC3D7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26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897B8-F494-4E35-B88E-FED97B2A9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36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8BA78-4638-4A74-8B01-58E06B676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61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E37AF-93E7-4151-B315-94DDF1FDF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7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EBD4-A0EF-43BF-8827-515916E35D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2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EA55-A247-422D-BDFB-141DE11B1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54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61C80-1835-4220-989A-FB5F46419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988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chemeClr val="accent2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/>
            </a:lvl1pPr>
          </a:lstStyle>
          <a:p>
            <a:pPr>
              <a:defRPr/>
            </a:pPr>
            <a:r>
              <a:rPr lang="en-US" smtClean="0"/>
              <a:t>April 6,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22988" y="62626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smtClean="0"/>
            </a:lvl1pPr>
          </a:lstStyle>
          <a:p>
            <a:pPr>
              <a:defRPr/>
            </a:pPr>
            <a:r>
              <a:rPr lang="en-US" smtClean="0"/>
              <a:t>K. Kim-PhD Defense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2500" y="64928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67ED8796-59C5-499A-85ED-FE93E1112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701" r:id="rId3"/>
    <p:sldLayoutId id="2147483700" r:id="rId4"/>
    <p:sldLayoutId id="2147483699" r:id="rId5"/>
    <p:sldLayoutId id="2147483698" r:id="rId6"/>
    <p:sldLayoutId id="2147483697" r:id="rId7"/>
    <p:sldLayoutId id="2147483696" r:id="rId8"/>
    <p:sldLayoutId id="2147483695" r:id="rId9"/>
    <p:sldLayoutId id="2147483694" r:id="rId10"/>
    <p:sldLayoutId id="2147483693" r:id="rId11"/>
    <p:sldLayoutId id="2147483692" r:id="rId12"/>
    <p:sldLayoutId id="2147483691" r:id="rId13"/>
    <p:sldLayoutId id="2147483690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Helvetica" pitchFamily="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863" y="117475"/>
            <a:ext cx="880427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Ultra Low Power CMOS Design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09613" y="3678238"/>
            <a:ext cx="7724775" cy="2933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4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Kyungseok</a:t>
            </a:r>
            <a:r>
              <a:rPr lang="en-US" altLang="zh-CN" sz="24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 Kim </a:t>
            </a:r>
            <a:endParaRPr lang="en-US" altLang="zh-CN" sz="2400" b="1" i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ea typeface="Mincho" charset="-128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0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ECE Dept. Auburn University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Dissertation Committee: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Chair:</a:t>
            </a:r>
            <a:r>
              <a:rPr lang="en-US" altLang="zh-CN" sz="2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 Prof. </a:t>
            </a:r>
            <a:r>
              <a:rPr lang="en-US" altLang="zh-CN" sz="2400" b="1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Vishwani</a:t>
            </a:r>
            <a:r>
              <a:rPr lang="en-US" altLang="zh-CN" sz="2400" b="1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 D. </a:t>
            </a:r>
            <a:r>
              <a:rPr lang="en-US" altLang="zh-CN" sz="2400" b="1" baseline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Agrawal</a:t>
            </a:r>
            <a:endParaRPr lang="en-US" altLang="zh-CN" sz="24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ea typeface="宋体" pitchFamily="2" charset="-122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4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Prof. Victor P. Nelson, Prof. </a:t>
            </a:r>
            <a:r>
              <a:rPr lang="en-US" altLang="zh-CN" sz="2400" b="1" baseline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Fa</a:t>
            </a:r>
            <a:r>
              <a:rPr lang="en-US" altLang="zh-CN" sz="24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 Foster Dai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Outside reader: </a:t>
            </a:r>
            <a:r>
              <a:rPr lang="en-US" altLang="zh-CN" sz="24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Prof. Allen Landers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altLang="zh-CN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  <a:ea typeface="宋体" pitchFamily="2" charset="-122"/>
                <a:cs typeface="Times New Roman" pitchFamily="18" charset="0"/>
              </a:rPr>
              <a:t>April 6, 2011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000" b="1" baseline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ea typeface="宋体" pitchFamily="2" charset="-122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altLang="zh-CN" sz="2000" b="1" baseline="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ea typeface="宋体" pitchFamily="2" charset="-122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zh-CN" altLang="en-US" sz="2400" b="1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  <a:ea typeface="宋体" pitchFamily="2" charset="-122"/>
            </a:endParaRPr>
          </a:p>
        </p:txBody>
      </p:sp>
      <p:pic>
        <p:nvPicPr>
          <p:cNvPr id="15364" name="Picture 9" descr="AUSealColor_transparent2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108200"/>
            <a:ext cx="151130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4025" y="1481138"/>
            <a:ext cx="31432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Doctoral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76129-2264-4116-8DE9-91563FE5F13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10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500993"/>
            <a:ext cx="8740775" cy="292387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Motivation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Problem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Ultra-Low Power </a:t>
            </a: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Contributions of This </a:t>
            </a:r>
            <a:r>
              <a:rPr lang="en-US" sz="32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W</a:t>
            </a:r>
            <a:r>
              <a:rPr lang="en-US" sz="32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ork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MILP I for Minimum Energy Design Using Dual-</a:t>
            </a:r>
            <a:r>
              <a:rPr lang="en-US" sz="20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without LC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Conclusion</a:t>
            </a:r>
            <a:endParaRPr lang="en-US" sz="3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45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Previous Work</a:t>
            </a:r>
          </a:p>
        </p:txBody>
      </p:sp>
      <p:pic>
        <p:nvPicPr>
          <p:cNvPr id="59406" name="Picture 14" descr="publish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337" y="990596"/>
            <a:ext cx="4737326" cy="34306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28625" y="4616450"/>
            <a:ext cx="828675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Published </a:t>
            </a:r>
            <a:r>
              <a:rPr lang="en-US" sz="24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subthreshold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or near-threshold VLSI design and operating voltage for minimum energy per cycle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[8]</a:t>
            </a:r>
            <a:endParaRPr lang="en-US" sz="24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1387475" y="5656263"/>
            <a:ext cx="61325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work assumes scaling of a single </a:t>
            </a:r>
            <a:r>
              <a:rPr lang="en-US" sz="24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22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48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48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C4DEAF-E6A1-45D8-B7FE-062CA65B5C26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11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32-bit Ripple Carry 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Adder</a:t>
            </a:r>
            <a:r>
              <a:rPr lang="el-GR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(</a:t>
            </a:r>
            <a:r>
              <a:rPr lang="el-GR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α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=0.21)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217B543-762A-4AE0-936D-F5C01AD6D145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12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pic>
        <p:nvPicPr>
          <p:cNvPr id="8" name="Picture 8" descr="ripple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892" y="1325111"/>
            <a:ext cx="7352677" cy="44878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224338" y="3951288"/>
            <a:ext cx="0" cy="674687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" name="TextBox 9"/>
          <p:cNvSpPr txBox="1"/>
          <p:nvPr/>
        </p:nvSpPr>
        <p:spPr>
          <a:xfrm>
            <a:off x="3211513" y="4037013"/>
            <a:ext cx="110966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0.67X</a:t>
            </a: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flipV="1">
            <a:off x="4224338" y="3951288"/>
            <a:ext cx="3003550" cy="174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5" name="TextBox 14"/>
          <p:cNvSpPr txBox="1"/>
          <p:nvPr/>
        </p:nvSpPr>
        <p:spPr>
          <a:xfrm>
            <a:off x="5432425" y="3903663"/>
            <a:ext cx="1109663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7.17X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73125" y="5786438"/>
            <a:ext cx="544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Simulation of PTM 90nm CMOS </a:t>
            </a:r>
            <a:endParaRPr lang="en-US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705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Power Design Using Dual-</a:t>
            </a: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aseline="-25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2724268-21EC-4694-88CD-37D4FC6E8F81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13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75" y="1490663"/>
            <a:ext cx="2854046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CVS Structure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]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MILP I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13437" y="3751263"/>
            <a:ext cx="2798483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ECVS Structure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[10]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MILP II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20488" name="Group 13"/>
          <p:cNvGrpSpPr>
            <a:grpSpLocks/>
          </p:cNvGrpSpPr>
          <p:nvPr/>
        </p:nvGrpSpPr>
        <p:grpSpPr bwMode="auto">
          <a:xfrm>
            <a:off x="931863" y="1476375"/>
            <a:ext cx="4427537" cy="1687513"/>
            <a:chOff x="142373" y="4006008"/>
            <a:chExt cx="4427276" cy="1687504"/>
          </a:xfrm>
        </p:grpSpPr>
        <p:grpSp>
          <p:nvGrpSpPr>
            <p:cNvPr id="20526" name="Group 116"/>
            <p:cNvGrpSpPr>
              <a:grpSpLocks/>
            </p:cNvGrpSpPr>
            <p:nvPr/>
          </p:nvGrpSpPr>
          <p:grpSpPr bwMode="auto">
            <a:xfrm>
              <a:off x="142373" y="4006008"/>
              <a:ext cx="4427276" cy="1687504"/>
              <a:chOff x="150741" y="4102219"/>
              <a:chExt cx="4427276" cy="1687504"/>
            </a:xfrm>
          </p:grpSpPr>
          <p:sp>
            <p:nvSpPr>
              <p:cNvPr id="118" name="TextBox 117"/>
              <p:cNvSpPr txBox="1"/>
              <p:nvPr/>
            </p:nvSpPr>
            <p:spPr>
              <a:xfrm>
                <a:off x="226937" y="4589579"/>
                <a:ext cx="531781" cy="400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FF</a:t>
                </a:r>
                <a:endParaRPr lang="en-US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grpSp>
            <p:nvGrpSpPr>
              <p:cNvPr id="20529" name="Group 118"/>
              <p:cNvGrpSpPr>
                <a:grpSpLocks/>
              </p:cNvGrpSpPr>
              <p:nvPr/>
            </p:nvGrpSpPr>
            <p:grpSpPr bwMode="auto">
              <a:xfrm>
                <a:off x="1081784" y="4850140"/>
                <a:ext cx="673100" cy="493962"/>
                <a:chOff x="1724797" y="4500070"/>
                <a:chExt cx="673100" cy="493962"/>
              </a:xfrm>
            </p:grpSpPr>
            <p:sp>
              <p:nvSpPr>
                <p:cNvPr id="145" name="AutoShape 3"/>
                <p:cNvSpPr>
                  <a:spLocks noChangeArrowheads="1"/>
                </p:cNvSpPr>
                <p:nvPr/>
              </p:nvSpPr>
              <p:spPr bwMode="auto">
                <a:xfrm>
                  <a:off x="1725561" y="4499858"/>
                  <a:ext cx="547655" cy="493709"/>
                </a:xfrm>
                <a:prstGeom prst="flowChartDelay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n>
                      <a:solidFill>
                        <a:srgbClr val="FFFF00"/>
                      </a:solidFill>
                    </a:ln>
                  </a:endParaRPr>
                </a:p>
              </p:txBody>
            </p:sp>
            <p:sp>
              <p:nvSpPr>
                <p:cNvPr id="20554" name="Oval 20"/>
                <p:cNvSpPr>
                  <a:spLocks noChangeArrowheads="1"/>
                </p:cNvSpPr>
                <p:nvPr/>
              </p:nvSpPr>
              <p:spPr bwMode="auto">
                <a:xfrm>
                  <a:off x="2273110" y="4683157"/>
                  <a:ext cx="124787" cy="127786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2334239" y="5344102"/>
                <a:ext cx="469577" cy="445621"/>
                <a:chOff x="4544669" y="4548413"/>
                <a:chExt cx="469577" cy="445621"/>
              </a:xfrm>
              <a:solidFill>
                <a:srgbClr val="FFCC00"/>
              </a:solidFill>
            </p:grpSpPr>
            <p:sp>
              <p:nvSpPr>
                <p:cNvPr id="143" name="Oval 20"/>
                <p:cNvSpPr>
                  <a:spLocks noChangeArrowheads="1"/>
                </p:cNvSpPr>
                <p:nvPr/>
              </p:nvSpPr>
              <p:spPr bwMode="auto">
                <a:xfrm>
                  <a:off x="4889459" y="4706181"/>
                  <a:ext cx="124787" cy="12778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" name="Isosceles Triangle 143"/>
                <p:cNvSpPr/>
                <p:nvPr/>
              </p:nvSpPr>
              <p:spPr bwMode="auto">
                <a:xfrm rot="5400000">
                  <a:off x="4496297" y="4596785"/>
                  <a:ext cx="445621" cy="348878"/>
                </a:xfrm>
                <a:prstGeom prst="triangl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0531" name="Rectangle 120"/>
              <p:cNvSpPr>
                <a:spLocks noChangeArrowheads="1"/>
              </p:cNvSpPr>
              <p:nvPr/>
            </p:nvSpPr>
            <p:spPr bwMode="auto">
              <a:xfrm>
                <a:off x="150741" y="4156214"/>
                <a:ext cx="703372" cy="1310090"/>
              </a:xfrm>
              <a:prstGeom prst="rect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32" name="Group 121"/>
              <p:cNvGrpSpPr>
                <a:grpSpLocks/>
              </p:cNvGrpSpPr>
              <p:nvPr/>
            </p:nvGrpSpPr>
            <p:grpSpPr bwMode="auto">
              <a:xfrm>
                <a:off x="2068607" y="4741292"/>
                <a:ext cx="673100" cy="493962"/>
                <a:chOff x="1724797" y="4500070"/>
                <a:chExt cx="673100" cy="493962"/>
              </a:xfrm>
            </p:grpSpPr>
            <p:sp>
              <p:nvSpPr>
                <p:cNvPr id="141" name="AutoShape 3"/>
                <p:cNvSpPr>
                  <a:spLocks noChangeArrowheads="1"/>
                </p:cNvSpPr>
                <p:nvPr/>
              </p:nvSpPr>
              <p:spPr bwMode="auto">
                <a:xfrm>
                  <a:off x="1724518" y="4500757"/>
                  <a:ext cx="547654" cy="493709"/>
                </a:xfrm>
                <a:prstGeom prst="flowChartDelay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n>
                      <a:solidFill>
                        <a:srgbClr val="FFFF00"/>
                      </a:solidFill>
                    </a:ln>
                  </a:endParaRPr>
                </a:p>
              </p:txBody>
            </p:sp>
            <p:sp>
              <p:nvSpPr>
                <p:cNvPr id="20552" name="Oval 20"/>
                <p:cNvSpPr>
                  <a:spLocks noChangeArrowheads="1"/>
                </p:cNvSpPr>
                <p:nvPr/>
              </p:nvSpPr>
              <p:spPr bwMode="auto">
                <a:xfrm>
                  <a:off x="2273110" y="4683157"/>
                  <a:ext cx="124787" cy="127786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33" name="Rectangle 122"/>
              <p:cNvSpPr>
                <a:spLocks noChangeArrowheads="1"/>
              </p:cNvSpPr>
              <p:nvPr/>
            </p:nvSpPr>
            <p:spPr bwMode="auto">
              <a:xfrm>
                <a:off x="3789816" y="4173702"/>
                <a:ext cx="703372" cy="1310090"/>
              </a:xfrm>
              <a:prstGeom prst="rect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34" name="Group 123"/>
              <p:cNvGrpSpPr>
                <a:grpSpLocks/>
              </p:cNvGrpSpPr>
              <p:nvPr/>
            </p:nvGrpSpPr>
            <p:grpSpPr bwMode="auto">
              <a:xfrm>
                <a:off x="2974168" y="4606071"/>
                <a:ext cx="673100" cy="493962"/>
                <a:chOff x="2954072" y="4174007"/>
                <a:chExt cx="673100" cy="493962"/>
              </a:xfrm>
            </p:grpSpPr>
            <p:sp>
              <p:nvSpPr>
                <p:cNvPr id="139" name="AutoShape 3"/>
                <p:cNvSpPr>
                  <a:spLocks noChangeArrowheads="1"/>
                </p:cNvSpPr>
                <p:nvPr/>
              </p:nvSpPr>
              <p:spPr bwMode="auto">
                <a:xfrm>
                  <a:off x="2954641" y="4173390"/>
                  <a:ext cx="547655" cy="495297"/>
                </a:xfrm>
                <a:prstGeom prst="flowChartDelay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n>
                      <a:solidFill>
                        <a:srgbClr val="FFFF00"/>
                      </a:solidFill>
                    </a:ln>
                  </a:endParaRPr>
                </a:p>
              </p:txBody>
            </p:sp>
            <p:sp>
              <p:nvSpPr>
                <p:cNvPr id="20550" name="Oval 20"/>
                <p:cNvSpPr>
                  <a:spLocks noChangeArrowheads="1"/>
                </p:cNvSpPr>
                <p:nvPr/>
              </p:nvSpPr>
              <p:spPr bwMode="auto">
                <a:xfrm>
                  <a:off x="3502385" y="4357094"/>
                  <a:ext cx="124787" cy="127786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0535" name="Straight Connector 124"/>
              <p:cNvCxnSpPr>
                <a:cxnSpLocks noChangeShapeType="1"/>
                <a:stCxn id="20554" idx="6"/>
              </p:cNvCxnSpPr>
              <p:nvPr/>
            </p:nvCxnSpPr>
            <p:spPr bwMode="auto">
              <a:xfrm>
                <a:off x="1754884" y="5097120"/>
                <a:ext cx="324241" cy="1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36" name="Elbow Connector 125"/>
              <p:cNvCxnSpPr>
                <a:cxnSpLocks noChangeShapeType="1"/>
              </p:cNvCxnSpPr>
              <p:nvPr/>
            </p:nvCxnSpPr>
            <p:spPr bwMode="auto">
              <a:xfrm>
                <a:off x="854113" y="4664058"/>
                <a:ext cx="1204007" cy="188994"/>
              </a:xfrm>
              <a:prstGeom prst="bentConnector3">
                <a:avLst>
                  <a:gd name="adj1" fmla="val 85051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grpSp>
            <p:nvGrpSpPr>
              <p:cNvPr id="20537" name="Group 126"/>
              <p:cNvGrpSpPr>
                <a:grpSpLocks/>
              </p:cNvGrpSpPr>
              <p:nvPr/>
            </p:nvGrpSpPr>
            <p:grpSpPr bwMode="auto">
              <a:xfrm>
                <a:off x="1723823" y="4102219"/>
                <a:ext cx="469577" cy="445621"/>
                <a:chOff x="4544669" y="4548413"/>
                <a:chExt cx="469577" cy="445621"/>
              </a:xfrm>
            </p:grpSpPr>
            <p:sp>
              <p:nvSpPr>
                <p:cNvPr id="20547" name="Oval 20"/>
                <p:cNvSpPr>
                  <a:spLocks noChangeArrowheads="1"/>
                </p:cNvSpPr>
                <p:nvPr/>
              </p:nvSpPr>
              <p:spPr bwMode="auto">
                <a:xfrm>
                  <a:off x="4889459" y="4706181"/>
                  <a:ext cx="124787" cy="127786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48" name="Isosceles Triangle 137"/>
                <p:cNvSpPr>
                  <a:spLocks noChangeArrowheads="1"/>
                </p:cNvSpPr>
                <p:nvPr/>
              </p:nvSpPr>
              <p:spPr bwMode="auto">
                <a:xfrm rot="5400000">
                  <a:off x="4496297" y="4596785"/>
                  <a:ext cx="445621" cy="348878"/>
                </a:xfrm>
                <a:prstGeom prst="triangle">
                  <a:avLst>
                    <a:gd name="adj" fmla="val 50000"/>
                  </a:avLst>
                </a:prstGeom>
                <a:noFill/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0538" name="Straight Connector 127"/>
              <p:cNvCxnSpPr>
                <a:cxnSpLocks noChangeShapeType="1"/>
                <a:endCxn id="20548" idx="3"/>
              </p:cNvCxnSpPr>
              <p:nvPr/>
            </p:nvCxnSpPr>
            <p:spPr bwMode="auto">
              <a:xfrm>
                <a:off x="854113" y="4325030"/>
                <a:ext cx="869710" cy="1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39" name="Straight Connector 128"/>
              <p:cNvCxnSpPr>
                <a:cxnSpLocks noChangeShapeType="1"/>
              </p:cNvCxnSpPr>
              <p:nvPr/>
            </p:nvCxnSpPr>
            <p:spPr bwMode="auto">
              <a:xfrm>
                <a:off x="3655602" y="4838797"/>
                <a:ext cx="113835" cy="4207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40" name="Straight Connector 129"/>
              <p:cNvCxnSpPr>
                <a:cxnSpLocks noChangeShapeType="1"/>
              </p:cNvCxnSpPr>
              <p:nvPr/>
            </p:nvCxnSpPr>
            <p:spPr bwMode="auto">
              <a:xfrm>
                <a:off x="2741707" y="4978224"/>
                <a:ext cx="227671" cy="0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41" name="Elbow Connector 130"/>
              <p:cNvCxnSpPr>
                <a:cxnSpLocks noChangeShapeType="1"/>
                <a:stCxn id="20547" idx="6"/>
              </p:cNvCxnSpPr>
              <p:nvPr/>
            </p:nvCxnSpPr>
            <p:spPr bwMode="auto">
              <a:xfrm>
                <a:off x="2193400" y="4323880"/>
                <a:ext cx="775978" cy="407364"/>
              </a:xfrm>
              <a:prstGeom prst="bentConnector3">
                <a:avLst>
                  <a:gd name="adj1" fmla="val 78486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42" name="Straight Connector 131"/>
              <p:cNvCxnSpPr>
                <a:cxnSpLocks noChangeShapeType="1"/>
              </p:cNvCxnSpPr>
              <p:nvPr/>
            </p:nvCxnSpPr>
            <p:spPr bwMode="auto">
              <a:xfrm>
                <a:off x="854113" y="4994408"/>
                <a:ext cx="227671" cy="0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43" name="Straight Connector 132"/>
              <p:cNvCxnSpPr>
                <a:cxnSpLocks noChangeShapeType="1"/>
              </p:cNvCxnSpPr>
              <p:nvPr/>
            </p:nvCxnSpPr>
            <p:spPr bwMode="auto">
              <a:xfrm>
                <a:off x="865841" y="5217144"/>
                <a:ext cx="227671" cy="0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44" name="Elbow Connector 133"/>
              <p:cNvCxnSpPr>
                <a:cxnSpLocks noChangeShapeType="1"/>
              </p:cNvCxnSpPr>
              <p:nvPr/>
            </p:nvCxnSpPr>
            <p:spPr bwMode="auto">
              <a:xfrm rot="16200000" flipH="1">
                <a:off x="1882809" y="5115484"/>
                <a:ext cx="466882" cy="435977"/>
              </a:xfrm>
              <a:prstGeom prst="bentConnector2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45" name="Elbow Connector 134"/>
              <p:cNvCxnSpPr>
                <a:cxnSpLocks noChangeShapeType="1"/>
              </p:cNvCxnSpPr>
              <p:nvPr/>
            </p:nvCxnSpPr>
            <p:spPr bwMode="auto">
              <a:xfrm flipV="1">
                <a:off x="2803816" y="5344102"/>
                <a:ext cx="986000" cy="221661"/>
              </a:xfrm>
              <a:prstGeom prst="bentConnector3">
                <a:avLst>
                  <a:gd name="adj1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sp>
            <p:nvSpPr>
              <p:cNvPr id="136" name="TextBox 135"/>
              <p:cNvSpPr txBox="1"/>
              <p:nvPr/>
            </p:nvSpPr>
            <p:spPr>
              <a:xfrm>
                <a:off x="3716056" y="4468930"/>
                <a:ext cx="861961" cy="7080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FF/</a:t>
                </a:r>
              </a:p>
              <a:p>
                <a:pPr algn="ctr">
                  <a:defRPr/>
                </a:pPr>
                <a:r>
                  <a:rPr lang="en-US" sz="20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LCFF</a:t>
                </a:r>
              </a:p>
            </p:txBody>
          </p:sp>
        </p:grpSp>
        <p:sp>
          <p:nvSpPr>
            <p:cNvPr id="147" name="Flowchart: Connector 146"/>
            <p:cNvSpPr/>
            <p:nvPr/>
          </p:nvSpPr>
          <p:spPr>
            <a:xfrm>
              <a:off x="1818674" y="4948978"/>
              <a:ext cx="123818" cy="114299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0489" name="Group 12"/>
          <p:cNvGrpSpPr>
            <a:grpSpLocks/>
          </p:cNvGrpSpPr>
          <p:nvPr/>
        </p:nvGrpSpPr>
        <p:grpSpPr bwMode="auto">
          <a:xfrm>
            <a:off x="920750" y="3394075"/>
            <a:ext cx="4859564" cy="2078038"/>
            <a:chOff x="4712692" y="3614795"/>
            <a:chExt cx="4858481" cy="2077037"/>
          </a:xfrm>
        </p:grpSpPr>
        <p:sp>
          <p:nvSpPr>
            <p:cNvPr id="15" name="TextBox 14"/>
            <p:cNvSpPr txBox="1"/>
            <p:nvPr/>
          </p:nvSpPr>
          <p:spPr>
            <a:xfrm>
              <a:off x="6850578" y="3614795"/>
              <a:ext cx="2720595" cy="3999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b="1" baseline="0" dirty="0" smtClean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LC(Level Converter)</a:t>
              </a:r>
              <a:endParaRPr lang="en-US" sz="20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grpSp>
          <p:nvGrpSpPr>
            <p:cNvPr id="20496" name="Group 75"/>
            <p:cNvGrpSpPr>
              <a:grpSpLocks/>
            </p:cNvGrpSpPr>
            <p:nvPr/>
          </p:nvGrpSpPr>
          <p:grpSpPr bwMode="auto">
            <a:xfrm>
              <a:off x="4712692" y="4004328"/>
              <a:ext cx="4437661" cy="1687504"/>
              <a:chOff x="150741" y="4102219"/>
              <a:chExt cx="4437661" cy="1687504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26924" y="4588564"/>
                <a:ext cx="531695" cy="399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FF</a:t>
                </a:r>
                <a:endParaRPr lang="en-US" sz="20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grpSp>
            <p:nvGrpSpPr>
              <p:cNvPr id="20500" name="Group 7"/>
              <p:cNvGrpSpPr>
                <a:grpSpLocks/>
              </p:cNvGrpSpPr>
              <p:nvPr/>
            </p:nvGrpSpPr>
            <p:grpSpPr bwMode="auto">
              <a:xfrm>
                <a:off x="1081784" y="4850140"/>
                <a:ext cx="673100" cy="493962"/>
                <a:chOff x="1724797" y="4500070"/>
                <a:chExt cx="673100" cy="493962"/>
              </a:xfrm>
            </p:grpSpPr>
            <p:sp>
              <p:nvSpPr>
                <p:cNvPr id="16" name="AutoShape 3"/>
                <p:cNvSpPr>
                  <a:spLocks noChangeArrowheads="1"/>
                </p:cNvSpPr>
                <p:nvPr/>
              </p:nvSpPr>
              <p:spPr bwMode="auto">
                <a:xfrm>
                  <a:off x="1725410" y="4500306"/>
                  <a:ext cx="547565" cy="493474"/>
                </a:xfrm>
                <a:prstGeom prst="flowChartDelay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n>
                      <a:solidFill>
                        <a:srgbClr val="FFFF00"/>
                      </a:solidFill>
                    </a:ln>
                  </a:endParaRPr>
                </a:p>
              </p:txBody>
            </p:sp>
            <p:sp>
              <p:nvSpPr>
                <p:cNvPr id="20525" name="Oval 20"/>
                <p:cNvSpPr>
                  <a:spLocks noChangeArrowheads="1"/>
                </p:cNvSpPr>
                <p:nvPr/>
              </p:nvSpPr>
              <p:spPr bwMode="auto">
                <a:xfrm>
                  <a:off x="2273110" y="4683157"/>
                  <a:ext cx="124787" cy="127786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334239" y="5344102"/>
                <a:ext cx="469577" cy="445621"/>
                <a:chOff x="4544669" y="4548413"/>
                <a:chExt cx="469577" cy="445621"/>
              </a:xfrm>
              <a:solidFill>
                <a:srgbClr val="FFCC00"/>
              </a:solidFill>
            </p:grpSpPr>
            <p:sp>
              <p:nvSpPr>
                <p:cNvPr id="19" name="Oval 20"/>
                <p:cNvSpPr>
                  <a:spLocks noChangeArrowheads="1"/>
                </p:cNvSpPr>
                <p:nvPr/>
              </p:nvSpPr>
              <p:spPr bwMode="auto">
                <a:xfrm>
                  <a:off x="4889459" y="4706181"/>
                  <a:ext cx="124787" cy="12778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" name="Isosceles Triangle 6"/>
                <p:cNvSpPr/>
                <p:nvPr/>
              </p:nvSpPr>
              <p:spPr bwMode="auto">
                <a:xfrm rot="5400000">
                  <a:off x="4496297" y="4596785"/>
                  <a:ext cx="445621" cy="348878"/>
                </a:xfrm>
                <a:prstGeom prst="triangl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0502" name="Rectangle 9"/>
              <p:cNvSpPr>
                <a:spLocks noChangeArrowheads="1"/>
              </p:cNvSpPr>
              <p:nvPr/>
            </p:nvSpPr>
            <p:spPr bwMode="auto">
              <a:xfrm>
                <a:off x="150741" y="4156214"/>
                <a:ext cx="703372" cy="1310090"/>
              </a:xfrm>
              <a:prstGeom prst="rect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03" name="Group 23"/>
              <p:cNvGrpSpPr>
                <a:grpSpLocks/>
              </p:cNvGrpSpPr>
              <p:nvPr/>
            </p:nvGrpSpPr>
            <p:grpSpPr bwMode="auto">
              <a:xfrm>
                <a:off x="2068607" y="4741292"/>
                <a:ext cx="673100" cy="493962"/>
                <a:chOff x="1724797" y="4500070"/>
                <a:chExt cx="673100" cy="493962"/>
              </a:xfrm>
            </p:grpSpPr>
            <p:sp>
              <p:nvSpPr>
                <p:cNvPr id="25" name="AutoShape 3"/>
                <p:cNvSpPr>
                  <a:spLocks noChangeArrowheads="1"/>
                </p:cNvSpPr>
                <p:nvPr/>
              </p:nvSpPr>
              <p:spPr bwMode="auto">
                <a:xfrm>
                  <a:off x="1724204" y="4499668"/>
                  <a:ext cx="547566" cy="493475"/>
                </a:xfrm>
                <a:prstGeom prst="flowChartDelay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n>
                      <a:solidFill>
                        <a:srgbClr val="FFFF00"/>
                      </a:solidFill>
                    </a:ln>
                  </a:endParaRPr>
                </a:p>
              </p:txBody>
            </p:sp>
            <p:sp>
              <p:nvSpPr>
                <p:cNvPr id="20523" name="Oval 20"/>
                <p:cNvSpPr>
                  <a:spLocks noChangeArrowheads="1"/>
                </p:cNvSpPr>
                <p:nvPr/>
              </p:nvSpPr>
              <p:spPr bwMode="auto">
                <a:xfrm>
                  <a:off x="2273110" y="4683157"/>
                  <a:ext cx="124787" cy="127786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504" name="Rectangle 26"/>
              <p:cNvSpPr>
                <a:spLocks noChangeArrowheads="1"/>
              </p:cNvSpPr>
              <p:nvPr/>
            </p:nvSpPr>
            <p:spPr bwMode="auto">
              <a:xfrm>
                <a:off x="3789816" y="4173702"/>
                <a:ext cx="703372" cy="1310090"/>
              </a:xfrm>
              <a:prstGeom prst="rect">
                <a:avLst/>
              </a:prstGeom>
              <a:noFill/>
              <a:ln w="38100" algn="ctr">
                <a:solidFill>
                  <a:srgbClr val="FFC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05" name="Group 46"/>
              <p:cNvGrpSpPr>
                <a:grpSpLocks/>
              </p:cNvGrpSpPr>
              <p:nvPr/>
            </p:nvGrpSpPr>
            <p:grpSpPr bwMode="auto">
              <a:xfrm>
                <a:off x="2974168" y="4606071"/>
                <a:ext cx="673100" cy="493962"/>
                <a:chOff x="2954072" y="4174007"/>
                <a:chExt cx="673100" cy="493962"/>
              </a:xfrm>
            </p:grpSpPr>
            <p:sp>
              <p:nvSpPr>
                <p:cNvPr id="29" name="AutoShape 3"/>
                <p:cNvSpPr>
                  <a:spLocks noChangeArrowheads="1"/>
                </p:cNvSpPr>
                <p:nvPr/>
              </p:nvSpPr>
              <p:spPr bwMode="auto">
                <a:xfrm>
                  <a:off x="2954179" y="4173954"/>
                  <a:ext cx="547565" cy="493474"/>
                </a:xfrm>
                <a:prstGeom prst="flowChartDelay">
                  <a:avLst/>
                </a:prstGeom>
                <a:noFill/>
                <a:ln w="381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n>
                      <a:solidFill>
                        <a:srgbClr val="FFFF00"/>
                      </a:solidFill>
                    </a:ln>
                  </a:endParaRPr>
                </a:p>
              </p:txBody>
            </p:sp>
            <p:sp>
              <p:nvSpPr>
                <p:cNvPr id="20521" name="Oval 20"/>
                <p:cNvSpPr>
                  <a:spLocks noChangeArrowheads="1"/>
                </p:cNvSpPr>
                <p:nvPr/>
              </p:nvSpPr>
              <p:spPr bwMode="auto">
                <a:xfrm>
                  <a:off x="3502385" y="4357094"/>
                  <a:ext cx="124787" cy="127786"/>
                </a:xfrm>
                <a:prstGeom prst="ellips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cxnSp>
            <p:nvCxnSpPr>
              <p:cNvPr id="20506" name="Straight Connector 20"/>
              <p:cNvCxnSpPr>
                <a:cxnSpLocks noChangeShapeType="1"/>
                <a:stCxn id="20525" idx="6"/>
              </p:cNvCxnSpPr>
              <p:nvPr/>
            </p:nvCxnSpPr>
            <p:spPr bwMode="auto">
              <a:xfrm>
                <a:off x="1754884" y="5097120"/>
                <a:ext cx="324241" cy="1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07" name="Elbow Connector 22"/>
              <p:cNvCxnSpPr>
                <a:cxnSpLocks noChangeShapeType="1"/>
              </p:cNvCxnSpPr>
              <p:nvPr/>
            </p:nvCxnSpPr>
            <p:spPr bwMode="auto">
              <a:xfrm>
                <a:off x="854113" y="4664058"/>
                <a:ext cx="1204007" cy="188994"/>
              </a:xfrm>
              <a:prstGeom prst="bentConnector3">
                <a:avLst>
                  <a:gd name="adj1" fmla="val 85051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grpSp>
            <p:nvGrpSpPr>
              <p:cNvPr id="20508" name="Group 35"/>
              <p:cNvGrpSpPr>
                <a:grpSpLocks/>
              </p:cNvGrpSpPr>
              <p:nvPr/>
            </p:nvGrpSpPr>
            <p:grpSpPr bwMode="auto">
              <a:xfrm>
                <a:off x="1723823" y="4102219"/>
                <a:ext cx="469577" cy="445621"/>
                <a:chOff x="4544669" y="4548413"/>
                <a:chExt cx="469577" cy="445621"/>
              </a:xfrm>
            </p:grpSpPr>
            <p:sp>
              <p:nvSpPr>
                <p:cNvPr id="20518" name="Oval 20"/>
                <p:cNvSpPr>
                  <a:spLocks noChangeArrowheads="1"/>
                </p:cNvSpPr>
                <p:nvPr/>
              </p:nvSpPr>
              <p:spPr bwMode="auto">
                <a:xfrm>
                  <a:off x="4889459" y="4706181"/>
                  <a:ext cx="124787" cy="127786"/>
                </a:xfrm>
                <a:prstGeom prst="ellipse">
                  <a:avLst/>
                </a:prstGeom>
                <a:solidFill>
                  <a:srgbClr val="FFFF00"/>
                </a:solidFill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19" name="Isosceles Triangle 37"/>
                <p:cNvSpPr>
                  <a:spLocks noChangeArrowheads="1"/>
                </p:cNvSpPr>
                <p:nvPr/>
              </p:nvSpPr>
              <p:spPr bwMode="auto">
                <a:xfrm rot="5400000">
                  <a:off x="4496297" y="4596785"/>
                  <a:ext cx="445621" cy="34887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00"/>
                </a:solidFill>
                <a:ln w="38100" algn="ctr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cxnSp>
            <p:nvCxnSpPr>
              <p:cNvPr id="20509" name="Straight Connector 7171"/>
              <p:cNvCxnSpPr>
                <a:cxnSpLocks noChangeShapeType="1"/>
                <a:endCxn id="20519" idx="3"/>
              </p:cNvCxnSpPr>
              <p:nvPr/>
            </p:nvCxnSpPr>
            <p:spPr bwMode="auto">
              <a:xfrm>
                <a:off x="854113" y="4325030"/>
                <a:ext cx="869710" cy="1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10" name="Straight Connector 66"/>
              <p:cNvCxnSpPr>
                <a:cxnSpLocks noChangeShapeType="1"/>
              </p:cNvCxnSpPr>
              <p:nvPr/>
            </p:nvCxnSpPr>
            <p:spPr bwMode="auto">
              <a:xfrm>
                <a:off x="3655602" y="4838797"/>
                <a:ext cx="113835" cy="4207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11" name="Straight Connector 83"/>
              <p:cNvCxnSpPr>
                <a:cxnSpLocks noChangeShapeType="1"/>
              </p:cNvCxnSpPr>
              <p:nvPr/>
            </p:nvCxnSpPr>
            <p:spPr bwMode="auto">
              <a:xfrm>
                <a:off x="2741707" y="4978224"/>
                <a:ext cx="227671" cy="0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12" name="Elbow Connector 51"/>
              <p:cNvCxnSpPr>
                <a:cxnSpLocks noChangeShapeType="1"/>
                <a:stCxn id="20518" idx="6"/>
              </p:cNvCxnSpPr>
              <p:nvPr/>
            </p:nvCxnSpPr>
            <p:spPr bwMode="auto">
              <a:xfrm>
                <a:off x="2193400" y="4323880"/>
                <a:ext cx="775978" cy="407364"/>
              </a:xfrm>
              <a:prstGeom prst="bentConnector3">
                <a:avLst>
                  <a:gd name="adj1" fmla="val 78486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13" name="Straight Connector 89"/>
              <p:cNvCxnSpPr>
                <a:cxnSpLocks noChangeShapeType="1"/>
              </p:cNvCxnSpPr>
              <p:nvPr/>
            </p:nvCxnSpPr>
            <p:spPr bwMode="auto">
              <a:xfrm>
                <a:off x="854113" y="4994408"/>
                <a:ext cx="227671" cy="0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14" name="Straight Connector 90"/>
              <p:cNvCxnSpPr>
                <a:cxnSpLocks noChangeShapeType="1"/>
              </p:cNvCxnSpPr>
              <p:nvPr/>
            </p:nvCxnSpPr>
            <p:spPr bwMode="auto">
              <a:xfrm>
                <a:off x="865841" y="5217144"/>
                <a:ext cx="227671" cy="0"/>
              </a:xfrm>
              <a:prstGeom prst="line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15" name="Elbow Connector 106"/>
              <p:cNvCxnSpPr>
                <a:cxnSpLocks noChangeShapeType="1"/>
              </p:cNvCxnSpPr>
              <p:nvPr/>
            </p:nvCxnSpPr>
            <p:spPr bwMode="auto">
              <a:xfrm rot="16200000" flipH="1">
                <a:off x="1882809" y="5115484"/>
                <a:ext cx="466882" cy="435977"/>
              </a:xfrm>
              <a:prstGeom prst="bentConnector2">
                <a:avLst/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cxnSp>
            <p:nvCxnSpPr>
              <p:cNvPr id="20516" name="Elbow Connector 109"/>
              <p:cNvCxnSpPr>
                <a:cxnSpLocks noChangeShapeType="1"/>
              </p:cNvCxnSpPr>
              <p:nvPr/>
            </p:nvCxnSpPr>
            <p:spPr bwMode="auto">
              <a:xfrm flipV="1">
                <a:off x="2803816" y="5344102"/>
                <a:ext cx="986000" cy="221661"/>
              </a:xfrm>
              <a:prstGeom prst="bentConnector3">
                <a:avLst>
                  <a:gd name="adj1" fmla="val 50000"/>
                </a:avLst>
              </a:prstGeom>
              <a:noFill/>
              <a:ln w="38100" algn="ctr">
                <a:solidFill>
                  <a:srgbClr val="FFFF00"/>
                </a:solidFill>
                <a:round/>
                <a:headEnd/>
                <a:tailEnd/>
              </a:ln>
            </p:spPr>
          </p:cxnSp>
          <p:sp>
            <p:nvSpPr>
              <p:cNvPr id="115" name="TextBox 114"/>
              <p:cNvSpPr txBox="1"/>
              <p:nvPr/>
            </p:nvSpPr>
            <p:spPr>
              <a:xfrm>
                <a:off x="3726582" y="4479079"/>
                <a:ext cx="861820" cy="7076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sz="20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FF/</a:t>
                </a:r>
              </a:p>
              <a:p>
                <a:pPr algn="ctr">
                  <a:defRPr/>
                </a:pPr>
                <a:r>
                  <a:rPr lang="en-US" sz="20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LCFF</a:t>
                </a:r>
              </a:p>
            </p:txBody>
          </p:sp>
        </p:grpSp>
        <p:sp>
          <p:nvSpPr>
            <p:cNvPr id="148" name="Flowchart: Connector 147"/>
            <p:cNvSpPr/>
            <p:nvPr/>
          </p:nvSpPr>
          <p:spPr>
            <a:xfrm>
              <a:off x="6401416" y="4950826"/>
              <a:ext cx="123797" cy="114245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498" name="Rectangle 76"/>
            <p:cNvSpPr>
              <a:spLocks noChangeArrowheads="1"/>
            </p:cNvSpPr>
            <p:nvPr/>
          </p:nvSpPr>
          <p:spPr bwMode="auto">
            <a:xfrm>
              <a:off x="6962032" y="3975618"/>
              <a:ext cx="277128" cy="512466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90" name="Group 11"/>
          <p:cNvGrpSpPr>
            <a:grpSpLocks/>
          </p:cNvGrpSpPr>
          <p:nvPr/>
        </p:nvGrpSpPr>
        <p:grpSpPr bwMode="auto">
          <a:xfrm>
            <a:off x="6156325" y="5332413"/>
            <a:ext cx="1712913" cy="754062"/>
            <a:chOff x="3888694" y="5616590"/>
            <a:chExt cx="1712704" cy="753470"/>
          </a:xfrm>
        </p:grpSpPr>
        <p:sp>
          <p:nvSpPr>
            <p:cNvPr id="20491" name="Rectangle 77"/>
            <p:cNvSpPr>
              <a:spLocks noChangeArrowheads="1"/>
            </p:cNvSpPr>
            <p:nvPr/>
          </p:nvSpPr>
          <p:spPr bwMode="auto">
            <a:xfrm>
              <a:off x="3888694" y="5711488"/>
              <a:ext cx="582805" cy="210314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60125" y="5616590"/>
              <a:ext cx="1030161" cy="399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VDDH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20493" name="Rectangle 152"/>
            <p:cNvSpPr>
              <a:spLocks noChangeArrowheads="1"/>
            </p:cNvSpPr>
            <p:nvPr/>
          </p:nvSpPr>
          <p:spPr bwMode="auto">
            <a:xfrm>
              <a:off x="3890374" y="6084944"/>
              <a:ext cx="582805" cy="210314"/>
            </a:xfrm>
            <a:prstGeom prst="rect">
              <a:avLst/>
            </a:prstGeom>
            <a:solidFill>
              <a:srgbClr val="FFFF00"/>
            </a:solidFill>
            <a:ln w="38100" algn="ctr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4572824" y="5970324"/>
              <a:ext cx="1028574" cy="399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VDDL</a:t>
              </a:r>
              <a:endPara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770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Level Converter Delay Overhead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AB1889-66A9-4F9D-87AC-C44F17ECD46E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14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graphicFrame>
        <p:nvGraphicFramePr>
          <p:cNvPr id="7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9636955"/>
              </p:ext>
            </p:extLst>
          </p:nvPr>
        </p:nvGraphicFramePr>
        <p:xfrm>
          <a:off x="2398023" y="4131662"/>
          <a:ext cx="4279962" cy="1404493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798914"/>
                <a:gridCol w="1565162"/>
                <a:gridCol w="1915886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ALCs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</a:rPr>
                        <a:t> 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DDH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= 300mV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DDL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= 230mV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Norm to INV(FO4)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dd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= 300mV</a:t>
                      </a:r>
                    </a:p>
                  </a:txBody>
                  <a:tcPr horzOverflow="overflow"/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DCVS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79.1ns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60.4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PG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37.6ns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28.7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198" y="1337792"/>
            <a:ext cx="2010763" cy="1717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2999" y="1340304"/>
            <a:ext cx="2364698" cy="17172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81616" y="3057525"/>
            <a:ext cx="28889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DCVS Level Converter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9396" y="3056690"/>
            <a:ext cx="2556579" cy="40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PG Level Converter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53993" y="3723651"/>
            <a:ext cx="70580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Optimized Delay by Sizing with HSPICE for PTM 90nm CMOS</a:t>
            </a:r>
            <a:endParaRPr lang="en-US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67827" y="5888884"/>
            <a:ext cx="9076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LC Delay Overhead at Nominal Voltage Operation  is 3~4X INV(FO4) Delay </a:t>
            </a:r>
            <a:endParaRPr lang="en-US" sz="20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MILP I (without LC)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2470" name="Text Box 20"/>
          <p:cNvSpPr txBox="1">
            <a:spLocks noChangeArrowheads="1"/>
          </p:cNvSpPr>
          <p:nvPr/>
        </p:nvSpPr>
        <p:spPr bwMode="auto">
          <a:xfrm>
            <a:off x="11802" y="1141487"/>
            <a:ext cx="740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Objective Function</a:t>
            </a:r>
          </a:p>
        </p:txBody>
      </p:sp>
      <p:sp>
        <p:nvSpPr>
          <p:cNvPr id="62471" name="Text Box 20"/>
          <p:cNvSpPr txBox="1">
            <a:spLocks noChangeArrowheads="1"/>
          </p:cNvSpPr>
          <p:nvPr/>
        </p:nvSpPr>
        <p:spPr bwMode="auto">
          <a:xfrm>
            <a:off x="273050" y="4229575"/>
            <a:ext cx="8597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Performance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requirement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(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DDH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) 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is given.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Integer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variable </a:t>
            </a: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X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: 0 for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 V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DDH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cell  or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1 for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 V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DDL 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cell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  <a:r>
              <a:rPr lang="en-US" sz="24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          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7895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789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78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7966900-D3E6-4F44-8FC7-353ADA1071F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15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-58534" y="1994589"/>
                <a:ext cx="9272882" cy="1702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𝑴𝒊𝒏𝒊𝒎𝒊𝒛𝒆</m:t>
                      </m:r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𝒂𝒍𝒍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𝒈𝒂𝒕𝒆𝒔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𝒕𝒐𝒕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𝑫𝑫𝑳</m:t>
                                      </m:r>
                                    </m:sub>
                                  </m:sSub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ko-KR" altLang="en-US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ko-KR" sz="2800" b="1" i="1" baseline="0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b="1" i="1" baseline="0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ko-KR" sz="2800" b="1" i="1" baseline="0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ko-KR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𝒕𝒐𝒕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effectLst>
                                            <a:outerShdw blurRad="38100" dist="38100" dir="2700000" algn="tl">
                                              <a:srgbClr val="000000">
                                                <a:alpha val="43137"/>
                                              </a:srgbClr>
                                            </a:outerShdw>
                                          </a:effectLst>
                                          <a:latin typeface="Cambria Math"/>
                                        </a:rPr>
                                        <m:t>𝑫𝑫𝑯</m:t>
                                      </m:r>
                                    </m:sub>
                                  </m:sSub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ko-KR" altLang="en-US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altLang="ko-KR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ko-KR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 altLang="ko-KR" sz="2800" b="1" i="1" baseline="0" smtClean="0">
                                      <a:solidFill>
                                        <a:srgbClr val="FFFF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ko-KR" sz="2800" b="1" i="1" baseline="0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ko-KR" sz="2800" b="1" i="1" baseline="0" smtClean="0">
                                      <a:solidFill>
                                        <a:srgbClr val="FFC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altLang="ko-KR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b="1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𝒕𝒐𝒕</m:t>
                          </m:r>
                        </m:sub>
                      </m:sSub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argPr>
                            <m:argSz m:val="1"/>
                          </m:argPr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𝜶</m:t>
                          </m:r>
                        </m:e>
                        <m:sub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ko-KR" alt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∙</m:t>
                          </m:r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baseline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𝒅𝒅</m:t>
                          </m:r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800" b="1" i="1" baseline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𝒍𝒆𝒂𝒌</m:t>
                          </m:r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𝒅𝒅</m:t>
                              </m:r>
                            </m:sub>
                          </m:sSub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800" b="1" i="1" baseline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800" b="1" i="1" baseline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n-US" sz="36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534" y="1994589"/>
                <a:ext cx="9272882" cy="170226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9299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MILP I (without LC)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8916" name="Text Box 23"/>
          <p:cNvSpPr txBox="1">
            <a:spLocks noChangeArrowheads="1"/>
          </p:cNvSpPr>
          <p:nvPr/>
        </p:nvSpPr>
        <p:spPr bwMode="auto">
          <a:xfrm>
            <a:off x="333737" y="2686347"/>
            <a:ext cx="83756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is the latest arrival time at the output of gate i from PI events </a:t>
            </a:r>
          </a:p>
        </p:txBody>
      </p:sp>
      <p:sp>
        <p:nvSpPr>
          <p:cNvPr id="38917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89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89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334A734-2788-47F4-983A-FD9A6FA0EDD9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16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grpSp>
        <p:nvGrpSpPr>
          <p:cNvPr id="38920" name="Group 168"/>
          <p:cNvGrpSpPr>
            <a:grpSpLocks/>
          </p:cNvGrpSpPr>
          <p:nvPr/>
        </p:nvGrpSpPr>
        <p:grpSpPr bwMode="auto">
          <a:xfrm>
            <a:off x="2514600" y="4274670"/>
            <a:ext cx="4114800" cy="2060575"/>
            <a:chOff x="361950" y="4198462"/>
            <a:chExt cx="4114800" cy="2060250"/>
          </a:xfrm>
        </p:grpSpPr>
        <p:sp>
          <p:nvSpPr>
            <p:cNvPr id="38922" name="AutoShape 9"/>
            <p:cNvSpPr>
              <a:spLocks noChangeAspect="1" noChangeArrowheads="1" noTextEdit="1"/>
            </p:cNvSpPr>
            <p:nvPr/>
          </p:nvSpPr>
          <p:spPr bwMode="auto">
            <a:xfrm>
              <a:off x="432028" y="4293149"/>
              <a:ext cx="4038601" cy="189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3" name="AutoShape 3"/>
            <p:cNvSpPr>
              <a:spLocks noChangeArrowheads="1"/>
            </p:cNvSpPr>
            <p:nvPr/>
          </p:nvSpPr>
          <p:spPr bwMode="auto">
            <a:xfrm>
              <a:off x="3413125" y="5649208"/>
              <a:ext cx="609600" cy="609504"/>
            </a:xfrm>
            <a:prstGeom prst="flowChartDelay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924" name="Moon 183"/>
            <p:cNvSpPr>
              <a:spLocks noChangeArrowheads="1"/>
            </p:cNvSpPr>
            <p:nvPr/>
          </p:nvSpPr>
          <p:spPr bwMode="auto">
            <a:xfrm flipH="1">
              <a:off x="1976895" y="5227769"/>
              <a:ext cx="762000" cy="609600"/>
            </a:xfrm>
            <a:prstGeom prst="moon">
              <a:avLst>
                <a:gd name="adj" fmla="val 84426"/>
              </a:avLst>
            </a:prstGeom>
            <a:noFill/>
            <a:ln w="38100" algn="ctr">
              <a:solidFill>
                <a:schemeClr val="bg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8925" name="Group 184"/>
            <p:cNvGrpSpPr>
              <a:grpSpLocks/>
            </p:cNvGrpSpPr>
            <p:nvPr/>
          </p:nvGrpSpPr>
          <p:grpSpPr bwMode="auto">
            <a:xfrm>
              <a:off x="754687" y="4441581"/>
              <a:ext cx="838994" cy="595313"/>
              <a:chOff x="3200400" y="2057400"/>
              <a:chExt cx="838994" cy="595313"/>
            </a:xfrm>
          </p:grpSpPr>
          <p:sp>
            <p:nvSpPr>
              <p:cNvPr id="38944" name="AutoShape 3"/>
              <p:cNvSpPr>
                <a:spLocks noChangeArrowheads="1"/>
              </p:cNvSpPr>
              <p:nvPr/>
            </p:nvSpPr>
            <p:spPr bwMode="auto">
              <a:xfrm>
                <a:off x="3200400" y="2057400"/>
                <a:ext cx="672307" cy="595313"/>
              </a:xfrm>
              <a:prstGeom prst="flowChartDelay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945" name="Oval 20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153194" cy="153988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8926" name="Group 187"/>
            <p:cNvGrpSpPr>
              <a:grpSpLocks/>
            </p:cNvGrpSpPr>
            <p:nvPr/>
          </p:nvGrpSpPr>
          <p:grpSpPr bwMode="auto">
            <a:xfrm>
              <a:off x="2234634" y="4359824"/>
              <a:ext cx="838994" cy="595313"/>
              <a:chOff x="3200400" y="2057400"/>
              <a:chExt cx="838994" cy="595313"/>
            </a:xfrm>
          </p:grpSpPr>
          <p:sp>
            <p:nvSpPr>
              <p:cNvPr id="38942" name="AutoShape 3"/>
              <p:cNvSpPr>
                <a:spLocks noChangeArrowheads="1"/>
              </p:cNvSpPr>
              <p:nvPr/>
            </p:nvSpPr>
            <p:spPr bwMode="auto">
              <a:xfrm>
                <a:off x="3200400" y="2057400"/>
                <a:ext cx="672307" cy="595313"/>
              </a:xfrm>
              <a:prstGeom prst="flowChartDelay">
                <a:avLst/>
              </a:prstGeom>
              <a:noFill/>
              <a:ln w="3810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943" name="Oval 20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153194" cy="153988"/>
              </a:xfrm>
              <a:prstGeom prst="ellips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 bwMode="auto">
            <a:xfrm>
              <a:off x="361950" y="4574641"/>
              <a:ext cx="392113" cy="0"/>
            </a:xfrm>
            <a:prstGeom prst="lin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 bwMode="auto">
            <a:xfrm>
              <a:off x="361950" y="4823838"/>
              <a:ext cx="392113" cy="0"/>
            </a:xfrm>
            <a:prstGeom prst="lin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1589088" y="4752413"/>
              <a:ext cx="657225" cy="0"/>
            </a:xfrm>
            <a:prstGeom prst="lin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/>
            <p:nvPr/>
          </p:nvCxnSpPr>
          <p:spPr bwMode="auto">
            <a:xfrm>
              <a:off x="361950" y="4198462"/>
              <a:ext cx="1873250" cy="242850"/>
            </a:xfrm>
            <a:prstGeom prst="bentConnector3">
              <a:avLst>
                <a:gd name="adj1" fmla="val 64119"/>
              </a:avLst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Elbow Connector 20"/>
            <p:cNvCxnSpPr/>
            <p:nvPr/>
          </p:nvCxnSpPr>
          <p:spPr bwMode="auto">
            <a:xfrm rot="16200000" flipH="1">
              <a:off x="1578029" y="4930161"/>
              <a:ext cx="679343" cy="298450"/>
            </a:xfrm>
            <a:prstGeom prst="bentConnector3">
              <a:avLst>
                <a:gd name="adj1" fmla="val 100223"/>
              </a:avLst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9" name="Flowchart: Connector 218"/>
            <p:cNvSpPr/>
            <p:nvPr/>
          </p:nvSpPr>
          <p:spPr>
            <a:xfrm>
              <a:off x="1692275" y="4676225"/>
              <a:ext cx="152400" cy="152376"/>
            </a:xfrm>
            <a:prstGeom prst="flowChartConnector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3673" name="Straight Connector 63672"/>
            <p:cNvCxnSpPr/>
            <p:nvPr/>
          </p:nvCxnSpPr>
          <p:spPr bwMode="auto">
            <a:xfrm>
              <a:off x="469900" y="5698413"/>
              <a:ext cx="1587500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678" name="Elbow Connector 63677"/>
            <p:cNvCxnSpPr>
              <a:stCxn id="38924" idx="1"/>
            </p:cNvCxnSpPr>
            <p:nvPr/>
          </p:nvCxnSpPr>
          <p:spPr bwMode="auto">
            <a:xfrm>
              <a:off x="2738438" y="5533339"/>
              <a:ext cx="674687" cy="293641"/>
            </a:xfrm>
            <a:prstGeom prst="bentConnector3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 bwMode="auto">
            <a:xfrm>
              <a:off x="431800" y="6047608"/>
              <a:ext cx="2981325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38943" idx="6"/>
            </p:cNvCxnSpPr>
            <p:nvPr/>
          </p:nvCxnSpPr>
          <p:spPr bwMode="auto">
            <a:xfrm>
              <a:off x="3073400" y="4665113"/>
              <a:ext cx="760413" cy="4762"/>
            </a:xfrm>
            <a:prstGeom prst="line">
              <a:avLst/>
            </a:prstGeom>
            <a:ln>
              <a:solidFill>
                <a:srgbClr val="FFFF00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83" idx="3"/>
            </p:cNvCxnSpPr>
            <p:nvPr/>
          </p:nvCxnSpPr>
          <p:spPr bwMode="auto">
            <a:xfrm>
              <a:off x="4022725" y="5953960"/>
              <a:ext cx="454025" cy="0"/>
            </a:xfrm>
            <a:prstGeom prst="line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938" name="TextBox 165"/>
            <p:cNvSpPr txBox="1">
              <a:spLocks noChangeArrowheads="1"/>
            </p:cNvSpPr>
            <p:nvPr/>
          </p:nvSpPr>
          <p:spPr bwMode="auto">
            <a:xfrm>
              <a:off x="878022" y="4442795"/>
              <a:ext cx="420270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1</a:t>
              </a:r>
            </a:p>
          </p:txBody>
        </p:sp>
        <p:sp>
          <p:nvSpPr>
            <p:cNvPr id="38939" name="TextBox 240"/>
            <p:cNvSpPr txBox="1">
              <a:spLocks noChangeArrowheads="1"/>
            </p:cNvSpPr>
            <p:nvPr/>
          </p:nvSpPr>
          <p:spPr bwMode="auto">
            <a:xfrm>
              <a:off x="2158777" y="5234119"/>
              <a:ext cx="420270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3</a:t>
              </a:r>
            </a:p>
          </p:txBody>
        </p:sp>
        <p:sp>
          <p:nvSpPr>
            <p:cNvPr id="38940" name="TextBox 241"/>
            <p:cNvSpPr txBox="1">
              <a:spLocks noChangeArrowheads="1"/>
            </p:cNvSpPr>
            <p:nvPr/>
          </p:nvSpPr>
          <p:spPr bwMode="auto">
            <a:xfrm>
              <a:off x="2362693" y="4374974"/>
              <a:ext cx="420270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2</a:t>
              </a:r>
            </a:p>
          </p:txBody>
        </p:sp>
        <p:sp>
          <p:nvSpPr>
            <p:cNvPr id="38941" name="TextBox 242"/>
            <p:cNvSpPr txBox="1">
              <a:spLocks noChangeArrowheads="1"/>
            </p:cNvSpPr>
            <p:nvPr/>
          </p:nvSpPr>
          <p:spPr bwMode="auto">
            <a:xfrm>
              <a:off x="3510974" y="5655462"/>
              <a:ext cx="420270" cy="42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4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 Box 20"/>
              <p:cNvSpPr txBox="1">
                <a:spLocks noChangeArrowheads="1"/>
              </p:cNvSpPr>
              <p:nvPr/>
            </p:nvSpPr>
            <p:spPr bwMode="auto">
              <a:xfrm>
                <a:off x="76012" y="1161583"/>
                <a:ext cx="8344507" cy="11695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2" charset="0"/>
                  </a:rPr>
                  <a:t>Subject to Timing Constraints: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8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2" charset="0"/>
                  </a:rPr>
                  <a:t> </a:t>
                </a:r>
                <a:r>
                  <a:rPr lang="en-US" sz="28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2" charset="0"/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      ∀</m:t>
                    </m:r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∈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all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PO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gates</m:t>
                    </m:r>
                  </m:oMath>
                </a14:m>
                <a:endParaRPr lang="en-US" sz="28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34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12" y="1161583"/>
                <a:ext cx="8344507" cy="116955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34" t="-575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1575701" y="3688855"/>
                <a:ext cx="597022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𝑽𝑫𝑫𝑳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𝑽𝑫𝑫𝑯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∙(</m:t>
                      </m:r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01" y="3688855"/>
                <a:ext cx="5970224" cy="4778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04" b="-20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8704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MILP I (without LC)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43073AA-C227-4C5D-99BF-2E3316009D75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17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3994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99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grpSp>
        <p:nvGrpSpPr>
          <p:cNvPr id="39943" name="Group 5"/>
          <p:cNvGrpSpPr>
            <a:grpSpLocks/>
          </p:cNvGrpSpPr>
          <p:nvPr/>
        </p:nvGrpSpPr>
        <p:grpSpPr bwMode="auto">
          <a:xfrm>
            <a:off x="357188" y="3060700"/>
            <a:ext cx="4557712" cy="2773363"/>
            <a:chOff x="727029" y="1657063"/>
            <a:chExt cx="4557938" cy="2773048"/>
          </a:xfrm>
        </p:grpSpPr>
        <p:sp>
          <p:nvSpPr>
            <p:cNvPr id="26639" name="Line 8"/>
            <p:cNvSpPr>
              <a:spLocks noChangeShapeType="1"/>
            </p:cNvSpPr>
            <p:nvPr/>
          </p:nvSpPr>
          <p:spPr bwMode="auto">
            <a:xfrm>
              <a:off x="727029" y="2336436"/>
              <a:ext cx="617568" cy="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6641" name="AutoShape 10"/>
            <p:cNvCxnSpPr>
              <a:cxnSpLocks noChangeShapeType="1"/>
            </p:cNvCxnSpPr>
            <p:nvPr/>
          </p:nvCxnSpPr>
          <p:spPr bwMode="auto">
            <a:xfrm flipV="1">
              <a:off x="2189188" y="3444385"/>
              <a:ext cx="1643144" cy="687310"/>
            </a:xfrm>
            <a:prstGeom prst="bentConnector3">
              <a:avLst>
                <a:gd name="adj1" fmla="val 49954"/>
              </a:avLst>
            </a:prstGeom>
            <a:ln>
              <a:solidFill>
                <a:schemeClr val="bg1"/>
              </a:solidFill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642" name="AutoShape 12"/>
            <p:cNvCxnSpPr>
              <a:cxnSpLocks noChangeShapeType="1"/>
            </p:cNvCxnSpPr>
            <p:nvPr/>
          </p:nvCxnSpPr>
          <p:spPr bwMode="auto">
            <a:xfrm>
              <a:off x="2222528" y="2488819"/>
              <a:ext cx="1576465" cy="592071"/>
            </a:xfrm>
            <a:prstGeom prst="bentConnector3">
              <a:avLst>
                <a:gd name="adj1" fmla="val 49949"/>
              </a:avLst>
            </a:prstGeom>
            <a:ln>
              <a:solidFill>
                <a:srgbClr val="FFFF00"/>
              </a:solidFill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959" name="Text Box 17"/>
            <p:cNvSpPr txBox="1">
              <a:spLocks noChangeArrowheads="1"/>
            </p:cNvSpPr>
            <p:nvPr/>
          </p:nvSpPr>
          <p:spPr bwMode="auto">
            <a:xfrm>
              <a:off x="1313610" y="1657063"/>
              <a:ext cx="1190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</a:rPr>
                <a:t>X</a:t>
              </a: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</a:rPr>
                <a:t>j</a:t>
              </a:r>
              <a:endPara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39960" name="Text Box 18"/>
            <p:cNvSpPr txBox="1">
              <a:spLocks noChangeArrowheads="1"/>
            </p:cNvSpPr>
            <p:nvPr/>
          </p:nvSpPr>
          <p:spPr bwMode="auto">
            <a:xfrm>
              <a:off x="3832177" y="2433007"/>
              <a:ext cx="11906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baseline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</a:rPr>
                <a:t>X</a:t>
              </a:r>
              <a:r>
                <a:rPr lang="en-US" sz="2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</a:rPr>
                <a:t>i</a:t>
              </a:r>
              <a:endPara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endParaRPr>
            </a:p>
          </p:txBody>
        </p:sp>
        <p:sp>
          <p:nvSpPr>
            <p:cNvPr id="26631" name="Line 9"/>
            <p:cNvSpPr>
              <a:spLocks noChangeShapeType="1"/>
            </p:cNvSpPr>
            <p:nvPr/>
          </p:nvSpPr>
          <p:spPr bwMode="auto">
            <a:xfrm>
              <a:off x="4667399" y="3255494"/>
              <a:ext cx="617568" cy="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1363648" y="2212625"/>
              <a:ext cx="673133" cy="595245"/>
            </a:xfrm>
            <a:prstGeom prst="flowChartDelay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b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63" name="Oval 20"/>
            <p:cNvSpPr>
              <a:spLocks noChangeArrowheads="1"/>
            </p:cNvSpPr>
            <p:nvPr/>
          </p:nvSpPr>
          <p:spPr bwMode="auto">
            <a:xfrm>
              <a:off x="2050210" y="2419769"/>
              <a:ext cx="153194" cy="15398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64" name="AutoShape 3"/>
            <p:cNvSpPr>
              <a:spLocks noChangeArrowheads="1"/>
            </p:cNvSpPr>
            <p:nvPr/>
          </p:nvSpPr>
          <p:spPr bwMode="auto">
            <a:xfrm>
              <a:off x="3814205" y="2950672"/>
              <a:ext cx="672307" cy="595313"/>
            </a:xfrm>
            <a:prstGeom prst="flowChartDelay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65" name="Oval 20"/>
            <p:cNvSpPr>
              <a:spLocks noChangeArrowheads="1"/>
            </p:cNvSpPr>
            <p:nvPr/>
          </p:nvSpPr>
          <p:spPr bwMode="auto">
            <a:xfrm>
              <a:off x="4500005" y="3179272"/>
              <a:ext cx="153194" cy="15398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66" name="AutoShape 3"/>
            <p:cNvSpPr>
              <a:spLocks noChangeArrowheads="1"/>
            </p:cNvSpPr>
            <p:nvPr/>
          </p:nvSpPr>
          <p:spPr bwMode="auto">
            <a:xfrm>
              <a:off x="1364410" y="3834798"/>
              <a:ext cx="672307" cy="595313"/>
            </a:xfrm>
            <a:prstGeom prst="flowChartDelay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67" name="Oval 20"/>
            <p:cNvSpPr>
              <a:spLocks noChangeArrowheads="1"/>
            </p:cNvSpPr>
            <p:nvPr/>
          </p:nvSpPr>
          <p:spPr bwMode="auto">
            <a:xfrm>
              <a:off x="2050210" y="4063398"/>
              <a:ext cx="153194" cy="153988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>
              <a:off x="738142" y="2606280"/>
              <a:ext cx="617569" cy="0"/>
            </a:xfrm>
            <a:prstGeom prst="line">
              <a:avLst/>
            </a:prstGeom>
            <a:ln>
              <a:solidFill>
                <a:srgbClr val="FFFF00"/>
              </a:solidFill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" name="Line 8"/>
            <p:cNvSpPr>
              <a:spLocks noChangeShapeType="1"/>
            </p:cNvSpPr>
            <p:nvPr/>
          </p:nvSpPr>
          <p:spPr bwMode="auto">
            <a:xfrm>
              <a:off x="738142" y="4233283"/>
              <a:ext cx="617569" cy="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739730" y="3982487"/>
              <a:ext cx="617568" cy="0"/>
            </a:xfrm>
            <a:prstGeom prst="line">
              <a:avLst/>
            </a:prstGeom>
            <a:ln>
              <a:solidFill>
                <a:schemeClr val="bg1"/>
              </a:solidFill>
              <a:headEnd/>
              <a:tailEnd/>
            </a:ln>
            <a:ex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9971" name="TextBox 3"/>
            <p:cNvSpPr txBox="1">
              <a:spLocks noChangeArrowheads="1"/>
            </p:cNvSpPr>
            <p:nvPr/>
          </p:nvSpPr>
          <p:spPr bwMode="auto">
            <a:xfrm>
              <a:off x="1479117" y="2134506"/>
              <a:ext cx="269639" cy="46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j</a:t>
              </a:r>
            </a:p>
          </p:txBody>
        </p:sp>
        <p:sp>
          <p:nvSpPr>
            <p:cNvPr id="39972" name="TextBox 42"/>
            <p:cNvSpPr txBox="1">
              <a:spLocks noChangeArrowheads="1"/>
            </p:cNvSpPr>
            <p:nvPr/>
          </p:nvSpPr>
          <p:spPr bwMode="auto">
            <a:xfrm>
              <a:off x="1533547" y="3779984"/>
              <a:ext cx="356206" cy="461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k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72264" y="2884998"/>
              <a:ext cx="269639" cy="46161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600" b="1" dirty="0">
                  <a:ln>
                    <a:solidFill>
                      <a:schemeClr val="bg1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rPr>
                <a:t>i</a:t>
              </a: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64175" y="3413125"/>
            <a:ext cx="2992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HH: 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= 0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534025" y="4051300"/>
            <a:ext cx="2898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LL: 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= 0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518150" y="5322888"/>
            <a:ext cx="3081338" cy="584200"/>
          </a:xfrm>
          <a:prstGeom prst="rect">
            <a:avLst/>
          </a:prstGeom>
          <a:solidFill>
            <a:srgbClr val="FF0000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LH: 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= -1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487988" y="4686300"/>
            <a:ext cx="2944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HL: 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X</a:t>
            </a:r>
            <a:r>
              <a:rPr lang="en-US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j</a:t>
            </a:r>
            <a:r>
              <a:rPr lang="en-US" sz="32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= 1</a:t>
            </a:r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>
            <a:off x="3273425" y="4938713"/>
            <a:ext cx="1190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DDL</a:t>
            </a:r>
            <a:endParaRPr lang="en-US" sz="2800" b="1" baseline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2" name="Text Box 18"/>
          <p:cNvSpPr txBox="1">
            <a:spLocks noChangeArrowheads="1"/>
          </p:cNvSpPr>
          <p:nvPr/>
        </p:nvSpPr>
        <p:spPr bwMode="auto">
          <a:xfrm>
            <a:off x="3276600" y="4945063"/>
            <a:ext cx="1190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DDH</a:t>
            </a:r>
            <a:endParaRPr lang="en-US" sz="2800" b="1" baseline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800100" y="4198938"/>
            <a:ext cx="119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DDH</a:t>
            </a:r>
            <a:endParaRPr lang="en-US" sz="2800" b="1" baseline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4" name="Text Box 18"/>
          <p:cNvSpPr txBox="1">
            <a:spLocks noChangeArrowheads="1"/>
          </p:cNvSpPr>
          <p:nvPr/>
        </p:nvSpPr>
        <p:spPr bwMode="auto">
          <a:xfrm>
            <a:off x="3798888" y="3862388"/>
            <a:ext cx="85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=0</a:t>
            </a:r>
          </a:p>
        </p:txBody>
      </p:sp>
      <p:sp>
        <p:nvSpPr>
          <p:cNvPr id="55" name="Text Box 18"/>
          <p:cNvSpPr txBox="1">
            <a:spLocks noChangeArrowheads="1"/>
          </p:cNvSpPr>
          <p:nvPr/>
        </p:nvSpPr>
        <p:spPr bwMode="auto">
          <a:xfrm>
            <a:off x="1341438" y="3063875"/>
            <a:ext cx="854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=0</a:t>
            </a: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1330325" y="3071813"/>
            <a:ext cx="852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=1</a:t>
            </a:r>
          </a:p>
        </p:txBody>
      </p:sp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803275" y="4202113"/>
            <a:ext cx="1190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DDL</a:t>
            </a:r>
            <a:endParaRPr lang="en-US" sz="2800" b="1" baseline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9" name="Text Box 18"/>
          <p:cNvSpPr txBox="1">
            <a:spLocks noChangeArrowheads="1"/>
          </p:cNvSpPr>
          <p:nvPr/>
        </p:nvSpPr>
        <p:spPr bwMode="auto">
          <a:xfrm>
            <a:off x="3787775" y="3862388"/>
            <a:ext cx="854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=1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Text Box 20"/>
              <p:cNvSpPr txBox="1">
                <a:spLocks noChangeArrowheads="1"/>
              </p:cNvSpPr>
              <p:nvPr/>
            </p:nvSpPr>
            <p:spPr bwMode="auto">
              <a:xfrm>
                <a:off x="76012" y="1161583"/>
                <a:ext cx="8726344" cy="1230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-25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2" charset="0"/>
                  </a:rPr>
                  <a:t>Subject to Topological Constraints:</a:t>
                </a:r>
              </a:p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US" sz="28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2" charset="0"/>
                  </a:rPr>
                  <a:t> </a:t>
                </a:r>
                <a:r>
                  <a:rPr lang="en-US" sz="28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2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𝑿</m:t>
                        </m:r>
                      </m:e>
                      <m:sub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𝒋</m:t>
                        </m:r>
                      </m:sub>
                    </m:sSub>
                    <m:r>
                      <a:rPr lang="en-US" sz="2800" b="1" i="1" baseline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         ∀</m:t>
                    </m:r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𝒋</m:t>
                    </m:r>
                    <m:r>
                      <a:rPr lang="en-US" sz="28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∈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all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fanin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gates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of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gate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i</m:t>
                    </m:r>
                  </m:oMath>
                </a14:m>
                <a:endParaRPr lang="en-US" sz="28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42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12" y="1161583"/>
                <a:ext cx="8726344" cy="123072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66" t="-5473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223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49" grpId="0" animBg="1"/>
      <p:bldP spid="50" grpId="0"/>
      <p:bldP spid="51" grpId="0"/>
      <p:bldP spid="51" grpId="1"/>
      <p:bldP spid="51" grpId="2"/>
      <p:bldP spid="51" grpId="3"/>
      <p:bldP spid="52" grpId="0"/>
      <p:bldP spid="52" grpId="1"/>
      <p:bldP spid="52" grpId="2"/>
      <p:bldP spid="53" grpId="0"/>
      <p:bldP spid="53" grpId="1"/>
      <p:bldP spid="53" grpId="2"/>
      <p:bldP spid="53" grpId="3"/>
      <p:bldP spid="54" grpId="0"/>
      <p:bldP spid="54" grpId="1"/>
      <p:bldP spid="54" grpId="2"/>
      <p:bldP spid="55" grpId="0"/>
      <p:bldP spid="55" grpId="1"/>
      <p:bldP spid="55" grpId="2"/>
      <p:bldP spid="55" grpId="3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59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76129-2264-4116-8DE9-91563FE5F13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18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500993"/>
            <a:ext cx="8740775" cy="35394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Motivation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Problem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Ultra-Low Power </a:t>
            </a: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Contributions of This </a:t>
            </a:r>
            <a:r>
              <a:rPr lang="en-US" sz="32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W</a:t>
            </a:r>
            <a:r>
              <a:rPr lang="en-US" sz="32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ork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MILP I for Minimum Energy Design Using Dual-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without LC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MILP II for Minimum Energy Design with Dual-</a:t>
            </a:r>
            <a:r>
              <a:rPr lang="en-US" sz="20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and Multiple Logic-Level Gates</a:t>
            </a:r>
            <a:endParaRPr lang="en-US" sz="20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Conclusion</a:t>
            </a:r>
            <a:endParaRPr lang="en-US" sz="3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7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Multiple Logic-Level 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Gates (Delay)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0AB1889-66A9-4F9D-87AC-C44F17ECD46E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19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306" y="1955083"/>
            <a:ext cx="2696704" cy="26497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0578" y="4745859"/>
            <a:ext cx="4090988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 Logic-Level NAND2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[11] 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14" name="Group 1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5186937"/>
              </p:ext>
            </p:extLst>
          </p:nvPr>
        </p:nvGraphicFramePr>
        <p:xfrm>
          <a:off x="4636413" y="1617047"/>
          <a:ext cx="3722148" cy="3176016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1751839"/>
                <a:gridCol w="1970309"/>
              </a:tblGrid>
              <a:tr h="10867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Multiple Logic-Level Gates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 V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VDDH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= 300mV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 V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VDDL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= 230mV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Norm to INV(FO4)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V</a:t>
                      </a:r>
                      <a:r>
                        <a:rPr kumimoji="0" lang="en-US" sz="160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dd</a:t>
                      </a:r>
                      <a:r>
                        <a:rPr kumimoji="0" lang="en-US" sz="160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= 300mV</a:t>
                      </a:r>
                    </a:p>
                  </a:txBody>
                  <a:tcPr horzOverflow="overflow"/>
                </a:tc>
              </a:tr>
              <a:tr h="312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INV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1.3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</a:tr>
              <a:tr h="312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NAND2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2.3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</a:tr>
              <a:tr h="312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NAND3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3.1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</a:tr>
              <a:tr h="312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NOR2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3.9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</a:tr>
              <a:tr h="312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DCVS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60.4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</a:tr>
              <a:tr h="3129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PG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28.7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307215" y="4822022"/>
            <a:ext cx="45102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Simulation for PTM 90nm CMOS</a:t>
            </a:r>
          </a:p>
          <a:p>
            <a:pPr eaLnBrk="1" hangingPunct="1">
              <a:defRPr/>
            </a:pPr>
            <a:r>
              <a:rPr lang="en-US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 At Nominal </a:t>
            </a:r>
            <a:r>
              <a:rPr lang="en-US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= 1.2V,</a:t>
            </a:r>
          </a:p>
          <a:p>
            <a:pPr eaLnBrk="1" hangingPunct="1">
              <a:defRPr/>
            </a:pP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  </a:t>
            </a:r>
            <a:r>
              <a:rPr lang="en-US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th,PMOS</a:t>
            </a:r>
            <a:r>
              <a:rPr lang="en-US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-0.21V,         </a:t>
            </a:r>
            <a:r>
              <a:rPr lang="en-US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th,NMOS</a:t>
            </a: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= 0.29V</a:t>
            </a:r>
          </a:p>
          <a:p>
            <a:pPr eaLnBrk="1" hangingPunct="1">
              <a:defRPr/>
            </a:pPr>
            <a:r>
              <a:rPr lang="en-US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 </a:t>
            </a:r>
            <a:r>
              <a:rPr lang="en-US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th,PMOS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-HVT</a:t>
            </a: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= -0.29V</a:t>
            </a:r>
            <a:endParaRPr lang="en-US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9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76129-2264-4116-8DE9-91563FE5F13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2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500993"/>
            <a:ext cx="8740775" cy="26161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Motivation</a:t>
            </a: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Problem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Ultra-Low Power </a:t>
            </a: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Contributions of This Work</a:t>
            </a:r>
            <a:endParaRPr lang="en-US" sz="20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Conclusion</a:t>
            </a:r>
            <a:endParaRPr lang="en-US" sz="3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Multiple Logic-Level Gates (</a:t>
            </a:r>
            <a:r>
              <a:rPr lang="en-US" sz="36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P</a:t>
            </a:r>
            <a:r>
              <a:rPr lang="en-US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leak</a:t>
            </a: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A3E3995-6C9F-483E-81E9-AAEC03F1BCF9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20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pic>
        <p:nvPicPr>
          <p:cNvPr id="8" name="Picture 9" descr="le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452" y="1100133"/>
            <a:ext cx="6636817" cy="41325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334785" y="1308894"/>
            <a:ext cx="461571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Simulation for PTM 90nm CMOS</a:t>
            </a:r>
            <a:endParaRPr lang="en-US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9288" y="1693863"/>
            <a:ext cx="2590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baseline="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000" b="1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</a:t>
            </a:r>
            <a:r>
              <a:rPr lang="en-US" sz="20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300mV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0575" y="5391150"/>
            <a:ext cx="7704138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Normalized to a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Standard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INV with </a:t>
            </a:r>
            <a:r>
              <a:rPr lang="en-US" sz="2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300mV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MILP II (Multiple Logic-Level Gates)</a:t>
            </a:r>
            <a:endParaRPr lang="en-US" sz="36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62470" name="Text Box 20"/>
          <p:cNvSpPr txBox="1">
            <a:spLocks noChangeArrowheads="1"/>
          </p:cNvSpPr>
          <p:nvPr/>
        </p:nvSpPr>
        <p:spPr bwMode="auto">
          <a:xfrm>
            <a:off x="272710" y="1186541"/>
            <a:ext cx="7400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Objective </a:t>
            </a: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Function</a:t>
            </a:r>
            <a:endParaRPr lang="en-US" sz="28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62471" name="Text Box 20"/>
          <p:cNvSpPr txBox="1">
            <a:spLocks noChangeArrowheads="1"/>
          </p:cNvSpPr>
          <p:nvPr/>
        </p:nvSpPr>
        <p:spPr bwMode="auto">
          <a:xfrm>
            <a:off x="2499397" y="5825939"/>
            <a:ext cx="43972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Integer variable </a:t>
            </a:r>
            <a:r>
              <a:rPr lang="en-US" sz="2400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 Math" pitchFamily="18" charset="0"/>
                <a:cs typeface="Helvetica" pitchFamily="34" charset="0"/>
              </a:rPr>
              <a:t>X</a:t>
            </a:r>
            <a:r>
              <a:rPr lang="en-US" sz="2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 Math" pitchFamily="18" charset="0"/>
                <a:cs typeface="Helvetica" pitchFamily="34" charset="0"/>
              </a:rPr>
              <a:t>i,v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 Math" pitchFamily="18" charset="0"/>
                <a:cs typeface="Helvetica" pitchFamily="34" charset="0"/>
              </a:rPr>
              <a:t> and </a:t>
            </a:r>
            <a:r>
              <a:rPr lang="en-US" sz="2400" b="1" baseline="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P</a:t>
            </a:r>
            <a:r>
              <a:rPr lang="en-US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i,v</a:t>
            </a:r>
            <a:r>
              <a:rPr lang="en-US" sz="2400" b="1" i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 </a:t>
            </a:r>
            <a:endParaRPr lang="en-US" sz="24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fld id="{0E30EEDD-29FC-4D26-A50E-264D4EF41FCE}" type="slidenum">
              <a:rPr lang="en-US" smtClean="0">
                <a:solidFill>
                  <a:srgbClr val="00B0F0"/>
                </a:solidFill>
              </a:rPr>
              <a:pPr/>
              <a:t>21</a:t>
            </a:fld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72148" y="1730815"/>
                <a:ext cx="8610600" cy="2327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</a:rPr>
                        <m:t>𝑴𝒊𝒏𝒊𝒎𝒊𝒛𝒆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+mj-ea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lang="en-US" sz="2800" b="0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+mj-ea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𝒗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∈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𝑽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ctrlP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argPr>
                                            <m:argSz m:val="1"/>
                                          </m:argPr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𝜶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ko-KR" alt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∙</m:t>
                                          </m:r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𝑪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𝒗</m:t>
                                          </m:r>
                                        </m:sub>
                                      </m:sSub>
                                      <m:r>
                                        <a:rPr lang="en-US" sz="2800" b="1" i="1" baseline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𝑽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𝒅𝒅</m:t>
                                          </m:r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𝒗</m:t>
                                          </m:r>
                                        </m:sub>
                                        <m:sup>
                                          <m:r>
                                            <a:rPr lang="en-US" sz="2800" b="1" i="1" baseline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𝟐</m:t>
                                          </m:r>
                                        </m:sup>
                                      </m:sSubSup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𝑷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𝒍𝒆𝒂𝒌</m:t>
                                          </m:r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𝒊</m:t>
                                          </m:r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𝒗</m:t>
                                          </m:r>
                                        </m:sub>
                                      </m:sSub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𝑻</m:t>
                                          </m:r>
                                        </m:e>
                                        <m:sub>
                                          <m:r>
                                            <a:rPr lang="en-US" sz="2800" b="1" i="1" baseline="0" smtClean="0">
                                              <a:solidFill>
                                                <a:srgbClr val="FFFF00"/>
                                              </a:solidFill>
                                              <a:latin typeface="Cambria Math"/>
                                              <a:ea typeface="+mj-ea"/>
                                            </a:rPr>
                                            <m:t>𝒄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  <m:r>
                                <a:rPr lang="en-US" sz="28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+mj-ea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𝒊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,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+mj-ea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𝒗</m:t>
                                  </m:r>
                                  <m:r>
                                    <a:rPr lang="ko-KR" altLang="en-US" sz="2800" b="1" i="1" baseline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altLang="ko-KR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n-US" altLang="ko-KR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𝑳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𝒍𝒆𝒂𝒌𝒐</m:t>
                                      </m:r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,</m:t>
                                      </m:r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𝒊</m:t>
                                      </m:r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,</m:t>
                                      </m:r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𝒗</m:t>
                                      </m:r>
                                    </m:sub>
                                  </m:sSub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en-US" sz="2800" b="1" i="1" baseline="0" smtClean="0">
                                          <a:solidFill>
                                            <a:srgbClr val="FFFF00"/>
                                          </a:solidFill>
                                          <a:latin typeface="Cambria Math"/>
                                          <a:ea typeface="+mj-ea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n-US" sz="2800" b="1" i="1" baseline="0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∙</m:t>
                                  </m:r>
                                </m:e>
                              </m:nary>
                              <m:sSub>
                                <m:sSubPr>
                                  <m:ctrlP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𝒊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,</m:t>
                                  </m:r>
                                  <m:r>
                                    <a:rPr lang="en-US" sz="2800" b="1" i="1" baseline="0" smtClean="0">
                                      <a:solidFill>
                                        <a:srgbClr val="FFC000"/>
                                      </a:solidFill>
                                      <a:latin typeface="Cambria Math"/>
                                      <a:ea typeface="+mj-ea"/>
                                    </a:rPr>
                                    <m:t>𝒗</m:t>
                                  </m:r>
                                </m:sub>
                              </m:sSub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+mj-ea"/>
                                </a:rPr>
                                <m:t> </m:t>
                              </m:r>
                            </m:e>
                          </m:d>
                        </m:e>
                      </m:nary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</a:rPr>
                        <m:t>,  ∀</m:t>
                      </m:r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</a:rPr>
                        <m:t>𝒊</m:t>
                      </m:r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</a:rPr>
                        <m:t> ∈</m:t>
                      </m:r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</a:rPr>
                        <m:t>𝒂𝒍𝒍</m:t>
                      </m:r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</a:rPr>
                        <m:t> </m:t>
                      </m:r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+mj-ea"/>
                        </a:rPr>
                        <m:t>𝒈𝒂𝒕𝒆𝒔</m:t>
                      </m:r>
                    </m:oMath>
                  </m:oMathPara>
                </a14:m>
                <a:endParaRPr lang="en-US" sz="2400" b="1" baseline="0" dirty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48" y="1730815"/>
                <a:ext cx="8610600" cy="23274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533396" y="4246777"/>
                <a:ext cx="8001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baseline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r>
                        <a:rPr lang="en-US" sz="2400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2400" b="0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US" sz="2400" b="0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𝑉𝐷𝐷𝐻</m:t>
                          </m:r>
                        </m:sub>
                      </m:sSub>
                      <m:r>
                        <a:rPr lang="en-US" sz="2400" b="0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𝑙𝑜𝑤</m:t>
                          </m:r>
                        </m:sub>
                      </m:sSub>
                      <m:r>
                        <a:rPr lang="en-US" sz="2400" b="0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≤</m:t>
                      </m:r>
                      <m:sSub>
                        <m:sSubPr>
                          <m:ctrlP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𝐿</m:t>
                          </m:r>
                        </m:sub>
                      </m:sSub>
                      <m:r>
                        <a:rPr lang="en-US" sz="2400" b="0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𝐷𝐷𝐻</m:t>
                          </m:r>
                        </m:sub>
                      </m:sSub>
                    </m:oMath>
                  </m:oMathPara>
                </a14:m>
                <a:endParaRPr lang="en-US" sz="2400" baseline="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6" y="4246777"/>
                <a:ext cx="8001000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5552282" y="1186541"/>
            <a:ext cx="3515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Total Energy per cycle</a:t>
            </a:r>
            <a:endParaRPr lang="en-US" sz="2400" b="1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5073316" y="1534886"/>
            <a:ext cx="478966" cy="38098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72710" y="4741097"/>
            <a:ext cx="504008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Leakage Energy </a:t>
            </a:r>
            <a:r>
              <a:rPr lang="en-US" sz="2400" b="1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P</a:t>
            </a: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enalty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from Multiple Logic-Level </a:t>
            </a:r>
            <a:r>
              <a:rPr lang="en-US" sz="2400" b="1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G</a:t>
            </a: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ates</a:t>
            </a:r>
            <a:endParaRPr lang="en-US" sz="2400" b="1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947627" y="4057386"/>
            <a:ext cx="696115" cy="72144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48317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fld id="{0E30EEDD-29FC-4D26-A50E-264D4EF41FCE}" type="slidenum">
              <a:rPr lang="en-US" smtClean="0">
                <a:solidFill>
                  <a:srgbClr val="00B0F0"/>
                </a:solidFill>
              </a:rPr>
              <a:pPr/>
              <a:t>22</a:t>
            </a:fld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190704" y="2805737"/>
                <a:ext cx="7266342" cy="2604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≥</m:t>
                      </m:r>
                      <m:sSub>
                        <m:sSubPr>
                          <m:ctrl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∈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𝒕𝒅</m:t>
                              </m:r>
                            </m:e>
                            <m:sub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𝒊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,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𝒊</m:t>
                          </m:r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  <m:r>
                            <a:rPr lang="en-US" sz="28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𝑳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𝒕𝒅𝒐</m:t>
                              </m:r>
                            </m:e>
                            <m:sub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𝒊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,</m:t>
                              </m:r>
                              <m:r>
                                <a:rPr lang="en-US" sz="28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8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𝒊</m:t>
                          </m:r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8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3200" b="1" i="1" baseline="0" dirty="0" smtClean="0">
                  <a:solidFill>
                    <a:srgbClr val="FFFF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2000" b="1" baseline="0" dirty="0" smtClean="0">
                    <a:solidFill>
                      <a:srgbClr val="FFFF00"/>
                    </a:solidFill>
                    <a:ea typeface="Cambria Math" pitchFamily="18" charset="0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∀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 ∈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𝒂𝒍𝒍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𝒈𝒂𝒕𝒆𝒔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,  ∀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𝒋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∈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𝒇𝒂𝒏𝒊𝒏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𝒈𝒂𝒕𝒆𝒔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𝒐𝒇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𝒈𝒂𝒕𝒆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𝒊</m:t>
                    </m:r>
                    <m:r>
                      <a:rPr lang="en-US" sz="32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     </m:t>
                    </m:r>
                  </m:oMath>
                </a14:m>
                <a:endParaRPr lang="en-US" sz="3200" b="1" i="1" baseline="0" dirty="0" smtClean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  <a:p>
                <a:endParaRPr lang="en-US" sz="2800" b="1" i="1" baseline="0" dirty="0" smtClean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sSub>
                      <m:sSubPr>
                        <m:ctrlPr>
                          <a:rPr lang="en-US" sz="2800" b="1" i="1" baseline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 pitchFamily="18" charset="0"/>
                          </a:rPr>
                          <m:t>𝑻</m:t>
                        </m:r>
                      </m:e>
                      <m:sub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en-US" sz="2800" b="1" i="1" baseline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en-US" sz="2800" b="1" i="1" baseline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</m:sSub>
                    <m:r>
                      <a:rPr lang="en-US" sz="28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     </m:t>
                    </m:r>
                  </m:oMath>
                </a14:m>
                <a:r>
                  <a:rPr lang="en-US" sz="3200" b="1" baseline="0" dirty="0" smtClean="0">
                    <a:solidFill>
                      <a:srgbClr val="FFFF00"/>
                    </a:solidFill>
                    <a:latin typeface="Cambria Math" pitchFamily="18" charset="0"/>
                    <a:ea typeface="Cambria Math" pitchFamily="18" charset="0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𝒊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𝒂𝒍𝒍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𝑷𝑶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𝒈𝒂𝒕𝒆𝒔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3200" b="1" baseline="0" dirty="0">
                  <a:solidFill>
                    <a:srgbClr val="FFFF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04" y="2805737"/>
                <a:ext cx="7266342" cy="260475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20"/>
          <p:cNvSpPr txBox="1">
            <a:spLocks noChangeArrowheads="1"/>
          </p:cNvSpPr>
          <p:nvPr/>
        </p:nvSpPr>
        <p:spPr bwMode="auto">
          <a:xfrm>
            <a:off x="4097713" y="1673981"/>
            <a:ext cx="4136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Delay Penalty from </a:t>
            </a:r>
            <a:r>
              <a:rPr lang="en-US" sz="2400" b="1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M</a:t>
            </a: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ultiple Logic-Level </a:t>
            </a:r>
            <a:r>
              <a:rPr lang="en-US" sz="2400" b="1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G</a:t>
            </a: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ates</a:t>
            </a:r>
            <a:endParaRPr lang="en-US" sz="2400" b="1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6085682" y="2497594"/>
            <a:ext cx="368170" cy="61628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MILP II (Multiple Logic-Level Gates)</a:t>
            </a:r>
            <a:endParaRPr lang="en-US" sz="36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1802" y="1141487"/>
            <a:ext cx="7400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Timing Constraints:</a:t>
            </a:r>
            <a:endParaRPr lang="en-US" sz="28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714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fld id="{0E30EEDD-29FC-4D26-A50E-264D4EF41FCE}" type="slidenum">
              <a:rPr lang="en-US" smtClean="0">
                <a:solidFill>
                  <a:srgbClr val="00B0F0"/>
                </a:solidFill>
              </a:rPr>
              <a:pPr/>
              <a:t>23</a:t>
            </a:fld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74177" y="2846036"/>
                <a:ext cx="7511138" cy="166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𝒋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,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000" b="1" i="1" baseline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𝒊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                            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∀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𝒋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∈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𝒇𝒂𝒏𝒊𝒏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𝒈𝒂𝒕𝒆𝒔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𝒐𝒇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𝒈𝒂𝒕𝒆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i="1" baseline="0" dirty="0" smtClean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𝒋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𝒋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,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CC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    </m:t>
                      </m:r>
                      <m:r>
                        <a:rPr lang="en-US" sz="2000" b="1" i="1" baseline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∀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𝒊</m:t>
                      </m:r>
                      <m:r>
                        <a:rPr lang="en-US" sz="2000" b="1" i="1" baseline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∈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𝒂𝒍𝒍</m:t>
                      </m:r>
                      <m:r>
                        <a:rPr lang="en-US" sz="20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i="1" baseline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𝒈𝒂𝒕𝒆𝒔</m:t>
                      </m:r>
                      <m:r>
                        <a:rPr lang="en-US" sz="20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, 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000" b="1" i="1" baseline="0" dirty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7" y="2846036"/>
                <a:ext cx="7511138" cy="16646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/>
              <p:cNvSpPr txBox="1"/>
              <p:nvPr/>
            </p:nvSpPr>
            <p:spPr>
              <a:xfrm>
                <a:off x="163291" y="1892387"/>
                <a:ext cx="6226623" cy="73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𝒊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𝒊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𝑽𝑫𝑫𝑯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                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∀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𝒊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∈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𝒂𝒍𝒍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𝒈𝒂𝒕𝒆𝒔</m:t>
                      </m:r>
                    </m:oMath>
                  </m:oMathPara>
                </a14:m>
                <a:endParaRPr lang="en-US" sz="2000" b="1" i="1" baseline="0" dirty="0" smtClean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baseline="0" smtClean="0">
                            <a:solidFill>
                              <a:srgbClr val="FFCC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𝒊</m:t>
                        </m:r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,</m:t>
                        </m:r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 pitchFamily="18" charset="0"/>
                            <a:ea typeface="Cambria Math" pitchFamily="18" charset="0"/>
                          </a:rPr>
                          <m:t>𝒗</m:t>
                        </m:r>
                      </m:sub>
                    </m:sSub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baseline="0" smtClean="0">
                            <a:solidFill>
                              <a:srgbClr val="FFCC00"/>
                            </a:solidFill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 pitchFamily="18" charset="0"/>
                          </a:rPr>
                          <m:t>𝒊</m:t>
                        </m:r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 pitchFamily="18" charset="0"/>
                          </a:rPr>
                          <m:t>𝑽𝑫𝑫𝑯</m:t>
                        </m:r>
                      </m:sub>
                    </m:sSub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 baseline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sz="2000" b="1" i="1" baseline="0" smtClean="0">
                            <a:solidFill>
                              <a:srgbClr val="FFCC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/>
                          </a:rPr>
                          <m:t>𝑷</m:t>
                        </m:r>
                      </m:e>
                      <m:sub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1" i="1" baseline="0">
                            <a:solidFill>
                              <a:srgbClr val="FFCC00"/>
                            </a:solidFill>
                            <a:latin typeface="Cambria Math"/>
                            <a:ea typeface="Cambria Math"/>
                          </a:rPr>
                          <m:t>𝒗</m:t>
                        </m:r>
                      </m:sub>
                    </m:sSub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   </m:t>
                    </m:r>
                  </m:oMath>
                </a14:m>
                <a:r>
                  <a:rPr lang="en-US" sz="2000" b="1" i="1" baseline="0" dirty="0" smtClean="0">
                    <a:solidFill>
                      <a:srgbClr val="FFFF00"/>
                    </a:solidFill>
                    <a:latin typeface="Cambria Math"/>
                    <a:ea typeface="Cambria Math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000" b="1" i="1" baseline="0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000" b="1" i="1" baseline="0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𝒗</m:t>
                    </m:r>
                    <m:r>
                      <a:rPr lang="en-US" sz="2000" b="1" i="1" baseline="0" dirty="0" smtClean="0">
                        <a:solidFill>
                          <a:srgbClr val="FFFF00"/>
                        </a:solidFill>
                        <a:latin typeface="Cambria Math"/>
                        <a:ea typeface="Cambria Math"/>
                      </a:rPr>
                      <m:t>∈ </m:t>
                    </m:r>
                    <m:sSub>
                      <m:sSubPr>
                        <m:ctrlPr>
                          <a:rPr lang="en-US" sz="2000" b="1" i="1" baseline="0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1" baseline="0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𝑽</m:t>
                        </m:r>
                      </m:e>
                      <m:sub>
                        <m:r>
                          <a:rPr lang="en-US" sz="2000" b="1" i="1" baseline="0" dirty="0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𝑳</m:t>
                        </m:r>
                      </m:sub>
                    </m:sSub>
                  </m:oMath>
                </a14:m>
                <a:endParaRPr lang="en-US" sz="2000" b="1" i="1" baseline="0" dirty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91" y="1892387"/>
                <a:ext cx="6226623" cy="7346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TextBox 35"/>
              <p:cNvSpPr txBox="1"/>
              <p:nvPr/>
            </p:nvSpPr>
            <p:spPr>
              <a:xfrm>
                <a:off x="174177" y="4646600"/>
                <a:ext cx="8610600" cy="118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𝒗</m:t>
                          </m:r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𝒅𝒅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,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𝒊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,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0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𝒅𝒅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𝑿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𝒋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sub>
                      </m:sSub>
                      <m:r>
                        <a:rPr lang="en-US" sz="20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0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sz="20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𝑳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0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0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𝒏𝒐𝒎</m:t>
                              </m:r>
                            </m:sub>
                          </m:sSub>
                        </m:e>
                      </m:nary>
                      <m:r>
                        <a:rPr lang="en-US" sz="20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 baseline="0" smtClean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𝒊</m:t>
                          </m:r>
                          <m:r>
                            <a:rPr lang="en-US" sz="2000" b="1" i="1" baseline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000" b="1" i="1" baseline="0">
                              <a:solidFill>
                                <a:srgbClr val="FFCC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2000" b="1" i="1" baseline="0" dirty="0" smtClean="0">
                  <a:solidFill>
                    <a:srgbClr val="FFFF00"/>
                  </a:solidFill>
                  <a:latin typeface="Cambria Math"/>
                  <a:ea typeface="Cambria Math"/>
                </a:endParaRPr>
              </a:p>
              <a:p>
                <a:r>
                  <a:rPr lang="en-US" sz="2000" b="1" baseline="0" dirty="0" smtClean="0">
                    <a:solidFill>
                      <a:srgbClr val="FFFF00"/>
                    </a:solidFill>
                    <a:ea typeface="Cambria Math" pitchFamily="18" charset="0"/>
                  </a:rPr>
                  <a:t>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∀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𝒋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 ∈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𝒇𝒂𝒏𝒊𝒏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 pitchFamily="18" charset="0"/>
                        <a:ea typeface="Cambria Math" pitchFamily="18" charset="0"/>
                      </a:rPr>
                      <m:t>𝒈𝒂𝒕𝒆𝒔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𝒐𝒇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𝒈𝒂𝒕𝒆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 </m:t>
                    </m:r>
                    <m:r>
                      <a:rPr lang="en-US" sz="2000" b="1" i="1" baseline="0" smtClean="0">
                        <a:solidFill>
                          <a:srgbClr val="FFFF00"/>
                        </a:solidFill>
                        <a:latin typeface="Cambria Math"/>
                        <a:ea typeface="Cambria Math" pitchFamily="18" charset="0"/>
                      </a:rPr>
                      <m:t>𝒊</m:t>
                    </m:r>
                  </m:oMath>
                </a14:m>
                <a:endParaRPr lang="en-US" sz="2000" b="1" i="1" baseline="0" dirty="0" smtClean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77" y="4646600"/>
                <a:ext cx="8610600" cy="118359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023717" y="2012963"/>
            <a:ext cx="21353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00FF00"/>
                </a:solidFill>
                <a:latin typeface="+mj-lt"/>
                <a:cs typeface="Helvetica" pitchFamily="34" charset="0"/>
              </a:rPr>
              <a:t>Boolean AND</a:t>
            </a:r>
            <a:endParaRPr lang="en-US" sz="2400" b="1" baseline="0" dirty="0">
              <a:solidFill>
                <a:srgbClr val="00FF00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121491" y="3417994"/>
            <a:ext cx="1962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00FF00"/>
                </a:solidFill>
                <a:latin typeface="+mj-lt"/>
                <a:cs typeface="Helvetica" pitchFamily="34" charset="0"/>
              </a:rPr>
              <a:t>Boolean OR</a:t>
            </a:r>
            <a:endParaRPr lang="en-US" sz="2400" b="1" baseline="0" dirty="0">
              <a:solidFill>
                <a:srgbClr val="00FF00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12283" y="1141487"/>
            <a:ext cx="3700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Penalty Constraints:</a:t>
            </a:r>
            <a:endParaRPr lang="en-US" sz="28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MILP II (Multiple Logic-Level Gates)</a:t>
            </a:r>
            <a:endParaRPr lang="en-US" sz="36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1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fld id="{0E30EEDD-29FC-4D26-A50E-264D4EF41FCE}" type="slidenum">
              <a:rPr lang="en-US" smtClean="0">
                <a:solidFill>
                  <a:srgbClr val="00B0F0"/>
                </a:solidFill>
              </a:rPr>
              <a:pPr/>
              <a:t>24</a:t>
            </a:fld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1648779" y="2003614"/>
                <a:ext cx="5257797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𝒗</m:t>
                          </m:r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∈</m:t>
                          </m:r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baseline="0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en-US" sz="2400" b="1" i="1" baseline="0" smtClean="0">
                                  <a:solidFill>
                                    <a:srgbClr val="FFFF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𝟐</m:t>
                      </m:r>
                      <m:r>
                        <a:rPr lang="en-US" sz="2400" b="1" i="0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                   </m:t>
                      </m:r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𝑫𝑫𝑯</m:t>
                          </m:r>
                        </m:sub>
                      </m:sSub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400" b="1" i="1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i="1" baseline="0" dirty="0" smtClean="0">
                  <a:solidFill>
                    <a:srgbClr val="FFFF00"/>
                  </a:solidFill>
                  <a:latin typeface="Cambria Math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79" y="2003614"/>
                <a:ext cx="5257797" cy="98828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1621568" y="3312049"/>
                <a:ext cx="7010395" cy="1884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baseline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𝒗</m:t>
                          </m:r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𝒊</m:t>
                              </m:r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,</m:t>
                              </m:r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𝟏</m:t>
                      </m:r>
                      <m:r>
                        <a:rPr lang="en-US" sz="2400" b="1" i="0" baseline="0" smtClean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               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∀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𝒊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 ∈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𝒂𝒍𝒍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𝒈𝒂𝒕𝒆𝒔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 pitchFamily="18" charset="0"/>
                        </a:rPr>
                        <m:t> , 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𝒗</m:t>
                      </m:r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sSub>
                        <m:sSubPr>
                          <m:ctrlP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en-US" sz="2400" b="1" baseline="0" dirty="0">
                  <a:solidFill>
                    <a:srgbClr val="FFFF00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 pitchFamily="18" charset="0"/>
                            </a:rPr>
                            <m:t>𝒊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𝒊</m:t>
                              </m:r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,</m:t>
                              </m:r>
                              <m:r>
                                <a:rPr lang="en-US" sz="2400" b="1" i="1" baseline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 pitchFamily="18" charset="0"/>
                                </a:rPr>
                                <m:t>𝒗</m:t>
                              </m:r>
                            </m:sub>
                          </m:sSub>
                        </m:e>
                      </m:nary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𝑮</m:t>
                          </m:r>
                        </m:e>
                        <m:sub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𝒕𝒐𝒕</m:t>
                          </m:r>
                        </m:sub>
                      </m:sSub>
                      <m:r>
                        <a:rPr lang="en-US" sz="2400" b="1" i="1" baseline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sz="2400" b="1" i="1" baseline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568" y="3312049"/>
                <a:ext cx="7010395" cy="188423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4801444" y="4351012"/>
            <a:ext cx="2710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00FF00"/>
                </a:solidFill>
                <a:latin typeface="+mj-lt"/>
                <a:cs typeface="Helvetica" pitchFamily="34" charset="0"/>
              </a:rPr>
              <a:t>Bin-Packing </a:t>
            </a:r>
            <a:endParaRPr lang="en-US" sz="2400" b="1" baseline="0" dirty="0">
              <a:solidFill>
                <a:srgbClr val="00FF00"/>
              </a:solidFill>
              <a:latin typeface="+mj-lt"/>
              <a:cs typeface="Helvetica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MILP II (Multiple Logic-Level Gates)</a:t>
            </a:r>
            <a:endParaRPr lang="en-US" sz="36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12282" y="1141487"/>
            <a:ext cx="56856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Dual Supply Voltages Selection:</a:t>
            </a:r>
            <a:endParaRPr lang="en-US" sz="28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0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ISCAS’85 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Benchmarks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graphicFrame>
        <p:nvGraphicFramePr>
          <p:cNvPr id="68730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97992286"/>
              </p:ext>
            </p:extLst>
          </p:nvPr>
        </p:nvGraphicFramePr>
        <p:xfrm>
          <a:off x="331592" y="1535023"/>
          <a:ext cx="8445640" cy="4137659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706432"/>
                <a:gridCol w="588175"/>
                <a:gridCol w="793569"/>
                <a:gridCol w="541494"/>
                <a:gridCol w="580778"/>
                <a:gridCol w="652901"/>
                <a:gridCol w="558302"/>
                <a:gridCol w="650473"/>
                <a:gridCol w="580074"/>
                <a:gridCol w="512465"/>
                <a:gridCol w="580251"/>
                <a:gridCol w="947099"/>
                <a:gridCol w="753627"/>
              </a:tblGrid>
              <a:tr h="31546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Single-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dd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 Design</a:t>
                      </a: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Dual-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V</a:t>
                      </a:r>
                      <a:r>
                        <a:rPr kumimoji="0" lang="en-US" sz="1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dd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 Design</a:t>
                      </a: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92D050"/>
                    </a:solidFill>
                  </a:tcPr>
                </a:tc>
              </a:tr>
              <a:tr h="3154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MILP I</a:t>
                      </a:r>
                    </a:p>
                  </a:txBody>
                  <a:tcPr horzOverflow="overflow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34" charset="0"/>
                          <a:cs typeface="Helvetica" pitchFamily="34" charset="0"/>
                        </a:rPr>
                        <a:t>MILP II</a:t>
                      </a:r>
                    </a:p>
                  </a:txBody>
                  <a:tcPr horzOverflow="overflow"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09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Bench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mark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gate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α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2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DDH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(V)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kumimoji="0" lang="en-US" sz="12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sing</a:t>
                      </a:r>
                      <a:r>
                        <a:rPr kumimoji="0" lang="en-US" sz="12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fJ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Freq.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(MHz)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2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(V)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2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gates (%)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kumimoji="0" lang="en-US" sz="12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dual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fJ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2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(V)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2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gates (%)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Multiple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logic-level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gates(#)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kumimoji="0" lang="en-US" sz="12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dual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kumimoji="0" lang="en-US" sz="12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fJ</a:t>
                      </a: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</a:t>
                      </a:r>
                      <a:endParaRPr kumimoji="0" lang="en-US" sz="12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2426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C432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154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0.19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0.25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7.9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14.4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0.23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5.2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7.8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0.23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5.2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7.8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426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C499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493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0.21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0.22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20.2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11.9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0.18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9.7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19.8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0.18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9.7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19.8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426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C880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360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14.4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13.6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46.4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11.2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56.7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10.9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426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C1355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469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0.21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0.21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19.5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9.8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0.18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10.2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19.0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0.18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10.2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19.0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426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C1908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584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0.20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0.24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26.5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11.8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0.21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24.3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25.0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0.21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27.6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71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23.2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426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C2670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901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32.8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17.4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46.4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28.0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40.2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26.9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426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C3540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1270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0.33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0.23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88.0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7.2</a:t>
                      </a: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0.14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7.0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84.6</a:t>
                      </a: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0.16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40.8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69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Helvetica" pitchFamily="34" charset="0"/>
                        </a:rPr>
                        <a:t>70.8</a:t>
                      </a: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625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C5315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2077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116.8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9.8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47.1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98.0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60.5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62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92.2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625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C6288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2407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165.4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9.4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2.7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162.0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0.19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4.7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159.1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  <a:tr h="2625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C7552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2823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131.7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13.6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42.3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117.1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0.21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51.6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201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112.1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Helvetica" pitchFamily="34" charset="0"/>
                      </a:endParaRPr>
                    </a:p>
                  </a:txBody>
                  <a:tcPr horzOverflow="overflow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27653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765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76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C62C9FC-B97E-45D2-B463-27E329E9921D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25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30529" y="5675895"/>
            <a:ext cx="5447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Simulation of PTM 90nm CMOS </a:t>
            </a:r>
            <a:endParaRPr lang="en-US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Total Energy Saving (%)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DADBC1C0-E85B-4F98-AB64-1E92CE786698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B0F0"/>
              </a:solidFill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3059381527"/>
              </p:ext>
            </p:extLst>
          </p:nvPr>
        </p:nvGraphicFramePr>
        <p:xfrm>
          <a:off x="0" y="1229501"/>
          <a:ext cx="8991600" cy="5200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805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Gate Slack 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Distribution (C3540)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0138CC-76C6-413C-971F-206F299E49E1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27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25758" y="1029909"/>
            <a:ext cx="227263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Single </a:t>
            </a:r>
            <a:r>
              <a:rPr lang="en-US" sz="28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endParaRPr lang="en-US" sz="28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5996" y="1490247"/>
            <a:ext cx="3371720" cy="2011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340" y="4163104"/>
            <a:ext cx="3339458" cy="1999398"/>
          </a:xfrm>
          <a:prstGeom prst="rect">
            <a:avLst/>
          </a:prstGeom>
        </p:spPr>
      </p:pic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023058" y="3702630"/>
            <a:ext cx="1232694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MILP I</a:t>
            </a:r>
            <a:endParaRPr lang="en-US" sz="28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690" y="4153056"/>
            <a:ext cx="3367956" cy="2011517"/>
          </a:xfrm>
          <a:prstGeom prst="rect">
            <a:avLst/>
          </a:prstGeom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5923497" y="3709142"/>
            <a:ext cx="1361556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MILP II</a:t>
            </a:r>
            <a:endParaRPr lang="en-US" sz="28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7" descr="c75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84588"/>
            <a:ext cx="4205288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Gate Slack 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Distribution (MILP II)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330950" y="3667125"/>
            <a:ext cx="1041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c7552</a:t>
            </a:r>
          </a:p>
        </p:txBody>
      </p: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0138CC-76C6-413C-971F-206F299E49E1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28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pic>
        <p:nvPicPr>
          <p:cNvPr id="29704" name="Picture 14" descr="c8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996950"/>
            <a:ext cx="41751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2024063" y="979488"/>
            <a:ext cx="87153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c880</a:t>
            </a:r>
          </a:p>
        </p:txBody>
      </p:sp>
      <p:pic>
        <p:nvPicPr>
          <p:cNvPr id="29706" name="Picture 15" descr="c53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017588"/>
            <a:ext cx="4205288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288088" y="992188"/>
            <a:ext cx="1042987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c5315</a:t>
            </a:r>
          </a:p>
        </p:txBody>
      </p:sp>
      <p:pic>
        <p:nvPicPr>
          <p:cNvPr id="29708" name="Picture 16" descr="c628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3684588"/>
            <a:ext cx="4175125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905000" y="3678238"/>
            <a:ext cx="1041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c6288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158547" y="2282372"/>
            <a:ext cx="292359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0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24.5%</a:t>
            </a:r>
            <a:endParaRPr lang="en-US" sz="2000" b="1" baseline="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599685" y="2280888"/>
            <a:ext cx="284762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0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21.1%</a:t>
            </a:r>
            <a:endParaRPr lang="en-US" sz="2000" b="1" baseline="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256599" y="4937578"/>
            <a:ext cx="302148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0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3.8%</a:t>
            </a:r>
            <a:endParaRPr lang="en-US" sz="2000" b="1" baseline="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515268" y="4934399"/>
            <a:ext cx="2844954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000" b="1" baseline="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sz="2000" b="1" baseline="0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sz="20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sz="2000" b="1" baseline="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14.9%</a:t>
            </a:r>
            <a:endParaRPr lang="en-US" sz="2000" b="1" baseline="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0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Process Variation (PTM CMOS Tech.)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0138CC-76C6-413C-971F-206F299E49E1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29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106156" y="2728317"/>
            <a:ext cx="224414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th,NMOS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Variation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854080" y="1297375"/>
                <a:ext cx="7767392" cy="119545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34" charset="0"/>
                    <a:cs typeface="Helvetica" pitchFamily="34" charset="0"/>
                  </a:rPr>
                  <a:t>Global Variation: </a:t>
                </a:r>
                <a14:m>
                  <m:oMath xmlns:m="http://schemas.openxmlformats.org/officeDocument/2006/math">
                    <m:r>
                      <a:rPr lang="en-US" sz="24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           </m:t>
                    </m:r>
                    <m:sSub>
                      <m:sSubPr>
                        <m:ctrlP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Helvetica" pitchFamily="34" charset="0"/>
                          </a:rPr>
                        </m:ctrlPr>
                      </m:sSubPr>
                      <m:e>
                        <m: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Helvetica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Helvetica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Helvetica" pitchFamily="34" charset="0"/>
                              </a:rPr>
                              <m:t>𝒕𝒉</m:t>
                            </m:r>
                          </m:sub>
                        </m:sSub>
                      </m:sub>
                    </m:sSub>
                    <m: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= </m:t>
                    </m:r>
                    <m:r>
                      <m:rPr>
                        <m:nor/>
                      </m:rPr>
                      <a:rPr lang="en-US" sz="24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5% </m:t>
                    </m:r>
                    <m:r>
                      <m:rPr>
                        <m:nor/>
                      </m:rPr>
                      <a:rPr lang="en-US" sz="24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relative</m:t>
                    </m:r>
                    <m:r>
                      <m:rPr>
                        <m:nor/>
                      </m:rPr>
                      <a:rPr lang="en-US" sz="24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to</m:t>
                    </m:r>
                    <m:r>
                      <m:rPr>
                        <m:nor/>
                      </m:rPr>
                      <a:rPr lang="en-US" sz="2400" b="1" i="0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vth</m:t>
                    </m:r>
                    <m:r>
                      <m:rPr>
                        <m:nor/>
                      </m:rP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0</m:t>
                    </m:r>
                  </m:oMath>
                </a14:m>
                <a:endParaRPr lang="en-US" sz="2400" b="1" i="1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endParaRPr>
              </a:p>
              <a:p>
                <a:pPr>
                  <a:defRPr/>
                </a:pPr>
                <a:r>
                  <a:rPr lang="en-US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" pitchFamily="34" charset="0"/>
                    <a:cs typeface="Helvetica" pitchFamily="34" charset="0"/>
                  </a:rPr>
                  <a:t>Local Variation (RDF):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Helvetica" pitchFamily="34" charset="0"/>
                          </a:rPr>
                        </m:ctrlPr>
                      </m:sSubPr>
                      <m:e>
                        <m: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Helvetica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Helvetica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Helvetica" pitchFamily="34" charset="0"/>
                              </a:rPr>
                              <m:t>𝒕𝒉</m:t>
                            </m:r>
                          </m:sub>
                        </m:sSub>
                      </m:sub>
                    </m:sSub>
                    <m: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=</m:t>
                    </m:r>
                    <m: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𝟑</m:t>
                    </m:r>
                    <m: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.</m:t>
                    </m:r>
                    <m: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Helvetica" pitchFamily="34" charset="0"/>
                      </a:rPr>
                      <m:t>𝟏𝟗</m:t>
                    </m:r>
                    <m: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Helvetica" pitchFamily="34" charset="0"/>
                      </a:rPr>
                      <m:t>×</m:t>
                    </m:r>
                    <m:sSup>
                      <m:sSupPr>
                        <m:ctrlP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</m:ctrlPr>
                      </m:sSupPr>
                      <m:e>
                        <m: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  <m:t>𝟏𝟎</m:t>
                        </m:r>
                      </m:e>
                      <m:sup>
                        <m: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  <m:t>−</m:t>
                        </m:r>
                        <m: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  <m:t>𝟖</m:t>
                        </m:r>
                      </m:sup>
                    </m:sSup>
                    <m:r>
                      <a:rPr lang="en-US" sz="2400" b="1" i="1" baseline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Helvetica" pitchFamily="34" charset="0"/>
                      </a:rPr>
                      <m:t>∙</m:t>
                    </m:r>
                    <m:f>
                      <m:fPr>
                        <m:ctrlP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𝒐𝒙</m:t>
                            </m:r>
                          </m:sub>
                        </m:sSub>
                        <m: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cs typeface="Helvetica" pitchFamily="34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</m:ctrlPr>
                          </m:sSubSupPr>
                          <m:e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𝒄𝒉</m:t>
                            </m:r>
                          </m:sub>
                          <m:sup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𝟎</m:t>
                            </m:r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.</m:t>
                            </m:r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𝟒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sz="2400" b="1" i="1" baseline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Helvetic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Helvetica" pitchFamily="34" charset="0"/>
                                  </a:rPr>
                                  <m:t>𝑾</m:t>
                                </m:r>
                              </m:e>
                              <m:sub>
                                <m:r>
                                  <a:rPr lang="en-US" sz="2400" b="1" i="1" baseline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Helvetica" pitchFamily="34" charset="0"/>
                                  </a:rPr>
                                  <m:t>𝒆𝒇𝒇</m:t>
                                </m:r>
                              </m:sub>
                            </m:sSub>
                            <m:r>
                              <a:rPr lang="en-US" sz="2400" b="1" i="1" baseline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  <a:cs typeface="Helvetica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2400" b="1" i="1" baseline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Helvetica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Helvetica" pitchFamily="34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sz="2400" b="1" i="1" baseline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  <a:cs typeface="Helvetica" pitchFamily="34" charset="0"/>
                                  </a:rPr>
                                  <m:t>𝒆𝒇𝒇</m:t>
                                </m:r>
                              </m:sub>
                            </m:sSub>
                          </m:e>
                        </m:rad>
                      </m:den>
                    </m:f>
                  </m:oMath>
                </a14:m>
                <a:endParaRPr lang="en-US" sz="2400" b="1" baseline="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 pitchFamily="34" charset="0"/>
                  <a:cs typeface="Helvetica" pitchFamily="34" charset="0"/>
                </a:endParaRPr>
              </a:p>
            </p:txBody>
          </p:sp>
        </mc:Choice>
        <mc:Fallback>
          <p:sp>
            <p:nvSpPr>
              <p:cNvPr id="21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080" y="1297375"/>
                <a:ext cx="7767392" cy="119545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334" t="-459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397" y="3135251"/>
            <a:ext cx="3562140" cy="280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8401" y="3168898"/>
            <a:ext cx="3692979" cy="277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5632818" y="2728317"/>
            <a:ext cx="264702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sub,NMOS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Variability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1306240" y="6017405"/>
            <a:ext cx="6873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Simulation of a 1k-point Monte Carlo at </a:t>
            </a:r>
            <a:r>
              <a:rPr lang="en-US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b="1" baseline="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300mV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280598" y="4421275"/>
            <a:ext cx="462217" cy="39188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78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Motivation</a:t>
            </a:r>
          </a:p>
        </p:txBody>
      </p:sp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E41EC21-D166-496F-9438-80F6CF72FBD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3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83146" y="1204219"/>
            <a:ext cx="896085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Energy budget for ultra-low power applications is more stringent for long battery life or energy harvesting.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Minimum energy operation has a huge penalty in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system performance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,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but a 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niche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market exists.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Near-threshold design gives moderate speed, but energy consumption is 2X higher than that attained by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subthreshold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 operation.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Transistor sizing 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[1] and multi-</a:t>
            </a:r>
            <a:r>
              <a:rPr lang="en-US" sz="20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V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th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 [2]  techniques for power saving in are ineffective in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subthreshold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region.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Low power design with dual 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supply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voltages for above-threshold voltage operation has been explored, but dual voltage design has not been explored  in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subthreshold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 region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3631" y="1302863"/>
            <a:ext cx="3805062" cy="2264436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Process Variation Tolerance in Dual-</a:t>
            </a:r>
            <a:r>
              <a:rPr lang="en-US" sz="36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dd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0138CC-76C6-413C-971F-206F299E49E1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30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55687" y="942945"/>
            <a:ext cx="224414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INV(FO4) Delay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487612" y="1280330"/>
            <a:ext cx="1199193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300mV</a:t>
            </a:r>
            <a:endParaRPr lang="en-US" sz="20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340204" y="5955551"/>
            <a:ext cx="8592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Simulation of a 1k-point Monte Carlo at V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DDH</a:t>
            </a: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= 300mV and V</a:t>
            </a:r>
            <a:r>
              <a:rPr lang="en-US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DDL</a:t>
            </a: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=180mV in PTM 90nm CMOS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055" y="1281329"/>
            <a:ext cx="3706167" cy="2264436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35723" y="942945"/>
            <a:ext cx="2244142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INV(FO4)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load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763211" y="1290378"/>
            <a:ext cx="147132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300mV</a:t>
            </a:r>
            <a:endParaRPr lang="en-US" sz="20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520768" y="2435081"/>
            <a:ext cx="105718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180mV</a:t>
            </a:r>
            <a:endParaRPr lang="en-US" sz="20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2763684" y="2450184"/>
            <a:ext cx="1471329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180mV</a:t>
            </a:r>
            <a:endParaRPr lang="en-US" sz="20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4306688" y="2207868"/>
            <a:ext cx="489204" cy="484632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7557" y="3659841"/>
            <a:ext cx="2875944" cy="229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7258691" y="3746440"/>
            <a:ext cx="1097376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BSIM4</a:t>
            </a:r>
            <a:endParaRPr lang="en-US" sz="20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2795" y="4140959"/>
            <a:ext cx="6240034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When driving INV operates at V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DDH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=300mV, 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>
              <a:defRPr/>
            </a:pP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he operating voltage of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fanout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INVs is:</a:t>
            </a:r>
          </a:p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DDH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300mV →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d,worst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3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σ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1.51ns</a:t>
            </a:r>
          </a:p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DDL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180mV →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d,worst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3</a:t>
            </a: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σ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1.39ns (8% Reduction)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Process Variation (32-bit RCA)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2970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297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0138CC-76C6-413C-971F-206F299E49E1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31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23822" y="853931"/>
            <a:ext cx="3616571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min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w/o  Process Variation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215449" y="3670828"/>
            <a:ext cx="2160797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Energy Saving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2069927" y="6196706"/>
            <a:ext cx="49840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Simulation of a 1k-point Monte Carlo </a:t>
            </a:r>
          </a:p>
        </p:txBody>
      </p:sp>
      <p:sp>
        <p:nvSpPr>
          <p:cNvPr id="5" name="Right Arrow 4"/>
          <p:cNvSpPr/>
          <p:nvPr/>
        </p:nvSpPr>
        <p:spPr bwMode="auto">
          <a:xfrm>
            <a:off x="4360987" y="2089768"/>
            <a:ext cx="462217" cy="391885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2236" y="1214355"/>
            <a:ext cx="2798819" cy="207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5070" y="4060092"/>
            <a:ext cx="2693728" cy="210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915821" y="3690924"/>
            <a:ext cx="2032418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min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Variability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510" y="1238337"/>
            <a:ext cx="2832694" cy="207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736751" y="848275"/>
            <a:ext cx="2291885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Delay Variability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6662267" y="3386295"/>
            <a:ext cx="431868" cy="371789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Left Arrow 3"/>
          <p:cNvSpPr/>
          <p:nvPr/>
        </p:nvSpPr>
        <p:spPr bwMode="auto">
          <a:xfrm>
            <a:off x="4315767" y="5012598"/>
            <a:ext cx="477297" cy="393415"/>
          </a:xfrm>
          <a:prstGeom prst="lef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420" y="4064011"/>
            <a:ext cx="2798174" cy="209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42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76129-2264-4116-8DE9-91563FE5F13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32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500993"/>
            <a:ext cx="8740775" cy="38472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Motivation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Problem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Ultra-Low Power </a:t>
            </a: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Contributions of This </a:t>
            </a:r>
            <a:r>
              <a:rPr lang="en-US" sz="32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W</a:t>
            </a:r>
            <a:r>
              <a:rPr lang="en-US" sz="32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ork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MILP I for Minimum Energy Design Using Dual-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without LC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MILP II for Minimum Energy Design with Dual-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and Multiple Logic-Level Gates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Linear-Time Algorithm for Dual-</a:t>
            </a:r>
            <a:r>
              <a:rPr lang="en-US" sz="20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Using Gate Slack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Conclusion</a:t>
            </a:r>
            <a:endParaRPr lang="en-US" sz="3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5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Gate Slack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30794" y="4592497"/>
            <a:ext cx="88021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elay of the longest path through gate i : </a:t>
            </a:r>
            <a:r>
              <a:rPr lang="en-US" sz="2400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sz="2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p,i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= T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(i)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T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(i)</a:t>
            </a:r>
            <a:endParaRPr lang="en-US" sz="24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DADBC1C0-E85B-4F98-AB64-1E92CE786698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B0F0"/>
              </a:solidFill>
            </a:endParaRPr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2771125" y="1427808"/>
            <a:ext cx="673100" cy="595313"/>
          </a:xfrm>
          <a:prstGeom prst="flowChartDelay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3444225" y="1648461"/>
            <a:ext cx="153186" cy="15400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773239" y="2665577"/>
            <a:ext cx="826286" cy="595313"/>
            <a:chOff x="2316683" y="2682299"/>
            <a:chExt cx="826286" cy="595313"/>
          </a:xfrm>
        </p:grpSpPr>
        <p:sp>
          <p:nvSpPr>
            <p:cNvPr id="29" name="AutoShape 3"/>
            <p:cNvSpPr>
              <a:spLocks noChangeArrowheads="1"/>
            </p:cNvSpPr>
            <p:nvPr/>
          </p:nvSpPr>
          <p:spPr bwMode="auto">
            <a:xfrm>
              <a:off x="2316683" y="2682299"/>
              <a:ext cx="673100" cy="595313"/>
            </a:xfrm>
            <a:prstGeom prst="flowChartDelay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2989783" y="2902952"/>
              <a:ext cx="153186" cy="15400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AutoShape 3"/>
          <p:cNvSpPr>
            <a:spLocks noChangeArrowheads="1"/>
          </p:cNvSpPr>
          <p:nvPr/>
        </p:nvSpPr>
        <p:spPr bwMode="auto">
          <a:xfrm>
            <a:off x="5875226" y="2651073"/>
            <a:ext cx="673100" cy="595313"/>
          </a:xfrm>
          <a:prstGeom prst="flowChartDelay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6548326" y="2871726"/>
            <a:ext cx="153186" cy="15400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7162816" y="2861197"/>
            <a:ext cx="673100" cy="595313"/>
          </a:xfrm>
          <a:prstGeom prst="flowChartDelay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7835916" y="3081850"/>
            <a:ext cx="153186" cy="15400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5876644" y="1430283"/>
            <a:ext cx="826286" cy="595313"/>
            <a:chOff x="2316683" y="2682299"/>
            <a:chExt cx="826286" cy="595313"/>
          </a:xfrm>
        </p:grpSpPr>
        <p:sp>
          <p:nvSpPr>
            <p:cNvPr id="38" name="AutoShape 3"/>
            <p:cNvSpPr>
              <a:spLocks noChangeArrowheads="1"/>
            </p:cNvSpPr>
            <p:nvPr/>
          </p:nvSpPr>
          <p:spPr bwMode="auto">
            <a:xfrm>
              <a:off x="2316683" y="2682299"/>
              <a:ext cx="673100" cy="595313"/>
            </a:xfrm>
            <a:prstGeom prst="flowChartDelay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auto">
            <a:xfrm>
              <a:off x="2989783" y="2902952"/>
              <a:ext cx="153186" cy="154005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" name="Elbow Connector 7"/>
          <p:cNvCxnSpPr>
            <a:stCxn id="16" idx="6"/>
          </p:cNvCxnSpPr>
          <p:nvPr/>
        </p:nvCxnSpPr>
        <p:spPr bwMode="auto">
          <a:xfrm>
            <a:off x="3597411" y="1725464"/>
            <a:ext cx="826547" cy="419021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Elbow Connector 9"/>
          <p:cNvCxnSpPr>
            <a:stCxn id="30" idx="6"/>
          </p:cNvCxnSpPr>
          <p:nvPr/>
        </p:nvCxnSpPr>
        <p:spPr bwMode="auto">
          <a:xfrm flipV="1">
            <a:off x="3599525" y="2397779"/>
            <a:ext cx="824433" cy="565454"/>
          </a:xfrm>
          <a:prstGeom prst="bentConnector3">
            <a:avLst/>
          </a:prstGeom>
          <a:ln w="38100"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Elbow Connector 39"/>
          <p:cNvCxnSpPr/>
          <p:nvPr/>
        </p:nvCxnSpPr>
        <p:spPr bwMode="auto">
          <a:xfrm>
            <a:off x="4011741" y="2963233"/>
            <a:ext cx="1863485" cy="182738"/>
          </a:xfrm>
          <a:prstGeom prst="bentConnector3">
            <a:avLst>
              <a:gd name="adj1" fmla="val -238"/>
            </a:avLst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Elbow Connector 45"/>
          <p:cNvCxnSpPr/>
          <p:nvPr/>
        </p:nvCxnSpPr>
        <p:spPr bwMode="auto">
          <a:xfrm rot="5400000" flipH="1" flipV="1">
            <a:off x="5509425" y="1964278"/>
            <a:ext cx="391166" cy="321830"/>
          </a:xfrm>
          <a:prstGeom prst="bentConnector3">
            <a:avLst>
              <a:gd name="adj1" fmla="val 108441"/>
            </a:avLst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95" name="Straight Connector 8194"/>
          <p:cNvCxnSpPr/>
          <p:nvPr/>
        </p:nvCxnSpPr>
        <p:spPr bwMode="auto">
          <a:xfrm>
            <a:off x="8001908" y="3147966"/>
            <a:ext cx="31479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97" name="Elbow Connector 8196"/>
          <p:cNvCxnSpPr/>
          <p:nvPr/>
        </p:nvCxnSpPr>
        <p:spPr bwMode="auto">
          <a:xfrm flipV="1">
            <a:off x="4041759" y="1550584"/>
            <a:ext cx="1814789" cy="180493"/>
          </a:xfrm>
          <a:prstGeom prst="bentConnector3">
            <a:avLst>
              <a:gd name="adj1" fmla="val -1493"/>
            </a:avLst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AutoShape 3"/>
          <p:cNvSpPr>
            <a:spLocks noChangeArrowheads="1"/>
          </p:cNvSpPr>
          <p:nvPr/>
        </p:nvSpPr>
        <p:spPr bwMode="auto">
          <a:xfrm>
            <a:off x="1479399" y="1787014"/>
            <a:ext cx="673100" cy="595313"/>
          </a:xfrm>
          <a:prstGeom prst="flowChartDelay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91" name="Oval 20"/>
          <p:cNvSpPr>
            <a:spLocks noChangeArrowheads="1"/>
          </p:cNvSpPr>
          <p:nvPr/>
        </p:nvSpPr>
        <p:spPr bwMode="auto">
          <a:xfrm>
            <a:off x="2152499" y="2007667"/>
            <a:ext cx="153186" cy="15400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15" name="Elbow Connector 8214"/>
          <p:cNvCxnSpPr/>
          <p:nvPr/>
        </p:nvCxnSpPr>
        <p:spPr bwMode="auto">
          <a:xfrm flipV="1">
            <a:off x="2307799" y="1929610"/>
            <a:ext cx="455392" cy="148746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17" name="Straight Connector 8216"/>
          <p:cNvCxnSpPr/>
          <p:nvPr/>
        </p:nvCxnSpPr>
        <p:spPr bwMode="auto">
          <a:xfrm>
            <a:off x="1023272" y="1954853"/>
            <a:ext cx="45612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19" name="Straight Connector 8218"/>
          <p:cNvCxnSpPr/>
          <p:nvPr/>
        </p:nvCxnSpPr>
        <p:spPr bwMode="auto">
          <a:xfrm>
            <a:off x="1023272" y="2243774"/>
            <a:ext cx="45612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21" name="Elbow Connector 8220"/>
          <p:cNvCxnSpPr/>
          <p:nvPr/>
        </p:nvCxnSpPr>
        <p:spPr bwMode="auto">
          <a:xfrm>
            <a:off x="1251335" y="2243774"/>
            <a:ext cx="1519790" cy="553854"/>
          </a:xfrm>
          <a:prstGeom prst="bentConnector3">
            <a:avLst>
              <a:gd name="adj1" fmla="val -3004"/>
            </a:avLst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1023272" y="3126197"/>
            <a:ext cx="174785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1025386" y="1558654"/>
            <a:ext cx="174785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Elbow Connector 67"/>
          <p:cNvCxnSpPr>
            <a:stCxn id="33" idx="6"/>
          </p:cNvCxnSpPr>
          <p:nvPr/>
        </p:nvCxnSpPr>
        <p:spPr bwMode="auto">
          <a:xfrm flipV="1">
            <a:off x="6701512" y="2948728"/>
            <a:ext cx="461304" cy="1"/>
          </a:xfrm>
          <a:prstGeom prst="bentConnector3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Elbow Connector 71"/>
          <p:cNvCxnSpPr/>
          <p:nvPr/>
        </p:nvCxnSpPr>
        <p:spPr bwMode="auto">
          <a:xfrm>
            <a:off x="5219169" y="3158853"/>
            <a:ext cx="1943647" cy="215718"/>
          </a:xfrm>
          <a:prstGeom prst="bentConnector3">
            <a:avLst>
              <a:gd name="adj1" fmla="val -406"/>
            </a:avLst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Straight Connector 74"/>
          <p:cNvCxnSpPr>
            <a:stCxn id="39" idx="6"/>
          </p:cNvCxnSpPr>
          <p:nvPr/>
        </p:nvCxnSpPr>
        <p:spPr bwMode="auto">
          <a:xfrm>
            <a:off x="6702930" y="1727939"/>
            <a:ext cx="163386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Flowchart: Connector 123"/>
          <p:cNvSpPr/>
          <p:nvPr/>
        </p:nvSpPr>
        <p:spPr>
          <a:xfrm>
            <a:off x="5151879" y="3090816"/>
            <a:ext cx="123623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5" name="Flowchart: Connector 124"/>
          <p:cNvSpPr/>
          <p:nvPr/>
        </p:nvSpPr>
        <p:spPr>
          <a:xfrm>
            <a:off x="1145979" y="2183314"/>
            <a:ext cx="123623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6" name="Flowchart: Connector 125"/>
          <p:cNvSpPr/>
          <p:nvPr/>
        </p:nvSpPr>
        <p:spPr>
          <a:xfrm>
            <a:off x="3928776" y="2911012"/>
            <a:ext cx="123623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Flowchart: Connector 126"/>
          <p:cNvSpPr/>
          <p:nvPr/>
        </p:nvSpPr>
        <p:spPr>
          <a:xfrm>
            <a:off x="3937985" y="1670788"/>
            <a:ext cx="123623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375350" y="1544316"/>
            <a:ext cx="1061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C000"/>
                </a:solidFill>
                <a:latin typeface="+mj-lt"/>
              </a:rPr>
              <a:t>gate i</a:t>
            </a:r>
            <a:endParaRPr lang="en-US" sz="24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80219" y="3433958"/>
            <a:ext cx="8657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 </a:t>
            </a:r>
            <a:r>
              <a:rPr 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400" b="1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en-US" sz="2400" b="1" baseline="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longest time for an event to arrive at gate </a:t>
            </a:r>
            <a:r>
              <a:rPr lang="en-US" sz="2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from PI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2705255" y="82200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PI </a:t>
            </a:r>
            <a:r>
              <a:rPr lang="en-US" sz="2400" b="1" baseline="0" dirty="0" smtClean="0">
                <a:solidFill>
                  <a:srgbClr val="FF0000"/>
                </a:solidFill>
                <a:latin typeface="+mj-lt"/>
              </a:rPr>
              <a:t>(i) 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82" name="Straight Connector 81"/>
          <p:cNvCxnSpPr/>
          <p:nvPr/>
        </p:nvCxnSpPr>
        <p:spPr bwMode="auto">
          <a:xfrm flipV="1">
            <a:off x="5243630" y="2289736"/>
            <a:ext cx="305747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Elbow Connector 92"/>
          <p:cNvCxnSpPr>
            <a:stCxn id="115" idx="4"/>
          </p:cNvCxnSpPr>
          <p:nvPr/>
        </p:nvCxnSpPr>
        <p:spPr bwMode="auto">
          <a:xfrm rot="16200000" flipH="1">
            <a:off x="5484234" y="2405218"/>
            <a:ext cx="439554" cy="305073"/>
          </a:xfrm>
          <a:prstGeom prst="bentConnector3">
            <a:avLst>
              <a:gd name="adj1" fmla="val 93243"/>
            </a:avLst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6459410" y="825471"/>
            <a:ext cx="1161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00FF00"/>
                </a:solidFill>
                <a:latin typeface="+mj-lt"/>
              </a:rPr>
              <a:t>T</a:t>
            </a:r>
            <a:r>
              <a:rPr lang="en-US" sz="2400" b="1" dirty="0" smtClean="0">
                <a:solidFill>
                  <a:srgbClr val="00FF00"/>
                </a:solidFill>
                <a:latin typeface="+mj-lt"/>
              </a:rPr>
              <a:t>PO </a:t>
            </a:r>
            <a:r>
              <a:rPr lang="en-US" sz="2400" b="1" baseline="0" dirty="0" smtClean="0">
                <a:solidFill>
                  <a:srgbClr val="00FF00"/>
                </a:solidFill>
                <a:latin typeface="+mj-lt"/>
              </a:rPr>
              <a:t>(i) </a:t>
            </a:r>
            <a:endParaRPr lang="en-US" sz="2400" b="1" dirty="0">
              <a:solidFill>
                <a:srgbClr val="00FF00"/>
              </a:solidFill>
              <a:latin typeface="+mj-lt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94968" y="3869394"/>
            <a:ext cx="8478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 </a:t>
            </a: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400" b="1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2400" b="1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r>
              <a:rPr lang="en-US" sz="2400" b="1" baseline="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longest time for an event from gate </a:t>
            </a:r>
            <a:r>
              <a:rPr lang="en-US" sz="2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to reach PO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0" name="Text Box 11"/>
          <p:cNvSpPr txBox="1">
            <a:spLocks noChangeArrowheads="1"/>
          </p:cNvSpPr>
          <p:nvPr/>
        </p:nvSpPr>
        <p:spPr bwMode="auto">
          <a:xfrm>
            <a:off x="194709" y="5239116"/>
            <a:ext cx="87382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Slack time for gate i: 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400" b="1" baseline="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en-US" sz="2400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2400" b="1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400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p,i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sz="2400" b="1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where </a:t>
            </a:r>
            <a:r>
              <a:rPr lang="en-US" sz="2400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 Max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{ </a:t>
            </a:r>
            <a:r>
              <a:rPr lang="en-US" sz="2400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2400" b="1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p,i</a:t>
            </a:r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}   for all </a:t>
            </a:r>
            <a:r>
              <a:rPr lang="en-US" sz="2400" b="1" baseline="0" dirty="0" err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423958" y="1992977"/>
            <a:ext cx="826286" cy="595313"/>
            <a:chOff x="2316683" y="2682299"/>
            <a:chExt cx="826286" cy="595313"/>
          </a:xfrm>
        </p:grpSpPr>
        <p:sp>
          <p:nvSpPr>
            <p:cNvPr id="26" name="AutoShape 3"/>
            <p:cNvSpPr>
              <a:spLocks noChangeArrowheads="1"/>
            </p:cNvSpPr>
            <p:nvPr/>
          </p:nvSpPr>
          <p:spPr bwMode="auto">
            <a:xfrm>
              <a:off x="2316683" y="2682299"/>
              <a:ext cx="673100" cy="595313"/>
            </a:xfrm>
            <a:prstGeom prst="flowChartDelay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n>
                  <a:solidFill>
                    <a:srgbClr val="FFFF00"/>
                  </a:solidFill>
                </a:ln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auto">
            <a:xfrm>
              <a:off x="2989783" y="2902952"/>
              <a:ext cx="153186" cy="154005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FFC000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" name="Flowchart: Connector 114"/>
          <p:cNvSpPr/>
          <p:nvPr/>
        </p:nvSpPr>
        <p:spPr>
          <a:xfrm>
            <a:off x="5489663" y="2223678"/>
            <a:ext cx="123623" cy="1143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025386" y="1303768"/>
            <a:ext cx="452608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>
            <a:off x="5551213" y="1293720"/>
            <a:ext cx="2785583" cy="10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4345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15" grpId="0" animBg="1"/>
      <p:bldP spid="16" grpId="0" animBg="1"/>
      <p:bldP spid="32" grpId="0" animBg="1"/>
      <p:bldP spid="33" grpId="0" animBg="1"/>
      <p:bldP spid="35" grpId="0" animBg="1"/>
      <p:bldP spid="36" grpId="0" animBg="1"/>
      <p:bldP spid="90" grpId="0" animBg="1"/>
      <p:bldP spid="91" grpId="0" animBg="1"/>
      <p:bldP spid="131" grpId="0"/>
      <p:bldP spid="132" grpId="0"/>
      <p:bldP spid="147" grpId="0"/>
      <p:bldP spid="149" grpId="0"/>
      <p:bldP spid="15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Gate Slack Distribution (C2670)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12307" name="Picture 19" descr="c2670s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295" y="931089"/>
            <a:ext cx="6989411" cy="41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DADBC1C0-E85B-4F98-AB64-1E92CE786698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8557" y="5167552"/>
            <a:ext cx="6106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Total number of gates = 901</a:t>
            </a:r>
          </a:p>
          <a:p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Nominal </a:t>
            </a:r>
            <a:r>
              <a:rPr lang="en-US" sz="2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1.2V for PTM 90nm CMOS</a:t>
            </a:r>
          </a:p>
          <a:p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Critical path delay </a:t>
            </a:r>
            <a:r>
              <a:rPr lang="en-US" sz="2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= 564.2 </a:t>
            </a:r>
            <a:r>
              <a:rPr lang="en-US" sz="2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ps</a:t>
            </a:r>
            <a:endParaRPr lang="en-US" sz="2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674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57200" y="141514"/>
            <a:ext cx="834515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Upper Slack 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(S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u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 and Lower Slack (</a:t>
            </a:r>
            <a:r>
              <a:rPr lang="en-US" sz="36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l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algn="ctr"/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DADBC1C0-E85B-4F98-AB64-1E92CE786698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281350" y="1479080"/>
                <a:ext cx="8696856" cy="2132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u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minimum slack of a gate such that it can tolerate V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DDL</a:t>
                </a:r>
                <a:r>
                  <a:rPr lang="en-US" sz="24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assignment: </a:t>
                </a:r>
                <a:endParaRPr lang="en-US" sz="2000" b="1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r>
                  <a:rPr lang="en-US" sz="2400" b="1" baseline="0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S’</a:t>
                </a:r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n-US" sz="2400" b="1" baseline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4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4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</a:t>
                </a:r>
                <a:r>
                  <a:rPr lang="el-GR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400" b="1" baseline="0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p,i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:r>
                  <a:rPr lang="en-US" sz="2400" b="1" baseline="0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l-GR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</a:t>
                </a:r>
                <a:r>
                  <a:rPr lang="en-US" sz="2400" b="1" baseline="0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2400" b="1" dirty="0" err="1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 S</a:t>
                </a:r>
                <a:r>
                  <a:rPr lang="en-US" sz="24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u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 ≥ 0</a:t>
                </a:r>
                <a:endParaRPr lang="en-US" sz="2400" b="1" baseline="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endParaRPr lang="en-US" sz="1100" b="1" baseline="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  <a:p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</a:t>
                </a:r>
                <a:r>
                  <a:rPr lang="en-US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u</a:t>
                </a: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n-US" sz="28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β</m:t>
                        </m:r>
                        <m:r>
                          <a:rPr lang="en-US" sz="28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28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8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β</m:t>
                        </m:r>
                      </m:den>
                    </m:f>
                    <m:r>
                      <a:rPr lang="en-US" sz="2800" b="1" i="1" baseline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∙</m:t>
                    </m:r>
                  </m:oMath>
                </a14:m>
                <a:r>
                  <a:rPr lang="en-US" sz="2800" b="1" baseline="0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</a:t>
                </a:r>
                <a:r>
                  <a:rPr lang="en-US" sz="2800" b="1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c</a:t>
                </a:r>
                <a:r>
                  <a:rPr lang="en-US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   </a:t>
                </a:r>
                <a:r>
                  <a:rPr lang="en-US" sz="28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 </a:t>
                </a: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 </a:t>
                </a:r>
                <a:r>
                  <a:rPr lang="en-US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where </a:t>
                </a:r>
                <a:r>
                  <a:rPr lang="el-GR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β</a:t>
                </a:r>
                <a:r>
                  <a:rPr lang="en-US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baseline="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b="1" baseline="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i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baseline="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p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i</m:t>
                        </m:r>
                      </m:den>
                    </m:f>
                  </m:oMath>
                </a14:m>
                <a:r>
                  <a:rPr lang="en-US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≈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1" baseline="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baseline="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’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1" baseline="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2400" b="1" baseline="0" dirty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rPr>
                          <m:t> </m:t>
                        </m:r>
                      </m:den>
                    </m:f>
                    <m:r>
                      <a:rPr lang="en-US" sz="2400" b="1" i="1" baseline="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0" baseline="0" dirty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0" baseline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</m:oMath>
                </a14:m>
                <a:endParaRPr lang="en-US" sz="2400" b="1" baseline="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0" y="1479080"/>
                <a:ext cx="8696856" cy="213250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542" t="-2292" r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81350" y="4123463"/>
                <a:ext cx="8696856" cy="1172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</a:t>
                </a:r>
                <a:r>
                  <a:rPr lang="en-US" sz="2400" b="1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l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is maximum slack for which gate can not have V</a:t>
                </a:r>
                <a:r>
                  <a:rPr lang="en-US" sz="2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DDL</a:t>
                </a:r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: </a:t>
                </a:r>
              </a:p>
              <a:p>
                <a:r>
                  <a:rPr lang="en-US" sz="2800" b="1" baseline="0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S</a:t>
                </a:r>
                <a:r>
                  <a:rPr lang="en-US" sz="2800" b="1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l</a:t>
                </a: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= Min</a:t>
                </a:r>
                <a:r>
                  <a:rPr lang="en-US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i</a:t>
                </a: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[ (</a:t>
                </a:r>
                <a:r>
                  <a:rPr lang="el-GR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β</a:t>
                </a:r>
                <a:r>
                  <a:rPr lang="en-US" sz="28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–</a:t>
                </a:r>
                <a:r>
                  <a:rPr lang="en-US" sz="2800" b="1" baseline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1)</a:t>
                </a:r>
                <a:r>
                  <a:rPr lang="en-US" sz="2800" b="1" baseline="0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t</a:t>
                </a:r>
                <a:r>
                  <a:rPr lang="en-US" sz="2800" b="1" dirty="0" err="1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d,i</a:t>
                </a:r>
                <a:r>
                  <a:rPr lang="en-US" sz="28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</a:t>
                </a:r>
                <a:r>
                  <a:rPr lang="en-US" sz="28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] for all i   </a:t>
                </a:r>
                <a:r>
                  <a:rPr lang="en-US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where </a:t>
                </a:r>
                <a:r>
                  <a:rPr lang="el-GR" sz="24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n-US" sz="2400" b="1" baseline="0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400" b="1" baseline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𝒅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𝒕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𝒅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2400" b="1" i="1" baseline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≈</m:t>
                    </m:r>
                    <m:f>
                      <m:fPr>
                        <m:ctrlPr>
                          <a:rPr lang="en-US" sz="2400" b="1" i="1" baseline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𝒑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𝑫</m:t>
                            </m:r>
                          </m:e>
                          <m:sub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𝒑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b="1" i="1" baseline="0" smtClean="0">
                                <a:solidFill>
                                  <a:srgbClr val="FFC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2400" b="1" i="1" baseline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400" b="1" i="1" baseline="0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2400" b="1" baseline="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50" y="4123463"/>
                <a:ext cx="8696856" cy="117237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542" t="-3627" b="-3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204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Classification for Positive Slack (C2670)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12307" name="Picture 19" descr="c2670s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9881" y="2155398"/>
            <a:ext cx="5499204" cy="32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DADBC1C0-E85B-4F98-AB64-1E92CE786698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B0F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2536216" y="1436914"/>
            <a:ext cx="10886" cy="432162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267045" y="1436914"/>
            <a:ext cx="0" cy="43433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097328" y="5773986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7ps</a:t>
            </a:r>
            <a:endParaRPr lang="en-US" sz="24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9561" y="5771045"/>
            <a:ext cx="182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 </a:t>
            </a:r>
            <a:r>
              <a:rPr lang="en-US" sz="24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239ps</a:t>
            </a:r>
            <a:endParaRPr lang="en-US" sz="2400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568" y="1336013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DDH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Gates</a:t>
            </a:r>
          </a:p>
          <a:p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DDH 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1.2V</a:t>
            </a:r>
            <a:endParaRPr lang="en-US" sz="2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91779" y="1347040"/>
            <a:ext cx="1961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DDL</a:t>
            </a: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Gates</a:t>
            </a:r>
          </a:p>
          <a:p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DDL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 0.69V</a:t>
            </a:r>
            <a:endParaRPr lang="en-US" sz="2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32353" y="1342782"/>
            <a:ext cx="1828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Possible</a:t>
            </a:r>
          </a:p>
          <a:p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DDL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Gates</a:t>
            </a:r>
          </a:p>
          <a:p>
            <a:endParaRPr lang="en-US" sz="24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65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823" name="Group 1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41131395"/>
              </p:ext>
            </p:extLst>
          </p:nvPr>
        </p:nvGraphicFramePr>
        <p:xfrm>
          <a:off x="241161" y="1264011"/>
          <a:ext cx="8656016" cy="406069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50220"/>
                <a:gridCol w="670243"/>
                <a:gridCol w="834013"/>
                <a:gridCol w="654367"/>
                <a:gridCol w="773723"/>
                <a:gridCol w="844061"/>
                <a:gridCol w="924449"/>
                <a:gridCol w="622997"/>
                <a:gridCol w="773723"/>
                <a:gridCol w="844062"/>
                <a:gridCol w="864158"/>
              </a:tblGrid>
              <a:tr h="32495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Circuit</a:t>
                      </a: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Single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MILP I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Slack-time Algorithm</a:t>
                      </a:r>
                    </a:p>
                  </a:txBody>
                  <a:tcPr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bg1"/>
                    </a:solidFill>
                  </a:tcPr>
                </a:tc>
              </a:tr>
              <a:tr h="892161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DDH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(V)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kumimoji="0" lang="en-US" sz="16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sing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fJ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gates (%)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kumimoji="0" lang="en-US" sz="16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dual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reduc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(s)**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(V)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</a:t>
                      </a:r>
                      <a:r>
                        <a:rPr kumimoji="0" lang="en-US" sz="1600" b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DDL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gates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r>
                        <a:rPr kumimoji="0" lang="en-US" sz="1600" b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dual</a:t>
                      </a:r>
                      <a:endParaRPr kumimoji="0" lang="en-US" sz="1600" b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reduc</a:t>
                      </a: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CPU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time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(s)**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3249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C432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160.1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0.75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3.9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15.8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9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C499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1.2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460.6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0.79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19.5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403.8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0.79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19.5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elvetica" pitchFamily="2" charset="0"/>
                          <a:cs typeface="Arial" pitchFamily="34" charset="0"/>
                        </a:rPr>
                        <a:t>194.4</a:t>
                      </a: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9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C880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277.6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0.59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56.9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455.0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0.60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57.5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50.8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62.1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9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C1355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453.0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0.69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13.6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4.3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340.2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0.69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13.6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4.3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132.0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9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C1908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496.5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0.67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2146.9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0.67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247.8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088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C2670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647.6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0.69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20848.9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0.69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47.8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480.7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00B050"/>
                    </a:solidFill>
                  </a:tcPr>
                </a:tc>
              </a:tr>
              <a:tr h="391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C3540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1844.0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601.0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0.70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1243.5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249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C6288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1.2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3066.0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1.18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53.1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10523.7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0.47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2.9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2.6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rgbClr val="FF37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6128.0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elvetica" pitchFamily="2" charset="0"/>
                        <a:cs typeface="Arial" pitchFamily="34" charset="0"/>
                      </a:endParaRPr>
                    </a:p>
                  </a:txBody>
                  <a:tcPr horzOverflow="overflow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DADBC1C0-E85B-4F98-AB64-1E92CE786698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57200" y="1088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Selected ISCAS’85 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61766" y="5344528"/>
            <a:ext cx="57265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baseline="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** </a:t>
            </a:r>
            <a:r>
              <a:rPr lang="en-US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Intel Core 2 Duo 3.06GHz, 4GB RAM </a:t>
            </a:r>
          </a:p>
        </p:txBody>
      </p:sp>
    </p:spTree>
    <p:extLst>
      <p:ext uri="{BB962C8B-B14F-4D97-AF65-F5344CB8AC3E}">
        <p14:creationId xmlns:p14="http://schemas.microsoft.com/office/powerpoint/2010/main" xmlns="" val="4362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c1908sla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082" y="1364671"/>
            <a:ext cx="3714750" cy="227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9" name="Picture 19" descr="c6288sl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4082" y="3787096"/>
            <a:ext cx="3714750" cy="23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8" name="Picture 18" descr="c2670sl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57" y="3787096"/>
            <a:ext cx="3748088" cy="23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75" name="Picture 15" descr="c880sla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57" y="1340758"/>
            <a:ext cx="3748088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Gate Slack Distribution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1885495" y="1345521"/>
            <a:ext cx="922047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</a:t>
            </a:r>
            <a:r>
              <a:rPr lang="en-US" sz="24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880</a:t>
            </a:r>
            <a:endParaRPr lang="en-US" sz="24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6309860" y="1329413"/>
            <a:ext cx="109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</a:t>
            </a:r>
            <a:r>
              <a:rPr lang="en-US" sz="24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1908</a:t>
            </a:r>
            <a:endParaRPr lang="en-US" sz="24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6315981" y="3759198"/>
            <a:ext cx="1093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</a:t>
            </a:r>
            <a:r>
              <a:rPr lang="en-US" sz="24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6288</a:t>
            </a:r>
            <a:endParaRPr lang="en-US" sz="24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1872338" y="3776661"/>
            <a:ext cx="10935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</a:t>
            </a:r>
            <a:r>
              <a:rPr lang="en-US" sz="2400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2670</a:t>
            </a:r>
            <a:endParaRPr lang="en-US" sz="2400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DADBC1C0-E85B-4F98-AB64-1E92CE786698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B0F0"/>
              </a:solidFill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327247" y="2601624"/>
            <a:ext cx="26460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50.8%</a:t>
            </a:r>
            <a:endParaRPr lang="en-US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338133" y="5072682"/>
            <a:ext cx="26460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47.8%</a:t>
            </a:r>
            <a:endParaRPr lang="en-US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637989" y="2612445"/>
            <a:ext cx="26460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19%</a:t>
            </a:r>
            <a:endParaRPr lang="en-US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682675" y="5061343"/>
            <a:ext cx="26460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b="1" baseline="0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</a:t>
            </a:r>
            <a:r>
              <a:rPr lang="en-US" b="1" dirty="0" err="1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save</a:t>
            </a:r>
            <a:r>
              <a:rPr lang="en-US" b="1" baseline="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= 2.6%</a:t>
            </a:r>
            <a:endParaRPr lang="en-US" b="1" baseline="0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17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76129-2264-4116-8DE9-91563FE5F13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39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500993"/>
            <a:ext cx="8740775" cy="38472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Motivation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Problem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Ultra-Low Power </a:t>
            </a: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Contributions of This </a:t>
            </a: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W</a:t>
            </a: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ork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MILP I for Minimum Energy Design Using Dual-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without LC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MILP II for Minimum Energy Design with Dual-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and Multiple Logic-Level Gates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Linear-Time Algorithm for Dual-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dd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 Using Gate Slack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Conclusion</a:t>
            </a:r>
            <a:endParaRPr lang="en-US" sz="36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115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Problem Statement</a:t>
            </a:r>
          </a:p>
        </p:txBody>
      </p:sp>
      <p:sp>
        <p:nvSpPr>
          <p:cNvPr id="75781" name="Slide Number Placeholder 4"/>
          <p:cNvSpPr txBox="1">
            <a:spLocks noGrp="1"/>
          </p:cNvSpPr>
          <p:nvPr/>
        </p:nvSpPr>
        <p:spPr bwMode="auto">
          <a:xfrm>
            <a:off x="3492500" y="64928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11F82614-0EC0-49C1-88E2-C88EC07FD921}" type="slidenum">
              <a:rPr lang="en-US" sz="1400" b="1" baseline="0">
                <a:solidFill>
                  <a:srgbClr val="00B0F0"/>
                </a:solidFill>
                <a:latin typeface="Helvetica" pitchFamily="34" charset="0"/>
              </a:rPr>
              <a:pPr algn="ctr" eaLnBrk="1" hangingPunct="1"/>
              <a:t>4</a:t>
            </a:fld>
            <a:endParaRPr lang="en-US" sz="1400" b="1" baseline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4000" y="1550988"/>
            <a:ext cx="86598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Investigate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dual-</a:t>
            </a:r>
            <a:r>
              <a:rPr lang="en-US" sz="24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 design for bulk CMOS </a:t>
            </a:r>
            <a:r>
              <a:rPr lang="en-US" sz="24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subthreshold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 circuits.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Develop new mixed integer linear programs (MILP) that minimize the </a:t>
            </a:r>
            <a:r>
              <a:rPr lang="en-US" sz="24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total energy per cycle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 for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a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circuit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for any given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speed requirement.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Develop a new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algorithm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for dual-</a:t>
            </a:r>
            <a:r>
              <a:rPr lang="en-US" sz="24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design using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a linear-time gate </a:t>
            </a:r>
            <a:r>
              <a:rPr lang="en-US" sz="2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slack </a:t>
            </a:r>
            <a:r>
              <a:rPr lang="en-US" sz="2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  <a:cs typeface="Helvetica" pitchFamily="34" charset="0"/>
              </a:rPr>
              <a:t>analysis. </a:t>
            </a:r>
            <a:endParaRPr lang="en-US" sz="24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April 6, 2011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K. Kim-PhD Defense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FABEEBD4-A0EF-43BF-8827-515916E35D71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0"/>
            <a:ext cx="7000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49649" y="772806"/>
            <a:ext cx="8644703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Dual </a:t>
            </a:r>
            <a:r>
              <a:rPr lang="en-US" sz="20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design is valid for energy reduction below the minimum energy 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point 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 a single </a:t>
            </a:r>
            <a:r>
              <a:rPr lang="en-US" sz="20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2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as well as for substantial speed-up within 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tight energy 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budget of a bulk CMOS </a:t>
            </a:r>
            <a:r>
              <a:rPr lang="en-US" sz="20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subthreshold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circuit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Conventional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level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converters are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not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usable due to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huge delay penalty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 </a:t>
            </a:r>
            <a:r>
              <a:rPr lang="en-US" sz="16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subthreshold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regime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.</a:t>
            </a:r>
            <a:endParaRPr lang="en-US" sz="1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marL="800100" lvl="1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MILP I finds the optimal </a:t>
            </a:r>
            <a:r>
              <a:rPr lang="en-US" sz="16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and its assignment for minimum energy design without using LC. 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MILP II improves the energy saving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using multiple logic-level gates to eliminate topological constraints for dual-</a:t>
            </a:r>
            <a:r>
              <a:rPr lang="en-US" sz="16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V</a:t>
            </a:r>
            <a:r>
              <a:rPr lang="en-US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dd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design.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Proposed algorithm 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for 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dual-</a:t>
            </a:r>
            <a:r>
              <a:rPr lang="en-US" sz="20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using linear-time gate slack analysis can reduce the time complexity, ~O(n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), for n gates in the circuit</a:t>
            </a:r>
            <a:r>
              <a:rPr lang="en-US" sz="20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.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Runtime of MILP is too expensive and heuristic algorithms still have polynomial time complexity O(n</a:t>
            </a:r>
            <a:r>
              <a:rPr lang="en-US" sz="16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2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).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Gate slack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analysis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unconditionally classifies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all gates into V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DDL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, possible V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DDL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, and V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DDH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gates.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The methodology of slack classification can be applied to other power optimization disciplines, such as dual-</a:t>
            </a:r>
            <a:r>
              <a:rPr lang="en-US" sz="16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.</a:t>
            </a:r>
          </a:p>
          <a:p>
            <a:pPr marL="800100" lvl="1" indent="-342900" eaLnBrk="1" hangingPunct="1">
              <a:spcBef>
                <a:spcPct val="50000"/>
              </a:spcBef>
              <a:buFont typeface="Wingdings" pitchFamily="2" charset="2"/>
              <a:buChar char="§"/>
              <a:defRPr/>
            </a:pPr>
            <a:endParaRPr lang="en-US" sz="1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</a:p>
        </p:txBody>
      </p:sp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9E962E-68BC-4B1C-BB06-A7A1DDBC12D6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40</a:t>
            </a:fld>
            <a:endParaRPr lang="en-US" baseline="0" dirty="0" smtClean="0">
              <a:solidFill>
                <a:srgbClr val="00B0F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0"/>
            <a:ext cx="7000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Publications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217937" y="1868053"/>
            <a:ext cx="874518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Kim and V. D. </a:t>
            </a:r>
            <a:r>
              <a:rPr lang="en-US" sz="16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Agrawal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“Minimum Energy CMOS Design with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 </a:t>
            </a:r>
            <a:r>
              <a:rPr lang="en-US" sz="16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Subthreshold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Supply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Multiple Logic-Level Gates”, in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IEEE Journal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Emerging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Selected Topics in Circuits and Systems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(Submitted)</a:t>
            </a:r>
          </a:p>
          <a:p>
            <a:pPr>
              <a:buFont typeface="Wingdings" pitchFamily="2" charset="2"/>
              <a:buChar char="§"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Kim and V. D. </a:t>
            </a:r>
            <a:r>
              <a:rPr lang="en-US" sz="16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Agrawal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“Minimum Energy CMOS Design with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 </a:t>
            </a:r>
            <a:r>
              <a:rPr lang="en-US" sz="16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Subthreshold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Supply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Multiple Logic-Level Gates”, in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Proc.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12th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 Symposium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Quality Electronic Design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Mar.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2011, pp. 689-694.</a:t>
            </a:r>
            <a:endParaRPr lang="en-US" sz="1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Kim and V. D. </a:t>
            </a:r>
            <a:r>
              <a:rPr lang="en-US" sz="16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Agrawal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“Dual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Voltage Design for Minimum Energy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Using Gate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Slack”,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Proc. IEEE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 Conference on Industrial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Technology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Mar.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2011, pp. 405-410.</a:t>
            </a:r>
            <a:endParaRPr lang="en-US" sz="1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Kim and V. D. </a:t>
            </a:r>
            <a:r>
              <a:rPr lang="en-US" sz="16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Agrawal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“True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Minimum Energy Design Using Dual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Below -Threshold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Supply Voltages”, in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Proceedings of 24th International Conference </a:t>
            </a:r>
            <a:r>
              <a:rPr lang="en-US" sz="16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VLSI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Jan.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2011, paper C2-3.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(Selected for 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special </a:t>
            </a:r>
            <a:r>
              <a:rPr lang="en-US" sz="1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issue of </a:t>
            </a:r>
            <a:r>
              <a:rPr lang="en-US" sz="1600" b="1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JOLPE</a:t>
            </a:r>
            <a:r>
              <a:rPr lang="en-US" sz="1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en-US" sz="1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eaLnBrk="1" hangingPunct="1">
              <a:spcBef>
                <a:spcPct val="50000"/>
              </a:spcBef>
              <a:defRPr/>
            </a:pPr>
            <a:endParaRPr lang="en-US" sz="2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0724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072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07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F9E962E-68BC-4B1C-BB06-A7A1DDBC12D6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41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6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61"/>
          <p:cNvSpPr txBox="1">
            <a:spLocks noChangeArrowheads="1"/>
          </p:cNvSpPr>
          <p:nvPr/>
        </p:nvSpPr>
        <p:spPr bwMode="auto">
          <a:xfrm>
            <a:off x="70336" y="1260272"/>
            <a:ext cx="902342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365760" eaLnBrk="1" hangingPunct="1">
              <a:tabLst>
                <a:tab pos="365760" algn="l"/>
              </a:tabLst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[1]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sz="12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A.Wang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B. H. Calhoun, and A. P.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Chandrakasan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Sub-Threshold Design for Ultra Low-Power Systems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Springer, 2006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[2]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D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Bol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Flandre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J.-D.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Legat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“Technology Flavor Selection and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Adaptive Techniques for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Timing-Constrained 45nm </a:t>
            </a:r>
            <a:r>
              <a:rPr lang="en-US" sz="12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Subthreshold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Circuits,” in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Proceedings of the 14th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ACM/IEEE International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Symposium on Low Power Electronics and Design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2009, pp. 21–26.</a:t>
            </a:r>
          </a:p>
          <a:p>
            <a:pPr defTabSz="365760" eaLnBrk="1" hangingPunct="1">
              <a:tabLst>
                <a:tab pos="365760" algn="l"/>
              </a:tabLst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[3]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G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Chen et al, “Millimeter-Scale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early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erpetual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ensor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ystem with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tacked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attery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Solar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ells,” in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Proc. ISSCC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2010,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pp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288–289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defTabSz="365760" eaLnBrk="1" hangingPunct="1">
              <a:tabLst>
                <a:tab pos="365760" algn="l"/>
              </a:tabLst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[4]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Kim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C.H.-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Soeleman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H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and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Roy,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"Ultra-low-power DLMS adaptive filter for hearing aid applications,"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IEEE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Transactions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on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Very Large Scale Integration (VLSI) Systems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vol.11, no.6, pp. 1058- 1067, Dec.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2003.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Wang and A.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Chandrakasan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“A 180mV FFT Processor Using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Subthreshold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Circuit Techniques,” in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IEEE International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Solid-State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Circuits Conference Digest of Technical Papers, 2004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pp. 292–529.</a:t>
            </a:r>
          </a:p>
          <a:p>
            <a:pPr marL="342900" indent="-342900"/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[6]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B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Zhai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et al, “A 2.60pJ/Inst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Subthreshold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Sensor Processor for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Optimal Energy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Efficiency”,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Proc. Symposium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VLSI circuits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2006</a:t>
            </a:r>
            <a:endParaRPr lang="en-US" sz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/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[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7]	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Kwong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et al, “A 65nm Sub-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Vt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Microcontroller with Integrated SRAM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Switched-Capacitor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DC-DC Converter”,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Proc. ISSCC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2008</a:t>
            </a:r>
            <a:endParaRPr lang="en-US" sz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Helvetica" pitchFamily="34" charset="0"/>
            </a:endParaRPr>
          </a:p>
          <a:p>
            <a:pPr defTabSz="365760" eaLnBrk="1" hangingPunct="1">
              <a:tabLst>
                <a:tab pos="365760" algn="l"/>
              </a:tabLst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[8]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	M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Seok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, D. Sylvester, and D.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Blaauw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, “Optimal Technology Selection for Minimizing Energy and Variability in Low Voltage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	Applications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,” in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Proc. of International </a:t>
            </a:r>
            <a:r>
              <a:rPr lang="en-US" sz="1200" i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Symp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. Low Power Electronics and Design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, 2008, pp. 9–14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Helvetica" pitchFamily="34" charset="0"/>
              </a:rPr>
              <a:t>.</a:t>
            </a:r>
            <a:endParaRPr lang="en-US" sz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defTabSz="365760" eaLnBrk="1" hangingPunct="1">
              <a:tabLst>
                <a:tab pos="365760" algn="l"/>
              </a:tabLst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9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Usami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and M. Horowitz, “Clustered Voltage Scaling Technique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Low-Power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Design,” in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Proc.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International Symposium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on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Power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1995, pp.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3–8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defTabSz="365760" eaLnBrk="1" hangingPunct="1">
              <a:tabLst>
                <a:tab pos="365760" algn="l"/>
              </a:tabLst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[10]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K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Usami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M. Igarashi, F. Minami, T. Ishikawa, M. </a:t>
            </a:r>
            <a:r>
              <a:rPr lang="en-US" sz="12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Kanzawa,M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Ichida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K. </a:t>
            </a:r>
            <a:r>
              <a:rPr lang="en-US" sz="1200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Nogami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“Automated Low-Power Technique 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Exploiting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Multiple 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Supply Voltages Applied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a Media Processor,”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IEEE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Journal of 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Solid-State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Circuits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vol. 33, no.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3, pp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463-472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1998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42900" indent="-342900">
              <a:defRPr/>
            </a:pP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[11]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A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U.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Diril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Y. S.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Dhillon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A. </a:t>
            </a:r>
            <a:r>
              <a:rPr lang="en-US" sz="1200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Chatterjee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and A. D. Singh, “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Level-Shifter Free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 of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 Power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 Supply Voltage CMOS Circuits Using 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Dual Threshold 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Voltages,”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IEEE Trans. o</a:t>
            </a:r>
            <a:r>
              <a:rPr lang="en-US" sz="1200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 VLSI </a:t>
            </a:r>
            <a:r>
              <a:rPr lang="en-US" sz="1200" i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Systems</a:t>
            </a:r>
            <a:r>
              <a:rPr lang="en-US" sz="1200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vol. 13, no. 9, pp. 1103–1107, Sept. 2005</a:t>
            </a:r>
            <a:r>
              <a:rPr lang="en-US" sz="1200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en-US" sz="12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7306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3600" b="1" baseline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References</a:t>
            </a:r>
            <a:endParaRPr lang="en-US" sz="3600" b="1" baseline="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1748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174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17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F8E7AC5-4AC1-4BBE-B259-E83DC76522EB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42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83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2B0803-8FF9-4C1B-B88D-A7EE25E037F6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43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284163" y="1250950"/>
            <a:ext cx="6137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164556" y="1663700"/>
            <a:ext cx="4814888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perspectiveAbove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cap="all" baseline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Helvetica" pitchFamily="2" charset="0"/>
              </a:rPr>
              <a:t>Thank you</a:t>
            </a:r>
            <a:r>
              <a:rPr lang="en-US" sz="4400" b="1" cap="all" baseline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!!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cap="all" baseline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Helvetica" pitchFamily="2" charset="0"/>
              </a:rPr>
              <a:t>&amp;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4400" b="1" cap="all" baseline="0" dirty="0" smtClean="0">
                <a:ln w="0"/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Helvetica" pitchFamily="2" charset="0"/>
              </a:rPr>
              <a:t>Questions?</a:t>
            </a:r>
            <a:endParaRPr lang="en-US" sz="4400" b="1" cap="all" dirty="0">
              <a:ln w="0"/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Helvetica" pitchFamily="2" charset="0"/>
            </a:endParaRPr>
          </a:p>
        </p:txBody>
      </p:sp>
      <p:sp>
        <p:nvSpPr>
          <p:cNvPr id="65541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655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B76129-2264-4116-8DE9-91563FE5F13C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5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5738" y="1500993"/>
            <a:ext cx="8740775" cy="261610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57200" indent="-4572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Motivation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Problem Statement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Ultra-Low Power </a:t>
            </a:r>
            <a:r>
              <a:rPr lang="en-US" sz="32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Design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sz="3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Contributions of This Work</a:t>
            </a:r>
            <a:endParaRPr lang="en-US" sz="20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sz="36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Conclusion</a:t>
            </a:r>
            <a:endParaRPr lang="en-US" sz="3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0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Constrained Systems </a:t>
            </a: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DEDDA3E-66E5-44EA-BAB2-DD64DDE16C86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6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0" y="1381049"/>
            <a:ext cx="317527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</a:t>
            </a: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Examples :</a:t>
            </a:r>
            <a:r>
              <a:rPr lang="en-US" sz="2400" b="1" baseline="0" dirty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baseline="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defRPr/>
            </a:pPr>
            <a:r>
              <a:rPr lang="en-US" sz="2000" b="1" baseline="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sz="2000" b="1" baseline="0" dirty="0">
                <a:solidFill>
                  <a:srgbClr val="FFFF00"/>
                </a:solidFill>
                <a:latin typeface="+mj-lt"/>
              </a:rPr>
              <a:t>Micro-sensor networks, </a:t>
            </a:r>
            <a:endParaRPr lang="en-US" sz="2000" b="1" baseline="0" dirty="0" smtClean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Pacemakers</a:t>
            </a:r>
            <a:r>
              <a:rPr lang="en-US" sz="2000" b="1" baseline="0" dirty="0">
                <a:solidFill>
                  <a:srgbClr val="FFFF00"/>
                </a:solidFill>
                <a:latin typeface="+mj-lt"/>
              </a:rPr>
              <a:t>, RFID tags, </a:t>
            </a:r>
            <a:endParaRPr lang="en-US" sz="2000" b="1" baseline="0" dirty="0" smtClean="0">
              <a:solidFill>
                <a:srgbClr val="FFFF00"/>
              </a:solidFill>
              <a:latin typeface="+mj-lt"/>
            </a:endParaRPr>
          </a:p>
          <a:p>
            <a:pPr>
              <a:defRPr/>
            </a:pPr>
            <a:r>
              <a:rPr lang="en-US" sz="2000" b="1" baseline="0" dirty="0" smtClean="0">
                <a:solidFill>
                  <a:srgbClr val="FFFF00"/>
                </a:solidFill>
                <a:latin typeface="+mj-lt"/>
              </a:rPr>
              <a:t> Structure monitoring,</a:t>
            </a:r>
          </a:p>
          <a:p>
            <a:pPr>
              <a:defRPr/>
            </a:pPr>
            <a:r>
              <a:rPr lang="en-US" sz="2000" b="1" baseline="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000" b="1" baseline="0" dirty="0" smtClean="0">
                <a:solidFill>
                  <a:srgbClr val="FFFF00"/>
                </a:solidFill>
                <a:latin typeface="+mj-lt"/>
              </a:rPr>
              <a:t>and </a:t>
            </a:r>
            <a:r>
              <a:rPr lang="en-US" sz="2000" b="1" baseline="0" dirty="0">
                <a:solidFill>
                  <a:srgbClr val="FFFF00"/>
                </a:solidFill>
                <a:latin typeface="+mj-lt"/>
              </a:rPr>
              <a:t>Portable devices</a:t>
            </a:r>
          </a:p>
          <a:p>
            <a:pPr>
              <a:spcBef>
                <a:spcPct val="50000"/>
              </a:spcBef>
              <a:defRPr/>
            </a:pPr>
            <a:endParaRPr lang="en-US" sz="2000" baseline="0" dirty="0">
              <a:latin typeface="+mj-lt"/>
            </a:endParaRPr>
          </a:p>
        </p:txBody>
      </p:sp>
      <p:sp>
        <p:nvSpPr>
          <p:cNvPr id="32774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277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pic>
        <p:nvPicPr>
          <p:cNvPr id="7189" name="Picture 21" descr="C:\Documents and Settings\kimkyu1\Desktop\imagesCA5U3WI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11" y="3172077"/>
            <a:ext cx="1179037" cy="13236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1" name="Picture 23" descr="C:\Documents and Settings\kimkyu1\Desktop\imagesCAZY3MC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9628" y="3172077"/>
            <a:ext cx="1217135" cy="13236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C:\Documents and Settings\kimkyu1\Desktop\imagesCA2XQU9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6763" y="3172077"/>
            <a:ext cx="1758059" cy="13236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7517" y="2380074"/>
            <a:ext cx="4057941" cy="371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 descr="Our Technolog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029" y="4495712"/>
            <a:ext cx="2969503" cy="13236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027434" y="6066118"/>
            <a:ext cx="37189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 G. Chen et al., ISSCC2010 [3]     </a:t>
            </a:r>
            <a:endParaRPr lang="en-US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6987" y="1178414"/>
            <a:ext cx="24003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7057287" y="1500426"/>
            <a:ext cx="20867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sz="1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=0.4V,  Freq.=73kHz </a:t>
            </a:r>
          </a:p>
          <a:p>
            <a:pPr eaLnBrk="1" hangingPunct="1">
              <a:defRPr/>
            </a:pPr>
            <a:r>
              <a:rPr lang="en-US" sz="1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28.9 </a:t>
            </a:r>
            <a:r>
              <a:rPr lang="en-US" sz="14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pJ</a:t>
            </a:r>
            <a:r>
              <a:rPr lang="en-US" sz="14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per instruction</a:t>
            </a:r>
          </a:p>
          <a:p>
            <a:pPr eaLnBrk="1" hangingPunct="1">
              <a:defRPr/>
            </a:pPr>
            <a:r>
              <a:rPr lang="en-US" sz="14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   </a:t>
            </a:r>
            <a:endParaRPr lang="en-US" sz="14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7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Subthreshold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Circuit Design </a:t>
            </a:r>
            <a:r>
              <a:rPr lang="en-US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805" name="Slide Number Placeholder 4"/>
          <p:cNvSpPr txBox="1">
            <a:spLocks noGrp="1"/>
          </p:cNvSpPr>
          <p:nvPr/>
        </p:nvSpPr>
        <p:spPr bwMode="auto">
          <a:xfrm>
            <a:off x="3492500" y="64928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44B9FB7A-457C-4DCA-B524-29955318A3F8}" type="slidenum">
              <a:rPr lang="en-US" sz="1400" b="1" baseline="0">
                <a:solidFill>
                  <a:srgbClr val="00B0F0"/>
                </a:solidFill>
                <a:latin typeface="Helvetica" pitchFamily="34" charset="0"/>
              </a:rPr>
              <a:pPr algn="ctr" eaLnBrk="1" hangingPunct="1"/>
              <a:t>7</a:t>
            </a:fld>
            <a:endParaRPr lang="en-US" sz="1400" b="1" baseline="0">
              <a:solidFill>
                <a:srgbClr val="00B0F0"/>
              </a:solidFill>
              <a:latin typeface="Helvetica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659173897"/>
              </p:ext>
            </p:extLst>
          </p:nvPr>
        </p:nvGraphicFramePr>
        <p:xfrm>
          <a:off x="1846257" y="1602962"/>
          <a:ext cx="5486399" cy="3610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97207" y="2702004"/>
            <a:ext cx="13620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dd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&lt; </a:t>
            </a:r>
            <a:r>
              <a:rPr lang="en-US" sz="24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endParaRPr lang="en-US" sz="2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3363913"/>
            <a:ext cx="1841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sz="2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defRPr/>
            </a:pPr>
            <a:endParaRPr lang="en-US" sz="2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2368" y="2722100"/>
            <a:ext cx="7556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baseline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en-US" sz="2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min</a:t>
            </a:r>
            <a:endParaRPr lang="en-US" sz="2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4600" y="3611623"/>
            <a:ext cx="172085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</a:t>
            </a:r>
          </a:p>
          <a:p>
            <a:pPr algn="ctr">
              <a:defRPr/>
            </a:pP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Medium</a:t>
            </a:r>
          </a:p>
          <a:p>
            <a:pPr algn="ctr">
              <a:defRPr/>
            </a:pPr>
            <a:r>
              <a:rPr lang="en-US" sz="2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Speed</a:t>
            </a:r>
          </a:p>
        </p:txBody>
      </p:sp>
      <p:pic>
        <p:nvPicPr>
          <p:cNvPr id="76816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6308" y="1338068"/>
            <a:ext cx="2409824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6429264" y="3150592"/>
            <a:ext cx="2684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A. Wang et al., ISSCC2004 [5]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0.35V, Freq. = 9.6kHz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E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min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155nJ  (0.18um CMOS)    </a:t>
            </a:r>
            <a:endParaRPr lang="en-US" sz="12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76817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36" y="4312774"/>
            <a:ext cx="2202247" cy="1944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820624" y="5709804"/>
            <a:ext cx="24499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B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. </a:t>
            </a: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Zhai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et al., SVLSI2006 [6]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0.36V, Freq. = 833kHz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E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min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2.6pJ  (0.13um CMOS)    </a:t>
            </a:r>
            <a:endParaRPr lang="en-US" sz="12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6899951" y="1035089"/>
            <a:ext cx="15004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FFT Processor </a:t>
            </a:r>
            <a:endParaRPr lang="en-US" sz="1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76818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00" y="1313310"/>
            <a:ext cx="2401935" cy="182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4"/>
          <p:cNvSpPr txBox="1">
            <a:spLocks noChangeArrowheads="1"/>
          </p:cNvSpPr>
          <p:nvPr/>
        </p:nvSpPr>
        <p:spPr bwMode="auto">
          <a:xfrm>
            <a:off x="380264" y="1005533"/>
            <a:ext cx="2038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DLMS Adaptive Filter </a:t>
            </a:r>
            <a:endParaRPr lang="en-US" sz="1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211009" y="3171730"/>
            <a:ext cx="27002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C. Kim et al., TVLSI2003 [4]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0.45V, Freq. = 22kHz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E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min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2.80nJ  (0.35um CMOS)    </a:t>
            </a:r>
            <a:endParaRPr lang="en-US" sz="12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pic>
        <p:nvPicPr>
          <p:cNvPr id="76819" name="Picture 1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300" y="4141958"/>
            <a:ext cx="1472084" cy="226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30744" y="3860845"/>
            <a:ext cx="20386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Sensor Processor </a:t>
            </a:r>
            <a:endParaRPr lang="en-US" sz="1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549052" y="3819922"/>
            <a:ext cx="2363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Microcontroller </a:t>
            </a:r>
          </a:p>
          <a:p>
            <a:pPr eaLnBrk="1" hangingPunct="1">
              <a:defRPr/>
            </a:pPr>
            <a:r>
              <a:rPr lang="en-US" sz="14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with SRAM and DC to DC</a:t>
            </a:r>
            <a:endParaRPr lang="en-US" sz="14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0" name="TextBox 4"/>
          <p:cNvSpPr txBox="1">
            <a:spLocks noChangeArrowheads="1"/>
          </p:cNvSpPr>
          <p:nvPr/>
        </p:nvSpPr>
        <p:spPr bwMode="auto">
          <a:xfrm>
            <a:off x="4315846" y="5338028"/>
            <a:ext cx="2684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2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J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. </a:t>
            </a: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Kwong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et al., ISSCC2008 [7]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0.5V, Freq. = 434kHz</a:t>
            </a:r>
          </a:p>
          <a:p>
            <a:pPr eaLnBrk="1" hangingPunct="1">
              <a:defRPr/>
            </a:pPr>
            <a:r>
              <a:rPr lang="en-US" sz="12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E</a:t>
            </a:r>
            <a:r>
              <a:rPr lang="en-US" sz="1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min</a:t>
            </a:r>
            <a:r>
              <a:rPr lang="en-US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12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= 27.3pJ  (65nm CMOS)    </a:t>
            </a:r>
            <a:endParaRPr lang="en-US" sz="12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B0F0"/>
                </a:solidFill>
              </a:rPr>
              <a:t>April 6, 2011</a:t>
            </a:r>
            <a:endParaRPr lang="en-US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B0F0"/>
                </a:solidFill>
              </a:rPr>
              <a:t>K. Kim-PhD Defense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92500" y="6492875"/>
            <a:ext cx="2133600" cy="476250"/>
          </a:xfrm>
        </p:spPr>
        <p:txBody>
          <a:bodyPr/>
          <a:lstStyle/>
          <a:p>
            <a:pPr>
              <a:defRPr/>
            </a:pPr>
            <a:fld id="{FABEEBD4-A0EF-43BF-8827-515916E35D71}" type="slidenum">
              <a:rPr lang="en-US" smtClean="0">
                <a:solidFill>
                  <a:srgbClr val="00B0F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3492500" y="64928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F7291797-DF8F-4A78-B723-370EC6F3F046}" type="slidenum">
              <a:rPr lang="en-US" sz="1400" b="1" baseline="0">
                <a:solidFill>
                  <a:srgbClr val="00B0F0"/>
                </a:solidFill>
                <a:latin typeface="Helvetica" pitchFamily="34" charset="0"/>
              </a:rPr>
              <a:pPr algn="ctr" eaLnBrk="1" hangingPunct="1"/>
              <a:t>8</a:t>
            </a:fld>
            <a:endParaRPr lang="en-US" sz="1400" b="1" baseline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373063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Subthreshold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Inverter Properties </a:t>
            </a:r>
          </a:p>
        </p:txBody>
      </p:sp>
      <p:sp>
        <p:nvSpPr>
          <p:cNvPr id="57352" name="Rectangle 3"/>
          <p:cNvSpPr>
            <a:spLocks noChangeArrowheads="1"/>
          </p:cNvSpPr>
          <p:nvPr/>
        </p:nvSpPr>
        <p:spPr bwMode="auto">
          <a:xfrm>
            <a:off x="193675" y="1067327"/>
            <a:ext cx="8666163" cy="6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Subthreshold</a:t>
            </a: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Current (</a:t>
            </a:r>
            <a:r>
              <a:rPr lang="en-US" sz="28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I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sub</a:t>
            </a:r>
            <a:r>
              <a:rPr lang="en-US" sz="28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</a:t>
            </a: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and Delay (t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</a:t>
            </a: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  </a:t>
            </a:r>
            <a:endParaRPr lang="en-US" sz="28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379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38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38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C0DC1B-B8D7-4160-91BA-22A0E7330E97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8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pic>
        <p:nvPicPr>
          <p:cNvPr id="24" name="Picture 9" descr="inv_nom_td_Ioff_90n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630" y="2809151"/>
            <a:ext cx="5717000" cy="359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25393" y="2809151"/>
            <a:ext cx="21501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Inverter </a:t>
            </a:r>
            <a:r>
              <a:rPr lang="en-US" sz="1200" b="1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(PTM 90nm CMOS) </a:t>
            </a:r>
            <a:endParaRPr lang="el-GR" sz="1200" b="1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 flipV="1">
            <a:off x="3425392" y="4608029"/>
            <a:ext cx="587773" cy="9185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013165" y="5441070"/>
            <a:ext cx="1966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baseline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leak</a:t>
            </a:r>
            <a:r>
              <a:rPr lang="en-US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increase</a:t>
            </a:r>
            <a:endParaRPr lang="en-US" b="1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162798" y="1652953"/>
                <a:ext cx="4716548" cy="696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𝐬𝐮𝐛</m:t>
                        </m:r>
                      </m:sub>
                    </m:sSub>
                  </m:oMath>
                </a14:m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1" i="0" baseline="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400" b="1" i="0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𝐨</m:t>
                        </m:r>
                      </m:sub>
                    </m:sSub>
                    <m:r>
                      <a:rPr lang="en-US" sz="2400" b="1" i="1" baseline="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𝒈𝒔</m:t>
                                </m:r>
                              </m:sub>
                            </m:sSub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𝒕𝒉</m:t>
                                </m:r>
                              </m:sub>
                            </m:sSub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𝜼</m:t>
                            </m:r>
                            <m:sSub>
                              <m:sSubPr>
                                <m:ctrlP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  <a:ea typeface="Cambria Math"/>
                                  </a:rPr>
                                  <m:t>𝒅𝒔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</m:t>
                            </m:r>
                            <m:sSub>
                              <m:sSubPr>
                                <m:ctrlP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𝑻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US" sz="2400" b="1" i="1" baseline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 baseline="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1" i="1" baseline="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 baseline="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e>
                      <m:sup>
                        <m:f>
                          <m:f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𝒅𝒔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𝑻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)</a:t>
                </a:r>
                <a:endParaRPr lang="en-US" sz="24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98" y="1652953"/>
                <a:ext cx="4716548" cy="69608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r="-2199" b="-2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/>
              <p:cNvSpPr txBox="1"/>
              <p:nvPr/>
            </p:nvSpPr>
            <p:spPr>
              <a:xfrm>
                <a:off x="5316293" y="1728314"/>
                <a:ext cx="3687035" cy="903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𝐭</m:t>
                        </m:r>
                      </m:e>
                      <m:sub>
                        <m:r>
                          <a:rPr lang="en-US" sz="2400" b="1" i="0" baseline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𝐝</m:t>
                        </m:r>
                      </m:sub>
                    </m:sSub>
                  </m:oMath>
                </a14:m>
                <a:r>
                  <a:rPr lang="en-US" sz="2400" b="1" baseline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  <m:sSub>
                          <m:sSub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𝒅𝒅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𝑰</m:t>
                            </m:r>
                          </m:e>
                          <m:sub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𝒔𝒖𝒃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 sz="2400" b="1" i="0" baseline="0" dirty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𝑲</m:t>
                        </m:r>
                        <m:sSub>
                          <m:sSub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𝑳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𝒅𝒅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0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𝐈</m:t>
                            </m:r>
                          </m:e>
                          <m:sub>
                            <m:r>
                              <a:rPr lang="en-US" sz="2400" b="1" i="0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𝐨</m:t>
                            </m:r>
                          </m:sub>
                        </m:sSub>
                        <m:r>
                          <a:rPr lang="en-US" sz="2400" b="1" i="1" baseline="0" dirty="0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baseline="0" dirty="0" smtClean="0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1" i="1" baseline="0" dirty="0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2400" b="1" i="1" baseline="0" dirty="0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baseline="0" dirty="0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𝜼</m:t>
                                        </m:r>
                                        <m:r>
                                          <a:rPr lang="en-US" sz="2400" b="1" i="1" baseline="0" dirty="0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400" b="1" i="1" baseline="0" dirty="0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sz="2400" b="1" i="1" baseline="0" dirty="0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 i="1" baseline="0" dirty="0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𝑽</m:t>
                                        </m:r>
                                      </m:e>
                                      <m:sub>
                                        <m:r>
                                          <a:rPr lang="en-US" sz="2400" b="1" i="1" baseline="0" dirty="0" smtClean="0">
                                            <a:solidFill>
                                              <a:srgbClr val="FFFF00"/>
                                            </a:solidFill>
                                            <a:effectLst>
                                              <a:outerShdw blurRad="38100" dist="38100" dir="2700000" algn="tl">
                                                <a:srgbClr val="000000">
                                                  <a:alpha val="43137"/>
                                                </a:srgbClr>
                                              </a:outerShdw>
                                            </a:effectLst>
                                            <a:latin typeface="Cambria Math"/>
                                            <a:ea typeface="Cambria Math"/>
                                          </a:rPr>
                                          <m:t>𝒅𝒅</m:t>
                                        </m:r>
                                      </m:sub>
                                    </m:sSub>
                                    <m:r>
                                      <a:rPr lang="en-US" sz="2400" b="1" i="1" baseline="0" dirty="0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baseline="0" dirty="0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400" b="1" i="1" baseline="0" dirty="0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𝒕𝒉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1" i="1" baseline="0" dirty="0" smtClean="0">
                                    <a:solidFill>
                                      <a:srgbClr val="FFFF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𝒎</m:t>
                                </m:r>
                                <m:sSub>
                                  <m:sSubPr>
                                    <m:ctrlPr>
                                      <a:rPr lang="en-US" sz="2400" b="1" i="1" baseline="0" dirty="0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baseline="0" dirty="0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𝑽</m:t>
                                    </m:r>
                                  </m:e>
                                  <m:sub>
                                    <m:r>
                                      <a:rPr lang="en-US" sz="2400" b="1" i="1" baseline="0" dirty="0" smtClean="0">
                                        <a:solidFill>
                                          <a:srgbClr val="FFFF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000000">
                                              <a:alpha val="43137"/>
                                            </a:srgbClr>
                                          </a:outerShdw>
                                        </a:effectLst>
                                        <a:latin typeface="Cambria Math"/>
                                      </a:rPr>
                                      <m:t>𝑻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400" b="1" baseline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93" y="1728314"/>
                <a:ext cx="3687035" cy="9031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0852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 txBox="1">
            <a:spLocks noGrp="1"/>
          </p:cNvSpPr>
          <p:nvPr/>
        </p:nvSpPr>
        <p:spPr bwMode="auto">
          <a:xfrm>
            <a:off x="3492500" y="64928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fld id="{F7291797-DF8F-4A78-B723-370EC6F3F046}" type="slidenum">
              <a:rPr lang="en-US" sz="1400" b="1" baseline="0">
                <a:solidFill>
                  <a:srgbClr val="00B0F0"/>
                </a:solidFill>
                <a:latin typeface="Helvetica" pitchFamily="34" charset="0"/>
              </a:rPr>
              <a:pPr algn="ctr" eaLnBrk="1" hangingPunct="1"/>
              <a:t>9</a:t>
            </a:fld>
            <a:endParaRPr lang="en-US" sz="1400" b="1" baseline="0">
              <a:solidFill>
                <a:srgbClr val="00B0F0"/>
              </a:solidFill>
              <a:latin typeface="Helvetica" pitchFamily="34" charset="0"/>
            </a:endParaRP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188686" y="0"/>
            <a:ext cx="87666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Subthreshold</a:t>
            </a:r>
            <a:r>
              <a:rPr lang="en-US" sz="36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8-Bit Ripple Carry Adder</a:t>
            </a:r>
          </a:p>
        </p:txBody>
      </p:sp>
      <p:sp>
        <p:nvSpPr>
          <p:cNvPr id="57352" name="Rectangle 3"/>
          <p:cNvSpPr>
            <a:spLocks noChangeArrowheads="1"/>
          </p:cNvSpPr>
          <p:nvPr/>
        </p:nvSpPr>
        <p:spPr bwMode="auto">
          <a:xfrm>
            <a:off x="193675" y="1067327"/>
            <a:ext cx="8666163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SPICE Result: Minimum </a:t>
            </a:r>
            <a:r>
              <a:rPr lang="en-US" sz="28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Energy per </a:t>
            </a:r>
            <a:r>
              <a:rPr lang="en-US" sz="28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cycle </a:t>
            </a:r>
            <a:r>
              <a:rPr lang="en-US" sz="28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(</a:t>
            </a:r>
            <a:r>
              <a:rPr lang="en-US" sz="28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E</a:t>
            </a: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min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28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E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min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normally occurs in </a:t>
            </a:r>
            <a:r>
              <a:rPr lang="en-US" sz="20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subthreshold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region ( </a:t>
            </a:r>
            <a:r>
              <a:rPr lang="en-US" sz="2000" b="1" baseline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dd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&lt; </a:t>
            </a:r>
            <a:r>
              <a:rPr lang="en-US" sz="2000" b="1" baseline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V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th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). 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Actual energy can </a:t>
            </a:r>
            <a:r>
              <a:rPr lang="en-US" sz="20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be higher </a:t>
            </a:r>
            <a:r>
              <a:rPr lang="en-US" sz="2000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2" charset="0"/>
              </a:rPr>
              <a:t>to meet performance requirement.</a:t>
            </a:r>
            <a:endParaRPr lang="en-US" sz="20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2" charset="0"/>
            </a:endParaRPr>
          </a:p>
        </p:txBody>
      </p:sp>
      <p:sp>
        <p:nvSpPr>
          <p:cNvPr id="33799" name="Date Placeholder 1"/>
          <p:cNvSpPr>
            <a:spLocks noGrp="1"/>
          </p:cNvSpPr>
          <p:nvPr>
            <p:ph type="dt" sz="quarter" idx="10"/>
          </p:nvPr>
        </p:nvSpPr>
        <p:spPr>
          <a:xfrm>
            <a:off x="457200" y="649287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April 6, 2011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38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122988" y="6492875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aseline="0" smtClean="0">
                <a:solidFill>
                  <a:srgbClr val="00B0F0"/>
                </a:solidFill>
              </a:rPr>
              <a:t>K. Kim-PhD Defense</a:t>
            </a:r>
            <a:endParaRPr lang="en-US" baseline="0">
              <a:solidFill>
                <a:srgbClr val="00B0F0"/>
              </a:solidFill>
            </a:endParaRPr>
          </a:p>
        </p:txBody>
      </p:sp>
      <p:sp>
        <p:nvSpPr>
          <p:cNvPr id="338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C0DC1B-B8D7-4160-91BA-22A0E7330E97}" type="slidenum">
              <a:rPr lang="en-US" baseline="0" smtClean="0">
                <a:solidFill>
                  <a:srgbClr val="00B0F0"/>
                </a:solidFill>
                <a:latin typeface="Helvetica" pitchFamily="34" charset="0"/>
              </a:rPr>
              <a:pPr eaLnBrk="1" hangingPunct="1"/>
              <a:t>9</a:t>
            </a:fld>
            <a:endParaRPr lang="en-US" baseline="0" smtClean="0">
              <a:solidFill>
                <a:srgbClr val="00B0F0"/>
              </a:solidFill>
              <a:latin typeface="Helvetica" pitchFamily="34" charset="0"/>
            </a:endParaRPr>
          </a:p>
        </p:txBody>
      </p:sp>
      <p:pic>
        <p:nvPicPr>
          <p:cNvPr id="10" name="Picture 4" descr="eripple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029" y="2751402"/>
            <a:ext cx="5821992" cy="36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52288" y="2370661"/>
            <a:ext cx="72281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8-bit Ripple Carry Adder (PTM 90nm CMOS) with </a:t>
            </a:r>
            <a:r>
              <a:rPr lang="el-GR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α</a:t>
            </a:r>
            <a:r>
              <a:rPr lang="en-US" sz="2000" b="1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=0.21</a:t>
            </a:r>
            <a:endParaRPr lang="el-GR" sz="2000" b="1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711592" y="3718712"/>
            <a:ext cx="0" cy="4719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385218" y="3071565"/>
            <a:ext cx="21415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baseline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V</a:t>
            </a:r>
            <a:r>
              <a:rPr lang="en-US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dd,opt</a:t>
            </a:r>
            <a:r>
              <a:rPr lang="en-US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12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 0.17 V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 baseline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</a:t>
            </a:r>
            <a:r>
              <a:rPr lang="en-US" sz="1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tot,min</a:t>
            </a:r>
            <a:r>
              <a:rPr lang="en-US" sz="1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</a:t>
            </a:r>
            <a:r>
              <a:rPr lang="en-US" sz="12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= 3.29 </a:t>
            </a:r>
            <a:r>
              <a:rPr lang="en-US" sz="1200" b="1" baseline="0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fJ</a:t>
            </a:r>
            <a:r>
              <a:rPr lang="en-US" sz="1200" b="1" baseline="0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(1.89 MHz)</a:t>
            </a: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 flipV="1">
            <a:off x="3782410" y="3823382"/>
            <a:ext cx="329295" cy="2626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600128" y="4096557"/>
                <a:ext cx="1784270" cy="417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𝒅𝒚𝒏</m:t>
                          </m:r>
                        </m:sub>
                      </m:sSub>
                      <m:r>
                        <a:rPr lang="en-US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l-GR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α</m:t>
                      </m:r>
                      <m:sSub>
                        <m:sSubPr>
                          <m:ctrlPr>
                            <a:rPr lang="el-GR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𝑳</m:t>
                          </m:r>
                        </m:sub>
                      </m:sSub>
                      <m:sSubSup>
                        <m:sSubSupPr>
                          <m:ctrlP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𝒅𝒅</m:t>
                          </m:r>
                        </m:sub>
                        <m:sup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b="1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128" y="4096557"/>
                <a:ext cx="1784270" cy="4173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9"/>
          <p:cNvSpPr>
            <a:spLocks noChangeShapeType="1"/>
          </p:cNvSpPr>
          <p:nvPr/>
        </p:nvSpPr>
        <p:spPr bwMode="auto">
          <a:xfrm flipH="1">
            <a:off x="4362108" y="5279780"/>
            <a:ext cx="260310" cy="327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/>
              <p:cNvSpPr txBox="1"/>
              <p:nvPr/>
            </p:nvSpPr>
            <p:spPr>
              <a:xfrm>
                <a:off x="3600128" y="4891050"/>
                <a:ext cx="21609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𝒍𝒆𝒂𝒌</m:t>
                          </m:r>
                        </m:sub>
                      </m:sSub>
                      <m:r>
                        <a:rPr lang="en-US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𝒍𝒆𝒂𝒌</m:t>
                          </m:r>
                        </m:sub>
                      </m:sSub>
                      <m:sSub>
                        <m:sSubPr>
                          <m:ctrlPr>
                            <a:rPr lang="el-GR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𝑽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𝒅𝒅</m:t>
                          </m:r>
                        </m:sub>
                      </m:sSub>
                      <m:sSubSup>
                        <m:sSubSupPr>
                          <m:ctrlP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𝑻</m:t>
                          </m:r>
                        </m:e>
                        <m:sub>
                          <m:r>
                            <a:rPr lang="en-US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sub>
                        <m:sup/>
                      </m:sSubSup>
                    </m:oMath>
                  </m:oMathPara>
                </a14:m>
                <a:endParaRPr lang="en-US" b="1" baseline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128" y="4891050"/>
                <a:ext cx="2160913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133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11912</TotalTime>
  <Words>2432</Words>
  <Application>Microsoft Office PowerPoint</Application>
  <PresentationFormat>On-screen Show (4:3)</PresentationFormat>
  <Paragraphs>760</Paragraphs>
  <Slides>43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Default Design</vt:lpstr>
      <vt:lpstr>Ultra Low Power CMOS Design</vt:lpstr>
      <vt:lpstr>Outline  </vt:lpstr>
      <vt:lpstr>Slide 3</vt:lpstr>
      <vt:lpstr>Slide 4</vt:lpstr>
      <vt:lpstr>Outline  </vt:lpstr>
      <vt:lpstr> Energy Constrained Systems </vt:lpstr>
      <vt:lpstr>Subthreshold Circuit Design  </vt:lpstr>
      <vt:lpstr> </vt:lpstr>
      <vt:lpstr> </vt:lpstr>
      <vt:lpstr>Outline  </vt:lpstr>
      <vt:lpstr>Slide 11</vt:lpstr>
      <vt:lpstr>Slide 12</vt:lpstr>
      <vt:lpstr>Low Power Design Using Dual-Vdd </vt:lpstr>
      <vt:lpstr>Slide 14</vt:lpstr>
      <vt:lpstr>Slide 15</vt:lpstr>
      <vt:lpstr>Slide 16</vt:lpstr>
      <vt:lpstr>MILP I (without LC)</vt:lpstr>
      <vt:lpstr>Outline  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Outline  </vt:lpstr>
      <vt:lpstr>Slide 33</vt:lpstr>
      <vt:lpstr>Slide 34</vt:lpstr>
      <vt:lpstr>Slide 35</vt:lpstr>
      <vt:lpstr>Slide 36</vt:lpstr>
      <vt:lpstr>Slide 37</vt:lpstr>
      <vt:lpstr>Slide 38</vt:lpstr>
      <vt:lpstr>Outline  </vt:lpstr>
      <vt:lpstr>Conclusion </vt:lpstr>
      <vt:lpstr>List of Publications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Low Power CMOS Design</dc:title>
  <cp:lastModifiedBy>agrawvd</cp:lastModifiedBy>
  <cp:revision>373</cp:revision>
  <dcterms:modified xsi:type="dcterms:W3CDTF">2011-04-26T03:01:39Z</dcterms:modified>
</cp:coreProperties>
</file>