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notesMasterIdLst>
    <p:notesMasterId r:id="rId29"/>
  </p:notesMasterIdLst>
  <p:sldIdLst>
    <p:sldId id="256" r:id="rId2"/>
    <p:sldId id="258" r:id="rId3"/>
    <p:sldId id="283" r:id="rId4"/>
    <p:sldId id="282" r:id="rId5"/>
    <p:sldId id="280" r:id="rId6"/>
    <p:sldId id="281" r:id="rId7"/>
    <p:sldId id="260" r:id="rId8"/>
    <p:sldId id="261" r:id="rId9"/>
    <p:sldId id="268" r:id="rId10"/>
    <p:sldId id="269" r:id="rId11"/>
    <p:sldId id="279" r:id="rId12"/>
    <p:sldId id="262" r:id="rId13"/>
    <p:sldId id="263" r:id="rId14"/>
    <p:sldId id="264" r:id="rId15"/>
    <p:sldId id="265" r:id="rId16"/>
    <p:sldId id="257" r:id="rId17"/>
    <p:sldId id="266" r:id="rId18"/>
    <p:sldId id="270" r:id="rId19"/>
    <p:sldId id="267" r:id="rId20"/>
    <p:sldId id="272" r:id="rId21"/>
    <p:sldId id="271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6" autoAdjust="0"/>
  </p:normalViewPr>
  <p:slideViewPr>
    <p:cSldViewPr snapToGrid="0" snapToObjects="1">
      <p:cViewPr varScale="1">
        <p:scale>
          <a:sx n="70" d="100"/>
          <a:sy n="70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30EDC-2182-4916-AC79-AF6091971681}" type="datetimeFigureOut">
              <a:rPr lang="zh-CN" altLang="en-US" smtClean="0"/>
              <a:t>15/4/18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889A-AD40-43A8-A716-7174C7B112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7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507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Select</a:t>
            </a:r>
            <a:r>
              <a:rPr lang="en-US" altLang="zh-CN" baseline="0" dirty="0" smtClean="0"/>
              <a:t> signal of mux in frond of UPDATE cell is </a:t>
            </a:r>
            <a:r>
              <a:rPr lang="en-US" altLang="zh-CN" baseline="0" dirty="0" err="1" smtClean="0"/>
              <a:t>repaced</a:t>
            </a:r>
            <a:r>
              <a:rPr lang="en-US" altLang="zh-CN" baseline="0" dirty="0" smtClean="0"/>
              <a:t> by the output of and gate</a:t>
            </a:r>
          </a:p>
          <a:p>
            <a:r>
              <a:rPr lang="en-US" altLang="zh-CN" baseline="0" dirty="0" smtClean="0"/>
              <a:t>Locking part: The keys are from other cell in the scan chain. </a:t>
            </a:r>
          </a:p>
          <a:p>
            <a:r>
              <a:rPr lang="en-US" altLang="zh-CN" baseline="0" dirty="0" smtClean="0"/>
              <a:t>Trap part: The current value of Update cell will also feed back to AND gate </a:t>
            </a:r>
          </a:p>
          <a:p>
            <a:r>
              <a:rPr lang="en-US" altLang="zh-CN" baseline="0" dirty="0" smtClean="0"/>
              <a:t>Only KEYS and current value in update cell  ARE CORRECT , the </a:t>
            </a:r>
            <a:r>
              <a:rPr lang="en-US" altLang="zh-CN" baseline="0" dirty="0" err="1" smtClean="0"/>
              <a:t>updateEN</a:t>
            </a:r>
            <a:r>
              <a:rPr lang="en-US" altLang="zh-CN" baseline="0" dirty="0" smtClean="0"/>
              <a:t> will be delivered to the multiplexer and active the path from Shift cell to update cell.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1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IEEE P1687 is</a:t>
            </a:r>
            <a:r>
              <a:rPr lang="en-US" altLang="zh-CN" baseline="0" dirty="0" smtClean="0"/>
              <a:t> a valuable tool for accessing on-chip instruments during test, diagnosis, debug and board configurations.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14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TAP</a:t>
            </a:r>
            <a:r>
              <a:rPr lang="en-US" altLang="zh-CN" baseline="0" dirty="0" smtClean="0"/>
              <a:t> controller : All transitions between  states are determined by TMS</a:t>
            </a:r>
          </a:p>
          <a:p>
            <a:r>
              <a:rPr lang="en-US" altLang="zh-CN" baseline="0" dirty="0" smtClean="0"/>
              <a:t>Decoder: EXTEST, SAMPLE/PRELOAD, IDCODE, BYPASS</a:t>
            </a:r>
          </a:p>
          <a:p>
            <a:r>
              <a:rPr lang="en-US" altLang="zh-CN" baseline="0" dirty="0" smtClean="0"/>
              <a:t>SIB can provide 2 accessing path. When a SIB is open, it will include the segments in the next level to the scan path. SIB is closed, exclude the next level path to scan path. </a:t>
            </a:r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40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FSM: only</a:t>
            </a:r>
            <a:r>
              <a:rPr lang="en-US" altLang="zh-CN" baseline="0" dirty="0" smtClean="0"/>
              <a:t> the shaded states affect the ASIC core logic, the other states are intermediate steps</a:t>
            </a:r>
          </a:p>
          <a:p>
            <a:r>
              <a:rPr lang="en-US" altLang="zh-CN" baseline="0" dirty="0" smtClean="0"/>
              <a:t>The pause states let the controller jog in place while the tester reloads its memory with a new set of test vectors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5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Open</a:t>
            </a:r>
            <a:r>
              <a:rPr lang="en-US" altLang="zh-CN" baseline="0" dirty="0" smtClean="0"/>
              <a:t> every SIBs in the network will let the attacker access targeted instrument.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2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security design doesn’t need to be a silver bullet solution for protecting something absolutely critical. We aim to make the attacker pay more efforts when we increase the security level of structure.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998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en-US" altLang="zh-CN" baseline="0" dirty="0" smtClean="0"/>
              <a:t> are 2 flip flops in 1 SIB.</a:t>
            </a:r>
          </a:p>
          <a:p>
            <a:r>
              <a:rPr lang="en-US" altLang="zh-CN" baseline="0" dirty="0" smtClean="0"/>
              <a:t>The label with No.1 is belonging to the current level</a:t>
            </a:r>
          </a:p>
          <a:p>
            <a:r>
              <a:rPr lang="en-US" altLang="zh-CN" baseline="0" dirty="0" smtClean="0"/>
              <a:t>The label with No. 2 is for the next level </a:t>
            </a:r>
          </a:p>
          <a:p>
            <a:r>
              <a:rPr lang="en-US" altLang="zh-CN" baseline="0" dirty="0" smtClean="0"/>
              <a:t>TDI is always as an input</a:t>
            </a:r>
          </a:p>
          <a:p>
            <a:r>
              <a:rPr lang="en-US" altLang="zh-CN" baseline="0" dirty="0" smtClean="0"/>
              <a:t>In this image, SIB includes the input from next level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49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</a:t>
            </a:r>
            <a:r>
              <a:rPr lang="en-US" altLang="zh-CN" baseline="0" dirty="0" smtClean="0"/>
              <a:t> are 2 flip flops in 1 SIB.</a:t>
            </a:r>
          </a:p>
          <a:p>
            <a:r>
              <a:rPr lang="en-US" altLang="zh-CN" baseline="0" dirty="0" smtClean="0"/>
              <a:t>The label with No.1 is belonging to the current level</a:t>
            </a:r>
          </a:p>
          <a:p>
            <a:r>
              <a:rPr lang="en-US" altLang="zh-CN" baseline="0" dirty="0" smtClean="0"/>
              <a:t>The label with No. 2 is for the next level </a:t>
            </a:r>
          </a:p>
          <a:p>
            <a:r>
              <a:rPr lang="en-US" altLang="zh-CN" baseline="0" dirty="0" smtClean="0"/>
              <a:t>TDI is always as an input</a:t>
            </a:r>
          </a:p>
          <a:p>
            <a:r>
              <a:rPr lang="en-US" altLang="zh-CN" baseline="0" dirty="0" smtClean="0"/>
              <a:t>In this image, SIB excludes the input from next level </a:t>
            </a:r>
          </a:p>
          <a:p>
            <a:r>
              <a:rPr lang="en-US" altLang="zh-CN" dirty="0" smtClean="0"/>
              <a:t>SIB IS CLOSE.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45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en-US" altLang="zh-CN" baseline="0" dirty="0" smtClean="0"/>
              <a:t> to </a:t>
            </a:r>
            <a:r>
              <a:rPr lang="en-US" altLang="zh-CN" dirty="0" smtClean="0"/>
              <a:t>Change</a:t>
            </a:r>
            <a:r>
              <a:rPr lang="en-US" altLang="zh-CN" baseline="0" dirty="0" smtClean="0"/>
              <a:t> the value in UPDATE cell</a:t>
            </a:r>
          </a:p>
          <a:p>
            <a:r>
              <a:rPr lang="en-US" altLang="zh-CN" baseline="0" dirty="0" smtClean="0"/>
              <a:t>Clock TAP FSM in </a:t>
            </a:r>
            <a:r>
              <a:rPr lang="en-US" altLang="zh-CN" baseline="0" dirty="0" err="1" smtClean="0"/>
              <a:t>UPDAREdr</a:t>
            </a:r>
            <a:r>
              <a:rPr lang="en-US" altLang="zh-CN" baseline="0" dirty="0" smtClean="0"/>
              <a:t> UPDATE </a:t>
            </a:r>
            <a:r>
              <a:rPr lang="en-US" altLang="zh-CN" baseline="0" dirty="0" err="1" smtClean="0"/>
              <a:t>en</a:t>
            </a:r>
            <a:r>
              <a:rPr lang="en-US" altLang="zh-CN" baseline="0" dirty="0" smtClean="0"/>
              <a:t>=1</a:t>
            </a:r>
          </a:p>
          <a:p>
            <a:r>
              <a:rPr lang="en-US" altLang="zh-CN" baseline="0" dirty="0" smtClean="0"/>
              <a:t>Then the value will be delivered from the </a:t>
            </a:r>
            <a:r>
              <a:rPr lang="en-US" altLang="zh-CN" baseline="0" dirty="0" err="1" smtClean="0"/>
              <a:t>shiftCELL</a:t>
            </a:r>
            <a:endParaRPr lang="en-US" altLang="zh-CN" baseline="0" dirty="0" smtClean="0"/>
          </a:p>
          <a:p>
            <a:r>
              <a:rPr lang="en-US" altLang="zh-CN" baseline="0" dirty="0" smtClean="0"/>
              <a:t>1 shift in value in shift cell</a:t>
            </a:r>
          </a:p>
          <a:p>
            <a:r>
              <a:rPr lang="en-US" altLang="zh-CN" baseline="0" dirty="0" smtClean="0"/>
              <a:t>2 clock TAP to </a:t>
            </a:r>
            <a:r>
              <a:rPr lang="en-US" altLang="zh-CN" baseline="0" dirty="0" err="1" smtClean="0"/>
              <a:t>updatecDR</a:t>
            </a:r>
            <a:r>
              <a:rPr lang="en-US" altLang="zh-CN" baseline="0" dirty="0" smtClean="0"/>
              <a:t> state and deliver the value from shift cell to update cell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5889A-AD40-43A8-A716-7174C7B112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8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10" name="幻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二级</a:t>
            </a:r>
          </a:p>
          <a:p>
            <a:pPr lvl="2" eaLnBrk="1" latinLnBrk="0" hangingPunct="1"/>
            <a:r>
              <a:rPr lang="zh-CN" altLang="en-US" smtClean="0"/>
              <a:t>三级</a:t>
            </a:r>
          </a:p>
          <a:p>
            <a:pPr lvl="3" eaLnBrk="1" latinLnBrk="0" hangingPunct="1"/>
            <a:r>
              <a:rPr lang="zh-CN" altLang="en-US" smtClean="0"/>
              <a:t>四级</a:t>
            </a:r>
          </a:p>
          <a:p>
            <a:pPr lvl="4" eaLnBrk="1" latinLnBrk="0" hangingPunct="1"/>
            <a:r>
              <a:rPr lang="zh-CN" altLang="en-US" smtClean="0"/>
              <a:t>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将图片拖动到占位符，或单击添加图标</a:t>
            </a:r>
            <a:endParaRPr kumimoji="0" lang="en-US" dirty="0"/>
          </a:p>
        </p:txBody>
      </p:sp>
      <p:sp>
        <p:nvSpPr>
          <p:cNvPr id="9" name="进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进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图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二级</a:t>
            </a:r>
          </a:p>
          <a:p>
            <a:pPr lvl="2" eaLnBrk="1" latinLnBrk="0" hangingPunct="1"/>
            <a:r>
              <a:rPr kumimoji="0" lang="zh-CN" altLang="en-US" smtClean="0"/>
              <a:t>三级</a:t>
            </a:r>
          </a:p>
          <a:p>
            <a:pPr lvl="3" eaLnBrk="1" latinLnBrk="0" hangingPunct="1"/>
            <a:r>
              <a:rPr kumimoji="0" lang="zh-CN" altLang="en-US" smtClean="0"/>
              <a:t>四级</a:t>
            </a:r>
          </a:p>
          <a:p>
            <a:pPr lvl="4" eaLnBrk="1" latinLnBrk="0" hangingPunct="1"/>
            <a:r>
              <a:rPr kumimoji="0" lang="zh-CN" altLang="en-US" smtClean="0"/>
              <a:t>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DFCF39-1BE7-EE4E-8ED2-5074DE09EC02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2260" y="1283007"/>
            <a:ext cx="7406640" cy="1472184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Security </a:t>
            </a:r>
            <a:r>
              <a:rPr kumimoji="1" lang="en-US" altLang="zh-CN" dirty="0"/>
              <a:t>D</a:t>
            </a:r>
            <a:r>
              <a:rPr kumimoji="1" lang="en-US" altLang="zh-CN" dirty="0" smtClean="0"/>
              <a:t>esign for IEEE P1687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2260" y="3843964"/>
            <a:ext cx="7406640" cy="1752600"/>
          </a:xfrm>
        </p:spPr>
        <p:txBody>
          <a:bodyPr/>
          <a:lstStyle/>
          <a:p>
            <a:r>
              <a:rPr kumimoji="1" lang="en-US" altLang="zh-CN" b="1" dirty="0" smtClean="0"/>
              <a:t>                          Hejia Liu</a:t>
            </a:r>
          </a:p>
          <a:p>
            <a:r>
              <a:rPr kumimoji="1" lang="en-US" altLang="zh-CN" dirty="0" smtClean="0"/>
              <a:t>Major Professor:  </a:t>
            </a:r>
            <a:r>
              <a:rPr lang="en-US" altLang="zh-CN" b="1" dirty="0" smtClean="0"/>
              <a:t>Vishwani </a:t>
            </a:r>
            <a:r>
              <a:rPr lang="en-US" altLang="zh-CN" b="1" dirty="0"/>
              <a:t>D. </a:t>
            </a:r>
            <a:r>
              <a:rPr lang="en-US" altLang="zh-CN" b="1" dirty="0" smtClean="0"/>
              <a:t> Agrawal</a:t>
            </a:r>
            <a:endParaRPr lang="en-US" altLang="zh-CN" b="1" dirty="0"/>
          </a:p>
          <a:p>
            <a:endParaRPr lang="en-US" altLang="zh-CN" b="1" dirty="0" smtClean="0"/>
          </a:p>
        </p:txBody>
      </p:sp>
    </p:spTree>
    <p:extLst>
      <p:ext uri="{BB962C8B-B14F-4D97-AF65-F5344CB8AC3E}">
        <p14:creationId xmlns:p14="http://schemas.microsoft.com/office/powerpoint/2010/main" val="269495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Possible Break-in Procedure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Step 1: Load Instruction code in TAP</a:t>
            </a:r>
          </a:p>
          <a:p>
            <a:r>
              <a:rPr lang="en-US" altLang="zh-CN" dirty="0" smtClean="0"/>
              <a:t>Step 2: Shift in an attempt vector</a:t>
            </a:r>
          </a:p>
          <a:p>
            <a:r>
              <a:rPr lang="en-US" altLang="zh-CN" dirty="0" smtClean="0"/>
              <a:t>Step 3: Clock the TAP controller  </a:t>
            </a:r>
          </a:p>
          <a:p>
            <a:r>
              <a:rPr lang="en-US" altLang="zh-CN" dirty="0" smtClean="0"/>
              <a:t>Step 4:  If attempt successful, access instrument</a:t>
            </a:r>
          </a:p>
          <a:p>
            <a:r>
              <a:rPr lang="en-US" altLang="zh-CN" dirty="0" smtClean="0"/>
              <a:t>Step 5: Else, repeat from step 2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94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 Levels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Insecurity: Break-in time at the level of days </a:t>
            </a:r>
          </a:p>
          <a:p>
            <a:r>
              <a:rPr lang="en-US" altLang="zh-CN" dirty="0" smtClean="0"/>
              <a:t>Weak security: Break-in time at the level of years</a:t>
            </a:r>
          </a:p>
          <a:p>
            <a:r>
              <a:rPr lang="en-US" altLang="zh-CN" dirty="0" smtClean="0"/>
              <a:t>Strong security: Break-in time at the level of ten years</a:t>
            </a:r>
          </a:p>
          <a:p>
            <a:r>
              <a:rPr lang="en-US" altLang="zh-CN" dirty="0" smtClean="0"/>
              <a:t>Full Security: Break-in time in the level of thousand years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98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S</a:t>
            </a:r>
            <a:r>
              <a:rPr kumimoji="1" lang="en-US" altLang="zh-CN" dirty="0" smtClean="0"/>
              <a:t>tructure of SIB</a:t>
            </a:r>
            <a:br>
              <a:rPr kumimoji="1" lang="en-US" altLang="zh-CN" dirty="0" smtClean="0"/>
            </a:br>
            <a:r>
              <a:rPr kumimoji="1" lang="en-US" altLang="zh-CN" dirty="0" smtClean="0"/>
              <a:t>(Segment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nsertion Bit)</a:t>
            </a:r>
            <a:endParaRPr kumimoji="1" lang="zh-CN" altLang="en-US" dirty="0"/>
          </a:p>
        </p:txBody>
      </p:sp>
      <p:sp>
        <p:nvSpPr>
          <p:cNvPr id="108" name="Rectangle 3"/>
          <p:cNvSpPr/>
          <p:nvPr/>
        </p:nvSpPr>
        <p:spPr>
          <a:xfrm>
            <a:off x="3562076" y="3273334"/>
            <a:ext cx="1314994" cy="1811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Rectangle 4"/>
          <p:cNvSpPr/>
          <p:nvPr/>
        </p:nvSpPr>
        <p:spPr>
          <a:xfrm>
            <a:off x="6579595" y="3273335"/>
            <a:ext cx="1314994" cy="1811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Trapezoid 6"/>
          <p:cNvSpPr/>
          <p:nvPr/>
        </p:nvSpPr>
        <p:spPr>
          <a:xfrm rot="5400000">
            <a:off x="1933573" y="3652159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Trapezoid 7"/>
          <p:cNvSpPr/>
          <p:nvPr/>
        </p:nvSpPr>
        <p:spPr>
          <a:xfrm rot="5400000">
            <a:off x="2588893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Trapezoid 8"/>
          <p:cNvSpPr/>
          <p:nvPr/>
        </p:nvSpPr>
        <p:spPr>
          <a:xfrm rot="5400000">
            <a:off x="5556339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3" name="Straight Connector 10"/>
          <p:cNvCxnSpPr>
            <a:stCxn id="110" idx="0"/>
          </p:cNvCxnSpPr>
          <p:nvPr/>
        </p:nvCxnSpPr>
        <p:spPr>
          <a:xfrm>
            <a:off x="2621550" y="3865519"/>
            <a:ext cx="228600" cy="0"/>
          </a:xfrm>
          <a:prstGeom prst="line">
            <a:avLst/>
          </a:prstGeom>
          <a:ln w="38100" cmpd="sng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2"/>
          <p:cNvCxnSpPr>
            <a:stCxn id="112" idx="0"/>
          </p:cNvCxnSpPr>
          <p:nvPr/>
        </p:nvCxnSpPr>
        <p:spPr>
          <a:xfrm>
            <a:off x="6244316" y="3604262"/>
            <a:ext cx="33527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5" name="Straight Connector 14"/>
          <p:cNvCxnSpPr>
            <a:stCxn id="111" idx="0"/>
          </p:cNvCxnSpPr>
          <p:nvPr/>
        </p:nvCxnSpPr>
        <p:spPr>
          <a:xfrm>
            <a:off x="3276870" y="3604262"/>
            <a:ext cx="285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8"/>
          <p:cNvCxnSpPr/>
          <p:nvPr/>
        </p:nvCxnSpPr>
        <p:spPr>
          <a:xfrm>
            <a:off x="1149802" y="3604262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7" name="Straight Arrow Connector 19"/>
          <p:cNvCxnSpPr/>
          <p:nvPr/>
        </p:nvCxnSpPr>
        <p:spPr>
          <a:xfrm>
            <a:off x="1149802" y="4078879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23"/>
          <p:cNvCxnSpPr/>
          <p:nvPr/>
        </p:nvCxnSpPr>
        <p:spPr>
          <a:xfrm>
            <a:off x="4877070" y="3604262"/>
            <a:ext cx="940526" cy="335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27"/>
          <p:cNvCxnSpPr/>
          <p:nvPr/>
        </p:nvCxnSpPr>
        <p:spPr>
          <a:xfrm flipV="1">
            <a:off x="7894589" y="3512821"/>
            <a:ext cx="933029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35"/>
          <p:cNvCxnSpPr/>
          <p:nvPr/>
        </p:nvCxnSpPr>
        <p:spPr>
          <a:xfrm flipV="1">
            <a:off x="5591173" y="2790010"/>
            <a:ext cx="0" cy="483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41"/>
          <p:cNvCxnSpPr/>
          <p:nvPr/>
        </p:nvCxnSpPr>
        <p:spPr>
          <a:xfrm>
            <a:off x="5591173" y="2790010"/>
            <a:ext cx="2629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43"/>
          <p:cNvCxnSpPr/>
          <p:nvPr/>
        </p:nvCxnSpPr>
        <p:spPr>
          <a:xfrm flipH="1">
            <a:off x="8229868" y="2790010"/>
            <a:ext cx="2" cy="722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46"/>
          <p:cNvCxnSpPr/>
          <p:nvPr/>
        </p:nvCxnSpPr>
        <p:spPr>
          <a:xfrm>
            <a:off x="5591173" y="3273334"/>
            <a:ext cx="226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48"/>
          <p:cNvCxnSpPr/>
          <p:nvPr/>
        </p:nvCxnSpPr>
        <p:spPr>
          <a:xfrm flipV="1">
            <a:off x="5347333" y="2894512"/>
            <a:ext cx="0" cy="70975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Straight Connector 55"/>
          <p:cNvCxnSpPr/>
          <p:nvPr/>
        </p:nvCxnSpPr>
        <p:spPr>
          <a:xfrm flipH="1">
            <a:off x="2744557" y="2894512"/>
            <a:ext cx="2602777" cy="2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lowchart: Connector 63"/>
          <p:cNvSpPr/>
          <p:nvPr/>
        </p:nvSpPr>
        <p:spPr>
          <a:xfrm>
            <a:off x="5295082" y="3578137"/>
            <a:ext cx="95794" cy="957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Flowchart: Connector 64"/>
          <p:cNvSpPr/>
          <p:nvPr/>
        </p:nvSpPr>
        <p:spPr>
          <a:xfrm>
            <a:off x="8155846" y="344968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8" name="Straight Connector 78"/>
          <p:cNvCxnSpPr/>
          <p:nvPr/>
        </p:nvCxnSpPr>
        <p:spPr>
          <a:xfrm flipH="1">
            <a:off x="2621550" y="2916286"/>
            <a:ext cx="123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80"/>
          <p:cNvCxnSpPr/>
          <p:nvPr/>
        </p:nvCxnSpPr>
        <p:spPr>
          <a:xfrm>
            <a:off x="2621550" y="2916286"/>
            <a:ext cx="0" cy="378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82"/>
          <p:cNvCxnSpPr/>
          <p:nvPr/>
        </p:nvCxnSpPr>
        <p:spPr>
          <a:xfrm>
            <a:off x="2621550" y="329510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86"/>
          <p:cNvCxnSpPr/>
          <p:nvPr/>
        </p:nvCxnSpPr>
        <p:spPr>
          <a:xfrm flipV="1">
            <a:off x="1576524" y="2398124"/>
            <a:ext cx="0" cy="1206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88"/>
          <p:cNvCxnSpPr/>
          <p:nvPr/>
        </p:nvCxnSpPr>
        <p:spPr>
          <a:xfrm flipV="1">
            <a:off x="1576522" y="2402479"/>
            <a:ext cx="1882683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Rectangle 91"/>
          <p:cNvSpPr/>
          <p:nvPr/>
        </p:nvSpPr>
        <p:spPr>
          <a:xfrm>
            <a:off x="0" y="3935056"/>
            <a:ext cx="1543865" cy="38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From_TDO2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34" name="Rectangle 92"/>
          <p:cNvSpPr/>
          <p:nvPr/>
        </p:nvSpPr>
        <p:spPr>
          <a:xfrm>
            <a:off x="3464645" y="2291446"/>
            <a:ext cx="993156" cy="261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To_TDI2</a:t>
            </a:r>
            <a:endParaRPr lang="zh-CN" altLang="en-US" sz="1400" dirty="0"/>
          </a:p>
        </p:txBody>
      </p:sp>
      <p:sp>
        <p:nvSpPr>
          <p:cNvPr id="135" name="Rectangle 100"/>
          <p:cNvSpPr/>
          <p:nvPr/>
        </p:nvSpPr>
        <p:spPr>
          <a:xfrm>
            <a:off x="8130233" y="3681551"/>
            <a:ext cx="757645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136" name="Rectangle 102"/>
          <p:cNvSpPr/>
          <p:nvPr/>
        </p:nvSpPr>
        <p:spPr>
          <a:xfrm>
            <a:off x="261531" y="3462746"/>
            <a:ext cx="895896" cy="2830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TDI</a:t>
            </a:r>
            <a:endParaRPr lang="zh-CN" altLang="en-US" sz="1400" dirty="0"/>
          </a:p>
        </p:txBody>
      </p:sp>
      <p:sp>
        <p:nvSpPr>
          <p:cNvPr id="137" name="Isosceles Triangle 103"/>
          <p:cNvSpPr/>
          <p:nvPr/>
        </p:nvSpPr>
        <p:spPr>
          <a:xfrm rot="5400000" flipH="1">
            <a:off x="3533772" y="4573089"/>
            <a:ext cx="311331" cy="250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Isosceles Triangle 105"/>
          <p:cNvSpPr/>
          <p:nvPr/>
        </p:nvSpPr>
        <p:spPr>
          <a:xfrm rot="5400000" flipH="1">
            <a:off x="6549115" y="4573088"/>
            <a:ext cx="311331" cy="2503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Flowchart: Connector 106"/>
          <p:cNvSpPr/>
          <p:nvPr/>
        </p:nvSpPr>
        <p:spPr>
          <a:xfrm>
            <a:off x="6348819" y="4577441"/>
            <a:ext cx="230776" cy="24166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0" name="Straight Connector 108"/>
          <p:cNvCxnSpPr>
            <a:endCxn id="137" idx="3"/>
          </p:cNvCxnSpPr>
          <p:nvPr/>
        </p:nvCxnSpPr>
        <p:spPr>
          <a:xfrm>
            <a:off x="2969893" y="4698273"/>
            <a:ext cx="5943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09"/>
          <p:cNvCxnSpPr>
            <a:endCxn id="139" idx="2"/>
          </p:cNvCxnSpPr>
          <p:nvPr/>
        </p:nvCxnSpPr>
        <p:spPr>
          <a:xfrm>
            <a:off x="5723979" y="4698273"/>
            <a:ext cx="62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11"/>
          <p:cNvCxnSpPr/>
          <p:nvPr/>
        </p:nvCxnSpPr>
        <p:spPr>
          <a:xfrm>
            <a:off x="2968805" y="4698273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12"/>
          <p:cNvCxnSpPr/>
          <p:nvPr/>
        </p:nvCxnSpPr>
        <p:spPr>
          <a:xfrm>
            <a:off x="5723979" y="4698272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14"/>
          <p:cNvCxnSpPr>
            <a:stCxn id="158" idx="3"/>
          </p:cNvCxnSpPr>
          <p:nvPr/>
        </p:nvCxnSpPr>
        <p:spPr>
          <a:xfrm flipV="1">
            <a:off x="1149800" y="5549263"/>
            <a:ext cx="4570911" cy="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20"/>
          <p:cNvCxnSpPr/>
          <p:nvPr/>
        </p:nvCxnSpPr>
        <p:spPr>
          <a:xfrm flipH="1">
            <a:off x="2194830" y="5898970"/>
            <a:ext cx="3836126" cy="34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25"/>
          <p:cNvCxnSpPr>
            <a:cxnSpLocks noChangeAspect="1"/>
          </p:cNvCxnSpPr>
          <p:nvPr/>
        </p:nvCxnSpPr>
        <p:spPr>
          <a:xfrm flipV="1">
            <a:off x="5342979" y="2396628"/>
            <a:ext cx="0" cy="493532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29"/>
          <p:cNvCxnSpPr/>
          <p:nvPr/>
        </p:nvCxnSpPr>
        <p:spPr>
          <a:xfrm flipV="1">
            <a:off x="5342979" y="2396628"/>
            <a:ext cx="1005840" cy="8028"/>
          </a:xfrm>
          <a:prstGeom prst="straightConnector1">
            <a:avLst/>
          </a:prstGeom>
          <a:ln w="28575" cmpd="sng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8" name="Straight Arrow Connector 131"/>
          <p:cNvCxnSpPr>
            <a:endCxn id="112" idx="3"/>
          </p:cNvCxnSpPr>
          <p:nvPr/>
        </p:nvCxnSpPr>
        <p:spPr>
          <a:xfrm flipV="1">
            <a:off x="6030956" y="3964580"/>
            <a:ext cx="0" cy="193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Flowchart: Connector 132"/>
          <p:cNvSpPr/>
          <p:nvPr/>
        </p:nvSpPr>
        <p:spPr>
          <a:xfrm>
            <a:off x="2920908" y="551470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Flowchart: Connector 133"/>
          <p:cNvSpPr/>
          <p:nvPr/>
        </p:nvSpPr>
        <p:spPr>
          <a:xfrm>
            <a:off x="5279843" y="2846617"/>
            <a:ext cx="95794" cy="9579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1" name="Straight Arrow Connector 134"/>
          <p:cNvCxnSpPr/>
          <p:nvPr/>
        </p:nvCxnSpPr>
        <p:spPr>
          <a:xfrm flipH="1" flipV="1">
            <a:off x="2390774" y="4229104"/>
            <a:ext cx="1" cy="70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35"/>
          <p:cNvCxnSpPr/>
          <p:nvPr/>
        </p:nvCxnSpPr>
        <p:spPr>
          <a:xfrm flipV="1">
            <a:off x="3063510" y="3939541"/>
            <a:ext cx="0" cy="60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39"/>
          <p:cNvCxnSpPr>
            <a:stCxn id="156" idx="3"/>
          </p:cNvCxnSpPr>
          <p:nvPr/>
        </p:nvCxnSpPr>
        <p:spPr>
          <a:xfrm flipV="1">
            <a:off x="1139463" y="4934427"/>
            <a:ext cx="1268727" cy="7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41"/>
          <p:cNvCxnSpPr/>
          <p:nvPr/>
        </p:nvCxnSpPr>
        <p:spPr>
          <a:xfrm flipV="1">
            <a:off x="1040672" y="4542608"/>
            <a:ext cx="2032094" cy="41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ectangle 148"/>
          <p:cNvSpPr/>
          <p:nvPr/>
        </p:nvSpPr>
        <p:spPr>
          <a:xfrm>
            <a:off x="269152" y="4435926"/>
            <a:ext cx="888275" cy="2830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err="1" smtClean="0">
                <a:solidFill>
                  <a:schemeClr val="tx1"/>
                </a:solidFill>
              </a:rPr>
              <a:t>ShiftEn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6" name="Rectangle 150"/>
          <p:cNvSpPr/>
          <p:nvPr/>
        </p:nvSpPr>
        <p:spPr>
          <a:xfrm>
            <a:off x="261526" y="4800195"/>
            <a:ext cx="877937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157" name="Rectangle 151"/>
          <p:cNvSpPr/>
          <p:nvPr/>
        </p:nvSpPr>
        <p:spPr>
          <a:xfrm>
            <a:off x="6348818" y="2269672"/>
            <a:ext cx="1690282" cy="424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To_TDO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1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8" name="Rectangle 152"/>
          <p:cNvSpPr/>
          <p:nvPr/>
        </p:nvSpPr>
        <p:spPr>
          <a:xfrm>
            <a:off x="279489" y="5435236"/>
            <a:ext cx="870311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TCK</a:t>
            </a:r>
            <a:endParaRPr lang="zh-CN" altLang="en-US" sz="1600" dirty="0"/>
          </a:p>
        </p:txBody>
      </p:sp>
      <p:sp>
        <p:nvSpPr>
          <p:cNvPr id="159" name="Rectangle 153"/>
          <p:cNvSpPr/>
          <p:nvPr/>
        </p:nvSpPr>
        <p:spPr>
          <a:xfrm>
            <a:off x="1292949" y="5812966"/>
            <a:ext cx="1377043" cy="459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 smtClean="0">
                <a:solidFill>
                  <a:schemeClr val="tx1"/>
                </a:solidFill>
              </a:rPr>
              <a:t>UpdateEn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60" name="TextBox 156"/>
          <p:cNvSpPr txBox="1"/>
          <p:nvPr/>
        </p:nvSpPr>
        <p:spPr>
          <a:xfrm>
            <a:off x="2197192" y="3403854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1" name="TextBox 157"/>
          <p:cNvSpPr txBox="1"/>
          <p:nvPr/>
        </p:nvSpPr>
        <p:spPr>
          <a:xfrm>
            <a:off x="2850150" y="3129645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2" name="TextBox 158"/>
          <p:cNvSpPr txBox="1"/>
          <p:nvPr/>
        </p:nvSpPr>
        <p:spPr>
          <a:xfrm>
            <a:off x="5801540" y="3142595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3" name="TextBox 159"/>
          <p:cNvSpPr txBox="1"/>
          <p:nvPr/>
        </p:nvSpPr>
        <p:spPr>
          <a:xfrm>
            <a:off x="3449314" y="3843042"/>
            <a:ext cx="179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Shift cell</a:t>
            </a:r>
            <a:endParaRPr lang="zh-CN" altLang="en-US" sz="2400" b="1" dirty="0"/>
          </a:p>
        </p:txBody>
      </p:sp>
      <p:sp>
        <p:nvSpPr>
          <p:cNvPr id="164" name="TextBox 160"/>
          <p:cNvSpPr txBox="1"/>
          <p:nvPr/>
        </p:nvSpPr>
        <p:spPr>
          <a:xfrm>
            <a:off x="6551292" y="3558179"/>
            <a:ext cx="17294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Update cell</a:t>
            </a:r>
          </a:p>
          <a:p>
            <a:endParaRPr lang="en-US" altLang="zh-CN" dirty="0"/>
          </a:p>
          <a:p>
            <a:r>
              <a:rPr lang="zh-CN" altLang="zh-CN" dirty="0" smtClean="0"/>
              <a:t> </a:t>
            </a:r>
            <a:r>
              <a:rPr lang="zh-CN" altLang="en-US" dirty="0" smtClean="0"/>
              <a:t>      </a:t>
            </a:r>
            <a:r>
              <a:rPr lang="en-US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ea"/>
              </a:rPr>
              <a:t>1</a:t>
            </a:r>
            <a:endParaRPr lang="zh-CN" alt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427" y="1514399"/>
            <a:ext cx="168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Select=1  </a:t>
            </a:r>
            <a:r>
              <a:rPr lang="en-US" altLang="zh-CN" sz="2400" dirty="0" err="1" smtClean="0"/>
              <a:t>ShiftEn</a:t>
            </a:r>
            <a:r>
              <a:rPr lang="en-US" altLang="zh-CN" sz="2400" dirty="0" smtClean="0"/>
              <a:t>=1</a:t>
            </a:r>
            <a:endParaRPr lang="zh-CN" alt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Structure of SIB</a:t>
            </a:r>
            <a:br>
              <a:rPr kumimoji="1" lang="en-US" altLang="zh-CN" dirty="0" smtClean="0"/>
            </a:br>
            <a:r>
              <a:rPr kumimoji="1" lang="en-US" altLang="zh-CN" dirty="0"/>
              <a:t>(Segment Insertion Bit)</a:t>
            </a:r>
            <a:endParaRPr kumimoji="1" lang="zh-CN" altLang="en-US" dirty="0"/>
          </a:p>
        </p:txBody>
      </p:sp>
      <p:sp>
        <p:nvSpPr>
          <p:cNvPr id="62" name="Rectangle 3"/>
          <p:cNvSpPr/>
          <p:nvPr/>
        </p:nvSpPr>
        <p:spPr>
          <a:xfrm>
            <a:off x="3562076" y="3273334"/>
            <a:ext cx="1314994" cy="18113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ectangle 4"/>
          <p:cNvSpPr/>
          <p:nvPr/>
        </p:nvSpPr>
        <p:spPr>
          <a:xfrm>
            <a:off x="6579595" y="3273335"/>
            <a:ext cx="1314994" cy="1811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rapezoid 6"/>
          <p:cNvSpPr/>
          <p:nvPr/>
        </p:nvSpPr>
        <p:spPr>
          <a:xfrm rot="5400000">
            <a:off x="1933573" y="3652159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Trapezoid 7"/>
          <p:cNvSpPr/>
          <p:nvPr/>
        </p:nvSpPr>
        <p:spPr>
          <a:xfrm rot="5400000">
            <a:off x="2588893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rapezoid 8"/>
          <p:cNvSpPr/>
          <p:nvPr/>
        </p:nvSpPr>
        <p:spPr>
          <a:xfrm rot="5400000">
            <a:off x="5556339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7" name="Straight Connector 10"/>
          <p:cNvCxnSpPr>
            <a:stCxn id="64" idx="0"/>
          </p:cNvCxnSpPr>
          <p:nvPr/>
        </p:nvCxnSpPr>
        <p:spPr>
          <a:xfrm>
            <a:off x="2621550" y="3865519"/>
            <a:ext cx="2286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12"/>
          <p:cNvCxnSpPr>
            <a:stCxn id="66" idx="0"/>
          </p:cNvCxnSpPr>
          <p:nvPr/>
        </p:nvCxnSpPr>
        <p:spPr>
          <a:xfrm>
            <a:off x="6244316" y="3604262"/>
            <a:ext cx="33527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9" name="Straight Connector 14"/>
          <p:cNvCxnSpPr>
            <a:stCxn id="65" idx="0"/>
          </p:cNvCxnSpPr>
          <p:nvPr/>
        </p:nvCxnSpPr>
        <p:spPr>
          <a:xfrm>
            <a:off x="3276870" y="3604262"/>
            <a:ext cx="28520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18"/>
          <p:cNvCxnSpPr/>
          <p:nvPr/>
        </p:nvCxnSpPr>
        <p:spPr>
          <a:xfrm>
            <a:off x="1149802" y="3604262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Straight Arrow Connector 19"/>
          <p:cNvCxnSpPr/>
          <p:nvPr/>
        </p:nvCxnSpPr>
        <p:spPr>
          <a:xfrm>
            <a:off x="1149802" y="4078879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23"/>
          <p:cNvCxnSpPr/>
          <p:nvPr/>
        </p:nvCxnSpPr>
        <p:spPr>
          <a:xfrm>
            <a:off x="4877070" y="3604262"/>
            <a:ext cx="940526" cy="335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27"/>
          <p:cNvCxnSpPr/>
          <p:nvPr/>
        </p:nvCxnSpPr>
        <p:spPr>
          <a:xfrm flipV="1">
            <a:off x="7894589" y="3512821"/>
            <a:ext cx="933029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35"/>
          <p:cNvCxnSpPr/>
          <p:nvPr/>
        </p:nvCxnSpPr>
        <p:spPr>
          <a:xfrm flipV="1">
            <a:off x="5591173" y="2790010"/>
            <a:ext cx="0" cy="483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41"/>
          <p:cNvCxnSpPr/>
          <p:nvPr/>
        </p:nvCxnSpPr>
        <p:spPr>
          <a:xfrm>
            <a:off x="5591173" y="2790010"/>
            <a:ext cx="2629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43"/>
          <p:cNvCxnSpPr/>
          <p:nvPr/>
        </p:nvCxnSpPr>
        <p:spPr>
          <a:xfrm flipH="1">
            <a:off x="8229868" y="2790010"/>
            <a:ext cx="2" cy="722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46"/>
          <p:cNvCxnSpPr/>
          <p:nvPr/>
        </p:nvCxnSpPr>
        <p:spPr>
          <a:xfrm>
            <a:off x="5591173" y="3273334"/>
            <a:ext cx="226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48"/>
          <p:cNvCxnSpPr/>
          <p:nvPr/>
        </p:nvCxnSpPr>
        <p:spPr>
          <a:xfrm flipV="1">
            <a:off x="5347333" y="2894512"/>
            <a:ext cx="0" cy="7097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55"/>
          <p:cNvCxnSpPr/>
          <p:nvPr/>
        </p:nvCxnSpPr>
        <p:spPr>
          <a:xfrm flipH="1">
            <a:off x="2744557" y="2894512"/>
            <a:ext cx="2602777" cy="21774"/>
          </a:xfrm>
          <a:prstGeom prst="line">
            <a:avLst/>
          </a:prstGeom>
          <a:ln w="28575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0" name="Flowchart: Connector 63"/>
          <p:cNvSpPr/>
          <p:nvPr/>
        </p:nvSpPr>
        <p:spPr>
          <a:xfrm>
            <a:off x="5295082" y="3578137"/>
            <a:ext cx="95794" cy="95794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Flowchart: Connector 64"/>
          <p:cNvSpPr/>
          <p:nvPr/>
        </p:nvSpPr>
        <p:spPr>
          <a:xfrm>
            <a:off x="8155846" y="344968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Straight Connector 78"/>
          <p:cNvCxnSpPr/>
          <p:nvPr/>
        </p:nvCxnSpPr>
        <p:spPr>
          <a:xfrm flipH="1">
            <a:off x="2621550" y="2916286"/>
            <a:ext cx="123007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0"/>
          <p:cNvCxnSpPr/>
          <p:nvPr/>
        </p:nvCxnSpPr>
        <p:spPr>
          <a:xfrm>
            <a:off x="2621550" y="2916286"/>
            <a:ext cx="0" cy="378822"/>
          </a:xfrm>
          <a:prstGeom prst="line">
            <a:avLst/>
          </a:prstGeom>
          <a:ln w="28575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4" name="Straight Arrow Connector 82"/>
          <p:cNvCxnSpPr/>
          <p:nvPr/>
        </p:nvCxnSpPr>
        <p:spPr>
          <a:xfrm>
            <a:off x="2621550" y="329510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6"/>
          <p:cNvCxnSpPr/>
          <p:nvPr/>
        </p:nvCxnSpPr>
        <p:spPr>
          <a:xfrm flipV="1">
            <a:off x="1576524" y="2398124"/>
            <a:ext cx="0" cy="12061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8"/>
          <p:cNvCxnSpPr/>
          <p:nvPr/>
        </p:nvCxnSpPr>
        <p:spPr>
          <a:xfrm flipV="1">
            <a:off x="1576522" y="2402479"/>
            <a:ext cx="1882683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7" name="Rectangle 91"/>
          <p:cNvSpPr/>
          <p:nvPr/>
        </p:nvSpPr>
        <p:spPr>
          <a:xfrm>
            <a:off x="252823" y="3946074"/>
            <a:ext cx="897668" cy="29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From_TDO2</a:t>
            </a:r>
            <a:endParaRPr lang="zh-CN" altLang="en-US" sz="1100" dirty="0"/>
          </a:p>
        </p:txBody>
      </p:sp>
      <p:sp>
        <p:nvSpPr>
          <p:cNvPr id="88" name="Rectangle 92"/>
          <p:cNvSpPr/>
          <p:nvPr/>
        </p:nvSpPr>
        <p:spPr>
          <a:xfrm>
            <a:off x="3464644" y="2291445"/>
            <a:ext cx="1122743" cy="326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To_TDI2</a:t>
            </a:r>
            <a:endParaRPr lang="zh-CN" altLang="en-US" sz="1400" dirty="0"/>
          </a:p>
        </p:txBody>
      </p:sp>
      <p:sp>
        <p:nvSpPr>
          <p:cNvPr id="89" name="Rectangle 100"/>
          <p:cNvSpPr/>
          <p:nvPr/>
        </p:nvSpPr>
        <p:spPr>
          <a:xfrm>
            <a:off x="8130233" y="3681551"/>
            <a:ext cx="757645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90" name="Rectangle 102"/>
          <p:cNvSpPr/>
          <p:nvPr/>
        </p:nvSpPr>
        <p:spPr>
          <a:xfrm>
            <a:off x="261531" y="3257822"/>
            <a:ext cx="1323262" cy="4879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chemeClr val="tx1"/>
                </a:solidFill>
              </a:rPr>
              <a:t>TDI</a:t>
            </a:r>
            <a:endParaRPr lang="zh-CN" altLang="en-US" sz="4400" b="1" dirty="0">
              <a:solidFill>
                <a:schemeClr val="tx1"/>
              </a:solidFill>
            </a:endParaRPr>
          </a:p>
        </p:txBody>
      </p:sp>
      <p:sp>
        <p:nvSpPr>
          <p:cNvPr id="91" name="Isosceles Triangle 103"/>
          <p:cNvSpPr/>
          <p:nvPr/>
        </p:nvSpPr>
        <p:spPr>
          <a:xfrm rot="5400000" flipH="1">
            <a:off x="3533772" y="4573089"/>
            <a:ext cx="311331" cy="25037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Isosceles Triangle 105"/>
          <p:cNvSpPr/>
          <p:nvPr/>
        </p:nvSpPr>
        <p:spPr>
          <a:xfrm rot="5400000" flipH="1">
            <a:off x="6549115" y="4573088"/>
            <a:ext cx="311331" cy="2503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Flowchart: Connector 106"/>
          <p:cNvSpPr/>
          <p:nvPr/>
        </p:nvSpPr>
        <p:spPr>
          <a:xfrm>
            <a:off x="6348819" y="4577441"/>
            <a:ext cx="230776" cy="24166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Straight Connector 108"/>
          <p:cNvCxnSpPr>
            <a:endCxn id="91" idx="3"/>
          </p:cNvCxnSpPr>
          <p:nvPr/>
        </p:nvCxnSpPr>
        <p:spPr>
          <a:xfrm>
            <a:off x="2969893" y="4698273"/>
            <a:ext cx="5943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109"/>
          <p:cNvCxnSpPr>
            <a:endCxn id="93" idx="2"/>
          </p:cNvCxnSpPr>
          <p:nvPr/>
        </p:nvCxnSpPr>
        <p:spPr>
          <a:xfrm>
            <a:off x="5723979" y="4698273"/>
            <a:ext cx="62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111"/>
          <p:cNvCxnSpPr/>
          <p:nvPr/>
        </p:nvCxnSpPr>
        <p:spPr>
          <a:xfrm>
            <a:off x="2968805" y="4698273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112"/>
          <p:cNvCxnSpPr/>
          <p:nvPr/>
        </p:nvCxnSpPr>
        <p:spPr>
          <a:xfrm>
            <a:off x="5723979" y="4698272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114"/>
          <p:cNvCxnSpPr>
            <a:stCxn id="112" idx="3"/>
          </p:cNvCxnSpPr>
          <p:nvPr/>
        </p:nvCxnSpPr>
        <p:spPr>
          <a:xfrm flipV="1">
            <a:off x="1149800" y="5549263"/>
            <a:ext cx="4570911" cy="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120"/>
          <p:cNvCxnSpPr/>
          <p:nvPr/>
        </p:nvCxnSpPr>
        <p:spPr>
          <a:xfrm flipH="1">
            <a:off x="2194830" y="5898970"/>
            <a:ext cx="3836126" cy="34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125"/>
          <p:cNvCxnSpPr>
            <a:cxnSpLocks noChangeAspect="1"/>
          </p:cNvCxnSpPr>
          <p:nvPr/>
        </p:nvCxnSpPr>
        <p:spPr>
          <a:xfrm flipV="1">
            <a:off x="5342979" y="2396628"/>
            <a:ext cx="0" cy="49353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Straight Arrow Connector 129"/>
          <p:cNvCxnSpPr/>
          <p:nvPr/>
        </p:nvCxnSpPr>
        <p:spPr>
          <a:xfrm flipV="1">
            <a:off x="5342979" y="2396628"/>
            <a:ext cx="1005840" cy="8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Arrow Connector 131"/>
          <p:cNvCxnSpPr>
            <a:endCxn id="66" idx="3"/>
          </p:cNvCxnSpPr>
          <p:nvPr/>
        </p:nvCxnSpPr>
        <p:spPr>
          <a:xfrm flipV="1">
            <a:off x="6030956" y="3964580"/>
            <a:ext cx="0" cy="193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Flowchart: Connector 132"/>
          <p:cNvSpPr/>
          <p:nvPr/>
        </p:nvSpPr>
        <p:spPr>
          <a:xfrm>
            <a:off x="2920908" y="551470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Flowchart: Connector 133"/>
          <p:cNvSpPr/>
          <p:nvPr/>
        </p:nvSpPr>
        <p:spPr>
          <a:xfrm>
            <a:off x="5279843" y="2846617"/>
            <a:ext cx="95794" cy="95794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5" name="Straight Arrow Connector 134"/>
          <p:cNvCxnSpPr/>
          <p:nvPr/>
        </p:nvCxnSpPr>
        <p:spPr>
          <a:xfrm flipH="1" flipV="1">
            <a:off x="2390774" y="4229104"/>
            <a:ext cx="1" cy="70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35"/>
          <p:cNvCxnSpPr/>
          <p:nvPr/>
        </p:nvCxnSpPr>
        <p:spPr>
          <a:xfrm flipV="1">
            <a:off x="3063510" y="3939541"/>
            <a:ext cx="0" cy="60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39"/>
          <p:cNvCxnSpPr>
            <a:stCxn id="110" idx="3"/>
          </p:cNvCxnSpPr>
          <p:nvPr/>
        </p:nvCxnSpPr>
        <p:spPr>
          <a:xfrm flipV="1">
            <a:off x="1139463" y="4934427"/>
            <a:ext cx="1268727" cy="7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41"/>
          <p:cNvCxnSpPr/>
          <p:nvPr/>
        </p:nvCxnSpPr>
        <p:spPr>
          <a:xfrm flipV="1">
            <a:off x="1040672" y="4542608"/>
            <a:ext cx="2032094" cy="41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48"/>
          <p:cNvSpPr/>
          <p:nvPr/>
        </p:nvSpPr>
        <p:spPr>
          <a:xfrm>
            <a:off x="269152" y="4435926"/>
            <a:ext cx="888275" cy="2830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ShiftEn</a:t>
            </a:r>
            <a:endParaRPr lang="zh-CN" altLang="en-US" sz="1400" dirty="0"/>
          </a:p>
        </p:txBody>
      </p:sp>
      <p:sp>
        <p:nvSpPr>
          <p:cNvPr id="110" name="Rectangle 150"/>
          <p:cNvSpPr/>
          <p:nvPr/>
        </p:nvSpPr>
        <p:spPr>
          <a:xfrm>
            <a:off x="261526" y="4800195"/>
            <a:ext cx="877937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111" name="Rectangle 151"/>
          <p:cNvSpPr/>
          <p:nvPr/>
        </p:nvSpPr>
        <p:spPr>
          <a:xfrm>
            <a:off x="6348819" y="2008782"/>
            <a:ext cx="1781414" cy="5439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</a:rPr>
              <a:t>To_TDO1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2" name="Rectangle 152"/>
          <p:cNvSpPr/>
          <p:nvPr/>
        </p:nvSpPr>
        <p:spPr>
          <a:xfrm>
            <a:off x="279489" y="5435236"/>
            <a:ext cx="870311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TCK</a:t>
            </a:r>
            <a:endParaRPr lang="zh-CN" altLang="en-US" sz="1600" dirty="0"/>
          </a:p>
        </p:txBody>
      </p:sp>
      <p:sp>
        <p:nvSpPr>
          <p:cNvPr id="113" name="Rectangle 153"/>
          <p:cNvSpPr/>
          <p:nvPr/>
        </p:nvSpPr>
        <p:spPr>
          <a:xfrm>
            <a:off x="1367514" y="5812966"/>
            <a:ext cx="1023259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/>
              <a:t>updateEn</a:t>
            </a:r>
            <a:endParaRPr lang="zh-CN" altLang="en-US" sz="1600" dirty="0"/>
          </a:p>
        </p:txBody>
      </p:sp>
      <p:sp>
        <p:nvSpPr>
          <p:cNvPr id="114" name="TextBox 156"/>
          <p:cNvSpPr txBox="1"/>
          <p:nvPr/>
        </p:nvSpPr>
        <p:spPr>
          <a:xfrm>
            <a:off x="2814600" y="3116472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5" name="TextBox 157"/>
          <p:cNvSpPr txBox="1"/>
          <p:nvPr/>
        </p:nvSpPr>
        <p:spPr>
          <a:xfrm>
            <a:off x="2160771" y="3403854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6" name="TextBox 158"/>
          <p:cNvSpPr txBox="1"/>
          <p:nvPr/>
        </p:nvSpPr>
        <p:spPr>
          <a:xfrm>
            <a:off x="5793646" y="3142595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7" name="TextBox 159"/>
          <p:cNvSpPr txBox="1"/>
          <p:nvPr/>
        </p:nvSpPr>
        <p:spPr>
          <a:xfrm>
            <a:off x="3511544" y="3779310"/>
            <a:ext cx="208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Shift cell</a:t>
            </a:r>
            <a:endParaRPr lang="zh-CN" altLang="en-US" sz="2400" b="1" dirty="0"/>
          </a:p>
        </p:txBody>
      </p:sp>
      <p:sp>
        <p:nvSpPr>
          <p:cNvPr id="118" name="TextBox 160"/>
          <p:cNvSpPr txBox="1"/>
          <p:nvPr/>
        </p:nvSpPr>
        <p:spPr>
          <a:xfrm>
            <a:off x="6525798" y="3521530"/>
            <a:ext cx="20878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Update cell</a:t>
            </a:r>
          </a:p>
          <a:p>
            <a:endParaRPr lang="en-US" altLang="zh-CN" dirty="0" smtClean="0"/>
          </a:p>
          <a:p>
            <a:r>
              <a:rPr lang="zh-CN" altLang="zh-CN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ea"/>
              </a:rPr>
              <a:t> </a:t>
            </a:r>
            <a:r>
              <a:rPr lang="zh-CN" alt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ea"/>
              </a:rPr>
              <a:t>  </a:t>
            </a:r>
            <a:r>
              <a:rPr lang="en-US" altLang="zh-CN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ea"/>
              </a:rPr>
              <a:t>0</a:t>
            </a:r>
            <a:endParaRPr lang="zh-CN" alt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4793" y="1771296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Select=0  </a:t>
            </a:r>
            <a:r>
              <a:rPr lang="en-US" altLang="zh-CN" dirty="0" err="1"/>
              <a:t>ShiftEn</a:t>
            </a:r>
            <a:r>
              <a:rPr lang="en-US" altLang="zh-CN" dirty="0"/>
              <a:t>=1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762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The Structure of SIB</a:t>
            </a:r>
            <a:br>
              <a:rPr kumimoji="1" lang="en-US" altLang="zh-CN" dirty="0" smtClean="0"/>
            </a:br>
            <a:r>
              <a:rPr kumimoji="1" lang="en-US" altLang="zh-CN" dirty="0"/>
              <a:t>(Segment Insertion Bit)</a:t>
            </a:r>
            <a:endParaRPr kumimoji="1" lang="zh-CN" altLang="en-US" dirty="0"/>
          </a:p>
        </p:txBody>
      </p:sp>
      <p:sp>
        <p:nvSpPr>
          <p:cNvPr id="64" name="Rectangle 3"/>
          <p:cNvSpPr/>
          <p:nvPr/>
        </p:nvSpPr>
        <p:spPr>
          <a:xfrm>
            <a:off x="3562076" y="3273334"/>
            <a:ext cx="1314994" cy="18113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Rectangle 4"/>
          <p:cNvSpPr/>
          <p:nvPr/>
        </p:nvSpPr>
        <p:spPr>
          <a:xfrm>
            <a:off x="6579595" y="3273335"/>
            <a:ext cx="1314994" cy="18113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rapezoid 6"/>
          <p:cNvSpPr/>
          <p:nvPr/>
        </p:nvSpPr>
        <p:spPr>
          <a:xfrm rot="5400000">
            <a:off x="1933573" y="3652159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Trapezoid 7"/>
          <p:cNvSpPr/>
          <p:nvPr/>
        </p:nvSpPr>
        <p:spPr>
          <a:xfrm rot="5400000">
            <a:off x="2588893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rapezoid 8"/>
          <p:cNvSpPr/>
          <p:nvPr/>
        </p:nvSpPr>
        <p:spPr>
          <a:xfrm rot="5400000">
            <a:off x="5556339" y="3390902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Straight Connector 10"/>
          <p:cNvCxnSpPr>
            <a:stCxn id="66" idx="0"/>
          </p:cNvCxnSpPr>
          <p:nvPr/>
        </p:nvCxnSpPr>
        <p:spPr>
          <a:xfrm>
            <a:off x="2621550" y="3865519"/>
            <a:ext cx="228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0" name="Straight Connector 12"/>
          <p:cNvCxnSpPr>
            <a:stCxn id="68" idx="0"/>
          </p:cNvCxnSpPr>
          <p:nvPr/>
        </p:nvCxnSpPr>
        <p:spPr>
          <a:xfrm>
            <a:off x="6244316" y="3604262"/>
            <a:ext cx="335279" cy="0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1" name="Straight Connector 14"/>
          <p:cNvCxnSpPr>
            <a:stCxn id="67" idx="0"/>
          </p:cNvCxnSpPr>
          <p:nvPr/>
        </p:nvCxnSpPr>
        <p:spPr>
          <a:xfrm>
            <a:off x="3276870" y="3604262"/>
            <a:ext cx="285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18"/>
          <p:cNvCxnSpPr/>
          <p:nvPr/>
        </p:nvCxnSpPr>
        <p:spPr>
          <a:xfrm>
            <a:off x="1149802" y="3604262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Arrow Connector 19"/>
          <p:cNvCxnSpPr/>
          <p:nvPr/>
        </p:nvCxnSpPr>
        <p:spPr>
          <a:xfrm>
            <a:off x="1149802" y="4078879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23"/>
          <p:cNvCxnSpPr/>
          <p:nvPr/>
        </p:nvCxnSpPr>
        <p:spPr>
          <a:xfrm>
            <a:off x="4877070" y="3604262"/>
            <a:ext cx="940526" cy="335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5" name="Straight Arrow Connector 27"/>
          <p:cNvCxnSpPr/>
          <p:nvPr/>
        </p:nvCxnSpPr>
        <p:spPr>
          <a:xfrm flipV="1">
            <a:off x="7894589" y="3512821"/>
            <a:ext cx="933029" cy="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35"/>
          <p:cNvCxnSpPr/>
          <p:nvPr/>
        </p:nvCxnSpPr>
        <p:spPr>
          <a:xfrm flipV="1">
            <a:off x="5591173" y="2790010"/>
            <a:ext cx="0" cy="483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41"/>
          <p:cNvCxnSpPr/>
          <p:nvPr/>
        </p:nvCxnSpPr>
        <p:spPr>
          <a:xfrm>
            <a:off x="5591173" y="2790010"/>
            <a:ext cx="2629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43"/>
          <p:cNvCxnSpPr/>
          <p:nvPr/>
        </p:nvCxnSpPr>
        <p:spPr>
          <a:xfrm flipH="1">
            <a:off x="8229868" y="2790010"/>
            <a:ext cx="2" cy="722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46"/>
          <p:cNvCxnSpPr/>
          <p:nvPr/>
        </p:nvCxnSpPr>
        <p:spPr>
          <a:xfrm>
            <a:off x="5591173" y="3273334"/>
            <a:ext cx="226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48"/>
          <p:cNvCxnSpPr/>
          <p:nvPr/>
        </p:nvCxnSpPr>
        <p:spPr>
          <a:xfrm flipV="1">
            <a:off x="5347333" y="2894512"/>
            <a:ext cx="0" cy="7097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Connector 55"/>
          <p:cNvCxnSpPr/>
          <p:nvPr/>
        </p:nvCxnSpPr>
        <p:spPr>
          <a:xfrm flipH="1">
            <a:off x="2744557" y="2894512"/>
            <a:ext cx="2602777" cy="21774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2" name="Flowchart: Connector 63"/>
          <p:cNvSpPr/>
          <p:nvPr/>
        </p:nvSpPr>
        <p:spPr>
          <a:xfrm>
            <a:off x="5295082" y="3578137"/>
            <a:ext cx="95794" cy="95794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Flowchart: Connector 64"/>
          <p:cNvSpPr/>
          <p:nvPr/>
        </p:nvSpPr>
        <p:spPr>
          <a:xfrm>
            <a:off x="8155846" y="344968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Straight Connector 78"/>
          <p:cNvCxnSpPr/>
          <p:nvPr/>
        </p:nvCxnSpPr>
        <p:spPr>
          <a:xfrm flipH="1">
            <a:off x="2621550" y="2916286"/>
            <a:ext cx="12300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0"/>
          <p:cNvCxnSpPr/>
          <p:nvPr/>
        </p:nvCxnSpPr>
        <p:spPr>
          <a:xfrm>
            <a:off x="2621550" y="2916286"/>
            <a:ext cx="0" cy="3788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2"/>
          <p:cNvCxnSpPr/>
          <p:nvPr/>
        </p:nvCxnSpPr>
        <p:spPr>
          <a:xfrm>
            <a:off x="2621550" y="329510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576524" y="2398124"/>
            <a:ext cx="0" cy="1206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8"/>
          <p:cNvCxnSpPr/>
          <p:nvPr/>
        </p:nvCxnSpPr>
        <p:spPr>
          <a:xfrm flipV="1">
            <a:off x="1576522" y="2402479"/>
            <a:ext cx="1882683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Rectangle 91"/>
          <p:cNvSpPr/>
          <p:nvPr/>
        </p:nvSpPr>
        <p:spPr>
          <a:xfrm>
            <a:off x="252823" y="3946074"/>
            <a:ext cx="897668" cy="295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From_TDO2</a:t>
            </a:r>
            <a:endParaRPr lang="zh-CN" altLang="en-US" sz="1100" dirty="0"/>
          </a:p>
        </p:txBody>
      </p:sp>
      <p:sp>
        <p:nvSpPr>
          <p:cNvPr id="90" name="Rectangle 92"/>
          <p:cNvSpPr/>
          <p:nvPr/>
        </p:nvSpPr>
        <p:spPr>
          <a:xfrm>
            <a:off x="3464645" y="2291445"/>
            <a:ext cx="827314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To_TDI2</a:t>
            </a:r>
            <a:endParaRPr lang="zh-CN" altLang="en-US" sz="1400" dirty="0"/>
          </a:p>
        </p:txBody>
      </p:sp>
      <p:sp>
        <p:nvSpPr>
          <p:cNvPr id="91" name="Rectangle 100"/>
          <p:cNvSpPr/>
          <p:nvPr/>
        </p:nvSpPr>
        <p:spPr>
          <a:xfrm>
            <a:off x="8130233" y="3681551"/>
            <a:ext cx="757645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92" name="Rectangle 102"/>
          <p:cNvSpPr/>
          <p:nvPr/>
        </p:nvSpPr>
        <p:spPr>
          <a:xfrm>
            <a:off x="261531" y="3462746"/>
            <a:ext cx="895896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TDI</a:t>
            </a:r>
            <a:endParaRPr lang="zh-CN" altLang="en-US" sz="1400" dirty="0"/>
          </a:p>
        </p:txBody>
      </p:sp>
      <p:sp>
        <p:nvSpPr>
          <p:cNvPr id="93" name="Isosceles Triangle 103"/>
          <p:cNvSpPr/>
          <p:nvPr/>
        </p:nvSpPr>
        <p:spPr>
          <a:xfrm rot="5400000" flipH="1">
            <a:off x="3533772" y="4573089"/>
            <a:ext cx="311331" cy="25037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Isosceles Triangle 105"/>
          <p:cNvSpPr/>
          <p:nvPr/>
        </p:nvSpPr>
        <p:spPr>
          <a:xfrm rot="5400000" flipH="1">
            <a:off x="6549115" y="4573088"/>
            <a:ext cx="311331" cy="250371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Flowchart: Connector 106"/>
          <p:cNvSpPr/>
          <p:nvPr/>
        </p:nvSpPr>
        <p:spPr>
          <a:xfrm>
            <a:off x="6348819" y="4577441"/>
            <a:ext cx="230776" cy="24166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6" name="Straight Connector 108"/>
          <p:cNvCxnSpPr>
            <a:endCxn id="93" idx="3"/>
          </p:cNvCxnSpPr>
          <p:nvPr/>
        </p:nvCxnSpPr>
        <p:spPr>
          <a:xfrm>
            <a:off x="2969893" y="4698273"/>
            <a:ext cx="5943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109"/>
          <p:cNvCxnSpPr>
            <a:endCxn id="95" idx="2"/>
          </p:cNvCxnSpPr>
          <p:nvPr/>
        </p:nvCxnSpPr>
        <p:spPr>
          <a:xfrm>
            <a:off x="5723979" y="4698273"/>
            <a:ext cx="62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111"/>
          <p:cNvCxnSpPr/>
          <p:nvPr/>
        </p:nvCxnSpPr>
        <p:spPr>
          <a:xfrm>
            <a:off x="2968805" y="4698273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112"/>
          <p:cNvCxnSpPr/>
          <p:nvPr/>
        </p:nvCxnSpPr>
        <p:spPr>
          <a:xfrm>
            <a:off x="5723979" y="4698272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114"/>
          <p:cNvCxnSpPr>
            <a:stCxn id="114" idx="3"/>
          </p:cNvCxnSpPr>
          <p:nvPr/>
        </p:nvCxnSpPr>
        <p:spPr>
          <a:xfrm flipV="1">
            <a:off x="1149800" y="5549263"/>
            <a:ext cx="4570911" cy="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20"/>
          <p:cNvCxnSpPr/>
          <p:nvPr/>
        </p:nvCxnSpPr>
        <p:spPr>
          <a:xfrm flipH="1">
            <a:off x="2194830" y="5898970"/>
            <a:ext cx="3836126" cy="34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25"/>
          <p:cNvCxnSpPr>
            <a:cxnSpLocks noChangeAspect="1"/>
          </p:cNvCxnSpPr>
          <p:nvPr/>
        </p:nvCxnSpPr>
        <p:spPr>
          <a:xfrm flipV="1">
            <a:off x="5342979" y="2396628"/>
            <a:ext cx="0" cy="493532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3" name="Straight Arrow Connector 129"/>
          <p:cNvCxnSpPr/>
          <p:nvPr/>
        </p:nvCxnSpPr>
        <p:spPr>
          <a:xfrm flipV="1">
            <a:off x="5342979" y="2396628"/>
            <a:ext cx="1005840" cy="8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4" name="Straight Arrow Connector 131"/>
          <p:cNvCxnSpPr>
            <a:endCxn id="68" idx="3"/>
          </p:cNvCxnSpPr>
          <p:nvPr/>
        </p:nvCxnSpPr>
        <p:spPr>
          <a:xfrm flipV="1">
            <a:off x="6030956" y="3964580"/>
            <a:ext cx="0" cy="193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Flowchart: Connector 132"/>
          <p:cNvSpPr/>
          <p:nvPr/>
        </p:nvSpPr>
        <p:spPr>
          <a:xfrm>
            <a:off x="2920908" y="5514705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Flowchart: Connector 133"/>
          <p:cNvSpPr/>
          <p:nvPr/>
        </p:nvSpPr>
        <p:spPr>
          <a:xfrm>
            <a:off x="5279843" y="2846617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7" name="Straight Arrow Connector 134"/>
          <p:cNvCxnSpPr/>
          <p:nvPr/>
        </p:nvCxnSpPr>
        <p:spPr>
          <a:xfrm flipH="1" flipV="1">
            <a:off x="2390774" y="4229104"/>
            <a:ext cx="1" cy="70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35"/>
          <p:cNvCxnSpPr/>
          <p:nvPr/>
        </p:nvCxnSpPr>
        <p:spPr>
          <a:xfrm flipV="1">
            <a:off x="3063510" y="3939541"/>
            <a:ext cx="0" cy="60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39"/>
          <p:cNvCxnSpPr>
            <a:stCxn id="112" idx="3"/>
          </p:cNvCxnSpPr>
          <p:nvPr/>
        </p:nvCxnSpPr>
        <p:spPr>
          <a:xfrm flipV="1">
            <a:off x="1139463" y="4934427"/>
            <a:ext cx="1268727" cy="7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41"/>
          <p:cNvCxnSpPr/>
          <p:nvPr/>
        </p:nvCxnSpPr>
        <p:spPr>
          <a:xfrm flipV="1">
            <a:off x="1040672" y="4542608"/>
            <a:ext cx="2032094" cy="41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Rectangle 148"/>
          <p:cNvSpPr/>
          <p:nvPr/>
        </p:nvSpPr>
        <p:spPr>
          <a:xfrm>
            <a:off x="269152" y="4435926"/>
            <a:ext cx="888275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ShiftEn</a:t>
            </a:r>
            <a:endParaRPr lang="zh-CN" altLang="en-US" sz="1400" dirty="0"/>
          </a:p>
        </p:txBody>
      </p:sp>
      <p:sp>
        <p:nvSpPr>
          <p:cNvPr id="112" name="Rectangle 150"/>
          <p:cNvSpPr/>
          <p:nvPr/>
        </p:nvSpPr>
        <p:spPr>
          <a:xfrm>
            <a:off x="261526" y="4800195"/>
            <a:ext cx="877937" cy="2830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Select</a:t>
            </a:r>
            <a:endParaRPr lang="zh-CN" altLang="en-US" sz="1600" dirty="0"/>
          </a:p>
        </p:txBody>
      </p:sp>
      <p:sp>
        <p:nvSpPr>
          <p:cNvPr id="113" name="Rectangle 151"/>
          <p:cNvSpPr/>
          <p:nvPr/>
        </p:nvSpPr>
        <p:spPr>
          <a:xfrm>
            <a:off x="6348819" y="2269672"/>
            <a:ext cx="827314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To_TDO1</a:t>
            </a:r>
            <a:endParaRPr lang="zh-CN" altLang="en-US" sz="1200" dirty="0"/>
          </a:p>
        </p:txBody>
      </p:sp>
      <p:sp>
        <p:nvSpPr>
          <p:cNvPr id="114" name="Rectangle 152"/>
          <p:cNvSpPr/>
          <p:nvPr/>
        </p:nvSpPr>
        <p:spPr>
          <a:xfrm>
            <a:off x="279489" y="5435236"/>
            <a:ext cx="870311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TCK</a:t>
            </a:r>
            <a:endParaRPr lang="zh-CN" altLang="en-US" sz="1600" dirty="0"/>
          </a:p>
        </p:txBody>
      </p:sp>
      <p:sp>
        <p:nvSpPr>
          <p:cNvPr id="115" name="Rectangle 153"/>
          <p:cNvSpPr/>
          <p:nvPr/>
        </p:nvSpPr>
        <p:spPr>
          <a:xfrm>
            <a:off x="1367514" y="5812966"/>
            <a:ext cx="1377043" cy="459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tx1"/>
                </a:solidFill>
              </a:rPr>
              <a:t>U</a:t>
            </a:r>
            <a:r>
              <a:rPr lang="en-US" altLang="zh-CN" sz="2000" b="1" dirty="0" err="1" smtClean="0">
                <a:solidFill>
                  <a:schemeClr val="tx1"/>
                </a:solidFill>
              </a:rPr>
              <a:t>pdateEn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6" name="TextBox 156"/>
          <p:cNvSpPr txBox="1"/>
          <p:nvPr/>
        </p:nvSpPr>
        <p:spPr>
          <a:xfrm>
            <a:off x="2856226" y="3116472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7" name="TextBox 157"/>
          <p:cNvSpPr txBox="1"/>
          <p:nvPr/>
        </p:nvSpPr>
        <p:spPr>
          <a:xfrm>
            <a:off x="2160771" y="3403854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8" name="TextBox 158"/>
          <p:cNvSpPr txBox="1"/>
          <p:nvPr/>
        </p:nvSpPr>
        <p:spPr>
          <a:xfrm>
            <a:off x="5778305" y="3129645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19" name="TextBox 159"/>
          <p:cNvSpPr txBox="1"/>
          <p:nvPr/>
        </p:nvSpPr>
        <p:spPr>
          <a:xfrm>
            <a:off x="3705765" y="3673931"/>
            <a:ext cx="20878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Shift cell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    </a:t>
            </a:r>
            <a:r>
              <a:rPr lang="zh-CN" altLang="en-US" sz="2400" dirty="0" smtClean="0"/>
              <a:t> </a:t>
            </a:r>
            <a:r>
              <a:rPr lang="zh-CN" altLang="zh-C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CN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altLang="zh-CN" dirty="0"/>
          </a:p>
        </p:txBody>
      </p:sp>
      <p:sp>
        <p:nvSpPr>
          <p:cNvPr id="120" name="TextBox 160"/>
          <p:cNvSpPr txBox="1"/>
          <p:nvPr/>
        </p:nvSpPr>
        <p:spPr>
          <a:xfrm>
            <a:off x="6579595" y="3545479"/>
            <a:ext cx="2087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Update cell</a:t>
            </a:r>
          </a:p>
          <a:p>
            <a:endParaRPr lang="en-US" altLang="zh-CN" dirty="0" smtClean="0"/>
          </a:p>
          <a:p>
            <a:r>
              <a:rPr lang="zh-CN" altLang="zh-CN" dirty="0" smtClean="0"/>
              <a:t> </a:t>
            </a:r>
            <a:r>
              <a:rPr lang="zh-CN" altLang="en-US" dirty="0" smtClean="0"/>
              <a:t>       </a:t>
            </a:r>
            <a:r>
              <a:rPr lang="zh-CN" altLang="zh-C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CN" alt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290" y="1613294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ShiftEn</a:t>
            </a:r>
            <a:r>
              <a:rPr lang="en-US" altLang="zh-CN" dirty="0" smtClean="0"/>
              <a:t>=0  </a:t>
            </a:r>
            <a:r>
              <a:rPr lang="en-US" altLang="zh-CN" dirty="0" err="1" smtClean="0"/>
              <a:t>UpdateEn</a:t>
            </a:r>
            <a:r>
              <a:rPr lang="en-US" altLang="zh-CN" dirty="0" smtClean="0"/>
              <a:t>=1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00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126" y="226743"/>
            <a:ext cx="7498080" cy="722263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Locking-SIB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W</a:t>
            </a:r>
            <a:r>
              <a:rPr kumimoji="1" lang="en-US" altLang="zh-CN" dirty="0" smtClean="0"/>
              <a:t>ith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T</a:t>
            </a:r>
            <a:r>
              <a:rPr kumimoji="1" lang="en-US" altLang="zh-CN" dirty="0" smtClean="0"/>
              <a:t>rap</a:t>
            </a:r>
            <a:endParaRPr kumimoji="1"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664263" y="2038351"/>
            <a:ext cx="1314994" cy="1811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6681782" y="2038352"/>
            <a:ext cx="1314994" cy="18113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rapezoid 5"/>
          <p:cNvSpPr/>
          <p:nvPr/>
        </p:nvSpPr>
        <p:spPr>
          <a:xfrm rot="5400000">
            <a:off x="2035760" y="2417176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rapezoid 6"/>
          <p:cNvSpPr/>
          <p:nvPr/>
        </p:nvSpPr>
        <p:spPr>
          <a:xfrm rot="5400000">
            <a:off x="2691080" y="2155919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rapezoid 7"/>
          <p:cNvSpPr/>
          <p:nvPr/>
        </p:nvSpPr>
        <p:spPr>
          <a:xfrm rot="5400000">
            <a:off x="5658526" y="2155919"/>
            <a:ext cx="949234" cy="426720"/>
          </a:xfrm>
          <a:prstGeom prst="trapezoid">
            <a:avLst>
              <a:gd name="adj" fmla="val 535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>
            <a:off x="2723737" y="2630536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>
            <a:stCxn id="8" idx="0"/>
          </p:cNvCxnSpPr>
          <p:nvPr/>
        </p:nvCxnSpPr>
        <p:spPr>
          <a:xfrm>
            <a:off x="6346503" y="2369279"/>
            <a:ext cx="335279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Straight Connector 10"/>
          <p:cNvCxnSpPr>
            <a:stCxn id="7" idx="0"/>
          </p:cNvCxnSpPr>
          <p:nvPr/>
        </p:nvCxnSpPr>
        <p:spPr>
          <a:xfrm>
            <a:off x="3379057" y="2369279"/>
            <a:ext cx="285206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251989" y="2369279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51989" y="2843896"/>
            <a:ext cx="10450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979257" y="2369279"/>
            <a:ext cx="940526" cy="335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96776" y="2268041"/>
            <a:ext cx="1010120" cy="1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93360" y="1555027"/>
            <a:ext cx="0" cy="483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93360" y="1555027"/>
            <a:ext cx="26299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332055" y="1555027"/>
            <a:ext cx="2" cy="722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93360" y="2038351"/>
            <a:ext cx="2264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449520" y="1659529"/>
            <a:ext cx="0" cy="70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46744" y="1659529"/>
            <a:ext cx="2602777" cy="2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5397269" y="2343154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lowchart: Connector 22"/>
          <p:cNvSpPr/>
          <p:nvPr/>
        </p:nvSpPr>
        <p:spPr>
          <a:xfrm>
            <a:off x="8258033" y="2232287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723737" y="1681303"/>
            <a:ext cx="1230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23737" y="1681303"/>
            <a:ext cx="0" cy="378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23737" y="2060125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8711" y="1163141"/>
            <a:ext cx="0" cy="1206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78709" y="1167496"/>
            <a:ext cx="1882683" cy="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3719" y="2711091"/>
            <a:ext cx="907866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100" dirty="0" smtClean="0"/>
              <a:t>From_TDO1</a:t>
            </a:r>
            <a:endParaRPr lang="zh-CN" alt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3552815" y="1056462"/>
            <a:ext cx="1014415" cy="353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To_TDI2</a:t>
            </a:r>
            <a:endParaRPr lang="zh-CN" alt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4342211" y="5992159"/>
            <a:ext cx="948635" cy="459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Select</a:t>
            </a:r>
            <a:endParaRPr lang="zh-CN" alt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363718" y="2227763"/>
            <a:ext cx="895896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TDI</a:t>
            </a:r>
            <a:endParaRPr lang="zh-CN" altLang="en-US" sz="1200" dirty="0"/>
          </a:p>
        </p:txBody>
      </p:sp>
      <p:sp>
        <p:nvSpPr>
          <p:cNvPr id="33" name="Isosceles Triangle 32"/>
          <p:cNvSpPr/>
          <p:nvPr/>
        </p:nvSpPr>
        <p:spPr>
          <a:xfrm rot="5400000" flipH="1">
            <a:off x="3635959" y="3338106"/>
            <a:ext cx="311331" cy="2503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Isosceles Triangle 33"/>
          <p:cNvSpPr/>
          <p:nvPr/>
        </p:nvSpPr>
        <p:spPr>
          <a:xfrm rot="5400000" flipH="1">
            <a:off x="6651302" y="3338105"/>
            <a:ext cx="311331" cy="250371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451006" y="3342458"/>
            <a:ext cx="230776" cy="24166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Straight Connector 35"/>
          <p:cNvCxnSpPr>
            <a:endCxn id="33" idx="3"/>
          </p:cNvCxnSpPr>
          <p:nvPr/>
        </p:nvCxnSpPr>
        <p:spPr>
          <a:xfrm>
            <a:off x="3072080" y="3463290"/>
            <a:ext cx="5943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5" idx="2"/>
          </p:cNvCxnSpPr>
          <p:nvPr/>
        </p:nvCxnSpPr>
        <p:spPr>
          <a:xfrm>
            <a:off x="5826166" y="3463290"/>
            <a:ext cx="624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70992" y="3463290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26166" y="3463289"/>
            <a:ext cx="0" cy="878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3" idx="3"/>
          </p:cNvCxnSpPr>
          <p:nvPr/>
        </p:nvCxnSpPr>
        <p:spPr>
          <a:xfrm flipV="1">
            <a:off x="1251987" y="4314280"/>
            <a:ext cx="4570911" cy="27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1"/>
          <p:cNvCxnSpPr/>
          <p:nvPr/>
        </p:nvCxnSpPr>
        <p:spPr>
          <a:xfrm flipV="1">
            <a:off x="5445166" y="1161645"/>
            <a:ext cx="0" cy="493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2"/>
          <p:cNvCxnSpPr/>
          <p:nvPr/>
        </p:nvCxnSpPr>
        <p:spPr>
          <a:xfrm flipV="1">
            <a:off x="5445166" y="1161645"/>
            <a:ext cx="1005840" cy="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3"/>
          <p:cNvCxnSpPr>
            <a:endCxn id="8" idx="3"/>
          </p:cNvCxnSpPr>
          <p:nvPr/>
        </p:nvCxnSpPr>
        <p:spPr>
          <a:xfrm flipV="1">
            <a:off x="6133143" y="2729597"/>
            <a:ext cx="0" cy="1934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lowchart: Connector 44"/>
          <p:cNvSpPr/>
          <p:nvPr/>
        </p:nvSpPr>
        <p:spPr>
          <a:xfrm>
            <a:off x="3023095" y="4279722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lowchart: Connector 45"/>
          <p:cNvSpPr/>
          <p:nvPr/>
        </p:nvSpPr>
        <p:spPr>
          <a:xfrm>
            <a:off x="5382030" y="1611634"/>
            <a:ext cx="95794" cy="9579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Straight Arrow Connector 46"/>
          <p:cNvCxnSpPr/>
          <p:nvPr/>
        </p:nvCxnSpPr>
        <p:spPr>
          <a:xfrm flipH="1" flipV="1">
            <a:off x="2492961" y="2994121"/>
            <a:ext cx="1" cy="70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7"/>
          <p:cNvCxnSpPr/>
          <p:nvPr/>
        </p:nvCxnSpPr>
        <p:spPr>
          <a:xfrm flipV="1">
            <a:off x="3165697" y="2704558"/>
            <a:ext cx="0" cy="60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8"/>
          <p:cNvCxnSpPr>
            <a:stCxn id="51" idx="3"/>
          </p:cNvCxnSpPr>
          <p:nvPr/>
        </p:nvCxnSpPr>
        <p:spPr>
          <a:xfrm flipV="1">
            <a:off x="1241650" y="3699444"/>
            <a:ext cx="1268727" cy="7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9"/>
          <p:cNvCxnSpPr/>
          <p:nvPr/>
        </p:nvCxnSpPr>
        <p:spPr>
          <a:xfrm flipV="1">
            <a:off x="1142859" y="3307625"/>
            <a:ext cx="2032094" cy="41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50"/>
          <p:cNvSpPr/>
          <p:nvPr/>
        </p:nvSpPr>
        <p:spPr>
          <a:xfrm>
            <a:off x="363713" y="3207478"/>
            <a:ext cx="888275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/>
              <a:t>ShiftEn</a:t>
            </a:r>
            <a:endParaRPr lang="zh-CN" altLang="en-US" sz="1400" dirty="0"/>
          </a:p>
        </p:txBody>
      </p:sp>
      <p:sp>
        <p:nvSpPr>
          <p:cNvPr id="51" name="Rectangle 51"/>
          <p:cNvSpPr/>
          <p:nvPr/>
        </p:nvSpPr>
        <p:spPr>
          <a:xfrm>
            <a:off x="363713" y="3565212"/>
            <a:ext cx="877937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Select</a:t>
            </a:r>
            <a:endParaRPr lang="zh-CN" altLang="en-US" sz="1400" dirty="0"/>
          </a:p>
        </p:txBody>
      </p:sp>
      <p:sp>
        <p:nvSpPr>
          <p:cNvPr id="52" name="Rectangle 52"/>
          <p:cNvSpPr/>
          <p:nvPr/>
        </p:nvSpPr>
        <p:spPr>
          <a:xfrm>
            <a:off x="6451005" y="1021626"/>
            <a:ext cx="1044897" cy="366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To_TDO1</a:t>
            </a:r>
            <a:endParaRPr lang="zh-CN" altLang="en-US" sz="1200" dirty="0"/>
          </a:p>
        </p:txBody>
      </p:sp>
      <p:sp>
        <p:nvSpPr>
          <p:cNvPr id="53" name="Rectangle 53"/>
          <p:cNvSpPr/>
          <p:nvPr/>
        </p:nvSpPr>
        <p:spPr>
          <a:xfrm>
            <a:off x="381676" y="4200253"/>
            <a:ext cx="870311" cy="28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TCK</a:t>
            </a:r>
            <a:endParaRPr lang="zh-CN" altLang="en-US" sz="1400" dirty="0"/>
          </a:p>
        </p:txBody>
      </p:sp>
      <p:sp>
        <p:nvSpPr>
          <p:cNvPr id="54" name="Rectangle 54"/>
          <p:cNvSpPr/>
          <p:nvPr/>
        </p:nvSpPr>
        <p:spPr>
          <a:xfrm>
            <a:off x="381675" y="4543564"/>
            <a:ext cx="1082235" cy="368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/>
              <a:t>U</a:t>
            </a:r>
            <a:r>
              <a:rPr lang="en-US" altLang="zh-CN" sz="1400" b="1" dirty="0" err="1" smtClean="0"/>
              <a:t>pdateEn</a:t>
            </a:r>
            <a:endParaRPr lang="zh-CN" altLang="en-US" sz="1400" b="1" dirty="0"/>
          </a:p>
        </p:txBody>
      </p:sp>
      <p:sp>
        <p:nvSpPr>
          <p:cNvPr id="55" name="TextBox 55"/>
          <p:cNvSpPr txBox="1"/>
          <p:nvPr/>
        </p:nvSpPr>
        <p:spPr>
          <a:xfrm>
            <a:off x="2255652" y="2141657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6" name="TextBox 56"/>
          <p:cNvSpPr txBox="1"/>
          <p:nvPr/>
        </p:nvSpPr>
        <p:spPr>
          <a:xfrm>
            <a:off x="2914236" y="1907612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7" name="TextBox 57"/>
          <p:cNvSpPr txBox="1"/>
          <p:nvPr/>
        </p:nvSpPr>
        <p:spPr>
          <a:xfrm>
            <a:off x="5895833" y="1907612"/>
            <a:ext cx="12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</a:p>
          <a:p>
            <a:endParaRPr lang="en-US" altLang="zh-CN" dirty="0"/>
          </a:p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8" name="TextBox 58"/>
          <p:cNvSpPr txBox="1"/>
          <p:nvPr/>
        </p:nvSpPr>
        <p:spPr>
          <a:xfrm>
            <a:off x="3819927" y="2582442"/>
            <a:ext cx="20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Shift cell</a:t>
            </a:r>
            <a:endParaRPr lang="zh-CN" altLang="en-US" dirty="0"/>
          </a:p>
        </p:txBody>
      </p:sp>
      <p:sp>
        <p:nvSpPr>
          <p:cNvPr id="59" name="TextBox 59"/>
          <p:cNvSpPr txBox="1"/>
          <p:nvPr/>
        </p:nvSpPr>
        <p:spPr>
          <a:xfrm>
            <a:off x="6715659" y="2553919"/>
            <a:ext cx="20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Update cell</a:t>
            </a:r>
            <a:endParaRPr lang="zh-CN" altLang="en-US" dirty="0"/>
          </a:p>
        </p:txBody>
      </p:sp>
      <p:sp>
        <p:nvSpPr>
          <p:cNvPr id="60" name="Flowchart: Delay 60"/>
          <p:cNvSpPr/>
          <p:nvPr/>
        </p:nvSpPr>
        <p:spPr>
          <a:xfrm>
            <a:off x="4330467" y="4609282"/>
            <a:ext cx="661852" cy="107551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Straight Arrow Connector 69"/>
          <p:cNvCxnSpPr/>
          <p:nvPr/>
        </p:nvCxnSpPr>
        <p:spPr>
          <a:xfrm flipV="1">
            <a:off x="1233795" y="4714439"/>
            <a:ext cx="3108416" cy="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70"/>
          <p:cNvSpPr/>
          <p:nvPr/>
        </p:nvSpPr>
        <p:spPr>
          <a:xfrm>
            <a:off x="1208990" y="4878159"/>
            <a:ext cx="757102" cy="30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Key[0]</a:t>
            </a:r>
            <a:endParaRPr lang="zh-CN" altLang="en-US" sz="1400" b="1" dirty="0"/>
          </a:p>
        </p:txBody>
      </p:sp>
      <p:cxnSp>
        <p:nvCxnSpPr>
          <p:cNvPr id="63" name="Straight Arrow Connector 71"/>
          <p:cNvCxnSpPr>
            <a:stCxn id="62" idx="3"/>
          </p:cNvCxnSpPr>
          <p:nvPr/>
        </p:nvCxnSpPr>
        <p:spPr>
          <a:xfrm flipV="1">
            <a:off x="1966092" y="5020487"/>
            <a:ext cx="2351314" cy="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73"/>
          <p:cNvCxnSpPr/>
          <p:nvPr/>
        </p:nvCxnSpPr>
        <p:spPr>
          <a:xfrm>
            <a:off x="8323515" y="2328081"/>
            <a:ext cx="26125" cy="3609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77"/>
          <p:cNvCxnSpPr/>
          <p:nvPr/>
        </p:nvCxnSpPr>
        <p:spPr>
          <a:xfrm flipH="1">
            <a:off x="3848229" y="5905770"/>
            <a:ext cx="4505598" cy="10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84"/>
          <p:cNvCxnSpPr>
            <a:stCxn id="69" idx="3"/>
            <a:endCxn id="67" idx="2"/>
          </p:cNvCxnSpPr>
          <p:nvPr/>
        </p:nvCxnSpPr>
        <p:spPr>
          <a:xfrm flipV="1">
            <a:off x="1963643" y="5315752"/>
            <a:ext cx="2271031" cy="4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Flowchart: Connector 86"/>
          <p:cNvSpPr/>
          <p:nvPr/>
        </p:nvSpPr>
        <p:spPr>
          <a:xfrm>
            <a:off x="4234674" y="5252465"/>
            <a:ext cx="104503" cy="1265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Flowchart: Connector 90"/>
          <p:cNvSpPr/>
          <p:nvPr/>
        </p:nvSpPr>
        <p:spPr>
          <a:xfrm>
            <a:off x="4230319" y="5505828"/>
            <a:ext cx="104503" cy="126574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Rectangle 94"/>
          <p:cNvSpPr/>
          <p:nvPr/>
        </p:nvSpPr>
        <p:spPr>
          <a:xfrm>
            <a:off x="1208990" y="5179170"/>
            <a:ext cx="754653" cy="282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Key[n]</a:t>
            </a:r>
            <a:endParaRPr lang="zh-CN" altLang="en-US" sz="1600" b="1" dirty="0"/>
          </a:p>
        </p:txBody>
      </p:sp>
      <p:cxnSp>
        <p:nvCxnSpPr>
          <p:cNvPr id="70" name="Straight Connector 99"/>
          <p:cNvCxnSpPr/>
          <p:nvPr/>
        </p:nvCxnSpPr>
        <p:spPr>
          <a:xfrm>
            <a:off x="3847139" y="5583551"/>
            <a:ext cx="0" cy="347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105"/>
          <p:cNvCxnSpPr>
            <a:endCxn id="68" idx="2"/>
          </p:cNvCxnSpPr>
          <p:nvPr/>
        </p:nvCxnSpPr>
        <p:spPr>
          <a:xfrm flipV="1">
            <a:off x="3846050" y="5569115"/>
            <a:ext cx="384269" cy="1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109"/>
          <p:cNvSpPr txBox="1"/>
          <p:nvPr/>
        </p:nvSpPr>
        <p:spPr>
          <a:xfrm>
            <a:off x="5249492" y="5500126"/>
            <a:ext cx="2747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Trap feedback select signal </a:t>
            </a:r>
            <a:endParaRPr lang="zh-CN" altLang="en-US" dirty="0"/>
          </a:p>
        </p:txBody>
      </p:sp>
      <p:cxnSp>
        <p:nvCxnSpPr>
          <p:cNvPr id="73" name="Straight Connector 111"/>
          <p:cNvCxnSpPr>
            <a:stCxn id="60" idx="3"/>
          </p:cNvCxnSpPr>
          <p:nvPr/>
        </p:nvCxnSpPr>
        <p:spPr>
          <a:xfrm>
            <a:off x="4992319" y="5147037"/>
            <a:ext cx="11408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13"/>
          <p:cNvCxnSpPr/>
          <p:nvPr/>
        </p:nvCxnSpPr>
        <p:spPr>
          <a:xfrm flipV="1">
            <a:off x="6133143" y="4609282"/>
            <a:ext cx="0" cy="537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Flowchart: Process 1"/>
          <p:cNvSpPr/>
          <p:nvPr/>
        </p:nvSpPr>
        <p:spPr>
          <a:xfrm>
            <a:off x="7291385" y="2033016"/>
            <a:ext cx="72428" cy="108641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Box 2"/>
          <p:cNvSpPr txBox="1"/>
          <p:nvPr/>
        </p:nvSpPr>
        <p:spPr>
          <a:xfrm>
            <a:off x="7081286" y="226804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7" name="TextBox 40"/>
          <p:cNvSpPr txBox="1"/>
          <p:nvPr/>
        </p:nvSpPr>
        <p:spPr>
          <a:xfrm>
            <a:off x="7081286" y="2101881"/>
            <a:ext cx="72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RST</a:t>
            </a:r>
            <a:endParaRPr lang="zh-CN" altLang="en-US" dirty="0"/>
          </a:p>
        </p:txBody>
      </p:sp>
      <p:cxnSp>
        <p:nvCxnSpPr>
          <p:cNvPr id="78" name="Straight Arrow Connector 62"/>
          <p:cNvCxnSpPr/>
          <p:nvPr/>
        </p:nvCxnSpPr>
        <p:spPr>
          <a:xfrm flipV="1">
            <a:off x="2662646" y="5602862"/>
            <a:ext cx="912486" cy="38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65"/>
          <p:cNvSpPr txBox="1"/>
          <p:nvPr/>
        </p:nvSpPr>
        <p:spPr>
          <a:xfrm>
            <a:off x="-8854" y="5569115"/>
            <a:ext cx="297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Whether the key and trap feedback value is 1 or 0 is decided by structure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2005" y="119542"/>
            <a:ext cx="367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Dworak, et al.. ,”Don’t forget to lock your </a:t>
            </a:r>
            <a:r>
              <a:rPr lang="en-US" altLang="zh-CN" sz="1400" dirty="0" err="1" smtClean="0"/>
              <a:t>SIB:Hiding</a:t>
            </a:r>
            <a:r>
              <a:rPr lang="en-US" altLang="zh-CN" sz="1400" dirty="0" smtClean="0"/>
              <a:t> instrument using P1687,” ITC 2013</a:t>
            </a:r>
            <a:endParaRPr lang="zh-CN" altLang="en-US" sz="1400" dirty="0"/>
          </a:p>
        </p:txBody>
      </p:sp>
      <p:sp>
        <p:nvSpPr>
          <p:cNvPr id="80" name="Date Placeholder 79"/>
          <p:cNvSpPr>
            <a:spLocks noGrp="1"/>
          </p:cNvSpPr>
          <p:nvPr>
            <p:ph type="dt" sz="half" idx="10"/>
          </p:nvPr>
        </p:nvSpPr>
        <p:spPr>
          <a:xfrm>
            <a:off x="3581400" y="6270380"/>
            <a:ext cx="2133600" cy="476250"/>
          </a:xfrm>
        </p:spPr>
        <p:txBody>
          <a:bodyPr/>
          <a:lstStyle/>
          <a:p>
            <a:r>
              <a:rPr kumimoji="1" lang="en-US" altLang="zh-CN" dirty="0" smtClean="0"/>
              <a:t>Apr 8, 2014</a:t>
            </a:r>
            <a:endParaRPr kumimoji="1" lang="zh-CN" altLang="en-US" dirty="0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>
          <a:xfrm>
            <a:off x="8613648" y="6252790"/>
            <a:ext cx="457200" cy="476250"/>
          </a:xfrm>
        </p:spPr>
        <p:txBody>
          <a:bodyPr/>
          <a:lstStyle/>
          <a:p>
            <a:fld id="{DADFCF39-1BE7-EE4E-8ED2-5074DE09EC02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>
          <a:xfrm>
            <a:off x="5715000" y="6252795"/>
            <a:ext cx="2895600" cy="476250"/>
          </a:xfrm>
        </p:spPr>
        <p:txBody>
          <a:bodyPr/>
          <a:lstStyle/>
          <a:p>
            <a:r>
              <a:rPr kumimoji="1" lang="en-US" altLang="zh-CN" dirty="0" smtClean="0"/>
              <a:t>Liu: MEE Project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666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54" y="1912194"/>
            <a:ext cx="7641646" cy="4522607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Unsecure and Secure P1687 Networks</a:t>
            </a:r>
            <a:endParaRPr kumimoji="1"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80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Break-in Procedure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5" y="1117783"/>
            <a:ext cx="4299595" cy="568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7456" y="2808724"/>
                <a:ext cx="212063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=10+2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456" y="2808724"/>
                <a:ext cx="2120630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32747" y="2216595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Cost(LSIB unlock attempt w/Trap)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6714" y="3349008"/>
            <a:ext cx="392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Prob</a:t>
            </a:r>
            <a:r>
              <a:rPr lang="en-US" altLang="zh-CN" dirty="0" smtClean="0"/>
              <a:t>(opening SIB with key of k bits)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5997" y="3747833"/>
                <a:ext cx="1107333" cy="3911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 smtClean="0"/>
                  <a:t>=  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997" y="3747833"/>
                <a:ext cx="1107333" cy="391133"/>
              </a:xfrm>
              <a:prstGeom prst="rect">
                <a:avLst/>
              </a:prstGeom>
              <a:blipFill rotWithShape="0">
                <a:blip r:embed="rId4"/>
                <a:stretch>
                  <a:fillRect l="-1326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82054" y="4499648"/>
                <a:ext cx="3644909" cy="651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Expected Cost(LSIB unlock w/Trap)</a:t>
                </a:r>
                <a:r>
                  <a:rPr lang="en-US" altLang="zh-CN" dirty="0"/>
                  <a:t> 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=""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=(10+2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)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054" y="4499648"/>
                <a:ext cx="3644909" cy="651269"/>
              </a:xfrm>
              <a:prstGeom prst="rect">
                <a:avLst/>
              </a:prstGeom>
              <a:blipFill rotWithShape="0">
                <a:blip r:embed="rId5"/>
                <a:stretch>
                  <a:fillRect l="-1338" t="-4673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57387" y="61113"/>
            <a:ext cx="35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Dworak, et al.,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“Don’t forget to lock your SIB: Hiding instrument using P1687,” ITC 2013</a:t>
            </a:r>
            <a:endParaRPr lang="zh-CN" altLang="en-US" sz="1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448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Complex Structure </a:t>
            </a:r>
            <a:r>
              <a:rPr lang="en-US" altLang="zh-CN" dirty="0"/>
              <a:t>S</a:t>
            </a:r>
            <a:r>
              <a:rPr lang="en-US" altLang="zh-CN" dirty="0" smtClean="0"/>
              <a:t>ecurity </a:t>
            </a:r>
            <a:r>
              <a:rPr lang="en-US" altLang="zh-CN" dirty="0"/>
              <a:t>S</a:t>
            </a:r>
            <a:r>
              <a:rPr lang="en-US" altLang="zh-CN" dirty="0" smtClean="0"/>
              <a:t>trategies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Break-in procedures: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/>
              <a:t>S</a:t>
            </a:r>
            <a:r>
              <a:rPr lang="en-US" altLang="zh-CN" dirty="0" smtClean="0"/>
              <a:t>tep 1: Break-in the first level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/>
              <a:t>S</a:t>
            </a:r>
            <a:r>
              <a:rPr lang="en-US" altLang="zh-CN" dirty="0" smtClean="0"/>
              <a:t>tep 2: </a:t>
            </a:r>
            <a:r>
              <a:rPr lang="en-US" altLang="zh-CN" dirty="0"/>
              <a:t>F</a:t>
            </a:r>
            <a:r>
              <a:rPr lang="en-US" altLang="zh-CN" dirty="0" smtClean="0"/>
              <a:t>igure out the </a:t>
            </a:r>
            <a:r>
              <a:rPr lang="en-US" altLang="zh-CN" b="1" dirty="0" smtClean="0"/>
              <a:t>CARE BITs</a:t>
            </a:r>
          </a:p>
          <a:p>
            <a:pPr marL="0" indent="0">
              <a:buNone/>
            </a:pPr>
            <a:r>
              <a:rPr lang="en-US" altLang="zh-CN" dirty="0" smtClean="0"/>
              <a:t>              a: Shift in attempt vectors </a:t>
            </a:r>
          </a:p>
          <a:p>
            <a:pPr marL="0" indent="0">
              <a:buNone/>
            </a:pPr>
            <a:r>
              <a:rPr lang="en-US" altLang="zh-CN" dirty="0" smtClean="0"/>
              <a:t>              b: Clock TAP in </a:t>
            </a:r>
            <a:r>
              <a:rPr lang="en-US" altLang="zh-CN" dirty="0" err="1"/>
              <a:t>U</a:t>
            </a:r>
            <a:r>
              <a:rPr lang="en-US" altLang="zh-CN" dirty="0" err="1" smtClean="0"/>
              <a:t>pdateDR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              c: Test positive feedback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/>
              <a:t>S</a:t>
            </a:r>
            <a:r>
              <a:rPr lang="en-US" altLang="zh-CN" dirty="0" smtClean="0"/>
              <a:t>tep 3: Break-in the next level</a:t>
            </a:r>
          </a:p>
          <a:p>
            <a:pPr marL="0" indent="0">
              <a:buNone/>
            </a:pPr>
            <a:r>
              <a:rPr lang="en-US" altLang="zh-CN" dirty="0" smtClean="0"/>
              <a:t>   Step 4: </a:t>
            </a:r>
            <a:r>
              <a:rPr lang="en-US" altLang="zh-CN" dirty="0"/>
              <a:t>R</a:t>
            </a:r>
            <a:r>
              <a:rPr lang="en-US" altLang="zh-CN" dirty="0" smtClean="0"/>
              <a:t>epeat step 2 and step 3 until                    </a:t>
            </a:r>
          </a:p>
          <a:p>
            <a:pPr marL="0" indent="0">
              <a:buNone/>
            </a:pPr>
            <a:r>
              <a:rPr lang="en-US" altLang="zh-CN" dirty="0" smtClean="0"/>
              <a:t>             </a:t>
            </a:r>
            <a:r>
              <a:rPr lang="en-US" altLang="zh-CN" dirty="0"/>
              <a:t> </a:t>
            </a:r>
            <a:r>
              <a:rPr lang="en-US" altLang="zh-CN" dirty="0" smtClean="0"/>
              <a:t>the instrument is accessed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67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Expected Results (f = 100MHz)</a:t>
            </a: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30067"/>
              </p:ext>
            </p:extLst>
          </p:nvPr>
        </p:nvGraphicFramePr>
        <p:xfrm>
          <a:off x="2133598" y="2184401"/>
          <a:ext cx="5918202" cy="3446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1933"/>
                <a:gridCol w="1391369"/>
                <a:gridCol w="1660140"/>
                <a:gridCol w="1984760"/>
              </a:tblGrid>
              <a:tr h="4113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</a:rPr>
                        <a:t>Key 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K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+mj-lt"/>
                        </a:rPr>
                        <a:t>Chain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</a:rPr>
                        <a:t>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Expected </a:t>
                      </a:r>
                      <a:r>
                        <a:rPr lang="en-US" sz="1800" b="1" kern="100" dirty="0">
                          <a:effectLst/>
                        </a:rPr>
                        <a:t>time to unlock LSIB </a:t>
                      </a:r>
                      <a:r>
                        <a:rPr lang="en-US" sz="1800" b="1" kern="100" smtClean="0">
                          <a:effectLst/>
                        </a:rPr>
                        <a:t>with</a:t>
                      </a:r>
                      <a:r>
                        <a:rPr lang="en-US" sz="1800" b="1" kern="100" baseline="0" smtClean="0">
                          <a:effectLst/>
                        </a:rPr>
                        <a:t> Trap</a:t>
                      </a:r>
                      <a:r>
                        <a:rPr lang="en-US" sz="1800" b="1" kern="100" smtClean="0">
                          <a:effectLst/>
                        </a:rPr>
                        <a:t> </a:t>
                      </a:r>
                      <a:endParaRPr lang="zh-CN" sz="18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4750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Days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Years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640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7.79E-07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2.13E-09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1280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3.94E-04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1.08E-06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2560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5.13E+01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1.41E-01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48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5120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6.69E+06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1.83E+04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6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64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10240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8.76E+11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2.40E+09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6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80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20480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1.15E+17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3.15E+14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6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96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40960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1.50E+22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4.11E+19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86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Introduction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1:</a:t>
            </a:r>
            <a:r>
              <a:rPr kumimoji="1" lang="zh-CN" altLang="en-US" dirty="0" smtClean="0"/>
              <a:t>  </a:t>
            </a:r>
            <a:r>
              <a:rPr kumimoji="1" lang="en-US" altLang="zh-CN" dirty="0"/>
              <a:t>I</a:t>
            </a:r>
            <a:r>
              <a:rPr kumimoji="1" lang="en-US" altLang="zh-CN" dirty="0" smtClean="0"/>
              <a:t>ntroduction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IEEE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P1687 (IJTAG)</a:t>
            </a:r>
          </a:p>
          <a:p>
            <a:pPr marL="82296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</a:t>
            </a:r>
            <a:r>
              <a:rPr kumimoji="1" lang="zh-CN" altLang="en-US" dirty="0" smtClean="0"/>
              <a:t>   </a:t>
            </a:r>
            <a:r>
              <a:rPr kumimoji="1" lang="en-US" altLang="zh-CN" dirty="0" smtClean="0"/>
              <a:t>security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risks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P1687</a:t>
            </a:r>
          </a:p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2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 </a:t>
            </a:r>
            <a:r>
              <a:rPr kumimoji="1" lang="en-US" altLang="zh-CN" dirty="0" smtClean="0"/>
              <a:t>Security design and expected unlocking time </a:t>
            </a:r>
          </a:p>
          <a:p>
            <a:r>
              <a:rPr kumimoji="1" lang="en-US" altLang="zh-CN" dirty="0" smtClean="0"/>
              <a:t>Part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3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 </a:t>
            </a:r>
            <a:r>
              <a:rPr kumimoji="1" lang="en-US" altLang="zh-CN" dirty="0"/>
              <a:t>D</a:t>
            </a:r>
            <a:r>
              <a:rPr kumimoji="1" lang="en-US" altLang="zh-CN" dirty="0" smtClean="0"/>
              <a:t>iscussion of a proposal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improvement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in security</a:t>
            </a:r>
            <a:endParaRPr kumimoji="1"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948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Features of Secure Structure 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order of magnitudes for break-in time: </a:t>
                </a:r>
                <a14:m>
                  <m:oMath xmlns=""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en-US" altLang="zh-CN" b="0" dirty="0" smtClean="0"/>
              </a:p>
              <a:p>
                <a:r>
                  <a:rPr lang="en-US" altLang="zh-CN" dirty="0" smtClean="0"/>
                  <a:t>An attacker uses the scan chain length as a feedback </a:t>
                </a: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zh-CN" dirty="0" smtClean="0">
                  <a:sym typeface="Wingdings" panose="05000000000000000000" pitchFamily="2" charset="2"/>
                </a:endParaRPr>
              </a:p>
              <a:p>
                <a:r>
                  <a:rPr lang="en-US" altLang="zh-CN" dirty="0" smtClean="0">
                    <a:sym typeface="Wingdings" panose="05000000000000000000" pitchFamily="2" charset="2"/>
                  </a:rPr>
                  <a:t>What if we hide the length of the scan path?</a:t>
                </a: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652" r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54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94" y="1397871"/>
            <a:ext cx="4275908" cy="5071788"/>
          </a:xfrm>
          <a:prstGeom prst="rect">
            <a:avLst/>
          </a:prstGeom>
        </p:spPr>
      </p:pic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An Original Proposal: Use SLFSR (Secure LFSR) to Hide </a:t>
            </a:r>
            <a:r>
              <a:rPr lang="en-US" altLang="zh-CN" dirty="0"/>
              <a:t>S</a:t>
            </a:r>
            <a:r>
              <a:rPr lang="en-US" altLang="zh-CN" dirty="0" smtClean="0"/>
              <a:t>can </a:t>
            </a:r>
            <a:r>
              <a:rPr lang="en-US" altLang="zh-CN" dirty="0"/>
              <a:t>P</a:t>
            </a:r>
            <a:r>
              <a:rPr lang="en-US" altLang="zh-CN" dirty="0" smtClean="0"/>
              <a:t>ath </a:t>
            </a:r>
            <a:r>
              <a:rPr lang="en-US" altLang="zh-CN" dirty="0"/>
              <a:t>L</a:t>
            </a:r>
            <a:r>
              <a:rPr lang="en-US" altLang="zh-CN" dirty="0" smtClean="0"/>
              <a:t>ength </a:t>
            </a:r>
            <a:endParaRPr lang="zh-CN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197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LFSR Example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33" y="2227649"/>
            <a:ext cx="8067829" cy="4216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349829" y="1602377"/>
                <a:ext cx="182880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3-stage SLFSR, R=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−1=7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1602377"/>
                <a:ext cx="1828800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2667" t="-6364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429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Break-in Procedure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63" y="1506104"/>
            <a:ext cx="6711150" cy="501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9158" y="3421990"/>
                <a:ext cx="2008799" cy="669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i="1" dirty="0" smtClean="0">
                    <a:latin typeface="Cambria Math" panose="02040503050406030204" pitchFamily="18" charset="0"/>
                  </a:rPr>
                  <a:t>1 attempt=</a:t>
                </a:r>
              </a:p>
              <a:p>
                <a:r>
                  <a:rPr lang="en-US" altLang="zh-CN" i="1" dirty="0">
                    <a:latin typeface="Cambria Math" panose="02040503050406030204" pitchFamily="18" charset="0"/>
                  </a:rPr>
                  <a:t>n*</a:t>
                </a:r>
                <a14:m>
                  <m:oMath xmlns=""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+10 </m:t>
                    </m:r>
                  </m:oMath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58" y="3421990"/>
                <a:ext cx="2008799" cy="669992"/>
              </a:xfrm>
              <a:prstGeom prst="rect">
                <a:avLst/>
              </a:prstGeom>
              <a:blipFill rotWithShape="0">
                <a:blip r:embed="rId3"/>
                <a:stretch>
                  <a:fillRect l="-2736" t="-545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16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74638"/>
            <a:ext cx="7498080" cy="1143000"/>
          </a:xfrm>
        </p:spPr>
        <p:txBody>
          <a:bodyPr/>
          <a:lstStyle/>
          <a:p>
            <a:r>
              <a:rPr lang="en-US" altLang="zh-CN" dirty="0" smtClean="0"/>
              <a:t>Attacker’s Strategies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1100" y="1587500"/>
                <a:ext cx="7874000" cy="515079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 smtClean="0"/>
                  <a:t>Condition 1: Attempt length is n*&lt; </a:t>
                </a:r>
                <a:r>
                  <a:rPr lang="en-US" altLang="zh-CN" sz="2600" dirty="0"/>
                  <a:t>N</a:t>
                </a:r>
                <a:endParaRPr lang="en-US" altLang="zh-CN" sz="2000" i="1" dirty="0"/>
              </a:p>
              <a:p>
                <a:pPr marL="82296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𝑛𝑒𝑐𝑒𝑠𝑠𝑎𝑟𝑦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zh-CN" sz="2000" dirty="0"/>
              </a:p>
              <a:p>
                <a:pPr marL="82296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           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+10  )</m:t>
                          </m:r>
                        </m:e>
                      </m:nary>
                      <m:sSup>
                        <m:s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zh-CN" sz="2600" dirty="0" smtClean="0"/>
              </a:p>
              <a:p>
                <a:r>
                  <a:rPr lang="en-US" altLang="zh-CN" sz="2600" dirty="0" smtClean="0"/>
                  <a:t>Condition 2: Attempt length is n*= </a:t>
                </a:r>
                <a:r>
                  <a:rPr lang="en-US" altLang="zh-CN" sz="2600" dirty="0"/>
                  <a:t>N</a:t>
                </a:r>
                <a:endParaRPr lang="en-US" altLang="zh-CN" sz="2600" dirty="0" smtClean="0"/>
              </a:p>
              <a:p>
                <a:pPr marL="0" indent="0">
                  <a:buNone/>
                </a:pPr>
                <a:r>
                  <a:rPr lang="en-US" altLang="zh-CN" sz="2800" dirty="0" smtClean="0"/>
                  <a:t>   </a:t>
                </a:r>
                <a:r>
                  <a:rPr lang="en-US" altLang="zh-CN" sz="2800" i="1" dirty="0"/>
                  <a:t>  </a:t>
                </a:r>
                <a:r>
                  <a:rPr lang="en-US" altLang="zh-CN" sz="2800" i="1" dirty="0" smtClean="0"/>
                  <a:t>           </a:t>
                </a:r>
                <a14:m>
                  <m:oMath xmlns=""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𝐸𝑥𝑝𝑒𝑐𝑡𝑒𝑑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=[</m:t>
                    </m:r>
                    <m:d>
                      <m:d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 +2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+10+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] </m:t>
                    </m:r>
                    <m:sSup>
                      <m:sSupPr>
                        <m:ctrlPr>
                          <a:rPr lang="zh-CN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sz="2800" i="1" dirty="0"/>
                  <a:t>   </a:t>
                </a:r>
                <a:endParaRPr lang="en-US" altLang="zh-CN" sz="2600" dirty="0" smtClean="0"/>
              </a:p>
              <a:p>
                <a:r>
                  <a:rPr lang="en-US" altLang="zh-CN" sz="2600" dirty="0" smtClean="0"/>
                  <a:t>Condition 3: Attempt length n*&gt; </a:t>
                </a:r>
                <a:r>
                  <a:rPr lang="en-US" altLang="zh-CN" sz="2600" dirty="0"/>
                  <a:t>N</a:t>
                </a:r>
                <a:endParaRPr lang="en-US" altLang="zh-CN" sz="2600" dirty="0" smtClean="0"/>
              </a:p>
              <a:p>
                <a:pPr marL="0" indent="0"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𝐸𝑥𝑝𝑒𝑐𝑡𝑒𝑑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=[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+10+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] </m:t>
                      </m:r>
                      <m:sSup>
                        <m:s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altLang="zh-CN" sz="1800" i="1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1100" y="1587500"/>
                <a:ext cx="7874000" cy="5150796"/>
              </a:xfrm>
              <a:blipFill rotWithShape="0">
                <a:blip r:embed="rId2"/>
                <a:stretch>
                  <a:fillRect t="-1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141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Expected Results (f = 100MHz)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897" y="1225914"/>
            <a:ext cx="7498080" cy="4800600"/>
          </a:xfrm>
        </p:spPr>
        <p:txBody>
          <a:bodyPr/>
          <a:lstStyle/>
          <a:p>
            <a:r>
              <a:rPr lang="en-US" altLang="zh-CN" sz="2000" dirty="0" smtClean="0"/>
              <a:t>Condition 3: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074"/>
              </p:ext>
            </p:extLst>
          </p:nvPr>
        </p:nvGraphicFramePr>
        <p:xfrm>
          <a:off x="1192223" y="1597322"/>
          <a:ext cx="7819634" cy="4595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9028"/>
                <a:gridCol w="837662"/>
                <a:gridCol w="1631603"/>
                <a:gridCol w="1492581"/>
                <a:gridCol w="1401097"/>
                <a:gridCol w="1637663"/>
              </a:tblGrid>
              <a:tr h="6001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Key 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K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+mn-ea"/>
                        </a:rPr>
                        <a:t>Chain</a:t>
                      </a:r>
                      <a:r>
                        <a:rPr lang="en-US" altLang="zh-CN" sz="1800" b="1" kern="100" baseline="0" dirty="0" smtClean="0">
                          <a:effectLst/>
                          <a:latin typeface="+mj-lt"/>
                          <a:ea typeface="+mn-ea"/>
                        </a:rPr>
                        <a:t> </a:t>
                      </a: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length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N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+mj-lt"/>
                        </a:rPr>
                        <a:t>Expected </a:t>
                      </a:r>
                      <a:r>
                        <a:rPr lang="en-US" sz="1800" b="1" kern="100" dirty="0">
                          <a:effectLst/>
                          <a:latin typeface="+mj-lt"/>
                        </a:rPr>
                        <a:t>time to unlock LSIB </a:t>
                      </a:r>
                      <a:r>
                        <a:rPr lang="en-US" sz="1800" b="1" kern="100" dirty="0" smtClean="0">
                          <a:effectLst/>
                          <a:latin typeface="+mj-lt"/>
                        </a:rPr>
                        <a:t>with</a:t>
                      </a:r>
                      <a:r>
                        <a:rPr lang="en-US" sz="1800" b="1" kern="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1" kern="100" dirty="0" smtClean="0">
                          <a:effectLst/>
                          <a:latin typeface="+mj-lt"/>
                        </a:rPr>
                        <a:t>SLFSR(days</a:t>
                      </a:r>
                      <a:r>
                        <a:rPr lang="en-US" sz="1800" b="1" kern="100" dirty="0">
                          <a:effectLst/>
                          <a:latin typeface="+mj-lt"/>
                        </a:rPr>
                        <a:t>)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j-lt"/>
                        </a:rPr>
                        <a:t>cycles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j-lt"/>
                        </a:rPr>
                        <a:t>%Increase</a:t>
                      </a:r>
                      <a:endParaRPr lang="zh-CN" sz="1800" b="1" kern="1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+mj-lt"/>
                        </a:rPr>
                        <a:t>Compared to </a:t>
                      </a:r>
                      <a:r>
                        <a:rPr lang="en-US" sz="1800" b="1" kern="100" dirty="0" smtClean="0">
                          <a:effectLst/>
                          <a:latin typeface="+mj-lt"/>
                        </a:rPr>
                        <a:t>Trap without SLFSR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Days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effectLst/>
                          <a:latin typeface="+mj-lt"/>
                          <a:ea typeface="宋体" panose="02010600030101010101" pitchFamily="2" charset="-122"/>
                        </a:rPr>
                        <a:t>Years</a:t>
                      </a:r>
                      <a:endParaRPr lang="zh-CN" sz="1800" b="1" kern="100" dirty="0"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2.32E-07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6.36E-10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2.01e+05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395.9596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9.34E-05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2.56E-07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8.07e+07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377.9141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1.06E+01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2.90E-02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9.14E+12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365.6357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160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3.28e+03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8.98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2.83E+15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362.8169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192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9.85E+05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2.70E+03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8.51E+17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360.8592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2.90E+08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7.93e+05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2.50E+20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359.4203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64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256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8.37E+10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2.29e+08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7.23E+22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358.3181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80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320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6.74E+15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1.85E+13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5.82E+27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356.7407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  <a:tr h="38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96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384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5.24E+20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1.44E+18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4.53E+32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355.6663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25</a:t>
            </a:fld>
            <a:endParaRPr kumimoji="1"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552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731" y="261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Disadvantage Compared to </a:t>
            </a:r>
            <a:r>
              <a:rPr lang="en-US" altLang="zh-CN" dirty="0"/>
              <a:t>S</a:t>
            </a:r>
            <a:r>
              <a:rPr lang="en-US" altLang="zh-CN" dirty="0" smtClean="0"/>
              <a:t>tructure without SLFSR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7935" y="1530270"/>
                <a:ext cx="7498080" cy="5013405"/>
              </a:xfrm>
            </p:spPr>
            <p:txBody>
              <a:bodyPr>
                <a:normAutofit fontScale="25000" lnSpcReduction="20000"/>
              </a:bodyPr>
              <a:lstStyle/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 smtClean="0"/>
                  <a:t>In fact,  we are increasing the feedback </a:t>
                </a:r>
                <a:r>
                  <a:rPr lang="en-US" altLang="zh-CN" sz="8000" dirty="0"/>
                  <a:t>keys alternately. </a:t>
                </a:r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 smtClean="0"/>
                  <a:t>For </a:t>
                </a:r>
                <a:r>
                  <a:rPr lang="en-US" altLang="zh-CN" sz="8000" dirty="0"/>
                  <a:t>the secure chain without LFSR,  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14:m>
                  <m:oMath xmlns="" xmlns:m="http://schemas.openxmlformats.org/officeDocument/2006/math">
                    <m:r>
                      <a:rPr lang="en-US" altLang="zh-CN" sz="8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unlocking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time</m:t>
                    </m:r>
                  </m:oMath>
                </a14:m>
                <a:r>
                  <a:rPr lang="en-US" altLang="zh-CN" sz="8000" dirty="0"/>
                  <a:t> </a:t>
                </a:r>
                <a:r>
                  <a:rPr lang="en-US" altLang="zh-CN" sz="8000" dirty="0" smtClean="0"/>
                  <a:t>without LFSR</a:t>
                </a:r>
              </a:p>
              <a:p>
                <a:pPr marL="82296" indent="0" algn="ctr">
                  <a:lnSpc>
                    <a:spcPct val="120000"/>
                  </a:lnSpc>
                  <a:buNone/>
                </a:pPr>
                <a:r>
                  <a:rPr lang="en-US" altLang="zh-CN" sz="8000" dirty="0" smtClean="0"/>
                  <a:t>= </a:t>
                </a:r>
                <a14:m>
                  <m:oMath xmlns="" xmlns:m="http://schemas.openxmlformats.org/officeDocument/2006/math">
                    <m:r>
                      <a:rPr lang="en-US" altLang="zh-CN" sz="8000">
                        <a:latin typeface="Cambria Math" panose="02040503050406030204" pitchFamily="18" charset="0"/>
                      </a:rPr>
                      <m:t>(10+</m:t>
                    </m:r>
                    <m:r>
                      <a:rPr lang="en-US" altLang="zh-CN" sz="8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8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zh-CN" altLang="zh-CN" sz="8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zh-CN" sz="8000" dirty="0"/>
                  <a:t>               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 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For the secure chain in the worst case condition (condition 3) :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 </a:t>
                </a:r>
                <a14:m>
                  <m:oMath xmlns="" xmlns:m="http://schemas.openxmlformats.org/officeDocument/2006/math">
                    <m:r>
                      <a:rPr lang="en-US" altLang="zh-CN" sz="8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Total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expected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unlocking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CN" sz="8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LFSR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8000" dirty="0"/>
                  <a:t> </a:t>
                </a:r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                        </a:t>
                </a:r>
                <a:r>
                  <a:rPr lang="en-US" altLang="zh-CN" sz="8000" dirty="0" smtClean="0"/>
                  <a:t>= </a:t>
                </a:r>
                <a14:m>
                  <m:oMath xmlns="" xmlns:m="http://schemas.openxmlformats.org/officeDocument/2006/math">
                    <m:r>
                      <a:rPr lang="en-US" altLang="zh-CN" sz="8000">
                        <a:latin typeface="Cambria Math" panose="02040503050406030204" pitchFamily="18" charset="0"/>
                      </a:rPr>
                      <m:t>(10+</m:t>
                    </m:r>
                    <m:r>
                      <m:rPr>
                        <m:sty m:val="p"/>
                      </m:rPr>
                      <a:rPr lang="en-US" altLang="zh-CN" sz="8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zh-CN" altLang="zh-CN" sz="8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80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8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800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 smtClean="0"/>
                  <a:t>Comparing </a:t>
                </a:r>
                <a:r>
                  <a:rPr lang="en-US" altLang="zh-CN" sz="8000" dirty="0"/>
                  <a:t>2 equations, </a:t>
                </a:r>
                <a:r>
                  <a:rPr lang="en-US" altLang="zh-CN" sz="8000" dirty="0" smtClean="0"/>
                  <a:t>for large n, </a:t>
                </a:r>
                <a:r>
                  <a:rPr lang="en-US" altLang="zh-CN" sz="8000" dirty="0"/>
                  <a:t>the efficiency ratio: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 </a:t>
                </a:r>
                <a:endParaRPr lang="zh-CN" altLang="zh-CN" sz="8000" dirty="0"/>
              </a:p>
              <a:p>
                <a:pPr marL="82296" indent="0">
                  <a:lnSpc>
                    <a:spcPct val="120000"/>
                  </a:lnSpc>
                  <a:buNone/>
                </a:pPr>
                <a:r>
                  <a:rPr lang="en-US" altLang="zh-CN" sz="8000" dirty="0"/>
                  <a:t>                            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zh-CN" altLang="zh-CN" sz="8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Expected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LFSR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Expected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time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altLang="zh-CN" sz="80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8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sz="8000">
                            <a:latin typeface="Cambria Math" panose="02040503050406030204" pitchFamily="18" charset="0"/>
                          </a:rPr>
                          <m:t>LFSR</m:t>
                        </m:r>
                      </m:den>
                    </m:f>
                    <m:r>
                      <a:rPr lang="en-US" altLang="zh-CN" sz="8000">
                        <a:latin typeface="Cambria Math" panose="02040503050406030204" pitchFamily="18" charset="0"/>
                      </a:rPr>
                      <m:t>≈2, </m:t>
                    </m:r>
                    <m:r>
                      <m:rPr>
                        <m:sty m:val="p"/>
                      </m:rPr>
                      <a:rPr lang="en-US" altLang="zh-CN" sz="8000">
                        <a:latin typeface="Cambria Math" panose="02040503050406030204" pitchFamily="18" charset="0"/>
                      </a:rPr>
                      <m:t>when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8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CN" sz="800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sz="8000" dirty="0"/>
                  <a:t>    </a:t>
                </a:r>
                <a:endParaRPr lang="en-US" altLang="zh-CN" sz="5600" dirty="0"/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7935" y="1530270"/>
                <a:ext cx="7498080" cy="5013405"/>
              </a:xfrm>
              <a:blipFill rotWithShape="0">
                <a:blip r:embed="rId2"/>
                <a:stretch>
                  <a:fillRect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761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It is useful we replace the non-functional segments with SLFSR</a:t>
            </a:r>
          </a:p>
          <a:p>
            <a:r>
              <a:rPr lang="en-US" altLang="zh-CN" dirty="0" smtClean="0"/>
              <a:t>Security SLFSR increases attacker’s effort as breaking not only depends on the structure we build up, but also the strategies that attacker chooses.</a:t>
            </a:r>
          </a:p>
          <a:p>
            <a:r>
              <a:rPr lang="en-US" altLang="zh-CN" dirty="0" smtClean="0"/>
              <a:t>We should be concerned about the “lucky” attacker 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27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13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IEEE</a:t>
            </a:r>
            <a:r>
              <a:rPr kumimoji="1" lang="en-US" altLang="zh-CN" dirty="0" smtClean="0"/>
              <a:t> 1149.1 (</a:t>
            </a:r>
            <a:r>
              <a:rPr kumimoji="1" lang="en-US" altLang="zh-CN" dirty="0" smtClean="0"/>
              <a:t>JTAG</a:t>
            </a:r>
            <a:r>
              <a:rPr kumimoji="1" lang="en-US" altLang="zh-CN" dirty="0" smtClean="0"/>
              <a:t>) Interface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8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2041706" y="1644967"/>
            <a:ext cx="5832293" cy="46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What is P1687/ IJTAG? </a:t>
            </a:r>
            <a:r>
              <a:rPr lang="en-US" altLang="zh-CN" dirty="0" smtClean="0">
                <a:effectLst/>
              </a:rPr>
              <a:t/>
            </a:r>
            <a:br>
              <a:rPr lang="en-US" altLang="zh-CN" dirty="0" smtClean="0">
                <a:effectLst/>
              </a:rPr>
            </a:b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r>
              <a:rPr lang="en-US" altLang="zh-CN" dirty="0"/>
              <a:t>IEEE P1687 is a valuable tool for accessing on-chip instruments during </a:t>
            </a:r>
            <a:r>
              <a:rPr lang="en-US" altLang="zh-CN" dirty="0">
                <a:solidFill>
                  <a:srgbClr val="FF0000"/>
                </a:solidFill>
              </a:rPr>
              <a:t>test, diagnosis, debug and board configurations.</a:t>
            </a:r>
            <a:endParaRPr lang="zh-CN" altLang="en-US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dirty="0" smtClean="0"/>
              <a:t>P1687 </a:t>
            </a:r>
            <a:r>
              <a:rPr lang="en-US" altLang="zh-CN" dirty="0"/>
              <a:t>is </a:t>
            </a:r>
            <a:r>
              <a:rPr lang="en-US" altLang="zh-CN" dirty="0" smtClean="0"/>
              <a:t>a proposed </a:t>
            </a:r>
            <a:r>
              <a:rPr lang="en-US" altLang="zh-CN" dirty="0"/>
              <a:t>IEEE Standard that has 3 components 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dirty="0"/>
              <a:t>flexible set of serial scan chain techniques for the instrument access architecture (called the </a:t>
            </a:r>
            <a:r>
              <a:rPr lang="en-US" altLang="zh-CN" dirty="0" smtClean="0"/>
              <a:t>network)</a:t>
            </a:r>
          </a:p>
          <a:p>
            <a:pPr lvl="1"/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description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language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(called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instrument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connectivity </a:t>
            </a:r>
            <a:r>
              <a:rPr lang="en-US" altLang="zh-CN" dirty="0"/>
              <a:t>language, ICL) </a:t>
            </a:r>
          </a:p>
          <a:p>
            <a:pPr lvl="1"/>
            <a:r>
              <a:rPr lang="en-US" altLang="zh-CN" dirty="0" smtClean="0"/>
              <a:t>An </a:t>
            </a:r>
            <a:r>
              <a:rPr lang="en-US" altLang="zh-CN" dirty="0"/>
              <a:t>instrument vector language (called procedure description language, PDL) </a:t>
            </a:r>
            <a:endParaRPr lang="en-US" altLang="zh-CN" dirty="0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39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Communication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Chips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07344" y="6035313"/>
            <a:ext cx="660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An example of communication P1687 network between 3 chips</a:t>
            </a:r>
            <a:endParaRPr kumimoji="1" lang="zh-CN" altLang="en-US" dirty="0"/>
          </a:p>
        </p:txBody>
      </p:sp>
      <p:pic>
        <p:nvPicPr>
          <p:cNvPr id="9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5608" y="1689780"/>
            <a:ext cx="7178040" cy="39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Instruments, IPs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An </a:t>
            </a:r>
            <a:r>
              <a:rPr lang="en-US" altLang="zh-CN" dirty="0" smtClean="0"/>
              <a:t>IP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(Intellectual </a:t>
            </a:r>
            <a:r>
              <a:rPr lang="en-US" altLang="zh-CN" dirty="0"/>
              <a:t>property </a:t>
            </a:r>
            <a:r>
              <a:rPr lang="en-US" altLang="zh-CN" dirty="0" smtClean="0"/>
              <a:t>core) </a:t>
            </a:r>
            <a:r>
              <a:rPr lang="en-US" altLang="zh-CN" dirty="0"/>
              <a:t>with a P1687 compliant interface is named </a:t>
            </a:r>
            <a:r>
              <a:rPr lang="en-US" altLang="zh-CN" b="1" dirty="0"/>
              <a:t>instrument</a:t>
            </a:r>
            <a:r>
              <a:rPr lang="en-US" altLang="zh-CN" dirty="0"/>
              <a:t>.</a:t>
            </a:r>
            <a:endParaRPr lang="zh-CN" altLang="zh-CN" dirty="0"/>
          </a:p>
          <a:p>
            <a:r>
              <a:rPr lang="en-US" altLang="zh-CN" dirty="0" smtClean="0"/>
              <a:t>IPs:  Analog</a:t>
            </a:r>
            <a:r>
              <a:rPr lang="en-US" altLang="zh-CN" dirty="0"/>
              <a:t>, digital or mixed signal circuitry performing particular functions, such as a clock a generator, an interface to an external measurement probe, a radio tuner, an analog signal converter, a digital signal processor, etc. 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05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		P1687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N</a:t>
            </a:r>
            <a:r>
              <a:rPr kumimoji="1" lang="en-US" altLang="zh-CN" dirty="0" smtClean="0"/>
              <a:t>etwork</a:t>
            </a:r>
            <a:endParaRPr kumimoji="1" lang="zh-CN" altLang="en-US" dirty="0"/>
          </a:p>
        </p:txBody>
      </p:sp>
      <p:pic>
        <p:nvPicPr>
          <p:cNvPr id="76" name="图片 24" descr="屏幕快照 2015-03-31 下午9.31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7" y="1708564"/>
            <a:ext cx="7882009" cy="40886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00350" y="4700130"/>
            <a:ext cx="0" cy="8477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543175" y="5385052"/>
            <a:ext cx="514350" cy="18968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</a:rPr>
              <a:t>Rst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2383" y="5549033"/>
            <a:ext cx="127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Optional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94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FSM 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TAP Controller</a:t>
            </a:r>
            <a:endParaRPr kumimoji="1" lang="zh-CN" alt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4010025" y="2181225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lowchart: Process 6"/>
          <p:cNvSpPr/>
          <p:nvPr/>
        </p:nvSpPr>
        <p:spPr>
          <a:xfrm>
            <a:off x="4010025" y="2722799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lowchart: Process 7"/>
          <p:cNvSpPr/>
          <p:nvPr/>
        </p:nvSpPr>
        <p:spPr>
          <a:xfrm>
            <a:off x="4010025" y="3300648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lowchart: Process 8"/>
          <p:cNvSpPr/>
          <p:nvPr/>
        </p:nvSpPr>
        <p:spPr>
          <a:xfrm>
            <a:off x="4010024" y="5510448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lowchart: Process 9"/>
          <p:cNvSpPr/>
          <p:nvPr/>
        </p:nvSpPr>
        <p:spPr>
          <a:xfrm>
            <a:off x="2076449" y="2181225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lowchart: Process 10"/>
          <p:cNvSpPr/>
          <p:nvPr/>
        </p:nvSpPr>
        <p:spPr>
          <a:xfrm>
            <a:off x="2162174" y="1606787"/>
            <a:ext cx="1514475" cy="35242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4" descr="tap-state-mach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99" y="1639651"/>
            <a:ext cx="6283687" cy="46289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426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 Risks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Depending on the application, data may be stored on-chip, including </a:t>
            </a:r>
            <a:r>
              <a:rPr lang="en-US" altLang="zh-CN" b="1" dirty="0" smtClean="0"/>
              <a:t>chip ID, codes, and encryption keys.</a:t>
            </a:r>
          </a:p>
          <a:p>
            <a:r>
              <a:rPr lang="en-US" altLang="zh-CN" dirty="0" smtClean="0"/>
              <a:t> An attacker can access a targeted instrument and obtain the secret data  easily.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zh-CN" smtClean="0"/>
              <a:t>Apr 8, 2014</a:t>
            </a:r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CF39-1BE7-EE4E-8ED2-5074DE09EC02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Liu: MEE Project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457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夏至.thmx</Template>
  <TotalTime>2371</TotalTime>
  <Words>1798</Words>
  <Application>Microsoft Macintosh PowerPoint</Application>
  <PresentationFormat>全屏显示(4:3)</PresentationFormat>
  <Paragraphs>417</Paragraphs>
  <Slides>27</Slides>
  <Notes>11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夏至</vt:lpstr>
      <vt:lpstr>Security Design for IEEE P1687</vt:lpstr>
      <vt:lpstr>Introduction </vt:lpstr>
      <vt:lpstr>IEEE 1149.1 (JTAG) Interface</vt:lpstr>
      <vt:lpstr>What is P1687/ IJTAG?  </vt:lpstr>
      <vt:lpstr>Communication between Chips</vt:lpstr>
      <vt:lpstr>Instruments, IPs</vt:lpstr>
      <vt:lpstr>  P1687 Network</vt:lpstr>
      <vt:lpstr>FSM of TAP Controller</vt:lpstr>
      <vt:lpstr>Security Risks</vt:lpstr>
      <vt:lpstr>A Possible Break-in Procedure </vt:lpstr>
      <vt:lpstr>Security Levels</vt:lpstr>
      <vt:lpstr>Structure of SIB (Segment Insertion Bit)</vt:lpstr>
      <vt:lpstr>Structure of SIB (Segment Insertion Bit)</vt:lpstr>
      <vt:lpstr>The Structure of SIB (Segment Insertion Bit)</vt:lpstr>
      <vt:lpstr>Locking-SIB With Trap</vt:lpstr>
      <vt:lpstr>PowerPoint 演示文稿</vt:lpstr>
      <vt:lpstr>Break-in Procedure</vt:lpstr>
      <vt:lpstr>Complex Structure Security Strategies</vt:lpstr>
      <vt:lpstr>Expected Results (f = 100MHz)</vt:lpstr>
      <vt:lpstr>Features of Secure Structure  </vt:lpstr>
      <vt:lpstr>An Original Proposal: Use SLFSR (Secure LFSR) to Hide Scan Path Length </vt:lpstr>
      <vt:lpstr>SLFSR Example</vt:lpstr>
      <vt:lpstr>Break-in Procedure</vt:lpstr>
      <vt:lpstr>Attacker’s Strategies </vt:lpstr>
      <vt:lpstr>Expected Results (f = 100MHz)</vt:lpstr>
      <vt:lpstr>Disadvantage Compared to Structure without SLFSR 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strategies in IEEE P1687</dc:title>
  <dc:creator>hejia liu</dc:creator>
  <cp:lastModifiedBy>hejia liu</cp:lastModifiedBy>
  <cp:revision>104</cp:revision>
  <dcterms:created xsi:type="dcterms:W3CDTF">2015-03-31T23:49:45Z</dcterms:created>
  <dcterms:modified xsi:type="dcterms:W3CDTF">2015-04-19T04:11:49Z</dcterms:modified>
</cp:coreProperties>
</file>