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81" r:id="rId4"/>
    <p:sldId id="293" r:id="rId5"/>
    <p:sldId id="263" r:id="rId6"/>
    <p:sldId id="264" r:id="rId7"/>
    <p:sldId id="283" r:id="rId8"/>
    <p:sldId id="284" r:id="rId9"/>
    <p:sldId id="286" r:id="rId10"/>
    <p:sldId id="285" r:id="rId11"/>
    <p:sldId id="292" r:id="rId12"/>
    <p:sldId id="290" r:id="rId13"/>
    <p:sldId id="279" r:id="rId14"/>
    <p:sldId id="278" r:id="rId15"/>
    <p:sldId id="26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ziqi" initials="zz" lastIdx="1" clrIdx="0">
    <p:extLst>
      <p:ext uri="{19B8F6BF-5375-455C-9EA6-DF929625EA0E}">
        <p15:presenceInfo xmlns:p15="http://schemas.microsoft.com/office/powerpoint/2012/main" userId="cc42589050f71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561C9-BD35-49F2-A28E-DEBDE76C7616}" v="133" dt="2022-04-18T06:13:33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79663" autoAdjust="0"/>
  </p:normalViewPr>
  <p:slideViewPr>
    <p:cSldViewPr snapToGrid="0">
      <p:cViewPr varScale="1">
        <p:scale>
          <a:sx n="46" d="100"/>
          <a:sy n="46" d="100"/>
        </p:scale>
        <p:origin x="6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934A-1D83-4650-99AA-051B4C231CC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F6B23-388E-4688-B3BD-235BDC32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 ,everyone. I am Ziqi Zhou. I am currently a software engineer at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Cadence</a:t>
            </a:r>
            <a:r>
              <a:rPr lang="en-US" altLang="zh-CN" dirty="0"/>
              <a:t>. Today  I am presenting the paper, 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Fault Modeling and Test Generation for Technology-Specific Defects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Skyrmion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Logic Circuits</a:t>
            </a:r>
            <a:r>
              <a:rPr lang="en-US" altLang="zh-CN" dirty="0"/>
              <a:t>.” When I did this work, I was a PhD student at Auburn University and my three coauthors belong to the ECE faculty there. Some of you may not have heard of the </a:t>
            </a:r>
            <a:r>
              <a:rPr lang="en-US" altLang="zh-CN" dirty="0" err="1"/>
              <a:t>skyrmion</a:t>
            </a:r>
            <a:r>
              <a:rPr lang="en-US" altLang="zh-CN" dirty="0"/>
              <a:t> devices. This is because they belong to an emerging technology.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99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/>
              <a:t>Read,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1800" b="0" i="0" u="none" strike="noStrike" baseline="0" dirty="0">
                <a:latin typeface="NimbusRomNo9L-Regu"/>
              </a:rPr>
              <a:t>After we mapped the skyrmion defects onto equivalent stuck-at faults, we can use commercial EDA tools to generate test for </a:t>
            </a:r>
            <a:r>
              <a:rPr lang="en-US" altLang="zh-CN" sz="1800" b="0" i="0" u="none" strike="noStrike" baseline="0" dirty="0" err="1">
                <a:latin typeface="NimbusRomNo9L-Regu"/>
              </a:rPr>
              <a:t>skyrmion</a:t>
            </a:r>
            <a:r>
              <a:rPr lang="en-US" altLang="zh-CN" sz="1800" b="0" i="0" u="none" strike="noStrike" baseline="0" dirty="0">
                <a:latin typeface="NimbusRomNo9L-Regu"/>
              </a:rPr>
              <a:t> circuits.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8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0" i="0" u="none" strike="noStrike" baseline="0" dirty="0">
              <a:latin typeface="NimbusRomNo9L-Regu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table shows defect coverage analysis of ISCAS’85 benchmarks [39]. Let's take circuit c432 as an example, after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skyrmion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gate defect mapping, we get 3,153 equivalent and 123 dominant stuck-at faults, resulting in a total of 3,276 stuck-at faults. Detecting these 3,153 and 3,276 stuck-at faults provides defect coverages of 80.3% and 83.4%, respectively, for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skyrmion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implementation of c432. Finally, the defect coverage rises to 100% after all stuck-at and delay faults are detected. </a:t>
            </a:r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endParaRPr lang="en-US" altLang="zh-CN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1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Read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4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/>
              <a:t>In the end, I want to briefly describe my future research direction. +(Read slide)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4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 will stop here. thank you very much for attending my talk.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feel free to contact me if you have any questions or concerns. </a:t>
            </a:r>
            <a:r>
              <a:rPr lang="en-US" altLang="zh-CN" dirty="0"/>
              <a:t>Thank you very much and have a good day.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2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 will start this presentation with a brief overview of an emerging technology. Then, I will describe the contribution of this paper.  Starting with what is </a:t>
            </a:r>
            <a:r>
              <a:rPr lang="en-US" altLang="zh-CN" dirty="0" err="1"/>
              <a:t>Skyrmion</a:t>
            </a:r>
            <a:r>
              <a:rPr lang="en-US" altLang="zh-CN" dirty="0"/>
              <a:t>, I will give some definitions, and illustrate </a:t>
            </a:r>
            <a:r>
              <a:rPr lang="en-US" altLang="zh-CN" dirty="0" err="1"/>
              <a:t>Skyrmion</a:t>
            </a:r>
            <a:r>
              <a:rPr lang="en-US" altLang="zh-CN" dirty="0"/>
              <a:t> logic gates. Then, I will propose a methodology for defect characterization, fault modeling and test pattern generation. I will also discussion simulation results. Finally, I will  conclude my talk and suggest some future direction of this research.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u="none" strike="noStrike" baseline="0" dirty="0">
                <a:latin typeface="NimbusRomNo9L-Regu"/>
              </a:rPr>
              <a:t>Read</a:t>
            </a:r>
          </a:p>
          <a:p>
            <a:pPr algn="l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3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Those are the contributions of our paper: (read slide).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What is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Skyrmion.? Skyrmion is a stable magnetic field that acts like a particle, we refer to as </a:t>
            </a:r>
            <a:r>
              <a:rPr lang="en-US" altLang="zh-CN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pseudoparticle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. Skyrmion is created by transverse current injection in a ferromagnetic thin film through the magnetic tunnel junction (MTJ). Once created the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remains stable until</a:t>
            </a:r>
            <a:r>
              <a:rPr lang="en-US" altLang="zh-CN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it is intentionally removed by an </a:t>
            </a:r>
            <a:r>
              <a:rPr lang="en-US" altLang="zh-CN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annhilation</a:t>
            </a:r>
            <a:r>
              <a:rPr lang="en-US" altLang="zh-CN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procedure.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presence of a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indicates a logic-high or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in skyrmion-based circuit and the absence of skyrmion means logic-low or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. Patterns on ferromagnetic and metal films form interconnects, called nanotracks, through which drive currents move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skyrmions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nanotrack structure consists of three parts: </a:t>
            </a:r>
            <a:r>
              <a:rPr lang="en-US" altLang="zh-CN" sz="1800" b="0" i="0" u="none" strike="noStrike" baseline="0" dirty="0">
                <a:latin typeface="NimbusRomNo9L-Regu"/>
                <a:cs typeface="+mn-cs"/>
              </a:rPr>
              <a:t>The f</a:t>
            </a:r>
            <a:r>
              <a:rPr lang="en-US" altLang="zh-CN" sz="1800" b="0" i="0" u="none" strike="noStrike" baseline="0" dirty="0">
                <a:latin typeface="NimbusRomNo9L-Regu"/>
              </a:rPr>
              <a:t>igure shows 3D cross sectional view of a nanotrack consisting of a ferromagnetic or FM layer shown in </a:t>
            </a:r>
            <a:r>
              <a:rPr lang="en-US" altLang="zh-CN" sz="1800" b="1" i="0" u="none" strike="noStrike" baseline="0" dirty="0">
                <a:latin typeface="NimbusRomNo9L-Regu"/>
              </a:rPr>
              <a:t>gray</a:t>
            </a:r>
            <a:r>
              <a:rPr lang="en-US" altLang="zh-CN" sz="1800" b="0" i="0" u="none" strike="noStrike" baseline="0" dirty="0">
                <a:latin typeface="NimbusRomNo9L-Regu"/>
              </a:rPr>
              <a:t>, a heavy-metal or HM layer shown in </a:t>
            </a:r>
            <a:r>
              <a:rPr lang="en-US" altLang="zh-CN" sz="1800" b="1" i="0" u="none" strike="noStrike" baseline="0" dirty="0">
                <a:latin typeface="NimbusRomNo9L-Regu"/>
              </a:rPr>
              <a:t>green</a:t>
            </a:r>
            <a:r>
              <a:rPr lang="en-US" altLang="zh-CN" sz="1800" b="0" i="0" u="none" strike="noStrike" baseline="0" dirty="0">
                <a:latin typeface="NimbusRomNo9L-Regu"/>
              </a:rPr>
              <a:t>.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and a base layer</a:t>
            </a:r>
            <a:r>
              <a:rPr lang="en-US" altLang="zh-CN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shown in b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rown. The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exists in the gray FM layer at the interface with the green HM layer. It is moved by a continuous electric current in +y detection. F_SH stands for </a:t>
            </a:r>
            <a:r>
              <a:rPr lang="en-US" altLang="zh-CN" sz="1800" b="0" i="0" u="none" strike="noStrike" baseline="0" dirty="0">
                <a:latin typeface="NimbusRomNo9L-Regu"/>
              </a:rPr>
              <a:t>the driving force generated by the spin-orbit torque and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F_SkH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i="0" u="none" strike="noStrike" baseline="0" dirty="0">
                <a:latin typeface="NimbusRomNo9L-Regu"/>
              </a:rPr>
              <a:t>represents the force </a:t>
            </a:r>
            <a:r>
              <a:rPr lang="en-US" altLang="zh-CN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Hall effect. The side wall wrapping structure eliminates any possible transverse motion of the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caused by the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Hall effect, allowing only linear motion</a:t>
            </a:r>
            <a:r>
              <a:rPr lang="en-US" altLang="zh-CN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along the y-axis.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We have adopted Skyrmion Logic Gates originally developed at the University of Texas at Dallas by Dr. Friedman by modifying them as non-reversible logic gates.  +  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 traditional skyrmion gate combines phenomena such as spin Hall effect, skyrmion Hall effect, skyrmion-skyrmion repulsion and skyrmion curb repulsion. The green part is the nanotrack of skyrmion, </a:t>
            </a:r>
            <a:r>
              <a:rPr lang="en-US" altLang="zh-CN" sz="1800" b="0" i="0" u="none" strike="noStrike" baseline="0" dirty="0">
                <a:latin typeface="NimbusRomNo9L-Regu"/>
              </a:rPr>
              <a:t>The blue triangle on the inputs side is the clock notch to </a:t>
            </a:r>
            <a:r>
              <a:rPr lang="en-US" altLang="zh-CN" sz="2800" dirty="0"/>
              <a:t>synchronize the computing system. </a:t>
            </a:r>
            <a:r>
              <a:rPr lang="en-US" altLang="zh-CN" sz="1800" b="0" i="0" u="none" strike="noStrike" baseline="0" dirty="0">
                <a:latin typeface="NimbusRomNo9L-Regu"/>
              </a:rPr>
              <a:t>A red triangle is added at the end of a nanotrack so that any additional </a:t>
            </a:r>
            <a:r>
              <a:rPr lang="en-US" altLang="zh-CN" sz="1800" b="0" i="0" u="none" strike="noStrike" baseline="0" dirty="0" err="1">
                <a:latin typeface="NimbusRomNo9L-Regu"/>
              </a:rPr>
              <a:t>skyrmions</a:t>
            </a:r>
            <a:r>
              <a:rPr lang="en-US" altLang="zh-CN" sz="1800" b="0" i="0" u="none" strike="noStrike" baseline="0" dirty="0">
                <a:latin typeface="NimbusRomNo9L-Regu"/>
              </a:rPr>
              <a:t> are destroyed to preserve the proper logic operation which is primarily dependent on skyrmion-skyrmion interactions. Please note that t</a:t>
            </a:r>
            <a:r>
              <a:rPr lang="en-US" altLang="zh-CN" sz="1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skyrmion behaves as a pseudo particle, so the skyrmion circuit additionally needs a special fanout element to generate multiple </a:t>
            </a:r>
            <a:r>
              <a:rPr lang="en-US" altLang="zh-CN" sz="12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skyrmions</a:t>
            </a:r>
            <a:r>
              <a:rPr lang="en-US" altLang="zh-CN" sz="1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zh-CN" sz="12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fanout</a:t>
            </a:r>
            <a:r>
              <a:rPr lang="en-US" altLang="zh-CN" sz="1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branches.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5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design and manufacture of a skyrmion circuit are completely different from traditional CMOS circuits. Defects in the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circuit are also different from traditional CMOS circuits. In our previous work, we identified 19 defect types in the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circuit. We describe these defects under two separate categories, technology-independent and technology-dependent defects.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Due to structural differences, each defect is relevant only to certain gates. Fig.3 shows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gate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defect - void in annihilation track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micromagnetic simulation shows that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skyrmion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goes up through the connecting channel, is repulsed by the void, and moves to the output nanotrack to produce a faulty response of 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4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divide faults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skyrmion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 two categories: classical faults and Technology-specific faults.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II shows how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skyrmion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defects map onto equivalent stuck-at faults.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Notation: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is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stuck-at-0, NF is “no-fault”, and a blank cell indicates that defect is not relevant to the gate type as shown in Table I. Asterisk (*)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marks the unresolved mapping of technology-specific defects.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of AND, which would have appeared as *, has been corrected as equivalent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focus of this paper is on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defects represented by asterisks</a:t>
            </a:r>
          </a:p>
          <a:p>
            <a:endParaRPr lang="en-US" altLang="zh-CN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For two faults F1 and F2, if all tests of F2 detect F1, although F1 may have tests that do not detect F2, then F1 is said to dominate F2 [34]. Thus, F2 can be safely targeted to derive a test for F1.(Only keep test for F2)</a:t>
            </a:r>
          </a:p>
          <a:p>
            <a:pPr algn="l"/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Micromagnetic simulation by MuMax3 for inverter with defect T16 - a bridging defect between tracks. T16 is detectable by x=1, which is a test for X sa0 or Y sa1.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F6B23-388E-4688-B3BD-235BDC32F5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728-135E-4B49-9F11-DC6A9251ABBA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1744-813F-4404-B08B-EA49AFF5AB5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EC10-F745-4B95-A24A-03439036086C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9440-F3C1-4927-B899-E0728233AE2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870-2E11-4D01-AADA-B0DC0C1AE7C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8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492-918A-4A15-83C9-3A93C2FC98A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16AB-0181-4600-B76C-0988D1A83482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BFAE-A40B-444D-8B1E-9BAEFF76A7F0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1486-3242-47FA-A554-E31E10A06921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0656-2F49-4AA6-9DC7-E9B82DEFAB4F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C0F-40C8-4F43-891C-37FD3D5712DA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730D-83D1-41A0-A813-129EE63675F9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EAA2-BA9D-4D56-8F22-9DA167E0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iqi@cadenc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397" y="2337007"/>
            <a:ext cx="10888717" cy="131014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Fault Modeling and Test Generation for Technology-Specific Defects of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Logic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004" y="4118267"/>
            <a:ext cx="10313869" cy="148625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      </a:t>
            </a:r>
          </a:p>
          <a:p>
            <a:r>
              <a:rPr lang="en-US" altLang="zh-CN" sz="4200" b="1" dirty="0">
                <a:latin typeface="Arial" panose="020B0604020202020204" pitchFamily="34" charset="0"/>
                <a:cs typeface="Arial" panose="020B0604020202020204" pitchFamily="34" charset="0"/>
              </a:rPr>
              <a:t>Ziqi Zhou*, Ujjwal </a:t>
            </a:r>
            <a:r>
              <a:rPr lang="en-US" altLang="zh-CN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Guin</a:t>
            </a:r>
            <a:r>
              <a:rPr lang="en-US" altLang="zh-CN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zh-CN" sz="4200" b="1" dirty="0">
                <a:latin typeface="Arial" panose="020B0604020202020204" pitchFamily="34" charset="0"/>
                <a:cs typeface="Arial" panose="020B0604020202020204" pitchFamily="34" charset="0"/>
              </a:rPr>
              <a:t>, Peng Li</a:t>
            </a:r>
            <a:r>
              <a:rPr lang="en-US" altLang="zh-CN" sz="4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zh-CN" sz="42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Vishwani</a:t>
            </a:r>
            <a:r>
              <a:rPr lang="en-US" altLang="zh-CN" sz="4200" b="1" dirty="0">
                <a:latin typeface="Arial" panose="020B0604020202020204" pitchFamily="34" charset="0"/>
                <a:cs typeface="Arial" panose="020B0604020202020204" pitchFamily="34" charset="0"/>
              </a:rPr>
              <a:t> D. Agrawal</a:t>
            </a:r>
            <a:r>
              <a:rPr lang="en-US" altLang="zh-CN" sz="4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</a:p>
          <a:p>
            <a:endParaRPr lang="en-US" altLang="zh-CN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800" b="1" dirty="0">
                <a:latin typeface="Arial" panose="020B0604020202020204" pitchFamily="34" charset="0"/>
                <a:cs typeface="Arial" panose="020B0604020202020204" pitchFamily="34" charset="0"/>
              </a:rPr>
              <a:t>*Cadence Design Systems, Austin, TX, USA</a:t>
            </a:r>
          </a:p>
          <a:p>
            <a:r>
              <a:rPr lang="en-US" altLang="zh-CN" sz="3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Dept. of Electrical and Computer Engineering,  Auburn University, Auburn, AL,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6948" y="1390577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IEEE VLSI Test Symposium 2022</a:t>
            </a:r>
            <a:endParaRPr lang="en-US" sz="32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365" y="306284"/>
            <a:ext cx="2694782" cy="923925"/>
          </a:xfrm>
          <a:prstGeom prst="rect">
            <a:avLst/>
          </a:prstGeom>
        </p:spPr>
      </p:pic>
      <p:pic>
        <p:nvPicPr>
          <p:cNvPr id="13" name="Picture 8" descr="ｽﾗｲﾄﾞ ﾀｲﾄﾙなし - PDF Free Download">
            <a:extLst>
              <a:ext uri="{FF2B5EF4-FFF2-40B4-BE49-F238E27FC236}">
                <a16:creationId xmlns:a16="http://schemas.microsoft.com/office/drawing/2014/main" id="{0E6E3270-DB8A-43A8-BD5A-9435C28C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4" y="168228"/>
            <a:ext cx="1297301" cy="11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DAD9F0-825C-4FAA-BB3E-F0F716268C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39" y="544289"/>
            <a:ext cx="2560325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Technology-Specific Faults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337958" y="1253331"/>
            <a:ext cx="6182183" cy="402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2900" dirty="0">
                <a:latin typeface="Arial" panose="020B0604020202020204" pitchFamily="34" charset="0"/>
                <a:cs typeface="Arial" panose="020B0604020202020204" pitchFamily="34" charset="0"/>
              </a:rPr>
              <a:t>Defect Mapping by Fault Dominance.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 two faults F1 and F2, if all tests of F2 detect F1, although F1 may have tests that do not detect F2, then F1 is said to dominate F2. 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general, F1 may dominate a set of faults, e.g., F2 and F3. Any test for either F2 or F3 is a test for F1.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E695E-7062-4E7E-8D2C-4753AB89641E}"/>
              </a:ext>
            </a:extLst>
          </p:cNvPr>
          <p:cNvSpPr txBox="1"/>
          <p:nvPr/>
        </p:nvSpPr>
        <p:spPr>
          <a:xfrm>
            <a:off x="6840508" y="5731192"/>
            <a:ext cx="49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Figure 4: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Micromagnetic simulation by MuMax3 for inverter with defect T16 - a bridging defect between tracks.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0972E-A7A6-40E7-BB1C-C0FDE4837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890" y="3565981"/>
            <a:ext cx="4544059" cy="2162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EB272-26A9-4F51-BF88-CCA960DA2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370" y="2296839"/>
            <a:ext cx="5515787" cy="11717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89D867-25EA-461A-A513-D1D6A1A428DF}"/>
              </a:ext>
            </a:extLst>
          </p:cNvPr>
          <p:cNvSpPr txBox="1"/>
          <p:nvPr/>
        </p:nvSpPr>
        <p:spPr>
          <a:xfrm>
            <a:off x="6852155" y="1313345"/>
            <a:ext cx="4613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Table II: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Exhaustive simulation of an inverter under no-fault, defect T16 and stuck-at fault states.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1A60D6-1D48-4AB3-A0B9-8F1066551977}"/>
              </a:ext>
            </a:extLst>
          </p:cNvPr>
          <p:cNvSpPr/>
          <p:nvPr/>
        </p:nvSpPr>
        <p:spPr>
          <a:xfrm>
            <a:off x="1746663" y="5278579"/>
            <a:ext cx="4740222" cy="1219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1FC20D-4F21-4E54-9168-41331348453E}"/>
              </a:ext>
            </a:extLst>
          </p:cNvPr>
          <p:cNvSpPr/>
          <p:nvPr/>
        </p:nvSpPr>
        <p:spPr>
          <a:xfrm>
            <a:off x="2203212" y="5396845"/>
            <a:ext cx="1773382" cy="91929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Tests of F2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716105-49BA-49B3-AD8A-E1A6598B51C2}"/>
              </a:ext>
            </a:extLst>
          </p:cNvPr>
          <p:cNvSpPr/>
          <p:nvPr/>
        </p:nvSpPr>
        <p:spPr>
          <a:xfrm>
            <a:off x="4322618" y="5410700"/>
            <a:ext cx="1773382" cy="91929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Tests of F3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D4486-5CA2-4EE7-AD7A-A98E5CC3464D}"/>
              </a:ext>
            </a:extLst>
          </p:cNvPr>
          <p:cNvSpPr txBox="1"/>
          <p:nvPr/>
        </p:nvSpPr>
        <p:spPr>
          <a:xfrm>
            <a:off x="303472" y="5349571"/>
            <a:ext cx="1162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Tests of F1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20C618-97A4-4A44-AA83-799804587A40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335699" y="5888181"/>
            <a:ext cx="4109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0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Technology-Specific Faults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472686" y="1541033"/>
            <a:ext cx="65797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2900" dirty="0">
                <a:latin typeface="Arial" panose="020B0604020202020204" pitchFamily="34" charset="0"/>
                <a:cs typeface="Arial" panose="020B0604020202020204" pitchFamily="34" charset="0"/>
              </a:rPr>
              <a:t>Defect Mapping onto Nonclassical Faults.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Fault models other than the stuck-at faults are referred to nonclassical faults.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According to the exhaustive simulation result and map them onto  Nonclassical Faults.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E695E-7062-4E7E-8D2C-4753AB89641E}"/>
              </a:ext>
            </a:extLst>
          </p:cNvPr>
          <p:cNvSpPr txBox="1"/>
          <p:nvPr/>
        </p:nvSpPr>
        <p:spPr>
          <a:xfrm>
            <a:off x="7170683" y="3193076"/>
            <a:ext cx="4370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Micromagnetic simulation by MuMax3 for AND gate with missing annihilation notch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30BCC-3311-4722-A512-4266A6105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441" y="1627166"/>
            <a:ext cx="5101282" cy="14304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7BAB7F-F502-4B23-B806-5DD5E4E322AB}"/>
              </a:ext>
            </a:extLst>
          </p:cNvPr>
          <p:cNvSpPr txBox="1"/>
          <p:nvPr/>
        </p:nvSpPr>
        <p:spPr>
          <a:xfrm>
            <a:off x="1504267" y="6169227"/>
            <a:ext cx="9074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Micromagnetic simulation of the OR gate with missing annihilation notch.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897E4-9C80-4C7E-B8DC-719E14BE2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86" y="4644213"/>
            <a:ext cx="11435255" cy="15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838200" y="1684038"/>
            <a:ext cx="10515600" cy="467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new coverage metric is required that reflects the detection of all possible defects present in a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circuit..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 define defect coverage as the ratio of detected defects to the total number of defects.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 compute the coverage of defects T1 through T19 detected by ATPG test patterns generated by targeting analyzable faults obtained by defect mapping. </a:t>
            </a: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8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13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8A50F8-B4B8-45F7-BFA9-9097FD151A03}"/>
              </a:ext>
            </a:extLst>
          </p:cNvPr>
          <p:cNvSpPr txBox="1"/>
          <p:nvPr/>
        </p:nvSpPr>
        <p:spPr>
          <a:xfrm>
            <a:off x="1030490" y="1490109"/>
            <a:ext cx="1013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Defect coverage of benchmark circuits implemented in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technology.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EE26A-4083-48AF-8338-714A84DFB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98912"/>
            <a:ext cx="11111345" cy="39574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028879-CA97-49B2-980A-8D819BDC0EBC}"/>
              </a:ext>
            </a:extLst>
          </p:cNvPr>
          <p:cNvSpPr/>
          <p:nvPr/>
        </p:nvSpPr>
        <p:spPr>
          <a:xfrm>
            <a:off x="512618" y="3851564"/>
            <a:ext cx="11000509" cy="365125"/>
          </a:xfrm>
          <a:prstGeom prst="rect">
            <a:avLst/>
          </a:prstGeom>
          <a:solidFill>
            <a:srgbClr val="FFFF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14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D68023-3E76-4ACC-B6F9-23620063B6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54820" y="1326650"/>
            <a:ext cx="9765128" cy="5033905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new defect detection method for digital circuits implemented in the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technology works with exhaustive simulation only at the single gate level. Hence, computation complexity is manageable.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 map defects to analyzable logic fault models by using the principles of fault equivalence and fault dominance. It requires comparison of gate-level truth-tables.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 model defects as stuck-at and transition faults, for which we can generate test patterns from logic-level EDA tools.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Our detection method can cover all known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circuit defects until new defects are discovered.</a:t>
            </a: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zh-C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physical defect to logic fault modeling algorithm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is applicable to any newly discovered defects in any device technology either in use, or being developed, or of the future.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1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838200" y="1684038"/>
            <a:ext cx="10381749" cy="4550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 defects mapped onto transition faults, which require two-pattern tests, hazard analysis will be useful.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Additional gates, such as NAND, NOR, 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technology may be investigated for technology-specific defects.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study of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-based sequential circuit elements, e.g., flip-flop, dynamic latch, etc., for defects and testing should be undertaken.</a:t>
            </a:r>
          </a:p>
        </p:txBody>
      </p:sp>
    </p:spTree>
    <p:extLst>
      <p:ext uri="{BB962C8B-B14F-4D97-AF65-F5344CB8AC3E}">
        <p14:creationId xmlns:p14="http://schemas.microsoft.com/office/powerpoint/2010/main" val="207192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E7C13B-30E8-41B9-94A9-96130C5DC283}"/>
              </a:ext>
            </a:extLst>
          </p:cNvPr>
          <p:cNvSpPr txBox="1">
            <a:spLocks/>
          </p:cNvSpPr>
          <p:nvPr/>
        </p:nvSpPr>
        <p:spPr>
          <a:xfrm>
            <a:off x="2120557" y="877546"/>
            <a:ext cx="7578351" cy="3430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Thank you!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Any Questions? </a:t>
            </a:r>
          </a:p>
        </p:txBody>
      </p:sp>
      <p:pic>
        <p:nvPicPr>
          <p:cNvPr id="10" name="Picture 7" descr="http://www.sacfla.org/question2-724662.jpg">
            <a:extLst>
              <a:ext uri="{FF2B5EF4-FFF2-40B4-BE49-F238E27FC236}">
                <a16:creationId xmlns:a16="http://schemas.microsoft.com/office/drawing/2014/main" id="{6D939D4D-E486-4394-A0A1-8960AB1C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7" y="359211"/>
            <a:ext cx="1752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551EA3-5147-4D91-90F3-996B4D2E6F53}"/>
              </a:ext>
            </a:extLst>
          </p:cNvPr>
          <p:cNvSpPr txBox="1"/>
          <p:nvPr/>
        </p:nvSpPr>
        <p:spPr>
          <a:xfrm>
            <a:off x="2861732" y="3429000"/>
            <a:ext cx="6096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IN" altLang="zh-CN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Ziqi  Zhou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Cadence Design Systems</a:t>
            </a:r>
          </a:p>
          <a:p>
            <a:r>
              <a:rPr lang="en-IN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IN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ziqi@cadence.com</a:t>
            </a:r>
            <a:endParaRPr lang="en-IN" altLang="zh-CN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altLang="zh-CN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C46E86-B3FD-4B89-B4D3-4146A68A9C05}"/>
              </a:ext>
            </a:extLst>
          </p:cNvPr>
          <p:cNvSpPr txBox="1"/>
          <p:nvPr/>
        </p:nvSpPr>
        <p:spPr>
          <a:xfrm>
            <a:off x="2946399" y="5657288"/>
            <a:ext cx="5926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presentation and recording belong to the authors. No distribution is allowed without the authors’ permission.</a:t>
            </a:r>
            <a:endParaRPr lang="en-I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D4DF252-3AEC-4F43-A5CD-FCCD70F7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5E9EAA2-BA9D-4D56-8F22-9DA167E0DA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6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77" y="55380"/>
            <a:ext cx="9242315" cy="1082869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2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382B8A-5A16-4E89-BDDD-43821BDD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752"/>
            <a:ext cx="10515600" cy="516669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  <a:p>
            <a:pPr>
              <a:lnSpc>
                <a:spcPct val="120000"/>
              </a:lnSpc>
              <a:buSzPct val="100000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Contributions</a:t>
            </a:r>
          </a:p>
          <a:p>
            <a:pPr>
              <a:lnSpc>
                <a:spcPct val="120000"/>
              </a:lnSpc>
              <a:buSzPct val="100000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Skyrmion-based logic circuit 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altLang="zh-CN" sz="30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Skyrmion logic gates</a:t>
            </a:r>
          </a:p>
          <a:p>
            <a:pPr>
              <a:lnSpc>
                <a:spcPct val="120000"/>
              </a:lnSpc>
              <a:buSzPct val="100000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The proposed solution of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fault modeling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Defect Mapping by Fault Dominance</a:t>
            </a:r>
          </a:p>
          <a:p>
            <a:pPr lvl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Defect Mapping onto Nonclassical Faults</a:t>
            </a:r>
          </a:p>
          <a:p>
            <a:pPr>
              <a:lnSpc>
                <a:spcPct val="120000"/>
              </a:lnSpc>
              <a:buSzPct val="100000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Conclusion</a:t>
            </a:r>
          </a:p>
          <a:p>
            <a:pPr>
              <a:lnSpc>
                <a:spcPct val="120000"/>
              </a:lnSpc>
              <a:buSzPct val="100000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Future work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DDC8A3-59E3-4DA1-8564-C8D6A7E9C95C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ｽﾗｲﾄﾞ ﾀｲﾄﾙなし - PDF Free Download">
            <a:extLst>
              <a:ext uri="{FF2B5EF4-FFF2-40B4-BE49-F238E27FC236}">
                <a16:creationId xmlns:a16="http://schemas.microsoft.com/office/drawing/2014/main" id="{B61E3938-6416-4EAE-AFFE-49EF6DF2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5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838200" y="1456662"/>
            <a:ext cx="10381749" cy="4578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Shrinking CMOS devices are approaching the quantum-mechanical limits with increased power dissipation and process variation.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Spintronic devices offer a feasible choice for post-Moore devices, which significantly differ from the existing CMOS circuit in physical structure and operation mechanisms. 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is an emerging digital technology that holds promise for building next-generation spintronic logic, due to its stability, small size, and extremely low operational currents.</a:t>
            </a:r>
          </a:p>
        </p:txBody>
      </p:sp>
    </p:spTree>
    <p:extLst>
      <p:ext uri="{BB962C8B-B14F-4D97-AF65-F5344CB8AC3E}">
        <p14:creationId xmlns:p14="http://schemas.microsoft.com/office/powerpoint/2010/main" val="398207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08A8-1B2F-4FEF-B440-6A6AB283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836" y="69206"/>
            <a:ext cx="8569036" cy="1325563"/>
          </a:xfrm>
        </p:spPr>
        <p:txBody>
          <a:bodyPr/>
          <a:lstStyle/>
          <a:p>
            <a:r>
              <a:rPr lang="en-US" b="1" dirty="0"/>
              <a:t>Previous 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D8EF0-CEE1-4FF3-8AF7-5D3685E2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BFAE-A40B-444D-8B1E-9BAEFF76A7F0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9B289-A2E1-4662-8BEE-628E60A9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5AF8AD-8FE5-4649-8E88-D45E60FA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63" y="245203"/>
            <a:ext cx="1201016" cy="1085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8817AC-EBAB-405E-94CA-4AD29CE73A42}"/>
              </a:ext>
            </a:extLst>
          </p:cNvPr>
          <p:cNvSpPr txBox="1"/>
          <p:nvPr/>
        </p:nvSpPr>
        <p:spPr>
          <a:xfrm>
            <a:off x="581891" y="1431685"/>
            <a:ext cx="110654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VTS 2021 paper: Ziqi Zhou, Ujjwal Guin, Peng Li, and Vishwani D. Agrawal, “Defect Characterization and Testing of </a:t>
            </a:r>
            <a:r>
              <a:rPr lang="en-US" sz="3200" dirty="0" err="1"/>
              <a:t>Skyrmion</a:t>
            </a:r>
            <a:r>
              <a:rPr lang="en-US" sz="3200" dirty="0"/>
              <a:t>-Based Logic Circuits,” </a:t>
            </a:r>
            <a:r>
              <a:rPr lang="en-US" sz="3200" i="1" dirty="0"/>
              <a:t>Proc. VTS</a:t>
            </a:r>
            <a:r>
              <a:rPr lang="en-US" sz="3200" dirty="0"/>
              <a:t>,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That paper presents an algorithm to map physical defects in any technology onto fault models supported in logic-level test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algorithm uses the principle of fault equivalence for defect to fault mapping.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About 80% of defects could be mapped onto testable faults.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Remaining defects did not have an equivalent fault. </a:t>
            </a:r>
            <a:r>
              <a:rPr lang="en-US" sz="3200" b="1" i="1" dirty="0"/>
              <a:t>The present work addresses their mapping.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C4379D-BAE4-4AD1-B263-532C4EBECEC2}"/>
              </a:ext>
            </a:extLst>
          </p:cNvPr>
          <p:cNvCxnSpPr>
            <a:cxnSpLocks/>
          </p:cNvCxnSpPr>
          <p:nvPr/>
        </p:nvCxnSpPr>
        <p:spPr>
          <a:xfrm>
            <a:off x="1739988" y="1177986"/>
            <a:ext cx="94406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4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5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838200" y="16840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Proposal of defect to fault mapping by fault dominance. Fault equivalence has been used before (VTS-2021)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Modeling of defects as transition faults whose test generation is supported in logic-level EDA systems. These defects require two-pattern tests.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 of the well-accepted stuck-at fault in a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boolean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gate design to model defects of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-based design.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methodology for generating patterns to test a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-based circuit by a conventional ATPG tool.</a:t>
            </a:r>
          </a:p>
        </p:txBody>
      </p:sp>
    </p:spTree>
    <p:extLst>
      <p:ext uri="{BB962C8B-B14F-4D97-AF65-F5344CB8AC3E}">
        <p14:creationId xmlns:p14="http://schemas.microsoft.com/office/powerpoint/2010/main" val="111147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Motion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6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838200" y="1350310"/>
            <a:ext cx="6371897" cy="5006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Skyrmion is a stable magnetic field that acts like a particle, referred to as </a:t>
            </a:r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pseudoparticle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Skyrmion is created by transverse current injection in a ferromagnetic thin film through magnetic tunnel junction (MTJ).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state of a logic signal is represented by the presence (logic-1) or absence (logic-0) of a single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nanotrack structure consists of three parts: a ferromagnetic (FM) layer, a heavy metal (HM) layer and the base.</a:t>
            </a:r>
          </a:p>
          <a:p>
            <a:pPr>
              <a:lnSpc>
                <a:spcPct val="100000"/>
              </a:lnSpc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nanotrack structure consists of three parts: a ferromagnetic (FM) layer, a heavy metal (HM) layer and the base.</a:t>
            </a:r>
          </a:p>
          <a:p>
            <a:pPr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0CAFA-48A2-40E6-A08C-A5B1A62EE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833" y="2022901"/>
            <a:ext cx="4263321" cy="2556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328A45-35E1-4246-A023-DBC038E20BC7}"/>
              </a:ext>
            </a:extLst>
          </p:cNvPr>
          <p:cNvSpPr txBox="1"/>
          <p:nvPr/>
        </p:nvSpPr>
        <p:spPr>
          <a:xfrm>
            <a:off x="7921158" y="4885724"/>
            <a:ext cx="3159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Nanotrack structure for skyrmion movement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7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FAD71-73C8-48D4-9A35-1AB5C2A0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404" y="1356468"/>
            <a:ext cx="5074890" cy="2754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Skyrmion Logic Gates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856550" y="1479292"/>
            <a:ext cx="60951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traditional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gate combines phenomena such as spin Hall effect, skyrmion Hall effect,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Skyrmion-skyrmion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repulsion and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curb repulsion.</a:t>
            </a:r>
          </a:p>
          <a:p>
            <a:pPr>
              <a:lnSpc>
                <a:spcPct val="110000"/>
              </a:lnSpc>
            </a:pPr>
            <a:endParaRPr lang="en-US" altLang="zh-C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blue part is the nanotrack of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small black triangle is clock notch and red triangle is annihilation notch.</a:t>
            </a:r>
          </a:p>
          <a:p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E695E-7062-4E7E-8D2C-4753AB89641E}"/>
              </a:ext>
            </a:extLst>
          </p:cNvPr>
          <p:cNvSpPr txBox="1"/>
          <p:nvPr/>
        </p:nvSpPr>
        <p:spPr>
          <a:xfrm>
            <a:off x="7570336" y="4446258"/>
            <a:ext cx="4164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Structures of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gates for (a) AND gate (b) OR gate</a:t>
            </a:r>
          </a:p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(c) Inverter (INV), and (d) Fanout.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A2389-B732-4533-AFEE-6FE3B749280F}"/>
              </a:ext>
            </a:extLst>
          </p:cNvPr>
          <p:cNvSpPr txBox="1"/>
          <p:nvPr/>
        </p:nvSpPr>
        <p:spPr>
          <a:xfrm>
            <a:off x="992185" y="5788577"/>
            <a:ext cx="9933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The </a:t>
            </a:r>
            <a:r>
              <a:rPr lang="en-US" altLang="zh-CN" sz="18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behaves as a single </a:t>
            </a:r>
            <a:r>
              <a:rPr lang="en-US" altLang="zh-CN" sz="18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pseudoparticle</a:t>
            </a:r>
            <a:r>
              <a:rPr lang="en-US" altLang="zh-CN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en-US" altLang="zh-CN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circuit additionally needs a special fanout element to generate multiple</a:t>
            </a:r>
            <a:r>
              <a:rPr lang="en-US" altLang="zh-CN" sz="1800" b="1" i="0" u="none" strike="no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800" b="1" i="0" u="none" strike="noStrik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kyrmions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fanout branches.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1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Defects 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Logic Structures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996351" y="1599344"/>
            <a:ext cx="4868488" cy="416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19 defect types are identified and modeled.</a:t>
            </a:r>
          </a:p>
          <a:p>
            <a:pPr>
              <a:lnSpc>
                <a:spcPct val="11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Due to structural differences, each defect is relevant only to certain gates.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34105-C554-4DAB-80FD-84748A82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339" y="2264683"/>
            <a:ext cx="5355461" cy="1771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C5600C-CD8F-4E97-8D4B-B52A65B7D246}"/>
              </a:ext>
            </a:extLst>
          </p:cNvPr>
          <p:cNvSpPr txBox="1"/>
          <p:nvPr/>
        </p:nvSpPr>
        <p:spPr>
          <a:xfrm>
            <a:off x="6327162" y="4303822"/>
            <a:ext cx="467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Micromagnetic simulation of AND gate with defect - void in annihilation track.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8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24747"/>
            <a:ext cx="9399616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Technology-Specific Faults.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EAA2-BA9D-4D56-8F22-9DA167E0DA2D}" type="slidenum">
              <a:rPr lang="en-US" smtClean="0"/>
              <a:t>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50736-D3CA-4002-8552-F51BF005D961}"/>
              </a:ext>
            </a:extLst>
          </p:cNvPr>
          <p:cNvCxnSpPr/>
          <p:nvPr/>
        </p:nvCxnSpPr>
        <p:spPr>
          <a:xfrm>
            <a:off x="1668478" y="1094857"/>
            <a:ext cx="933781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ｽﾗｲﾄﾞ ﾀｲﾄﾙなし - PDF Free Download">
            <a:extLst>
              <a:ext uri="{FF2B5EF4-FFF2-40B4-BE49-F238E27FC236}">
                <a16:creationId xmlns:a16="http://schemas.microsoft.com/office/drawing/2014/main" id="{AF9DFF62-F721-45D9-9125-B13EC9EB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0" y="146093"/>
            <a:ext cx="1196540" cy="10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5FFA739-8440-4C74-9168-3B39811557CC}"/>
              </a:ext>
            </a:extLst>
          </p:cNvPr>
          <p:cNvSpPr txBox="1">
            <a:spLocks/>
          </p:cNvSpPr>
          <p:nvPr/>
        </p:nvSpPr>
        <p:spPr>
          <a:xfrm>
            <a:off x="493707" y="1228963"/>
            <a:ext cx="10512584" cy="549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Fault type: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Stuck-at fault model (classical faults).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Technology-specific faults.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Defect Mapping by Fault Dominance.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Defect Mapping onto Nonclassical Faults.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713AB-2D03-4534-95B5-DD09E1A16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80" y="4178955"/>
            <a:ext cx="11545793" cy="1584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2056A-66F9-4D34-BEB8-F9648B283AE0}"/>
              </a:ext>
            </a:extLst>
          </p:cNvPr>
          <p:cNvSpPr txBox="1"/>
          <p:nvPr/>
        </p:nvSpPr>
        <p:spPr>
          <a:xfrm>
            <a:off x="997528" y="3775164"/>
            <a:ext cx="9759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Mapping of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gate defects onto equivalent stuck-at faults in logic gates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516A4-5DE1-40FF-B4B9-BFED41FA5336}"/>
              </a:ext>
            </a:extLst>
          </p:cNvPr>
          <p:cNvSpPr txBox="1"/>
          <p:nvPr/>
        </p:nvSpPr>
        <p:spPr>
          <a:xfrm>
            <a:off x="258280" y="5777345"/>
            <a:ext cx="10961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Defects = 61, Equivalence Mapping Coverage (VTS-2021) = 100*51/61 = 83.6%</a:t>
            </a:r>
          </a:p>
          <a:p>
            <a:r>
              <a:rPr lang="en-US" sz="2400" b="1" dirty="0"/>
              <a:t> * 10 Defects not mapped by fault equivalence.</a:t>
            </a:r>
          </a:p>
        </p:txBody>
      </p:sp>
    </p:spTree>
    <p:extLst>
      <p:ext uri="{BB962C8B-B14F-4D97-AF65-F5344CB8AC3E}">
        <p14:creationId xmlns:p14="http://schemas.microsoft.com/office/powerpoint/2010/main" val="370335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7285</TotalTime>
  <Words>2240</Words>
  <Application>Microsoft Office PowerPoint</Application>
  <PresentationFormat>Widescreen</PresentationFormat>
  <Paragraphs>162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NimbusRomNo9L-Regu</vt:lpstr>
      <vt:lpstr>Wingdings</vt:lpstr>
      <vt:lpstr>Office Theme</vt:lpstr>
      <vt:lpstr>Fault Modeling and Test Generation for Technology-Specific Defects of Skyrmion Logic Circuits</vt:lpstr>
      <vt:lpstr>Outline</vt:lpstr>
      <vt:lpstr>Overview</vt:lpstr>
      <vt:lpstr>Previous Work</vt:lpstr>
      <vt:lpstr>Contributions</vt:lpstr>
      <vt:lpstr>Skyrmion Motion</vt:lpstr>
      <vt:lpstr>Skyrmion Logic Gates</vt:lpstr>
      <vt:lpstr>Defects In Skyrmion Logic Structures</vt:lpstr>
      <vt:lpstr>Technology-Specific Faults.</vt:lpstr>
      <vt:lpstr>Technology-Specific Faults (Continued)</vt:lpstr>
      <vt:lpstr>Technology-Specific Faults (Continued)</vt:lpstr>
      <vt:lpstr>Results and Discussion</vt:lpstr>
      <vt:lpstr>Results and Discussion (Continued)</vt:lpstr>
      <vt:lpstr>Conclusion</vt:lpstr>
      <vt:lpstr>Future Work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End-to-End Traceability of ICs in Component Supply Chain for Fighting Against Recycling</dc:title>
  <dc:creator>Yuqiao Zhang</dc:creator>
  <cp:lastModifiedBy>Vishwani Agrawal</cp:lastModifiedBy>
  <cp:revision>228</cp:revision>
  <dcterms:created xsi:type="dcterms:W3CDTF">2020-10-20T16:04:37Z</dcterms:created>
  <dcterms:modified xsi:type="dcterms:W3CDTF">2022-04-21T16:22:43Z</dcterms:modified>
</cp:coreProperties>
</file>