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6" r:id="rId1"/>
  </p:sldMasterIdLst>
  <p:notesMasterIdLst>
    <p:notesMasterId r:id="rId11"/>
  </p:notesMasterIdLst>
  <p:handoutMasterIdLst>
    <p:handoutMasterId r:id="rId12"/>
  </p:handoutMasterIdLst>
  <p:sldIdLst>
    <p:sldId id="256" r:id="rId2"/>
    <p:sldId id="257" r:id="rId3"/>
    <p:sldId id="259" r:id="rId4"/>
    <p:sldId id="258" r:id="rId5"/>
    <p:sldId id="267" r:id="rId6"/>
    <p:sldId id="268" r:id="rId7"/>
    <p:sldId id="264" r:id="rId8"/>
    <p:sldId id="265" r:id="rId9"/>
    <p:sldId id="26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242"/>
    <a:srgbClr val="001236"/>
    <a:srgbClr val="0015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426" autoAdjust="0"/>
    <p:restoredTop sz="66214" autoAdjust="0"/>
  </p:normalViewPr>
  <p:slideViewPr>
    <p:cSldViewPr snapToGrid="0">
      <p:cViewPr varScale="1">
        <p:scale>
          <a:sx n="52" d="100"/>
          <a:sy n="52" d="100"/>
        </p:scale>
        <p:origin x="2058" y="66"/>
      </p:cViewPr>
      <p:guideLst/>
    </p:cSldViewPr>
  </p:slideViewPr>
  <p:notesTextViewPr>
    <p:cViewPr>
      <p:scale>
        <a:sx n="1" d="1"/>
        <a:sy n="1" d="1"/>
      </p:scale>
      <p:origin x="0" y="0"/>
    </p:cViewPr>
  </p:notesTextViewPr>
  <p:notesViewPr>
    <p:cSldViewPr snapToGrid="0">
      <p:cViewPr varScale="1">
        <p:scale>
          <a:sx n="86" d="100"/>
          <a:sy n="86" d="100"/>
        </p:scale>
        <p:origin x="378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F52697-57CF-4A47-A64A-DC152A7E87F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8FFF9BA1-2E40-4ECF-9814-92BD02C1211E}">
      <dgm:prSet phldrT="[Text]"/>
      <dgm:spPr/>
      <dgm:t>
        <a:bodyPr/>
        <a:lstStyle/>
        <a:p>
          <a:r>
            <a:rPr lang="en-US" dirty="0" smtClean="0"/>
            <a:t>Lower bound</a:t>
          </a:r>
          <a:endParaRPr lang="en-US" dirty="0"/>
        </a:p>
      </dgm:t>
    </dgm:pt>
    <dgm:pt modelId="{B299F242-8A86-4212-B834-A989D4EF93C7}" type="parTrans" cxnId="{72B3F3BB-45A5-42AD-86A0-DB9E0FF45107}">
      <dgm:prSet/>
      <dgm:spPr/>
      <dgm:t>
        <a:bodyPr/>
        <a:lstStyle/>
        <a:p>
          <a:endParaRPr lang="en-US"/>
        </a:p>
      </dgm:t>
    </dgm:pt>
    <dgm:pt modelId="{7365D36E-E46A-43AE-B8DE-C044F5033E81}" type="sibTrans" cxnId="{72B3F3BB-45A5-42AD-86A0-DB9E0FF45107}">
      <dgm:prSet/>
      <dgm:spPr/>
      <dgm:t>
        <a:bodyPr/>
        <a:lstStyle/>
        <a:p>
          <a:endParaRPr lang="en-US"/>
        </a:p>
      </dgm:t>
    </dgm:pt>
    <dgm:pt modelId="{DCDCFE20-4988-4011-AAEF-3F8B3D8CD5E5}">
      <dgm:prSet phldrT="[Text]"/>
      <dgm:spPr>
        <a:solidFill>
          <a:srgbClr val="009242"/>
        </a:solidFill>
      </dgm:spPr>
      <dgm:t>
        <a:bodyPr/>
        <a:lstStyle/>
        <a:p>
          <a:r>
            <a:rPr lang="en-US" dirty="0" smtClean="0"/>
            <a:t>Optimum supply voltage</a:t>
          </a:r>
          <a:endParaRPr lang="en-US" dirty="0"/>
        </a:p>
      </dgm:t>
    </dgm:pt>
    <dgm:pt modelId="{484E52A4-B559-4047-8659-DE25CDDB2E62}" type="parTrans" cxnId="{D96DDB3B-72D5-477B-9C36-6DF0A7A210D3}">
      <dgm:prSet/>
      <dgm:spPr>
        <a:ln>
          <a:solidFill>
            <a:schemeClr val="tx1"/>
          </a:solidFill>
        </a:ln>
      </dgm:spPr>
      <dgm:t>
        <a:bodyPr/>
        <a:lstStyle/>
        <a:p>
          <a:endParaRPr lang="en-US"/>
        </a:p>
      </dgm:t>
    </dgm:pt>
    <dgm:pt modelId="{EE6DF8A5-80CD-4B31-8A1A-5C59D28789EC}" type="sibTrans" cxnId="{D96DDB3B-72D5-477B-9C36-6DF0A7A210D3}">
      <dgm:prSet/>
      <dgm:spPr/>
      <dgm:t>
        <a:bodyPr/>
        <a:lstStyle/>
        <a:p>
          <a:endParaRPr lang="en-US"/>
        </a:p>
      </dgm:t>
    </dgm:pt>
    <dgm:pt modelId="{67891299-8A49-4823-B17C-CAB8272A75B2}">
      <dgm:prSet phldrT="[Text]"/>
      <dgm:spPr>
        <a:solidFill>
          <a:srgbClr val="0070C0"/>
        </a:solidFill>
      </dgm:spPr>
      <dgm:t>
        <a:bodyPr/>
        <a:lstStyle/>
        <a:p>
          <a:r>
            <a:rPr lang="en-US" dirty="0" smtClean="0"/>
            <a:t>Aperiodic clock</a:t>
          </a:r>
          <a:endParaRPr lang="en-US" dirty="0"/>
        </a:p>
      </dgm:t>
    </dgm:pt>
    <dgm:pt modelId="{EFD22AF1-A78C-4B81-83B7-61090390BD70}" type="parTrans" cxnId="{40D19899-E0D9-4ACA-8F25-EEEDC7F66E21}">
      <dgm:prSet/>
      <dgm:spPr>
        <a:ln>
          <a:solidFill>
            <a:schemeClr val="tx1"/>
          </a:solidFill>
        </a:ln>
      </dgm:spPr>
      <dgm:t>
        <a:bodyPr/>
        <a:lstStyle/>
        <a:p>
          <a:endParaRPr lang="en-US"/>
        </a:p>
      </dgm:t>
    </dgm:pt>
    <dgm:pt modelId="{FAB94883-2080-4079-A0B4-5A1C6B86B87E}" type="sibTrans" cxnId="{40D19899-E0D9-4ACA-8F25-EEEDC7F66E21}">
      <dgm:prSet/>
      <dgm:spPr/>
      <dgm:t>
        <a:bodyPr/>
        <a:lstStyle/>
        <a:p>
          <a:endParaRPr lang="en-US"/>
        </a:p>
      </dgm:t>
    </dgm:pt>
    <dgm:pt modelId="{7983EE1A-E7EA-4C66-ABD1-A6EF40643ED6}" type="pres">
      <dgm:prSet presAssocID="{38F52697-57CF-4A47-A64A-DC152A7E87F3}" presName="hierChild1" presStyleCnt="0">
        <dgm:presLayoutVars>
          <dgm:orgChart val="1"/>
          <dgm:chPref val="1"/>
          <dgm:dir/>
          <dgm:animOne val="branch"/>
          <dgm:animLvl val="lvl"/>
          <dgm:resizeHandles/>
        </dgm:presLayoutVars>
      </dgm:prSet>
      <dgm:spPr/>
      <dgm:t>
        <a:bodyPr/>
        <a:lstStyle/>
        <a:p>
          <a:endParaRPr lang="en-US"/>
        </a:p>
      </dgm:t>
    </dgm:pt>
    <dgm:pt modelId="{A97CD580-28C6-46AD-ACA4-BCC725CD6507}" type="pres">
      <dgm:prSet presAssocID="{8FFF9BA1-2E40-4ECF-9814-92BD02C1211E}" presName="hierRoot1" presStyleCnt="0">
        <dgm:presLayoutVars>
          <dgm:hierBranch val="init"/>
        </dgm:presLayoutVars>
      </dgm:prSet>
      <dgm:spPr/>
    </dgm:pt>
    <dgm:pt modelId="{91BB6D3B-45A1-4DF8-BD22-405F2D77F0EB}" type="pres">
      <dgm:prSet presAssocID="{8FFF9BA1-2E40-4ECF-9814-92BD02C1211E}" presName="rootComposite1" presStyleCnt="0"/>
      <dgm:spPr/>
    </dgm:pt>
    <dgm:pt modelId="{93E3879E-B2CE-497F-88F3-C49CC919A6DA}" type="pres">
      <dgm:prSet presAssocID="{8FFF9BA1-2E40-4ECF-9814-92BD02C1211E}" presName="rootText1" presStyleLbl="node0" presStyleIdx="0" presStyleCnt="1">
        <dgm:presLayoutVars>
          <dgm:chPref val="3"/>
        </dgm:presLayoutVars>
      </dgm:prSet>
      <dgm:spPr/>
      <dgm:t>
        <a:bodyPr/>
        <a:lstStyle/>
        <a:p>
          <a:endParaRPr lang="en-US"/>
        </a:p>
      </dgm:t>
    </dgm:pt>
    <dgm:pt modelId="{519335DC-8F06-44F5-84A8-58F544A28BE4}" type="pres">
      <dgm:prSet presAssocID="{8FFF9BA1-2E40-4ECF-9814-92BD02C1211E}" presName="rootConnector1" presStyleLbl="node1" presStyleIdx="0" presStyleCnt="0"/>
      <dgm:spPr/>
      <dgm:t>
        <a:bodyPr/>
        <a:lstStyle/>
        <a:p>
          <a:endParaRPr lang="en-US"/>
        </a:p>
      </dgm:t>
    </dgm:pt>
    <dgm:pt modelId="{CEB6F829-B1AD-4D2B-9F7B-B62809BFE700}" type="pres">
      <dgm:prSet presAssocID="{8FFF9BA1-2E40-4ECF-9814-92BD02C1211E}" presName="hierChild2" presStyleCnt="0"/>
      <dgm:spPr/>
    </dgm:pt>
    <dgm:pt modelId="{3ECF4F7F-34B4-43A3-8A97-6C86F637A099}" type="pres">
      <dgm:prSet presAssocID="{484E52A4-B559-4047-8659-DE25CDDB2E62}" presName="Name37" presStyleLbl="parChTrans1D2" presStyleIdx="0" presStyleCnt="2"/>
      <dgm:spPr/>
      <dgm:t>
        <a:bodyPr/>
        <a:lstStyle/>
        <a:p>
          <a:endParaRPr lang="en-US"/>
        </a:p>
      </dgm:t>
    </dgm:pt>
    <dgm:pt modelId="{F988A1D9-E410-4D0C-B90E-3993695D2FBC}" type="pres">
      <dgm:prSet presAssocID="{DCDCFE20-4988-4011-AAEF-3F8B3D8CD5E5}" presName="hierRoot2" presStyleCnt="0">
        <dgm:presLayoutVars>
          <dgm:hierBranch val="init"/>
        </dgm:presLayoutVars>
      </dgm:prSet>
      <dgm:spPr/>
    </dgm:pt>
    <dgm:pt modelId="{5E29FC3C-6237-4D1D-8AD5-68393DB24FB3}" type="pres">
      <dgm:prSet presAssocID="{DCDCFE20-4988-4011-AAEF-3F8B3D8CD5E5}" presName="rootComposite" presStyleCnt="0"/>
      <dgm:spPr/>
    </dgm:pt>
    <dgm:pt modelId="{9AA4436E-487B-4575-A74C-9673D4F4FB65}" type="pres">
      <dgm:prSet presAssocID="{DCDCFE20-4988-4011-AAEF-3F8B3D8CD5E5}" presName="rootText" presStyleLbl="node2" presStyleIdx="0" presStyleCnt="2">
        <dgm:presLayoutVars>
          <dgm:chPref val="3"/>
        </dgm:presLayoutVars>
      </dgm:prSet>
      <dgm:spPr/>
      <dgm:t>
        <a:bodyPr/>
        <a:lstStyle/>
        <a:p>
          <a:endParaRPr lang="en-US"/>
        </a:p>
      </dgm:t>
    </dgm:pt>
    <dgm:pt modelId="{6BD8E5F9-40BD-4C00-B472-F4D513F37976}" type="pres">
      <dgm:prSet presAssocID="{DCDCFE20-4988-4011-AAEF-3F8B3D8CD5E5}" presName="rootConnector" presStyleLbl="node2" presStyleIdx="0" presStyleCnt="2"/>
      <dgm:spPr/>
      <dgm:t>
        <a:bodyPr/>
        <a:lstStyle/>
        <a:p>
          <a:endParaRPr lang="en-US"/>
        </a:p>
      </dgm:t>
    </dgm:pt>
    <dgm:pt modelId="{70A8DF0F-7ED7-4312-B6BF-7D319E5A037B}" type="pres">
      <dgm:prSet presAssocID="{DCDCFE20-4988-4011-AAEF-3F8B3D8CD5E5}" presName="hierChild4" presStyleCnt="0"/>
      <dgm:spPr/>
    </dgm:pt>
    <dgm:pt modelId="{146C1F52-3D4C-4913-971E-80E8B67D93AD}" type="pres">
      <dgm:prSet presAssocID="{DCDCFE20-4988-4011-AAEF-3F8B3D8CD5E5}" presName="hierChild5" presStyleCnt="0"/>
      <dgm:spPr/>
    </dgm:pt>
    <dgm:pt modelId="{3CC31D6E-402E-43F5-A489-FE9E4F6E191B}" type="pres">
      <dgm:prSet presAssocID="{EFD22AF1-A78C-4B81-83B7-61090390BD70}" presName="Name37" presStyleLbl="parChTrans1D2" presStyleIdx="1" presStyleCnt="2"/>
      <dgm:spPr/>
      <dgm:t>
        <a:bodyPr/>
        <a:lstStyle/>
        <a:p>
          <a:endParaRPr lang="en-US"/>
        </a:p>
      </dgm:t>
    </dgm:pt>
    <dgm:pt modelId="{0BA49F2C-254C-4C4C-AE48-0130C41C87FC}" type="pres">
      <dgm:prSet presAssocID="{67891299-8A49-4823-B17C-CAB8272A75B2}" presName="hierRoot2" presStyleCnt="0">
        <dgm:presLayoutVars>
          <dgm:hierBranch val="init"/>
        </dgm:presLayoutVars>
      </dgm:prSet>
      <dgm:spPr/>
    </dgm:pt>
    <dgm:pt modelId="{E27650A5-F922-4B57-8817-9403F78822A9}" type="pres">
      <dgm:prSet presAssocID="{67891299-8A49-4823-B17C-CAB8272A75B2}" presName="rootComposite" presStyleCnt="0"/>
      <dgm:spPr/>
    </dgm:pt>
    <dgm:pt modelId="{C500C985-3699-4079-B33A-B73BB8F90AAE}" type="pres">
      <dgm:prSet presAssocID="{67891299-8A49-4823-B17C-CAB8272A75B2}" presName="rootText" presStyleLbl="node2" presStyleIdx="1" presStyleCnt="2">
        <dgm:presLayoutVars>
          <dgm:chPref val="3"/>
        </dgm:presLayoutVars>
      </dgm:prSet>
      <dgm:spPr/>
      <dgm:t>
        <a:bodyPr/>
        <a:lstStyle/>
        <a:p>
          <a:endParaRPr lang="en-US"/>
        </a:p>
      </dgm:t>
    </dgm:pt>
    <dgm:pt modelId="{EAD827FA-9E8D-4FB1-B2AB-EC6855F449FF}" type="pres">
      <dgm:prSet presAssocID="{67891299-8A49-4823-B17C-CAB8272A75B2}" presName="rootConnector" presStyleLbl="node2" presStyleIdx="1" presStyleCnt="2"/>
      <dgm:spPr/>
      <dgm:t>
        <a:bodyPr/>
        <a:lstStyle/>
        <a:p>
          <a:endParaRPr lang="en-US"/>
        </a:p>
      </dgm:t>
    </dgm:pt>
    <dgm:pt modelId="{2B8A3AAC-A2B2-4486-8A0F-46F80E3162EC}" type="pres">
      <dgm:prSet presAssocID="{67891299-8A49-4823-B17C-CAB8272A75B2}" presName="hierChild4" presStyleCnt="0"/>
      <dgm:spPr/>
    </dgm:pt>
    <dgm:pt modelId="{ACC8F808-106D-428E-9C69-C07B9B5B4EB3}" type="pres">
      <dgm:prSet presAssocID="{67891299-8A49-4823-B17C-CAB8272A75B2}" presName="hierChild5" presStyleCnt="0"/>
      <dgm:spPr/>
    </dgm:pt>
    <dgm:pt modelId="{15E0CC54-A661-4968-A072-E0B76C50C397}" type="pres">
      <dgm:prSet presAssocID="{8FFF9BA1-2E40-4ECF-9814-92BD02C1211E}" presName="hierChild3" presStyleCnt="0"/>
      <dgm:spPr/>
    </dgm:pt>
  </dgm:ptLst>
  <dgm:cxnLst>
    <dgm:cxn modelId="{F16ED79C-19F1-4327-82E1-8FFC9A5F8127}" type="presOf" srcId="{DCDCFE20-4988-4011-AAEF-3F8B3D8CD5E5}" destId="{6BD8E5F9-40BD-4C00-B472-F4D513F37976}" srcOrd="1" destOrd="0" presId="urn:microsoft.com/office/officeart/2005/8/layout/orgChart1"/>
    <dgm:cxn modelId="{40D19899-E0D9-4ACA-8F25-EEEDC7F66E21}" srcId="{8FFF9BA1-2E40-4ECF-9814-92BD02C1211E}" destId="{67891299-8A49-4823-B17C-CAB8272A75B2}" srcOrd="1" destOrd="0" parTransId="{EFD22AF1-A78C-4B81-83B7-61090390BD70}" sibTransId="{FAB94883-2080-4079-A0B4-5A1C6B86B87E}"/>
    <dgm:cxn modelId="{F39AF398-9E01-4C26-8C2D-75BC9C1DA850}" type="presOf" srcId="{8FFF9BA1-2E40-4ECF-9814-92BD02C1211E}" destId="{93E3879E-B2CE-497F-88F3-C49CC919A6DA}" srcOrd="0" destOrd="0" presId="urn:microsoft.com/office/officeart/2005/8/layout/orgChart1"/>
    <dgm:cxn modelId="{5E7B0622-C654-4634-AB7A-2BF4E05C1BD1}" type="presOf" srcId="{DCDCFE20-4988-4011-AAEF-3F8B3D8CD5E5}" destId="{9AA4436E-487B-4575-A74C-9673D4F4FB65}" srcOrd="0" destOrd="0" presId="urn:microsoft.com/office/officeart/2005/8/layout/orgChart1"/>
    <dgm:cxn modelId="{72B3F3BB-45A5-42AD-86A0-DB9E0FF45107}" srcId="{38F52697-57CF-4A47-A64A-DC152A7E87F3}" destId="{8FFF9BA1-2E40-4ECF-9814-92BD02C1211E}" srcOrd="0" destOrd="0" parTransId="{B299F242-8A86-4212-B834-A989D4EF93C7}" sibTransId="{7365D36E-E46A-43AE-B8DE-C044F5033E81}"/>
    <dgm:cxn modelId="{D0C68DBF-4455-4BAC-8D93-139E0C9B0EB1}" type="presOf" srcId="{8FFF9BA1-2E40-4ECF-9814-92BD02C1211E}" destId="{519335DC-8F06-44F5-84A8-58F544A28BE4}" srcOrd="1" destOrd="0" presId="urn:microsoft.com/office/officeart/2005/8/layout/orgChart1"/>
    <dgm:cxn modelId="{0F811DFC-6DC4-483A-883D-750E70BE755C}" type="presOf" srcId="{484E52A4-B559-4047-8659-DE25CDDB2E62}" destId="{3ECF4F7F-34B4-43A3-8A97-6C86F637A099}" srcOrd="0" destOrd="0" presId="urn:microsoft.com/office/officeart/2005/8/layout/orgChart1"/>
    <dgm:cxn modelId="{80C9679F-0013-4552-BB1B-06C4B168B9D9}" type="presOf" srcId="{38F52697-57CF-4A47-A64A-DC152A7E87F3}" destId="{7983EE1A-E7EA-4C66-ABD1-A6EF40643ED6}" srcOrd="0" destOrd="0" presId="urn:microsoft.com/office/officeart/2005/8/layout/orgChart1"/>
    <dgm:cxn modelId="{0E9DF054-0897-4FA0-853A-99FB787E0DC3}" type="presOf" srcId="{67891299-8A49-4823-B17C-CAB8272A75B2}" destId="{C500C985-3699-4079-B33A-B73BB8F90AAE}" srcOrd="0" destOrd="0" presId="urn:microsoft.com/office/officeart/2005/8/layout/orgChart1"/>
    <dgm:cxn modelId="{41ECF005-69D4-4B6D-9AEE-101AAB94B899}" type="presOf" srcId="{EFD22AF1-A78C-4B81-83B7-61090390BD70}" destId="{3CC31D6E-402E-43F5-A489-FE9E4F6E191B}" srcOrd="0" destOrd="0" presId="urn:microsoft.com/office/officeart/2005/8/layout/orgChart1"/>
    <dgm:cxn modelId="{D96DDB3B-72D5-477B-9C36-6DF0A7A210D3}" srcId="{8FFF9BA1-2E40-4ECF-9814-92BD02C1211E}" destId="{DCDCFE20-4988-4011-AAEF-3F8B3D8CD5E5}" srcOrd="0" destOrd="0" parTransId="{484E52A4-B559-4047-8659-DE25CDDB2E62}" sibTransId="{EE6DF8A5-80CD-4B31-8A1A-5C59D28789EC}"/>
    <dgm:cxn modelId="{6145D745-87CC-4911-8122-F411312CE18C}" type="presOf" srcId="{67891299-8A49-4823-B17C-CAB8272A75B2}" destId="{EAD827FA-9E8D-4FB1-B2AB-EC6855F449FF}" srcOrd="1" destOrd="0" presId="urn:microsoft.com/office/officeart/2005/8/layout/orgChart1"/>
    <dgm:cxn modelId="{79411E5B-D3C5-40E4-A445-2DE9DD2B7192}" type="presParOf" srcId="{7983EE1A-E7EA-4C66-ABD1-A6EF40643ED6}" destId="{A97CD580-28C6-46AD-ACA4-BCC725CD6507}" srcOrd="0" destOrd="0" presId="urn:microsoft.com/office/officeart/2005/8/layout/orgChart1"/>
    <dgm:cxn modelId="{1BEEDEF6-E113-4583-B471-81BB2284A071}" type="presParOf" srcId="{A97CD580-28C6-46AD-ACA4-BCC725CD6507}" destId="{91BB6D3B-45A1-4DF8-BD22-405F2D77F0EB}" srcOrd="0" destOrd="0" presId="urn:microsoft.com/office/officeart/2005/8/layout/orgChart1"/>
    <dgm:cxn modelId="{09089AA0-5551-417F-A37C-2025C2740027}" type="presParOf" srcId="{91BB6D3B-45A1-4DF8-BD22-405F2D77F0EB}" destId="{93E3879E-B2CE-497F-88F3-C49CC919A6DA}" srcOrd="0" destOrd="0" presId="urn:microsoft.com/office/officeart/2005/8/layout/orgChart1"/>
    <dgm:cxn modelId="{539226C5-F219-4445-8833-C498164144F8}" type="presParOf" srcId="{91BB6D3B-45A1-4DF8-BD22-405F2D77F0EB}" destId="{519335DC-8F06-44F5-84A8-58F544A28BE4}" srcOrd="1" destOrd="0" presId="urn:microsoft.com/office/officeart/2005/8/layout/orgChart1"/>
    <dgm:cxn modelId="{82F33A51-E3F7-4573-8435-2D9812B8C91E}" type="presParOf" srcId="{A97CD580-28C6-46AD-ACA4-BCC725CD6507}" destId="{CEB6F829-B1AD-4D2B-9F7B-B62809BFE700}" srcOrd="1" destOrd="0" presId="urn:microsoft.com/office/officeart/2005/8/layout/orgChart1"/>
    <dgm:cxn modelId="{B2988CEB-1520-4262-8D0B-511F6E229199}" type="presParOf" srcId="{CEB6F829-B1AD-4D2B-9F7B-B62809BFE700}" destId="{3ECF4F7F-34B4-43A3-8A97-6C86F637A099}" srcOrd="0" destOrd="0" presId="urn:microsoft.com/office/officeart/2005/8/layout/orgChart1"/>
    <dgm:cxn modelId="{5DF13DF0-D890-41CA-B792-5484AA3D8B0A}" type="presParOf" srcId="{CEB6F829-B1AD-4D2B-9F7B-B62809BFE700}" destId="{F988A1D9-E410-4D0C-B90E-3993695D2FBC}" srcOrd="1" destOrd="0" presId="urn:microsoft.com/office/officeart/2005/8/layout/orgChart1"/>
    <dgm:cxn modelId="{582C18A2-436B-4298-9BF3-E1B764C8A6B1}" type="presParOf" srcId="{F988A1D9-E410-4D0C-B90E-3993695D2FBC}" destId="{5E29FC3C-6237-4D1D-8AD5-68393DB24FB3}" srcOrd="0" destOrd="0" presId="urn:microsoft.com/office/officeart/2005/8/layout/orgChart1"/>
    <dgm:cxn modelId="{C98C320B-BD83-4578-B5A9-FB890C695838}" type="presParOf" srcId="{5E29FC3C-6237-4D1D-8AD5-68393DB24FB3}" destId="{9AA4436E-487B-4575-A74C-9673D4F4FB65}" srcOrd="0" destOrd="0" presId="urn:microsoft.com/office/officeart/2005/8/layout/orgChart1"/>
    <dgm:cxn modelId="{05749D52-3645-43CF-9363-9CE766B60C79}" type="presParOf" srcId="{5E29FC3C-6237-4D1D-8AD5-68393DB24FB3}" destId="{6BD8E5F9-40BD-4C00-B472-F4D513F37976}" srcOrd="1" destOrd="0" presId="urn:microsoft.com/office/officeart/2005/8/layout/orgChart1"/>
    <dgm:cxn modelId="{474A0829-A917-457A-B92F-245119A13644}" type="presParOf" srcId="{F988A1D9-E410-4D0C-B90E-3993695D2FBC}" destId="{70A8DF0F-7ED7-4312-B6BF-7D319E5A037B}" srcOrd="1" destOrd="0" presId="urn:microsoft.com/office/officeart/2005/8/layout/orgChart1"/>
    <dgm:cxn modelId="{2B5D9EE5-33A5-4A12-98F1-1BDA3009757F}" type="presParOf" srcId="{F988A1D9-E410-4D0C-B90E-3993695D2FBC}" destId="{146C1F52-3D4C-4913-971E-80E8B67D93AD}" srcOrd="2" destOrd="0" presId="urn:microsoft.com/office/officeart/2005/8/layout/orgChart1"/>
    <dgm:cxn modelId="{2CBBD971-7BF2-4363-B0B0-915DEFF35985}" type="presParOf" srcId="{CEB6F829-B1AD-4D2B-9F7B-B62809BFE700}" destId="{3CC31D6E-402E-43F5-A489-FE9E4F6E191B}" srcOrd="2" destOrd="0" presId="urn:microsoft.com/office/officeart/2005/8/layout/orgChart1"/>
    <dgm:cxn modelId="{89E615F3-E479-4465-97D7-38D7FF86D2A6}" type="presParOf" srcId="{CEB6F829-B1AD-4D2B-9F7B-B62809BFE700}" destId="{0BA49F2C-254C-4C4C-AE48-0130C41C87FC}" srcOrd="3" destOrd="0" presId="urn:microsoft.com/office/officeart/2005/8/layout/orgChart1"/>
    <dgm:cxn modelId="{5C963A24-5439-444D-9969-83C8AFA889DB}" type="presParOf" srcId="{0BA49F2C-254C-4C4C-AE48-0130C41C87FC}" destId="{E27650A5-F922-4B57-8817-9403F78822A9}" srcOrd="0" destOrd="0" presId="urn:microsoft.com/office/officeart/2005/8/layout/orgChart1"/>
    <dgm:cxn modelId="{C5B29A2F-2001-4A2A-B055-24200E89362F}" type="presParOf" srcId="{E27650A5-F922-4B57-8817-9403F78822A9}" destId="{C500C985-3699-4079-B33A-B73BB8F90AAE}" srcOrd="0" destOrd="0" presId="urn:microsoft.com/office/officeart/2005/8/layout/orgChart1"/>
    <dgm:cxn modelId="{5A40339C-BD10-42DE-B7C1-6ADB839E00EA}" type="presParOf" srcId="{E27650A5-F922-4B57-8817-9403F78822A9}" destId="{EAD827FA-9E8D-4FB1-B2AB-EC6855F449FF}" srcOrd="1" destOrd="0" presId="urn:microsoft.com/office/officeart/2005/8/layout/orgChart1"/>
    <dgm:cxn modelId="{BA679AB6-5415-429D-82F6-2F57FCECEB01}" type="presParOf" srcId="{0BA49F2C-254C-4C4C-AE48-0130C41C87FC}" destId="{2B8A3AAC-A2B2-4486-8A0F-46F80E3162EC}" srcOrd="1" destOrd="0" presId="urn:microsoft.com/office/officeart/2005/8/layout/orgChart1"/>
    <dgm:cxn modelId="{FD496EAD-10D6-45B2-939B-B73A6EA0CAAE}" type="presParOf" srcId="{0BA49F2C-254C-4C4C-AE48-0130C41C87FC}" destId="{ACC8F808-106D-428E-9C69-C07B9B5B4EB3}" srcOrd="2" destOrd="0" presId="urn:microsoft.com/office/officeart/2005/8/layout/orgChart1"/>
    <dgm:cxn modelId="{D7948AC3-F472-4A31-9936-7B4FC4FAC283}" type="presParOf" srcId="{A97CD580-28C6-46AD-ACA4-BCC725CD6507}" destId="{15E0CC54-A661-4968-A072-E0B76C50C397}"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C31D6E-402E-43F5-A489-FE9E4F6E191B}">
      <dsp:nvSpPr>
        <dsp:cNvPr id="0" name=""/>
        <dsp:cNvSpPr/>
      </dsp:nvSpPr>
      <dsp:spPr>
        <a:xfrm>
          <a:off x="4023518" y="1487427"/>
          <a:ext cx="1797739" cy="624008"/>
        </a:xfrm>
        <a:custGeom>
          <a:avLst/>
          <a:gdLst/>
          <a:ahLst/>
          <a:cxnLst/>
          <a:rect l="0" t="0" r="0" b="0"/>
          <a:pathLst>
            <a:path>
              <a:moveTo>
                <a:pt x="0" y="0"/>
              </a:moveTo>
              <a:lnTo>
                <a:pt x="0" y="312004"/>
              </a:lnTo>
              <a:lnTo>
                <a:pt x="1797739" y="312004"/>
              </a:lnTo>
              <a:lnTo>
                <a:pt x="1797739" y="624008"/>
              </a:lnTo>
            </a:path>
          </a:pathLst>
        </a:custGeom>
        <a:noFill/>
        <a:ln w="127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3ECF4F7F-34B4-43A3-8A97-6C86F637A099}">
      <dsp:nvSpPr>
        <dsp:cNvPr id="0" name=""/>
        <dsp:cNvSpPr/>
      </dsp:nvSpPr>
      <dsp:spPr>
        <a:xfrm>
          <a:off x="2225778" y="1487427"/>
          <a:ext cx="1797739" cy="624008"/>
        </a:xfrm>
        <a:custGeom>
          <a:avLst/>
          <a:gdLst/>
          <a:ahLst/>
          <a:cxnLst/>
          <a:rect l="0" t="0" r="0" b="0"/>
          <a:pathLst>
            <a:path>
              <a:moveTo>
                <a:pt x="1797739" y="0"/>
              </a:moveTo>
              <a:lnTo>
                <a:pt x="1797739" y="312004"/>
              </a:lnTo>
              <a:lnTo>
                <a:pt x="0" y="312004"/>
              </a:lnTo>
              <a:lnTo>
                <a:pt x="0" y="624008"/>
              </a:lnTo>
            </a:path>
          </a:pathLst>
        </a:custGeom>
        <a:noFill/>
        <a:ln w="127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93E3879E-B2CE-497F-88F3-C49CC919A6DA}">
      <dsp:nvSpPr>
        <dsp:cNvPr id="0" name=""/>
        <dsp:cNvSpPr/>
      </dsp:nvSpPr>
      <dsp:spPr>
        <a:xfrm>
          <a:off x="2537783" y="1691"/>
          <a:ext cx="2971470" cy="148573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Lower bound</a:t>
          </a:r>
          <a:endParaRPr lang="en-US" sz="3600" kern="1200" dirty="0"/>
        </a:p>
      </dsp:txBody>
      <dsp:txXfrm>
        <a:off x="2537783" y="1691"/>
        <a:ext cx="2971470" cy="1485735"/>
      </dsp:txXfrm>
    </dsp:sp>
    <dsp:sp modelId="{9AA4436E-487B-4575-A74C-9673D4F4FB65}">
      <dsp:nvSpPr>
        <dsp:cNvPr id="0" name=""/>
        <dsp:cNvSpPr/>
      </dsp:nvSpPr>
      <dsp:spPr>
        <a:xfrm>
          <a:off x="740043" y="2111435"/>
          <a:ext cx="2971470" cy="1485735"/>
        </a:xfrm>
        <a:prstGeom prst="rect">
          <a:avLst/>
        </a:prstGeom>
        <a:solidFill>
          <a:srgbClr val="009242"/>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Optimum supply voltage</a:t>
          </a:r>
          <a:endParaRPr lang="en-US" sz="3600" kern="1200" dirty="0"/>
        </a:p>
      </dsp:txBody>
      <dsp:txXfrm>
        <a:off x="740043" y="2111435"/>
        <a:ext cx="2971470" cy="1485735"/>
      </dsp:txXfrm>
    </dsp:sp>
    <dsp:sp modelId="{C500C985-3699-4079-B33A-B73BB8F90AAE}">
      <dsp:nvSpPr>
        <dsp:cNvPr id="0" name=""/>
        <dsp:cNvSpPr/>
      </dsp:nvSpPr>
      <dsp:spPr>
        <a:xfrm>
          <a:off x="4335522" y="2111435"/>
          <a:ext cx="2971470" cy="1485735"/>
        </a:xfrm>
        <a:prstGeom prst="rect">
          <a:avLst/>
        </a:prstGeom>
        <a:solidFill>
          <a:srgbClr val="0070C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Aperiodic clock</a:t>
          </a:r>
          <a:endParaRPr lang="en-US" sz="3600" kern="1200" dirty="0"/>
        </a:p>
      </dsp:txBody>
      <dsp:txXfrm>
        <a:off x="4335522" y="2111435"/>
        <a:ext cx="2971470" cy="148573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1BDDB92-3384-4A81-95BB-CDAB49FE7062}" type="datetimeFigureOut">
              <a:rPr lang="en-US" smtClean="0"/>
              <a:t>4/14/2014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4830C3E-9A0D-4D9B-94CE-7AC7F236A133}" type="slidenum">
              <a:rPr lang="en-US" smtClean="0"/>
              <a:t>‹#›</a:t>
            </a:fld>
            <a:endParaRPr lang="en-US"/>
          </a:p>
        </p:txBody>
      </p:sp>
    </p:spTree>
    <p:extLst>
      <p:ext uri="{BB962C8B-B14F-4D97-AF65-F5344CB8AC3E}">
        <p14:creationId xmlns:p14="http://schemas.microsoft.com/office/powerpoint/2010/main" val="3489251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ECD393-6A9B-4CA3-A050-0C45B5521D50}" type="datetimeFigureOut">
              <a:rPr lang="en-US" smtClean="0"/>
              <a:t>4/14/2014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A31D13-2633-4A0F-BBF5-3642FB89A359}" type="slidenum">
              <a:rPr lang="en-US" smtClean="0"/>
              <a:t>‹#›</a:t>
            </a:fld>
            <a:endParaRPr lang="en-US"/>
          </a:p>
        </p:txBody>
      </p:sp>
    </p:spTree>
    <p:extLst>
      <p:ext uri="{BB962C8B-B14F-4D97-AF65-F5344CB8AC3E}">
        <p14:creationId xmlns:p14="http://schemas.microsoft.com/office/powerpoint/2010/main" val="277587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A31D13-2633-4A0F-BBF5-3642FB89A359}" type="slidenum">
              <a:rPr lang="en-US" smtClean="0"/>
              <a:t>1</a:t>
            </a:fld>
            <a:endParaRPr lang="en-US"/>
          </a:p>
        </p:txBody>
      </p:sp>
    </p:spTree>
    <p:extLst>
      <p:ext uri="{BB962C8B-B14F-4D97-AF65-F5344CB8AC3E}">
        <p14:creationId xmlns:p14="http://schemas.microsoft.com/office/powerpoint/2010/main" val="4058611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If you have attended the keynote yesterday, you would have heard Arthur</a:t>
            </a:r>
            <a:r>
              <a:rPr lang="en-US" sz="1200" kern="1200" baseline="0" dirty="0" smtClean="0">
                <a:solidFill>
                  <a:schemeClr val="tx1"/>
                </a:solidFill>
                <a:effectLst/>
                <a:latin typeface="+mn-lt"/>
                <a:ea typeface="+mn-ea"/>
                <a:cs typeface="+mn-cs"/>
              </a:rPr>
              <a:t> George mention that  “Test is not free”. One way to look at it is that test time is proportional to test cost.  </a:t>
            </a:r>
            <a:r>
              <a:rPr lang="en-US" sz="1200" kern="1200" dirty="0" smtClean="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speed at which the scan based test runs is limited by the maximum power consumed during </a:t>
            </a:r>
            <a:r>
              <a:rPr lang="en-US" sz="1200" kern="1200" dirty="0" smtClean="0">
                <a:solidFill>
                  <a:schemeClr val="tx1"/>
                </a:solidFill>
                <a:effectLst/>
                <a:latin typeface="+mn-lt"/>
                <a:ea typeface="+mn-ea"/>
                <a:cs typeface="+mn-cs"/>
              </a:rPr>
              <a:t>one test cycle. </a:t>
            </a:r>
            <a:r>
              <a:rPr lang="en-US" sz="1200" kern="1200" dirty="0" smtClean="0">
                <a:solidFill>
                  <a:schemeClr val="tx1"/>
                </a:solidFill>
                <a:effectLst/>
                <a:latin typeface="+mn-lt"/>
                <a:ea typeface="+mn-ea"/>
                <a:cs typeface="+mn-cs"/>
              </a:rPr>
              <a:t>If the power consumed during test is more than the rated power for the device, then the test </a:t>
            </a:r>
            <a:r>
              <a:rPr lang="en-US" sz="1200" kern="1200" dirty="0" smtClean="0">
                <a:solidFill>
                  <a:schemeClr val="tx1"/>
                </a:solidFill>
                <a:effectLst/>
                <a:latin typeface="+mn-lt"/>
                <a:ea typeface="+mn-ea"/>
                <a:cs typeface="+mn-cs"/>
              </a:rPr>
              <a:t>runs at </a:t>
            </a:r>
            <a:r>
              <a:rPr lang="en-US" sz="1200" kern="1200" dirty="0" smtClean="0">
                <a:solidFill>
                  <a:schemeClr val="tx1"/>
                </a:solidFill>
                <a:effectLst/>
                <a:latin typeface="+mn-lt"/>
                <a:ea typeface="+mn-ea"/>
                <a:cs typeface="+mn-cs"/>
              </a:rPr>
              <a:t>a slower speed </a:t>
            </a:r>
            <a:r>
              <a:rPr lang="en-US" sz="1200" kern="1200" dirty="0" smtClean="0">
                <a:solidFill>
                  <a:schemeClr val="tx1"/>
                </a:solidFill>
                <a:effectLst/>
                <a:latin typeface="+mn-lt"/>
                <a:ea typeface="+mn-ea"/>
                <a:cs typeface="+mn-cs"/>
              </a:rPr>
              <a:t> and  in</a:t>
            </a:r>
            <a:r>
              <a:rPr lang="en-US" sz="1200" kern="1200" baseline="0" dirty="0" smtClean="0">
                <a:solidFill>
                  <a:schemeClr val="tx1"/>
                </a:solidFill>
                <a:effectLst/>
                <a:latin typeface="+mn-lt"/>
                <a:ea typeface="+mn-ea"/>
                <a:cs typeface="+mn-cs"/>
              </a:rPr>
              <a:t> addition to the large number of cycles the total test time is increased</a:t>
            </a:r>
            <a:r>
              <a:rPr lang="en-US"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1A31D13-2633-4A0F-BBF5-3642FB89A359}" type="slidenum">
              <a:rPr lang="en-US" smtClean="0"/>
              <a:t>2</a:t>
            </a:fld>
            <a:endParaRPr lang="en-US"/>
          </a:p>
        </p:txBody>
      </p:sp>
    </p:spTree>
    <p:extLst>
      <p:ext uri="{BB962C8B-B14F-4D97-AF65-F5344CB8AC3E}">
        <p14:creationId xmlns:p14="http://schemas.microsoft.com/office/powerpoint/2010/main" val="557274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foundation of the proposed methods is based on the theorem that states that in a power constrained </a:t>
            </a:r>
            <a:r>
              <a:rPr lang="en-US" dirty="0" smtClean="0">
                <a:solidFill>
                  <a:srgbClr val="FFFF00"/>
                </a:solidFill>
              </a:rPr>
              <a:t>where the peak power during any clock cycle must not exceed the rated power of the device, the test time has a lower bound </a:t>
            </a:r>
            <a:r>
              <a:rPr lang="en-US" sz="1200" kern="1200" dirty="0" smtClean="0">
                <a:solidFill>
                  <a:schemeClr val="tx1"/>
                </a:solidFill>
                <a:effectLst/>
                <a:latin typeface="+mn-lt"/>
                <a:ea typeface="+mn-ea"/>
                <a:cs typeface="+mn-cs"/>
              </a:rPr>
              <a:t>and </a:t>
            </a:r>
            <a:r>
              <a:rPr lang="en-US" sz="1200" kern="1200" dirty="0" smtClean="0">
                <a:solidFill>
                  <a:schemeClr val="tx1"/>
                </a:solidFill>
                <a:effectLst/>
                <a:latin typeface="+mn-lt"/>
                <a:ea typeface="+mn-ea"/>
                <a:cs typeface="+mn-cs"/>
              </a:rPr>
              <a:t>is quantified as such. The equality on the right hand side is from the well-known power equation, which is the energy dissipated over the period of interest. The inequality on the left hand side is the proposed lower bound that is targeted in this work. </a:t>
            </a:r>
            <a:r>
              <a:rPr lang="en-US" sz="1200" kern="1200" dirty="0" smtClean="0">
                <a:solidFill>
                  <a:schemeClr val="tx1"/>
                </a:solidFill>
                <a:effectLst/>
                <a:latin typeface="+mn-lt"/>
                <a:ea typeface="+mn-ea"/>
                <a:cs typeface="+mn-cs"/>
              </a:rPr>
              <a:t>Here, ETOTAL is</a:t>
            </a:r>
            <a:r>
              <a:rPr lang="en-US" sz="1200" kern="1200" baseline="0" dirty="0" smtClean="0">
                <a:solidFill>
                  <a:schemeClr val="tx1"/>
                </a:solidFill>
                <a:effectLst/>
                <a:latin typeface="+mn-lt"/>
                <a:ea typeface="+mn-ea"/>
                <a:cs typeface="+mn-cs"/>
              </a:rPr>
              <a:t> the total energy dissipated during test, </a:t>
            </a:r>
            <a:r>
              <a:rPr lang="en-US" sz="1200" kern="1200" baseline="0" dirty="0" err="1" smtClean="0">
                <a:solidFill>
                  <a:schemeClr val="tx1"/>
                </a:solidFill>
                <a:effectLst/>
                <a:latin typeface="+mn-lt"/>
                <a:ea typeface="+mn-ea"/>
                <a:cs typeface="+mn-cs"/>
              </a:rPr>
              <a:t>Pavg</a:t>
            </a:r>
            <a:r>
              <a:rPr lang="en-US" sz="1200" kern="1200" baseline="0" dirty="0" smtClean="0">
                <a:solidFill>
                  <a:schemeClr val="tx1"/>
                </a:solidFill>
                <a:effectLst/>
                <a:latin typeface="+mn-lt"/>
                <a:ea typeface="+mn-ea"/>
                <a:cs typeface="+mn-cs"/>
              </a:rPr>
              <a:t> is the average power of the test and PMAX(rated) is the maximum allowable power. </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1A31D13-2633-4A0F-BBF5-3642FB89A359}" type="slidenum">
              <a:rPr lang="en-US" smtClean="0"/>
              <a:t>3</a:t>
            </a:fld>
            <a:endParaRPr lang="en-US"/>
          </a:p>
        </p:txBody>
      </p:sp>
    </p:spTree>
    <p:extLst>
      <p:ext uri="{BB962C8B-B14F-4D97-AF65-F5344CB8AC3E}">
        <p14:creationId xmlns:p14="http://schemas.microsoft.com/office/powerpoint/2010/main" val="916161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To achieve the lower bound stated in the theorem, two methods are proposed. In one method the supply voltage for the entire test is reduced to an optimum </a:t>
            </a:r>
            <a:r>
              <a:rPr lang="en-US" sz="1200" kern="1200" dirty="0" smtClean="0">
                <a:solidFill>
                  <a:schemeClr val="tx1"/>
                </a:solidFill>
                <a:effectLst/>
                <a:latin typeface="+mn-lt"/>
                <a:ea typeface="+mn-ea"/>
                <a:cs typeface="+mn-cs"/>
              </a:rPr>
              <a:t>value which reduces</a:t>
            </a:r>
            <a:r>
              <a:rPr lang="en-US" dirty="0" smtClean="0"/>
              <a:t> the energy but we now increase the rate at which it is consumed to maintain the same power dissipation.</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Using periodic clock, energy due to switching activity is unevenly consumed over the test.</a:t>
            </a:r>
            <a:r>
              <a:rPr lang="en-US" baseline="0" dirty="0" smtClean="0"/>
              <a:t> So in the second method we use </a:t>
            </a:r>
            <a:r>
              <a:rPr lang="en-US" dirty="0" smtClean="0"/>
              <a:t>Aperiodic clock where the clock period is varied such that the energy is consumed evenly over the test. The optimum test period for each cycle is calculated based on the energy consumed during the cycle under consideration.</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1A31D13-2633-4A0F-BBF5-3642FB89A359}" type="slidenum">
              <a:rPr lang="en-US" smtClean="0"/>
              <a:t>4</a:t>
            </a:fld>
            <a:endParaRPr lang="en-US"/>
          </a:p>
        </p:txBody>
      </p:sp>
    </p:spTree>
    <p:extLst>
      <p:ext uri="{BB962C8B-B14F-4D97-AF65-F5344CB8AC3E}">
        <p14:creationId xmlns:p14="http://schemas.microsoft.com/office/powerpoint/2010/main" val="1539670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feasibility of aperiodic test is demonstrated using s298 benchmark circuit tested on an ATE. The figure shows waveforms for the periodic clock test from the logic analyzer tool on the ATE. The first row shows clock cycle number. The period used for the periodic clock is 500ns shown in the second row. The waveforms following are scan out scan in scan enable and the primary inputs, and finally the scan </a:t>
            </a:r>
            <a:r>
              <a:rPr lang="en-US" sz="1200" kern="1200" dirty="0" smtClean="0">
                <a:solidFill>
                  <a:schemeClr val="tx1"/>
                </a:solidFill>
                <a:effectLst/>
                <a:latin typeface="+mn-lt"/>
                <a:ea typeface="+mn-ea"/>
                <a:cs typeface="+mn-cs"/>
              </a:rPr>
              <a:t>clock, observe</a:t>
            </a:r>
            <a:r>
              <a:rPr lang="en-US" sz="1200" kern="1200" baseline="0" dirty="0" smtClean="0">
                <a:solidFill>
                  <a:schemeClr val="tx1"/>
                </a:solidFill>
                <a:effectLst/>
                <a:latin typeface="+mn-lt"/>
                <a:ea typeface="+mn-ea"/>
                <a:cs typeface="+mn-cs"/>
              </a:rPr>
              <a:t> here the clock period is constant</a:t>
            </a:r>
            <a:r>
              <a:rPr lang="en-US"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total </a:t>
            </a:r>
            <a:r>
              <a:rPr lang="en-US" sz="1200" kern="1200" dirty="0" smtClean="0">
                <a:solidFill>
                  <a:schemeClr val="tx1"/>
                </a:solidFill>
                <a:effectLst/>
                <a:latin typeface="+mn-lt"/>
                <a:ea typeface="+mn-ea"/>
                <a:cs typeface="+mn-cs"/>
              </a:rPr>
              <a:t>time </a:t>
            </a:r>
            <a:r>
              <a:rPr lang="en-US" sz="1200" kern="1200" dirty="0" smtClean="0">
                <a:solidFill>
                  <a:schemeClr val="tx1"/>
                </a:solidFill>
                <a:effectLst/>
                <a:latin typeface="+mn-lt"/>
                <a:ea typeface="+mn-ea"/>
                <a:cs typeface="+mn-cs"/>
              </a:rPr>
              <a:t>displayed </a:t>
            </a:r>
            <a:r>
              <a:rPr lang="en-US" sz="1200" kern="1200" dirty="0" smtClean="0">
                <a:solidFill>
                  <a:schemeClr val="tx1"/>
                </a:solidFill>
                <a:effectLst/>
                <a:latin typeface="+mn-lt"/>
                <a:ea typeface="+mn-ea"/>
                <a:cs typeface="+mn-cs"/>
              </a:rPr>
              <a:t>in</a:t>
            </a:r>
            <a:r>
              <a:rPr lang="en-US" sz="1200" kern="1200" baseline="0" dirty="0" smtClean="0">
                <a:solidFill>
                  <a:schemeClr val="tx1"/>
                </a:solidFill>
                <a:effectLst/>
                <a:latin typeface="+mn-lt"/>
                <a:ea typeface="+mn-ea"/>
                <a:cs typeface="+mn-cs"/>
              </a:rPr>
              <a:t> this frame</a:t>
            </a:r>
            <a:r>
              <a:rPr lang="en-US"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is 16.5us which composes 33 cycles.</a:t>
            </a:r>
          </a:p>
          <a:p>
            <a:endParaRPr lang="en-US" dirty="0"/>
          </a:p>
        </p:txBody>
      </p:sp>
      <p:sp>
        <p:nvSpPr>
          <p:cNvPr id="4" name="Slide Number Placeholder 3"/>
          <p:cNvSpPr>
            <a:spLocks noGrp="1"/>
          </p:cNvSpPr>
          <p:nvPr>
            <p:ph type="sldNum" sz="quarter" idx="10"/>
          </p:nvPr>
        </p:nvSpPr>
        <p:spPr/>
        <p:txBody>
          <a:bodyPr/>
          <a:lstStyle/>
          <a:p>
            <a:fld id="{B1A31D13-2633-4A0F-BBF5-3642FB89A359}" type="slidenum">
              <a:rPr lang="en-US" smtClean="0"/>
              <a:t>5</a:t>
            </a:fld>
            <a:endParaRPr lang="en-US"/>
          </a:p>
        </p:txBody>
      </p:sp>
    </p:spTree>
    <p:extLst>
      <p:ext uri="{BB962C8B-B14F-4D97-AF65-F5344CB8AC3E}">
        <p14:creationId xmlns:p14="http://schemas.microsoft.com/office/powerpoint/2010/main" val="28258097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Going to aperiodic clock, the </a:t>
            </a:r>
            <a:r>
              <a:rPr lang="en-US" sz="1200" kern="1200" dirty="0" smtClean="0">
                <a:solidFill>
                  <a:schemeClr val="tx1"/>
                </a:solidFill>
                <a:effectLst/>
                <a:latin typeface="+mn-lt"/>
                <a:ea typeface="+mn-ea"/>
                <a:cs typeface="+mn-cs"/>
              </a:rPr>
              <a:t>test program and the pattern file is modified to include the chosen periods. The varying periods can be observed in the waveform at the bottom. As observed for the same time period of 16.5us the time frame now compose of 58 cycles. The total test composed of 540 cycles and showed </a:t>
            </a:r>
            <a:r>
              <a:rPr lang="en-US" sz="1200" kern="1200" dirty="0" smtClean="0">
                <a:solidFill>
                  <a:schemeClr val="tx1"/>
                </a:solidFill>
                <a:effectLst/>
                <a:latin typeface="+mn-lt"/>
                <a:ea typeface="+mn-ea"/>
                <a:cs typeface="+mn-cs"/>
              </a:rPr>
              <a:t>approx. </a:t>
            </a:r>
            <a:r>
              <a:rPr lang="en-US" sz="1200" kern="1200" dirty="0" smtClean="0">
                <a:solidFill>
                  <a:schemeClr val="tx1"/>
                </a:solidFill>
                <a:effectLst/>
                <a:latin typeface="+mn-lt"/>
                <a:ea typeface="+mn-ea"/>
                <a:cs typeface="+mn-cs"/>
              </a:rPr>
              <a:t>30% reduction in </a:t>
            </a:r>
            <a:r>
              <a:rPr lang="en-US" sz="1200" kern="1200" dirty="0" smtClean="0">
                <a:solidFill>
                  <a:schemeClr val="tx1"/>
                </a:solidFill>
                <a:effectLst/>
                <a:latin typeface="+mn-lt"/>
                <a:ea typeface="+mn-ea"/>
                <a:cs typeface="+mn-cs"/>
              </a:rPr>
              <a:t>test time.</a:t>
            </a:r>
            <a:endParaRPr lang="en-US" dirty="0"/>
          </a:p>
        </p:txBody>
      </p:sp>
      <p:sp>
        <p:nvSpPr>
          <p:cNvPr id="4" name="Slide Number Placeholder 3"/>
          <p:cNvSpPr>
            <a:spLocks noGrp="1"/>
          </p:cNvSpPr>
          <p:nvPr>
            <p:ph type="sldNum" sz="quarter" idx="10"/>
          </p:nvPr>
        </p:nvSpPr>
        <p:spPr/>
        <p:txBody>
          <a:bodyPr/>
          <a:lstStyle/>
          <a:p>
            <a:fld id="{B1A31D13-2633-4A0F-BBF5-3642FB89A359}" type="slidenum">
              <a:rPr lang="en-US" smtClean="0"/>
              <a:t>6</a:t>
            </a:fld>
            <a:endParaRPr lang="en-US"/>
          </a:p>
        </p:txBody>
      </p:sp>
    </p:spTree>
    <p:extLst>
      <p:ext uri="{BB962C8B-B14F-4D97-AF65-F5344CB8AC3E}">
        <p14:creationId xmlns:p14="http://schemas.microsoft.com/office/powerpoint/2010/main" val="661114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graph shows </a:t>
            </a:r>
            <a:r>
              <a:rPr lang="en-US" sz="1200" kern="1200" dirty="0" smtClean="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reduction in test time using the proposed </a:t>
            </a:r>
            <a:r>
              <a:rPr lang="en-US" sz="1200" kern="1200" dirty="0" smtClean="0">
                <a:solidFill>
                  <a:schemeClr val="tx1"/>
                </a:solidFill>
                <a:effectLst/>
                <a:latin typeface="+mn-lt"/>
                <a:ea typeface="+mn-ea"/>
                <a:cs typeface="+mn-cs"/>
              </a:rPr>
              <a:t>methods </a:t>
            </a:r>
            <a:r>
              <a:rPr lang="en-US" sz="1200" kern="1200" dirty="0" smtClean="0">
                <a:solidFill>
                  <a:schemeClr val="tx1"/>
                </a:solidFill>
                <a:effectLst/>
                <a:latin typeface="+mn-lt"/>
                <a:ea typeface="+mn-ea"/>
                <a:cs typeface="+mn-cs"/>
              </a:rPr>
              <a:t>for periodic and aperiodic clock tests.  The x-axis shows the supply voltage at which the test is performed and the y-axis shows the minimum test time at the corresponding voltage. </a:t>
            </a:r>
            <a:endParaRPr lang="en-US" sz="120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 test is power constrained if the minimum test cycle period is limited only by the maximum power dissipated</a:t>
            </a:r>
            <a:r>
              <a:rPr lang="en-US" baseline="0" dirty="0" smtClean="0"/>
              <a:t> which includes all test on the right hand side region</a:t>
            </a: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 test is structure constrained if the minimum test cycle period is constrained only by the structural limit of the path under consideration. Which includes test on the left hand side region.</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As the voltage is reduced the test clock period is increased to maintain the same power dissipation. The lowest voltage at which the test runs at the maximum speed is the optimum voltage which is</a:t>
            </a:r>
            <a:r>
              <a:rPr lang="en-US" dirty="0" smtClean="0"/>
              <a:t> at the boundary when the test starts to become structure constrained.</a:t>
            </a:r>
            <a:r>
              <a:rPr lang="en-US" sz="1200" kern="1200" dirty="0" smtClean="0">
                <a:solidFill>
                  <a:schemeClr val="tx1"/>
                </a:solidFill>
                <a:effectLst/>
                <a:latin typeface="+mn-lt"/>
                <a:ea typeface="+mn-ea"/>
                <a:cs typeface="+mn-cs"/>
              </a:rPr>
              <a:t> Beyond this minimum voltage the test clock period will be structure constrained and thus has to be increased.</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Relative </a:t>
            </a:r>
            <a:r>
              <a:rPr lang="en-US" sz="1200" kern="1200" dirty="0" smtClean="0">
                <a:solidFill>
                  <a:schemeClr val="tx1"/>
                </a:solidFill>
                <a:effectLst/>
                <a:latin typeface="+mn-lt"/>
                <a:ea typeface="+mn-ea"/>
                <a:cs typeface="+mn-cs"/>
              </a:rPr>
              <a:t>to the conventional testing using a periodic clock at nominal voltage, using </a:t>
            </a:r>
            <a:r>
              <a:rPr lang="en-US" sz="1200" b="1" kern="1200" dirty="0" smtClean="0">
                <a:solidFill>
                  <a:schemeClr val="tx1"/>
                </a:solidFill>
                <a:effectLst/>
                <a:latin typeface="+mn-lt"/>
                <a:ea typeface="+mn-ea"/>
                <a:cs typeface="+mn-cs"/>
              </a:rPr>
              <a:t>aperiodic</a:t>
            </a:r>
            <a:r>
              <a:rPr lang="en-US"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clock</a:t>
            </a:r>
            <a:r>
              <a:rPr lang="en-US" sz="1200" kern="1200" baseline="0" dirty="0" smtClean="0">
                <a:solidFill>
                  <a:schemeClr val="tx1"/>
                </a:solidFill>
                <a:effectLst/>
                <a:latin typeface="+mn-lt"/>
                <a:ea typeface="+mn-ea"/>
                <a:cs typeface="+mn-cs"/>
              </a:rPr>
              <a:t> at nominal voltage</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periodic</a:t>
            </a:r>
            <a:r>
              <a:rPr lang="en-US" sz="1200" kern="1200" dirty="0" smtClean="0">
                <a:solidFill>
                  <a:schemeClr val="tx1"/>
                </a:solidFill>
                <a:effectLst/>
                <a:latin typeface="+mn-lt"/>
                <a:ea typeface="+mn-ea"/>
                <a:cs typeface="+mn-cs"/>
              </a:rPr>
              <a:t> clock at a reduced optimum </a:t>
            </a:r>
            <a:r>
              <a:rPr lang="en-US" sz="1200" kern="1200" dirty="0" smtClean="0">
                <a:solidFill>
                  <a:schemeClr val="tx1"/>
                </a:solidFill>
                <a:effectLst/>
                <a:latin typeface="+mn-lt"/>
                <a:ea typeface="+mn-ea"/>
                <a:cs typeface="+mn-cs"/>
              </a:rPr>
              <a:t>voltage reduces </a:t>
            </a:r>
            <a:r>
              <a:rPr lang="en-US" sz="1200" kern="1200" dirty="0" smtClean="0">
                <a:solidFill>
                  <a:schemeClr val="tx1"/>
                </a:solidFill>
                <a:effectLst/>
                <a:latin typeface="+mn-lt"/>
                <a:ea typeface="+mn-ea"/>
                <a:cs typeface="+mn-cs"/>
              </a:rPr>
              <a:t>test time by 43% and 63%. Further reduction is achievable if the test is run with aperiodic clock at a reduced optimum </a:t>
            </a:r>
            <a:r>
              <a:rPr lang="en-US" sz="1200" kern="1200" dirty="0" smtClean="0">
                <a:solidFill>
                  <a:schemeClr val="tx1"/>
                </a:solidFill>
                <a:effectLst/>
                <a:latin typeface="+mn-lt"/>
                <a:ea typeface="+mn-ea"/>
                <a:cs typeface="+mn-cs"/>
              </a:rPr>
              <a:t>voltage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as </a:t>
            </a:r>
            <a:r>
              <a:rPr lang="en-US" sz="1200" kern="1200" dirty="0" smtClean="0">
                <a:solidFill>
                  <a:schemeClr val="tx1"/>
                </a:solidFill>
                <a:effectLst/>
                <a:latin typeface="+mn-lt"/>
                <a:ea typeface="+mn-ea"/>
                <a:cs typeface="+mn-cs"/>
              </a:rPr>
              <a:t>shown.</a:t>
            </a:r>
          </a:p>
          <a:p>
            <a:endParaRPr lang="en-US" dirty="0"/>
          </a:p>
        </p:txBody>
      </p:sp>
      <p:sp>
        <p:nvSpPr>
          <p:cNvPr id="4" name="Slide Number Placeholder 3"/>
          <p:cNvSpPr>
            <a:spLocks noGrp="1"/>
          </p:cNvSpPr>
          <p:nvPr>
            <p:ph type="sldNum" sz="quarter" idx="10"/>
          </p:nvPr>
        </p:nvSpPr>
        <p:spPr/>
        <p:txBody>
          <a:bodyPr/>
          <a:lstStyle/>
          <a:p>
            <a:fld id="{B1A31D13-2633-4A0F-BBF5-3642FB89A359}" type="slidenum">
              <a:rPr lang="en-US" smtClean="0"/>
              <a:t>7</a:t>
            </a:fld>
            <a:endParaRPr lang="en-US"/>
          </a:p>
        </p:txBody>
      </p:sp>
    </p:spTree>
    <p:extLst>
      <p:ext uri="{BB962C8B-B14F-4D97-AF65-F5344CB8AC3E}">
        <p14:creationId xmlns:p14="http://schemas.microsoft.com/office/powerpoint/2010/main" val="2748041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work we have proposed a novel</a:t>
            </a:r>
            <a:r>
              <a:rPr lang="en-US" baseline="0" dirty="0" smtClean="0"/>
              <a:t> lower bound that mitigates the trade off between test time and test power. </a:t>
            </a:r>
          </a:p>
          <a:p>
            <a:r>
              <a:rPr lang="en-US" baseline="0" dirty="0" smtClean="0"/>
              <a:t>Methods were proved experimentally on the ATE and by simulation. An aperiodic clock provides a lower test time at any voltage as long as some cycles are power constrained. Based on the theorem aperiodic clock will always be less than or equal to the periodic clock test time. </a:t>
            </a:r>
            <a:endParaRPr lang="en-US" dirty="0"/>
          </a:p>
        </p:txBody>
      </p:sp>
      <p:sp>
        <p:nvSpPr>
          <p:cNvPr id="4" name="Slide Number Placeholder 3"/>
          <p:cNvSpPr>
            <a:spLocks noGrp="1"/>
          </p:cNvSpPr>
          <p:nvPr>
            <p:ph type="sldNum" sz="quarter" idx="10"/>
          </p:nvPr>
        </p:nvSpPr>
        <p:spPr/>
        <p:txBody>
          <a:bodyPr/>
          <a:lstStyle/>
          <a:p>
            <a:fld id="{B1A31D13-2633-4A0F-BBF5-3642FB89A359}" type="slidenum">
              <a:rPr lang="en-US" smtClean="0"/>
              <a:t>8</a:t>
            </a:fld>
            <a:endParaRPr lang="en-US"/>
          </a:p>
        </p:txBody>
      </p:sp>
    </p:spTree>
    <p:extLst>
      <p:ext uri="{BB962C8B-B14F-4D97-AF65-F5344CB8AC3E}">
        <p14:creationId xmlns:p14="http://schemas.microsoft.com/office/powerpoint/2010/main" val="40512409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limited to ATE – for example</a:t>
            </a:r>
            <a:r>
              <a:rPr lang="en-US" baseline="0" dirty="0" smtClean="0"/>
              <a:t> </a:t>
            </a:r>
            <a:r>
              <a:rPr lang="en-US" dirty="0" smtClean="0"/>
              <a:t>in</a:t>
            </a:r>
            <a:r>
              <a:rPr lang="en-US" baseline="0" dirty="0" smtClean="0"/>
              <a:t> the case where on-chip clock is utilized, a frequency divider can be used to provide the required clocks and the ATE can choose the value to be used before applying patterns</a:t>
            </a:r>
          </a:p>
          <a:p>
            <a:endParaRPr lang="en-US" baseline="0" dirty="0" smtClean="0"/>
          </a:p>
          <a:p>
            <a:r>
              <a:rPr lang="en-US" baseline="0" dirty="0" smtClean="0"/>
              <a:t>In case of delay test, aperiodic test can be limit to scan shift, which involves more cycles. </a:t>
            </a:r>
          </a:p>
          <a:p>
            <a:endParaRPr lang="en-US" baseline="0" dirty="0" smtClean="0"/>
          </a:p>
          <a:p>
            <a:r>
              <a:rPr lang="en-US" baseline="0" dirty="0" smtClean="0"/>
              <a:t>Using optimum voltage in delay test may require to switch the power supply back to the nominal during launch and capture cycles, this may require additional dummy cycles to compensate the time needed to charge the power lines. </a:t>
            </a:r>
          </a:p>
          <a:p>
            <a:endParaRPr lang="en-US" dirty="0" smtClean="0"/>
          </a:p>
          <a:p>
            <a:r>
              <a:rPr lang="en-US" dirty="0" smtClean="0"/>
              <a:t>Effect</a:t>
            </a:r>
            <a:r>
              <a:rPr lang="en-US" baseline="0" dirty="0" smtClean="0"/>
              <a:t> on leakage must be studied, though in technologies such as </a:t>
            </a:r>
            <a:r>
              <a:rPr lang="en-US" baseline="0" dirty="0" err="1" smtClean="0"/>
              <a:t>FinFETs</a:t>
            </a:r>
            <a:r>
              <a:rPr lang="en-US" baseline="0" dirty="0" smtClean="0"/>
              <a:t> leakage is minimized and the dominant power is due to switching activity, so in that scenario the proposed methods will be more beneficial.</a:t>
            </a:r>
            <a:endParaRPr lang="en-US" dirty="0"/>
          </a:p>
        </p:txBody>
      </p:sp>
      <p:sp>
        <p:nvSpPr>
          <p:cNvPr id="4" name="Slide Number Placeholder 3"/>
          <p:cNvSpPr>
            <a:spLocks noGrp="1"/>
          </p:cNvSpPr>
          <p:nvPr>
            <p:ph type="sldNum" sz="quarter" idx="10"/>
          </p:nvPr>
        </p:nvSpPr>
        <p:spPr/>
        <p:txBody>
          <a:bodyPr/>
          <a:lstStyle/>
          <a:p>
            <a:fld id="{B1A31D13-2633-4A0F-BBF5-3642FB89A359}" type="slidenum">
              <a:rPr lang="en-US" smtClean="0"/>
              <a:t>9</a:t>
            </a:fld>
            <a:endParaRPr lang="en-US"/>
          </a:p>
        </p:txBody>
      </p:sp>
    </p:spTree>
    <p:extLst>
      <p:ext uri="{BB962C8B-B14F-4D97-AF65-F5344CB8AC3E}">
        <p14:creationId xmlns:p14="http://schemas.microsoft.com/office/powerpoint/2010/main" val="15479381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6B42B29B-425B-4C9C-A4C5-D1FEFD5F8002}" type="datetime1">
              <a:rPr lang="en-US" smtClean="0"/>
              <a:t>4/14/2014</a:t>
            </a:fld>
            <a:endParaRPr lang="en-US"/>
          </a:p>
        </p:txBody>
      </p:sp>
      <p:sp>
        <p:nvSpPr>
          <p:cNvPr id="5" name="Footer Placeholder 4"/>
          <p:cNvSpPr>
            <a:spLocks noGrp="1"/>
          </p:cNvSpPr>
          <p:nvPr>
            <p:ph type="ftr" sz="quarter" idx="11"/>
          </p:nvPr>
        </p:nvSpPr>
        <p:spPr>
          <a:xfrm>
            <a:off x="533401" y="5936189"/>
            <a:ext cx="4021666" cy="365125"/>
          </a:xfrm>
        </p:spPr>
        <p:txBody>
          <a:bodyPr/>
          <a:lstStyle/>
          <a:p>
            <a:r>
              <a:rPr lang="en-US" smtClean="0"/>
              <a:t>TTTC Doctoral Thesis Contest 2014</a:t>
            </a:r>
            <a:endParaRPr lang="en-US"/>
          </a:p>
        </p:txBody>
      </p:sp>
      <p:sp>
        <p:nvSpPr>
          <p:cNvPr id="6" name="Slide Number Placeholder 5"/>
          <p:cNvSpPr>
            <a:spLocks noGrp="1"/>
          </p:cNvSpPr>
          <p:nvPr>
            <p:ph type="sldNum" sz="quarter" idx="12"/>
          </p:nvPr>
        </p:nvSpPr>
        <p:spPr>
          <a:xfrm>
            <a:off x="7010399" y="2750337"/>
            <a:ext cx="1370293" cy="1356442"/>
          </a:xfrm>
        </p:spPr>
        <p:txBody>
          <a:bodyPr/>
          <a:lstStyle/>
          <a:p>
            <a:fld id="{2E8EDCE7-4C17-40EA-97AC-CBDDE5CBD34E}" type="slidenum">
              <a:rPr lang="en-US" smtClean="0"/>
              <a:t>‹#›</a:t>
            </a:fld>
            <a:endParaRPr lang="en-US"/>
          </a:p>
        </p:txBody>
      </p:sp>
    </p:spTree>
    <p:extLst>
      <p:ext uri="{BB962C8B-B14F-4D97-AF65-F5344CB8AC3E}">
        <p14:creationId xmlns:p14="http://schemas.microsoft.com/office/powerpoint/2010/main" val="1008465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B61325-D9FB-44D8-B971-522E6105EAA3}" type="datetime1">
              <a:rPr lang="en-US" smtClean="0"/>
              <a:t>4/14/2014</a:t>
            </a:fld>
            <a:endParaRPr lang="en-US"/>
          </a:p>
        </p:txBody>
      </p:sp>
      <p:sp>
        <p:nvSpPr>
          <p:cNvPr id="6" name="Footer Placeholder 5"/>
          <p:cNvSpPr>
            <a:spLocks noGrp="1"/>
          </p:cNvSpPr>
          <p:nvPr>
            <p:ph type="ftr" sz="quarter" idx="11"/>
          </p:nvPr>
        </p:nvSpPr>
        <p:spPr/>
        <p:txBody>
          <a:bodyPr/>
          <a:lstStyle/>
          <a:p>
            <a:r>
              <a:rPr lang="en-US" smtClean="0"/>
              <a:t>TTTC Doctoral Thesis Contest 2014</a:t>
            </a:r>
            <a:endParaRPr lang="en-US"/>
          </a:p>
        </p:txBody>
      </p:sp>
      <p:sp>
        <p:nvSpPr>
          <p:cNvPr id="7" name="Slide Number Placeholder 6"/>
          <p:cNvSpPr>
            <a:spLocks noGrp="1"/>
          </p:cNvSpPr>
          <p:nvPr>
            <p:ph type="sldNum" sz="quarter" idx="12"/>
          </p:nvPr>
        </p:nvSpPr>
        <p:spPr>
          <a:xfrm>
            <a:off x="7856438" y="4711310"/>
            <a:ext cx="1149836" cy="1090789"/>
          </a:xfrm>
        </p:spPr>
        <p:txBody>
          <a:bodyPr/>
          <a:lstStyle/>
          <a:p>
            <a:fld id="{2E8EDCE7-4C17-40EA-97AC-CBDDE5CBD34E}" type="slidenum">
              <a:rPr lang="en-US" smtClean="0"/>
              <a:t>‹#›</a:t>
            </a:fld>
            <a:endParaRPr lang="en-US"/>
          </a:p>
        </p:txBody>
      </p:sp>
    </p:spTree>
    <p:extLst>
      <p:ext uri="{BB962C8B-B14F-4D97-AF65-F5344CB8AC3E}">
        <p14:creationId xmlns:p14="http://schemas.microsoft.com/office/powerpoint/2010/main" val="3907477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56251E-2D02-40B9-B301-6EB152D23B8E}" type="datetime1">
              <a:rPr lang="en-US" smtClean="0"/>
              <a:t>4/14/2014</a:t>
            </a:fld>
            <a:endParaRPr lang="en-US"/>
          </a:p>
        </p:txBody>
      </p:sp>
      <p:sp>
        <p:nvSpPr>
          <p:cNvPr id="6" name="Footer Placeholder 5"/>
          <p:cNvSpPr>
            <a:spLocks noGrp="1"/>
          </p:cNvSpPr>
          <p:nvPr>
            <p:ph type="ftr" sz="quarter" idx="11"/>
          </p:nvPr>
        </p:nvSpPr>
        <p:spPr/>
        <p:txBody>
          <a:bodyPr/>
          <a:lstStyle/>
          <a:p>
            <a:r>
              <a:rPr lang="en-US" smtClean="0"/>
              <a:t>TTTC Doctoral Thesis Contest 2014</a:t>
            </a:r>
            <a:endParaRPr lang="en-US"/>
          </a:p>
        </p:txBody>
      </p:sp>
      <p:sp>
        <p:nvSpPr>
          <p:cNvPr id="7" name="Slide Number Placeholder 6"/>
          <p:cNvSpPr>
            <a:spLocks noGrp="1"/>
          </p:cNvSpPr>
          <p:nvPr>
            <p:ph type="sldNum" sz="quarter" idx="12"/>
          </p:nvPr>
        </p:nvSpPr>
        <p:spPr>
          <a:xfrm>
            <a:off x="7856438" y="4711616"/>
            <a:ext cx="1149836" cy="1090789"/>
          </a:xfrm>
        </p:spPr>
        <p:txBody>
          <a:bodyPr/>
          <a:lstStyle/>
          <a:p>
            <a:fld id="{2E8EDCE7-4C17-40EA-97AC-CBDDE5CBD34E}" type="slidenum">
              <a:rPr lang="en-US" smtClean="0"/>
              <a:t>‹#›</a:t>
            </a:fld>
            <a:endParaRPr lang="en-US"/>
          </a:p>
        </p:txBody>
      </p:sp>
    </p:spTree>
    <p:extLst>
      <p:ext uri="{BB962C8B-B14F-4D97-AF65-F5344CB8AC3E}">
        <p14:creationId xmlns:p14="http://schemas.microsoft.com/office/powerpoint/2010/main" val="749406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B7E3FB-A597-4F5D-9E8C-5CEA8244DE16}" type="datetime1">
              <a:rPr lang="en-US" smtClean="0"/>
              <a:t>4/14/2014</a:t>
            </a:fld>
            <a:endParaRPr lang="en-US"/>
          </a:p>
        </p:txBody>
      </p:sp>
      <p:sp>
        <p:nvSpPr>
          <p:cNvPr id="6" name="Footer Placeholder 5"/>
          <p:cNvSpPr>
            <a:spLocks noGrp="1"/>
          </p:cNvSpPr>
          <p:nvPr>
            <p:ph type="ftr" sz="quarter" idx="11"/>
          </p:nvPr>
        </p:nvSpPr>
        <p:spPr/>
        <p:txBody>
          <a:bodyPr/>
          <a:lstStyle/>
          <a:p>
            <a:r>
              <a:rPr lang="en-US" smtClean="0"/>
              <a:t>TTTC Doctoral Thesis Contest 2014</a:t>
            </a:r>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2E8EDCE7-4C17-40EA-97AC-CBDDE5CBD34E}" type="slidenum">
              <a:rPr lang="en-US" smtClean="0"/>
              <a:t>‹#›</a:t>
            </a:fld>
            <a:endParaRPr lang="en-US"/>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4650420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781EE2-C92E-4341-A720-D1A45BBA5037}" type="datetime1">
              <a:rPr lang="en-US" smtClean="0"/>
              <a:t>4/14/2014</a:t>
            </a:fld>
            <a:endParaRPr lang="en-US"/>
          </a:p>
        </p:txBody>
      </p:sp>
      <p:sp>
        <p:nvSpPr>
          <p:cNvPr id="6" name="Footer Placeholder 5"/>
          <p:cNvSpPr>
            <a:spLocks noGrp="1"/>
          </p:cNvSpPr>
          <p:nvPr>
            <p:ph type="ftr" sz="quarter" idx="11"/>
          </p:nvPr>
        </p:nvSpPr>
        <p:spPr/>
        <p:txBody>
          <a:bodyPr/>
          <a:lstStyle/>
          <a:p>
            <a:r>
              <a:rPr lang="en-US" smtClean="0"/>
              <a:t>TTTC Doctoral Thesis Contest 2014</a:t>
            </a:r>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2E8EDCE7-4C17-40EA-97AC-CBDDE5CBD34E}" type="slidenum">
              <a:rPr lang="en-US" smtClean="0"/>
              <a:t>‹#›</a:t>
            </a:fld>
            <a:endParaRPr lang="en-US"/>
          </a:p>
        </p:txBody>
      </p:sp>
    </p:spTree>
    <p:extLst>
      <p:ext uri="{BB962C8B-B14F-4D97-AF65-F5344CB8AC3E}">
        <p14:creationId xmlns:p14="http://schemas.microsoft.com/office/powerpoint/2010/main" val="25690489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EB55C3D2-B5E9-469D-8C23-AF770295662E}" type="datetime1">
              <a:rPr lang="en-US" smtClean="0"/>
              <a:t>4/14/2014</a:t>
            </a:fld>
            <a:endParaRPr lang="en-US"/>
          </a:p>
        </p:txBody>
      </p:sp>
      <p:sp>
        <p:nvSpPr>
          <p:cNvPr id="4" name="Footer Placeholder 3"/>
          <p:cNvSpPr>
            <a:spLocks noGrp="1"/>
          </p:cNvSpPr>
          <p:nvPr>
            <p:ph type="ftr" sz="quarter" idx="11"/>
          </p:nvPr>
        </p:nvSpPr>
        <p:spPr/>
        <p:txBody>
          <a:bodyPr/>
          <a:lstStyle/>
          <a:p>
            <a:r>
              <a:rPr lang="en-US" smtClean="0"/>
              <a:t>TTTC Doctoral Thesis Contest 2014</a:t>
            </a:r>
            <a:endParaRPr lang="en-US"/>
          </a:p>
        </p:txBody>
      </p:sp>
      <p:sp>
        <p:nvSpPr>
          <p:cNvPr id="5" name="Slide Number Placeholder 4"/>
          <p:cNvSpPr>
            <a:spLocks noGrp="1"/>
          </p:cNvSpPr>
          <p:nvPr>
            <p:ph type="sldNum" sz="quarter" idx="12"/>
          </p:nvPr>
        </p:nvSpPr>
        <p:spPr/>
        <p:txBody>
          <a:bodyPr/>
          <a:lstStyle/>
          <a:p>
            <a:fld id="{2E8EDCE7-4C17-40EA-97AC-CBDDE5CBD34E}" type="slidenum">
              <a:rPr lang="en-US" smtClean="0"/>
              <a:t>‹#›</a:t>
            </a:fld>
            <a:endParaRPr lang="en-US"/>
          </a:p>
        </p:txBody>
      </p:sp>
    </p:spTree>
    <p:extLst>
      <p:ext uri="{BB962C8B-B14F-4D97-AF65-F5344CB8AC3E}">
        <p14:creationId xmlns:p14="http://schemas.microsoft.com/office/powerpoint/2010/main" val="19292219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8A5E42A-8D8B-4310-9A39-06FC921E07B4}" type="datetime1">
              <a:rPr lang="en-US" smtClean="0"/>
              <a:t>4/14/2014</a:t>
            </a:fld>
            <a:endParaRPr lang="en-US"/>
          </a:p>
        </p:txBody>
      </p:sp>
      <p:sp>
        <p:nvSpPr>
          <p:cNvPr id="4" name="Footer Placeholder 3"/>
          <p:cNvSpPr>
            <a:spLocks noGrp="1"/>
          </p:cNvSpPr>
          <p:nvPr>
            <p:ph type="ftr" sz="quarter" idx="11"/>
          </p:nvPr>
        </p:nvSpPr>
        <p:spPr/>
        <p:txBody>
          <a:bodyPr/>
          <a:lstStyle/>
          <a:p>
            <a:r>
              <a:rPr lang="en-US" smtClean="0"/>
              <a:t>TTTC Doctoral Thesis Contest 2014</a:t>
            </a:r>
            <a:endParaRPr lang="en-US"/>
          </a:p>
        </p:txBody>
      </p:sp>
      <p:sp>
        <p:nvSpPr>
          <p:cNvPr id="5" name="Slide Number Placeholder 4"/>
          <p:cNvSpPr>
            <a:spLocks noGrp="1"/>
          </p:cNvSpPr>
          <p:nvPr>
            <p:ph type="sldNum" sz="quarter" idx="12"/>
          </p:nvPr>
        </p:nvSpPr>
        <p:spPr/>
        <p:txBody>
          <a:bodyPr/>
          <a:lstStyle/>
          <a:p>
            <a:fld id="{2E8EDCE7-4C17-40EA-97AC-CBDDE5CBD34E}" type="slidenum">
              <a:rPr lang="en-US" smtClean="0"/>
              <a:t>‹#›</a:t>
            </a:fld>
            <a:endParaRPr lang="en-US"/>
          </a:p>
        </p:txBody>
      </p:sp>
    </p:spTree>
    <p:extLst>
      <p:ext uri="{BB962C8B-B14F-4D97-AF65-F5344CB8AC3E}">
        <p14:creationId xmlns:p14="http://schemas.microsoft.com/office/powerpoint/2010/main" val="39757644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EC32AF-5B1E-49D7-80C7-F09A84608B53}" type="datetime1">
              <a:rPr lang="en-US" smtClean="0"/>
              <a:t>4/14/2014</a:t>
            </a:fld>
            <a:endParaRPr lang="en-US"/>
          </a:p>
        </p:txBody>
      </p:sp>
      <p:sp>
        <p:nvSpPr>
          <p:cNvPr id="5" name="Footer Placeholder 4"/>
          <p:cNvSpPr>
            <a:spLocks noGrp="1"/>
          </p:cNvSpPr>
          <p:nvPr>
            <p:ph type="ftr" sz="quarter" idx="11"/>
          </p:nvPr>
        </p:nvSpPr>
        <p:spPr/>
        <p:txBody>
          <a:bodyPr/>
          <a:lstStyle/>
          <a:p>
            <a:r>
              <a:rPr lang="en-US" smtClean="0"/>
              <a:t>TTTC Doctoral Thesis Contest 2014</a:t>
            </a:r>
            <a:endParaRPr lang="en-US"/>
          </a:p>
        </p:txBody>
      </p:sp>
      <p:sp>
        <p:nvSpPr>
          <p:cNvPr id="6" name="Slide Number Placeholder 5"/>
          <p:cNvSpPr>
            <a:spLocks noGrp="1"/>
          </p:cNvSpPr>
          <p:nvPr>
            <p:ph type="sldNum" sz="quarter" idx="12"/>
          </p:nvPr>
        </p:nvSpPr>
        <p:spPr/>
        <p:txBody>
          <a:bodyPr/>
          <a:lstStyle/>
          <a:p>
            <a:fld id="{2E8EDCE7-4C17-40EA-97AC-CBDDE5CBD34E}" type="slidenum">
              <a:rPr lang="en-US" smtClean="0"/>
              <a:t>‹#›</a:t>
            </a:fld>
            <a:endParaRPr lang="en-US"/>
          </a:p>
        </p:txBody>
      </p:sp>
    </p:spTree>
    <p:extLst>
      <p:ext uri="{BB962C8B-B14F-4D97-AF65-F5344CB8AC3E}">
        <p14:creationId xmlns:p14="http://schemas.microsoft.com/office/powerpoint/2010/main" val="13592177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B268BC25-7B1E-4B10-8D89-5D473FFAA70F}" type="datetime1">
              <a:rPr lang="en-US" smtClean="0"/>
              <a:t>4/14/2014</a:t>
            </a:fld>
            <a:endParaRPr lang="en-US"/>
          </a:p>
        </p:txBody>
      </p:sp>
      <p:sp>
        <p:nvSpPr>
          <p:cNvPr id="5" name="Footer Placeholder 4"/>
          <p:cNvSpPr>
            <a:spLocks noGrp="1"/>
          </p:cNvSpPr>
          <p:nvPr>
            <p:ph type="ftr" sz="quarter" idx="11"/>
          </p:nvPr>
        </p:nvSpPr>
        <p:spPr>
          <a:xfrm>
            <a:off x="510241" y="5936189"/>
            <a:ext cx="4518959" cy="365125"/>
          </a:xfrm>
        </p:spPr>
        <p:txBody>
          <a:bodyPr/>
          <a:lstStyle/>
          <a:p>
            <a:r>
              <a:rPr lang="en-US" smtClean="0"/>
              <a:t>TTTC Doctoral Thesis Contest 2014</a:t>
            </a:r>
            <a:endParaRPr lang="en-US"/>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2E8EDCE7-4C17-40EA-97AC-CBDDE5CBD34E}" type="slidenum">
              <a:rPr lang="en-US" smtClean="0"/>
              <a:t>‹#›</a:t>
            </a:fld>
            <a:endParaRPr lang="en-US"/>
          </a:p>
        </p:txBody>
      </p:sp>
    </p:spTree>
    <p:extLst>
      <p:ext uri="{BB962C8B-B14F-4D97-AF65-F5344CB8AC3E}">
        <p14:creationId xmlns:p14="http://schemas.microsoft.com/office/powerpoint/2010/main" val="2344967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C378AE9B-7BCB-4948-9F6F-57577BF42A78}" type="datetime1">
              <a:rPr lang="en-US" smtClean="0"/>
              <a:t>4/14/2014</a:t>
            </a:fld>
            <a:endParaRPr lang="en-US"/>
          </a:p>
        </p:txBody>
      </p:sp>
      <p:sp>
        <p:nvSpPr>
          <p:cNvPr id="5" name="Footer Placeholder 4"/>
          <p:cNvSpPr>
            <a:spLocks noGrp="1"/>
          </p:cNvSpPr>
          <p:nvPr>
            <p:ph type="ftr" sz="quarter" idx="11"/>
          </p:nvPr>
        </p:nvSpPr>
        <p:spPr/>
        <p:txBody>
          <a:bodyPr/>
          <a:lstStyle/>
          <a:p>
            <a:r>
              <a:rPr lang="en-US" smtClean="0"/>
              <a:t>TTTC Doctoral Thesis Contest 2014</a:t>
            </a:r>
            <a:endParaRPr lang="en-US"/>
          </a:p>
        </p:txBody>
      </p:sp>
      <p:sp>
        <p:nvSpPr>
          <p:cNvPr id="6" name="Slide Number Placeholder 5"/>
          <p:cNvSpPr>
            <a:spLocks noGrp="1"/>
          </p:cNvSpPr>
          <p:nvPr>
            <p:ph type="sldNum" sz="quarter" idx="12"/>
          </p:nvPr>
        </p:nvSpPr>
        <p:spPr/>
        <p:txBody>
          <a:bodyPr/>
          <a:lstStyle/>
          <a:p>
            <a:fld id="{2E8EDCE7-4C17-40EA-97AC-CBDDE5CBD34E}" type="slidenum">
              <a:rPr lang="en-US" smtClean="0"/>
              <a:t>‹#›</a:t>
            </a:fld>
            <a:endParaRPr lang="en-US"/>
          </a:p>
        </p:txBody>
      </p:sp>
    </p:spTree>
    <p:extLst>
      <p:ext uri="{BB962C8B-B14F-4D97-AF65-F5344CB8AC3E}">
        <p14:creationId xmlns:p14="http://schemas.microsoft.com/office/powerpoint/2010/main" val="1514378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65810" y="5936188"/>
            <a:ext cx="2057400" cy="365125"/>
          </a:xfrm>
        </p:spPr>
        <p:txBody>
          <a:bodyPr/>
          <a:lstStyle/>
          <a:p>
            <a:fld id="{44A3C7C9-5D2F-47D5-8995-C232D78ED797}" type="datetime1">
              <a:rPr lang="en-US" smtClean="0"/>
              <a:t>4/14/2014</a:t>
            </a:fld>
            <a:endParaRPr lang="en-US"/>
          </a:p>
        </p:txBody>
      </p:sp>
      <p:sp>
        <p:nvSpPr>
          <p:cNvPr id="5" name="Footer Placeholder 4"/>
          <p:cNvSpPr>
            <a:spLocks noGrp="1"/>
          </p:cNvSpPr>
          <p:nvPr>
            <p:ph type="ftr" sz="quarter" idx="11"/>
          </p:nvPr>
        </p:nvSpPr>
        <p:spPr>
          <a:xfrm>
            <a:off x="533400" y="5936189"/>
            <a:ext cx="4834673" cy="365125"/>
          </a:xfrm>
        </p:spPr>
        <p:txBody>
          <a:bodyPr/>
          <a:lstStyle/>
          <a:p>
            <a:r>
              <a:rPr lang="en-US" smtClean="0"/>
              <a:t>TTTC Doctoral Thesis Contest 2014</a:t>
            </a:r>
            <a:endParaRPr lang="en-US"/>
          </a:p>
        </p:txBody>
      </p:sp>
      <p:sp>
        <p:nvSpPr>
          <p:cNvPr id="6" name="Slide Number Placeholder 5"/>
          <p:cNvSpPr>
            <a:spLocks noGrp="1"/>
          </p:cNvSpPr>
          <p:nvPr>
            <p:ph type="sldNum" sz="quarter" idx="12"/>
          </p:nvPr>
        </p:nvSpPr>
        <p:spPr>
          <a:xfrm>
            <a:off x="7856438" y="2869896"/>
            <a:ext cx="1149836" cy="1090789"/>
          </a:xfrm>
        </p:spPr>
        <p:txBody>
          <a:bodyPr/>
          <a:lstStyle/>
          <a:p>
            <a:fld id="{2E8EDCE7-4C17-40EA-97AC-CBDDE5CBD34E}" type="slidenum">
              <a:rPr lang="en-US" smtClean="0"/>
              <a:t>‹#›</a:t>
            </a:fld>
            <a:endParaRPr lang="en-US"/>
          </a:p>
        </p:txBody>
      </p:sp>
    </p:spTree>
    <p:extLst>
      <p:ext uri="{BB962C8B-B14F-4D97-AF65-F5344CB8AC3E}">
        <p14:creationId xmlns:p14="http://schemas.microsoft.com/office/powerpoint/2010/main" val="4250944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5184B3B-BFB5-4D84-954A-A493E7C8116B}" type="datetime1">
              <a:rPr lang="en-US" smtClean="0"/>
              <a:t>4/14/2014</a:t>
            </a:fld>
            <a:endParaRPr lang="en-US"/>
          </a:p>
        </p:txBody>
      </p:sp>
      <p:sp>
        <p:nvSpPr>
          <p:cNvPr id="6" name="Footer Placeholder 5"/>
          <p:cNvSpPr>
            <a:spLocks noGrp="1"/>
          </p:cNvSpPr>
          <p:nvPr>
            <p:ph type="ftr" sz="quarter" idx="11"/>
          </p:nvPr>
        </p:nvSpPr>
        <p:spPr/>
        <p:txBody>
          <a:bodyPr/>
          <a:lstStyle/>
          <a:p>
            <a:r>
              <a:rPr lang="en-US" smtClean="0"/>
              <a:t>TTTC Doctoral Thesis Contest 2014</a:t>
            </a:r>
            <a:endParaRPr lang="en-US"/>
          </a:p>
        </p:txBody>
      </p:sp>
      <p:sp>
        <p:nvSpPr>
          <p:cNvPr id="7" name="Slide Number Placeholder 6"/>
          <p:cNvSpPr>
            <a:spLocks noGrp="1"/>
          </p:cNvSpPr>
          <p:nvPr>
            <p:ph type="sldNum" sz="quarter" idx="12"/>
          </p:nvPr>
        </p:nvSpPr>
        <p:spPr/>
        <p:txBody>
          <a:bodyPr/>
          <a:lstStyle/>
          <a:p>
            <a:fld id="{2E8EDCE7-4C17-40EA-97AC-CBDDE5CBD34E}" type="slidenum">
              <a:rPr lang="en-US" smtClean="0"/>
              <a:t>‹#›</a:t>
            </a:fld>
            <a:endParaRPr lang="en-US"/>
          </a:p>
        </p:txBody>
      </p:sp>
    </p:spTree>
    <p:extLst>
      <p:ext uri="{BB962C8B-B14F-4D97-AF65-F5344CB8AC3E}">
        <p14:creationId xmlns:p14="http://schemas.microsoft.com/office/powerpoint/2010/main" val="3157788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E9CDE4F-9974-4D87-882E-3326662FAD0A}" type="datetime1">
              <a:rPr lang="en-US" smtClean="0"/>
              <a:t>4/14/2014</a:t>
            </a:fld>
            <a:endParaRPr lang="en-US"/>
          </a:p>
        </p:txBody>
      </p:sp>
      <p:sp>
        <p:nvSpPr>
          <p:cNvPr id="8" name="Footer Placeholder 7"/>
          <p:cNvSpPr>
            <a:spLocks noGrp="1"/>
          </p:cNvSpPr>
          <p:nvPr>
            <p:ph type="ftr" sz="quarter" idx="11"/>
          </p:nvPr>
        </p:nvSpPr>
        <p:spPr/>
        <p:txBody>
          <a:bodyPr/>
          <a:lstStyle/>
          <a:p>
            <a:r>
              <a:rPr lang="en-US" smtClean="0"/>
              <a:t>TTTC Doctoral Thesis Contest 2014</a:t>
            </a:r>
            <a:endParaRPr lang="en-US"/>
          </a:p>
        </p:txBody>
      </p:sp>
      <p:sp>
        <p:nvSpPr>
          <p:cNvPr id="9" name="Slide Number Placeholder 8"/>
          <p:cNvSpPr>
            <a:spLocks noGrp="1"/>
          </p:cNvSpPr>
          <p:nvPr>
            <p:ph type="sldNum" sz="quarter" idx="12"/>
          </p:nvPr>
        </p:nvSpPr>
        <p:spPr/>
        <p:txBody>
          <a:bodyPr/>
          <a:lstStyle/>
          <a:p>
            <a:fld id="{2E8EDCE7-4C17-40EA-97AC-CBDDE5CBD34E}" type="slidenum">
              <a:rPr lang="en-US" smtClean="0"/>
              <a:t>‹#›</a:t>
            </a:fld>
            <a:endParaRPr lang="en-US"/>
          </a:p>
        </p:txBody>
      </p:sp>
    </p:spTree>
    <p:extLst>
      <p:ext uri="{BB962C8B-B14F-4D97-AF65-F5344CB8AC3E}">
        <p14:creationId xmlns:p14="http://schemas.microsoft.com/office/powerpoint/2010/main" val="3508005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B2FD0C5-78C4-4952-8295-876E87DBBED3}" type="datetime1">
              <a:rPr lang="en-US" smtClean="0"/>
              <a:t>4/14/2014</a:t>
            </a:fld>
            <a:endParaRPr lang="en-US"/>
          </a:p>
        </p:txBody>
      </p:sp>
      <p:sp>
        <p:nvSpPr>
          <p:cNvPr id="4" name="Footer Placeholder 3"/>
          <p:cNvSpPr>
            <a:spLocks noGrp="1"/>
          </p:cNvSpPr>
          <p:nvPr>
            <p:ph type="ftr" sz="quarter" idx="11"/>
          </p:nvPr>
        </p:nvSpPr>
        <p:spPr/>
        <p:txBody>
          <a:bodyPr/>
          <a:lstStyle/>
          <a:p>
            <a:r>
              <a:rPr lang="en-US" smtClean="0"/>
              <a:t>TTTC Doctoral Thesis Contest 2014</a:t>
            </a:r>
            <a:endParaRPr lang="en-US"/>
          </a:p>
        </p:txBody>
      </p:sp>
      <p:sp>
        <p:nvSpPr>
          <p:cNvPr id="5" name="Slide Number Placeholder 4"/>
          <p:cNvSpPr>
            <a:spLocks noGrp="1"/>
          </p:cNvSpPr>
          <p:nvPr>
            <p:ph type="sldNum" sz="quarter" idx="12"/>
          </p:nvPr>
        </p:nvSpPr>
        <p:spPr/>
        <p:txBody>
          <a:bodyPr/>
          <a:lstStyle/>
          <a:p>
            <a:fld id="{2E8EDCE7-4C17-40EA-97AC-CBDDE5CBD34E}" type="slidenum">
              <a:rPr lang="en-US" smtClean="0"/>
              <a:t>‹#›</a:t>
            </a:fld>
            <a:endParaRPr lang="en-US"/>
          </a:p>
        </p:txBody>
      </p:sp>
    </p:spTree>
    <p:extLst>
      <p:ext uri="{BB962C8B-B14F-4D97-AF65-F5344CB8AC3E}">
        <p14:creationId xmlns:p14="http://schemas.microsoft.com/office/powerpoint/2010/main" val="3545719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cstate="print">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E30DBE98-8BAE-4C88-AD5D-EED35C591C1E}" type="datetime1">
              <a:rPr lang="en-US" smtClean="0"/>
              <a:t>4/14/2014</a:t>
            </a:fld>
            <a:endParaRPr lang="en-US"/>
          </a:p>
        </p:txBody>
      </p:sp>
      <p:sp>
        <p:nvSpPr>
          <p:cNvPr id="3" name="Footer Placeholder 2"/>
          <p:cNvSpPr>
            <a:spLocks noGrp="1"/>
          </p:cNvSpPr>
          <p:nvPr>
            <p:ph type="ftr" sz="quarter" idx="11"/>
          </p:nvPr>
        </p:nvSpPr>
        <p:spPr/>
        <p:txBody>
          <a:bodyPr/>
          <a:lstStyle/>
          <a:p>
            <a:r>
              <a:rPr lang="en-US" smtClean="0"/>
              <a:t>TTTC Doctoral Thesis Contest 2014</a:t>
            </a:r>
            <a:endParaRPr lang="en-US"/>
          </a:p>
        </p:txBody>
      </p:sp>
      <p:sp>
        <p:nvSpPr>
          <p:cNvPr id="4" name="Slide Number Placeholder 3"/>
          <p:cNvSpPr>
            <a:spLocks noGrp="1"/>
          </p:cNvSpPr>
          <p:nvPr>
            <p:ph type="sldNum" sz="quarter" idx="12"/>
          </p:nvPr>
        </p:nvSpPr>
        <p:spPr/>
        <p:txBody>
          <a:bodyPr/>
          <a:lstStyle/>
          <a:p>
            <a:fld id="{2E8EDCE7-4C17-40EA-97AC-CBDDE5CBD34E}" type="slidenum">
              <a:rPr lang="en-US" smtClean="0"/>
              <a:t>‹#›</a:t>
            </a:fld>
            <a:endParaRPr lang="en-US"/>
          </a:p>
        </p:txBody>
      </p:sp>
    </p:spTree>
    <p:extLst>
      <p:ext uri="{BB962C8B-B14F-4D97-AF65-F5344CB8AC3E}">
        <p14:creationId xmlns:p14="http://schemas.microsoft.com/office/powerpoint/2010/main" val="3488412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1597A4-BDC8-4CA1-B379-DF893664C43C}" type="datetime1">
              <a:rPr lang="en-US" smtClean="0"/>
              <a:t>4/14/2014</a:t>
            </a:fld>
            <a:endParaRPr lang="en-US"/>
          </a:p>
        </p:txBody>
      </p:sp>
      <p:sp>
        <p:nvSpPr>
          <p:cNvPr id="6" name="Footer Placeholder 5"/>
          <p:cNvSpPr>
            <a:spLocks noGrp="1"/>
          </p:cNvSpPr>
          <p:nvPr>
            <p:ph type="ftr" sz="quarter" idx="11"/>
          </p:nvPr>
        </p:nvSpPr>
        <p:spPr/>
        <p:txBody>
          <a:bodyPr/>
          <a:lstStyle/>
          <a:p>
            <a:r>
              <a:rPr lang="en-US" smtClean="0"/>
              <a:t>TTTC Doctoral Thesis Contest 2014</a:t>
            </a:r>
            <a:endParaRPr lang="en-US"/>
          </a:p>
        </p:txBody>
      </p:sp>
      <p:sp>
        <p:nvSpPr>
          <p:cNvPr id="7" name="Slide Number Placeholder 6"/>
          <p:cNvSpPr>
            <a:spLocks noGrp="1"/>
          </p:cNvSpPr>
          <p:nvPr>
            <p:ph type="sldNum" sz="quarter" idx="12"/>
          </p:nvPr>
        </p:nvSpPr>
        <p:spPr/>
        <p:txBody>
          <a:bodyPr/>
          <a:lstStyle/>
          <a:p>
            <a:fld id="{2E8EDCE7-4C17-40EA-97AC-CBDDE5CBD34E}" type="slidenum">
              <a:rPr lang="en-US" smtClean="0"/>
              <a:t>‹#›</a:t>
            </a:fld>
            <a:endParaRPr lang="en-US"/>
          </a:p>
        </p:txBody>
      </p:sp>
    </p:spTree>
    <p:extLst>
      <p:ext uri="{BB962C8B-B14F-4D97-AF65-F5344CB8AC3E}">
        <p14:creationId xmlns:p14="http://schemas.microsoft.com/office/powerpoint/2010/main" val="187573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ABED89-CC66-414B-A8C7-C343562E3264}" type="datetime1">
              <a:rPr lang="en-US" smtClean="0"/>
              <a:t>4/14/2014</a:t>
            </a:fld>
            <a:endParaRPr lang="en-US"/>
          </a:p>
        </p:txBody>
      </p:sp>
      <p:sp>
        <p:nvSpPr>
          <p:cNvPr id="6" name="Footer Placeholder 5"/>
          <p:cNvSpPr>
            <a:spLocks noGrp="1"/>
          </p:cNvSpPr>
          <p:nvPr>
            <p:ph type="ftr" sz="quarter" idx="11"/>
          </p:nvPr>
        </p:nvSpPr>
        <p:spPr/>
        <p:txBody>
          <a:bodyPr/>
          <a:lstStyle/>
          <a:p>
            <a:r>
              <a:rPr lang="en-US" smtClean="0"/>
              <a:t>TTTC Doctoral Thesis Contest 2014</a:t>
            </a:r>
            <a:endParaRPr lang="en-US" dirty="0"/>
          </a:p>
        </p:txBody>
      </p:sp>
      <p:sp>
        <p:nvSpPr>
          <p:cNvPr id="7" name="Slide Number Placeholder 6"/>
          <p:cNvSpPr>
            <a:spLocks noGrp="1"/>
          </p:cNvSpPr>
          <p:nvPr>
            <p:ph type="sldNum" sz="quarter" idx="12"/>
          </p:nvPr>
        </p:nvSpPr>
        <p:spPr/>
        <p:txBody>
          <a:bodyPr/>
          <a:lstStyle/>
          <a:p>
            <a:fld id="{2E8EDCE7-4C17-40EA-97AC-CBDDE5CBD34E}" type="slidenum">
              <a:rPr lang="en-US" smtClean="0"/>
              <a:t>‹#›</a:t>
            </a:fld>
            <a:endParaRPr lang="en-US"/>
          </a:p>
        </p:txBody>
      </p:sp>
    </p:spTree>
    <p:extLst>
      <p:ext uri="{BB962C8B-B14F-4D97-AF65-F5344CB8AC3E}">
        <p14:creationId xmlns:p14="http://schemas.microsoft.com/office/powerpoint/2010/main" val="1636759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1639" y="2279723"/>
            <a:ext cx="8047264" cy="359931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7698921" y="5879039"/>
            <a:ext cx="877246"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65B18B0-9530-449E-842B-CD1F02A2BDDC}" type="datetime1">
              <a:rPr lang="en-US" smtClean="0"/>
              <a:t>4/14/2014</a:t>
            </a:fld>
            <a:endParaRPr lang="en-US"/>
          </a:p>
        </p:txBody>
      </p:sp>
      <p:sp>
        <p:nvSpPr>
          <p:cNvPr id="5" name="Footer Placeholder 4"/>
          <p:cNvSpPr>
            <a:spLocks noGrp="1"/>
          </p:cNvSpPr>
          <p:nvPr>
            <p:ph type="ftr" sz="quarter" idx="3"/>
          </p:nvPr>
        </p:nvSpPr>
        <p:spPr>
          <a:xfrm>
            <a:off x="531639" y="5879039"/>
            <a:ext cx="4905775" cy="365125"/>
          </a:xfrm>
          <a:prstGeom prst="rect">
            <a:avLst/>
          </a:prstGeom>
        </p:spPr>
        <p:txBody>
          <a:bodyPr vert="horz" lIns="91440" tIns="45720" rIns="91440" bIns="45720" rtlCol="0" anchor="ctr"/>
          <a:lstStyle>
            <a:lvl1pPr algn="l">
              <a:defRPr sz="1050">
                <a:solidFill>
                  <a:schemeClr val="tx1">
                    <a:tint val="75000"/>
                  </a:schemeClr>
                </a:solidFill>
              </a:defRPr>
            </a:lvl1pPr>
          </a:lstStyle>
          <a:p>
            <a:r>
              <a:rPr lang="en-US" smtClean="0"/>
              <a:t>TTTC Doctoral Thesis Contest 2014</a:t>
            </a:r>
            <a:endParaRPr lang="en-US"/>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r">
              <a:defRPr sz="3600">
                <a:solidFill>
                  <a:schemeClr val="tx1">
                    <a:tint val="75000"/>
                  </a:schemeClr>
                </a:solidFill>
              </a:defRPr>
            </a:lvl1pPr>
          </a:lstStyle>
          <a:p>
            <a:fld id="{2E8EDCE7-4C17-40EA-97AC-CBDDE5CBD34E}" type="slidenum">
              <a:rPr lang="en-US" smtClean="0"/>
              <a:pPr/>
              <a:t>‹#›</a:t>
            </a:fld>
            <a:endParaRPr lang="en-US"/>
          </a:p>
        </p:txBody>
      </p:sp>
    </p:spTree>
    <p:extLst>
      <p:ext uri="{BB962C8B-B14F-4D97-AF65-F5344CB8AC3E}">
        <p14:creationId xmlns:p14="http://schemas.microsoft.com/office/powerpoint/2010/main" val="653967654"/>
      </p:ext>
    </p:extLst>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 id="2147483829" r:id="rId13"/>
    <p:sldLayoutId id="2147483830" r:id="rId14"/>
    <p:sldLayoutId id="2147483831" r:id="rId15"/>
    <p:sldLayoutId id="2147483832" r:id="rId16"/>
    <p:sldLayoutId id="2147483833" r:id="rId17"/>
  </p:sldLayoutIdLst>
  <p:hf hdr="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33709"/>
            <a:ext cx="6579510" cy="1373070"/>
          </a:xfrm>
        </p:spPr>
        <p:txBody>
          <a:bodyPr>
            <a:noAutofit/>
          </a:bodyPr>
          <a:lstStyle/>
          <a:p>
            <a:pPr algn="ctr"/>
            <a:r>
              <a:rPr lang="en-US" sz="3600" dirty="0" smtClean="0">
                <a:effectLst/>
              </a:rPr>
              <a:t>ATE Test Time Reduction by Scaling Voltage and Frequency</a:t>
            </a:r>
            <a:endParaRPr lang="en-US" sz="3600" dirty="0">
              <a:effectLst/>
            </a:endParaRPr>
          </a:p>
        </p:txBody>
      </p:sp>
      <p:sp>
        <p:nvSpPr>
          <p:cNvPr id="3" name="Subtitle 2"/>
          <p:cNvSpPr>
            <a:spLocks noGrp="1"/>
          </p:cNvSpPr>
          <p:nvPr>
            <p:ph type="subTitle" idx="1"/>
          </p:nvPr>
        </p:nvSpPr>
        <p:spPr>
          <a:xfrm>
            <a:off x="1225728" y="4636308"/>
            <a:ext cx="7080026" cy="1049867"/>
          </a:xfrm>
        </p:spPr>
        <p:txBody>
          <a:bodyPr/>
          <a:lstStyle/>
          <a:p>
            <a:pPr algn="r"/>
            <a:r>
              <a:rPr lang="en-US" dirty="0" smtClean="0"/>
              <a:t>Praveen Venkataramani</a:t>
            </a:r>
          </a:p>
          <a:p>
            <a:pPr algn="r"/>
            <a:r>
              <a:rPr lang="en-US" dirty="0" smtClean="0"/>
              <a:t>Advisor: </a:t>
            </a:r>
            <a:r>
              <a:rPr lang="en-US" dirty="0" err="1" smtClean="0"/>
              <a:t>Vishwani</a:t>
            </a:r>
            <a:r>
              <a:rPr lang="en-US" dirty="0" smtClean="0"/>
              <a:t> D. Agrawal</a:t>
            </a:r>
            <a:endParaRPr lang="en-US" dirty="0"/>
          </a:p>
        </p:txBody>
      </p:sp>
    </p:spTree>
    <p:extLst>
      <p:ext uri="{BB962C8B-B14F-4D97-AF65-F5344CB8AC3E}">
        <p14:creationId xmlns:p14="http://schemas.microsoft.com/office/powerpoint/2010/main" val="19175492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Problem statement</a:t>
            </a:r>
            <a:endParaRPr lang="en-US" dirty="0"/>
          </a:p>
        </p:txBody>
      </p:sp>
      <p:sp>
        <p:nvSpPr>
          <p:cNvPr id="3" name="Content Placeholder 2"/>
          <p:cNvSpPr>
            <a:spLocks noGrp="1"/>
          </p:cNvSpPr>
          <p:nvPr>
            <p:ph idx="1"/>
          </p:nvPr>
        </p:nvSpPr>
        <p:spPr>
          <a:xfrm>
            <a:off x="531639" y="2279723"/>
            <a:ext cx="8047264" cy="2901877"/>
          </a:xfrm>
        </p:spPr>
        <p:txBody>
          <a:bodyPr/>
          <a:lstStyle/>
          <a:p>
            <a:r>
              <a:rPr lang="en-US" dirty="0" smtClean="0">
                <a:solidFill>
                  <a:srgbClr val="FFFF00"/>
                </a:solidFill>
              </a:rPr>
              <a:t>“Test is not free* – Test time </a:t>
            </a:r>
            <a:r>
              <a:rPr lang="en-US" dirty="0" smtClean="0">
                <a:solidFill>
                  <a:srgbClr val="FFFF00"/>
                </a:solidFill>
              </a:rPr>
              <a:t>is proportional to test cost”</a:t>
            </a:r>
            <a:endParaRPr lang="en-US" dirty="0" smtClean="0">
              <a:solidFill>
                <a:srgbClr val="FFFF00"/>
              </a:solidFill>
            </a:endParaRPr>
          </a:p>
          <a:p>
            <a:pPr lvl="1">
              <a:buFont typeface="Arial" panose="020B0604020202020204" pitchFamily="34" charset="0"/>
              <a:buChar char="˃"/>
            </a:pPr>
            <a:r>
              <a:rPr lang="en-US" dirty="0" smtClean="0"/>
              <a:t>Scan based test clock period is limited by the maximum power consumed </a:t>
            </a:r>
            <a:r>
              <a:rPr lang="en-US" dirty="0" smtClean="0"/>
              <a:t>during a clock cycle.</a:t>
            </a:r>
            <a:endParaRPr lang="en-US" dirty="0" smtClean="0"/>
          </a:p>
          <a:p>
            <a:pPr lvl="1">
              <a:buFont typeface="Arial" panose="020B0604020202020204" pitchFamily="34" charset="0"/>
              <a:buChar char="˃"/>
            </a:pPr>
            <a:r>
              <a:rPr lang="en-US" dirty="0" smtClean="0"/>
              <a:t>Test cycles can be large, and in addition to the large volume of test vectors increases the total test time</a:t>
            </a:r>
            <a:r>
              <a:rPr lang="en-US" dirty="0" smtClean="0"/>
              <a:t>.</a:t>
            </a:r>
          </a:p>
          <a:p>
            <a:pPr lvl="1">
              <a:buFont typeface="Arial" panose="020B0604020202020204" pitchFamily="34" charset="0"/>
              <a:buChar char="˃"/>
            </a:pPr>
            <a:r>
              <a:rPr lang="en-US" dirty="0">
                <a:solidFill>
                  <a:srgbClr val="FFFF00"/>
                </a:solidFill>
              </a:rPr>
              <a:t>Reduce test time without exceeding power budget</a:t>
            </a:r>
            <a:endParaRPr lang="en-US" dirty="0"/>
          </a:p>
          <a:p>
            <a:endParaRPr lang="en-US" dirty="0"/>
          </a:p>
        </p:txBody>
      </p:sp>
      <p:sp>
        <p:nvSpPr>
          <p:cNvPr id="4" name="Date Placeholder 3"/>
          <p:cNvSpPr>
            <a:spLocks noGrp="1"/>
          </p:cNvSpPr>
          <p:nvPr>
            <p:ph type="dt" sz="half" idx="10"/>
          </p:nvPr>
        </p:nvSpPr>
        <p:spPr/>
        <p:txBody>
          <a:bodyPr/>
          <a:lstStyle/>
          <a:p>
            <a:fld id="{F4D33BF8-70EF-42FF-8D05-3BDDFA87217D}" type="datetime1">
              <a:rPr lang="en-US" smtClean="0"/>
              <a:t>4/14/2014</a:t>
            </a:fld>
            <a:endParaRPr lang="en-US"/>
          </a:p>
        </p:txBody>
      </p:sp>
      <p:sp>
        <p:nvSpPr>
          <p:cNvPr id="5" name="Footer Placeholder 4"/>
          <p:cNvSpPr>
            <a:spLocks noGrp="1"/>
          </p:cNvSpPr>
          <p:nvPr>
            <p:ph type="ftr" sz="quarter" idx="11"/>
          </p:nvPr>
        </p:nvSpPr>
        <p:spPr/>
        <p:txBody>
          <a:bodyPr/>
          <a:lstStyle/>
          <a:p>
            <a:r>
              <a:rPr lang="en-US" smtClean="0"/>
              <a:t>TTTC Doctoral Thesis Contest 2014</a:t>
            </a:r>
            <a:endParaRPr lang="en-US"/>
          </a:p>
        </p:txBody>
      </p:sp>
      <p:sp>
        <p:nvSpPr>
          <p:cNvPr id="6" name="Slide Number Placeholder 5"/>
          <p:cNvSpPr>
            <a:spLocks noGrp="1"/>
          </p:cNvSpPr>
          <p:nvPr>
            <p:ph type="sldNum" sz="quarter" idx="12"/>
          </p:nvPr>
        </p:nvSpPr>
        <p:spPr/>
        <p:txBody>
          <a:bodyPr/>
          <a:lstStyle/>
          <a:p>
            <a:fld id="{2E8EDCE7-4C17-40EA-97AC-CBDDE5CBD34E}" type="slidenum">
              <a:rPr lang="en-US" smtClean="0"/>
              <a:t>2</a:t>
            </a:fld>
            <a:endParaRPr lang="en-US"/>
          </a:p>
        </p:txBody>
      </p:sp>
      <p:sp>
        <p:nvSpPr>
          <p:cNvPr id="7" name="TextBox 6"/>
          <p:cNvSpPr txBox="1"/>
          <p:nvPr/>
        </p:nvSpPr>
        <p:spPr>
          <a:xfrm>
            <a:off x="735106" y="5522259"/>
            <a:ext cx="6804748" cy="338554"/>
          </a:xfrm>
          <a:prstGeom prst="rect">
            <a:avLst/>
          </a:prstGeom>
          <a:noFill/>
        </p:spPr>
        <p:txBody>
          <a:bodyPr wrap="none" rtlCol="0">
            <a:spAutoFit/>
          </a:bodyPr>
          <a:lstStyle/>
          <a:p>
            <a:r>
              <a:rPr lang="en-US" sz="1600" dirty="0" smtClean="0"/>
              <a:t>*Arthur George –”Test is it, or is it not, value added?” Keynote, VTS 2014</a:t>
            </a:r>
            <a:endParaRPr lang="en-US" sz="1600" dirty="0"/>
          </a:p>
        </p:txBody>
      </p:sp>
    </p:spTree>
    <p:extLst>
      <p:ext uri="{BB962C8B-B14F-4D97-AF65-F5344CB8AC3E}">
        <p14:creationId xmlns:p14="http://schemas.microsoft.com/office/powerpoint/2010/main" val="1239990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Test time theorem</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92500" lnSpcReduction="10000"/>
              </a:bodyPr>
              <a:lstStyle/>
              <a:p>
                <a:pPr marL="0" indent="0">
                  <a:buNone/>
                </a:pPr>
                <a:r>
                  <a:rPr lang="en-US" dirty="0" smtClean="0">
                    <a:solidFill>
                      <a:srgbClr val="FFFF00"/>
                    </a:solidFill>
                  </a:rPr>
                  <a:t>“For </a:t>
                </a:r>
                <a:r>
                  <a:rPr lang="en-US" dirty="0">
                    <a:solidFill>
                      <a:srgbClr val="FFFF00"/>
                    </a:solidFill>
                  </a:rPr>
                  <a:t>power constrained testing where the peak power during any </a:t>
                </a:r>
                <a:r>
                  <a:rPr lang="en-US" dirty="0" smtClean="0">
                    <a:solidFill>
                      <a:srgbClr val="FFFF00"/>
                    </a:solidFill>
                  </a:rPr>
                  <a:t>clock cycle </a:t>
                </a:r>
                <a:r>
                  <a:rPr lang="en-US" dirty="0">
                    <a:solidFill>
                      <a:srgbClr val="FFFF00"/>
                    </a:solidFill>
                  </a:rPr>
                  <a:t>must not exceed the rated power of the device, the test time has a lower </a:t>
                </a:r>
                <a:r>
                  <a:rPr lang="en-US" dirty="0" smtClean="0">
                    <a:solidFill>
                      <a:srgbClr val="FFFF00"/>
                    </a:solidFill>
                  </a:rPr>
                  <a:t>bound”</a:t>
                </a:r>
                <a:endParaRPr lang="en-US" dirty="0">
                  <a:solidFill>
                    <a:srgbClr val="FFFF00"/>
                  </a:solidFill>
                </a:endParaRPr>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f>
                        <m:fPr>
                          <m:ctrlPr>
                            <a:rPr lang="en-US" i="1" smtClean="0">
                              <a:solidFill>
                                <a:srgbClr val="FFFF00"/>
                              </a:solidFill>
                              <a:latin typeface="Cambria Math" panose="02040503050406030204" pitchFamily="18" charset="0"/>
                            </a:rPr>
                          </m:ctrlPr>
                        </m:fPr>
                        <m:num>
                          <m:sSub>
                            <m:sSubPr>
                              <m:ctrlPr>
                                <a:rPr lang="en-US" i="1">
                                  <a:solidFill>
                                    <a:srgbClr val="FFFF00"/>
                                  </a:solidFill>
                                  <a:latin typeface="Cambria Math" panose="02040503050406030204" pitchFamily="18" charset="0"/>
                                </a:rPr>
                              </m:ctrlPr>
                            </m:sSubPr>
                            <m:e>
                              <m:r>
                                <a:rPr lang="en-US" i="1">
                                  <a:solidFill>
                                    <a:srgbClr val="FFFF00"/>
                                  </a:solidFill>
                                  <a:latin typeface="Cambria Math"/>
                                </a:rPr>
                                <m:t>𝐸</m:t>
                              </m:r>
                            </m:e>
                            <m:sub>
                              <m:r>
                                <a:rPr lang="en-US" i="1">
                                  <a:solidFill>
                                    <a:srgbClr val="FFFF00"/>
                                  </a:solidFill>
                                  <a:latin typeface="Cambria Math"/>
                                </a:rPr>
                                <m:t>𝑇𝑂𝑇𝐴𝐿</m:t>
                              </m:r>
                              <m:r>
                                <a:rPr lang="en-US" i="1">
                                  <a:solidFill>
                                    <a:srgbClr val="FFFF00"/>
                                  </a:solidFill>
                                  <a:latin typeface="Cambria Math"/>
                                </a:rPr>
                                <m:t>(</m:t>
                              </m:r>
                              <m:r>
                                <a:rPr lang="en-US" i="1">
                                  <a:solidFill>
                                    <a:srgbClr val="FFFF00"/>
                                  </a:solidFill>
                                  <a:latin typeface="Cambria Math"/>
                                </a:rPr>
                                <m:t>𝑡𝑒𝑠𝑡</m:t>
                              </m:r>
                              <m:r>
                                <a:rPr lang="en-US" i="1">
                                  <a:solidFill>
                                    <a:srgbClr val="FFFF00"/>
                                  </a:solidFill>
                                  <a:latin typeface="Cambria Math"/>
                                </a:rPr>
                                <m:t>)</m:t>
                              </m:r>
                            </m:sub>
                          </m:sSub>
                        </m:num>
                        <m:den>
                          <m:sSub>
                            <m:sSubPr>
                              <m:ctrlPr>
                                <a:rPr lang="en-US" i="1">
                                  <a:solidFill>
                                    <a:srgbClr val="FFFF00"/>
                                  </a:solidFill>
                                  <a:latin typeface="Cambria Math" panose="02040503050406030204" pitchFamily="18" charset="0"/>
                                </a:rPr>
                              </m:ctrlPr>
                            </m:sSubPr>
                            <m:e>
                              <m:r>
                                <a:rPr lang="en-US" i="1">
                                  <a:solidFill>
                                    <a:srgbClr val="FFFF00"/>
                                  </a:solidFill>
                                  <a:latin typeface="Cambria Math"/>
                                </a:rPr>
                                <m:t>𝑃</m:t>
                              </m:r>
                            </m:e>
                            <m:sub>
                              <m:r>
                                <a:rPr lang="en-US" i="1">
                                  <a:solidFill>
                                    <a:srgbClr val="FFFF00"/>
                                  </a:solidFill>
                                  <a:latin typeface="Cambria Math"/>
                                </a:rPr>
                                <m:t>𝑀𝐴𝑋</m:t>
                              </m:r>
                              <m:r>
                                <a:rPr lang="en-US" i="1">
                                  <a:solidFill>
                                    <a:srgbClr val="FFFF00"/>
                                  </a:solidFill>
                                  <a:latin typeface="Cambria Math"/>
                                </a:rPr>
                                <m:t>(</m:t>
                              </m:r>
                              <m:r>
                                <a:rPr lang="en-US" i="1">
                                  <a:solidFill>
                                    <a:srgbClr val="FFFF00"/>
                                  </a:solidFill>
                                  <a:latin typeface="Cambria Math"/>
                                </a:rPr>
                                <m:t>𝑟𝑎𝑡𝑒𝑑</m:t>
                              </m:r>
                              <m:r>
                                <a:rPr lang="en-US" i="1">
                                  <a:solidFill>
                                    <a:srgbClr val="FFFF00"/>
                                  </a:solidFill>
                                  <a:latin typeface="Cambria Math"/>
                                </a:rPr>
                                <m:t>)</m:t>
                              </m:r>
                            </m:sub>
                          </m:sSub>
                        </m:den>
                      </m:f>
                      <m:r>
                        <a:rPr lang="en-US" i="1">
                          <a:latin typeface="Cambria Math"/>
                        </a:rPr>
                        <m:t> </m:t>
                      </m:r>
                      <m:r>
                        <a:rPr lang="en-US" i="1">
                          <a:latin typeface="Cambria Math"/>
                          <a:ea typeface="Cambria Math"/>
                        </a:rPr>
                        <m:t>≤</m:t>
                      </m:r>
                      <m:r>
                        <a:rPr lang="en-US" i="1">
                          <a:latin typeface="Cambria Math"/>
                          <a:ea typeface="Cambria Math"/>
                        </a:rPr>
                        <m:t>𝑇𝑇</m:t>
                      </m:r>
                      <m:r>
                        <a:rPr lang="en-US" i="1">
                          <a:latin typeface="Cambria Math"/>
                          <a:ea typeface="Cambria Math"/>
                        </a:rPr>
                        <m:t> = </m:t>
                      </m:r>
                      <m:f>
                        <m:fPr>
                          <m:ctrlPr>
                            <a:rPr lang="en-US" i="1">
                              <a:latin typeface="Cambria Math" panose="02040503050406030204" pitchFamily="18" charset="0"/>
                              <a:ea typeface="Cambria Math"/>
                            </a:rPr>
                          </m:ctrlPr>
                        </m:fPr>
                        <m:num>
                          <m:sSub>
                            <m:sSubPr>
                              <m:ctrlPr>
                                <a:rPr lang="en-US" i="1">
                                  <a:latin typeface="Cambria Math" panose="02040503050406030204" pitchFamily="18" charset="0"/>
                                  <a:ea typeface="Cambria Math"/>
                                </a:rPr>
                              </m:ctrlPr>
                            </m:sSubPr>
                            <m:e>
                              <m:r>
                                <a:rPr lang="en-US" i="1">
                                  <a:latin typeface="Cambria Math"/>
                                  <a:ea typeface="Cambria Math"/>
                                </a:rPr>
                                <m:t>𝐸</m:t>
                              </m:r>
                            </m:e>
                            <m:sub>
                              <m:r>
                                <a:rPr lang="en-US" i="1">
                                  <a:latin typeface="Cambria Math"/>
                                  <a:ea typeface="Cambria Math"/>
                                </a:rPr>
                                <m:t>𝑇𝑂𝑇𝐴𝐿</m:t>
                              </m:r>
                              <m:r>
                                <a:rPr lang="en-US" i="1">
                                  <a:latin typeface="Cambria Math"/>
                                  <a:ea typeface="Cambria Math"/>
                                </a:rPr>
                                <m:t>(</m:t>
                              </m:r>
                              <m:r>
                                <a:rPr lang="en-US" i="1">
                                  <a:latin typeface="Cambria Math"/>
                                  <a:ea typeface="Cambria Math"/>
                                </a:rPr>
                                <m:t>𝑡𝑒𝑠𝑡</m:t>
                              </m:r>
                              <m:r>
                                <a:rPr lang="en-US" i="1">
                                  <a:latin typeface="Cambria Math"/>
                                  <a:ea typeface="Cambria Math"/>
                                </a:rPr>
                                <m:t>)</m:t>
                              </m:r>
                            </m:sub>
                          </m:sSub>
                        </m:num>
                        <m:den>
                          <m:sSub>
                            <m:sSubPr>
                              <m:ctrlPr>
                                <a:rPr lang="en-US" i="1">
                                  <a:latin typeface="Cambria Math" panose="02040503050406030204" pitchFamily="18" charset="0"/>
                                  <a:ea typeface="Cambria Math"/>
                                </a:rPr>
                              </m:ctrlPr>
                            </m:sSubPr>
                            <m:e>
                              <m:r>
                                <a:rPr lang="en-US" i="1">
                                  <a:latin typeface="Cambria Math"/>
                                  <a:ea typeface="Cambria Math"/>
                                </a:rPr>
                                <m:t>𝑃</m:t>
                              </m:r>
                            </m:e>
                            <m:sub>
                              <m:r>
                                <a:rPr lang="en-US" i="1">
                                  <a:latin typeface="Cambria Math"/>
                                  <a:ea typeface="Cambria Math"/>
                                </a:rPr>
                                <m:t>𝐴𝑉𝐺</m:t>
                              </m:r>
                            </m:sub>
                          </m:sSub>
                        </m:den>
                      </m:f>
                    </m:oMath>
                  </m:oMathPara>
                </a14:m>
                <a:endParaRPr lang="en-US" dirty="0"/>
              </a:p>
              <a:p>
                <a:pPr marL="0" indent="0">
                  <a:buNone/>
                </a:pPr>
                <a:endParaRPr lang="en-US" dirty="0"/>
              </a:p>
              <a:p>
                <a:pPr marL="0" indent="0">
                  <a:buNone/>
                </a:pPr>
                <a:r>
                  <a:rPr lang="en-US" dirty="0"/>
                  <a:t>where </a:t>
                </a:r>
                <a:r>
                  <a:rPr lang="en-US" i="1" dirty="0"/>
                  <a:t>E</a:t>
                </a:r>
                <a:r>
                  <a:rPr lang="en-US" i="1" baseline="-25000" dirty="0"/>
                  <a:t>TOTAL(test)</a:t>
                </a:r>
                <a:r>
                  <a:rPr lang="en-US" baseline="-25000" dirty="0"/>
                  <a:t> </a:t>
                </a:r>
                <a:r>
                  <a:rPr lang="en-US" dirty="0"/>
                  <a:t>is the total energy consumed during the entire test, </a:t>
                </a:r>
                <a:r>
                  <a:rPr lang="en-US" i="1" dirty="0"/>
                  <a:t>P</a:t>
                </a:r>
                <a:r>
                  <a:rPr lang="en-US" i="1" baseline="-25000" dirty="0"/>
                  <a:t>MAX(rated)</a:t>
                </a:r>
                <a:r>
                  <a:rPr lang="en-US" dirty="0"/>
                  <a:t> is the maximum rated power for the device, </a:t>
                </a:r>
                <a:r>
                  <a:rPr lang="en-US" i="1" dirty="0"/>
                  <a:t>P</a:t>
                </a:r>
                <a:r>
                  <a:rPr lang="en-US" i="1" baseline="-25000" dirty="0"/>
                  <a:t>AVG</a:t>
                </a:r>
                <a:r>
                  <a:rPr lang="en-US" dirty="0"/>
                  <a:t> is the average power of the entire test and </a:t>
                </a:r>
                <a:r>
                  <a:rPr lang="en-US" i="1" dirty="0"/>
                  <a:t>TT</a:t>
                </a:r>
                <a:r>
                  <a:rPr lang="en-US" dirty="0"/>
                  <a:t> is the total test time.</a:t>
                </a:r>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l="-985" t="-2881" r="-833" b="-2373"/>
                </a:stretch>
              </a:blipFill>
            </p:spPr>
            <p:txBody>
              <a:bodyPr/>
              <a:lstStyle/>
              <a:p>
                <a:r>
                  <a:rPr lang="en-US">
                    <a:noFill/>
                  </a:rPr>
                  <a:t> </a:t>
                </a:r>
              </a:p>
            </p:txBody>
          </p:sp>
        </mc:Fallback>
      </mc:AlternateContent>
      <p:sp>
        <p:nvSpPr>
          <p:cNvPr id="4" name="Date Placeholder 3"/>
          <p:cNvSpPr>
            <a:spLocks noGrp="1"/>
          </p:cNvSpPr>
          <p:nvPr>
            <p:ph type="dt" sz="half" idx="10"/>
          </p:nvPr>
        </p:nvSpPr>
        <p:spPr/>
        <p:txBody>
          <a:bodyPr/>
          <a:lstStyle/>
          <a:p>
            <a:fld id="{479FDDB7-A4D3-4D40-8D2D-6D53DA79DA2A}" type="datetime1">
              <a:rPr lang="en-US" smtClean="0"/>
              <a:t>4/14/2014</a:t>
            </a:fld>
            <a:endParaRPr lang="en-US"/>
          </a:p>
        </p:txBody>
      </p:sp>
      <p:sp>
        <p:nvSpPr>
          <p:cNvPr id="5" name="Footer Placeholder 4"/>
          <p:cNvSpPr>
            <a:spLocks noGrp="1"/>
          </p:cNvSpPr>
          <p:nvPr>
            <p:ph type="ftr" sz="quarter" idx="11"/>
          </p:nvPr>
        </p:nvSpPr>
        <p:spPr/>
        <p:txBody>
          <a:bodyPr/>
          <a:lstStyle/>
          <a:p>
            <a:r>
              <a:rPr lang="en-US" smtClean="0"/>
              <a:t>TTTC Doctoral Thesis Contest 2014</a:t>
            </a:r>
            <a:endParaRPr lang="en-US"/>
          </a:p>
        </p:txBody>
      </p:sp>
      <p:sp>
        <p:nvSpPr>
          <p:cNvPr id="6" name="Slide Number Placeholder 5"/>
          <p:cNvSpPr>
            <a:spLocks noGrp="1"/>
          </p:cNvSpPr>
          <p:nvPr>
            <p:ph type="sldNum" sz="quarter" idx="12"/>
          </p:nvPr>
        </p:nvSpPr>
        <p:spPr/>
        <p:txBody>
          <a:bodyPr/>
          <a:lstStyle/>
          <a:p>
            <a:fld id="{2E8EDCE7-4C17-40EA-97AC-CBDDE5CBD34E}" type="slidenum">
              <a:rPr lang="en-US" smtClean="0"/>
              <a:t>3</a:t>
            </a:fld>
            <a:endParaRPr lang="en-US"/>
          </a:p>
        </p:txBody>
      </p:sp>
    </p:spTree>
    <p:extLst>
      <p:ext uri="{BB962C8B-B14F-4D97-AF65-F5344CB8AC3E}">
        <p14:creationId xmlns:p14="http://schemas.microsoft.com/office/powerpoint/2010/main" val="42315775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Proposed methods</a:t>
            </a:r>
            <a:endParaRPr lang="en-US" dirty="0"/>
          </a:p>
        </p:txBody>
      </p:sp>
      <p:sp>
        <p:nvSpPr>
          <p:cNvPr id="5" name="Date Placeholder 4"/>
          <p:cNvSpPr>
            <a:spLocks noGrp="1"/>
          </p:cNvSpPr>
          <p:nvPr>
            <p:ph type="dt" sz="half" idx="10"/>
          </p:nvPr>
        </p:nvSpPr>
        <p:spPr/>
        <p:txBody>
          <a:bodyPr/>
          <a:lstStyle/>
          <a:p>
            <a:fld id="{3516546A-966F-4DE8-B30F-A1FBDD2CDDC6}" type="datetime1">
              <a:rPr lang="en-US" smtClean="0"/>
              <a:t>4/14/2014</a:t>
            </a:fld>
            <a:endParaRPr lang="en-US"/>
          </a:p>
        </p:txBody>
      </p:sp>
      <p:sp>
        <p:nvSpPr>
          <p:cNvPr id="6" name="Footer Placeholder 5"/>
          <p:cNvSpPr>
            <a:spLocks noGrp="1"/>
          </p:cNvSpPr>
          <p:nvPr>
            <p:ph type="ftr" sz="quarter" idx="11"/>
          </p:nvPr>
        </p:nvSpPr>
        <p:spPr/>
        <p:txBody>
          <a:bodyPr/>
          <a:lstStyle/>
          <a:p>
            <a:r>
              <a:rPr lang="en-US" smtClean="0"/>
              <a:t>TTTC Doctoral Thesis Contest 2014</a:t>
            </a:r>
            <a:endParaRPr lang="en-US"/>
          </a:p>
        </p:txBody>
      </p:sp>
      <p:sp>
        <p:nvSpPr>
          <p:cNvPr id="7" name="Slide Number Placeholder 6"/>
          <p:cNvSpPr>
            <a:spLocks noGrp="1"/>
          </p:cNvSpPr>
          <p:nvPr>
            <p:ph type="sldNum" sz="quarter" idx="12"/>
          </p:nvPr>
        </p:nvSpPr>
        <p:spPr/>
        <p:txBody>
          <a:bodyPr/>
          <a:lstStyle/>
          <a:p>
            <a:fld id="{2E8EDCE7-4C17-40EA-97AC-CBDDE5CBD34E}" type="slidenum">
              <a:rPr lang="en-US" smtClean="0"/>
              <a:t>4</a:t>
            </a:fld>
            <a:endParaRPr lang="en-US"/>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15051791"/>
              </p:ext>
            </p:extLst>
          </p:nvPr>
        </p:nvGraphicFramePr>
        <p:xfrm>
          <a:off x="531813" y="2279650"/>
          <a:ext cx="8047037" cy="3598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974303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ATE </a:t>
            </a:r>
            <a:r>
              <a:rPr lang="en-US" dirty="0"/>
              <a:t>example – Periodic </a:t>
            </a:r>
            <a:r>
              <a:rPr lang="en-US" dirty="0" smtClean="0"/>
              <a:t>clock</a:t>
            </a:r>
            <a:endParaRPr lang="en-US" dirty="0"/>
          </a:p>
        </p:txBody>
      </p:sp>
      <p:pic>
        <p:nvPicPr>
          <p:cNvPr id="7" name="Content Placeholder 6"/>
          <p:cNvPicPr>
            <a:picLocks noGrp="1" noChangeAspect="1"/>
          </p:cNvPicPr>
          <p:nvPr>
            <p:ph idx="1"/>
          </p:nvPr>
        </p:nvPicPr>
        <p:blipFill rotWithShape="1">
          <a:blip r:embed="rId3">
            <a:extLst>
              <a:ext uri="{28A0092B-C50C-407E-A947-70E740481C1C}">
                <a14:useLocalDpi xmlns:a14="http://schemas.microsoft.com/office/drawing/2010/main" val="0"/>
              </a:ext>
            </a:extLst>
          </a:blip>
          <a:srcRect b="6617"/>
          <a:stretch/>
        </p:blipFill>
        <p:spPr>
          <a:xfrm>
            <a:off x="529130" y="2055317"/>
            <a:ext cx="8047037" cy="3139875"/>
          </a:xfrm>
        </p:spPr>
      </p:pic>
      <p:sp>
        <p:nvSpPr>
          <p:cNvPr id="4" name="Date Placeholder 3"/>
          <p:cNvSpPr>
            <a:spLocks noGrp="1"/>
          </p:cNvSpPr>
          <p:nvPr>
            <p:ph type="dt" sz="half" idx="10"/>
          </p:nvPr>
        </p:nvSpPr>
        <p:spPr/>
        <p:txBody>
          <a:bodyPr/>
          <a:lstStyle/>
          <a:p>
            <a:fld id="{C378AE9B-7BCB-4948-9F6F-57577BF42A78}" type="datetime1">
              <a:rPr lang="en-US" smtClean="0"/>
              <a:t>4/14/2014</a:t>
            </a:fld>
            <a:endParaRPr lang="en-US"/>
          </a:p>
        </p:txBody>
      </p:sp>
      <p:sp>
        <p:nvSpPr>
          <p:cNvPr id="5" name="Footer Placeholder 4"/>
          <p:cNvSpPr>
            <a:spLocks noGrp="1"/>
          </p:cNvSpPr>
          <p:nvPr>
            <p:ph type="ftr" sz="quarter" idx="11"/>
          </p:nvPr>
        </p:nvSpPr>
        <p:spPr/>
        <p:txBody>
          <a:bodyPr/>
          <a:lstStyle/>
          <a:p>
            <a:r>
              <a:rPr lang="en-US" smtClean="0"/>
              <a:t>TTTC Doctoral Thesis Contest 2014</a:t>
            </a:r>
            <a:endParaRPr lang="en-US"/>
          </a:p>
        </p:txBody>
      </p:sp>
      <p:sp>
        <p:nvSpPr>
          <p:cNvPr id="6" name="Slide Number Placeholder 5"/>
          <p:cNvSpPr>
            <a:spLocks noGrp="1"/>
          </p:cNvSpPr>
          <p:nvPr>
            <p:ph type="sldNum" sz="quarter" idx="12"/>
          </p:nvPr>
        </p:nvSpPr>
        <p:spPr/>
        <p:txBody>
          <a:bodyPr/>
          <a:lstStyle/>
          <a:p>
            <a:fld id="{2E8EDCE7-4C17-40EA-97AC-CBDDE5CBD34E}" type="slidenum">
              <a:rPr lang="en-US" smtClean="0"/>
              <a:t>5</a:t>
            </a:fld>
            <a:endParaRPr lang="en-US"/>
          </a:p>
        </p:txBody>
      </p:sp>
      <p:sp>
        <p:nvSpPr>
          <p:cNvPr id="9" name="Oval 8"/>
          <p:cNvSpPr/>
          <p:nvPr/>
        </p:nvSpPr>
        <p:spPr>
          <a:xfrm>
            <a:off x="8320216" y="2055317"/>
            <a:ext cx="189470" cy="25127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flipV="1">
            <a:off x="1359243" y="5263766"/>
            <a:ext cx="7216924" cy="16476"/>
          </a:xfrm>
          <a:prstGeom prst="straightConnector1">
            <a:avLst/>
          </a:prstGeom>
          <a:ln w="22225">
            <a:solidFill>
              <a:srgbClr val="FFFF00"/>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488555" y="5263766"/>
            <a:ext cx="958300" cy="369332"/>
          </a:xfrm>
          <a:prstGeom prst="rect">
            <a:avLst/>
          </a:prstGeom>
          <a:noFill/>
        </p:spPr>
        <p:txBody>
          <a:bodyPr wrap="square" rtlCol="0">
            <a:spAutoFit/>
          </a:bodyPr>
          <a:lstStyle/>
          <a:p>
            <a:r>
              <a:rPr lang="en-US" dirty="0" smtClean="0">
                <a:solidFill>
                  <a:srgbClr val="FFFF00"/>
                </a:solidFill>
              </a:rPr>
              <a:t>16.5</a:t>
            </a:r>
            <a:r>
              <a:rPr lang="en-US" dirty="0" smtClean="0">
                <a:solidFill>
                  <a:srgbClr val="FFFF00"/>
                </a:solidFill>
                <a:latin typeface="Calibri" panose="020F0502020204030204" pitchFamily="34" charset="0"/>
              </a:rPr>
              <a:t>µs</a:t>
            </a:r>
            <a:endParaRPr lang="en-US" dirty="0">
              <a:solidFill>
                <a:srgbClr val="FFFF00"/>
              </a:solidFill>
            </a:endParaRPr>
          </a:p>
        </p:txBody>
      </p:sp>
      <p:sp>
        <p:nvSpPr>
          <p:cNvPr id="11" name="TextBox 10"/>
          <p:cNvSpPr txBox="1"/>
          <p:nvPr/>
        </p:nvSpPr>
        <p:spPr>
          <a:xfrm>
            <a:off x="604007" y="5528345"/>
            <a:ext cx="7972160" cy="369332"/>
          </a:xfrm>
          <a:prstGeom prst="rect">
            <a:avLst/>
          </a:prstGeom>
          <a:noFill/>
        </p:spPr>
        <p:txBody>
          <a:bodyPr wrap="square" rtlCol="0">
            <a:spAutoFit/>
          </a:bodyPr>
          <a:lstStyle/>
          <a:p>
            <a:r>
              <a:rPr lang="en-US" dirty="0" smtClean="0"/>
              <a:t>Test clock period = 500</a:t>
            </a:r>
            <a:r>
              <a:rPr lang="en-US" dirty="0" smtClean="0">
                <a:latin typeface="Calibri" panose="020F0502020204030204" pitchFamily="34" charset="0"/>
              </a:rPr>
              <a:t>µs, Total number of cycles = 33. </a:t>
            </a:r>
            <a:endParaRPr lang="en-US" dirty="0"/>
          </a:p>
        </p:txBody>
      </p:sp>
    </p:spTree>
    <p:extLst>
      <p:ext uri="{BB962C8B-B14F-4D97-AF65-F5344CB8AC3E}">
        <p14:creationId xmlns:p14="http://schemas.microsoft.com/office/powerpoint/2010/main" val="5062602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ATE example – Aperiodic clock </a:t>
            </a:r>
            <a:endParaRPr lang="en-US" dirty="0"/>
          </a:p>
        </p:txBody>
      </p:sp>
      <p:pic>
        <p:nvPicPr>
          <p:cNvPr id="7" name="Content Placeholder 6"/>
          <p:cNvPicPr>
            <a:picLocks noGrp="1" noChangeAspect="1"/>
          </p:cNvPicPr>
          <p:nvPr>
            <p:ph idx="1"/>
          </p:nvPr>
        </p:nvPicPr>
        <p:blipFill rotWithShape="1">
          <a:blip r:embed="rId3">
            <a:extLst>
              <a:ext uri="{28A0092B-C50C-407E-A947-70E740481C1C}">
                <a14:useLocalDpi xmlns:a14="http://schemas.microsoft.com/office/drawing/2010/main" val="0"/>
              </a:ext>
            </a:extLst>
          </a:blip>
          <a:srcRect b="2618"/>
          <a:stretch/>
        </p:blipFill>
        <p:spPr>
          <a:xfrm>
            <a:off x="531813" y="2026508"/>
            <a:ext cx="8047037" cy="3155350"/>
          </a:xfrm>
        </p:spPr>
      </p:pic>
      <p:sp>
        <p:nvSpPr>
          <p:cNvPr id="4" name="Date Placeholder 3"/>
          <p:cNvSpPr>
            <a:spLocks noGrp="1"/>
          </p:cNvSpPr>
          <p:nvPr>
            <p:ph type="dt" sz="half" idx="10"/>
          </p:nvPr>
        </p:nvSpPr>
        <p:spPr/>
        <p:txBody>
          <a:bodyPr/>
          <a:lstStyle/>
          <a:p>
            <a:fld id="{C378AE9B-7BCB-4948-9F6F-57577BF42A78}" type="datetime1">
              <a:rPr lang="en-US" smtClean="0"/>
              <a:t>4/14/2014</a:t>
            </a:fld>
            <a:endParaRPr lang="en-US"/>
          </a:p>
        </p:txBody>
      </p:sp>
      <p:sp>
        <p:nvSpPr>
          <p:cNvPr id="5" name="Footer Placeholder 4"/>
          <p:cNvSpPr>
            <a:spLocks noGrp="1"/>
          </p:cNvSpPr>
          <p:nvPr>
            <p:ph type="ftr" sz="quarter" idx="11"/>
          </p:nvPr>
        </p:nvSpPr>
        <p:spPr/>
        <p:txBody>
          <a:bodyPr/>
          <a:lstStyle/>
          <a:p>
            <a:r>
              <a:rPr lang="en-US" smtClean="0"/>
              <a:t>TTTC Doctoral Thesis Contest 2014</a:t>
            </a:r>
            <a:endParaRPr lang="en-US"/>
          </a:p>
        </p:txBody>
      </p:sp>
      <p:sp>
        <p:nvSpPr>
          <p:cNvPr id="6" name="Slide Number Placeholder 5"/>
          <p:cNvSpPr>
            <a:spLocks noGrp="1"/>
          </p:cNvSpPr>
          <p:nvPr>
            <p:ph type="sldNum" sz="quarter" idx="12"/>
          </p:nvPr>
        </p:nvSpPr>
        <p:spPr/>
        <p:txBody>
          <a:bodyPr/>
          <a:lstStyle/>
          <a:p>
            <a:fld id="{2E8EDCE7-4C17-40EA-97AC-CBDDE5CBD34E}" type="slidenum">
              <a:rPr lang="en-US" smtClean="0"/>
              <a:t>6</a:t>
            </a:fld>
            <a:endParaRPr lang="en-US"/>
          </a:p>
        </p:txBody>
      </p:sp>
      <p:sp>
        <p:nvSpPr>
          <p:cNvPr id="8" name="Oval 7"/>
          <p:cNvSpPr/>
          <p:nvPr/>
        </p:nvSpPr>
        <p:spPr>
          <a:xfrm>
            <a:off x="8336692" y="2022365"/>
            <a:ext cx="189470" cy="25127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flipV="1">
            <a:off x="1359243" y="5263766"/>
            <a:ext cx="7216924" cy="16476"/>
          </a:xfrm>
          <a:prstGeom prst="straightConnector1">
            <a:avLst/>
          </a:prstGeom>
          <a:ln w="22225">
            <a:solidFill>
              <a:srgbClr val="FFFF00"/>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04007" y="5528345"/>
            <a:ext cx="7732685" cy="369332"/>
          </a:xfrm>
          <a:prstGeom prst="rect">
            <a:avLst/>
          </a:prstGeom>
          <a:noFill/>
        </p:spPr>
        <p:txBody>
          <a:bodyPr wrap="square" rtlCol="0">
            <a:spAutoFit/>
          </a:bodyPr>
          <a:lstStyle/>
          <a:p>
            <a:r>
              <a:rPr lang="en-US" dirty="0" smtClean="0"/>
              <a:t>Test clock period = 200ns, 300ns, 410ns, 500ns</a:t>
            </a:r>
            <a:r>
              <a:rPr lang="en-US" dirty="0" smtClean="0">
                <a:latin typeface="Calibri" panose="020F0502020204030204" pitchFamily="34" charset="0"/>
              </a:rPr>
              <a:t>, Total number of cycles = </a:t>
            </a:r>
            <a:r>
              <a:rPr lang="en-US" b="1" dirty="0" smtClean="0">
                <a:solidFill>
                  <a:srgbClr val="FFFF00"/>
                </a:solidFill>
                <a:latin typeface="Calibri" panose="020F0502020204030204" pitchFamily="34" charset="0"/>
              </a:rPr>
              <a:t>58</a:t>
            </a:r>
            <a:r>
              <a:rPr lang="en-US" dirty="0" smtClean="0">
                <a:latin typeface="Calibri" panose="020F0502020204030204" pitchFamily="34" charset="0"/>
              </a:rPr>
              <a:t>. </a:t>
            </a:r>
            <a:endParaRPr lang="en-US" dirty="0"/>
          </a:p>
        </p:txBody>
      </p:sp>
      <p:sp>
        <p:nvSpPr>
          <p:cNvPr id="11" name="TextBox 10"/>
          <p:cNvSpPr txBox="1"/>
          <p:nvPr/>
        </p:nvSpPr>
        <p:spPr>
          <a:xfrm>
            <a:off x="4488555" y="5263766"/>
            <a:ext cx="958300" cy="369332"/>
          </a:xfrm>
          <a:prstGeom prst="rect">
            <a:avLst/>
          </a:prstGeom>
          <a:noFill/>
        </p:spPr>
        <p:txBody>
          <a:bodyPr wrap="square" rtlCol="0">
            <a:spAutoFit/>
          </a:bodyPr>
          <a:lstStyle/>
          <a:p>
            <a:r>
              <a:rPr lang="en-US" dirty="0" smtClean="0">
                <a:solidFill>
                  <a:srgbClr val="FFFF00"/>
                </a:solidFill>
              </a:rPr>
              <a:t>16.5</a:t>
            </a:r>
            <a:r>
              <a:rPr lang="en-US" dirty="0" smtClean="0">
                <a:solidFill>
                  <a:srgbClr val="FFFF00"/>
                </a:solidFill>
                <a:latin typeface="Calibri" panose="020F0502020204030204" pitchFamily="34" charset="0"/>
              </a:rPr>
              <a:t>µs</a:t>
            </a:r>
            <a:endParaRPr lang="en-US" dirty="0">
              <a:solidFill>
                <a:srgbClr val="FFFF00"/>
              </a:solidFill>
            </a:endParaRPr>
          </a:p>
        </p:txBody>
      </p:sp>
    </p:spTree>
    <p:extLst>
      <p:ext uri="{BB962C8B-B14F-4D97-AF65-F5344CB8AC3E}">
        <p14:creationId xmlns:p14="http://schemas.microsoft.com/office/powerpoint/2010/main" val="8991975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Optimum </a:t>
            </a:r>
            <a:r>
              <a:rPr lang="en-US" dirty="0" smtClean="0"/>
              <a:t>voltage- s298</a:t>
            </a:r>
            <a:endParaRPr lang="en-US" dirty="0"/>
          </a:p>
        </p:txBody>
      </p:sp>
      <p:sp>
        <p:nvSpPr>
          <p:cNvPr id="4" name="Date Placeholder 3"/>
          <p:cNvSpPr>
            <a:spLocks noGrp="1"/>
          </p:cNvSpPr>
          <p:nvPr>
            <p:ph type="dt" sz="half" idx="10"/>
          </p:nvPr>
        </p:nvSpPr>
        <p:spPr/>
        <p:txBody>
          <a:bodyPr/>
          <a:lstStyle/>
          <a:p>
            <a:fld id="{6E1C9AFD-2BD7-4201-9387-90D6393AD819}" type="datetime1">
              <a:rPr lang="en-US" smtClean="0"/>
              <a:t>4/14/2014</a:t>
            </a:fld>
            <a:endParaRPr lang="en-US"/>
          </a:p>
        </p:txBody>
      </p:sp>
      <p:sp>
        <p:nvSpPr>
          <p:cNvPr id="5" name="Footer Placeholder 4"/>
          <p:cNvSpPr>
            <a:spLocks noGrp="1"/>
          </p:cNvSpPr>
          <p:nvPr>
            <p:ph type="ftr" sz="quarter" idx="11"/>
          </p:nvPr>
        </p:nvSpPr>
        <p:spPr/>
        <p:txBody>
          <a:bodyPr/>
          <a:lstStyle/>
          <a:p>
            <a:r>
              <a:rPr lang="en-US" smtClean="0"/>
              <a:t>TTTC Doctoral Thesis Contest 2014</a:t>
            </a:r>
            <a:endParaRPr lang="en-US"/>
          </a:p>
        </p:txBody>
      </p:sp>
      <p:sp>
        <p:nvSpPr>
          <p:cNvPr id="6" name="Slide Number Placeholder 5"/>
          <p:cNvSpPr>
            <a:spLocks noGrp="1"/>
          </p:cNvSpPr>
          <p:nvPr>
            <p:ph type="sldNum" sz="quarter" idx="12"/>
          </p:nvPr>
        </p:nvSpPr>
        <p:spPr/>
        <p:txBody>
          <a:bodyPr/>
          <a:lstStyle/>
          <a:p>
            <a:fld id="{2E8EDCE7-4C17-40EA-97AC-CBDDE5CBD34E}" type="slidenum">
              <a:rPr lang="en-US" smtClean="0"/>
              <a:t>7</a:t>
            </a:fld>
            <a:endParaRPr lang="en-US"/>
          </a:p>
        </p:txBody>
      </p:sp>
      <p:pic>
        <p:nvPicPr>
          <p:cNvPr id="7" name="Content Placeholder 8"/>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072047" y="2279650"/>
            <a:ext cx="4966569" cy="3598863"/>
          </a:xfrm>
        </p:spPr>
      </p:pic>
    </p:spTree>
    <p:extLst>
      <p:ext uri="{BB962C8B-B14F-4D97-AF65-F5344CB8AC3E}">
        <p14:creationId xmlns:p14="http://schemas.microsoft.com/office/powerpoint/2010/main" val="17519233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dirty="0" smtClean="0"/>
              <a:t>A new lower bound to reduce </a:t>
            </a:r>
            <a:r>
              <a:rPr lang="en-US" dirty="0"/>
              <a:t>test time is </a:t>
            </a:r>
            <a:r>
              <a:rPr lang="en-US" dirty="0" smtClean="0"/>
              <a:t>proposed.</a:t>
            </a:r>
            <a:endParaRPr lang="en-US" dirty="0" smtClean="0"/>
          </a:p>
          <a:p>
            <a:r>
              <a:rPr lang="en-US" dirty="0" smtClean="0"/>
              <a:t>Methods were verified through simulation and experiment </a:t>
            </a:r>
            <a:r>
              <a:rPr lang="en-US" smtClean="0"/>
              <a:t>on the ATE.</a:t>
            </a:r>
            <a:endParaRPr lang="en-US" dirty="0" smtClean="0"/>
          </a:p>
          <a:p>
            <a:r>
              <a:rPr lang="en-US" dirty="0" smtClean="0"/>
              <a:t>Aperiodic </a:t>
            </a:r>
            <a:r>
              <a:rPr lang="en-US" dirty="0"/>
              <a:t>clock test </a:t>
            </a:r>
            <a:r>
              <a:rPr lang="en-US" dirty="0" smtClean="0"/>
              <a:t>provides </a:t>
            </a:r>
            <a:r>
              <a:rPr lang="en-US" dirty="0"/>
              <a:t>lower test time at any voltage as long as there are some test cycles that are power constrained.</a:t>
            </a:r>
          </a:p>
          <a:p>
            <a:r>
              <a:rPr lang="en-US" dirty="0"/>
              <a:t>According to the test time theorem, aperiodic </a:t>
            </a:r>
            <a:r>
              <a:rPr lang="en-US" dirty="0" smtClean="0"/>
              <a:t>clock test </a:t>
            </a:r>
            <a:r>
              <a:rPr lang="en-US" dirty="0"/>
              <a:t>time </a:t>
            </a:r>
            <a:r>
              <a:rPr lang="en-US" dirty="0" smtClean="0"/>
              <a:t>will</a:t>
            </a:r>
            <a:r>
              <a:rPr lang="en-US" dirty="0" smtClean="0"/>
              <a:t> always be </a:t>
            </a:r>
            <a:r>
              <a:rPr lang="en-US" dirty="0"/>
              <a:t>less </a:t>
            </a:r>
            <a:r>
              <a:rPr lang="en-US" dirty="0" smtClean="0"/>
              <a:t>than or equal to </a:t>
            </a:r>
            <a:r>
              <a:rPr lang="en-US" dirty="0"/>
              <a:t>the periodic </a:t>
            </a:r>
            <a:r>
              <a:rPr lang="en-US" dirty="0" smtClean="0"/>
              <a:t>clock test </a:t>
            </a:r>
            <a:r>
              <a:rPr lang="en-US" dirty="0"/>
              <a:t>time</a:t>
            </a:r>
            <a:r>
              <a:rPr lang="en-US" dirty="0" smtClean="0"/>
              <a:t>.</a:t>
            </a:r>
          </a:p>
          <a:p>
            <a:endParaRPr lang="en-US" dirty="0"/>
          </a:p>
        </p:txBody>
      </p:sp>
      <p:sp>
        <p:nvSpPr>
          <p:cNvPr id="4" name="Date Placeholder 3"/>
          <p:cNvSpPr>
            <a:spLocks noGrp="1"/>
          </p:cNvSpPr>
          <p:nvPr>
            <p:ph type="dt" sz="half" idx="10"/>
          </p:nvPr>
        </p:nvSpPr>
        <p:spPr/>
        <p:txBody>
          <a:bodyPr/>
          <a:lstStyle/>
          <a:p>
            <a:fld id="{0B8E81DC-2319-4DC7-91E8-6ECEEDC64154}" type="datetime1">
              <a:rPr lang="en-US" smtClean="0"/>
              <a:t>4/14/2014</a:t>
            </a:fld>
            <a:endParaRPr lang="en-US"/>
          </a:p>
        </p:txBody>
      </p:sp>
      <p:sp>
        <p:nvSpPr>
          <p:cNvPr id="5" name="Footer Placeholder 4"/>
          <p:cNvSpPr>
            <a:spLocks noGrp="1"/>
          </p:cNvSpPr>
          <p:nvPr>
            <p:ph type="ftr" sz="quarter" idx="11"/>
          </p:nvPr>
        </p:nvSpPr>
        <p:spPr/>
        <p:txBody>
          <a:bodyPr/>
          <a:lstStyle/>
          <a:p>
            <a:r>
              <a:rPr lang="en-US" smtClean="0"/>
              <a:t>TTTC Doctoral Thesis Contest 2014</a:t>
            </a:r>
            <a:endParaRPr lang="en-US"/>
          </a:p>
        </p:txBody>
      </p:sp>
      <p:sp>
        <p:nvSpPr>
          <p:cNvPr id="6" name="Slide Number Placeholder 5"/>
          <p:cNvSpPr>
            <a:spLocks noGrp="1"/>
          </p:cNvSpPr>
          <p:nvPr>
            <p:ph type="sldNum" sz="quarter" idx="12"/>
          </p:nvPr>
        </p:nvSpPr>
        <p:spPr/>
        <p:txBody>
          <a:bodyPr/>
          <a:lstStyle/>
          <a:p>
            <a:fld id="{2E8EDCE7-4C17-40EA-97AC-CBDDE5CBD34E}" type="slidenum">
              <a:rPr lang="en-US" smtClean="0"/>
              <a:t>8</a:t>
            </a:fld>
            <a:endParaRPr lang="en-US"/>
          </a:p>
        </p:txBody>
      </p:sp>
    </p:spTree>
    <p:extLst>
      <p:ext uri="{BB962C8B-B14F-4D97-AF65-F5344CB8AC3E}">
        <p14:creationId xmlns:p14="http://schemas.microsoft.com/office/powerpoint/2010/main" val="37863140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work</a:t>
            </a:r>
            <a:endParaRPr lang="en-US" dirty="0"/>
          </a:p>
        </p:txBody>
      </p:sp>
      <p:sp>
        <p:nvSpPr>
          <p:cNvPr id="3" name="Content Placeholder 2"/>
          <p:cNvSpPr>
            <a:spLocks noGrp="1"/>
          </p:cNvSpPr>
          <p:nvPr>
            <p:ph idx="1"/>
          </p:nvPr>
        </p:nvSpPr>
        <p:spPr/>
        <p:txBody>
          <a:bodyPr/>
          <a:lstStyle/>
          <a:p>
            <a:r>
              <a:rPr lang="en-US" dirty="0" smtClean="0"/>
              <a:t>Aperiodic clock is not limited to ATE. Use of aperiodic test with on chip clock must be studied.</a:t>
            </a:r>
          </a:p>
          <a:p>
            <a:r>
              <a:rPr lang="en-US" dirty="0" smtClean="0"/>
              <a:t>Implementation of the proposed methods for delay testing.</a:t>
            </a:r>
          </a:p>
          <a:p>
            <a:r>
              <a:rPr lang="en-US" dirty="0" smtClean="0"/>
              <a:t>Dynamic voltage management.</a:t>
            </a:r>
          </a:p>
          <a:p>
            <a:r>
              <a:rPr lang="en-US" dirty="0" smtClean="0"/>
              <a:t>Effect on leakage power must be studied when using the proposed methods</a:t>
            </a:r>
            <a:r>
              <a:rPr lang="en-US" dirty="0" smtClean="0"/>
              <a:t>.</a:t>
            </a:r>
          </a:p>
          <a:p>
            <a:r>
              <a:rPr lang="en-US" dirty="0" smtClean="0"/>
              <a:t>Implementation using modern technologies</a:t>
            </a:r>
            <a:endParaRPr lang="en-US" dirty="0" smtClean="0"/>
          </a:p>
          <a:p>
            <a:endParaRPr lang="en-US" dirty="0"/>
          </a:p>
        </p:txBody>
      </p:sp>
      <p:sp>
        <p:nvSpPr>
          <p:cNvPr id="4" name="Date Placeholder 3"/>
          <p:cNvSpPr>
            <a:spLocks noGrp="1"/>
          </p:cNvSpPr>
          <p:nvPr>
            <p:ph type="dt" sz="half" idx="10"/>
          </p:nvPr>
        </p:nvSpPr>
        <p:spPr/>
        <p:txBody>
          <a:bodyPr/>
          <a:lstStyle/>
          <a:p>
            <a:fld id="{C378AE9B-7BCB-4948-9F6F-57577BF42A78}" type="datetime1">
              <a:rPr lang="en-US" smtClean="0"/>
              <a:t>4/14/2014</a:t>
            </a:fld>
            <a:endParaRPr lang="en-US"/>
          </a:p>
        </p:txBody>
      </p:sp>
      <p:sp>
        <p:nvSpPr>
          <p:cNvPr id="5" name="Footer Placeholder 4"/>
          <p:cNvSpPr>
            <a:spLocks noGrp="1"/>
          </p:cNvSpPr>
          <p:nvPr>
            <p:ph type="ftr" sz="quarter" idx="11"/>
          </p:nvPr>
        </p:nvSpPr>
        <p:spPr/>
        <p:txBody>
          <a:bodyPr/>
          <a:lstStyle/>
          <a:p>
            <a:r>
              <a:rPr lang="en-US" smtClean="0"/>
              <a:t>TTTC Doctoral Thesis Contest 2014</a:t>
            </a:r>
            <a:endParaRPr lang="en-US"/>
          </a:p>
        </p:txBody>
      </p:sp>
      <p:sp>
        <p:nvSpPr>
          <p:cNvPr id="6" name="Slide Number Placeholder 5"/>
          <p:cNvSpPr>
            <a:spLocks noGrp="1"/>
          </p:cNvSpPr>
          <p:nvPr>
            <p:ph type="sldNum" sz="quarter" idx="12"/>
          </p:nvPr>
        </p:nvSpPr>
        <p:spPr/>
        <p:txBody>
          <a:bodyPr/>
          <a:lstStyle/>
          <a:p>
            <a:fld id="{2E8EDCE7-4C17-40EA-97AC-CBDDE5CBD34E}" type="slidenum">
              <a:rPr lang="en-US" smtClean="0"/>
              <a:t>9</a:t>
            </a:fld>
            <a:endParaRPr lang="en-US"/>
          </a:p>
        </p:txBody>
      </p:sp>
    </p:spTree>
    <p:extLst>
      <p:ext uri="{BB962C8B-B14F-4D97-AF65-F5344CB8AC3E}">
        <p14:creationId xmlns:p14="http://schemas.microsoft.com/office/powerpoint/2010/main" val="3419483151"/>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Auburn">
      <a:dk1>
        <a:sysClr val="windowText" lastClr="000000"/>
      </a:dk1>
      <a:lt1>
        <a:sysClr val="window" lastClr="FFFFFF"/>
      </a:lt1>
      <a:dk2>
        <a:srgbClr val="052447"/>
      </a:dk2>
      <a:lt2>
        <a:srgbClr val="F3F9E2"/>
      </a:lt2>
      <a:accent1>
        <a:srgbClr val="FE711A"/>
      </a:accent1>
      <a:accent2>
        <a:srgbClr val="E6C133"/>
      </a:accent2>
      <a:accent3>
        <a:srgbClr val="FE6100"/>
      </a:accent3>
      <a:accent4>
        <a:srgbClr val="5AA0F5"/>
      </a:accent4>
      <a:accent5>
        <a:srgbClr val="75CEEC"/>
      </a:accent5>
      <a:accent6>
        <a:srgbClr val="65D6A0"/>
      </a:accent6>
      <a:hlink>
        <a:srgbClr val="A6D527"/>
      </a:hlink>
      <a:folHlink>
        <a:srgbClr val="BB991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TC104033917[[fn=Berlin]]</Template>
  <TotalTime>7787</TotalTime>
  <Words>1322</Words>
  <Application>Microsoft Office PowerPoint</Application>
  <PresentationFormat>On-screen Show (4:3)</PresentationFormat>
  <Paragraphs>90</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Cambria Math</vt:lpstr>
      <vt:lpstr>Berlin</vt:lpstr>
      <vt:lpstr>ATE Test Time Reduction by Scaling Voltage and Frequency</vt:lpstr>
      <vt:lpstr>Problem statement</vt:lpstr>
      <vt:lpstr>Test time theorem</vt:lpstr>
      <vt:lpstr>Proposed methods</vt:lpstr>
      <vt:lpstr>ATE example – Periodic clock</vt:lpstr>
      <vt:lpstr>ATE example – Aperiodic clock </vt:lpstr>
      <vt:lpstr>Optimum voltage- s298</vt:lpstr>
      <vt:lpstr>Conclusion</vt:lpstr>
      <vt:lpstr>Future work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Praveen Venkataramani</dc:creator>
  <cp:lastModifiedBy>agrawvd</cp:lastModifiedBy>
  <cp:revision>97</cp:revision>
  <dcterms:created xsi:type="dcterms:W3CDTF">2014-04-07T16:50:12Z</dcterms:created>
  <dcterms:modified xsi:type="dcterms:W3CDTF">2014-04-15T00:45:57Z</dcterms:modified>
</cp:coreProperties>
</file>