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2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9" r:id="rId3"/>
    <p:sldId id="391" r:id="rId4"/>
    <p:sldId id="374" r:id="rId5"/>
    <p:sldId id="372" r:id="rId6"/>
    <p:sldId id="380" r:id="rId7"/>
    <p:sldId id="382" r:id="rId8"/>
    <p:sldId id="381" r:id="rId9"/>
    <p:sldId id="376" r:id="rId10"/>
    <p:sldId id="385" r:id="rId11"/>
    <p:sldId id="386" r:id="rId12"/>
    <p:sldId id="377" r:id="rId13"/>
    <p:sldId id="384" r:id="rId14"/>
    <p:sldId id="390" r:id="rId15"/>
    <p:sldId id="378" r:id="rId16"/>
    <p:sldId id="311" r:id="rId17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08"/>
    <a:srgbClr val="000000"/>
    <a:srgbClr val="FFFFFF"/>
    <a:srgbClr val="CC9900"/>
    <a:srgbClr val="CCCC00"/>
    <a:srgbClr val="828200"/>
    <a:srgbClr val="D93192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0475" autoAdjust="0"/>
  </p:normalViewPr>
  <p:slideViewPr>
    <p:cSldViewPr snapToGrid="0">
      <p:cViewPr varScale="1">
        <p:scale>
          <a:sx n="74" d="100"/>
          <a:sy n="74" d="100"/>
        </p:scale>
        <p:origin x="206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516"/>
      </p:cViewPr>
      <p:guideLst>
        <p:guide orient="horz" pos="289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0" i="1">
                <a:latin typeface="Geneva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0" i="1">
                <a:latin typeface="Geneva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b="0" i="1">
                <a:latin typeface="Geneva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b="0" i="1">
                <a:latin typeface="Geneva" pitchFamily="-111" charset="0"/>
              </a:defRPr>
            </a:lvl1pPr>
          </a:lstStyle>
          <a:p>
            <a:pPr>
              <a:defRPr/>
            </a:pPr>
            <a:fld id="{B6D17263-E03B-5C48-B56B-4B13904E8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99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0" i="1">
                <a:latin typeface="Times New Roman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0" i="1">
                <a:latin typeface="Times New Roman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b="0" i="1">
                <a:latin typeface="Times New Roman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b="0" i="1">
                <a:latin typeface="Times New Roman" pitchFamily="-111" charset="0"/>
              </a:defRPr>
            </a:lvl1pPr>
          </a:lstStyle>
          <a:p>
            <a:pPr>
              <a:defRPr/>
            </a:pPr>
            <a:fld id="{5F97339A-42AC-4640-B4C2-A341D444F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09569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5F695-0E20-4F4B-9CBC-8B10F3843AF0}" type="slidenum">
              <a:rPr lang="en-US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a-E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17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97339A-42AC-4640-B4C2-A341D444F26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55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.auburn.edu/~uguin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98102" y="228600"/>
            <a:ext cx="175260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41275">
            <a:noFill/>
          </a:ln>
        </p:spPr>
      </p:pic>
      <p:sp>
        <p:nvSpPr>
          <p:cNvPr id="14" name="Title 1"/>
          <p:cNvSpPr>
            <a:spLocks noGrp="1"/>
          </p:cNvSpPr>
          <p:nvPr>
            <p:ph type="ctrTitle" idx="4294967295" hasCustomPrompt="1"/>
          </p:nvPr>
        </p:nvSpPr>
        <p:spPr>
          <a:xfrm>
            <a:off x="381000" y="1805070"/>
            <a:ext cx="8458200" cy="1828800"/>
          </a:xfr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en-US" sz="4400" dirty="0"/>
              <a:t> A Secure Low-Cost Edge Device Authentication Scheme for the </a:t>
            </a:r>
            <a:br>
              <a:rPr lang="en-US" sz="4400" dirty="0"/>
            </a:br>
            <a:r>
              <a:rPr lang="en-US" sz="4400" dirty="0"/>
              <a:t>Internet of Things</a:t>
            </a:r>
            <a:endParaRPr kumimoji="0"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381000" y="4124795"/>
            <a:ext cx="8458200" cy="1388364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Ujjwal Guin, Assistant Professor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Department of Electrical and Computer Engineering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Auburn University, Auburn, AL 36849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  <a:hlinkClick r:id="rId3"/>
              </a:rPr>
              <a:t>http://www.eng.auburn.edu/~uguin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8251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4892"/>
            <a:ext cx="8385048" cy="67705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81000" y="1051811"/>
            <a:ext cx="8385048" cy="5184097"/>
          </a:xfrm>
        </p:spPr>
        <p:txBody>
          <a:bodyPr/>
          <a:lstStyle>
            <a:lvl4pPr marL="13716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81000" y="946880"/>
            <a:ext cx="838504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401228"/>
            <a:ext cx="1905000" cy="311546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197A90-DFA6-43D3-B5BA-FA6EA8DFC792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1/7/2019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67953" y="6401228"/>
            <a:ext cx="998095" cy="273642"/>
          </a:xfrm>
          <a:prstGeom prst="rect">
            <a:avLst/>
          </a:prstGeom>
          <a:ln/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184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4892"/>
            <a:ext cx="8385048" cy="1290124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81000" y="1620336"/>
            <a:ext cx="8385048" cy="4615572"/>
          </a:xfrm>
        </p:spPr>
        <p:txBody>
          <a:bodyPr/>
          <a:lstStyle>
            <a:lvl4pPr marL="13716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81000" y="1539108"/>
            <a:ext cx="838504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401228"/>
            <a:ext cx="1905000" cy="311546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592C79-060C-45C5-B3DD-5CCD6E8200E2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1/7/2019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67953" y="6401228"/>
            <a:ext cx="998095" cy="273642"/>
          </a:xfrm>
          <a:prstGeom prst="rect">
            <a:avLst/>
          </a:prstGeom>
          <a:ln/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084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4892"/>
            <a:ext cx="8385048" cy="534653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81000" y="774495"/>
            <a:ext cx="838504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550699"/>
            <a:ext cx="1905000" cy="259080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2E4D5A-A0FE-4C30-AC83-D28B433108CB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1/7/2019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67953" y="6573185"/>
            <a:ext cx="998095" cy="259080"/>
          </a:xfrm>
          <a:prstGeom prst="rect">
            <a:avLst/>
          </a:prstGeom>
          <a:ln/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625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550699"/>
            <a:ext cx="1905000" cy="259080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1C3761-1CDB-4479-9E93-FDA230035BA8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1/7/2019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67953" y="6573185"/>
            <a:ext cx="998095" cy="259080"/>
          </a:xfrm>
          <a:prstGeom prst="rect">
            <a:avLst/>
          </a:prstGeom>
          <a:ln/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558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4892"/>
            <a:ext cx="8385048" cy="534653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81000" y="774495"/>
            <a:ext cx="6313714" cy="111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550699"/>
            <a:ext cx="1905000" cy="259080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1B61CA-E364-401E-8B22-6033DEFB3BF2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1/7/2019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67953" y="6573185"/>
            <a:ext cx="998095" cy="259080"/>
          </a:xfrm>
          <a:prstGeom prst="rect">
            <a:avLst/>
          </a:prstGeom>
          <a:ln/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95399"/>
            <a:ext cx="8153400" cy="496299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29600" y="6400548"/>
            <a:ext cx="609600" cy="381000"/>
          </a:xfrm>
          <a:prstGeom prst="rect">
            <a:avLst/>
          </a:prstGeom>
        </p:spPr>
        <p:txBody>
          <a:bodyPr vert="horz" anchor="ctr" anchorCtr="0">
            <a:normAutofit fontScale="85000" lnSpcReduction="1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B975B5-09D7-4F6A-B080-89629F9B514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/55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400548"/>
            <a:ext cx="1905000" cy="259332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AFFBB6-5D1E-467C-B619-FBCB4834001F}" type="datetime1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1/7/2019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64904" y="6400548"/>
            <a:ext cx="998095" cy="259332"/>
          </a:xfrm>
          <a:prstGeom prst="rect">
            <a:avLst/>
          </a:prstGeom>
          <a:ln/>
        </p:spPr>
        <p:txBody>
          <a:bodyPr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3344904" y="6400548"/>
            <a:ext cx="2837956" cy="259332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/>
              <a:t>Dept. of ECE, Auburn University </a:t>
            </a:r>
          </a:p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7" r:id="rId3"/>
    <p:sldLayoutId id="2147483655" r:id="rId4"/>
    <p:sldLayoutId id="2147483656" r:id="rId5"/>
    <p:sldLayoutId id="2147483658" r:id="rId6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Grp="1" noChangeArrowheads="1"/>
          </p:cNvSpPr>
          <p:nvPr>
            <p:ph type="ctrTitle" idx="4294967295"/>
          </p:nvPr>
        </p:nvSpPr>
        <p:spPr>
          <a:xfrm>
            <a:off x="495300" y="1170148"/>
            <a:ext cx="8153400" cy="1833282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Two-Pattern ∆I</a:t>
            </a:r>
            <a:r>
              <a:rPr lang="en-US" sz="4000" baseline="-25000" dirty="0"/>
              <a:t>DDQ</a:t>
            </a:r>
            <a:r>
              <a:rPr lang="en-US" sz="4000" dirty="0"/>
              <a:t> Test for Recycled IC Detection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49854" y="3945447"/>
            <a:ext cx="80897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0" dirty="0"/>
              <a:t>Prattay Chowdhury, </a:t>
            </a:r>
            <a:r>
              <a:rPr lang="en-US" sz="1800" dirty="0" err="1"/>
              <a:t>Ujjwal</a:t>
            </a:r>
            <a:r>
              <a:rPr lang="en-US" sz="1800" dirty="0"/>
              <a:t> </a:t>
            </a:r>
            <a:r>
              <a:rPr lang="en-US" sz="1800" dirty="0" err="1"/>
              <a:t>Guin</a:t>
            </a:r>
            <a:r>
              <a:rPr lang="en-US" sz="1800" b="0" dirty="0"/>
              <a:t>, </a:t>
            </a:r>
            <a:r>
              <a:rPr lang="en-US" sz="1800" b="0" dirty="0" err="1"/>
              <a:t>Adit</a:t>
            </a:r>
            <a:r>
              <a:rPr lang="en-US" sz="1800" b="0" dirty="0"/>
              <a:t> D. Singh, </a:t>
            </a:r>
            <a:r>
              <a:rPr lang="en-US" sz="1800" b="0" dirty="0" err="1"/>
              <a:t>Vishwani</a:t>
            </a:r>
            <a:r>
              <a:rPr lang="en-US" sz="1800" b="0" dirty="0"/>
              <a:t> D. Agrawal</a:t>
            </a:r>
          </a:p>
          <a:p>
            <a:pPr algn="ctr"/>
            <a:r>
              <a:rPr lang="en-US" sz="1800" b="0" dirty="0"/>
              <a:t>Dept. of Electrical and Computer Engineering, </a:t>
            </a:r>
          </a:p>
          <a:p>
            <a:pPr algn="ctr"/>
            <a:r>
              <a:rPr lang="en-US" sz="1800" b="0" dirty="0"/>
              <a:t>Auburn University, Auburn, AL-36849, USA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64892"/>
            <a:ext cx="8440271" cy="677058"/>
          </a:xfrm>
        </p:spPr>
        <p:txBody>
          <a:bodyPr>
            <a:noAutofit/>
          </a:bodyPr>
          <a:lstStyle/>
          <a:p>
            <a:r>
              <a:rPr lang="en-US" sz="3200" dirty="0"/>
              <a:t>Process Variation Resilience </a:t>
            </a:r>
            <a:r>
              <a:rPr lang="en-US" sz="3200" dirty="0" smtClean="0"/>
              <a:t>– Cont.</a:t>
            </a:r>
            <a:endParaRPr lang="en-US" sz="3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1051811"/>
                <a:ext cx="8385048" cy="534941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baseline="-250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l-GR" i="1" baseline="-25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baseline="-25000" dirty="0"/>
                  <a:t>	                             </a:t>
                </a:r>
                <a:r>
                  <a:rPr lang="en-US" dirty="0"/>
                  <a:t> </a:t>
                </a:r>
                <a:r>
                  <a:rPr lang="en-US" baseline="-25000" dirty="0"/>
                  <a:t> </a:t>
                </a:r>
                <a14:m>
                  <m:oMath xmlns:m="http://schemas.openxmlformats.org/officeDocument/2006/math">
                    <m:r>
                      <a:rPr lang="en-US" i="1" baseline="-25000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 baseline="-2500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i="1" baseline="-2500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i="1" baseline="-2500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­</m:t>
                        </m:r>
                      </m:sub>
                    </m:sSub>
                    <m:r>
                      <a:rPr lang="en-US" i="1" baseline="-2500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baseline="-2500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baseline="-25000">
                        <a:latin typeface="Cambria Math" panose="02040503050406030204" pitchFamily="18" charset="0"/>
                      </a:rPr>
                      <m:t>)×</m:t>
                    </m:r>
                    <m:sSub>
                      <m:sSubPr>
                        <m:ctrlPr>
                          <a:rPr lang="en-US" i="1" baseline="-2500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baseline="-25000" dirty="0"/>
                  <a:t> 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l-GR" sz="2800" dirty="0"/>
                  <a:t>Δ</a:t>
                </a:r>
                <a:r>
                  <a:rPr lang="en-US" sz="2800" dirty="0"/>
                  <a:t>I</a:t>
                </a:r>
                <a:r>
                  <a:rPr lang="en-US" sz="2800" baseline="-25000" dirty="0"/>
                  <a:t>P </a:t>
                </a:r>
                <a:r>
                  <a:rPr lang="en-US" sz="2800" dirty="0"/>
                  <a:t>is contributed by PMOS and </a:t>
                </a:r>
                <a:r>
                  <a:rPr lang="el-GR" sz="2800" dirty="0"/>
                  <a:t>Δ</a:t>
                </a:r>
                <a:r>
                  <a:rPr lang="en-US" sz="2800" dirty="0"/>
                  <a:t>I</a:t>
                </a:r>
                <a:r>
                  <a:rPr lang="en-US" sz="2800" baseline="-25000" dirty="0"/>
                  <a:t>N </a:t>
                </a:r>
                <a:r>
                  <a:rPr lang="en-US" sz="2800" dirty="0"/>
                  <a:t> is contributed by NMOS</a:t>
                </a:r>
              </a:p>
              <a:p>
                <a:r>
                  <a:rPr lang="en-US" sz="2800" dirty="0" smtClean="0"/>
                  <a:t>Select T</a:t>
                </a:r>
                <a:r>
                  <a:rPr lang="en-US" sz="2800" baseline="-25000" dirty="0" smtClean="0"/>
                  <a:t>1</a:t>
                </a:r>
                <a:r>
                  <a:rPr lang="en-US" sz="2800" dirty="0" smtClean="0"/>
                  <a:t> and T</a:t>
                </a:r>
                <a:r>
                  <a:rPr lang="en-US" sz="2800" baseline="-25000" dirty="0" smtClean="0"/>
                  <a:t>2</a:t>
                </a:r>
                <a:r>
                  <a:rPr lang="en-US" sz="2800" dirty="0" smtClean="0"/>
                  <a:t> such that r</a:t>
                </a:r>
                <a:r>
                  <a:rPr lang="en-US" sz="2800" baseline="-25000" dirty="0" smtClean="0"/>
                  <a:t>1 </a:t>
                </a:r>
                <a:r>
                  <a:rPr lang="en-US" sz="2800" dirty="0"/>
                  <a:t>≈ r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to eliminate process </a:t>
                </a:r>
                <a:r>
                  <a:rPr lang="en-US" sz="2800" dirty="0"/>
                  <a:t>variation </a:t>
                </a:r>
                <a:r>
                  <a:rPr lang="en-US" sz="2800" dirty="0" smtClean="0"/>
                  <a:t>in NMOS devices.</a:t>
                </a:r>
                <a:endParaRPr lang="en-US" sz="2800" dirty="0"/>
              </a:p>
              <a:p>
                <a:r>
                  <a:rPr lang="en-US" sz="2800" dirty="0"/>
                  <a:t>Effect of random process variation </a:t>
                </a:r>
                <a:r>
                  <a:rPr lang="en-US" sz="2800" dirty="0" smtClean="0"/>
                  <a:t>is nullified </a:t>
                </a:r>
                <a:r>
                  <a:rPr lang="en-US" sz="2800" dirty="0"/>
                  <a:t>when </a:t>
                </a:r>
                <a:r>
                  <a:rPr lang="en-US" sz="2800" dirty="0" smtClean="0"/>
                  <a:t>#gates is large.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1051811"/>
                <a:ext cx="8385048" cy="5349417"/>
              </a:xfrm>
              <a:blipFill>
                <a:blip r:embed="rId2"/>
                <a:stretch>
                  <a:fillRect l="-364" r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276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43644-803B-4D80-B23E-5EF4C40C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64892"/>
            <a:ext cx="8385048" cy="677058"/>
          </a:xfrm>
        </p:spPr>
        <p:txBody>
          <a:bodyPr>
            <a:noAutofit/>
          </a:bodyPr>
          <a:lstStyle/>
          <a:p>
            <a:r>
              <a:rPr lang="en-US" sz="3600" dirty="0"/>
              <a:t>Process Variation Resilience – Cont.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C12B51-BC95-4E05-9260-1C1BE78BD75C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6988" y="1051811"/>
                <a:ext cx="8773459" cy="5408754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Normalization of </a:t>
                </a:r>
                <a:r>
                  <a:rPr lang="el-GR" sz="2800" dirty="0"/>
                  <a:t>Δ</a:t>
                </a:r>
                <a:r>
                  <a:rPr lang="en-US" sz="2800" dirty="0"/>
                  <a:t>I</a:t>
                </a:r>
                <a:r>
                  <a:rPr lang="en-US" sz="2800" baseline="-25000" dirty="0"/>
                  <a:t>DDQ </a:t>
                </a:r>
                <a:r>
                  <a:rPr lang="en-US" sz="2800" dirty="0" smtClean="0"/>
                  <a:t>removes systematic process variation.</a:t>
                </a:r>
                <a:endParaRPr lang="en-US" sz="2800" dirty="0"/>
              </a:p>
              <a:p>
                <a:r>
                  <a:rPr lang="en-US" sz="2800" dirty="0" smtClean="0"/>
                  <a:t>A normalized value used for recycled IC detection: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			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×100%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9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9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C12B51-BC95-4E05-9260-1C1BE78BD7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6988" y="1051811"/>
                <a:ext cx="8773459" cy="5408754"/>
              </a:xfrm>
              <a:blipFill>
                <a:blip r:embed="rId2"/>
                <a:stretch>
                  <a:fillRect l="-278" t="-1240" r="-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E95387-4E0B-4683-B655-C9392F887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40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Simulation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ISCAS </a:t>
            </a:r>
            <a:r>
              <a:rPr lang="en-US" dirty="0" smtClean="0"/>
              <a:t>benchmarks c432</a:t>
            </a:r>
            <a:r>
              <a:rPr lang="en-US" dirty="0"/>
              <a:t>, c499, c880, c1908 and </a:t>
            </a:r>
            <a:r>
              <a:rPr lang="en-US" dirty="0" smtClean="0"/>
              <a:t>c3540 simulated.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 smtClean="0"/>
              <a:t>Synthesis is done in Synopsys </a:t>
            </a:r>
            <a:r>
              <a:rPr lang="en-US" dirty="0"/>
              <a:t>design compiler and HSPICE netlist created using IC </a:t>
            </a:r>
            <a:r>
              <a:rPr lang="en-US" dirty="0" smtClean="0"/>
              <a:t>validator.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Synopsys VCS </a:t>
            </a:r>
            <a:r>
              <a:rPr lang="en-US" dirty="0" smtClean="0"/>
              <a:t>provided controllability </a:t>
            </a:r>
            <a:r>
              <a:rPr lang="en-US" dirty="0"/>
              <a:t>analysis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CMOS 32nm Predictive </a:t>
            </a:r>
            <a:r>
              <a:rPr lang="en-US" dirty="0"/>
              <a:t>Technology Model (PTM)</a:t>
            </a:r>
          </a:p>
          <a:p>
            <a:pPr>
              <a:spcBef>
                <a:spcPts val="1800"/>
              </a:spcBef>
            </a:pPr>
            <a:r>
              <a:rPr lang="en-US" dirty="0"/>
              <a:t>Aging </a:t>
            </a:r>
            <a:r>
              <a:rPr lang="en-US" dirty="0" smtClean="0"/>
              <a:t>simulations at 25 </a:t>
            </a:r>
            <a:r>
              <a:rPr lang="en-US" dirty="0"/>
              <a:t>degree </a:t>
            </a:r>
            <a:r>
              <a:rPr lang="en-US" dirty="0" smtClean="0"/>
              <a:t>Celsius </a:t>
            </a:r>
            <a:r>
              <a:rPr lang="en-US" dirty="0"/>
              <a:t>and 1V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7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IDDQ for new Circuits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879600E-0D9F-4DD0-B676-886E7A7C67B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94344130"/>
              </p:ext>
            </p:extLst>
          </p:nvPr>
        </p:nvGraphicFramePr>
        <p:xfrm>
          <a:off x="379413" y="1317541"/>
          <a:ext cx="8385174" cy="4023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676">
                  <a:extLst>
                    <a:ext uri="{9D8B030D-6E8A-4147-A177-3AD203B41FA5}">
                      <a16:colId xmlns:a16="http://schemas.microsoft.com/office/drawing/2014/main" val="1473820218"/>
                    </a:ext>
                  </a:extLst>
                </a:gridCol>
                <a:gridCol w="1297382">
                  <a:extLst>
                    <a:ext uri="{9D8B030D-6E8A-4147-A177-3AD203B41FA5}">
                      <a16:colId xmlns:a16="http://schemas.microsoft.com/office/drawing/2014/main" val="3518472682"/>
                    </a:ext>
                  </a:extLst>
                </a:gridCol>
                <a:gridCol w="1397529">
                  <a:extLst>
                    <a:ext uri="{9D8B030D-6E8A-4147-A177-3AD203B41FA5}">
                      <a16:colId xmlns:a16="http://schemas.microsoft.com/office/drawing/2014/main" val="4093239559"/>
                    </a:ext>
                  </a:extLst>
                </a:gridCol>
                <a:gridCol w="1397529">
                  <a:extLst>
                    <a:ext uri="{9D8B030D-6E8A-4147-A177-3AD203B41FA5}">
                      <a16:colId xmlns:a16="http://schemas.microsoft.com/office/drawing/2014/main" val="2955136176"/>
                    </a:ext>
                  </a:extLst>
                </a:gridCol>
                <a:gridCol w="1397529">
                  <a:extLst>
                    <a:ext uri="{9D8B030D-6E8A-4147-A177-3AD203B41FA5}">
                      <a16:colId xmlns:a16="http://schemas.microsoft.com/office/drawing/2014/main" val="103646255"/>
                    </a:ext>
                  </a:extLst>
                </a:gridCol>
                <a:gridCol w="1397529">
                  <a:extLst>
                    <a:ext uri="{9D8B030D-6E8A-4147-A177-3AD203B41FA5}">
                      <a16:colId xmlns:a16="http://schemas.microsoft.com/office/drawing/2014/main" val="1318811137"/>
                    </a:ext>
                  </a:extLst>
                </a:gridCol>
              </a:tblGrid>
              <a:tr h="10239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Benchmark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Netlist-1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Δ</a:t>
                      </a:r>
                      <a:r>
                        <a:rPr lang="en-US" dirty="0"/>
                        <a:t>I</a:t>
                      </a:r>
                      <a:r>
                        <a:rPr lang="en-US" baseline="-25000" dirty="0"/>
                        <a:t> </a:t>
                      </a:r>
                      <a:r>
                        <a:rPr lang="en-US" baseline="0" dirty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Netlist-2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Δ</a:t>
                      </a:r>
                      <a:r>
                        <a:rPr lang="en-US" dirty="0"/>
                        <a:t>I</a:t>
                      </a:r>
                      <a:r>
                        <a:rPr lang="en-US" baseline="-25000" dirty="0"/>
                        <a:t> </a:t>
                      </a:r>
                      <a:r>
                        <a:rPr lang="en-US" baseline="0" dirty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Netlist-3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Δ</a:t>
                      </a:r>
                      <a:r>
                        <a:rPr lang="en-US" dirty="0"/>
                        <a:t>I</a:t>
                      </a:r>
                      <a:r>
                        <a:rPr lang="en-US" baseline="-25000" dirty="0"/>
                        <a:t> </a:t>
                      </a:r>
                      <a:r>
                        <a:rPr lang="en-US" baseline="0" dirty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Netlist-4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Δ</a:t>
                      </a:r>
                      <a:r>
                        <a:rPr lang="en-US" dirty="0"/>
                        <a:t>I</a:t>
                      </a:r>
                      <a:r>
                        <a:rPr lang="en-US" baseline="-25000" dirty="0"/>
                        <a:t> </a:t>
                      </a:r>
                      <a:r>
                        <a:rPr lang="en-US" baseline="0" dirty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US" dirty="0"/>
                        <a:t>I</a:t>
                      </a:r>
                      <a:r>
                        <a:rPr lang="en-US" baseline="-25000" dirty="0"/>
                        <a:t>T</a:t>
                      </a:r>
                      <a:r>
                        <a:rPr lang="en-US" baseline="0" dirty="0"/>
                        <a:t> 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max(</a:t>
                      </a:r>
                      <a:r>
                        <a:rPr lang="el-GR" dirty="0"/>
                        <a:t>Δ</a:t>
                      </a:r>
                      <a:r>
                        <a:rPr lang="en-US" dirty="0"/>
                        <a:t>I</a:t>
                      </a:r>
                      <a:r>
                        <a:rPr lang="en-US" baseline="-25000" dirty="0"/>
                        <a:t> </a:t>
                      </a:r>
                      <a:r>
                        <a:rPr lang="en-US" baseline="0" dirty="0"/>
                        <a:t>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379153"/>
                  </a:ext>
                </a:extLst>
              </a:tr>
              <a:tr h="5932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c432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3.65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3.65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3.5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3.80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3.80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78029"/>
                  </a:ext>
                </a:extLst>
              </a:tr>
              <a:tr h="6266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941126"/>
                  </a:ext>
                </a:extLst>
              </a:tr>
              <a:tr h="5932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2053"/>
                  </a:ext>
                </a:extLst>
              </a:tr>
              <a:tr h="5932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c1908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707224"/>
                  </a:ext>
                </a:extLst>
              </a:tr>
              <a:tr h="5932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c3540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18751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20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IDDQ for used circuits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879600E-0D9F-4DD0-B676-886E7A7C67B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18399042"/>
              </p:ext>
            </p:extLst>
          </p:nvPr>
        </p:nvGraphicFramePr>
        <p:xfrm>
          <a:off x="381000" y="1217698"/>
          <a:ext cx="8385173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501">
                  <a:extLst>
                    <a:ext uri="{9D8B030D-6E8A-4147-A177-3AD203B41FA5}">
                      <a16:colId xmlns:a16="http://schemas.microsoft.com/office/drawing/2014/main" val="3839287111"/>
                    </a:ext>
                  </a:extLst>
                </a:gridCol>
                <a:gridCol w="1225177">
                  <a:extLst>
                    <a:ext uri="{9D8B030D-6E8A-4147-A177-3AD203B41FA5}">
                      <a16:colId xmlns:a16="http://schemas.microsoft.com/office/drawing/2014/main" val="1473820218"/>
                    </a:ext>
                  </a:extLst>
                </a:gridCol>
                <a:gridCol w="1202523">
                  <a:extLst>
                    <a:ext uri="{9D8B030D-6E8A-4147-A177-3AD203B41FA5}">
                      <a16:colId xmlns:a16="http://schemas.microsoft.com/office/drawing/2014/main" val="3518472682"/>
                    </a:ext>
                  </a:extLst>
                </a:gridCol>
                <a:gridCol w="1185743">
                  <a:extLst>
                    <a:ext uri="{9D8B030D-6E8A-4147-A177-3AD203B41FA5}">
                      <a16:colId xmlns:a16="http://schemas.microsoft.com/office/drawing/2014/main" val="4093239559"/>
                    </a:ext>
                  </a:extLst>
                </a:gridCol>
                <a:gridCol w="1185743">
                  <a:extLst>
                    <a:ext uri="{9D8B030D-6E8A-4147-A177-3AD203B41FA5}">
                      <a16:colId xmlns:a16="http://schemas.microsoft.com/office/drawing/2014/main" val="2955136176"/>
                    </a:ext>
                  </a:extLst>
                </a:gridCol>
                <a:gridCol w="1185743">
                  <a:extLst>
                    <a:ext uri="{9D8B030D-6E8A-4147-A177-3AD203B41FA5}">
                      <a16:colId xmlns:a16="http://schemas.microsoft.com/office/drawing/2014/main" val="103646255"/>
                    </a:ext>
                  </a:extLst>
                </a:gridCol>
                <a:gridCol w="1185743">
                  <a:extLst>
                    <a:ext uri="{9D8B030D-6E8A-4147-A177-3AD203B41FA5}">
                      <a16:colId xmlns:a16="http://schemas.microsoft.com/office/drawing/2014/main" val="1318811137"/>
                    </a:ext>
                  </a:extLst>
                </a:gridCol>
              </a:tblGrid>
              <a:tr h="53040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Usage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Benchmark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Netlist-1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/>
                        <a:t>Δ</a:t>
                      </a:r>
                      <a:r>
                        <a:rPr lang="en-US" sz="2000" dirty="0"/>
                        <a:t>I</a:t>
                      </a:r>
                      <a:r>
                        <a:rPr lang="en-US" sz="2000" baseline="-25000" dirty="0"/>
                        <a:t> </a:t>
                      </a:r>
                      <a:r>
                        <a:rPr lang="en-US" sz="2000" baseline="0" dirty="0"/>
                        <a:t>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Netlist-2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/>
                        <a:t>Δ</a:t>
                      </a:r>
                      <a:r>
                        <a:rPr lang="en-US" sz="2000" dirty="0"/>
                        <a:t>I</a:t>
                      </a:r>
                      <a:r>
                        <a:rPr lang="en-US" sz="2000" baseline="-25000" dirty="0"/>
                        <a:t> </a:t>
                      </a:r>
                      <a:r>
                        <a:rPr lang="en-US" sz="2000" baseline="0" dirty="0"/>
                        <a:t>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Netlist-3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/>
                        <a:t>Δ</a:t>
                      </a:r>
                      <a:r>
                        <a:rPr lang="en-US" sz="2000" dirty="0"/>
                        <a:t>I</a:t>
                      </a:r>
                      <a:r>
                        <a:rPr lang="en-US" sz="2000" baseline="-25000" dirty="0"/>
                        <a:t> </a:t>
                      </a:r>
                      <a:r>
                        <a:rPr lang="en-US" sz="2000" baseline="0" dirty="0"/>
                        <a:t>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Netlist-4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/>
                        <a:t>Δ</a:t>
                      </a:r>
                      <a:r>
                        <a:rPr lang="en-US" sz="2000" dirty="0"/>
                        <a:t>I</a:t>
                      </a:r>
                      <a:r>
                        <a:rPr lang="en-US" sz="2000" baseline="-25000" dirty="0"/>
                        <a:t> </a:t>
                      </a:r>
                      <a:r>
                        <a:rPr lang="en-US" sz="2000" baseline="0" dirty="0"/>
                        <a:t>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/>
                        <a:t>min (</a:t>
                      </a:r>
                      <a:r>
                        <a:rPr lang="el-GR" sz="2000" dirty="0"/>
                        <a:t>Δ</a:t>
                      </a:r>
                      <a:r>
                        <a:rPr lang="en-US" sz="2000" dirty="0"/>
                        <a:t>I)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379153"/>
                  </a:ext>
                </a:extLst>
              </a:tr>
              <a:tr h="303089">
                <a:tc rowSpan="5"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6 months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c432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5.16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5.09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4.97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5.23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4.97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78029"/>
                  </a:ext>
                </a:extLst>
              </a:tr>
              <a:tr h="303089"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941126"/>
                  </a:ext>
                </a:extLst>
              </a:tr>
              <a:tr h="3030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2053"/>
                  </a:ext>
                </a:extLst>
              </a:tr>
              <a:tr h="3176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c1908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707224"/>
                  </a:ext>
                </a:extLst>
              </a:tr>
              <a:tr h="3030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c3540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187519"/>
                  </a:ext>
                </a:extLst>
              </a:tr>
              <a:tr h="30308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12 months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c432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5.37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5.33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5.19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5.48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5.19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3042"/>
                  </a:ext>
                </a:extLst>
              </a:tr>
              <a:tr h="3030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374298"/>
                  </a:ext>
                </a:extLst>
              </a:tr>
              <a:tr h="3030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481232"/>
                  </a:ext>
                </a:extLst>
              </a:tr>
              <a:tr h="3030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c1908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989924"/>
                  </a:ext>
                </a:extLst>
              </a:tr>
              <a:tr h="14034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c3540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31452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Two pattern test can effectively identify recycled ICs used for as little as six months</a:t>
            </a:r>
          </a:p>
          <a:p>
            <a:pPr>
              <a:spcBef>
                <a:spcPts val="1800"/>
              </a:spcBef>
            </a:pPr>
            <a:r>
              <a:rPr lang="en-US" dirty="0"/>
              <a:t>The test requires no additional design change in the device</a:t>
            </a:r>
          </a:p>
          <a:p>
            <a:pPr>
              <a:spcBef>
                <a:spcPts val="1800"/>
              </a:spcBef>
            </a:pPr>
            <a:r>
              <a:rPr lang="en-US" dirty="0"/>
              <a:t>Test can be applied by any available automatic test equipment (ATE)</a:t>
            </a:r>
          </a:p>
          <a:p>
            <a:pPr>
              <a:spcBef>
                <a:spcPts val="1800"/>
              </a:spcBef>
            </a:pPr>
            <a:r>
              <a:rPr lang="en-US" dirty="0"/>
              <a:t>Finding optimal two pattern can be investigated </a:t>
            </a:r>
            <a:r>
              <a:rPr lang="en-US" dirty="0" smtClean="0"/>
              <a:t>further.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9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D271586-368F-B346-A87A-461EF1AAA7D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1131" y="1368613"/>
            <a:ext cx="7578351" cy="3430494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Thank you!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Questions</a:t>
            </a:r>
            <a:r>
              <a:rPr lang="en-US" dirty="0"/>
              <a:t>? </a:t>
            </a:r>
          </a:p>
        </p:txBody>
      </p:sp>
      <p:pic>
        <p:nvPicPr>
          <p:cNvPr id="6" name="Picture 7" descr="http://www.sacfla.org/question2-72466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753" y="3490259"/>
            <a:ext cx="1752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7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Motivation and contributions</a:t>
            </a:r>
            <a:endParaRPr lang="en-US" sz="2400" dirty="0"/>
          </a:p>
          <a:p>
            <a:r>
              <a:rPr lang="en-US" sz="2400" dirty="0"/>
              <a:t>I</a:t>
            </a:r>
            <a:r>
              <a:rPr lang="en-US" sz="2400" baseline="-25000" dirty="0"/>
              <a:t>DDQ</a:t>
            </a:r>
            <a:r>
              <a:rPr lang="en-US" sz="2400" dirty="0"/>
              <a:t> modeling in gates </a:t>
            </a:r>
          </a:p>
          <a:p>
            <a:r>
              <a:rPr lang="en-US" sz="2400" dirty="0"/>
              <a:t>Aging and its effect</a:t>
            </a:r>
          </a:p>
          <a:p>
            <a:r>
              <a:rPr lang="en-US" sz="2400" dirty="0"/>
              <a:t>Process variation</a:t>
            </a:r>
          </a:p>
          <a:p>
            <a:r>
              <a:rPr lang="en-US" sz="2400" dirty="0"/>
              <a:t>Non-uniform aging in circuit</a:t>
            </a:r>
          </a:p>
          <a:p>
            <a:r>
              <a:rPr lang="en-US" sz="2400" dirty="0"/>
              <a:t>Proposed method to detect recycled IC</a:t>
            </a:r>
          </a:p>
          <a:p>
            <a:r>
              <a:rPr lang="en-US" sz="2400" dirty="0"/>
              <a:t>Simulation results and discussion </a:t>
            </a:r>
          </a:p>
          <a:p>
            <a:r>
              <a:rPr lang="en-US" sz="2400" dirty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39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 and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Recycled </a:t>
            </a:r>
            <a:r>
              <a:rPr lang="en-US" sz="2800" dirty="0" smtClean="0"/>
              <a:t>ICs – used ICs represented as new – are a well recognized problem in today’s global component </a:t>
            </a:r>
            <a:r>
              <a:rPr lang="en-US" sz="2800" dirty="0"/>
              <a:t>supply </a:t>
            </a:r>
            <a:r>
              <a:rPr lang="en-US" sz="2800" dirty="0" smtClean="0"/>
              <a:t>chain.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A method for detecting recycled ICs. </a:t>
            </a:r>
          </a:p>
          <a:p>
            <a:pPr lvl="1">
              <a:spcBef>
                <a:spcPts val="1200"/>
              </a:spcBef>
            </a:pPr>
            <a:r>
              <a:rPr lang="en-US" sz="2500" dirty="0"/>
              <a:t>N</a:t>
            </a:r>
            <a:r>
              <a:rPr lang="en-US" sz="2500" dirty="0" smtClean="0"/>
              <a:t>o hardware </a:t>
            </a:r>
            <a:r>
              <a:rPr lang="en-US" sz="2500" dirty="0"/>
              <a:t>modification </a:t>
            </a:r>
            <a:r>
              <a:rPr lang="en-US" sz="2500" dirty="0" smtClean="0"/>
              <a:t>required to </a:t>
            </a:r>
            <a:r>
              <a:rPr lang="en-US" sz="2500" dirty="0"/>
              <a:t>the existing </a:t>
            </a:r>
            <a:r>
              <a:rPr lang="en-US" sz="2500" dirty="0" smtClean="0"/>
              <a:t>design.</a:t>
            </a:r>
          </a:p>
          <a:p>
            <a:pPr lvl="1">
              <a:spcBef>
                <a:spcPts val="1200"/>
              </a:spcBef>
            </a:pPr>
            <a:r>
              <a:rPr lang="en-US" sz="2500" dirty="0" smtClean="0"/>
              <a:t>No golden samples required. </a:t>
            </a:r>
          </a:p>
          <a:p>
            <a:pPr lvl="1">
              <a:spcBef>
                <a:spcPts val="1200"/>
              </a:spcBef>
            </a:pPr>
            <a:r>
              <a:rPr lang="en-US" sz="2500" dirty="0" smtClean="0"/>
              <a:t>Can identify devices used as little </a:t>
            </a:r>
            <a:r>
              <a:rPr lang="en-US" sz="2500" dirty="0"/>
              <a:t>as six months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Aging and its </a:t>
            </a:r>
            <a:r>
              <a:rPr lang="en-US" dirty="0" smtClean="0"/>
              <a:t>effect on I</a:t>
            </a:r>
            <a:r>
              <a:rPr lang="en-US" baseline="-25000" dirty="0" smtClean="0"/>
              <a:t>DDQ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29540"/>
            <a:ext cx="8461786" cy="518409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Negative Bias Temperature Instability (NBTI) is </a:t>
            </a:r>
            <a:r>
              <a:rPr lang="en-US" sz="2800" dirty="0"/>
              <a:t>a major aging </a:t>
            </a:r>
            <a:r>
              <a:rPr lang="en-US" sz="2800" dirty="0" smtClean="0"/>
              <a:t>phenomenon, </a:t>
            </a:r>
            <a:r>
              <a:rPr lang="en-US" sz="2800" dirty="0"/>
              <a:t>which occurs in </a:t>
            </a:r>
            <a:r>
              <a:rPr lang="en-US" sz="2800" dirty="0" smtClean="0"/>
              <a:t>PMOS devices.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Aging </a:t>
            </a:r>
            <a:r>
              <a:rPr lang="en-US" sz="2800" dirty="0" smtClean="0"/>
              <a:t>in</a:t>
            </a:r>
            <a:r>
              <a:rPr lang="en-US" sz="2800" dirty="0" smtClean="0"/>
              <a:t> </a:t>
            </a:r>
            <a:r>
              <a:rPr lang="en-US" sz="2800" dirty="0" smtClean="0"/>
              <a:t>NMOS devices </a:t>
            </a:r>
            <a:r>
              <a:rPr lang="en-US" sz="2800" dirty="0" smtClean="0"/>
              <a:t>is</a:t>
            </a:r>
            <a:r>
              <a:rPr lang="en-US" sz="2800" dirty="0" smtClean="0"/>
              <a:t> </a:t>
            </a:r>
            <a:r>
              <a:rPr lang="en-US" sz="2800" dirty="0" smtClean="0"/>
              <a:t>significantly lower.</a:t>
            </a:r>
            <a:endParaRPr lang="en-US" sz="2800" dirty="0"/>
          </a:p>
          <a:p>
            <a:pPr>
              <a:spcBef>
                <a:spcPts val="1800"/>
              </a:spcBef>
            </a:pPr>
            <a:r>
              <a:rPr lang="en-US" sz="2800" dirty="0"/>
              <a:t>Due to NBTI </a:t>
            </a:r>
            <a:r>
              <a:rPr lang="en-US" sz="2800" dirty="0" smtClean="0"/>
              <a:t>aging </a:t>
            </a:r>
            <a:r>
              <a:rPr lang="en-US" sz="2800" dirty="0"/>
              <a:t>PMOS threshold voltage (</a:t>
            </a:r>
            <a:r>
              <a:rPr lang="en-US" sz="2800" dirty="0" err="1"/>
              <a:t>v</a:t>
            </a:r>
            <a:r>
              <a:rPr lang="en-US" sz="2800" baseline="-25000" dirty="0" err="1"/>
              <a:t>th</a:t>
            </a:r>
            <a:r>
              <a:rPr lang="en-US" sz="2800" dirty="0"/>
              <a:t>) </a:t>
            </a:r>
            <a:r>
              <a:rPr lang="en-US" sz="2800" dirty="0" smtClean="0"/>
              <a:t>increases.</a:t>
            </a:r>
            <a:endParaRPr lang="en-US" sz="2800" dirty="0"/>
          </a:p>
          <a:p>
            <a:pPr>
              <a:spcBef>
                <a:spcPts val="1800"/>
              </a:spcBef>
            </a:pPr>
            <a:r>
              <a:rPr lang="en-US" sz="2800" dirty="0"/>
              <a:t>Increased </a:t>
            </a:r>
            <a:r>
              <a:rPr lang="en-US" sz="2800" dirty="0" err="1"/>
              <a:t>v</a:t>
            </a:r>
            <a:r>
              <a:rPr lang="en-US" sz="2800" baseline="-25000" dirty="0" err="1"/>
              <a:t>th</a:t>
            </a:r>
            <a:r>
              <a:rPr lang="en-US" sz="2800" dirty="0"/>
              <a:t> increases </a:t>
            </a:r>
            <a:r>
              <a:rPr lang="en-US" sz="2800" dirty="0" smtClean="0"/>
              <a:t>leakage resistance </a:t>
            </a:r>
            <a:r>
              <a:rPr lang="en-US" sz="2800" dirty="0"/>
              <a:t>(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) of a PMOS device.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06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baseline="-25000" dirty="0"/>
              <a:t>DDQ</a:t>
            </a:r>
            <a:r>
              <a:rPr lang="en-US" dirty="0"/>
              <a:t> </a:t>
            </a:r>
            <a:r>
              <a:rPr lang="en-US" dirty="0" smtClean="0"/>
              <a:t>Modeling </a:t>
            </a:r>
            <a:r>
              <a:rPr lang="en-US" dirty="0"/>
              <a:t>in </a:t>
            </a:r>
            <a:r>
              <a:rPr lang="en-US" dirty="0" smtClean="0"/>
              <a:t>CMOS Gates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90639" y="1073222"/>
            <a:ext cx="6777314" cy="5464827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64670" y="1541929"/>
            <a:ext cx="8461786" cy="10100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 panose="05000000000000000000" pitchFamily="2" charset="2"/>
              <a:buChar char="Ø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800" b="0" dirty="0" smtClean="0"/>
              <a:t>Pattern AB=11 controls age dependent IDDQ of NAND gate.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60302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91" y="133932"/>
            <a:ext cx="8651665" cy="677058"/>
          </a:xfrm>
        </p:spPr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baseline="-25000" dirty="0"/>
              <a:t>DDQ</a:t>
            </a:r>
            <a:r>
              <a:rPr lang="en-US" dirty="0"/>
              <a:t> Modeling in CMOS </a:t>
            </a:r>
            <a:r>
              <a:rPr lang="en-US" dirty="0" smtClean="0"/>
              <a:t>Gates - </a:t>
            </a:r>
            <a:r>
              <a:rPr lang="en-US" dirty="0" smtClean="0"/>
              <a:t>Cont.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7208179"/>
              </p:ext>
            </p:extLst>
          </p:nvPr>
        </p:nvGraphicFramePr>
        <p:xfrm>
          <a:off x="410312" y="1311241"/>
          <a:ext cx="8326424" cy="2678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803">
                  <a:extLst>
                    <a:ext uri="{9D8B030D-6E8A-4147-A177-3AD203B41FA5}">
                      <a16:colId xmlns:a16="http://schemas.microsoft.com/office/drawing/2014/main" val="273488136"/>
                    </a:ext>
                  </a:extLst>
                </a:gridCol>
                <a:gridCol w="1040803">
                  <a:extLst>
                    <a:ext uri="{9D8B030D-6E8A-4147-A177-3AD203B41FA5}">
                      <a16:colId xmlns:a16="http://schemas.microsoft.com/office/drawing/2014/main" val="2195470828"/>
                    </a:ext>
                  </a:extLst>
                </a:gridCol>
                <a:gridCol w="1040803">
                  <a:extLst>
                    <a:ext uri="{9D8B030D-6E8A-4147-A177-3AD203B41FA5}">
                      <a16:colId xmlns:a16="http://schemas.microsoft.com/office/drawing/2014/main" val="4266877979"/>
                    </a:ext>
                  </a:extLst>
                </a:gridCol>
                <a:gridCol w="1040803">
                  <a:extLst>
                    <a:ext uri="{9D8B030D-6E8A-4147-A177-3AD203B41FA5}">
                      <a16:colId xmlns:a16="http://schemas.microsoft.com/office/drawing/2014/main" val="1164845441"/>
                    </a:ext>
                  </a:extLst>
                </a:gridCol>
                <a:gridCol w="1040803">
                  <a:extLst>
                    <a:ext uri="{9D8B030D-6E8A-4147-A177-3AD203B41FA5}">
                      <a16:colId xmlns:a16="http://schemas.microsoft.com/office/drawing/2014/main" val="3621329341"/>
                    </a:ext>
                  </a:extLst>
                </a:gridCol>
                <a:gridCol w="1040803">
                  <a:extLst>
                    <a:ext uri="{9D8B030D-6E8A-4147-A177-3AD203B41FA5}">
                      <a16:colId xmlns:a16="http://schemas.microsoft.com/office/drawing/2014/main" val="3138072841"/>
                    </a:ext>
                  </a:extLst>
                </a:gridCol>
                <a:gridCol w="1040803">
                  <a:extLst>
                    <a:ext uri="{9D8B030D-6E8A-4147-A177-3AD203B41FA5}">
                      <a16:colId xmlns:a16="http://schemas.microsoft.com/office/drawing/2014/main" val="2386507217"/>
                    </a:ext>
                  </a:extLst>
                </a:gridCol>
                <a:gridCol w="1040803">
                  <a:extLst>
                    <a:ext uri="{9D8B030D-6E8A-4147-A177-3AD203B41FA5}">
                      <a16:colId xmlns:a16="http://schemas.microsoft.com/office/drawing/2014/main" val="1574829829"/>
                    </a:ext>
                  </a:extLst>
                </a:gridCol>
              </a:tblGrid>
              <a:tr h="61369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NAND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Inverter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887827"/>
                  </a:ext>
                </a:extLst>
              </a:tr>
              <a:tr h="4109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8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DDQ</a:t>
                      </a: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8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DDQ</a:t>
                      </a: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8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DDQ</a:t>
                      </a: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8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DDQ</a:t>
                      </a: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8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DDQ</a:t>
                      </a: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8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DDQ</a:t>
                      </a: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996636"/>
                  </a:ext>
                </a:extLst>
              </a:tr>
              <a:tr h="413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V/2R</a:t>
                      </a:r>
                      <a:r>
                        <a:rPr lang="en-US" baseline="-25000" dirty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  <a:r>
                        <a:rPr lang="en-US" baseline="-25000" dirty="0"/>
                        <a:t>N</a:t>
                      </a:r>
                      <a:r>
                        <a:rPr lang="en-US" baseline="0" dirty="0"/>
                        <a:t>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2V/R</a:t>
                      </a:r>
                      <a:r>
                        <a:rPr lang="en-US" baseline="-25000" dirty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2I</a:t>
                      </a:r>
                      <a:r>
                        <a:rPr lang="en-US" baseline="-25000" dirty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V/R</a:t>
                      </a:r>
                      <a:r>
                        <a:rPr lang="en-US" baseline="-25000" dirty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</a:t>
                      </a:r>
                      <a:r>
                        <a:rPr lang="en-US" baseline="-25000" dirty="0"/>
                        <a:t>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981015"/>
                  </a:ext>
                </a:extLst>
              </a:tr>
              <a:tr h="413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V/R</a:t>
                      </a:r>
                      <a:r>
                        <a:rPr lang="en-US" baseline="-25000" dirty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</a:t>
                      </a:r>
                      <a:r>
                        <a:rPr lang="en-US" baseline="-25000" dirty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V/R</a:t>
                      </a:r>
                      <a:r>
                        <a:rPr lang="en-US" baseline="-25000" dirty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</a:t>
                      </a:r>
                      <a:r>
                        <a:rPr lang="en-US" baseline="-25000" dirty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76930"/>
                  </a:ext>
                </a:extLst>
              </a:tr>
              <a:tr h="413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V/R</a:t>
                      </a:r>
                      <a:r>
                        <a:rPr lang="en-US" baseline="-25000" dirty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</a:t>
                      </a:r>
                      <a:r>
                        <a:rPr lang="en-US" baseline="-25000" dirty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V/R</a:t>
                      </a:r>
                      <a:r>
                        <a:rPr lang="en-US" baseline="-25000" dirty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</a:t>
                      </a:r>
                      <a:r>
                        <a:rPr lang="en-US" baseline="-25000" dirty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969022"/>
                  </a:ext>
                </a:extLst>
              </a:tr>
              <a:tr h="413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2V/R</a:t>
                      </a:r>
                      <a:r>
                        <a:rPr lang="en-US" baseline="-25000" dirty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2I</a:t>
                      </a:r>
                      <a:r>
                        <a:rPr lang="en-US" baseline="-25000" dirty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V/2R</a:t>
                      </a:r>
                      <a:r>
                        <a:rPr lang="en-US" baseline="-25000" dirty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  <a:r>
                        <a:rPr lang="en-US" baseline="-25000" dirty="0"/>
                        <a:t>P</a:t>
                      </a:r>
                      <a:r>
                        <a:rPr lang="en-US" baseline="0" dirty="0"/>
                        <a:t>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V/R</a:t>
                      </a:r>
                      <a:r>
                        <a:rPr lang="en-US" baseline="-25000" dirty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</a:t>
                      </a:r>
                      <a:r>
                        <a:rPr lang="en-US" baseline="-25000" dirty="0"/>
                        <a:t>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14762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312" y="4313343"/>
            <a:ext cx="832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dk1"/>
                </a:solidFill>
              </a:rPr>
              <a:t>I</a:t>
            </a:r>
            <a:r>
              <a:rPr lang="en-US" sz="2000" b="0" baseline="-25000" dirty="0">
                <a:solidFill>
                  <a:schemeClr val="dk1"/>
                </a:solidFill>
              </a:rPr>
              <a:t>DDQ</a:t>
            </a:r>
            <a:r>
              <a:rPr lang="en-US" sz="2000" b="0" dirty="0">
                <a:solidFill>
                  <a:schemeClr val="dk1"/>
                </a:solidFill>
              </a:rPr>
              <a:t>(A) = Absolute I</a:t>
            </a:r>
            <a:r>
              <a:rPr lang="en-US" sz="2000" b="0" baseline="-25000" dirty="0">
                <a:solidFill>
                  <a:schemeClr val="dk1"/>
                </a:solidFill>
              </a:rPr>
              <a:t>DDQ </a:t>
            </a:r>
            <a:r>
              <a:rPr lang="en-US" sz="2000" b="0" dirty="0">
                <a:solidFill>
                  <a:schemeClr val="dk1"/>
                </a:solidFill>
              </a:rPr>
              <a:t>current</a:t>
            </a:r>
          </a:p>
          <a:p>
            <a:r>
              <a:rPr lang="en-US" sz="2000" b="0" dirty="0">
                <a:solidFill>
                  <a:schemeClr val="dk1"/>
                </a:solidFill>
              </a:rPr>
              <a:t>I</a:t>
            </a:r>
            <a:r>
              <a:rPr lang="en-US" sz="2000" b="0" baseline="-25000" dirty="0">
                <a:solidFill>
                  <a:schemeClr val="dk1"/>
                </a:solidFill>
              </a:rPr>
              <a:t>DDQ</a:t>
            </a:r>
            <a:r>
              <a:rPr lang="en-US" sz="2000" b="0" dirty="0">
                <a:solidFill>
                  <a:schemeClr val="dk1"/>
                </a:solidFill>
              </a:rPr>
              <a:t>(U) = I</a:t>
            </a:r>
            <a:r>
              <a:rPr lang="en-US" sz="2000" b="0" baseline="-25000" dirty="0">
                <a:solidFill>
                  <a:schemeClr val="dk1"/>
                </a:solidFill>
              </a:rPr>
              <a:t>DDQ </a:t>
            </a:r>
            <a:r>
              <a:rPr lang="en-US" sz="2000" b="0" dirty="0">
                <a:solidFill>
                  <a:schemeClr val="dk1"/>
                </a:solidFill>
              </a:rPr>
              <a:t>current in terms of I</a:t>
            </a:r>
            <a:r>
              <a:rPr lang="en-US" sz="2000" b="0" baseline="-25000" dirty="0">
                <a:solidFill>
                  <a:schemeClr val="dk1"/>
                </a:solidFill>
              </a:rPr>
              <a:t>N</a:t>
            </a:r>
            <a:r>
              <a:rPr lang="en-US" sz="2000" b="0" dirty="0">
                <a:solidFill>
                  <a:schemeClr val="dk1"/>
                </a:solidFill>
              </a:rPr>
              <a:t> and I</a:t>
            </a:r>
            <a:r>
              <a:rPr lang="en-US" sz="2000" b="0" baseline="-25000" dirty="0">
                <a:solidFill>
                  <a:schemeClr val="dk1"/>
                </a:solidFill>
              </a:rPr>
              <a:t>P </a:t>
            </a:r>
            <a:r>
              <a:rPr lang="en-US" sz="2000" b="0" dirty="0">
                <a:solidFill>
                  <a:schemeClr val="dk1"/>
                </a:solidFill>
              </a:rPr>
              <a:t>where I</a:t>
            </a:r>
            <a:r>
              <a:rPr lang="en-US" sz="2000" b="0" baseline="-25000" dirty="0">
                <a:solidFill>
                  <a:schemeClr val="dk1"/>
                </a:solidFill>
              </a:rPr>
              <a:t>N</a:t>
            </a:r>
            <a:r>
              <a:rPr lang="en-US" sz="2000" b="0" dirty="0">
                <a:solidFill>
                  <a:schemeClr val="dk1"/>
                </a:solidFill>
              </a:rPr>
              <a:t>= </a:t>
            </a:r>
            <a:r>
              <a:rPr lang="en-US" sz="2000" b="0" dirty="0"/>
              <a:t>V/R</a:t>
            </a:r>
            <a:r>
              <a:rPr lang="en-US" sz="2000" b="0" baseline="-25000" dirty="0"/>
              <a:t>N </a:t>
            </a:r>
            <a:r>
              <a:rPr lang="en-US" sz="2000" b="0" dirty="0"/>
              <a:t>and </a:t>
            </a:r>
            <a:r>
              <a:rPr lang="en-US" sz="2000" b="0" dirty="0">
                <a:solidFill>
                  <a:schemeClr val="dk1"/>
                </a:solidFill>
              </a:rPr>
              <a:t>I</a:t>
            </a:r>
            <a:r>
              <a:rPr lang="en-US" sz="2000" b="0" baseline="-25000" dirty="0">
                <a:solidFill>
                  <a:schemeClr val="dk1"/>
                </a:solidFill>
              </a:rPr>
              <a:t>P</a:t>
            </a:r>
            <a:r>
              <a:rPr lang="en-US" sz="2000" b="0" dirty="0">
                <a:solidFill>
                  <a:schemeClr val="dk1"/>
                </a:solidFill>
              </a:rPr>
              <a:t>= </a:t>
            </a:r>
            <a:r>
              <a:rPr lang="en-US" sz="2000" b="0" dirty="0"/>
              <a:t>V/R</a:t>
            </a:r>
            <a:r>
              <a:rPr lang="en-US" sz="2000" b="0" baseline="-25000" dirty="0"/>
              <a:t>P 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430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Non-uniform </a:t>
            </a:r>
            <a:r>
              <a:rPr lang="en-US" sz="3600" dirty="0" smtClean="0"/>
              <a:t>Aging of gates on a Chip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285973" y="1029540"/>
            <a:ext cx="8385048" cy="518409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 panose="05000000000000000000" pitchFamily="2" charset="2"/>
              <a:buChar char="Ø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b="0" dirty="0" smtClean="0"/>
              <a:t>PMOS devices of gates </a:t>
            </a:r>
            <a:r>
              <a:rPr lang="en-US" sz="2400" b="0" dirty="0"/>
              <a:t>4 and 5 </a:t>
            </a:r>
            <a:r>
              <a:rPr lang="en-US" sz="2400" b="0" dirty="0" smtClean="0"/>
              <a:t>(red) age faster </a:t>
            </a:r>
            <a:r>
              <a:rPr lang="en-US" sz="2400" b="0" dirty="0"/>
              <a:t>and </a:t>
            </a:r>
            <a:r>
              <a:rPr lang="en-US" sz="2400" b="0" dirty="0" smtClean="0"/>
              <a:t>those </a:t>
            </a:r>
            <a:r>
              <a:rPr lang="en-US" sz="2400" b="0" dirty="0"/>
              <a:t>of </a:t>
            </a:r>
            <a:r>
              <a:rPr lang="en-US" sz="2400" b="0" dirty="0" smtClean="0"/>
              <a:t>gates </a:t>
            </a:r>
            <a:r>
              <a:rPr lang="en-US" sz="2400" b="0" dirty="0"/>
              <a:t>6 and </a:t>
            </a:r>
            <a:r>
              <a:rPr lang="en-US" sz="2400" b="0" dirty="0" smtClean="0"/>
              <a:t>7 (blue) age slower.</a:t>
            </a:r>
            <a:endParaRPr lang="en-US" sz="2400" b="0" dirty="0"/>
          </a:p>
          <a:p>
            <a:pPr fontAlgn="auto">
              <a:spcAft>
                <a:spcPts val="0"/>
              </a:spcAft>
            </a:pPr>
            <a:r>
              <a:rPr lang="en-US" sz="2400" b="0" dirty="0"/>
              <a:t>Pattern T</a:t>
            </a:r>
            <a:r>
              <a:rPr lang="en-US" sz="2400" b="0" baseline="-25000" dirty="0"/>
              <a:t>1</a:t>
            </a:r>
            <a:r>
              <a:rPr lang="en-US" sz="2400" b="0" dirty="0"/>
              <a:t> </a:t>
            </a:r>
            <a:r>
              <a:rPr lang="en-US" sz="2400" b="0" dirty="0" smtClean="0"/>
              <a:t>controls IDDQ through fast </a:t>
            </a:r>
            <a:r>
              <a:rPr lang="en-US" sz="2400" b="0" dirty="0"/>
              <a:t>aged gates and pattern T2 controls IDDQ </a:t>
            </a:r>
            <a:r>
              <a:rPr lang="en-US" sz="2400" b="0" dirty="0" smtClean="0"/>
              <a:t>though slow </a:t>
            </a:r>
            <a:r>
              <a:rPr lang="en-US" sz="2400" b="0" dirty="0"/>
              <a:t>aged </a:t>
            </a:r>
            <a:r>
              <a:rPr lang="en-US" sz="2400" b="0" dirty="0" smtClean="0"/>
              <a:t>gates.</a:t>
            </a:r>
            <a:endParaRPr lang="en-US" sz="2400" b="0" dirty="0"/>
          </a:p>
          <a:p>
            <a:pPr fontAlgn="auto">
              <a:spcAft>
                <a:spcPts val="0"/>
              </a:spcAft>
            </a:pPr>
            <a:endParaRPr lang="en-US" sz="2400" b="0" dirty="0"/>
          </a:p>
          <a:p>
            <a:pPr fontAlgn="auto">
              <a:spcAft>
                <a:spcPts val="0"/>
              </a:spcAft>
            </a:pPr>
            <a:endParaRPr lang="en-US" sz="2400" b="0" dirty="0"/>
          </a:p>
          <a:p>
            <a:pPr fontAlgn="auto">
              <a:spcAft>
                <a:spcPts val="0"/>
              </a:spcAft>
            </a:pPr>
            <a:endParaRPr lang="en-US" sz="2400" b="0" dirty="0"/>
          </a:p>
          <a:p>
            <a:pPr fontAlgn="auto">
              <a:spcAft>
                <a:spcPts val="0"/>
              </a:spcAft>
            </a:pPr>
            <a:endParaRPr lang="en-US" sz="2400" b="0" dirty="0"/>
          </a:p>
          <a:p>
            <a:pPr fontAlgn="auto">
              <a:spcAft>
                <a:spcPts val="0"/>
              </a:spcAft>
            </a:pPr>
            <a:endParaRPr lang="en-US" sz="2400" b="0" dirty="0"/>
          </a:p>
          <a:p>
            <a:pPr fontAlgn="auto">
              <a:spcAft>
                <a:spcPts val="0"/>
              </a:spcAft>
            </a:pPr>
            <a:endParaRPr lang="en-US" sz="2400" b="0" dirty="0"/>
          </a:p>
          <a:p>
            <a:pPr fontAlgn="auto">
              <a:spcAft>
                <a:spcPts val="0"/>
              </a:spcAft>
            </a:pPr>
            <a:endParaRPr lang="en-US" sz="2400" b="0" dirty="0"/>
          </a:p>
          <a:p>
            <a:pPr fontAlgn="auto">
              <a:spcAft>
                <a:spcPts val="0"/>
              </a:spcAft>
            </a:pPr>
            <a:endParaRPr lang="en-US" sz="2400" b="0" dirty="0"/>
          </a:p>
          <a:p>
            <a:pPr fontAlgn="auto">
              <a:spcAft>
                <a:spcPts val="0"/>
              </a:spcAft>
            </a:pPr>
            <a:endParaRPr lang="en-US" sz="2400" b="0" dirty="0"/>
          </a:p>
          <a:p>
            <a:pPr fontAlgn="auto">
              <a:spcAft>
                <a:spcPts val="0"/>
              </a:spcAft>
            </a:pPr>
            <a:endParaRPr lang="en-US" sz="2400" b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406" y="2649530"/>
            <a:ext cx="8300340" cy="402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</a:t>
            </a:r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Process variation </a:t>
            </a:r>
            <a:r>
              <a:rPr lang="en-US" dirty="0" smtClean="0"/>
              <a:t>causes variations </a:t>
            </a:r>
            <a:r>
              <a:rPr lang="en-US" dirty="0"/>
              <a:t>in threshold </a:t>
            </a:r>
            <a:r>
              <a:rPr lang="en-US" dirty="0" smtClean="0"/>
              <a:t>voltages </a:t>
            </a:r>
            <a:r>
              <a:rPr lang="en-US" dirty="0"/>
              <a:t>of </a:t>
            </a:r>
            <a:r>
              <a:rPr lang="en-US" dirty="0" smtClean="0"/>
              <a:t>MOS devices.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 smtClean="0"/>
              <a:t>Random variation affects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of MOSFETs </a:t>
            </a:r>
            <a:r>
              <a:rPr lang="en-US" dirty="0" smtClean="0"/>
              <a:t>within a chip.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Systematic variation </a:t>
            </a:r>
            <a:r>
              <a:rPr lang="en-US" dirty="0" smtClean="0"/>
              <a:t>affects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baseline="-25000" dirty="0" smtClean="0"/>
              <a:t> </a:t>
            </a:r>
            <a:r>
              <a:rPr lang="en-US" dirty="0" smtClean="0"/>
              <a:t> of MOSFETs on different chips.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These variations create inaccuracy in IDDQ-based aging decision.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77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Process Variation Resilience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9FE4D6-D59E-304C-91E8-DFDC290E76B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D406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406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77952" y="1130531"/>
                <a:ext cx="8388096" cy="503751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IDDQ for T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and T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: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bSup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baseline="-250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1­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­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  <a:p>
                <a:pPr marL="0" indent="0">
                  <a:buNone/>
                </a:pPr>
                <a:endParaRPr lang="en-US" baseline="-25000" dirty="0"/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k</a:t>
                </a:r>
                <a:r>
                  <a:rPr lang="en-US" sz="2400" baseline="-25000" dirty="0" smtClean="0"/>
                  <a:t>1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and k</a:t>
                </a:r>
                <a:r>
                  <a:rPr lang="en-US" sz="2400" baseline="-25000" dirty="0" smtClean="0"/>
                  <a:t>2 </a:t>
                </a:r>
                <a:r>
                  <a:rPr lang="en-US" sz="2400" dirty="0"/>
                  <a:t>= Number of PMOS </a:t>
                </a:r>
                <a:r>
                  <a:rPr lang="en-US" sz="2400" dirty="0" smtClean="0"/>
                  <a:t>OFF </a:t>
                </a:r>
                <a:r>
                  <a:rPr lang="en-US" sz="2400" dirty="0"/>
                  <a:t>when T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and T</a:t>
                </a:r>
                <a:r>
                  <a:rPr lang="en-US" sz="2400" baseline="-25000" dirty="0"/>
                  <a:t>2 </a:t>
                </a:r>
                <a:r>
                  <a:rPr lang="en-US" sz="2400" dirty="0"/>
                  <a:t>applied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r</a:t>
                </a:r>
                <a:r>
                  <a:rPr lang="en-US" sz="2400" baseline="-25000" dirty="0" smtClean="0"/>
                  <a:t>1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and r</a:t>
                </a:r>
                <a:r>
                  <a:rPr lang="en-US" sz="2400" baseline="-25000" dirty="0" smtClean="0"/>
                  <a:t>2 </a:t>
                </a:r>
                <a:r>
                  <a:rPr lang="en-US" sz="2400" dirty="0"/>
                  <a:t>= Number of NMOS </a:t>
                </a:r>
                <a:r>
                  <a:rPr lang="en-US" sz="2400" dirty="0" smtClean="0"/>
                  <a:t>OFF </a:t>
                </a:r>
                <a:r>
                  <a:rPr lang="en-US" sz="2400" dirty="0"/>
                  <a:t>when T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and T</a:t>
                </a:r>
                <a:r>
                  <a:rPr lang="en-US" sz="2400" baseline="-25000" dirty="0"/>
                  <a:t>2 </a:t>
                </a:r>
                <a:r>
                  <a:rPr lang="en-US" sz="2400" dirty="0"/>
                  <a:t>applied </a:t>
                </a:r>
              </a:p>
              <a:p>
                <a:r>
                  <a:rPr lang="en-US" sz="2400" dirty="0"/>
                  <a:t>The </a:t>
                </a:r>
                <a:r>
                  <a:rPr lang="en-US" sz="2400" dirty="0" smtClean="0"/>
                  <a:t>difference, I</a:t>
                </a:r>
                <a:r>
                  <a:rPr lang="en-US" sz="2400" baseline="-25000" dirty="0" smtClean="0"/>
                  <a:t>2</a:t>
                </a:r>
                <a:r>
                  <a:rPr lang="en-US" sz="2400" dirty="0" smtClean="0"/>
                  <a:t> – I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: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baseline="-2500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𝐷𝐷𝑄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bSup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­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)×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𝐷𝐷𝑄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=∆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+∆</m:t>
                      </m:r>
                      <m:sSub>
                        <m:sSubPr>
                          <m:ctrlPr>
                            <a:rPr lang="en-US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77952" y="1130531"/>
                <a:ext cx="8388096" cy="5037513"/>
              </a:xfrm>
              <a:blipFill>
                <a:blip r:embed="rId3"/>
                <a:stretch>
                  <a:fillRect l="-145" t="-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23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uburn">
      <a:dk1>
        <a:srgbClr val="2D4069"/>
      </a:dk1>
      <a:lt1>
        <a:srgbClr val="FFFFFF"/>
      </a:lt1>
      <a:dk2>
        <a:srgbClr val="2D4069"/>
      </a:dk2>
      <a:lt2>
        <a:srgbClr val="FFFFFF"/>
      </a:lt2>
      <a:accent1>
        <a:srgbClr val="2D4069"/>
      </a:accent1>
      <a:accent2>
        <a:srgbClr val="F86A1C"/>
      </a:accent2>
      <a:accent3>
        <a:srgbClr val="FFFFFF"/>
      </a:accent3>
      <a:accent4>
        <a:srgbClr val="2D4069"/>
      </a:accent4>
      <a:accent5>
        <a:srgbClr val="FAA576"/>
      </a:accent5>
      <a:accent6>
        <a:srgbClr val="CBD6E3"/>
      </a:accent6>
      <a:hlink>
        <a:srgbClr val="F86A1C"/>
      </a:hlink>
      <a:folHlink>
        <a:srgbClr val="F86A1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HD:Credence Foils:Powerpoint Template</Template>
  <TotalTime>19801</TotalTime>
  <Pages>2</Pages>
  <Words>681</Words>
  <Application>Microsoft Office PowerPoint</Application>
  <PresentationFormat>On-screen Show (4:3)</PresentationFormat>
  <Paragraphs>264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Cambria Math</vt:lpstr>
      <vt:lpstr>Geneva</vt:lpstr>
      <vt:lpstr>Times New Roman</vt:lpstr>
      <vt:lpstr>Wingdings</vt:lpstr>
      <vt:lpstr>Wingdings 2</vt:lpstr>
      <vt:lpstr>Median</vt:lpstr>
      <vt:lpstr>Two-Pattern ∆IDDQ Test for Recycled IC Detection</vt:lpstr>
      <vt:lpstr>Outline</vt:lpstr>
      <vt:lpstr>Motivation and Contribution</vt:lpstr>
      <vt:lpstr>Aging and its effect on IDDQ</vt:lpstr>
      <vt:lpstr>IDDQ Modeling in CMOS Gates</vt:lpstr>
      <vt:lpstr>IDDQ Modeling in CMOS Gates - Cont. </vt:lpstr>
      <vt:lpstr>Non-uniform Aging of gates on a Chip</vt:lpstr>
      <vt:lpstr>Process variations</vt:lpstr>
      <vt:lpstr>Process Variation Resilience </vt:lpstr>
      <vt:lpstr>Process Variation Resilience – Cont.</vt:lpstr>
      <vt:lpstr>Process Variation Resilience – Cont.</vt:lpstr>
      <vt:lpstr>Simulation Results</vt:lpstr>
      <vt:lpstr>IDDQ for new Circuits</vt:lpstr>
      <vt:lpstr>IDDQ for used circuits</vt:lpstr>
      <vt:lpstr>Conclusion</vt:lpstr>
      <vt:lpstr>PowerPoint Presentation</vt:lpstr>
    </vt:vector>
  </TitlesOfParts>
  <Manager/>
  <Company>UIB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template</dc:title>
  <dc:subject>VTS '05 Electronic presentation guide/template</dc:subject>
  <dc:creator>Dimitris Gizopoulos</dc:creator>
  <cp:keywords/>
  <dc:description/>
  <cp:lastModifiedBy>Vishwani Agrawal</cp:lastModifiedBy>
  <cp:revision>630</cp:revision>
  <cp:lastPrinted>1998-05-12T14:00:08Z</cp:lastPrinted>
  <dcterms:created xsi:type="dcterms:W3CDTF">2014-01-28T16:14:35Z</dcterms:created>
  <dcterms:modified xsi:type="dcterms:W3CDTF">2019-01-07T00:54:16Z</dcterms:modified>
  <cp:category/>
</cp:coreProperties>
</file>