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62" r:id="rId4"/>
    <p:sldId id="258" r:id="rId5"/>
    <p:sldId id="285" r:id="rId6"/>
    <p:sldId id="286" r:id="rId7"/>
    <p:sldId id="287" r:id="rId8"/>
    <p:sldId id="260" r:id="rId9"/>
    <p:sldId id="259" r:id="rId10"/>
    <p:sldId id="296" r:id="rId11"/>
    <p:sldId id="263" r:id="rId12"/>
    <p:sldId id="261" r:id="rId13"/>
    <p:sldId id="264" r:id="rId14"/>
    <p:sldId id="288" r:id="rId15"/>
    <p:sldId id="265" r:id="rId16"/>
    <p:sldId id="268" r:id="rId17"/>
    <p:sldId id="266" r:id="rId18"/>
    <p:sldId id="269" r:id="rId19"/>
    <p:sldId id="270" r:id="rId20"/>
    <p:sldId id="271" r:id="rId21"/>
    <p:sldId id="272" r:id="rId22"/>
    <p:sldId id="273" r:id="rId23"/>
    <p:sldId id="275" r:id="rId24"/>
    <p:sldId id="277" r:id="rId25"/>
    <p:sldId id="279" r:id="rId26"/>
    <p:sldId id="278" r:id="rId27"/>
    <p:sldId id="280" r:id="rId28"/>
    <p:sldId id="281" r:id="rId29"/>
    <p:sldId id="282" r:id="rId30"/>
    <p:sldId id="283" r:id="rId31"/>
    <p:sldId id="284" r:id="rId32"/>
    <p:sldId id="289" r:id="rId33"/>
    <p:sldId id="291" r:id="rId34"/>
    <p:sldId id="290" r:id="rId35"/>
    <p:sldId id="292" r:id="rId36"/>
    <p:sldId id="294" r:id="rId37"/>
    <p:sldId id="293"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927" autoAdjust="0"/>
  </p:normalViewPr>
  <p:slideViewPr>
    <p:cSldViewPr>
      <p:cViewPr varScale="1">
        <p:scale>
          <a:sx n="48" d="100"/>
          <a:sy n="48" d="100"/>
        </p:scale>
        <p:origin x="-7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6E2E04-F61E-4991-BF65-19B011EBB688}" type="datetimeFigureOut">
              <a:rPr lang="en-US" smtClean="0"/>
              <a:t>7/1/2012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D0B76-0560-46DC-BC08-8EE98E13EB99}" type="slidenum">
              <a:rPr lang="en-US" smtClean="0"/>
              <a:t>‹#›</a:t>
            </a:fld>
            <a:endParaRPr lang="en-US"/>
          </a:p>
        </p:txBody>
      </p:sp>
    </p:spTree>
    <p:extLst>
      <p:ext uri="{BB962C8B-B14F-4D97-AF65-F5344CB8AC3E}">
        <p14:creationId xmlns:p14="http://schemas.microsoft.com/office/powerpoint/2010/main" val="2271352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will first motivate our talk with a discussion of the need for testing analog and RF circuits. Then we proceed to discuss the prevalent techniques for testing analog and RF circuits. We begin with the most widely used technique today in the industry, namely, Specification based test, then proceed to describe the less-used fault-model based and alternate test techniques. In each case, we use the same circuit examples that would help us in comparing the relative merits of each technique over the other. We finally conclude with a  summary of the state of the art and directions of future research for more enthusiastic participants who would like to pursue this line of research.</a:t>
            </a:r>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2</a:t>
            </a:fld>
            <a:endParaRPr lang="en-US"/>
          </a:p>
        </p:txBody>
      </p:sp>
    </p:spTree>
    <p:extLst>
      <p:ext uri="{BB962C8B-B14F-4D97-AF65-F5344CB8AC3E}">
        <p14:creationId xmlns:p14="http://schemas.microsoft.com/office/powerpoint/2010/main" val="2433530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24</a:t>
            </a:fld>
            <a:endParaRPr lang="en-US"/>
          </a:p>
        </p:txBody>
      </p:sp>
    </p:spTree>
    <p:extLst>
      <p:ext uri="{BB962C8B-B14F-4D97-AF65-F5344CB8AC3E}">
        <p14:creationId xmlns:p14="http://schemas.microsoft.com/office/powerpoint/2010/main" val="1375763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begin with an introduction</a:t>
            </a:r>
            <a:r>
              <a:rPr lang="en-US" baseline="0" dirty="0" smtClean="0"/>
              <a:t> to analog and RF circuit testing.</a:t>
            </a:r>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3</a:t>
            </a:fld>
            <a:endParaRPr lang="en-US"/>
          </a:p>
        </p:txBody>
      </p:sp>
    </p:spTree>
    <p:extLst>
      <p:ext uri="{BB962C8B-B14F-4D97-AF65-F5344CB8AC3E}">
        <p14:creationId xmlns:p14="http://schemas.microsoft.com/office/powerpoint/2010/main" val="2433530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Circuits that process input signals in continuous time and give out an output signal also in continuous time are referred to as analog circuits.</a:t>
            </a:r>
            <a:r>
              <a:rPr lang="en-US" baseline="0" dirty="0" smtClean="0"/>
              <a:t> </a:t>
            </a:r>
            <a:r>
              <a:rPr lang="en-US" dirty="0" smtClean="0"/>
              <a:t>Analog circuits are virtually everywhere. As a simple example, your</a:t>
            </a:r>
            <a:r>
              <a:rPr lang="en-US" baseline="0" dirty="0" smtClean="0"/>
              <a:t> car stereo system you would find a multitude of analog circuits used for: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1) voltage amplification (i.e. increasing the signal strength);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2) voltage regulation (i.e. providing a steady DC bias);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3) level shifting (to generate high values of DC voltage from a relatively smaller value);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4) filtering out undesirable tones from the signal that is to be played out;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In fact all circuits, including so called “digital circuits” can be viewed as analog circuits. It is just that when we are dealing with digital circuits, we interpret the signals that we see at different nets as digital signals. That is, we label voltages close to the supply voltage as logic HIGH, and voltage close to zero as logic LOW. If you were to probe a node using an oscilloscope, you’d still see continuous time signals out of the probe.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&lt;click ENTER here&gt;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are RF circuits?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These are also analog circuits with the condition that their input signals are at a frequency, typically higher than 100s of kHz. Typical examples</a:t>
            </a:r>
            <a:r>
              <a:rPr lang="en-US" baseline="0" dirty="0" smtClean="0"/>
              <a:t> include l</a:t>
            </a:r>
            <a:r>
              <a:rPr lang="en-US" dirty="0" smtClean="0"/>
              <a:t>ow noise amplifier, mixer, couplers, intermediate frequency filter,</a:t>
            </a:r>
            <a:r>
              <a:rPr lang="en-US" baseline="0" dirty="0" smtClean="0"/>
              <a:t> which </a:t>
            </a:r>
            <a:r>
              <a:rPr lang="en-US" dirty="0" smtClean="0"/>
              <a:t>form different blocks of signal chain in RF signal transmission or reception.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Having answered the question “What are analog and RF circuits?”, leads us to the next question, which is, “How do we design these circuits?”, but I must caution, this is not a subject for today’s talk. We shall therefore jump the gun and address the next question – Given that we have a manufactured analog circuit, “How does one test it?” But before that, we will digress and see “Why is testing analog circuits important and an increasingly hard problem?”</a:t>
            </a:r>
          </a:p>
        </p:txBody>
      </p:sp>
      <p:sp>
        <p:nvSpPr>
          <p:cNvPr id="4" name="Slide Number Placeholder 3"/>
          <p:cNvSpPr>
            <a:spLocks noGrp="1"/>
          </p:cNvSpPr>
          <p:nvPr>
            <p:ph type="sldNum" sz="quarter" idx="10"/>
          </p:nvPr>
        </p:nvSpPr>
        <p:spPr/>
        <p:txBody>
          <a:bodyPr/>
          <a:lstStyle/>
          <a:p>
            <a:fld id="{864D0B76-0560-46DC-BC08-8EE98E13EB99}" type="slidenum">
              <a:rPr lang="en-US" smtClean="0"/>
              <a:t>4</a:t>
            </a:fld>
            <a:endParaRPr lang="en-US"/>
          </a:p>
        </p:txBody>
      </p:sp>
    </p:spTree>
    <p:extLst>
      <p:ext uri="{BB962C8B-B14F-4D97-AF65-F5344CB8AC3E}">
        <p14:creationId xmlns:p14="http://schemas.microsoft.com/office/powerpoint/2010/main" val="2332243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SoC</a:t>
            </a:r>
            <a:r>
              <a:rPr lang="en-US" baseline="0" dirty="0" smtClean="0"/>
              <a:t> – System on Chip</a:t>
            </a:r>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9</a:t>
            </a:fld>
            <a:endParaRPr lang="en-US"/>
          </a:p>
        </p:txBody>
      </p:sp>
    </p:spTree>
    <p:extLst>
      <p:ext uri="{BB962C8B-B14F-4D97-AF65-F5344CB8AC3E}">
        <p14:creationId xmlns:p14="http://schemas.microsoft.com/office/powerpoint/2010/main" val="865162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11</a:t>
            </a:fld>
            <a:endParaRPr lang="en-US"/>
          </a:p>
        </p:txBody>
      </p:sp>
    </p:spTree>
    <p:extLst>
      <p:ext uri="{BB962C8B-B14F-4D97-AF65-F5344CB8AC3E}">
        <p14:creationId xmlns:p14="http://schemas.microsoft.com/office/powerpoint/2010/main" val="2433530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12</a:t>
            </a:fld>
            <a:endParaRPr lang="en-US"/>
          </a:p>
        </p:txBody>
      </p:sp>
    </p:spTree>
    <p:extLst>
      <p:ext uri="{BB962C8B-B14F-4D97-AF65-F5344CB8AC3E}">
        <p14:creationId xmlns:p14="http://schemas.microsoft.com/office/powerpoint/2010/main" val="1375763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17</a:t>
            </a:fld>
            <a:endParaRPr lang="en-US"/>
          </a:p>
        </p:txBody>
      </p:sp>
    </p:spTree>
    <p:extLst>
      <p:ext uri="{BB962C8B-B14F-4D97-AF65-F5344CB8AC3E}">
        <p14:creationId xmlns:p14="http://schemas.microsoft.com/office/powerpoint/2010/main" val="3958894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20</a:t>
            </a:fld>
            <a:endParaRPr lang="en-US"/>
          </a:p>
        </p:txBody>
      </p:sp>
    </p:spTree>
    <p:extLst>
      <p:ext uri="{BB962C8B-B14F-4D97-AF65-F5344CB8AC3E}">
        <p14:creationId xmlns:p14="http://schemas.microsoft.com/office/powerpoint/2010/main" val="1244053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4D0B76-0560-46DC-BC08-8EE98E13EB99}" type="slidenum">
              <a:rPr lang="en-US" smtClean="0"/>
              <a:t>23</a:t>
            </a:fld>
            <a:endParaRPr lang="en-US"/>
          </a:p>
        </p:txBody>
      </p:sp>
    </p:spTree>
    <p:extLst>
      <p:ext uri="{BB962C8B-B14F-4D97-AF65-F5344CB8AC3E}">
        <p14:creationId xmlns:p14="http://schemas.microsoft.com/office/powerpoint/2010/main" val="2433530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 2012</a:t>
            </a:r>
            <a:endParaRPr lang="en-US"/>
          </a:p>
        </p:txBody>
      </p:sp>
      <p:sp>
        <p:nvSpPr>
          <p:cNvPr id="6" name="Footer Placeholder 5"/>
          <p:cNvSpPr>
            <a:spLocks noGrp="1"/>
          </p:cNvSpPr>
          <p:nvPr>
            <p:ph type="ftr" sz="quarter" idx="11"/>
          </p:nvPr>
        </p:nvSpPr>
        <p:spPr/>
        <p:txBody>
          <a:bodyPr/>
          <a:lstStyle/>
          <a:p>
            <a:r>
              <a:rPr lang="en-US" smtClean="0"/>
              <a:t>Education Day: Sindia and Agrawal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 2012</a:t>
            </a:r>
            <a:endParaRPr lang="en-US"/>
          </a:p>
        </p:txBody>
      </p:sp>
      <p:sp>
        <p:nvSpPr>
          <p:cNvPr id="8" name="Footer Placeholder 7"/>
          <p:cNvSpPr>
            <a:spLocks noGrp="1"/>
          </p:cNvSpPr>
          <p:nvPr>
            <p:ph type="ftr" sz="quarter" idx="11"/>
          </p:nvPr>
        </p:nvSpPr>
        <p:spPr/>
        <p:txBody>
          <a:bodyPr/>
          <a:lstStyle/>
          <a:p>
            <a:r>
              <a:rPr lang="en-US" smtClean="0"/>
              <a:t>Education Day: Sindia and Agrawal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 2012</a:t>
            </a:r>
            <a:endParaRPr lang="en-US"/>
          </a:p>
        </p:txBody>
      </p:sp>
      <p:sp>
        <p:nvSpPr>
          <p:cNvPr id="4" name="Footer Placeholder 3"/>
          <p:cNvSpPr>
            <a:spLocks noGrp="1"/>
          </p:cNvSpPr>
          <p:nvPr>
            <p:ph type="ftr" sz="quarter" idx="11"/>
          </p:nvPr>
        </p:nvSpPr>
        <p:spPr/>
        <p:txBody>
          <a:bodyPr/>
          <a:lstStyle/>
          <a:p>
            <a:r>
              <a:rPr lang="en-US" smtClean="0"/>
              <a:t>Education Day: Sindia and Agrawal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 2012</a:t>
            </a:r>
            <a:endParaRPr lang="en-US"/>
          </a:p>
        </p:txBody>
      </p:sp>
      <p:sp>
        <p:nvSpPr>
          <p:cNvPr id="3" name="Footer Placeholder 2"/>
          <p:cNvSpPr>
            <a:spLocks noGrp="1"/>
          </p:cNvSpPr>
          <p:nvPr>
            <p:ph type="ftr" sz="quarter" idx="11"/>
          </p:nvPr>
        </p:nvSpPr>
        <p:spPr/>
        <p:txBody>
          <a:bodyPr/>
          <a:lstStyle/>
          <a:p>
            <a:r>
              <a:rPr lang="en-US" smtClean="0"/>
              <a:t>Education Day: Sindia and Agrawal</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 2012</a:t>
            </a:r>
            <a:endParaRPr lang="en-US"/>
          </a:p>
        </p:txBody>
      </p:sp>
      <p:sp>
        <p:nvSpPr>
          <p:cNvPr id="6" name="Footer Placeholder 5"/>
          <p:cNvSpPr>
            <a:spLocks noGrp="1"/>
          </p:cNvSpPr>
          <p:nvPr>
            <p:ph type="ftr" sz="quarter" idx="11"/>
          </p:nvPr>
        </p:nvSpPr>
        <p:spPr/>
        <p:txBody>
          <a:bodyPr/>
          <a:lstStyle/>
          <a:p>
            <a:r>
              <a:rPr lang="en-US" smtClean="0"/>
              <a:t>Education Day: Sindia and Agrawal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 2012</a:t>
            </a:r>
            <a:endParaRPr lang="en-US"/>
          </a:p>
        </p:txBody>
      </p:sp>
      <p:sp>
        <p:nvSpPr>
          <p:cNvPr id="6" name="Footer Placeholder 5"/>
          <p:cNvSpPr>
            <a:spLocks noGrp="1"/>
          </p:cNvSpPr>
          <p:nvPr>
            <p:ph type="ftr" sz="quarter" idx="11"/>
          </p:nvPr>
        </p:nvSpPr>
        <p:spPr/>
        <p:txBody>
          <a:bodyPr/>
          <a:lstStyle/>
          <a:p>
            <a:r>
              <a:rPr lang="en-US" smtClean="0"/>
              <a:t>Education Day: Sindia and Agrawal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Education Day: Sindia and Agrawal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ng.auburn.edu/~vagrawa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lstStyle/>
          <a:p>
            <a:r>
              <a:rPr lang="en-US" dirty="0"/>
              <a:t>Analog and RF Circuit Testing</a:t>
            </a:r>
          </a:p>
        </p:txBody>
      </p:sp>
      <p:sp>
        <p:nvSpPr>
          <p:cNvPr id="3" name="Subtitle 2"/>
          <p:cNvSpPr>
            <a:spLocks noGrp="1"/>
          </p:cNvSpPr>
          <p:nvPr>
            <p:ph type="subTitle" idx="1"/>
          </p:nvPr>
        </p:nvSpPr>
        <p:spPr>
          <a:xfrm>
            <a:off x="1371600" y="2590800"/>
            <a:ext cx="6400800" cy="2590800"/>
          </a:xfrm>
        </p:spPr>
        <p:txBody>
          <a:bodyPr>
            <a:normAutofit lnSpcReduction="10000"/>
          </a:bodyPr>
          <a:lstStyle/>
          <a:p>
            <a:r>
              <a:rPr lang="en-US" i="1" dirty="0" err="1" smtClean="0">
                <a:solidFill>
                  <a:schemeClr val="tx1"/>
                </a:solidFill>
              </a:rPr>
              <a:t>Suraj</a:t>
            </a:r>
            <a:r>
              <a:rPr lang="en-US" i="1" dirty="0" smtClean="0">
                <a:solidFill>
                  <a:schemeClr val="tx1"/>
                </a:solidFill>
              </a:rPr>
              <a:t> </a:t>
            </a:r>
            <a:r>
              <a:rPr lang="en-US" i="1" dirty="0" err="1" smtClean="0">
                <a:solidFill>
                  <a:schemeClr val="tx1"/>
                </a:solidFill>
              </a:rPr>
              <a:t>Sindia</a:t>
            </a:r>
            <a:endParaRPr lang="en-US" i="1" dirty="0" smtClean="0">
              <a:solidFill>
                <a:schemeClr val="tx1"/>
              </a:solidFill>
            </a:endParaRPr>
          </a:p>
          <a:p>
            <a:r>
              <a:rPr lang="en-US" i="1" dirty="0" smtClean="0">
                <a:solidFill>
                  <a:schemeClr val="tx1"/>
                </a:solidFill>
              </a:rPr>
              <a:t>Vishwani D. </a:t>
            </a:r>
            <a:r>
              <a:rPr lang="en-US" i="1" dirty="0" smtClean="0">
                <a:solidFill>
                  <a:schemeClr val="tx1"/>
                </a:solidFill>
              </a:rPr>
              <a:t>Agrawal</a:t>
            </a:r>
          </a:p>
          <a:p>
            <a:r>
              <a:rPr lang="en-US" sz="2800" dirty="0" smtClean="0">
                <a:solidFill>
                  <a:schemeClr val="tx1"/>
                </a:solidFill>
              </a:rPr>
              <a:t>Auburn University</a:t>
            </a:r>
          </a:p>
          <a:p>
            <a:r>
              <a:rPr lang="en-US" sz="2800" dirty="0" smtClean="0">
                <a:solidFill>
                  <a:schemeClr val="tx1"/>
                </a:solidFill>
              </a:rPr>
              <a:t>ECE Dept</a:t>
            </a:r>
            <a:r>
              <a:rPr lang="en-US" sz="2800" dirty="0" smtClean="0">
                <a:solidFill>
                  <a:schemeClr val="tx1"/>
                </a:solidFill>
              </a:rPr>
              <a:t>., Auburn, AL 36849, USA</a:t>
            </a:r>
          </a:p>
          <a:p>
            <a:r>
              <a:rPr lang="en-US" sz="2800" dirty="0" smtClean="0">
                <a:solidFill>
                  <a:schemeClr val="tx1"/>
                </a:solidFill>
                <a:hlinkClick r:id="rId2"/>
              </a:rPr>
              <a:t>www.eng.auburn.edu/~vagrawal</a:t>
            </a:r>
            <a:r>
              <a:rPr lang="en-US" sz="2800" dirty="0" smtClean="0">
                <a:solidFill>
                  <a:schemeClr val="tx1"/>
                </a:solidFill>
              </a:rPr>
              <a:t> </a:t>
            </a:r>
            <a:endParaRPr lang="en-US" sz="2800" dirty="0">
              <a:solidFill>
                <a:schemeClr val="tx1"/>
              </a:solidFill>
            </a:endParaRPr>
          </a:p>
        </p:txBody>
      </p:sp>
      <p:sp>
        <p:nvSpPr>
          <p:cNvPr id="4" name="TextBox 3"/>
          <p:cNvSpPr txBox="1"/>
          <p:nvPr/>
        </p:nvSpPr>
        <p:spPr>
          <a:xfrm>
            <a:off x="2362200" y="5486400"/>
            <a:ext cx="4327980" cy="461665"/>
          </a:xfrm>
          <a:prstGeom prst="rect">
            <a:avLst/>
          </a:prstGeom>
          <a:noFill/>
        </p:spPr>
        <p:txBody>
          <a:bodyPr wrap="none" rtlCol="0">
            <a:spAutoFit/>
          </a:bodyPr>
          <a:lstStyle/>
          <a:p>
            <a:r>
              <a:rPr lang="en-US" sz="2400" dirty="0" smtClean="0">
                <a:solidFill>
                  <a:schemeClr val="tx2">
                    <a:lumMod val="50000"/>
                  </a:schemeClr>
                </a:solidFill>
              </a:rPr>
              <a:t>Education Day, VDAT, July 2, 2012</a:t>
            </a:r>
            <a:endParaRPr lang="en-US" sz="2400" dirty="0">
              <a:solidFill>
                <a:schemeClr val="tx2">
                  <a:lumMod val="50000"/>
                </a:schemeClr>
              </a:solidFill>
            </a:endParaRPr>
          </a:p>
        </p:txBody>
      </p:sp>
      <p:sp>
        <p:nvSpPr>
          <p:cNvPr id="5" name="Date Placeholder 4"/>
          <p:cNvSpPr>
            <a:spLocks noGrp="1"/>
          </p:cNvSpPr>
          <p:nvPr>
            <p:ph type="dt" sz="half" idx="10"/>
          </p:nvPr>
        </p:nvSpPr>
        <p:spPr/>
        <p:txBody>
          <a:bodyPr/>
          <a:lstStyle/>
          <a:p>
            <a:r>
              <a:rPr lang="en-US" smtClean="0"/>
              <a:t>July 2, 2012</a:t>
            </a:r>
            <a:endParaRPr lang="en-US"/>
          </a:p>
        </p:txBody>
      </p:sp>
      <p:sp>
        <p:nvSpPr>
          <p:cNvPr id="6" name="Footer Placeholder 5"/>
          <p:cNvSpPr>
            <a:spLocks noGrp="1"/>
          </p:cNvSpPr>
          <p:nvPr>
            <p:ph type="ftr" sz="quarter" idx="11"/>
          </p:nvPr>
        </p:nvSpPr>
        <p:spPr/>
        <p:txBody>
          <a:bodyPr/>
          <a:lstStyle/>
          <a:p>
            <a:r>
              <a:rPr lang="en-US" smtClean="0"/>
              <a:t>Education Day: Sindia and Agrawal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07227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Analog/RF Testing</a:t>
            </a:r>
            <a:endParaRPr lang="en-US" dirty="0"/>
          </a:p>
        </p:txBody>
      </p:sp>
      <p:sp>
        <p:nvSpPr>
          <p:cNvPr id="3" name="Content Placeholder 2"/>
          <p:cNvSpPr>
            <a:spLocks noGrp="1"/>
          </p:cNvSpPr>
          <p:nvPr>
            <p:ph idx="1"/>
          </p:nvPr>
        </p:nvSpPr>
        <p:spPr/>
        <p:txBody>
          <a:bodyPr/>
          <a:lstStyle/>
          <a:p>
            <a:r>
              <a:rPr lang="en-US" dirty="0" smtClean="0"/>
              <a:t>Specification-based testing</a:t>
            </a:r>
          </a:p>
          <a:p>
            <a:r>
              <a:rPr lang="en-US" dirty="0" smtClean="0"/>
              <a:t>Model-based testing</a:t>
            </a:r>
          </a:p>
          <a:p>
            <a:pPr lvl="1"/>
            <a:r>
              <a:rPr lang="en-US" dirty="0" smtClean="0"/>
              <a:t>Catastrophic fault model</a:t>
            </a:r>
          </a:p>
          <a:p>
            <a:pPr lvl="1"/>
            <a:r>
              <a:rPr lang="en-US" dirty="0" smtClean="0"/>
              <a:t>Range model</a:t>
            </a:r>
          </a:p>
          <a:p>
            <a:r>
              <a:rPr lang="en-US" dirty="0" smtClean="0"/>
              <a:t>Alternate test</a:t>
            </a:r>
            <a:endParaRPr lang="en-US"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76020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1">
                    <a:lumMod val="65000"/>
                  </a:schemeClr>
                </a:solidFill>
              </a:rPr>
              <a:t>Introduction to analog/RF circuit test</a:t>
            </a:r>
          </a:p>
          <a:p>
            <a:r>
              <a:rPr lang="en-US" dirty="0" smtClean="0"/>
              <a:t>Techniques for analog/RF circuit test</a:t>
            </a:r>
          </a:p>
          <a:p>
            <a:pPr lvl="1"/>
            <a:r>
              <a:rPr lang="en-US" dirty="0" smtClean="0"/>
              <a:t>Specification based test with examples</a:t>
            </a:r>
          </a:p>
          <a:p>
            <a:pPr lvl="1"/>
            <a:r>
              <a:rPr lang="en-US" dirty="0" smtClean="0">
                <a:solidFill>
                  <a:schemeClr val="bg1">
                    <a:lumMod val="65000"/>
                  </a:schemeClr>
                </a:solidFill>
              </a:rPr>
              <a:t>Alternate test </a:t>
            </a:r>
            <a:r>
              <a:rPr lang="en-US" dirty="0">
                <a:solidFill>
                  <a:schemeClr val="bg1">
                    <a:lumMod val="65000"/>
                  </a:schemeClr>
                </a:solidFill>
              </a:rPr>
              <a:t>with examples</a:t>
            </a:r>
            <a:endParaRPr lang="en-US" dirty="0" smtClean="0">
              <a:solidFill>
                <a:schemeClr val="bg1">
                  <a:lumMod val="65000"/>
                </a:schemeClr>
              </a:solidFill>
            </a:endParaRPr>
          </a:p>
          <a:p>
            <a:r>
              <a:rPr lang="en-US" dirty="0" smtClean="0">
                <a:solidFill>
                  <a:schemeClr val="bg1">
                    <a:lumMod val="65000"/>
                  </a:schemeClr>
                </a:solidFill>
              </a:rPr>
              <a:t>Conclusion</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10856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Analog Circuit Testing: Specification Based Test</a:t>
            </a:r>
            <a:endParaRPr lang="en-US" dirty="0"/>
          </a:p>
        </p:txBody>
      </p:sp>
      <p:sp>
        <p:nvSpPr>
          <p:cNvPr id="3" name="Content Placeholder 2"/>
          <p:cNvSpPr>
            <a:spLocks noGrp="1"/>
          </p:cNvSpPr>
          <p:nvPr>
            <p:ph idx="1"/>
          </p:nvPr>
        </p:nvSpPr>
        <p:spPr/>
        <p:txBody>
          <a:bodyPr/>
          <a:lstStyle/>
          <a:p>
            <a:r>
              <a:rPr lang="en-US" dirty="0" smtClean="0"/>
              <a:t>Specification based test</a:t>
            </a:r>
          </a:p>
          <a:p>
            <a:pPr lvl="1"/>
            <a:r>
              <a:rPr lang="en-US" dirty="0" smtClean="0"/>
              <a:t>Widely followed methodology in the industry.</a:t>
            </a:r>
          </a:p>
          <a:p>
            <a:pPr lvl="1"/>
            <a:r>
              <a:rPr lang="en-US" dirty="0" smtClean="0"/>
              <a:t>Compares the circuit output to its datasheet specifications.</a:t>
            </a:r>
          </a:p>
          <a:p>
            <a:pPr lvl="1"/>
            <a:r>
              <a:rPr lang="en-US" dirty="0" smtClean="0"/>
              <a:t>Uses a combination of DSP and measurement tools for validating circuit under test.</a:t>
            </a:r>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509863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Specification Based Test</a:t>
            </a:r>
          </a:p>
        </p:txBody>
      </p:sp>
      <p:sp>
        <p:nvSpPr>
          <p:cNvPr id="4" name="Pentagon 3"/>
          <p:cNvSpPr/>
          <p:nvPr/>
        </p:nvSpPr>
        <p:spPr>
          <a:xfrm>
            <a:off x="3352800" y="1447800"/>
            <a:ext cx="2362200" cy="1219200"/>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Circuit Under Test</a:t>
            </a:r>
          </a:p>
        </p:txBody>
      </p:sp>
      <p:cxnSp>
        <p:nvCxnSpPr>
          <p:cNvPr id="5" name="Straight Connector 4"/>
          <p:cNvCxnSpPr>
            <a:stCxn id="4" idx="1"/>
          </p:cNvCxnSpPr>
          <p:nvPr/>
        </p:nvCxnSpPr>
        <p:spPr>
          <a:xfrm rot="10800000">
            <a:off x="1981200" y="2057400"/>
            <a:ext cx="1371600" cy="0"/>
          </a:xfrm>
          <a:prstGeom prst="line">
            <a:avLst/>
          </a:prstGeom>
          <a:ln w="2540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5715000" y="2057400"/>
            <a:ext cx="685800" cy="0"/>
          </a:xfrm>
          <a:prstGeom prst="line">
            <a:avLst/>
          </a:prstGeom>
          <a:ln w="31750">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28800" y="1676400"/>
            <a:ext cx="420308" cy="369332"/>
          </a:xfrm>
          <a:prstGeom prst="rect">
            <a:avLst/>
          </a:prstGeom>
          <a:noFill/>
        </p:spPr>
        <p:txBody>
          <a:bodyPr wrap="none" rtlCol="0">
            <a:spAutoFit/>
          </a:bodyPr>
          <a:lstStyle/>
          <a:p>
            <a:r>
              <a:rPr lang="en-US" dirty="0" err="1" smtClean="0">
                <a:latin typeface="Times New Roman" pitchFamily="18" charset="0"/>
                <a:cs typeface="Times New Roman" pitchFamily="18" charset="0"/>
              </a:rPr>
              <a:t>v</a:t>
            </a:r>
            <a:r>
              <a:rPr lang="en-US" baseline="-25000" dirty="0" err="1" smtClean="0">
                <a:latin typeface="Times New Roman" pitchFamily="18" charset="0"/>
                <a:cs typeface="Times New Roman" pitchFamily="18" charset="0"/>
              </a:rPr>
              <a:t>in</a:t>
            </a:r>
            <a:endParaRPr lang="en-US" baseline="-25000" dirty="0">
              <a:latin typeface="Times New Roman" pitchFamily="18" charset="0"/>
              <a:cs typeface="Times New Roman" pitchFamily="18" charset="0"/>
            </a:endParaRPr>
          </a:p>
        </p:txBody>
      </p:sp>
      <p:sp>
        <p:nvSpPr>
          <p:cNvPr id="8" name="TextBox 7"/>
          <p:cNvSpPr txBox="1"/>
          <p:nvPr/>
        </p:nvSpPr>
        <p:spPr>
          <a:xfrm>
            <a:off x="5791200" y="1611868"/>
            <a:ext cx="484428" cy="369332"/>
          </a:xfrm>
          <a:prstGeom prst="rect">
            <a:avLst/>
          </a:prstGeom>
          <a:noFill/>
        </p:spPr>
        <p:txBody>
          <a:bodyPr wrap="none" rtlCol="0">
            <a:spAutoFit/>
          </a:bodyPr>
          <a:lstStyle/>
          <a:p>
            <a:r>
              <a:rPr lang="en-US" i="1" dirty="0" err="1" smtClean="0">
                <a:latin typeface="Times New Roman" pitchFamily="18" charset="0"/>
                <a:cs typeface="Times New Roman" pitchFamily="18" charset="0"/>
              </a:rPr>
              <a:t>v</a:t>
            </a:r>
            <a:r>
              <a:rPr lang="en-US" i="1" baseline="-25000" dirty="0" err="1" smtClean="0">
                <a:latin typeface="Times New Roman" pitchFamily="18" charset="0"/>
                <a:cs typeface="Times New Roman" pitchFamily="18" charset="0"/>
              </a:rPr>
              <a:t>out</a:t>
            </a:r>
            <a:endParaRPr lang="en-US" i="1" baseline="-25000" dirty="0">
              <a:latin typeface="Times New Roman" pitchFamily="18" charset="0"/>
              <a:cs typeface="Times New Roman" pitchFamily="18" charset="0"/>
            </a:endParaRPr>
          </a:p>
        </p:txBody>
      </p:sp>
      <p:sp>
        <p:nvSpPr>
          <p:cNvPr id="9" name="Vertical Scroll 8"/>
          <p:cNvSpPr/>
          <p:nvPr/>
        </p:nvSpPr>
        <p:spPr>
          <a:xfrm>
            <a:off x="6400800" y="3246121"/>
            <a:ext cx="1676400" cy="1523999"/>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Datasheet</a:t>
            </a:r>
            <a:endParaRPr lang="en-US" dirty="0"/>
          </a:p>
          <a:p>
            <a:pPr marL="285750" indent="-285750" algn="ctr">
              <a:buFont typeface="Wingdings" pitchFamily="2" charset="2"/>
              <a:buChar char="ü"/>
            </a:pPr>
            <a:r>
              <a:rPr lang="en-US" dirty="0" smtClean="0"/>
              <a:t>Spec. 1</a:t>
            </a:r>
          </a:p>
          <a:p>
            <a:pPr algn="ctr"/>
            <a:r>
              <a:rPr lang="en-US" dirty="0" smtClean="0"/>
              <a:t>   ●●●</a:t>
            </a:r>
          </a:p>
          <a:p>
            <a:pPr marL="285750" indent="-285750" algn="ctr">
              <a:buFont typeface="Wingdings" pitchFamily="2" charset="2"/>
              <a:buChar char="ü"/>
            </a:pPr>
            <a:r>
              <a:rPr lang="en-US" dirty="0" smtClean="0"/>
              <a:t>Spec. N</a:t>
            </a:r>
          </a:p>
        </p:txBody>
      </p:sp>
      <p:pic>
        <p:nvPicPr>
          <p:cNvPr id="10" name="Picture 12" descr="http://edageek.com/primages/2008q4/20081125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7550" y="3171825"/>
            <a:ext cx="2381250" cy="2228850"/>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cxnSp>
        <p:nvCxnSpPr>
          <p:cNvPr id="11" name="Straight Arrow Connector 10"/>
          <p:cNvCxnSpPr>
            <a:stCxn id="10" idx="1"/>
          </p:cNvCxnSpPr>
          <p:nvPr/>
        </p:nvCxnSpPr>
        <p:spPr>
          <a:xfrm flipH="1" flipV="1">
            <a:off x="2172908" y="2057403"/>
            <a:ext cx="1084642" cy="22288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10" idx="3"/>
          </p:cNvCxnSpPr>
          <p:nvPr/>
        </p:nvCxnSpPr>
        <p:spPr>
          <a:xfrm flipH="1">
            <a:off x="5638800" y="2057403"/>
            <a:ext cx="636828" cy="22288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17639" y="5705475"/>
            <a:ext cx="8495274" cy="707886"/>
          </a:xfrm>
          <a:prstGeom prst="rect">
            <a:avLst/>
          </a:prstGeom>
          <a:noFill/>
        </p:spPr>
        <p:txBody>
          <a:bodyPr wrap="none" rtlCol="0">
            <a:spAutoFit/>
          </a:bodyPr>
          <a:lstStyle/>
          <a:p>
            <a:r>
              <a:rPr lang="en-US" sz="2000" b="1" dirty="0"/>
              <a:t>Test programs on Automatic Test Equipment (ATE) arrive </a:t>
            </a:r>
            <a:r>
              <a:rPr lang="en-US" sz="2000" b="1" dirty="0" smtClean="0"/>
              <a:t>at pass/fail </a:t>
            </a:r>
            <a:r>
              <a:rPr lang="en-US" sz="2000" b="1" dirty="0"/>
              <a:t>decision </a:t>
            </a:r>
            <a:endParaRPr lang="en-US" sz="2000" b="1" dirty="0" smtClean="0"/>
          </a:p>
          <a:p>
            <a:r>
              <a:rPr lang="en-US" sz="2000" b="1" dirty="0" smtClean="0"/>
              <a:t>based </a:t>
            </a:r>
            <a:r>
              <a:rPr lang="en-US" sz="2000" b="1" dirty="0"/>
              <a:t>on whether </a:t>
            </a:r>
            <a:r>
              <a:rPr lang="en-US" sz="2000" b="1" dirty="0" smtClean="0"/>
              <a:t>circuit under test </a:t>
            </a:r>
            <a:r>
              <a:rPr lang="en-US" sz="2000" b="1" dirty="0"/>
              <a:t>(CUT</a:t>
            </a:r>
            <a:r>
              <a:rPr lang="en-US" sz="2000" b="1" dirty="0" smtClean="0"/>
              <a:t>) meets </a:t>
            </a:r>
            <a:r>
              <a:rPr lang="en-US" sz="2000" b="1" dirty="0"/>
              <a:t>all data-sheet </a:t>
            </a:r>
            <a:r>
              <a:rPr lang="en-US" sz="2000" b="1" dirty="0" smtClean="0"/>
              <a:t>specifications.</a:t>
            </a:r>
            <a:endParaRPr lang="en-US" sz="2000" b="1" dirty="0"/>
          </a:p>
        </p:txBody>
      </p:sp>
      <p:sp>
        <p:nvSpPr>
          <p:cNvPr id="14" name="TextBox 13"/>
          <p:cNvSpPr txBox="1"/>
          <p:nvPr/>
        </p:nvSpPr>
        <p:spPr>
          <a:xfrm>
            <a:off x="3222745" y="3163354"/>
            <a:ext cx="524118" cy="369332"/>
          </a:xfrm>
          <a:prstGeom prst="rect">
            <a:avLst/>
          </a:prstGeom>
          <a:noFill/>
        </p:spPr>
        <p:txBody>
          <a:bodyPr wrap="none" rtlCol="0">
            <a:spAutoFit/>
          </a:bodyPr>
          <a:lstStyle/>
          <a:p>
            <a:r>
              <a:rPr lang="en-US" dirty="0" smtClean="0"/>
              <a:t>ATE</a:t>
            </a:r>
            <a:endParaRPr lang="en-US" dirty="0"/>
          </a:p>
        </p:txBody>
      </p:sp>
      <p:sp>
        <p:nvSpPr>
          <p:cNvPr id="3" name="Date Placeholder 2"/>
          <p:cNvSpPr>
            <a:spLocks noGrp="1"/>
          </p:cNvSpPr>
          <p:nvPr>
            <p:ph type="dt" sz="half" idx="10"/>
          </p:nvPr>
        </p:nvSpPr>
        <p:spPr/>
        <p:txBody>
          <a:bodyPr/>
          <a:lstStyle/>
          <a:p>
            <a:r>
              <a:rPr lang="en-US" smtClean="0"/>
              <a:t>July 2, 2012</a:t>
            </a:r>
            <a:endParaRPr lang="en-US"/>
          </a:p>
        </p:txBody>
      </p:sp>
      <p:sp>
        <p:nvSpPr>
          <p:cNvPr id="15" name="Footer Placeholder 14"/>
          <p:cNvSpPr>
            <a:spLocks noGrp="1"/>
          </p:cNvSpPr>
          <p:nvPr>
            <p:ph type="ftr" sz="quarter" idx="11"/>
          </p:nvPr>
        </p:nvSpPr>
        <p:spPr/>
        <p:txBody>
          <a:bodyPr/>
          <a:lstStyle/>
          <a:p>
            <a:r>
              <a:rPr lang="en-US" smtClean="0"/>
              <a:t>Education Day: Sindia and Agrawal</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278048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VLSI Test Lab at Auburn University</a:t>
            </a:r>
            <a:endParaRPr lang="en-US" dirty="0"/>
          </a:p>
        </p:txBody>
      </p:sp>
      <p:pic>
        <p:nvPicPr>
          <p:cNvPr id="1026" name="Picture 2" descr="C:\Users\agrawvd\MY_DIR\My Pictures\ATE_NSF_CRI\IMG_09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295400"/>
            <a:ext cx="6629400" cy="4972050"/>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July 2, 2012</a:t>
            </a:r>
            <a:endParaRPr lang="en-US"/>
          </a:p>
        </p:txBody>
      </p:sp>
      <p:sp>
        <p:nvSpPr>
          <p:cNvPr id="4" name="Footer Placeholder 3"/>
          <p:cNvSpPr>
            <a:spLocks noGrp="1"/>
          </p:cNvSpPr>
          <p:nvPr>
            <p:ph type="ftr" sz="quarter" idx="11"/>
          </p:nvPr>
        </p:nvSpPr>
        <p:spPr/>
        <p:txBody>
          <a:bodyPr/>
          <a:lstStyle/>
          <a:p>
            <a:r>
              <a:rPr lang="en-US" smtClean="0"/>
              <a:t>Education Day: Sindia and Agrawal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201522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6213" y="3048000"/>
            <a:ext cx="4986025" cy="3810000"/>
          </a:xfrm>
          <a:prstGeom prst="rect">
            <a:avLst/>
          </a:prstGeom>
        </p:spPr>
      </p:pic>
      <p:sp>
        <p:nvSpPr>
          <p:cNvPr id="2" name="Title 1"/>
          <p:cNvSpPr>
            <a:spLocks noGrp="1"/>
          </p:cNvSpPr>
          <p:nvPr>
            <p:ph type="title"/>
          </p:nvPr>
        </p:nvSpPr>
        <p:spPr/>
        <p:txBody>
          <a:bodyPr>
            <a:normAutofit fontScale="90000"/>
          </a:bodyPr>
          <a:lstStyle/>
          <a:p>
            <a:r>
              <a:rPr lang="en-US" dirty="0" smtClean="0"/>
              <a:t>Specification Based Test: An Example</a:t>
            </a:r>
            <a:endParaRPr lang="en-US" dirty="0"/>
          </a:p>
        </p:txBody>
      </p:sp>
      <p:sp>
        <p:nvSpPr>
          <p:cNvPr id="3" name="Content Placeholder 2"/>
          <p:cNvSpPr>
            <a:spLocks noGrp="1"/>
          </p:cNvSpPr>
          <p:nvPr>
            <p:ph idx="1"/>
          </p:nvPr>
        </p:nvSpPr>
        <p:spPr/>
        <p:txBody>
          <a:bodyPr/>
          <a:lstStyle/>
          <a:p>
            <a:r>
              <a:rPr lang="en-US" dirty="0" smtClean="0"/>
              <a:t>Non-inverting amplifier that employs an operational amplifier – </a:t>
            </a:r>
            <a:r>
              <a:rPr lang="el-GR" dirty="0" smtClean="0">
                <a:latin typeface="Comic Sans MS"/>
              </a:rPr>
              <a:t>μ</a:t>
            </a:r>
            <a:r>
              <a:rPr lang="en-US" dirty="0" smtClean="0">
                <a:latin typeface="Comic Sans MS"/>
              </a:rPr>
              <a:t>A741</a:t>
            </a:r>
            <a:r>
              <a:rPr lang="en-US" dirty="0" smtClean="0"/>
              <a:t>.</a:t>
            </a:r>
            <a:endParaRPr lang="en-US" dirty="0"/>
          </a:p>
        </p:txBody>
      </p:sp>
      <p:sp>
        <p:nvSpPr>
          <p:cNvPr id="18" name="TextBox 17"/>
          <p:cNvSpPr txBox="1"/>
          <p:nvPr/>
        </p:nvSpPr>
        <p:spPr>
          <a:xfrm>
            <a:off x="4800600" y="2895600"/>
            <a:ext cx="758541" cy="369332"/>
          </a:xfrm>
          <a:prstGeom prst="rect">
            <a:avLst/>
          </a:prstGeom>
          <a:noFill/>
        </p:spPr>
        <p:txBody>
          <a:bodyPr wrap="none" rtlCol="0">
            <a:spAutoFit/>
          </a:bodyPr>
          <a:lstStyle/>
          <a:p>
            <a:r>
              <a:rPr lang="en-US" b="1" dirty="0" err="1" smtClean="0"/>
              <a:t>R</a:t>
            </a:r>
            <a:r>
              <a:rPr lang="en-US" b="1" baseline="-25000" dirty="0" err="1" smtClean="0"/>
              <a:t>f</a:t>
            </a:r>
            <a:r>
              <a:rPr lang="en-US" b="1" dirty="0" smtClean="0"/>
              <a:t>= 4k</a:t>
            </a:r>
            <a:endParaRPr lang="en-US" b="1" baseline="-25000" dirty="0"/>
          </a:p>
        </p:txBody>
      </p:sp>
      <p:sp>
        <p:nvSpPr>
          <p:cNvPr id="19" name="TextBox 18"/>
          <p:cNvSpPr txBox="1"/>
          <p:nvPr/>
        </p:nvSpPr>
        <p:spPr>
          <a:xfrm>
            <a:off x="2971800" y="3799115"/>
            <a:ext cx="788999" cy="369332"/>
          </a:xfrm>
          <a:prstGeom prst="rect">
            <a:avLst/>
          </a:prstGeom>
          <a:noFill/>
        </p:spPr>
        <p:txBody>
          <a:bodyPr wrap="none" rtlCol="0">
            <a:spAutoFit/>
          </a:bodyPr>
          <a:lstStyle/>
          <a:p>
            <a:r>
              <a:rPr lang="en-US" b="1" dirty="0" smtClean="0"/>
              <a:t>R</a:t>
            </a:r>
            <a:r>
              <a:rPr lang="en-US" b="1" baseline="-25000" dirty="0" smtClean="0"/>
              <a:t>1</a:t>
            </a:r>
            <a:r>
              <a:rPr lang="en-US" b="1" dirty="0" smtClean="0"/>
              <a:t>= 1k</a:t>
            </a:r>
            <a:endParaRPr lang="en-US" b="1" baseline="-25000" dirty="0"/>
          </a:p>
        </p:txBody>
      </p:sp>
      <p:sp>
        <p:nvSpPr>
          <p:cNvPr id="20" name="TextBox 19"/>
          <p:cNvSpPr txBox="1"/>
          <p:nvPr/>
        </p:nvSpPr>
        <p:spPr>
          <a:xfrm>
            <a:off x="3315789" y="4953000"/>
            <a:ext cx="832279" cy="369332"/>
          </a:xfrm>
          <a:prstGeom prst="rect">
            <a:avLst/>
          </a:prstGeom>
          <a:noFill/>
        </p:spPr>
        <p:txBody>
          <a:bodyPr wrap="none" rtlCol="0">
            <a:spAutoFit/>
          </a:bodyPr>
          <a:lstStyle/>
          <a:p>
            <a:r>
              <a:rPr lang="en-US" b="1" dirty="0" err="1" smtClean="0"/>
              <a:t>R</a:t>
            </a:r>
            <a:r>
              <a:rPr lang="en-US" b="1" baseline="-25000" dirty="0" err="1" smtClean="0"/>
              <a:t>in</a:t>
            </a:r>
            <a:r>
              <a:rPr lang="en-US" b="1" dirty="0" smtClean="0"/>
              <a:t>= 1k</a:t>
            </a:r>
            <a:endParaRPr lang="en-US" b="1" dirty="0"/>
          </a:p>
        </p:txBody>
      </p:sp>
      <p:sp>
        <p:nvSpPr>
          <p:cNvPr id="21" name="TextBox 20"/>
          <p:cNvSpPr txBox="1"/>
          <p:nvPr/>
        </p:nvSpPr>
        <p:spPr>
          <a:xfrm>
            <a:off x="6553200" y="4724400"/>
            <a:ext cx="393569" cy="369332"/>
          </a:xfrm>
          <a:prstGeom prst="rect">
            <a:avLst/>
          </a:prstGeom>
          <a:noFill/>
        </p:spPr>
        <p:txBody>
          <a:bodyPr wrap="none" rtlCol="0">
            <a:spAutoFit/>
          </a:bodyPr>
          <a:lstStyle/>
          <a:p>
            <a:r>
              <a:rPr lang="en-US" b="1" dirty="0" smtClean="0"/>
              <a:t>V</a:t>
            </a:r>
            <a:r>
              <a:rPr lang="en-US" b="1" baseline="-25000" dirty="0" smtClean="0"/>
              <a:t>o</a:t>
            </a:r>
            <a:endParaRPr lang="en-US" b="1" baseline="-25000" dirty="0"/>
          </a:p>
        </p:txBody>
      </p:sp>
      <p:sp>
        <p:nvSpPr>
          <p:cNvPr id="22" name="TextBox 21"/>
          <p:cNvSpPr txBox="1"/>
          <p:nvPr/>
        </p:nvSpPr>
        <p:spPr>
          <a:xfrm>
            <a:off x="2362200" y="5638800"/>
            <a:ext cx="442750" cy="369332"/>
          </a:xfrm>
          <a:prstGeom prst="rect">
            <a:avLst/>
          </a:prstGeom>
          <a:noFill/>
        </p:spPr>
        <p:txBody>
          <a:bodyPr wrap="none" rtlCol="0">
            <a:spAutoFit/>
          </a:bodyPr>
          <a:lstStyle/>
          <a:p>
            <a:r>
              <a:rPr lang="en-US" b="1" dirty="0" smtClean="0"/>
              <a:t>V</a:t>
            </a:r>
            <a:r>
              <a:rPr lang="en-US" b="1" baseline="-25000" dirty="0" smtClean="0"/>
              <a:t>in</a:t>
            </a:r>
            <a:endParaRPr lang="en-US" b="1" baseline="-25000" dirty="0"/>
          </a:p>
        </p:txBody>
      </p:sp>
      <p:sp>
        <p:nvSpPr>
          <p:cNvPr id="24" name="TextBox 23"/>
          <p:cNvSpPr txBox="1"/>
          <p:nvPr/>
        </p:nvSpPr>
        <p:spPr>
          <a:xfrm>
            <a:off x="4648200" y="3505200"/>
            <a:ext cx="938077" cy="369332"/>
          </a:xfrm>
          <a:prstGeom prst="rect">
            <a:avLst/>
          </a:prstGeom>
          <a:noFill/>
        </p:spPr>
        <p:txBody>
          <a:bodyPr wrap="none" rtlCol="0">
            <a:spAutoFit/>
          </a:bodyPr>
          <a:lstStyle/>
          <a:p>
            <a:r>
              <a:rPr lang="en-US" b="1" dirty="0" smtClean="0"/>
              <a:t>V</a:t>
            </a:r>
            <a:r>
              <a:rPr lang="en-US" b="1" baseline="-25000" dirty="0" smtClean="0"/>
              <a:t>DD</a:t>
            </a:r>
            <a:r>
              <a:rPr lang="en-US" b="1" dirty="0" smtClean="0"/>
              <a:t>= 5V</a:t>
            </a:r>
            <a:endParaRPr lang="en-US" b="1" baseline="-25000" dirty="0"/>
          </a:p>
        </p:txBody>
      </p:sp>
      <p:sp>
        <p:nvSpPr>
          <p:cNvPr id="25" name="TextBox 24"/>
          <p:cNvSpPr txBox="1"/>
          <p:nvPr/>
        </p:nvSpPr>
        <p:spPr>
          <a:xfrm>
            <a:off x="4457536" y="4377266"/>
            <a:ext cx="859531" cy="369332"/>
          </a:xfrm>
          <a:prstGeom prst="rect">
            <a:avLst/>
          </a:prstGeom>
          <a:noFill/>
        </p:spPr>
        <p:txBody>
          <a:bodyPr wrap="none" rtlCol="0">
            <a:spAutoFit/>
          </a:bodyPr>
          <a:lstStyle/>
          <a:p>
            <a:r>
              <a:rPr lang="el-GR" dirty="0" smtClean="0">
                <a:latin typeface="Comic Sans MS"/>
              </a:rPr>
              <a:t>μ</a:t>
            </a:r>
            <a:r>
              <a:rPr lang="en-US" dirty="0" smtClean="0">
                <a:latin typeface="Comic Sans MS"/>
              </a:rPr>
              <a:t>A741</a:t>
            </a:r>
            <a:endParaRPr lang="en-US"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755158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Specification Based Test: Amplifier Example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4177502"/>
              </p:ext>
            </p:extLst>
          </p:nvPr>
        </p:nvGraphicFramePr>
        <p:xfrm>
          <a:off x="914400" y="1981200"/>
          <a:ext cx="7467600" cy="3733799"/>
        </p:xfrm>
        <a:graphic>
          <a:graphicData uri="http://schemas.openxmlformats.org/drawingml/2006/table">
            <a:tbl>
              <a:tblPr firstRow="1" bandRow="1">
                <a:tableStyleId>{5C22544A-7EE6-4342-B048-85BDC9FD1C3A}</a:tableStyleId>
              </a:tblPr>
              <a:tblGrid>
                <a:gridCol w="2844800"/>
                <a:gridCol w="1422400"/>
                <a:gridCol w="1511300"/>
                <a:gridCol w="1689100"/>
              </a:tblGrid>
              <a:tr h="850271">
                <a:tc>
                  <a:txBody>
                    <a:bodyPr/>
                    <a:lstStyle/>
                    <a:p>
                      <a:r>
                        <a:rPr lang="en-US" sz="2400" dirty="0" smtClean="0"/>
                        <a:t>Specification </a:t>
                      </a:r>
                      <a:endParaRPr lang="en-US" sz="2400" dirty="0"/>
                    </a:p>
                  </a:txBody>
                  <a:tcPr/>
                </a:tc>
                <a:tc>
                  <a:txBody>
                    <a:bodyPr/>
                    <a:lstStyle/>
                    <a:p>
                      <a:r>
                        <a:rPr lang="en-US" sz="2400" dirty="0" smtClean="0"/>
                        <a:t>Nominal value</a:t>
                      </a:r>
                      <a:endParaRPr lang="en-US" sz="2400" dirty="0"/>
                    </a:p>
                  </a:txBody>
                  <a:tcPr/>
                </a:tc>
                <a:tc>
                  <a:txBody>
                    <a:bodyPr/>
                    <a:lstStyle/>
                    <a:p>
                      <a:r>
                        <a:rPr lang="en-US" sz="2400" dirty="0" smtClean="0"/>
                        <a:t>Minimum</a:t>
                      </a:r>
                    </a:p>
                    <a:p>
                      <a:r>
                        <a:rPr lang="en-US" sz="2400" dirty="0" smtClean="0"/>
                        <a:t>value</a:t>
                      </a:r>
                      <a:endParaRPr lang="en-US" sz="2400" dirty="0"/>
                    </a:p>
                  </a:txBody>
                  <a:tcPr/>
                </a:tc>
                <a:tc>
                  <a:txBody>
                    <a:bodyPr/>
                    <a:lstStyle/>
                    <a:p>
                      <a:r>
                        <a:rPr lang="en-US" sz="2400" dirty="0" smtClean="0"/>
                        <a:t>Maximum</a:t>
                      </a:r>
                    </a:p>
                    <a:p>
                      <a:r>
                        <a:rPr lang="en-US" sz="2400" dirty="0" smtClean="0"/>
                        <a:t>value</a:t>
                      </a:r>
                      <a:endParaRPr lang="en-US" sz="2400" dirty="0"/>
                    </a:p>
                  </a:txBody>
                  <a:tcPr/>
                </a:tc>
              </a:tr>
              <a:tr h="480588">
                <a:tc>
                  <a:txBody>
                    <a:bodyPr/>
                    <a:lstStyle/>
                    <a:p>
                      <a:r>
                        <a:rPr lang="en-US" sz="2400" dirty="0" smtClean="0"/>
                        <a:t>DC gain</a:t>
                      </a:r>
                      <a:endParaRPr lang="en-US" sz="2400" dirty="0"/>
                    </a:p>
                  </a:txBody>
                  <a:tcPr/>
                </a:tc>
                <a:tc>
                  <a:txBody>
                    <a:bodyPr/>
                    <a:lstStyle/>
                    <a:p>
                      <a:r>
                        <a:rPr lang="en-US" sz="2400" dirty="0" smtClean="0"/>
                        <a:t>5</a:t>
                      </a:r>
                      <a:endParaRPr lang="en-US" sz="2400" dirty="0"/>
                    </a:p>
                  </a:txBody>
                  <a:tcPr/>
                </a:tc>
                <a:tc>
                  <a:txBody>
                    <a:bodyPr/>
                    <a:lstStyle/>
                    <a:p>
                      <a:r>
                        <a:rPr lang="en-US" sz="2400" dirty="0" smtClean="0"/>
                        <a:t>4.9</a:t>
                      </a:r>
                      <a:endParaRPr lang="en-US" sz="2400" dirty="0"/>
                    </a:p>
                  </a:txBody>
                  <a:tcPr/>
                </a:tc>
                <a:tc>
                  <a:txBody>
                    <a:bodyPr/>
                    <a:lstStyle/>
                    <a:p>
                      <a:r>
                        <a:rPr lang="en-US" sz="2400" dirty="0" smtClean="0"/>
                        <a:t>5.1</a:t>
                      </a:r>
                      <a:endParaRPr lang="en-US" sz="2400" dirty="0"/>
                    </a:p>
                  </a:txBody>
                  <a:tcPr/>
                </a:tc>
              </a:tr>
              <a:tr h="480588">
                <a:tc>
                  <a:txBody>
                    <a:bodyPr/>
                    <a:lstStyle/>
                    <a:p>
                      <a:r>
                        <a:rPr lang="en-US" sz="2400" dirty="0" smtClean="0"/>
                        <a:t>3dB Bandwidth</a:t>
                      </a:r>
                      <a:endParaRPr lang="en-US" sz="2400" dirty="0"/>
                    </a:p>
                  </a:txBody>
                  <a:tcPr/>
                </a:tc>
                <a:tc>
                  <a:txBody>
                    <a:bodyPr/>
                    <a:lstStyle/>
                    <a:p>
                      <a:r>
                        <a:rPr lang="en-US" sz="2400" dirty="0" smtClean="0"/>
                        <a:t>100kHz</a:t>
                      </a:r>
                      <a:endParaRPr lang="en-US" sz="2400" dirty="0"/>
                    </a:p>
                  </a:txBody>
                  <a:tcPr/>
                </a:tc>
                <a:tc>
                  <a:txBody>
                    <a:bodyPr/>
                    <a:lstStyle/>
                    <a:p>
                      <a:r>
                        <a:rPr lang="en-US" sz="2400" dirty="0" smtClean="0"/>
                        <a:t>90kHz</a:t>
                      </a:r>
                      <a:endParaRPr lang="en-US" sz="2400" dirty="0"/>
                    </a:p>
                  </a:txBody>
                  <a:tcPr/>
                </a:tc>
                <a:tc>
                  <a:txBody>
                    <a:bodyPr/>
                    <a:lstStyle/>
                    <a:p>
                      <a:r>
                        <a:rPr lang="en-US" sz="2400" dirty="0" smtClean="0"/>
                        <a:t>110kHz</a:t>
                      </a:r>
                      <a:endParaRPr lang="en-US" sz="2400" dirty="0"/>
                    </a:p>
                  </a:txBody>
                  <a:tcPr/>
                </a:tc>
              </a:tr>
              <a:tr h="480588">
                <a:tc>
                  <a:txBody>
                    <a:bodyPr/>
                    <a:lstStyle/>
                    <a:p>
                      <a:r>
                        <a:rPr lang="en-US" sz="2400" dirty="0" smtClean="0"/>
                        <a:t>Signal to noise ratio</a:t>
                      </a:r>
                      <a:endParaRPr lang="en-US" sz="2400" dirty="0"/>
                    </a:p>
                  </a:txBody>
                  <a:tcPr/>
                </a:tc>
                <a:tc>
                  <a:txBody>
                    <a:bodyPr/>
                    <a:lstStyle/>
                    <a:p>
                      <a:r>
                        <a:rPr lang="en-US" sz="2400" dirty="0" smtClean="0"/>
                        <a:t>45dB</a:t>
                      </a:r>
                      <a:endParaRPr lang="en-US" sz="2400" dirty="0"/>
                    </a:p>
                  </a:txBody>
                  <a:tcPr/>
                </a:tc>
                <a:tc>
                  <a:txBody>
                    <a:bodyPr/>
                    <a:lstStyle/>
                    <a:p>
                      <a:r>
                        <a:rPr lang="en-US" sz="2400" dirty="0" smtClean="0"/>
                        <a:t>43dB</a:t>
                      </a:r>
                      <a:endParaRPr lang="en-US" sz="2400" dirty="0"/>
                    </a:p>
                  </a:txBody>
                  <a:tcPr/>
                </a:tc>
                <a:tc>
                  <a:txBody>
                    <a:bodyPr/>
                    <a:lstStyle/>
                    <a:p>
                      <a:r>
                        <a:rPr lang="en-US" sz="2400" dirty="0" smtClean="0"/>
                        <a:t>47dB</a:t>
                      </a:r>
                      <a:endParaRPr lang="en-US" sz="2400" dirty="0"/>
                    </a:p>
                  </a:txBody>
                  <a:tcPr/>
                </a:tc>
              </a:tr>
              <a:tr h="480588">
                <a:tc>
                  <a:txBody>
                    <a:bodyPr/>
                    <a:lstStyle/>
                    <a:p>
                      <a:r>
                        <a:rPr lang="en-US" sz="2400" dirty="0" smtClean="0"/>
                        <a:t>Input offset current</a:t>
                      </a:r>
                      <a:endParaRPr lang="en-US" sz="2400" dirty="0"/>
                    </a:p>
                  </a:txBody>
                  <a:tcPr/>
                </a:tc>
                <a:tc>
                  <a:txBody>
                    <a:bodyPr/>
                    <a:lstStyle/>
                    <a:p>
                      <a:r>
                        <a:rPr lang="en-US" sz="2400" dirty="0" smtClean="0"/>
                        <a:t>500nA</a:t>
                      </a:r>
                      <a:endParaRPr lang="en-US" sz="2400" dirty="0"/>
                    </a:p>
                  </a:txBody>
                  <a:tcPr/>
                </a:tc>
                <a:tc>
                  <a:txBody>
                    <a:bodyPr/>
                    <a:lstStyle/>
                    <a:p>
                      <a:r>
                        <a:rPr lang="en-US" sz="2400" dirty="0" smtClean="0"/>
                        <a:t>300nA</a:t>
                      </a:r>
                      <a:endParaRPr lang="en-US" sz="2400" dirty="0"/>
                    </a:p>
                  </a:txBody>
                  <a:tcPr/>
                </a:tc>
                <a:tc>
                  <a:txBody>
                    <a:bodyPr/>
                    <a:lstStyle/>
                    <a:p>
                      <a:r>
                        <a:rPr lang="en-US" sz="2400" dirty="0" smtClean="0"/>
                        <a:t>520nA</a:t>
                      </a:r>
                      <a:endParaRPr lang="en-US" sz="2400" dirty="0"/>
                    </a:p>
                  </a:txBody>
                  <a:tcPr/>
                </a:tc>
              </a:tr>
              <a:tr h="480588">
                <a:tc>
                  <a:txBody>
                    <a:bodyPr/>
                    <a:lstStyle/>
                    <a:p>
                      <a:r>
                        <a:rPr lang="en-US" sz="2400" dirty="0" smtClean="0"/>
                        <a:t>Input offset voltage</a:t>
                      </a:r>
                      <a:endParaRPr lang="en-US" sz="2400" dirty="0"/>
                    </a:p>
                  </a:txBody>
                  <a:tcPr/>
                </a:tc>
                <a:tc>
                  <a:txBody>
                    <a:bodyPr/>
                    <a:lstStyle/>
                    <a:p>
                      <a:r>
                        <a:rPr lang="en-US" sz="2400" dirty="0" smtClean="0"/>
                        <a:t>0.5mV</a:t>
                      </a:r>
                      <a:endParaRPr lang="en-US" sz="2400" dirty="0"/>
                    </a:p>
                  </a:txBody>
                  <a:tcPr/>
                </a:tc>
                <a:tc>
                  <a:txBody>
                    <a:bodyPr/>
                    <a:lstStyle/>
                    <a:p>
                      <a:r>
                        <a:rPr lang="en-US" sz="2400" dirty="0" smtClean="0"/>
                        <a:t>0.3mV</a:t>
                      </a:r>
                      <a:endParaRPr lang="en-US" sz="2400" dirty="0"/>
                    </a:p>
                  </a:txBody>
                  <a:tcPr/>
                </a:tc>
                <a:tc>
                  <a:txBody>
                    <a:bodyPr/>
                    <a:lstStyle/>
                    <a:p>
                      <a:r>
                        <a:rPr lang="en-US" sz="2400" dirty="0" smtClean="0"/>
                        <a:t>0.52mV</a:t>
                      </a:r>
                      <a:endParaRPr lang="en-US" sz="2400" dirty="0"/>
                    </a:p>
                  </a:txBody>
                  <a:tcPr/>
                </a:tc>
              </a:tr>
              <a:tr h="480588">
                <a:tc>
                  <a:txBody>
                    <a:bodyPr/>
                    <a:lstStyle/>
                    <a:p>
                      <a:r>
                        <a:rPr lang="en-US" sz="2400" dirty="0" smtClean="0"/>
                        <a:t>Output offset</a:t>
                      </a:r>
                      <a:r>
                        <a:rPr lang="en-US" sz="2400" baseline="0" dirty="0" smtClean="0"/>
                        <a:t> voltage</a:t>
                      </a:r>
                      <a:endParaRPr lang="en-US" sz="2400" dirty="0"/>
                    </a:p>
                  </a:txBody>
                  <a:tcPr/>
                </a:tc>
                <a:tc>
                  <a:txBody>
                    <a:bodyPr/>
                    <a:lstStyle/>
                    <a:p>
                      <a:r>
                        <a:rPr lang="en-US" sz="2400" dirty="0" smtClean="0"/>
                        <a:t>2.5mV</a:t>
                      </a:r>
                      <a:endParaRPr lang="en-US" sz="2400" dirty="0"/>
                    </a:p>
                  </a:txBody>
                  <a:tcPr/>
                </a:tc>
                <a:tc>
                  <a:txBody>
                    <a:bodyPr/>
                    <a:lstStyle/>
                    <a:p>
                      <a:r>
                        <a:rPr lang="en-US" sz="2400" dirty="0" smtClean="0"/>
                        <a:t>1.5mV</a:t>
                      </a:r>
                      <a:endParaRPr lang="en-US" sz="2400" dirty="0"/>
                    </a:p>
                  </a:txBody>
                  <a:tcPr/>
                </a:tc>
                <a:tc>
                  <a:txBody>
                    <a:bodyPr/>
                    <a:lstStyle/>
                    <a:p>
                      <a:r>
                        <a:rPr lang="en-US" sz="2400" dirty="0" smtClean="0"/>
                        <a:t>2.6mV</a:t>
                      </a:r>
                      <a:endParaRPr lang="en-US" sz="2400" dirty="0"/>
                    </a:p>
                  </a:txBody>
                  <a:tcPr/>
                </a:tc>
              </a:tr>
            </a:tbl>
          </a:graphicData>
        </a:graphic>
      </p:graphicFrame>
      <p:sp>
        <p:nvSpPr>
          <p:cNvPr id="3" name="Date Placeholder 2"/>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783127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Specification Based Test: Procedure</a:t>
            </a:r>
            <a:endParaRPr lang="en-US" dirty="0"/>
          </a:p>
        </p:txBody>
      </p:sp>
      <p:sp>
        <p:nvSpPr>
          <p:cNvPr id="3" name="Content Placeholder 2"/>
          <p:cNvSpPr>
            <a:spLocks noGrp="1"/>
          </p:cNvSpPr>
          <p:nvPr>
            <p:ph idx="1"/>
          </p:nvPr>
        </p:nvSpPr>
        <p:spPr/>
        <p:txBody>
          <a:bodyPr/>
          <a:lstStyle/>
          <a:p>
            <a:r>
              <a:rPr lang="en-US" dirty="0" smtClean="0"/>
              <a:t>Each specification is measured for circuit under test (CUT).</a:t>
            </a:r>
          </a:p>
          <a:p>
            <a:r>
              <a:rPr lang="en-US" dirty="0" smtClean="0"/>
              <a:t>Measured value is verified to be within minimum/maximum limits.</a:t>
            </a:r>
          </a:p>
          <a:p>
            <a:r>
              <a:rPr lang="en-US" dirty="0" smtClean="0"/>
              <a:t>CUT is labeled GOOD, if and only if </a:t>
            </a:r>
            <a:r>
              <a:rPr lang="en-US" b="1" i="1" dirty="0" smtClean="0"/>
              <a:t>all</a:t>
            </a:r>
            <a:r>
              <a:rPr lang="en-US" dirty="0" smtClean="0"/>
              <a:t> measured specifications are within limits, else it is rejected.</a:t>
            </a:r>
          </a:p>
          <a:p>
            <a:endParaRPr lang="en-US"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9894256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Measuring DC Gain: Test Setup</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684868"/>
            <a:ext cx="5086075" cy="3634082"/>
          </a:xfrm>
          <a:prstGeom prst="rect">
            <a:avLst/>
          </a:prstGeom>
        </p:spPr>
      </p:pic>
      <p:sp>
        <p:nvSpPr>
          <p:cNvPr id="5" name="TextBox 4"/>
          <p:cNvSpPr txBox="1"/>
          <p:nvPr/>
        </p:nvSpPr>
        <p:spPr>
          <a:xfrm>
            <a:off x="5096932" y="1524000"/>
            <a:ext cx="758541" cy="369332"/>
          </a:xfrm>
          <a:prstGeom prst="rect">
            <a:avLst/>
          </a:prstGeom>
          <a:noFill/>
        </p:spPr>
        <p:txBody>
          <a:bodyPr wrap="none" rtlCol="0">
            <a:spAutoFit/>
          </a:bodyPr>
          <a:lstStyle/>
          <a:p>
            <a:r>
              <a:rPr lang="en-US" b="1" dirty="0" err="1" smtClean="0"/>
              <a:t>R</a:t>
            </a:r>
            <a:r>
              <a:rPr lang="en-US" b="1" baseline="-25000" dirty="0" err="1" smtClean="0"/>
              <a:t>f</a:t>
            </a:r>
            <a:r>
              <a:rPr lang="en-US" b="1" dirty="0" smtClean="0"/>
              <a:t>= 4k</a:t>
            </a:r>
            <a:endParaRPr lang="en-US" b="1" baseline="-25000" dirty="0"/>
          </a:p>
        </p:txBody>
      </p:sp>
      <p:sp>
        <p:nvSpPr>
          <p:cNvPr id="6" name="TextBox 5"/>
          <p:cNvSpPr txBox="1"/>
          <p:nvPr/>
        </p:nvSpPr>
        <p:spPr>
          <a:xfrm>
            <a:off x="3268132" y="2427515"/>
            <a:ext cx="788999" cy="369332"/>
          </a:xfrm>
          <a:prstGeom prst="rect">
            <a:avLst/>
          </a:prstGeom>
          <a:noFill/>
        </p:spPr>
        <p:txBody>
          <a:bodyPr wrap="none" rtlCol="0">
            <a:spAutoFit/>
          </a:bodyPr>
          <a:lstStyle/>
          <a:p>
            <a:r>
              <a:rPr lang="en-US" b="1" dirty="0" smtClean="0"/>
              <a:t>R</a:t>
            </a:r>
            <a:r>
              <a:rPr lang="en-US" b="1" baseline="-25000" dirty="0" smtClean="0"/>
              <a:t>1</a:t>
            </a:r>
            <a:r>
              <a:rPr lang="en-US" b="1" dirty="0" smtClean="0"/>
              <a:t>= 1k</a:t>
            </a:r>
            <a:endParaRPr lang="en-US" b="1" baseline="-25000" dirty="0"/>
          </a:p>
        </p:txBody>
      </p:sp>
      <p:sp>
        <p:nvSpPr>
          <p:cNvPr id="7" name="TextBox 6"/>
          <p:cNvSpPr txBox="1"/>
          <p:nvPr/>
        </p:nvSpPr>
        <p:spPr>
          <a:xfrm>
            <a:off x="3612121" y="3649132"/>
            <a:ext cx="832279" cy="369332"/>
          </a:xfrm>
          <a:prstGeom prst="rect">
            <a:avLst/>
          </a:prstGeom>
          <a:noFill/>
        </p:spPr>
        <p:txBody>
          <a:bodyPr wrap="none" rtlCol="0">
            <a:spAutoFit/>
          </a:bodyPr>
          <a:lstStyle/>
          <a:p>
            <a:r>
              <a:rPr lang="en-US" b="1" dirty="0" err="1" smtClean="0"/>
              <a:t>R</a:t>
            </a:r>
            <a:r>
              <a:rPr lang="en-US" b="1" baseline="-25000" dirty="0" err="1" smtClean="0"/>
              <a:t>in</a:t>
            </a:r>
            <a:r>
              <a:rPr lang="en-US" b="1" dirty="0" smtClean="0"/>
              <a:t>= 1k</a:t>
            </a:r>
            <a:endParaRPr lang="en-US" b="1" dirty="0"/>
          </a:p>
        </p:txBody>
      </p:sp>
      <p:sp>
        <p:nvSpPr>
          <p:cNvPr id="8" name="TextBox 7"/>
          <p:cNvSpPr txBox="1"/>
          <p:nvPr/>
        </p:nvSpPr>
        <p:spPr>
          <a:xfrm>
            <a:off x="6934200" y="3440668"/>
            <a:ext cx="393569" cy="369332"/>
          </a:xfrm>
          <a:prstGeom prst="rect">
            <a:avLst/>
          </a:prstGeom>
          <a:noFill/>
        </p:spPr>
        <p:txBody>
          <a:bodyPr wrap="none" rtlCol="0">
            <a:spAutoFit/>
          </a:bodyPr>
          <a:lstStyle/>
          <a:p>
            <a:r>
              <a:rPr lang="en-US" b="1" dirty="0" smtClean="0"/>
              <a:t>V</a:t>
            </a:r>
            <a:r>
              <a:rPr lang="en-US" b="1" baseline="-25000" dirty="0" smtClean="0"/>
              <a:t>o</a:t>
            </a:r>
            <a:endParaRPr lang="en-US" b="1" baseline="-25000" dirty="0"/>
          </a:p>
        </p:txBody>
      </p:sp>
      <p:sp>
        <p:nvSpPr>
          <p:cNvPr id="9" name="TextBox 8"/>
          <p:cNvSpPr txBox="1"/>
          <p:nvPr/>
        </p:nvSpPr>
        <p:spPr>
          <a:xfrm>
            <a:off x="2514600" y="4123268"/>
            <a:ext cx="442750" cy="369332"/>
          </a:xfrm>
          <a:prstGeom prst="rect">
            <a:avLst/>
          </a:prstGeom>
          <a:noFill/>
        </p:spPr>
        <p:txBody>
          <a:bodyPr wrap="none" rtlCol="0">
            <a:spAutoFit/>
          </a:bodyPr>
          <a:lstStyle/>
          <a:p>
            <a:r>
              <a:rPr lang="en-US" b="1" dirty="0" smtClean="0"/>
              <a:t>V</a:t>
            </a:r>
            <a:r>
              <a:rPr lang="en-US" b="1" baseline="-25000" dirty="0" smtClean="0"/>
              <a:t>in</a:t>
            </a:r>
            <a:endParaRPr lang="en-US" b="1" baseline="-25000" dirty="0"/>
          </a:p>
        </p:txBody>
      </p:sp>
      <p:sp>
        <p:nvSpPr>
          <p:cNvPr id="10" name="TextBox 9"/>
          <p:cNvSpPr txBox="1"/>
          <p:nvPr/>
        </p:nvSpPr>
        <p:spPr>
          <a:xfrm>
            <a:off x="4944532" y="2150533"/>
            <a:ext cx="938077" cy="369332"/>
          </a:xfrm>
          <a:prstGeom prst="rect">
            <a:avLst/>
          </a:prstGeom>
          <a:noFill/>
        </p:spPr>
        <p:txBody>
          <a:bodyPr wrap="none" rtlCol="0">
            <a:spAutoFit/>
          </a:bodyPr>
          <a:lstStyle/>
          <a:p>
            <a:r>
              <a:rPr lang="en-US" b="1" dirty="0" smtClean="0"/>
              <a:t>V</a:t>
            </a:r>
            <a:r>
              <a:rPr lang="en-US" b="1" baseline="-25000" dirty="0" smtClean="0"/>
              <a:t>DD</a:t>
            </a:r>
            <a:r>
              <a:rPr lang="en-US" b="1" dirty="0" smtClean="0"/>
              <a:t>= 5V</a:t>
            </a:r>
            <a:endParaRPr lang="en-US" b="1" baseline="-25000" dirty="0"/>
          </a:p>
        </p:txBody>
      </p:sp>
      <p:cxnSp>
        <p:nvCxnSpPr>
          <p:cNvPr id="12" name="Straight Arrow Connector 11"/>
          <p:cNvCxnSpPr/>
          <p:nvPr/>
        </p:nvCxnSpPr>
        <p:spPr>
          <a:xfrm flipV="1">
            <a:off x="2879907" y="4123268"/>
            <a:ext cx="732214" cy="513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62200" y="4673601"/>
            <a:ext cx="752129" cy="369332"/>
          </a:xfrm>
          <a:prstGeom prst="rect">
            <a:avLst/>
          </a:prstGeom>
          <a:noFill/>
        </p:spPr>
        <p:txBody>
          <a:bodyPr wrap="none" rtlCol="0">
            <a:spAutoFit/>
          </a:bodyPr>
          <a:lstStyle/>
          <a:p>
            <a:r>
              <a:rPr lang="en-US" dirty="0" smtClean="0"/>
              <a:t>0V-1V</a:t>
            </a:r>
            <a:endParaRPr lang="en-US" dirty="0"/>
          </a:p>
        </p:txBody>
      </p:sp>
      <p:sp>
        <p:nvSpPr>
          <p:cNvPr id="14" name="TextBox 13"/>
          <p:cNvSpPr txBox="1"/>
          <p:nvPr/>
        </p:nvSpPr>
        <p:spPr>
          <a:xfrm>
            <a:off x="844312" y="5325128"/>
            <a:ext cx="7200176" cy="954107"/>
          </a:xfrm>
          <a:prstGeom prst="rect">
            <a:avLst/>
          </a:prstGeom>
          <a:noFill/>
        </p:spPr>
        <p:txBody>
          <a:bodyPr wrap="none" rtlCol="0">
            <a:spAutoFit/>
          </a:bodyPr>
          <a:lstStyle/>
          <a:p>
            <a:r>
              <a:rPr lang="en-US" sz="2800" dirty="0" smtClean="0"/>
              <a:t>Compute Vo/Vi, by varying V</a:t>
            </a:r>
            <a:r>
              <a:rPr lang="en-US" sz="2800" baseline="-25000" dirty="0" smtClean="0"/>
              <a:t>in</a:t>
            </a:r>
            <a:r>
              <a:rPr lang="en-US" sz="2800" dirty="0" smtClean="0"/>
              <a:t> </a:t>
            </a:r>
            <a:r>
              <a:rPr lang="en-US" sz="2800" dirty="0"/>
              <a:t>in the range </a:t>
            </a:r>
            <a:r>
              <a:rPr lang="en-US" sz="2800" dirty="0" smtClean="0"/>
              <a:t>0-1V </a:t>
            </a:r>
          </a:p>
          <a:p>
            <a:r>
              <a:rPr lang="en-US" sz="2800" dirty="0" smtClean="0"/>
              <a:t>at intervals of 0.1V</a:t>
            </a:r>
            <a:endParaRPr lang="en-US" sz="2800" dirty="0"/>
          </a:p>
        </p:txBody>
      </p:sp>
      <p:sp>
        <p:nvSpPr>
          <p:cNvPr id="16" name="TextBox 15"/>
          <p:cNvSpPr txBox="1"/>
          <p:nvPr/>
        </p:nvSpPr>
        <p:spPr>
          <a:xfrm>
            <a:off x="4779269" y="3059668"/>
            <a:ext cx="859531" cy="369332"/>
          </a:xfrm>
          <a:prstGeom prst="rect">
            <a:avLst/>
          </a:prstGeom>
          <a:noFill/>
        </p:spPr>
        <p:txBody>
          <a:bodyPr wrap="none" rtlCol="0">
            <a:spAutoFit/>
          </a:bodyPr>
          <a:lstStyle/>
          <a:p>
            <a:r>
              <a:rPr lang="el-GR" dirty="0" smtClean="0">
                <a:latin typeface="Comic Sans MS"/>
              </a:rPr>
              <a:t>μ</a:t>
            </a:r>
            <a:r>
              <a:rPr lang="en-US" dirty="0" smtClean="0">
                <a:latin typeface="Comic Sans MS"/>
              </a:rPr>
              <a:t>A741</a:t>
            </a:r>
            <a:endParaRPr lang="en-US" dirty="0"/>
          </a:p>
        </p:txBody>
      </p:sp>
      <p:sp>
        <p:nvSpPr>
          <p:cNvPr id="3" name="Date Placeholder 2"/>
          <p:cNvSpPr>
            <a:spLocks noGrp="1"/>
          </p:cNvSpPr>
          <p:nvPr>
            <p:ph type="dt" sz="half" idx="10"/>
          </p:nvPr>
        </p:nvSpPr>
        <p:spPr/>
        <p:txBody>
          <a:bodyPr/>
          <a:lstStyle/>
          <a:p>
            <a:r>
              <a:rPr lang="en-US" smtClean="0"/>
              <a:t>July 2, 2012</a:t>
            </a:r>
            <a:endParaRPr lang="en-US"/>
          </a:p>
        </p:txBody>
      </p:sp>
      <p:sp>
        <p:nvSpPr>
          <p:cNvPr id="11" name="Footer Placeholder 10"/>
          <p:cNvSpPr>
            <a:spLocks noGrp="1"/>
          </p:cNvSpPr>
          <p:nvPr>
            <p:ph type="ftr" sz="quarter" idx="11"/>
          </p:nvPr>
        </p:nvSpPr>
        <p:spPr/>
        <p:txBody>
          <a:bodyPr/>
          <a:lstStyle/>
          <a:p>
            <a:r>
              <a:rPr lang="en-US" smtClean="0"/>
              <a:t>Education Day: Sindia and Agrawal</a:t>
            </a:r>
            <a:endParaRPr lang="en-US"/>
          </a:p>
        </p:txBody>
      </p:sp>
      <p:sp>
        <p:nvSpPr>
          <p:cNvPr id="15" name="Slide Number Placeholder 1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545362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2133600"/>
            <a:ext cx="5295900" cy="385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DC Gain: Results</a:t>
            </a:r>
            <a:endParaRPr lang="en-US" dirty="0"/>
          </a:p>
        </p:txBody>
      </p:sp>
      <p:sp>
        <p:nvSpPr>
          <p:cNvPr id="3" name="Content Placeholder 2"/>
          <p:cNvSpPr>
            <a:spLocks noGrp="1"/>
          </p:cNvSpPr>
          <p:nvPr>
            <p:ph idx="1"/>
          </p:nvPr>
        </p:nvSpPr>
        <p:spPr>
          <a:xfrm>
            <a:off x="533400" y="1259151"/>
            <a:ext cx="8229600" cy="4525963"/>
          </a:xfrm>
        </p:spPr>
        <p:txBody>
          <a:bodyPr/>
          <a:lstStyle/>
          <a:p>
            <a:r>
              <a:rPr lang="en-US" dirty="0" smtClean="0"/>
              <a:t>Measured DC gain at various sample points for two CUT.</a:t>
            </a:r>
            <a:endParaRPr lang="en-US" dirty="0"/>
          </a:p>
        </p:txBody>
      </p:sp>
      <p:sp>
        <p:nvSpPr>
          <p:cNvPr id="4" name="TextBox 3"/>
          <p:cNvSpPr txBox="1"/>
          <p:nvPr/>
        </p:nvSpPr>
        <p:spPr>
          <a:xfrm rot="16200000">
            <a:off x="417714" y="3731850"/>
            <a:ext cx="2866875" cy="584775"/>
          </a:xfrm>
          <a:prstGeom prst="rect">
            <a:avLst/>
          </a:prstGeom>
          <a:noFill/>
        </p:spPr>
        <p:txBody>
          <a:bodyPr wrap="none" rtlCol="0">
            <a:spAutoFit/>
          </a:bodyPr>
          <a:lstStyle/>
          <a:p>
            <a:r>
              <a:rPr lang="en-US" sz="3200" dirty="0" smtClean="0"/>
              <a:t>DC Gain = V</a:t>
            </a:r>
            <a:r>
              <a:rPr lang="en-US" sz="3200" baseline="-25000" dirty="0" smtClean="0"/>
              <a:t>o</a:t>
            </a:r>
            <a:r>
              <a:rPr lang="en-US" sz="3200" dirty="0" smtClean="0"/>
              <a:t>/V</a:t>
            </a:r>
            <a:r>
              <a:rPr lang="en-US" sz="3200" baseline="-25000" dirty="0" smtClean="0"/>
              <a:t>in</a:t>
            </a:r>
            <a:endParaRPr lang="en-US" sz="3200" baseline="-25000" dirty="0"/>
          </a:p>
        </p:txBody>
      </p:sp>
      <p:sp>
        <p:nvSpPr>
          <p:cNvPr id="5" name="TextBox 4"/>
          <p:cNvSpPr txBox="1"/>
          <p:nvPr/>
        </p:nvSpPr>
        <p:spPr>
          <a:xfrm>
            <a:off x="4138812" y="5791200"/>
            <a:ext cx="1423788" cy="523220"/>
          </a:xfrm>
          <a:prstGeom prst="rect">
            <a:avLst/>
          </a:prstGeom>
          <a:noFill/>
        </p:spPr>
        <p:txBody>
          <a:bodyPr wrap="none" rtlCol="0">
            <a:spAutoFit/>
          </a:bodyPr>
          <a:lstStyle/>
          <a:p>
            <a:r>
              <a:rPr lang="en-US" sz="2800" dirty="0" smtClean="0"/>
              <a:t>V</a:t>
            </a:r>
            <a:r>
              <a:rPr lang="en-US" sz="2800" baseline="-25000" dirty="0" smtClean="0"/>
              <a:t>in</a:t>
            </a:r>
            <a:r>
              <a:rPr lang="en-US" sz="2800" dirty="0" smtClean="0"/>
              <a:t> (in V)</a:t>
            </a:r>
            <a:endParaRPr lang="en-US" sz="2800" dirty="0"/>
          </a:p>
        </p:txBody>
      </p:sp>
      <p:sp>
        <p:nvSpPr>
          <p:cNvPr id="9" name="TextBox 8"/>
          <p:cNvSpPr txBox="1"/>
          <p:nvPr/>
        </p:nvSpPr>
        <p:spPr>
          <a:xfrm>
            <a:off x="6959600" y="1944469"/>
            <a:ext cx="1922834" cy="646331"/>
          </a:xfrm>
          <a:prstGeom prst="rect">
            <a:avLst/>
          </a:prstGeom>
          <a:noFill/>
        </p:spPr>
        <p:txBody>
          <a:bodyPr wrap="none" rtlCol="0">
            <a:spAutoFit/>
          </a:bodyPr>
          <a:lstStyle/>
          <a:p>
            <a:r>
              <a:rPr lang="en-US" b="1" dirty="0" smtClean="0"/>
              <a:t>V</a:t>
            </a:r>
            <a:r>
              <a:rPr lang="en-US" b="1" baseline="-25000" dirty="0" smtClean="0"/>
              <a:t>o</a:t>
            </a:r>
            <a:r>
              <a:rPr lang="en-US" b="1" dirty="0" smtClean="0"/>
              <a:t>/V</a:t>
            </a:r>
            <a:r>
              <a:rPr lang="en-US" b="1" baseline="-25000" dirty="0" smtClean="0"/>
              <a:t>in</a:t>
            </a:r>
            <a:r>
              <a:rPr lang="en-US" b="1" dirty="0" smtClean="0"/>
              <a:t>= 1+R</a:t>
            </a:r>
            <a:r>
              <a:rPr lang="en-US" b="1" baseline="-25000" dirty="0" smtClean="0"/>
              <a:t>f</a:t>
            </a:r>
            <a:r>
              <a:rPr lang="en-US" b="1" dirty="0" smtClean="0"/>
              <a:t>/R</a:t>
            </a:r>
            <a:r>
              <a:rPr lang="en-US" b="1" baseline="-25000" dirty="0" smtClean="0"/>
              <a:t>1</a:t>
            </a:r>
            <a:r>
              <a:rPr lang="en-US" b="1" dirty="0" smtClean="0"/>
              <a:t>= 5</a:t>
            </a:r>
          </a:p>
          <a:p>
            <a:r>
              <a:rPr lang="en-US" b="1" dirty="0"/>
              <a:t> </a:t>
            </a:r>
            <a:r>
              <a:rPr lang="en-US" b="1" dirty="0" smtClean="0"/>
              <a:t>       (Ideal)</a:t>
            </a:r>
            <a:endParaRPr lang="en-US" b="1" dirty="0"/>
          </a:p>
        </p:txBody>
      </p:sp>
      <p:sp>
        <p:nvSpPr>
          <p:cNvPr id="10" name="Freeform 9"/>
          <p:cNvSpPr/>
          <p:nvPr/>
        </p:nvSpPr>
        <p:spPr>
          <a:xfrm>
            <a:off x="6358466" y="2590801"/>
            <a:ext cx="1202267" cy="685800"/>
          </a:xfrm>
          <a:custGeom>
            <a:avLst/>
            <a:gdLst>
              <a:gd name="connsiteX0" fmla="*/ 0 w 1202267"/>
              <a:gd name="connsiteY0" fmla="*/ 575733 h 575733"/>
              <a:gd name="connsiteX1" fmla="*/ 931333 w 1202267"/>
              <a:gd name="connsiteY1" fmla="*/ 321733 h 575733"/>
              <a:gd name="connsiteX2" fmla="*/ 1202267 w 1202267"/>
              <a:gd name="connsiteY2" fmla="*/ 0 h 575733"/>
            </a:gdLst>
            <a:ahLst/>
            <a:cxnLst>
              <a:cxn ang="0">
                <a:pos x="connsiteX0" y="connsiteY0"/>
              </a:cxn>
              <a:cxn ang="0">
                <a:pos x="connsiteX1" y="connsiteY1"/>
              </a:cxn>
              <a:cxn ang="0">
                <a:pos x="connsiteX2" y="connsiteY2"/>
              </a:cxn>
            </a:cxnLst>
            <a:rect l="l" t="t" r="r" b="b"/>
            <a:pathLst>
              <a:path w="1202267" h="575733">
                <a:moveTo>
                  <a:pt x="0" y="575733"/>
                </a:moveTo>
                <a:cubicBezTo>
                  <a:pt x="365477" y="496710"/>
                  <a:pt x="730955" y="417688"/>
                  <a:pt x="931333" y="321733"/>
                </a:cubicBezTo>
                <a:cubicBezTo>
                  <a:pt x="1131711" y="225778"/>
                  <a:pt x="1166989" y="112889"/>
                  <a:pt x="1202267" y="0"/>
                </a:cubicBezTo>
              </a:path>
            </a:pathLst>
          </a:custGeom>
          <a:noFill/>
          <a:ln w="3175">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6553199" y="4419600"/>
            <a:ext cx="1202267" cy="287867"/>
          </a:xfrm>
          <a:custGeom>
            <a:avLst/>
            <a:gdLst>
              <a:gd name="connsiteX0" fmla="*/ 0 w 1202267"/>
              <a:gd name="connsiteY0" fmla="*/ 575733 h 575733"/>
              <a:gd name="connsiteX1" fmla="*/ 931333 w 1202267"/>
              <a:gd name="connsiteY1" fmla="*/ 321733 h 575733"/>
              <a:gd name="connsiteX2" fmla="*/ 1202267 w 1202267"/>
              <a:gd name="connsiteY2" fmla="*/ 0 h 575733"/>
            </a:gdLst>
            <a:ahLst/>
            <a:cxnLst>
              <a:cxn ang="0">
                <a:pos x="connsiteX0" y="connsiteY0"/>
              </a:cxn>
              <a:cxn ang="0">
                <a:pos x="connsiteX1" y="connsiteY1"/>
              </a:cxn>
              <a:cxn ang="0">
                <a:pos x="connsiteX2" y="connsiteY2"/>
              </a:cxn>
            </a:cxnLst>
            <a:rect l="l" t="t" r="r" b="b"/>
            <a:pathLst>
              <a:path w="1202267" h="575733">
                <a:moveTo>
                  <a:pt x="0" y="575733"/>
                </a:moveTo>
                <a:cubicBezTo>
                  <a:pt x="365477" y="496710"/>
                  <a:pt x="730955" y="417688"/>
                  <a:pt x="931333" y="321733"/>
                </a:cubicBezTo>
                <a:cubicBezTo>
                  <a:pt x="1131711" y="225778"/>
                  <a:pt x="1166989" y="112889"/>
                  <a:pt x="1202267" y="0"/>
                </a:cubicBezTo>
              </a:path>
            </a:pathLst>
          </a:custGeom>
          <a:noFill/>
          <a:ln w="3175">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274516" y="4114800"/>
            <a:ext cx="1488484" cy="369332"/>
          </a:xfrm>
          <a:prstGeom prst="rect">
            <a:avLst/>
          </a:prstGeom>
          <a:noFill/>
        </p:spPr>
        <p:txBody>
          <a:bodyPr wrap="none" rtlCol="0">
            <a:spAutoFit/>
          </a:bodyPr>
          <a:lstStyle/>
          <a:p>
            <a:r>
              <a:rPr lang="en-US" b="1" dirty="0" smtClean="0"/>
              <a:t>Failing Device</a:t>
            </a:r>
            <a:endParaRPr lang="en-US" b="1" dirty="0"/>
          </a:p>
        </p:txBody>
      </p:sp>
      <p:sp>
        <p:nvSpPr>
          <p:cNvPr id="23" name="TextBox 22"/>
          <p:cNvSpPr txBox="1"/>
          <p:nvPr/>
        </p:nvSpPr>
        <p:spPr>
          <a:xfrm>
            <a:off x="7336955" y="3212068"/>
            <a:ext cx="1578445" cy="369332"/>
          </a:xfrm>
          <a:prstGeom prst="rect">
            <a:avLst/>
          </a:prstGeom>
          <a:noFill/>
        </p:spPr>
        <p:txBody>
          <a:bodyPr wrap="none" rtlCol="0">
            <a:spAutoFit/>
          </a:bodyPr>
          <a:lstStyle/>
          <a:p>
            <a:r>
              <a:rPr lang="en-US" b="1" dirty="0" smtClean="0"/>
              <a:t>Passing Device</a:t>
            </a:r>
            <a:endParaRPr lang="en-US" b="1" dirty="0"/>
          </a:p>
        </p:txBody>
      </p:sp>
      <p:sp>
        <p:nvSpPr>
          <p:cNvPr id="12" name="Freeform 11"/>
          <p:cNvSpPr/>
          <p:nvPr/>
        </p:nvSpPr>
        <p:spPr>
          <a:xfrm>
            <a:off x="6578828" y="3474889"/>
            <a:ext cx="812571" cy="237067"/>
          </a:xfrm>
          <a:custGeom>
            <a:avLst/>
            <a:gdLst>
              <a:gd name="connsiteX0" fmla="*/ 0 w 643466"/>
              <a:gd name="connsiteY0" fmla="*/ 237067 h 237067"/>
              <a:gd name="connsiteX1" fmla="*/ 372533 w 643466"/>
              <a:gd name="connsiteY1" fmla="*/ 67733 h 237067"/>
              <a:gd name="connsiteX2" fmla="*/ 643466 w 643466"/>
              <a:gd name="connsiteY2" fmla="*/ 0 h 237067"/>
            </a:gdLst>
            <a:ahLst/>
            <a:cxnLst>
              <a:cxn ang="0">
                <a:pos x="connsiteX0" y="connsiteY0"/>
              </a:cxn>
              <a:cxn ang="0">
                <a:pos x="connsiteX1" y="connsiteY1"/>
              </a:cxn>
              <a:cxn ang="0">
                <a:pos x="connsiteX2" y="connsiteY2"/>
              </a:cxn>
            </a:cxnLst>
            <a:rect l="l" t="t" r="r" b="b"/>
            <a:pathLst>
              <a:path w="643466" h="237067">
                <a:moveTo>
                  <a:pt x="0" y="237067"/>
                </a:moveTo>
                <a:cubicBezTo>
                  <a:pt x="132644" y="172155"/>
                  <a:pt x="265289" y="107244"/>
                  <a:pt x="372533" y="67733"/>
                </a:cubicBezTo>
                <a:cubicBezTo>
                  <a:pt x="479777" y="28222"/>
                  <a:pt x="561621" y="14111"/>
                  <a:pt x="643466" y="0"/>
                </a:cubicBezTo>
              </a:path>
            </a:pathLst>
          </a:custGeom>
          <a:noFill/>
          <a:ln w="3175">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r>
              <a:rPr lang="en-US" smtClean="0"/>
              <a:t>July 2, 2012</a:t>
            </a:r>
            <a:endParaRPr lang="en-US"/>
          </a:p>
        </p:txBody>
      </p:sp>
      <p:sp>
        <p:nvSpPr>
          <p:cNvPr id="7" name="Footer Placeholder 6"/>
          <p:cNvSpPr>
            <a:spLocks noGrp="1"/>
          </p:cNvSpPr>
          <p:nvPr>
            <p:ph type="ftr" sz="quarter" idx="11"/>
          </p:nvPr>
        </p:nvSpPr>
        <p:spPr/>
        <p:txBody>
          <a:bodyPr/>
          <a:lstStyle/>
          <a:p>
            <a:r>
              <a:rPr lang="en-US" smtClean="0"/>
              <a:t>Education Day: Sindia and Agrawal</a:t>
            </a:r>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19</a:t>
            </a:fld>
            <a:endParaRPr lang="en-US"/>
          </a:p>
        </p:txBody>
      </p:sp>
      <p:sp>
        <p:nvSpPr>
          <p:cNvPr id="11" name="Rectangle 10"/>
          <p:cNvSpPr/>
          <p:nvPr/>
        </p:nvSpPr>
        <p:spPr>
          <a:xfrm>
            <a:off x="2743200" y="2895600"/>
            <a:ext cx="4140199" cy="892556"/>
          </a:xfrm>
          <a:prstGeom prst="rect">
            <a:avLst/>
          </a:prstGeom>
          <a:solidFill>
            <a:srgbClr val="92D050">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1575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 to analog/RF circuit test</a:t>
            </a:r>
          </a:p>
          <a:p>
            <a:r>
              <a:rPr lang="en-US" dirty="0" smtClean="0"/>
              <a:t>Techniques for analog/RF circuit test</a:t>
            </a:r>
          </a:p>
          <a:p>
            <a:pPr lvl="1"/>
            <a:r>
              <a:rPr lang="en-US" dirty="0" smtClean="0"/>
              <a:t>Specification based test with examples</a:t>
            </a:r>
          </a:p>
          <a:p>
            <a:pPr lvl="1"/>
            <a:r>
              <a:rPr lang="en-US" dirty="0" smtClean="0"/>
              <a:t>Alternate test </a:t>
            </a:r>
            <a:r>
              <a:rPr lang="en-US" dirty="0"/>
              <a:t>with examples</a:t>
            </a:r>
            <a:endParaRPr lang="en-US" dirty="0" smtClean="0"/>
          </a:p>
          <a:p>
            <a:r>
              <a:rPr lang="en-US" dirty="0" smtClean="0"/>
              <a:t>Conclusion</a:t>
            </a:r>
            <a:endParaRPr lang="en-US"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277235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Bandwidth: Test Setup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775" y="1752600"/>
            <a:ext cx="5983230" cy="4572000"/>
          </a:xfrm>
          <a:prstGeom prst="rect">
            <a:avLst/>
          </a:prstGeom>
        </p:spPr>
      </p:pic>
      <p:sp>
        <p:nvSpPr>
          <p:cNvPr id="5" name="TextBox 4"/>
          <p:cNvSpPr txBox="1"/>
          <p:nvPr/>
        </p:nvSpPr>
        <p:spPr>
          <a:xfrm>
            <a:off x="5359401" y="1447800"/>
            <a:ext cx="949299" cy="461665"/>
          </a:xfrm>
          <a:prstGeom prst="rect">
            <a:avLst/>
          </a:prstGeom>
          <a:noFill/>
        </p:spPr>
        <p:txBody>
          <a:bodyPr wrap="none" rtlCol="0">
            <a:spAutoFit/>
          </a:bodyPr>
          <a:lstStyle/>
          <a:p>
            <a:r>
              <a:rPr lang="en-US" sz="2400" b="1" dirty="0" err="1" smtClean="0"/>
              <a:t>R</a:t>
            </a:r>
            <a:r>
              <a:rPr lang="en-US" sz="2400" b="1" baseline="-25000" dirty="0" err="1" smtClean="0"/>
              <a:t>f</a:t>
            </a:r>
            <a:r>
              <a:rPr lang="en-US" sz="2400" b="1" dirty="0" smtClean="0"/>
              <a:t>= 4k</a:t>
            </a:r>
            <a:endParaRPr lang="en-US" sz="2400" b="1" baseline="-25000" dirty="0"/>
          </a:p>
        </p:txBody>
      </p:sp>
      <p:sp>
        <p:nvSpPr>
          <p:cNvPr id="6" name="TextBox 5"/>
          <p:cNvSpPr txBox="1"/>
          <p:nvPr/>
        </p:nvSpPr>
        <p:spPr>
          <a:xfrm>
            <a:off x="3275002" y="2599268"/>
            <a:ext cx="987771" cy="461665"/>
          </a:xfrm>
          <a:prstGeom prst="rect">
            <a:avLst/>
          </a:prstGeom>
          <a:noFill/>
        </p:spPr>
        <p:txBody>
          <a:bodyPr wrap="none" rtlCol="0">
            <a:spAutoFit/>
          </a:bodyPr>
          <a:lstStyle/>
          <a:p>
            <a:r>
              <a:rPr lang="en-US" sz="2400" b="1" dirty="0" smtClean="0"/>
              <a:t>R</a:t>
            </a:r>
            <a:r>
              <a:rPr lang="en-US" sz="2400" b="1" baseline="-25000" dirty="0" smtClean="0"/>
              <a:t>1</a:t>
            </a:r>
            <a:r>
              <a:rPr lang="en-US" sz="2400" b="1" dirty="0" smtClean="0"/>
              <a:t>= 1k</a:t>
            </a:r>
            <a:endParaRPr lang="en-US" sz="2400" b="1" baseline="-25000" dirty="0"/>
          </a:p>
        </p:txBody>
      </p:sp>
      <p:sp>
        <p:nvSpPr>
          <p:cNvPr id="7" name="TextBox 6"/>
          <p:cNvSpPr txBox="1"/>
          <p:nvPr/>
        </p:nvSpPr>
        <p:spPr>
          <a:xfrm>
            <a:off x="3581400" y="4038600"/>
            <a:ext cx="1043876" cy="461665"/>
          </a:xfrm>
          <a:prstGeom prst="rect">
            <a:avLst/>
          </a:prstGeom>
          <a:noFill/>
        </p:spPr>
        <p:txBody>
          <a:bodyPr wrap="none" rtlCol="0">
            <a:spAutoFit/>
          </a:bodyPr>
          <a:lstStyle/>
          <a:p>
            <a:r>
              <a:rPr lang="en-US" sz="2400" b="1" dirty="0" err="1" smtClean="0"/>
              <a:t>R</a:t>
            </a:r>
            <a:r>
              <a:rPr lang="en-US" sz="2400" b="1" baseline="-25000" dirty="0" err="1" smtClean="0"/>
              <a:t>in</a:t>
            </a:r>
            <a:r>
              <a:rPr lang="en-US" sz="2400" b="1" dirty="0" smtClean="0"/>
              <a:t>= 1k</a:t>
            </a:r>
            <a:endParaRPr lang="en-US" sz="2400" b="1" dirty="0"/>
          </a:p>
        </p:txBody>
      </p:sp>
      <p:sp>
        <p:nvSpPr>
          <p:cNvPr id="8" name="TextBox 7"/>
          <p:cNvSpPr txBox="1"/>
          <p:nvPr/>
        </p:nvSpPr>
        <p:spPr>
          <a:xfrm>
            <a:off x="7607431" y="3793067"/>
            <a:ext cx="463717" cy="461665"/>
          </a:xfrm>
          <a:prstGeom prst="rect">
            <a:avLst/>
          </a:prstGeom>
          <a:noFill/>
        </p:spPr>
        <p:txBody>
          <a:bodyPr wrap="none" rtlCol="0">
            <a:spAutoFit/>
          </a:bodyPr>
          <a:lstStyle/>
          <a:p>
            <a:r>
              <a:rPr lang="en-US" sz="2400" b="1" dirty="0" smtClean="0"/>
              <a:t>V</a:t>
            </a:r>
            <a:r>
              <a:rPr lang="en-US" sz="2400" b="1" baseline="-25000" dirty="0" smtClean="0"/>
              <a:t>o</a:t>
            </a:r>
            <a:endParaRPr lang="en-US" sz="2400" b="1" baseline="-25000" dirty="0"/>
          </a:p>
        </p:txBody>
      </p:sp>
      <p:sp>
        <p:nvSpPr>
          <p:cNvPr id="9" name="TextBox 8"/>
          <p:cNvSpPr txBox="1"/>
          <p:nvPr/>
        </p:nvSpPr>
        <p:spPr>
          <a:xfrm>
            <a:off x="1600200" y="4659868"/>
            <a:ext cx="1157689" cy="461665"/>
          </a:xfrm>
          <a:prstGeom prst="rect">
            <a:avLst/>
          </a:prstGeom>
          <a:noFill/>
        </p:spPr>
        <p:txBody>
          <a:bodyPr wrap="none" rtlCol="0">
            <a:spAutoFit/>
          </a:bodyPr>
          <a:lstStyle/>
          <a:p>
            <a:r>
              <a:rPr lang="en-US" sz="2400" b="1" dirty="0" smtClean="0"/>
              <a:t>V</a:t>
            </a:r>
            <a:r>
              <a:rPr lang="en-US" sz="2400" b="1" baseline="-25000" dirty="0" smtClean="0"/>
              <a:t>in</a:t>
            </a:r>
            <a:r>
              <a:rPr lang="en-US" sz="2400" b="1" dirty="0" smtClean="0"/>
              <a:t> = 1V</a:t>
            </a:r>
            <a:endParaRPr lang="en-US" sz="2400" b="1" baseline="-25000" dirty="0"/>
          </a:p>
        </p:txBody>
      </p:sp>
      <p:sp>
        <p:nvSpPr>
          <p:cNvPr id="10" name="TextBox 9"/>
          <p:cNvSpPr txBox="1"/>
          <p:nvPr/>
        </p:nvSpPr>
        <p:spPr>
          <a:xfrm>
            <a:off x="5257800" y="2323069"/>
            <a:ext cx="1019831" cy="400110"/>
          </a:xfrm>
          <a:prstGeom prst="rect">
            <a:avLst/>
          </a:prstGeom>
          <a:noFill/>
        </p:spPr>
        <p:txBody>
          <a:bodyPr wrap="none" rtlCol="0">
            <a:spAutoFit/>
          </a:bodyPr>
          <a:lstStyle/>
          <a:p>
            <a:r>
              <a:rPr lang="en-US" sz="2000" b="1" dirty="0" smtClean="0"/>
              <a:t>V</a:t>
            </a:r>
            <a:r>
              <a:rPr lang="en-US" sz="2000" b="1" baseline="-25000" dirty="0" smtClean="0"/>
              <a:t>DD</a:t>
            </a:r>
            <a:r>
              <a:rPr lang="en-US" sz="2000" b="1" dirty="0" smtClean="0"/>
              <a:t>= 5V</a:t>
            </a:r>
            <a:endParaRPr lang="en-US" sz="2000" b="1" baseline="-25000" dirty="0"/>
          </a:p>
        </p:txBody>
      </p:sp>
      <p:sp>
        <p:nvSpPr>
          <p:cNvPr id="11" name="TextBox 10"/>
          <p:cNvSpPr txBox="1"/>
          <p:nvPr/>
        </p:nvSpPr>
        <p:spPr>
          <a:xfrm>
            <a:off x="5084069" y="3440668"/>
            <a:ext cx="859531" cy="369332"/>
          </a:xfrm>
          <a:prstGeom prst="rect">
            <a:avLst/>
          </a:prstGeom>
          <a:noFill/>
        </p:spPr>
        <p:txBody>
          <a:bodyPr wrap="none" rtlCol="0">
            <a:spAutoFit/>
          </a:bodyPr>
          <a:lstStyle/>
          <a:p>
            <a:r>
              <a:rPr lang="el-GR" dirty="0" smtClean="0">
                <a:latin typeface="Comic Sans MS"/>
              </a:rPr>
              <a:t>μ</a:t>
            </a:r>
            <a:r>
              <a:rPr lang="en-US" dirty="0" smtClean="0">
                <a:latin typeface="Comic Sans MS"/>
              </a:rPr>
              <a:t>A741</a:t>
            </a:r>
            <a:endParaRPr lang="en-US" dirty="0"/>
          </a:p>
        </p:txBody>
      </p:sp>
      <p:cxnSp>
        <p:nvCxnSpPr>
          <p:cNvPr id="13" name="Straight Arrow Connector 12"/>
          <p:cNvCxnSpPr/>
          <p:nvPr/>
        </p:nvCxnSpPr>
        <p:spPr>
          <a:xfrm flipV="1">
            <a:off x="3039532" y="4659868"/>
            <a:ext cx="401088" cy="521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35871" y="5096470"/>
            <a:ext cx="1183529" cy="923330"/>
          </a:xfrm>
          <a:prstGeom prst="rect">
            <a:avLst/>
          </a:prstGeom>
          <a:noFill/>
        </p:spPr>
        <p:txBody>
          <a:bodyPr wrap="none" rtlCol="0">
            <a:spAutoFit/>
          </a:bodyPr>
          <a:lstStyle/>
          <a:p>
            <a:r>
              <a:rPr lang="en-US" dirty="0" smtClean="0"/>
              <a:t>Variable </a:t>
            </a:r>
          </a:p>
          <a:p>
            <a:r>
              <a:rPr lang="en-US" dirty="0" smtClean="0"/>
              <a:t>frequency </a:t>
            </a:r>
          </a:p>
          <a:p>
            <a:r>
              <a:rPr lang="en-US" dirty="0" smtClean="0"/>
              <a:t>source</a:t>
            </a:r>
            <a:endParaRPr lang="en-US" dirty="0"/>
          </a:p>
        </p:txBody>
      </p:sp>
      <p:sp>
        <p:nvSpPr>
          <p:cNvPr id="3" name="Date Placeholder 2"/>
          <p:cNvSpPr>
            <a:spLocks noGrp="1"/>
          </p:cNvSpPr>
          <p:nvPr>
            <p:ph type="dt" sz="half" idx="10"/>
          </p:nvPr>
        </p:nvSpPr>
        <p:spPr/>
        <p:txBody>
          <a:bodyPr/>
          <a:lstStyle/>
          <a:p>
            <a:r>
              <a:rPr lang="en-US" smtClean="0"/>
              <a:t>July 2, 2012</a:t>
            </a:r>
            <a:endParaRPr lang="en-US"/>
          </a:p>
        </p:txBody>
      </p:sp>
      <p:sp>
        <p:nvSpPr>
          <p:cNvPr id="12" name="Footer Placeholder 11"/>
          <p:cNvSpPr>
            <a:spLocks noGrp="1"/>
          </p:cNvSpPr>
          <p:nvPr>
            <p:ph type="ftr" sz="quarter" idx="11"/>
          </p:nvPr>
        </p:nvSpPr>
        <p:spPr/>
        <p:txBody>
          <a:bodyPr/>
          <a:lstStyle/>
          <a:p>
            <a:r>
              <a:rPr lang="en-US" smtClean="0"/>
              <a:t>Education Day: Sindia and Agrawal</a:t>
            </a:r>
            <a:endParaRPr lang="en-US"/>
          </a:p>
        </p:txBody>
      </p:sp>
      <p:sp>
        <p:nvSpPr>
          <p:cNvPr id="15" name="Slide Number Placeholder 1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302998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Bandwidth Measurement Procedure</a:t>
            </a:r>
            <a:endParaRPr lang="en-US" dirty="0"/>
          </a:p>
        </p:txBody>
      </p:sp>
      <p:sp>
        <p:nvSpPr>
          <p:cNvPr id="3" name="Content Placeholder 2"/>
          <p:cNvSpPr>
            <a:spLocks noGrp="1"/>
          </p:cNvSpPr>
          <p:nvPr>
            <p:ph idx="1"/>
          </p:nvPr>
        </p:nvSpPr>
        <p:spPr/>
        <p:txBody>
          <a:bodyPr>
            <a:normAutofit lnSpcReduction="10000"/>
          </a:bodyPr>
          <a:lstStyle/>
          <a:p>
            <a:pPr marL="285750" indent="-285750"/>
            <a:r>
              <a:rPr lang="en-US" sz="3600" dirty="0"/>
              <a:t>Procedure:</a:t>
            </a:r>
          </a:p>
          <a:p>
            <a:pPr lvl="1">
              <a:buFont typeface="Arial" pitchFamily="34" charset="0"/>
              <a:buChar char="•"/>
            </a:pPr>
            <a:r>
              <a:rPr lang="en-US" sz="3600" dirty="0"/>
              <a:t>Set input voltage amplitude to 1V.</a:t>
            </a:r>
          </a:p>
          <a:p>
            <a:pPr lvl="1">
              <a:buFont typeface="Arial" pitchFamily="34" charset="0"/>
              <a:buChar char="•"/>
            </a:pPr>
            <a:r>
              <a:rPr lang="en-US" sz="3600" dirty="0"/>
              <a:t>Sweep input frequency from 10Hz to </a:t>
            </a:r>
            <a:r>
              <a:rPr lang="en-US" sz="3600" dirty="0" smtClean="0"/>
              <a:t>10MHz</a:t>
            </a:r>
            <a:r>
              <a:rPr lang="en-US" sz="3600" dirty="0"/>
              <a:t>.</a:t>
            </a:r>
          </a:p>
          <a:p>
            <a:pPr lvl="1">
              <a:buFont typeface="Arial" pitchFamily="34" charset="0"/>
              <a:buChar char="•"/>
            </a:pPr>
            <a:r>
              <a:rPr lang="en-US" sz="3600" dirty="0"/>
              <a:t>Find gain at each frequency.</a:t>
            </a:r>
          </a:p>
          <a:p>
            <a:pPr lvl="1">
              <a:buFont typeface="Arial" pitchFamily="34" charset="0"/>
              <a:buChar char="•"/>
            </a:pPr>
            <a:r>
              <a:rPr lang="en-US" sz="3600" dirty="0"/>
              <a:t>Frequency at which gain falls 3dB below its value at 10Hz is the </a:t>
            </a:r>
            <a:r>
              <a:rPr lang="en-US" sz="3600" dirty="0" smtClean="0"/>
              <a:t>bandwidth.</a:t>
            </a:r>
            <a:endParaRPr lang="en-US" sz="3600"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035643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Bandwidth Measurement: Results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7898284"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905000" y="3512403"/>
            <a:ext cx="3804760" cy="1200329"/>
          </a:xfrm>
          <a:prstGeom prst="rect">
            <a:avLst/>
          </a:prstGeom>
          <a:noFill/>
        </p:spPr>
        <p:txBody>
          <a:bodyPr wrap="none" rtlCol="0">
            <a:spAutoFit/>
          </a:bodyPr>
          <a:lstStyle/>
          <a:p>
            <a:r>
              <a:rPr lang="en-US" sz="2400" b="1" dirty="0" smtClean="0">
                <a:solidFill>
                  <a:srgbClr val="00B050"/>
                </a:solidFill>
              </a:rPr>
              <a:t>BW of PASSING part = 93kHz</a:t>
            </a:r>
          </a:p>
          <a:p>
            <a:r>
              <a:rPr lang="en-US" sz="2400" b="1" dirty="0">
                <a:solidFill>
                  <a:srgbClr val="FF0000"/>
                </a:solidFill>
              </a:rPr>
              <a:t>BW of </a:t>
            </a:r>
            <a:r>
              <a:rPr lang="en-US" sz="2400" b="1" dirty="0" smtClean="0">
                <a:solidFill>
                  <a:srgbClr val="FF0000"/>
                </a:solidFill>
              </a:rPr>
              <a:t>FAILED </a:t>
            </a:r>
            <a:r>
              <a:rPr lang="en-US" sz="2400" b="1" dirty="0">
                <a:solidFill>
                  <a:srgbClr val="FF0000"/>
                </a:solidFill>
              </a:rPr>
              <a:t>part = </a:t>
            </a:r>
            <a:r>
              <a:rPr lang="en-US" sz="2400" b="1" dirty="0" smtClean="0">
                <a:solidFill>
                  <a:srgbClr val="FF0000"/>
                </a:solidFill>
              </a:rPr>
              <a:t>87.5kHz</a:t>
            </a:r>
          </a:p>
          <a:p>
            <a:r>
              <a:rPr lang="en-US" sz="2400" b="1" dirty="0" smtClean="0">
                <a:solidFill>
                  <a:srgbClr val="00B050"/>
                </a:solidFill>
              </a:rPr>
              <a:t>(Acceptable BW: 90-110kHz)</a:t>
            </a:r>
            <a:endParaRPr lang="en-US" sz="2400" b="1" dirty="0">
              <a:solidFill>
                <a:srgbClr val="00B050"/>
              </a:solidFill>
            </a:endParaRPr>
          </a:p>
        </p:txBody>
      </p:sp>
      <p:sp>
        <p:nvSpPr>
          <p:cNvPr id="5" name="TextBox 4"/>
          <p:cNvSpPr txBox="1"/>
          <p:nvPr/>
        </p:nvSpPr>
        <p:spPr>
          <a:xfrm>
            <a:off x="1080637" y="1066800"/>
            <a:ext cx="6708696" cy="523220"/>
          </a:xfrm>
          <a:prstGeom prst="rect">
            <a:avLst/>
          </a:prstGeom>
          <a:noFill/>
        </p:spPr>
        <p:txBody>
          <a:bodyPr wrap="none" rtlCol="0">
            <a:spAutoFit/>
          </a:bodyPr>
          <a:lstStyle/>
          <a:p>
            <a:r>
              <a:rPr lang="en-US" sz="2800" dirty="0" smtClean="0"/>
              <a:t>Measured spectrum of two CUT on NI ELVIS*</a:t>
            </a:r>
            <a:endParaRPr lang="en-US" sz="2800" dirty="0"/>
          </a:p>
        </p:txBody>
      </p:sp>
      <p:sp>
        <p:nvSpPr>
          <p:cNvPr id="6" name="Freeform 5"/>
          <p:cNvSpPr/>
          <p:nvPr/>
        </p:nvSpPr>
        <p:spPr>
          <a:xfrm>
            <a:off x="6968067" y="1981200"/>
            <a:ext cx="880533" cy="524933"/>
          </a:xfrm>
          <a:custGeom>
            <a:avLst/>
            <a:gdLst>
              <a:gd name="connsiteX0" fmla="*/ 0 w 880533"/>
              <a:gd name="connsiteY0" fmla="*/ 0 h 524933"/>
              <a:gd name="connsiteX1" fmla="*/ 880533 w 880533"/>
              <a:gd name="connsiteY1" fmla="*/ 524933 h 524933"/>
              <a:gd name="connsiteX2" fmla="*/ 880533 w 880533"/>
              <a:gd name="connsiteY2" fmla="*/ 524933 h 524933"/>
            </a:gdLst>
            <a:ahLst/>
            <a:cxnLst>
              <a:cxn ang="0">
                <a:pos x="connsiteX0" y="connsiteY0"/>
              </a:cxn>
              <a:cxn ang="0">
                <a:pos x="connsiteX1" y="connsiteY1"/>
              </a:cxn>
              <a:cxn ang="0">
                <a:pos x="connsiteX2" y="connsiteY2"/>
              </a:cxn>
            </a:cxnLst>
            <a:rect l="l" t="t" r="r" b="b"/>
            <a:pathLst>
              <a:path w="880533" h="524933">
                <a:moveTo>
                  <a:pt x="0" y="0"/>
                </a:moveTo>
                <a:lnTo>
                  <a:pt x="880533" y="524933"/>
                </a:lnTo>
                <a:lnTo>
                  <a:pt x="880533" y="524933"/>
                </a:lnTo>
              </a:path>
            </a:pathLst>
          </a:custGeom>
          <a:solidFill>
            <a:srgbClr val="00B0F0"/>
          </a:solidFill>
          <a:ln w="3175">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053402" y="2514600"/>
            <a:ext cx="2014398" cy="369332"/>
          </a:xfrm>
          <a:prstGeom prst="rect">
            <a:avLst/>
          </a:prstGeom>
          <a:solidFill>
            <a:schemeClr val="bg1"/>
          </a:solidFill>
        </p:spPr>
        <p:txBody>
          <a:bodyPr wrap="none" rtlCol="0">
            <a:spAutoFit/>
          </a:bodyPr>
          <a:lstStyle/>
          <a:p>
            <a:r>
              <a:rPr lang="en-US" dirty="0" smtClean="0"/>
              <a:t>-3dB gain threshold</a:t>
            </a:r>
            <a:endParaRPr lang="en-US" dirty="0"/>
          </a:p>
        </p:txBody>
      </p:sp>
      <p:sp>
        <p:nvSpPr>
          <p:cNvPr id="8" name="TextBox 7"/>
          <p:cNvSpPr txBox="1"/>
          <p:nvPr/>
        </p:nvSpPr>
        <p:spPr>
          <a:xfrm>
            <a:off x="797260" y="6096000"/>
            <a:ext cx="6898940" cy="369332"/>
          </a:xfrm>
          <a:prstGeom prst="rect">
            <a:avLst/>
          </a:prstGeom>
          <a:noFill/>
        </p:spPr>
        <p:txBody>
          <a:bodyPr wrap="none" rtlCol="0">
            <a:spAutoFit/>
          </a:bodyPr>
          <a:lstStyle/>
          <a:p>
            <a:r>
              <a:rPr lang="en-US" dirty="0" smtClean="0"/>
              <a:t>*NI ELVIS: National Instruments Electronic Virtual Instrumentation Suite</a:t>
            </a:r>
            <a:endParaRPr lang="en-US" dirty="0"/>
          </a:p>
        </p:txBody>
      </p:sp>
      <p:sp>
        <p:nvSpPr>
          <p:cNvPr id="9" name="TextBox 8"/>
          <p:cNvSpPr txBox="1"/>
          <p:nvPr/>
        </p:nvSpPr>
        <p:spPr>
          <a:xfrm>
            <a:off x="3733800" y="5715000"/>
            <a:ext cx="1610377" cy="369332"/>
          </a:xfrm>
          <a:prstGeom prst="rect">
            <a:avLst/>
          </a:prstGeom>
          <a:noFill/>
        </p:spPr>
        <p:txBody>
          <a:bodyPr wrap="none" rtlCol="0">
            <a:spAutoFit/>
          </a:bodyPr>
          <a:lstStyle/>
          <a:p>
            <a:r>
              <a:rPr lang="en-US" b="1" dirty="0" smtClean="0"/>
              <a:t>Frequency (Hz)</a:t>
            </a:r>
            <a:endParaRPr lang="en-US" b="1" dirty="0"/>
          </a:p>
        </p:txBody>
      </p:sp>
      <p:sp>
        <p:nvSpPr>
          <p:cNvPr id="12" name="TextBox 11"/>
          <p:cNvSpPr txBox="1"/>
          <p:nvPr/>
        </p:nvSpPr>
        <p:spPr>
          <a:xfrm rot="16200000">
            <a:off x="420368" y="3505200"/>
            <a:ext cx="1075936" cy="369332"/>
          </a:xfrm>
          <a:prstGeom prst="rect">
            <a:avLst/>
          </a:prstGeom>
          <a:noFill/>
        </p:spPr>
        <p:txBody>
          <a:bodyPr wrap="none" rtlCol="0">
            <a:spAutoFit/>
          </a:bodyPr>
          <a:lstStyle/>
          <a:p>
            <a:r>
              <a:rPr lang="en-US" b="1" dirty="0" smtClean="0"/>
              <a:t>Gain (dB)</a:t>
            </a:r>
            <a:endParaRPr lang="en-US" b="1" dirty="0"/>
          </a:p>
        </p:txBody>
      </p:sp>
      <p:sp>
        <p:nvSpPr>
          <p:cNvPr id="3" name="Date Placeholder 2"/>
          <p:cNvSpPr>
            <a:spLocks noGrp="1"/>
          </p:cNvSpPr>
          <p:nvPr>
            <p:ph type="dt" sz="half" idx="10"/>
          </p:nvPr>
        </p:nvSpPr>
        <p:spPr/>
        <p:txBody>
          <a:bodyPr/>
          <a:lstStyle/>
          <a:p>
            <a:r>
              <a:rPr lang="en-US" smtClean="0"/>
              <a:t>July 2, 2012</a:t>
            </a:r>
            <a:endParaRPr lang="en-US" dirty="0"/>
          </a:p>
        </p:txBody>
      </p:sp>
      <p:sp>
        <p:nvSpPr>
          <p:cNvPr id="10" name="Footer Placeholder 9"/>
          <p:cNvSpPr>
            <a:spLocks noGrp="1"/>
          </p:cNvSpPr>
          <p:nvPr>
            <p:ph type="ftr" sz="quarter" idx="11"/>
          </p:nvPr>
        </p:nvSpPr>
        <p:spPr/>
        <p:txBody>
          <a:bodyPr/>
          <a:lstStyle/>
          <a:p>
            <a:r>
              <a:rPr lang="en-US" smtClean="0"/>
              <a:t>Education Day: Sindia and Agrawal</a:t>
            </a:r>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342459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1">
                    <a:lumMod val="65000"/>
                  </a:schemeClr>
                </a:solidFill>
              </a:rPr>
              <a:t>Introduction to analog/RF circuit test</a:t>
            </a:r>
          </a:p>
          <a:p>
            <a:r>
              <a:rPr lang="en-US" dirty="0" smtClean="0"/>
              <a:t>Techniques for analog/RF circuit test</a:t>
            </a:r>
          </a:p>
          <a:p>
            <a:pPr lvl="1"/>
            <a:r>
              <a:rPr lang="en-US" dirty="0" smtClean="0">
                <a:solidFill>
                  <a:schemeClr val="bg1">
                    <a:lumMod val="65000"/>
                  </a:schemeClr>
                </a:solidFill>
              </a:rPr>
              <a:t>Specification based test with examples</a:t>
            </a:r>
          </a:p>
          <a:p>
            <a:pPr lvl="1"/>
            <a:r>
              <a:rPr lang="en-US" dirty="0" smtClean="0"/>
              <a:t>Alternate test </a:t>
            </a:r>
            <a:r>
              <a:rPr lang="en-US" dirty="0"/>
              <a:t>with examples</a:t>
            </a:r>
            <a:endParaRPr lang="en-US" dirty="0" smtClean="0"/>
          </a:p>
          <a:p>
            <a:r>
              <a:rPr lang="en-US" dirty="0" smtClean="0">
                <a:solidFill>
                  <a:schemeClr val="bg1">
                    <a:lumMod val="65000"/>
                  </a:schemeClr>
                </a:solidFill>
              </a:rPr>
              <a:t>Conclusion</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1309601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Analog Circuit Testing: Alternate Test</a:t>
            </a:r>
            <a:endParaRPr lang="en-US" dirty="0"/>
          </a:p>
        </p:txBody>
      </p:sp>
      <p:sp>
        <p:nvSpPr>
          <p:cNvPr id="3" name="Content Placeholder 2"/>
          <p:cNvSpPr>
            <a:spLocks noGrp="1"/>
          </p:cNvSpPr>
          <p:nvPr>
            <p:ph idx="1"/>
          </p:nvPr>
        </p:nvSpPr>
        <p:spPr/>
        <p:txBody>
          <a:bodyPr>
            <a:normAutofit lnSpcReduction="10000"/>
          </a:bodyPr>
          <a:lstStyle/>
          <a:p>
            <a:r>
              <a:rPr lang="en-US" dirty="0" smtClean="0"/>
              <a:t>Alternate test</a:t>
            </a:r>
          </a:p>
          <a:p>
            <a:pPr lvl="1"/>
            <a:r>
              <a:rPr lang="en-US" dirty="0" smtClean="0"/>
              <a:t>Has limited acceptance in the industry. Has been used for RF/analog circuits in academic literature.</a:t>
            </a:r>
          </a:p>
          <a:p>
            <a:pPr lvl="1"/>
            <a:r>
              <a:rPr lang="en-US" dirty="0" smtClean="0"/>
              <a:t>CUT is classified as PASS/FAIL based on an economically measurable parameter instead of direct measurement of specification.</a:t>
            </a:r>
          </a:p>
          <a:p>
            <a:pPr lvl="1"/>
            <a:r>
              <a:rPr lang="en-US" dirty="0" smtClean="0"/>
              <a:t>A regression model relating the easier-to-measure parameter with all the circuit specifications is developed a priori. This regression model is then used to classify the CUT as PASS/FAIL.</a:t>
            </a:r>
          </a:p>
          <a:p>
            <a:pPr lvl="1"/>
            <a:endParaRPr lang="en-US" dirty="0" smtClean="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487049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6213" y="3124200"/>
            <a:ext cx="4986025" cy="3810000"/>
          </a:xfrm>
          <a:prstGeom prst="rect">
            <a:avLst/>
          </a:prstGeom>
        </p:spPr>
      </p:pic>
      <p:sp>
        <p:nvSpPr>
          <p:cNvPr id="2" name="Title 1"/>
          <p:cNvSpPr>
            <a:spLocks noGrp="1"/>
          </p:cNvSpPr>
          <p:nvPr>
            <p:ph type="title"/>
          </p:nvPr>
        </p:nvSpPr>
        <p:spPr/>
        <p:txBody>
          <a:bodyPr>
            <a:normAutofit/>
          </a:bodyPr>
          <a:lstStyle/>
          <a:p>
            <a:r>
              <a:rPr lang="en-US" dirty="0" smtClean="0"/>
              <a:t>Alternate Test: An Example</a:t>
            </a:r>
            <a:endParaRPr lang="en-US" dirty="0"/>
          </a:p>
        </p:txBody>
      </p:sp>
      <p:sp>
        <p:nvSpPr>
          <p:cNvPr id="18" name="TextBox 17"/>
          <p:cNvSpPr txBox="1"/>
          <p:nvPr/>
        </p:nvSpPr>
        <p:spPr>
          <a:xfrm>
            <a:off x="4800600" y="2971800"/>
            <a:ext cx="758541" cy="369332"/>
          </a:xfrm>
          <a:prstGeom prst="rect">
            <a:avLst/>
          </a:prstGeom>
          <a:noFill/>
        </p:spPr>
        <p:txBody>
          <a:bodyPr wrap="none" rtlCol="0">
            <a:spAutoFit/>
          </a:bodyPr>
          <a:lstStyle/>
          <a:p>
            <a:r>
              <a:rPr lang="en-US" b="1" dirty="0" err="1" smtClean="0"/>
              <a:t>R</a:t>
            </a:r>
            <a:r>
              <a:rPr lang="en-US" b="1" baseline="-25000" dirty="0" err="1" smtClean="0"/>
              <a:t>f</a:t>
            </a:r>
            <a:r>
              <a:rPr lang="en-US" b="1" dirty="0" smtClean="0"/>
              <a:t>= 4k</a:t>
            </a:r>
            <a:endParaRPr lang="en-US" b="1" baseline="-25000" dirty="0"/>
          </a:p>
        </p:txBody>
      </p:sp>
      <p:sp>
        <p:nvSpPr>
          <p:cNvPr id="19" name="TextBox 18"/>
          <p:cNvSpPr txBox="1"/>
          <p:nvPr/>
        </p:nvSpPr>
        <p:spPr>
          <a:xfrm>
            <a:off x="2971800" y="3875315"/>
            <a:ext cx="788999" cy="369332"/>
          </a:xfrm>
          <a:prstGeom prst="rect">
            <a:avLst/>
          </a:prstGeom>
          <a:noFill/>
        </p:spPr>
        <p:txBody>
          <a:bodyPr wrap="none" rtlCol="0">
            <a:spAutoFit/>
          </a:bodyPr>
          <a:lstStyle/>
          <a:p>
            <a:r>
              <a:rPr lang="en-US" b="1" dirty="0" smtClean="0"/>
              <a:t>R</a:t>
            </a:r>
            <a:r>
              <a:rPr lang="en-US" b="1" baseline="-25000" dirty="0" smtClean="0"/>
              <a:t>1</a:t>
            </a:r>
            <a:r>
              <a:rPr lang="en-US" b="1" dirty="0" smtClean="0"/>
              <a:t>= 1k</a:t>
            </a:r>
            <a:endParaRPr lang="en-US" b="1" baseline="-25000" dirty="0"/>
          </a:p>
        </p:txBody>
      </p:sp>
      <p:sp>
        <p:nvSpPr>
          <p:cNvPr id="20" name="TextBox 19"/>
          <p:cNvSpPr txBox="1"/>
          <p:nvPr/>
        </p:nvSpPr>
        <p:spPr>
          <a:xfrm>
            <a:off x="3315789" y="5029200"/>
            <a:ext cx="832279" cy="369332"/>
          </a:xfrm>
          <a:prstGeom prst="rect">
            <a:avLst/>
          </a:prstGeom>
          <a:noFill/>
        </p:spPr>
        <p:txBody>
          <a:bodyPr wrap="none" rtlCol="0">
            <a:spAutoFit/>
          </a:bodyPr>
          <a:lstStyle/>
          <a:p>
            <a:r>
              <a:rPr lang="en-US" b="1" dirty="0" err="1" smtClean="0"/>
              <a:t>R</a:t>
            </a:r>
            <a:r>
              <a:rPr lang="en-US" b="1" baseline="-25000" dirty="0" err="1" smtClean="0"/>
              <a:t>in</a:t>
            </a:r>
            <a:r>
              <a:rPr lang="en-US" b="1" dirty="0" smtClean="0"/>
              <a:t>= 1k</a:t>
            </a:r>
            <a:endParaRPr lang="en-US" b="1" dirty="0"/>
          </a:p>
        </p:txBody>
      </p:sp>
      <p:sp>
        <p:nvSpPr>
          <p:cNvPr id="21" name="TextBox 20"/>
          <p:cNvSpPr txBox="1"/>
          <p:nvPr/>
        </p:nvSpPr>
        <p:spPr>
          <a:xfrm>
            <a:off x="6553200" y="4800600"/>
            <a:ext cx="393569" cy="369332"/>
          </a:xfrm>
          <a:prstGeom prst="rect">
            <a:avLst/>
          </a:prstGeom>
          <a:noFill/>
        </p:spPr>
        <p:txBody>
          <a:bodyPr wrap="none" rtlCol="0">
            <a:spAutoFit/>
          </a:bodyPr>
          <a:lstStyle/>
          <a:p>
            <a:r>
              <a:rPr lang="en-US" b="1" dirty="0" smtClean="0"/>
              <a:t>V</a:t>
            </a:r>
            <a:r>
              <a:rPr lang="en-US" b="1" baseline="-25000" dirty="0" smtClean="0"/>
              <a:t>o</a:t>
            </a:r>
            <a:endParaRPr lang="en-US" b="1" baseline="-25000" dirty="0"/>
          </a:p>
        </p:txBody>
      </p:sp>
      <p:sp>
        <p:nvSpPr>
          <p:cNvPr id="22" name="TextBox 21"/>
          <p:cNvSpPr txBox="1"/>
          <p:nvPr/>
        </p:nvSpPr>
        <p:spPr>
          <a:xfrm>
            <a:off x="2362200" y="5715000"/>
            <a:ext cx="442750" cy="369332"/>
          </a:xfrm>
          <a:prstGeom prst="rect">
            <a:avLst/>
          </a:prstGeom>
          <a:noFill/>
        </p:spPr>
        <p:txBody>
          <a:bodyPr wrap="none" rtlCol="0">
            <a:spAutoFit/>
          </a:bodyPr>
          <a:lstStyle/>
          <a:p>
            <a:r>
              <a:rPr lang="en-US" b="1" dirty="0" smtClean="0"/>
              <a:t>V</a:t>
            </a:r>
            <a:r>
              <a:rPr lang="en-US" b="1" baseline="-25000" dirty="0" smtClean="0"/>
              <a:t>in</a:t>
            </a:r>
            <a:endParaRPr lang="en-US" b="1" baseline="-25000" dirty="0"/>
          </a:p>
        </p:txBody>
      </p:sp>
      <p:sp>
        <p:nvSpPr>
          <p:cNvPr id="24" name="TextBox 23"/>
          <p:cNvSpPr txBox="1"/>
          <p:nvPr/>
        </p:nvSpPr>
        <p:spPr>
          <a:xfrm>
            <a:off x="4648200" y="3581400"/>
            <a:ext cx="938077" cy="369332"/>
          </a:xfrm>
          <a:prstGeom prst="rect">
            <a:avLst/>
          </a:prstGeom>
          <a:noFill/>
        </p:spPr>
        <p:txBody>
          <a:bodyPr wrap="none" rtlCol="0">
            <a:spAutoFit/>
          </a:bodyPr>
          <a:lstStyle/>
          <a:p>
            <a:r>
              <a:rPr lang="en-US" b="1" dirty="0" smtClean="0"/>
              <a:t>V</a:t>
            </a:r>
            <a:r>
              <a:rPr lang="en-US" b="1" baseline="-25000" dirty="0" smtClean="0"/>
              <a:t>DD</a:t>
            </a:r>
            <a:r>
              <a:rPr lang="en-US" b="1" dirty="0" smtClean="0"/>
              <a:t>= 5V</a:t>
            </a:r>
            <a:endParaRPr lang="en-US" b="1" baseline="-25000" dirty="0"/>
          </a:p>
        </p:txBody>
      </p:sp>
      <p:sp>
        <p:nvSpPr>
          <p:cNvPr id="25" name="TextBox 24"/>
          <p:cNvSpPr txBox="1"/>
          <p:nvPr/>
        </p:nvSpPr>
        <p:spPr>
          <a:xfrm>
            <a:off x="4457536" y="4453466"/>
            <a:ext cx="859531" cy="369332"/>
          </a:xfrm>
          <a:prstGeom prst="rect">
            <a:avLst/>
          </a:prstGeom>
          <a:noFill/>
        </p:spPr>
        <p:txBody>
          <a:bodyPr wrap="none" rtlCol="0">
            <a:spAutoFit/>
          </a:bodyPr>
          <a:lstStyle/>
          <a:p>
            <a:r>
              <a:rPr lang="el-GR" dirty="0" smtClean="0">
                <a:latin typeface="Comic Sans MS"/>
              </a:rPr>
              <a:t>μ</a:t>
            </a:r>
            <a:r>
              <a:rPr lang="en-US" dirty="0" smtClean="0">
                <a:latin typeface="Comic Sans MS"/>
              </a:rPr>
              <a:t>A741</a:t>
            </a:r>
            <a:endParaRPr lang="en-US" dirty="0"/>
          </a:p>
        </p:txBody>
      </p:sp>
      <p:sp>
        <p:nvSpPr>
          <p:cNvPr id="5" name="TextBox 4"/>
          <p:cNvSpPr txBox="1"/>
          <p:nvPr/>
        </p:nvSpPr>
        <p:spPr>
          <a:xfrm>
            <a:off x="609600" y="1219200"/>
            <a:ext cx="8275279" cy="1877437"/>
          </a:xfrm>
          <a:prstGeom prst="rect">
            <a:avLst/>
          </a:prstGeom>
          <a:noFill/>
        </p:spPr>
        <p:txBody>
          <a:bodyPr wrap="none" rtlCol="0">
            <a:spAutoFit/>
          </a:bodyPr>
          <a:lstStyle/>
          <a:p>
            <a:r>
              <a:rPr lang="en-US" sz="3200" dirty="0" smtClean="0"/>
              <a:t>Problem:</a:t>
            </a:r>
          </a:p>
          <a:p>
            <a:r>
              <a:rPr lang="en-US" sz="3200" dirty="0" smtClean="0"/>
              <a:t>To measure the DC gain and Input offset current </a:t>
            </a:r>
          </a:p>
          <a:p>
            <a:r>
              <a:rPr lang="en-US" sz="3200" dirty="0" smtClean="0"/>
              <a:t>using only one measurement – supply current.</a:t>
            </a:r>
          </a:p>
          <a:p>
            <a:endParaRPr lang="en-US" sz="2000" dirty="0"/>
          </a:p>
        </p:txBody>
      </p:sp>
      <p:sp>
        <p:nvSpPr>
          <p:cNvPr id="3" name="Date Placeholder 2"/>
          <p:cNvSpPr>
            <a:spLocks noGrp="1"/>
          </p:cNvSpPr>
          <p:nvPr>
            <p:ph type="dt" sz="half" idx="10"/>
          </p:nvPr>
        </p:nvSpPr>
        <p:spPr/>
        <p:txBody>
          <a:bodyPr/>
          <a:lstStyle/>
          <a:p>
            <a:r>
              <a:rPr lang="en-US" smtClean="0"/>
              <a:t>July 2, 2012</a:t>
            </a:r>
            <a:endParaRPr lang="en-US"/>
          </a:p>
        </p:txBody>
      </p:sp>
      <p:sp>
        <p:nvSpPr>
          <p:cNvPr id="4" name="Footer Placeholder 3"/>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417212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Test: An Example</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Specifications and limits on alternate </a:t>
            </a:r>
            <a:r>
              <a:rPr lang="en-US" dirty="0" smtClean="0"/>
              <a:t>measurement</a:t>
            </a:r>
            <a:r>
              <a:rPr lang="en-US" dirty="0"/>
              <a:t>: </a:t>
            </a:r>
            <a:r>
              <a:rPr lang="en-US" dirty="0" smtClean="0"/>
              <a:t>I</a:t>
            </a:r>
            <a:r>
              <a:rPr lang="en-US" baseline="-25000" dirty="0" smtClean="0"/>
              <a:t>DD</a:t>
            </a:r>
            <a:r>
              <a:rPr lang="en-US" dirty="0" smtClean="0"/>
              <a:t>, zero-input supply current.</a:t>
            </a:r>
            <a:endParaRPr lang="en-US" baseline="-250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50220826"/>
              </p:ext>
            </p:extLst>
          </p:nvPr>
        </p:nvGraphicFramePr>
        <p:xfrm>
          <a:off x="1784910" y="2438400"/>
          <a:ext cx="6400801" cy="1645920"/>
        </p:xfrm>
        <a:graphic>
          <a:graphicData uri="http://schemas.openxmlformats.org/drawingml/2006/table">
            <a:tbl>
              <a:tblPr firstRow="1" bandRow="1">
                <a:tableStyleId>{5C22544A-7EE6-4342-B048-85BDC9FD1C3A}</a:tableStyleId>
              </a:tblPr>
              <a:tblGrid>
                <a:gridCol w="1822292"/>
                <a:gridCol w="1822292"/>
                <a:gridCol w="1252826"/>
                <a:gridCol w="1503391"/>
              </a:tblGrid>
              <a:tr h="340895">
                <a:tc>
                  <a:txBody>
                    <a:bodyPr/>
                    <a:lstStyle/>
                    <a:p>
                      <a:endParaRPr lang="en-US" sz="1800" dirty="0"/>
                    </a:p>
                  </a:txBody>
                  <a:tcPr/>
                </a:tc>
                <a:tc>
                  <a:txBody>
                    <a:bodyPr/>
                    <a:lstStyle/>
                    <a:p>
                      <a:endParaRPr lang="en-US" sz="1800" dirty="0"/>
                    </a:p>
                  </a:txBody>
                  <a:tcPr/>
                </a:tc>
                <a:tc>
                  <a:txBody>
                    <a:bodyPr/>
                    <a:lstStyle/>
                    <a:p>
                      <a:r>
                        <a:rPr lang="en-US" sz="1800" dirty="0" smtClean="0"/>
                        <a:t>MINIMUM</a:t>
                      </a:r>
                      <a:endParaRPr lang="en-US" sz="1800" dirty="0"/>
                    </a:p>
                  </a:txBody>
                  <a:tcPr/>
                </a:tc>
                <a:tc>
                  <a:txBody>
                    <a:bodyPr/>
                    <a:lstStyle/>
                    <a:p>
                      <a:r>
                        <a:rPr lang="en-US" sz="1800" dirty="0" smtClean="0"/>
                        <a:t>MAXIMUM</a:t>
                      </a:r>
                      <a:endParaRPr lang="en-US" sz="1800" dirty="0"/>
                    </a:p>
                  </a:txBody>
                  <a:tcPr/>
                </a:tc>
              </a:tr>
              <a:tr h="613611">
                <a:tc>
                  <a:txBody>
                    <a:bodyPr/>
                    <a:lstStyle/>
                    <a:p>
                      <a:r>
                        <a:rPr lang="en-US" sz="1800" dirty="0" smtClean="0"/>
                        <a:t>Actual specification</a:t>
                      </a:r>
                      <a:endParaRPr lang="en-US" sz="1800" dirty="0"/>
                    </a:p>
                  </a:txBody>
                  <a:tcPr/>
                </a:tc>
                <a:tc>
                  <a:txBody>
                    <a:bodyPr/>
                    <a:lstStyle/>
                    <a:p>
                      <a:r>
                        <a:rPr lang="en-US" sz="1800" dirty="0" smtClean="0"/>
                        <a:t>DC gain </a:t>
                      </a:r>
                    </a:p>
                    <a:p>
                      <a:r>
                        <a:rPr lang="en-US" sz="1800" dirty="0" smtClean="0"/>
                        <a:t>(Nominal = 5)</a:t>
                      </a:r>
                      <a:endParaRPr lang="en-US" sz="1800" dirty="0"/>
                    </a:p>
                  </a:txBody>
                  <a:tcPr/>
                </a:tc>
                <a:tc>
                  <a:txBody>
                    <a:bodyPr/>
                    <a:lstStyle/>
                    <a:p>
                      <a:r>
                        <a:rPr lang="en-US" sz="1800" dirty="0" smtClean="0"/>
                        <a:t>4.9</a:t>
                      </a:r>
                      <a:endParaRPr lang="en-US" sz="1800" dirty="0"/>
                    </a:p>
                  </a:txBody>
                  <a:tcPr/>
                </a:tc>
                <a:tc>
                  <a:txBody>
                    <a:bodyPr/>
                    <a:lstStyle/>
                    <a:p>
                      <a:r>
                        <a:rPr lang="en-US" sz="1800" dirty="0" smtClean="0"/>
                        <a:t>5.1</a:t>
                      </a:r>
                      <a:endParaRPr lang="en-US" sz="1800" dirty="0"/>
                    </a:p>
                  </a:txBody>
                  <a:tcPr/>
                </a:tc>
              </a:tr>
              <a:tr h="340895">
                <a:tc>
                  <a:txBody>
                    <a:bodyPr/>
                    <a:lstStyle/>
                    <a:p>
                      <a:r>
                        <a:rPr lang="en-US" sz="1800" baseline="0" dirty="0" smtClean="0"/>
                        <a:t>Alternate measurement</a:t>
                      </a:r>
                      <a:endParaRPr lang="en-US" sz="1800" baseline="0" dirty="0"/>
                    </a:p>
                  </a:txBody>
                  <a:tcPr/>
                </a:tc>
                <a:tc>
                  <a:txBody>
                    <a:bodyPr/>
                    <a:lstStyle/>
                    <a:p>
                      <a:r>
                        <a:rPr lang="en-US" sz="1800" dirty="0" smtClean="0"/>
                        <a:t>I</a:t>
                      </a:r>
                      <a:r>
                        <a:rPr lang="en-US" sz="1800" baseline="-25000" dirty="0" smtClean="0"/>
                        <a:t>DD</a:t>
                      </a:r>
                      <a:endParaRPr lang="en-US" sz="1800" baseline="-25000" dirty="0"/>
                    </a:p>
                  </a:txBody>
                  <a:tcPr/>
                </a:tc>
                <a:tc>
                  <a:txBody>
                    <a:bodyPr/>
                    <a:lstStyle/>
                    <a:p>
                      <a:r>
                        <a:rPr lang="en-US" sz="1800" dirty="0" smtClean="0"/>
                        <a:t>3.8mA</a:t>
                      </a:r>
                      <a:endParaRPr lang="en-US" sz="1800" dirty="0"/>
                    </a:p>
                  </a:txBody>
                  <a:tcPr/>
                </a:tc>
                <a:tc>
                  <a:txBody>
                    <a:bodyPr/>
                    <a:lstStyle/>
                    <a:p>
                      <a:r>
                        <a:rPr lang="en-US" sz="1800" dirty="0" smtClean="0"/>
                        <a:t>4.1mA</a:t>
                      </a:r>
                      <a:endParaRPr lang="en-US" sz="1800" dirty="0"/>
                    </a:p>
                  </a:txBody>
                  <a:tcPr/>
                </a:tc>
              </a:tr>
            </a:tbl>
          </a:graphicData>
        </a:graphic>
      </p:graphicFrame>
      <p:sp>
        <p:nvSpPr>
          <p:cNvPr id="5" name="TextBox 4"/>
          <p:cNvSpPr txBox="1"/>
          <p:nvPr/>
        </p:nvSpPr>
        <p:spPr>
          <a:xfrm>
            <a:off x="413311" y="3048000"/>
            <a:ext cx="1305422" cy="523220"/>
          </a:xfrm>
          <a:prstGeom prst="rect">
            <a:avLst/>
          </a:prstGeom>
          <a:noFill/>
        </p:spPr>
        <p:txBody>
          <a:bodyPr wrap="none" rtlCol="0">
            <a:spAutoFit/>
          </a:bodyPr>
          <a:lstStyle/>
          <a:p>
            <a:r>
              <a:rPr lang="en-US" sz="2800" b="1" dirty="0" smtClean="0"/>
              <a:t>DC gain</a:t>
            </a:r>
            <a:endParaRPr lang="en-US" sz="2800" b="1" dirty="0"/>
          </a:p>
        </p:txBody>
      </p:sp>
      <p:graphicFrame>
        <p:nvGraphicFramePr>
          <p:cNvPr id="6" name="Table 5"/>
          <p:cNvGraphicFramePr>
            <a:graphicFrameLocks noGrp="1"/>
          </p:cNvGraphicFramePr>
          <p:nvPr>
            <p:extLst>
              <p:ext uri="{D42A27DB-BD31-4B8C-83A1-F6EECF244321}">
                <p14:modId xmlns:p14="http://schemas.microsoft.com/office/powerpoint/2010/main" val="2268205677"/>
              </p:ext>
            </p:extLst>
          </p:nvPr>
        </p:nvGraphicFramePr>
        <p:xfrm>
          <a:off x="1752600" y="4343400"/>
          <a:ext cx="6477000" cy="1935480"/>
        </p:xfrm>
        <a:graphic>
          <a:graphicData uri="http://schemas.openxmlformats.org/drawingml/2006/table">
            <a:tbl>
              <a:tblPr firstRow="1" bandRow="1">
                <a:tableStyleId>{5C22544A-7EE6-4342-B048-85BDC9FD1C3A}</a:tableStyleId>
              </a:tblPr>
              <a:tblGrid>
                <a:gridCol w="1619250"/>
                <a:gridCol w="1962150"/>
                <a:gridCol w="1447800"/>
                <a:gridCol w="1447800"/>
              </a:tblGrid>
              <a:tr h="319007">
                <a:tc>
                  <a:txBody>
                    <a:bodyPr/>
                    <a:lstStyle/>
                    <a:p>
                      <a:endParaRPr lang="en-US" sz="1800" dirty="0"/>
                    </a:p>
                  </a:txBody>
                  <a:tcPr/>
                </a:tc>
                <a:tc>
                  <a:txBody>
                    <a:bodyPr/>
                    <a:lstStyle/>
                    <a:p>
                      <a:endParaRPr lang="en-US" sz="1800" dirty="0"/>
                    </a:p>
                  </a:txBody>
                  <a:tcPr/>
                </a:tc>
                <a:tc>
                  <a:txBody>
                    <a:bodyPr/>
                    <a:lstStyle/>
                    <a:p>
                      <a:r>
                        <a:rPr lang="en-US" sz="1800" dirty="0" smtClean="0"/>
                        <a:t>MINIMUM</a:t>
                      </a:r>
                      <a:endParaRPr lang="en-US" sz="1800" dirty="0"/>
                    </a:p>
                  </a:txBody>
                  <a:tcPr/>
                </a:tc>
                <a:tc>
                  <a:txBody>
                    <a:bodyPr/>
                    <a:lstStyle/>
                    <a:p>
                      <a:r>
                        <a:rPr lang="en-US" sz="1800" dirty="0" smtClean="0"/>
                        <a:t>MAXIMUM</a:t>
                      </a:r>
                      <a:endParaRPr lang="en-US" sz="1800" dirty="0"/>
                    </a:p>
                  </a:txBody>
                  <a:tcPr/>
                </a:tc>
              </a:tr>
              <a:tr h="929640">
                <a:tc>
                  <a:txBody>
                    <a:bodyPr/>
                    <a:lstStyle/>
                    <a:p>
                      <a:r>
                        <a:rPr lang="en-US" sz="1800" dirty="0" smtClean="0"/>
                        <a:t>Actual specification</a:t>
                      </a:r>
                      <a:endParaRPr lang="en-US" sz="1800" dirty="0"/>
                    </a:p>
                  </a:txBody>
                  <a:tcPr/>
                </a:tc>
                <a:tc>
                  <a:txBody>
                    <a:bodyPr/>
                    <a:lstStyle/>
                    <a:p>
                      <a:r>
                        <a:rPr lang="en-US" sz="1800" dirty="0" smtClean="0"/>
                        <a:t>Input offset Current</a:t>
                      </a:r>
                    </a:p>
                    <a:p>
                      <a:r>
                        <a:rPr lang="en-US" sz="1800" dirty="0" smtClean="0"/>
                        <a:t>(Nominal=500nA)</a:t>
                      </a:r>
                      <a:endParaRPr lang="en-US" sz="1800" dirty="0"/>
                    </a:p>
                  </a:txBody>
                  <a:tcPr/>
                </a:tc>
                <a:tc>
                  <a:txBody>
                    <a:bodyPr/>
                    <a:lstStyle/>
                    <a:p>
                      <a:r>
                        <a:rPr lang="en-US" sz="1800" dirty="0" smtClean="0"/>
                        <a:t>300nA</a:t>
                      </a:r>
                      <a:endParaRPr lang="en-US" sz="1800" dirty="0"/>
                    </a:p>
                  </a:txBody>
                  <a:tcPr/>
                </a:tc>
                <a:tc>
                  <a:txBody>
                    <a:bodyPr/>
                    <a:lstStyle/>
                    <a:p>
                      <a:r>
                        <a:rPr lang="en-US" sz="1800" dirty="0" smtClean="0"/>
                        <a:t>520nA</a:t>
                      </a:r>
                      <a:endParaRPr lang="en-US" sz="1800" dirty="0"/>
                    </a:p>
                  </a:txBody>
                  <a:tcPr/>
                </a:tc>
              </a:tr>
              <a:tr h="319007">
                <a:tc>
                  <a:txBody>
                    <a:bodyPr/>
                    <a:lstStyle/>
                    <a:p>
                      <a:r>
                        <a:rPr lang="en-US" sz="1800" baseline="0" dirty="0" smtClean="0"/>
                        <a:t>Alternate measurement</a:t>
                      </a:r>
                      <a:endParaRPr lang="en-US" sz="1800" baseline="0" dirty="0"/>
                    </a:p>
                  </a:txBody>
                  <a:tcPr/>
                </a:tc>
                <a:tc>
                  <a:txBody>
                    <a:bodyPr/>
                    <a:lstStyle/>
                    <a:p>
                      <a:r>
                        <a:rPr lang="en-US" sz="1800" dirty="0" smtClean="0"/>
                        <a:t>I</a:t>
                      </a:r>
                      <a:r>
                        <a:rPr lang="en-US" sz="1800" baseline="-25000" dirty="0" smtClean="0"/>
                        <a:t>DD</a:t>
                      </a:r>
                      <a:endParaRPr lang="en-US" sz="1800" baseline="-25000" dirty="0"/>
                    </a:p>
                  </a:txBody>
                  <a:tcPr/>
                </a:tc>
                <a:tc>
                  <a:txBody>
                    <a:bodyPr/>
                    <a:lstStyle/>
                    <a:p>
                      <a:r>
                        <a:rPr lang="en-US" sz="1800" dirty="0" smtClean="0"/>
                        <a:t>3.85mA</a:t>
                      </a:r>
                      <a:endParaRPr lang="en-US" sz="1800" dirty="0"/>
                    </a:p>
                  </a:txBody>
                  <a:tcPr/>
                </a:tc>
                <a:tc>
                  <a:txBody>
                    <a:bodyPr/>
                    <a:lstStyle/>
                    <a:p>
                      <a:r>
                        <a:rPr lang="en-US" sz="1800" dirty="0" smtClean="0"/>
                        <a:t>4.2mA</a:t>
                      </a:r>
                      <a:endParaRPr lang="en-US" sz="1800" dirty="0"/>
                    </a:p>
                  </a:txBody>
                  <a:tcPr/>
                </a:tc>
              </a:tr>
            </a:tbl>
          </a:graphicData>
        </a:graphic>
      </p:graphicFrame>
      <p:sp>
        <p:nvSpPr>
          <p:cNvPr id="7" name="TextBox 6"/>
          <p:cNvSpPr txBox="1"/>
          <p:nvPr/>
        </p:nvSpPr>
        <p:spPr>
          <a:xfrm>
            <a:off x="433362" y="4648200"/>
            <a:ext cx="1275349" cy="1384995"/>
          </a:xfrm>
          <a:prstGeom prst="rect">
            <a:avLst/>
          </a:prstGeom>
          <a:noFill/>
        </p:spPr>
        <p:txBody>
          <a:bodyPr wrap="none" rtlCol="0">
            <a:spAutoFit/>
          </a:bodyPr>
          <a:lstStyle/>
          <a:p>
            <a:r>
              <a:rPr lang="en-US" sz="2800" b="1" dirty="0" smtClean="0"/>
              <a:t>Input </a:t>
            </a:r>
          </a:p>
          <a:p>
            <a:r>
              <a:rPr lang="en-US" sz="2800" b="1" dirty="0" smtClean="0"/>
              <a:t>offset </a:t>
            </a:r>
          </a:p>
          <a:p>
            <a:r>
              <a:rPr lang="en-US" sz="2800" b="1" dirty="0" smtClean="0"/>
              <a:t>current</a:t>
            </a:r>
            <a:endParaRPr lang="en-US" sz="2800" b="1" dirty="0"/>
          </a:p>
        </p:txBody>
      </p:sp>
      <p:sp>
        <p:nvSpPr>
          <p:cNvPr id="8" name="Date Placeholder 7"/>
          <p:cNvSpPr>
            <a:spLocks noGrp="1"/>
          </p:cNvSpPr>
          <p:nvPr>
            <p:ph type="dt" sz="half" idx="10"/>
          </p:nvPr>
        </p:nvSpPr>
        <p:spPr/>
        <p:txBody>
          <a:bodyPr/>
          <a:lstStyle/>
          <a:p>
            <a:r>
              <a:rPr lang="en-US" smtClean="0"/>
              <a:t>July 2, 2012</a:t>
            </a:r>
            <a:endParaRPr lang="en-US"/>
          </a:p>
        </p:txBody>
      </p:sp>
      <p:sp>
        <p:nvSpPr>
          <p:cNvPr id="9" name="Footer Placeholder 8"/>
          <p:cNvSpPr>
            <a:spLocks noGrp="1"/>
          </p:cNvSpPr>
          <p:nvPr>
            <p:ph type="ftr" sz="quarter" idx="11"/>
          </p:nvPr>
        </p:nvSpPr>
        <p:spPr/>
        <p:txBody>
          <a:bodyPr/>
          <a:lstStyle/>
          <a:p>
            <a:r>
              <a:rPr lang="en-US" smtClean="0"/>
              <a:t>Education Day: Sindia and Agrawal</a:t>
            </a:r>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4222807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Test: DC Gain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019300"/>
            <a:ext cx="6096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3400" y="1447800"/>
            <a:ext cx="8259249" cy="523220"/>
          </a:xfrm>
          <a:prstGeom prst="rect">
            <a:avLst/>
          </a:prstGeom>
          <a:noFill/>
        </p:spPr>
        <p:txBody>
          <a:bodyPr wrap="none" rtlCol="0">
            <a:spAutoFit/>
          </a:bodyPr>
          <a:lstStyle/>
          <a:p>
            <a:r>
              <a:rPr lang="en-US" sz="2800" b="1" dirty="0" smtClean="0"/>
              <a:t>Measured scatter plot of DC gain vs. I</a:t>
            </a:r>
            <a:r>
              <a:rPr lang="en-US" sz="2800" b="1" baseline="-25000" dirty="0" smtClean="0"/>
              <a:t>DD</a:t>
            </a:r>
            <a:r>
              <a:rPr lang="en-US" sz="2800" b="1" dirty="0" smtClean="0"/>
              <a:t> of 300 devices</a:t>
            </a:r>
            <a:endParaRPr lang="en-US" sz="2800" b="1" dirty="0"/>
          </a:p>
        </p:txBody>
      </p:sp>
      <p:cxnSp>
        <p:nvCxnSpPr>
          <p:cNvPr id="6" name="Straight Connector 5"/>
          <p:cNvCxnSpPr/>
          <p:nvPr/>
        </p:nvCxnSpPr>
        <p:spPr>
          <a:xfrm>
            <a:off x="3547534" y="2209800"/>
            <a:ext cx="0"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53000" y="2209800"/>
            <a:ext cx="0"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70560" y="3691466"/>
            <a:ext cx="6035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2414" y="4648200"/>
            <a:ext cx="6035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62000" y="3691466"/>
            <a:ext cx="0" cy="956734"/>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 y="3857937"/>
            <a:ext cx="1277273" cy="646331"/>
          </a:xfrm>
          <a:prstGeom prst="rect">
            <a:avLst/>
          </a:prstGeom>
          <a:solidFill>
            <a:schemeClr val="bg1"/>
          </a:solidFill>
        </p:spPr>
        <p:txBody>
          <a:bodyPr wrap="none" rtlCol="0">
            <a:spAutoFit/>
          </a:bodyPr>
          <a:lstStyle/>
          <a:p>
            <a:pPr algn="ctr"/>
            <a:r>
              <a:rPr lang="en-US" dirty="0" smtClean="0"/>
              <a:t>Acceptable </a:t>
            </a:r>
          </a:p>
          <a:p>
            <a:pPr algn="ctr"/>
            <a:r>
              <a:rPr lang="en-US" dirty="0" smtClean="0"/>
              <a:t>DC gain</a:t>
            </a:r>
            <a:endParaRPr lang="en-US" dirty="0"/>
          </a:p>
        </p:txBody>
      </p:sp>
      <p:cxnSp>
        <p:nvCxnSpPr>
          <p:cNvPr id="15" name="Straight Arrow Connector 14"/>
          <p:cNvCxnSpPr/>
          <p:nvPr/>
        </p:nvCxnSpPr>
        <p:spPr>
          <a:xfrm>
            <a:off x="3547534" y="2209800"/>
            <a:ext cx="1405466"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733800" y="1981200"/>
            <a:ext cx="1114088" cy="646331"/>
          </a:xfrm>
          <a:prstGeom prst="rect">
            <a:avLst/>
          </a:prstGeom>
          <a:solidFill>
            <a:schemeClr val="bg1"/>
          </a:solidFill>
        </p:spPr>
        <p:txBody>
          <a:bodyPr wrap="none" rtlCol="0">
            <a:spAutoFit/>
          </a:bodyPr>
          <a:lstStyle/>
          <a:p>
            <a:r>
              <a:rPr lang="en-US" dirty="0" smtClean="0"/>
              <a:t>Accepted </a:t>
            </a:r>
          </a:p>
          <a:p>
            <a:r>
              <a:rPr lang="en-US" dirty="0" smtClean="0"/>
              <a:t>I</a:t>
            </a:r>
            <a:r>
              <a:rPr lang="en-US" baseline="-25000" dirty="0" smtClean="0"/>
              <a:t>DD</a:t>
            </a:r>
            <a:r>
              <a:rPr lang="en-US" dirty="0" smtClean="0"/>
              <a:t> range</a:t>
            </a:r>
            <a:endParaRPr lang="en-US" dirty="0"/>
          </a:p>
        </p:txBody>
      </p:sp>
      <p:sp>
        <p:nvSpPr>
          <p:cNvPr id="16" name="TextBox 15"/>
          <p:cNvSpPr txBox="1"/>
          <p:nvPr/>
        </p:nvSpPr>
        <p:spPr>
          <a:xfrm>
            <a:off x="6705600" y="3810000"/>
            <a:ext cx="2457339" cy="707886"/>
          </a:xfrm>
          <a:prstGeom prst="rect">
            <a:avLst/>
          </a:prstGeom>
          <a:noFill/>
        </p:spPr>
        <p:txBody>
          <a:bodyPr wrap="none" rtlCol="0">
            <a:spAutoFit/>
          </a:bodyPr>
          <a:lstStyle/>
          <a:p>
            <a:r>
              <a:rPr lang="en-US" sz="2000" b="1" dirty="0"/>
              <a:t>Yield </a:t>
            </a:r>
            <a:r>
              <a:rPr lang="en-US" sz="2000" b="1" dirty="0" smtClean="0"/>
              <a:t>loss </a:t>
            </a:r>
            <a:r>
              <a:rPr lang="en-US" sz="2000" b="1" dirty="0"/>
              <a:t>= 3.33%</a:t>
            </a:r>
          </a:p>
          <a:p>
            <a:r>
              <a:rPr lang="en-US" sz="2000" b="1" dirty="0" smtClean="0"/>
              <a:t>Defect level = 26.29%</a:t>
            </a:r>
          </a:p>
        </p:txBody>
      </p:sp>
      <p:sp>
        <p:nvSpPr>
          <p:cNvPr id="18" name="TextBox 17"/>
          <p:cNvSpPr txBox="1"/>
          <p:nvPr/>
        </p:nvSpPr>
        <p:spPr>
          <a:xfrm>
            <a:off x="6609787" y="6305490"/>
            <a:ext cx="1010213" cy="400110"/>
          </a:xfrm>
          <a:prstGeom prst="rect">
            <a:avLst/>
          </a:prstGeom>
          <a:noFill/>
        </p:spPr>
        <p:txBody>
          <a:bodyPr wrap="none" rtlCol="0">
            <a:spAutoFit/>
          </a:bodyPr>
          <a:lstStyle/>
          <a:p>
            <a:r>
              <a:rPr lang="en-US" sz="2000" dirty="0" smtClean="0"/>
              <a:t>I</a:t>
            </a:r>
            <a:r>
              <a:rPr lang="en-US" sz="2000" baseline="-25000" dirty="0" smtClean="0"/>
              <a:t>DD </a:t>
            </a:r>
            <a:r>
              <a:rPr lang="en-US" sz="2000" dirty="0" smtClean="0"/>
              <a:t>(mA)</a:t>
            </a:r>
            <a:endParaRPr lang="en-US" sz="2000" baseline="-25000" dirty="0"/>
          </a:p>
        </p:txBody>
      </p:sp>
      <p:sp>
        <p:nvSpPr>
          <p:cNvPr id="20" name="TextBox 19"/>
          <p:cNvSpPr txBox="1"/>
          <p:nvPr/>
        </p:nvSpPr>
        <p:spPr>
          <a:xfrm rot="16200000">
            <a:off x="1441423" y="2457029"/>
            <a:ext cx="1015021" cy="400110"/>
          </a:xfrm>
          <a:prstGeom prst="rect">
            <a:avLst/>
          </a:prstGeom>
          <a:solidFill>
            <a:schemeClr val="bg1"/>
          </a:solidFill>
        </p:spPr>
        <p:txBody>
          <a:bodyPr wrap="none" rtlCol="0">
            <a:spAutoFit/>
          </a:bodyPr>
          <a:lstStyle/>
          <a:p>
            <a:r>
              <a:rPr lang="en-US" sz="2000" dirty="0" smtClean="0"/>
              <a:t>DC Gain</a:t>
            </a:r>
            <a:endParaRPr lang="en-US" sz="2000" baseline="-25000" dirty="0"/>
          </a:p>
        </p:txBody>
      </p:sp>
      <p:sp>
        <p:nvSpPr>
          <p:cNvPr id="3" name="Date Placeholder 2"/>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224704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Alternate Test for </a:t>
            </a:r>
            <a:r>
              <a:rPr lang="en-US" dirty="0"/>
              <a:t>DC </a:t>
            </a:r>
            <a:r>
              <a:rPr lang="en-US" dirty="0" smtClean="0"/>
              <a:t>Gain: Summary</a:t>
            </a:r>
            <a:endParaRPr lang="en-US" dirty="0"/>
          </a:p>
        </p:txBody>
      </p:sp>
      <p:sp>
        <p:nvSpPr>
          <p:cNvPr id="3" name="Content Placeholder 2"/>
          <p:cNvSpPr>
            <a:spLocks noGrp="1"/>
          </p:cNvSpPr>
          <p:nvPr>
            <p:ph idx="1"/>
          </p:nvPr>
        </p:nvSpPr>
        <p:spPr/>
        <p:txBody>
          <a:bodyPr/>
          <a:lstStyle/>
          <a:p>
            <a:r>
              <a:rPr lang="en-US" dirty="0" smtClean="0"/>
              <a:t>Out of 300 devices tested for DC gain:</a:t>
            </a:r>
          </a:p>
          <a:p>
            <a:pPr lvl="1"/>
            <a:r>
              <a:rPr lang="en-US" dirty="0"/>
              <a:t>N</a:t>
            </a:r>
            <a:r>
              <a:rPr lang="en-US" dirty="0" smtClean="0"/>
              <a:t>o. of truly good parts = 195</a:t>
            </a:r>
          </a:p>
          <a:p>
            <a:pPr lvl="1"/>
            <a:r>
              <a:rPr lang="en-US" dirty="0"/>
              <a:t>No. of </a:t>
            </a:r>
            <a:r>
              <a:rPr lang="en-US" dirty="0" smtClean="0"/>
              <a:t>good parts passing </a:t>
            </a:r>
            <a:r>
              <a:rPr lang="en-US" dirty="0"/>
              <a:t>the alternate test  = </a:t>
            </a:r>
            <a:r>
              <a:rPr lang="en-US" dirty="0" smtClean="0"/>
              <a:t>185</a:t>
            </a:r>
            <a:endParaRPr lang="en-US" dirty="0"/>
          </a:p>
          <a:p>
            <a:pPr lvl="1"/>
            <a:r>
              <a:rPr lang="en-US" dirty="0"/>
              <a:t>No. of </a:t>
            </a:r>
            <a:r>
              <a:rPr lang="en-US" dirty="0" smtClean="0"/>
              <a:t>bad parts </a:t>
            </a:r>
            <a:r>
              <a:rPr lang="en-US" dirty="0"/>
              <a:t>passing the </a:t>
            </a:r>
            <a:r>
              <a:rPr lang="en-US" dirty="0" smtClean="0"/>
              <a:t>alternate test </a:t>
            </a:r>
            <a:r>
              <a:rPr lang="en-US" dirty="0"/>
              <a:t>= 66</a:t>
            </a:r>
          </a:p>
          <a:p>
            <a:pPr lvl="1"/>
            <a:r>
              <a:rPr lang="en-US" dirty="0" smtClean="0"/>
              <a:t>No. of good parts rejected by the test = 10</a:t>
            </a:r>
          </a:p>
          <a:p>
            <a:pPr lvl="2"/>
            <a:r>
              <a:rPr lang="en-US" b="1" dirty="0"/>
              <a:t>True yield</a:t>
            </a:r>
            <a:r>
              <a:rPr lang="en-US" dirty="0"/>
              <a:t> = 195/300 = 65%</a:t>
            </a:r>
          </a:p>
          <a:p>
            <a:pPr lvl="2"/>
            <a:r>
              <a:rPr lang="en-US" b="1" dirty="0" smtClean="0"/>
              <a:t>Yield loss </a:t>
            </a:r>
            <a:r>
              <a:rPr lang="en-US" dirty="0" smtClean="0"/>
              <a:t>= (195-185)/300 = 3.33%</a:t>
            </a:r>
          </a:p>
          <a:p>
            <a:pPr lvl="2"/>
            <a:r>
              <a:rPr lang="en-US" b="1" dirty="0" smtClean="0"/>
              <a:t>Defect level </a:t>
            </a:r>
            <a:r>
              <a:rPr lang="en-US" dirty="0" smtClean="0"/>
              <a:t>= 66/(185+66) = 26.29%</a:t>
            </a:r>
          </a:p>
          <a:p>
            <a:pPr lvl="2"/>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973825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Alternate Test: Input Offset Current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0" y="1581150"/>
            <a:ext cx="6731000"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505200" y="1447800"/>
            <a:ext cx="0" cy="502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57800" y="1447800"/>
            <a:ext cx="0" cy="502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2523068"/>
            <a:ext cx="6035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6062134"/>
            <a:ext cx="6035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990600" y="2523068"/>
            <a:ext cx="0" cy="3539066"/>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6200000">
            <a:off x="-840397" y="4118975"/>
            <a:ext cx="2964529" cy="461665"/>
          </a:xfrm>
          <a:prstGeom prst="rect">
            <a:avLst/>
          </a:prstGeom>
          <a:noFill/>
        </p:spPr>
        <p:txBody>
          <a:bodyPr wrap="none" rtlCol="0">
            <a:spAutoFit/>
          </a:bodyPr>
          <a:lstStyle/>
          <a:p>
            <a:r>
              <a:rPr lang="en-US" sz="2400" dirty="0" smtClean="0"/>
              <a:t>Accepted </a:t>
            </a:r>
            <a:r>
              <a:rPr lang="en-US" sz="2400" dirty="0" err="1" smtClean="0"/>
              <a:t>I</a:t>
            </a:r>
            <a:r>
              <a:rPr lang="en-US" sz="2400" baseline="-25000" dirty="0" err="1" smtClean="0"/>
              <a:t>offset</a:t>
            </a:r>
            <a:r>
              <a:rPr lang="en-US" sz="2400" dirty="0" smtClean="0"/>
              <a:t> current</a:t>
            </a:r>
            <a:endParaRPr lang="en-US" sz="2400" dirty="0"/>
          </a:p>
        </p:txBody>
      </p:sp>
      <p:cxnSp>
        <p:nvCxnSpPr>
          <p:cNvPr id="14" name="Straight Arrow Connector 13"/>
          <p:cNvCxnSpPr/>
          <p:nvPr/>
        </p:nvCxnSpPr>
        <p:spPr>
          <a:xfrm>
            <a:off x="3505200" y="1752600"/>
            <a:ext cx="1755648"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1371600"/>
            <a:ext cx="1360950" cy="369332"/>
          </a:xfrm>
          <a:prstGeom prst="rect">
            <a:avLst/>
          </a:prstGeom>
          <a:noFill/>
        </p:spPr>
        <p:txBody>
          <a:bodyPr wrap="none" rtlCol="0">
            <a:spAutoFit/>
          </a:bodyPr>
          <a:lstStyle/>
          <a:p>
            <a:r>
              <a:rPr lang="en-US" dirty="0" smtClean="0"/>
              <a:t>Accepted I</a:t>
            </a:r>
            <a:r>
              <a:rPr lang="en-US" baseline="-25000" dirty="0" smtClean="0"/>
              <a:t>DD</a:t>
            </a:r>
            <a:endParaRPr lang="en-US" baseline="-25000" dirty="0"/>
          </a:p>
        </p:txBody>
      </p:sp>
      <p:sp>
        <p:nvSpPr>
          <p:cNvPr id="17" name="TextBox 16"/>
          <p:cNvSpPr txBox="1"/>
          <p:nvPr/>
        </p:nvSpPr>
        <p:spPr>
          <a:xfrm>
            <a:off x="7639878" y="5877468"/>
            <a:ext cx="942887" cy="369332"/>
          </a:xfrm>
          <a:prstGeom prst="rect">
            <a:avLst/>
          </a:prstGeom>
          <a:noFill/>
        </p:spPr>
        <p:txBody>
          <a:bodyPr wrap="none" rtlCol="0">
            <a:spAutoFit/>
          </a:bodyPr>
          <a:lstStyle/>
          <a:p>
            <a:r>
              <a:rPr lang="en-US" dirty="0" smtClean="0"/>
              <a:t>I</a:t>
            </a:r>
            <a:r>
              <a:rPr lang="en-US" baseline="-25000" dirty="0" smtClean="0"/>
              <a:t>DD</a:t>
            </a:r>
            <a:r>
              <a:rPr lang="en-US" dirty="0" smtClean="0"/>
              <a:t> (mA)</a:t>
            </a:r>
            <a:endParaRPr lang="en-US" baseline="-25000" dirty="0"/>
          </a:p>
        </p:txBody>
      </p:sp>
      <p:sp>
        <p:nvSpPr>
          <p:cNvPr id="18" name="TextBox 17"/>
          <p:cNvSpPr txBox="1"/>
          <p:nvPr/>
        </p:nvSpPr>
        <p:spPr>
          <a:xfrm rot="16200000">
            <a:off x="904948" y="3534890"/>
            <a:ext cx="997837" cy="369332"/>
          </a:xfrm>
          <a:prstGeom prst="rect">
            <a:avLst/>
          </a:prstGeom>
          <a:noFill/>
        </p:spPr>
        <p:txBody>
          <a:bodyPr wrap="none" rtlCol="0">
            <a:spAutoFit/>
          </a:bodyPr>
          <a:lstStyle/>
          <a:p>
            <a:r>
              <a:rPr lang="en-US" dirty="0" err="1" smtClean="0"/>
              <a:t>I</a:t>
            </a:r>
            <a:r>
              <a:rPr lang="en-US" baseline="-25000" dirty="0" err="1" smtClean="0"/>
              <a:t>offset</a:t>
            </a:r>
            <a:r>
              <a:rPr lang="en-US" dirty="0" smtClean="0"/>
              <a:t>(</a:t>
            </a:r>
            <a:r>
              <a:rPr lang="en-US" dirty="0" err="1" smtClean="0"/>
              <a:t>nA</a:t>
            </a:r>
            <a:r>
              <a:rPr lang="en-US" dirty="0" smtClean="0"/>
              <a:t>)</a:t>
            </a:r>
            <a:endParaRPr lang="en-US" baseline="-25000" dirty="0"/>
          </a:p>
        </p:txBody>
      </p:sp>
      <p:sp>
        <p:nvSpPr>
          <p:cNvPr id="19" name="TextBox 18"/>
          <p:cNvSpPr txBox="1"/>
          <p:nvPr/>
        </p:nvSpPr>
        <p:spPr>
          <a:xfrm>
            <a:off x="6324600" y="3733800"/>
            <a:ext cx="2059475" cy="707886"/>
          </a:xfrm>
          <a:prstGeom prst="rect">
            <a:avLst/>
          </a:prstGeom>
          <a:noFill/>
        </p:spPr>
        <p:txBody>
          <a:bodyPr wrap="none" rtlCol="0">
            <a:spAutoFit/>
          </a:bodyPr>
          <a:lstStyle/>
          <a:p>
            <a:r>
              <a:rPr lang="en-US" sz="2000" b="1" dirty="0"/>
              <a:t>Yield </a:t>
            </a:r>
            <a:r>
              <a:rPr lang="en-US" sz="2000" b="1" dirty="0" smtClean="0"/>
              <a:t>loss </a:t>
            </a:r>
            <a:r>
              <a:rPr lang="en-US" sz="2000" b="1" dirty="0"/>
              <a:t>= </a:t>
            </a:r>
            <a:r>
              <a:rPr lang="en-US" sz="2000" b="1" dirty="0" smtClean="0"/>
              <a:t>9.67%</a:t>
            </a:r>
            <a:endParaRPr lang="en-US" sz="2000" b="1" dirty="0"/>
          </a:p>
          <a:p>
            <a:r>
              <a:rPr lang="en-US" sz="2000" b="1" dirty="0" smtClean="0"/>
              <a:t>Defect level = 0%</a:t>
            </a:r>
          </a:p>
        </p:txBody>
      </p:sp>
      <p:sp>
        <p:nvSpPr>
          <p:cNvPr id="20" name="TextBox 19"/>
          <p:cNvSpPr txBox="1"/>
          <p:nvPr/>
        </p:nvSpPr>
        <p:spPr>
          <a:xfrm>
            <a:off x="768914" y="821267"/>
            <a:ext cx="8070286" cy="523220"/>
          </a:xfrm>
          <a:prstGeom prst="rect">
            <a:avLst/>
          </a:prstGeom>
          <a:noFill/>
        </p:spPr>
        <p:txBody>
          <a:bodyPr wrap="none" rtlCol="0">
            <a:spAutoFit/>
          </a:bodyPr>
          <a:lstStyle/>
          <a:p>
            <a:r>
              <a:rPr lang="en-US" sz="2800" b="1" dirty="0" smtClean="0"/>
              <a:t>Measured scatter plot of </a:t>
            </a:r>
            <a:r>
              <a:rPr lang="en-US" sz="2800" b="1" dirty="0" err="1" smtClean="0"/>
              <a:t>I</a:t>
            </a:r>
            <a:r>
              <a:rPr lang="en-US" sz="2800" b="1" baseline="-25000" dirty="0" err="1" smtClean="0"/>
              <a:t>offset</a:t>
            </a:r>
            <a:r>
              <a:rPr lang="en-US" sz="2800" b="1" dirty="0" smtClean="0"/>
              <a:t> vs. I</a:t>
            </a:r>
            <a:r>
              <a:rPr lang="en-US" sz="2800" b="1" baseline="-25000" dirty="0" smtClean="0"/>
              <a:t>DD</a:t>
            </a:r>
            <a:r>
              <a:rPr lang="en-US" sz="2800" b="1" dirty="0" smtClean="0"/>
              <a:t> of 300 devices</a:t>
            </a:r>
            <a:endParaRPr lang="en-US" sz="2800" b="1" dirty="0"/>
          </a:p>
        </p:txBody>
      </p:sp>
      <p:sp>
        <p:nvSpPr>
          <p:cNvPr id="3" name="Date Placeholder 2"/>
          <p:cNvSpPr>
            <a:spLocks noGrp="1"/>
          </p:cNvSpPr>
          <p:nvPr>
            <p:ph type="dt" sz="half" idx="10"/>
          </p:nvPr>
        </p:nvSpPr>
        <p:spPr/>
        <p:txBody>
          <a:bodyPr/>
          <a:lstStyle/>
          <a:p>
            <a:r>
              <a:rPr lang="en-US" smtClean="0"/>
              <a:t>July 2, 2012</a:t>
            </a:r>
            <a:endParaRPr lang="en-US"/>
          </a:p>
        </p:txBody>
      </p:sp>
      <p:sp>
        <p:nvSpPr>
          <p:cNvPr id="4" name="Footer Placeholder 3"/>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879248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 to analog/RF circuit test</a:t>
            </a:r>
          </a:p>
          <a:p>
            <a:r>
              <a:rPr lang="en-US" dirty="0" smtClean="0">
                <a:solidFill>
                  <a:schemeClr val="bg1">
                    <a:lumMod val="65000"/>
                  </a:schemeClr>
                </a:solidFill>
              </a:rPr>
              <a:t>Techniques for analog/RF circuit test</a:t>
            </a:r>
          </a:p>
          <a:p>
            <a:pPr lvl="1"/>
            <a:r>
              <a:rPr lang="en-US" dirty="0" smtClean="0">
                <a:solidFill>
                  <a:schemeClr val="bg1">
                    <a:lumMod val="65000"/>
                  </a:schemeClr>
                </a:solidFill>
              </a:rPr>
              <a:t>Specification based test with examples</a:t>
            </a:r>
          </a:p>
          <a:p>
            <a:pPr lvl="1"/>
            <a:r>
              <a:rPr lang="en-US" dirty="0" smtClean="0">
                <a:solidFill>
                  <a:schemeClr val="bg1">
                    <a:lumMod val="65000"/>
                  </a:schemeClr>
                </a:solidFill>
              </a:rPr>
              <a:t>Alternate test </a:t>
            </a:r>
            <a:r>
              <a:rPr lang="en-US" dirty="0">
                <a:solidFill>
                  <a:schemeClr val="bg1">
                    <a:lumMod val="65000"/>
                  </a:schemeClr>
                </a:solidFill>
              </a:rPr>
              <a:t>with examples</a:t>
            </a:r>
            <a:endParaRPr lang="en-US" dirty="0" smtClean="0">
              <a:solidFill>
                <a:schemeClr val="bg1">
                  <a:lumMod val="65000"/>
                </a:schemeClr>
              </a:solidFill>
            </a:endParaRPr>
          </a:p>
          <a:p>
            <a:r>
              <a:rPr lang="en-US" dirty="0" smtClean="0">
                <a:solidFill>
                  <a:schemeClr val="bg1">
                    <a:lumMod val="65000"/>
                  </a:schemeClr>
                </a:solidFill>
              </a:rPr>
              <a:t>Conclusion</a:t>
            </a:r>
            <a:endParaRPr lang="en-US" dirty="0">
              <a:solidFill>
                <a:schemeClr val="bg1">
                  <a:lumMod val="65000"/>
                </a:schemeClr>
              </a:solidFill>
            </a:endParaRPr>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9758773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Alternate Test for </a:t>
            </a:r>
            <a:r>
              <a:rPr lang="en-US" dirty="0" err="1" smtClean="0"/>
              <a:t>I</a:t>
            </a:r>
            <a:r>
              <a:rPr lang="en-US" baseline="-25000" dirty="0" err="1" smtClean="0"/>
              <a:t>offset</a:t>
            </a:r>
            <a:r>
              <a:rPr lang="en-US" dirty="0" smtClean="0"/>
              <a:t>: Summary</a:t>
            </a:r>
            <a:endParaRPr lang="en-US" dirty="0"/>
          </a:p>
        </p:txBody>
      </p:sp>
      <p:sp>
        <p:nvSpPr>
          <p:cNvPr id="3" name="Content Placeholder 2"/>
          <p:cNvSpPr>
            <a:spLocks noGrp="1"/>
          </p:cNvSpPr>
          <p:nvPr>
            <p:ph idx="1"/>
          </p:nvPr>
        </p:nvSpPr>
        <p:spPr/>
        <p:txBody>
          <a:bodyPr/>
          <a:lstStyle/>
          <a:p>
            <a:r>
              <a:rPr lang="en-US" dirty="0" smtClean="0"/>
              <a:t>Out of 300 devices tested for </a:t>
            </a:r>
            <a:r>
              <a:rPr lang="en-US" dirty="0" err="1" smtClean="0"/>
              <a:t>I</a:t>
            </a:r>
            <a:r>
              <a:rPr lang="en-US" baseline="-25000" dirty="0" err="1" smtClean="0"/>
              <a:t>offset</a:t>
            </a:r>
            <a:r>
              <a:rPr lang="en-US" dirty="0" smtClean="0"/>
              <a:t>:</a:t>
            </a:r>
            <a:endParaRPr lang="en-US" dirty="0" smtClean="0"/>
          </a:p>
          <a:p>
            <a:pPr lvl="1"/>
            <a:r>
              <a:rPr lang="en-US" dirty="0" smtClean="0"/>
              <a:t>No</a:t>
            </a:r>
            <a:r>
              <a:rPr lang="en-US" dirty="0" smtClean="0"/>
              <a:t>. of </a:t>
            </a:r>
            <a:r>
              <a:rPr lang="en-US" dirty="0" smtClean="0"/>
              <a:t>true good </a:t>
            </a:r>
            <a:r>
              <a:rPr lang="en-US" dirty="0" smtClean="0"/>
              <a:t>parts = 299</a:t>
            </a:r>
          </a:p>
          <a:p>
            <a:pPr lvl="1"/>
            <a:r>
              <a:rPr lang="en-US" dirty="0"/>
              <a:t>No. of </a:t>
            </a:r>
            <a:r>
              <a:rPr lang="en-US" dirty="0" smtClean="0"/>
              <a:t>good parts passing </a:t>
            </a:r>
            <a:r>
              <a:rPr lang="en-US" dirty="0"/>
              <a:t>the alternate test  = </a:t>
            </a:r>
            <a:r>
              <a:rPr lang="en-US" dirty="0" smtClean="0"/>
              <a:t>270</a:t>
            </a:r>
            <a:endParaRPr lang="en-US" dirty="0"/>
          </a:p>
          <a:p>
            <a:pPr lvl="1"/>
            <a:r>
              <a:rPr lang="en-US" dirty="0"/>
              <a:t>No. of </a:t>
            </a:r>
            <a:r>
              <a:rPr lang="en-US" dirty="0" smtClean="0"/>
              <a:t>bad parts </a:t>
            </a:r>
            <a:r>
              <a:rPr lang="en-US" dirty="0"/>
              <a:t>passing the </a:t>
            </a:r>
            <a:r>
              <a:rPr lang="en-US" dirty="0" smtClean="0"/>
              <a:t>alternate test </a:t>
            </a:r>
            <a:r>
              <a:rPr lang="en-US" dirty="0"/>
              <a:t>= 0</a:t>
            </a:r>
          </a:p>
          <a:p>
            <a:pPr lvl="1"/>
            <a:r>
              <a:rPr lang="en-US" dirty="0" smtClean="0"/>
              <a:t>No. of good parts rejected by the test = 29</a:t>
            </a:r>
          </a:p>
          <a:p>
            <a:pPr lvl="2"/>
            <a:r>
              <a:rPr lang="en-US" b="1" dirty="0"/>
              <a:t>True yield</a:t>
            </a:r>
            <a:r>
              <a:rPr lang="en-US" dirty="0"/>
              <a:t> = </a:t>
            </a:r>
            <a:r>
              <a:rPr lang="en-US" dirty="0" smtClean="0"/>
              <a:t>299/300 </a:t>
            </a:r>
            <a:r>
              <a:rPr lang="en-US" dirty="0"/>
              <a:t>= </a:t>
            </a:r>
            <a:r>
              <a:rPr lang="en-US" dirty="0" smtClean="0"/>
              <a:t>99.67%</a:t>
            </a:r>
            <a:endParaRPr lang="en-US" dirty="0"/>
          </a:p>
          <a:p>
            <a:pPr lvl="2"/>
            <a:r>
              <a:rPr lang="en-US" b="1" dirty="0" smtClean="0"/>
              <a:t>Yield loss </a:t>
            </a:r>
            <a:r>
              <a:rPr lang="en-US" dirty="0" smtClean="0"/>
              <a:t>= (299-270)/300 = 9.67%</a:t>
            </a:r>
          </a:p>
          <a:p>
            <a:pPr lvl="2"/>
            <a:r>
              <a:rPr lang="en-US" b="1" dirty="0" smtClean="0"/>
              <a:t>Defect level </a:t>
            </a:r>
            <a:r>
              <a:rPr lang="en-US" dirty="0" smtClean="0"/>
              <a:t>= 0/(270+0) = 0%</a:t>
            </a:r>
          </a:p>
          <a:p>
            <a:pPr lvl="2"/>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22197755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219200"/>
            <a:ext cx="8229600" cy="4953000"/>
          </a:xfrm>
        </p:spPr>
        <p:txBody>
          <a:bodyPr>
            <a:normAutofit fontScale="92500" lnSpcReduction="10000"/>
          </a:bodyPr>
          <a:lstStyle/>
          <a:p>
            <a:r>
              <a:rPr lang="en-US" dirty="0" smtClean="0"/>
              <a:t>Specification based test is </a:t>
            </a:r>
            <a:r>
              <a:rPr lang="en-US" dirty="0" smtClean="0"/>
              <a:t>a prevalent</a:t>
            </a:r>
            <a:r>
              <a:rPr lang="en-US" dirty="0" smtClean="0"/>
              <a:t> </a:t>
            </a:r>
            <a:r>
              <a:rPr lang="en-US" dirty="0" smtClean="0"/>
              <a:t>technique used for circuit testing.</a:t>
            </a:r>
          </a:p>
          <a:p>
            <a:pPr lvl="1"/>
            <a:r>
              <a:rPr lang="en-US" dirty="0" smtClean="0"/>
              <a:t>Set of </a:t>
            </a:r>
            <a:r>
              <a:rPr lang="en-US" dirty="0" smtClean="0"/>
              <a:t>measured performance parameters</a:t>
            </a:r>
            <a:r>
              <a:rPr lang="en-US" dirty="0" smtClean="0"/>
              <a:t> </a:t>
            </a:r>
            <a:r>
              <a:rPr lang="en-US" dirty="0" smtClean="0"/>
              <a:t>are compared with the datasheet limits through direct measurements, using custom-built instrumentation.</a:t>
            </a:r>
          </a:p>
          <a:p>
            <a:r>
              <a:rPr lang="en-US" dirty="0" smtClean="0"/>
              <a:t>Alternate test is a novel method for testing analog/RF circuits.</a:t>
            </a:r>
          </a:p>
          <a:p>
            <a:pPr lvl="1"/>
            <a:r>
              <a:rPr lang="en-US" dirty="0" smtClean="0"/>
              <a:t>Uses an indirect </a:t>
            </a:r>
            <a:r>
              <a:rPr lang="en-US" dirty="0" smtClean="0"/>
              <a:t>easier-to-measure quantity </a:t>
            </a:r>
            <a:r>
              <a:rPr lang="en-US" dirty="0" smtClean="0"/>
              <a:t>to classify the chip as pass or fail</a:t>
            </a:r>
            <a:r>
              <a:rPr lang="en-US" dirty="0" smtClean="0"/>
              <a:t>.</a:t>
            </a:r>
          </a:p>
          <a:p>
            <a:pPr lvl="1"/>
            <a:r>
              <a:rPr lang="en-US" dirty="0" smtClean="0"/>
              <a:t>Pass/fail limits for measured quantity are determined by experiment or Monte Carlo simulation to minimize yield loss (YL) and defect level (DL).</a:t>
            </a:r>
            <a:endParaRPr lang="en-US"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212063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 </a:t>
            </a:r>
            <a:r>
              <a:rPr lang="en-US" dirty="0" smtClean="0"/>
              <a:t>to Solve</a:t>
            </a:r>
            <a:endParaRPr lang="en-US" dirty="0"/>
          </a:p>
        </p:txBody>
      </p:sp>
      <p:sp>
        <p:nvSpPr>
          <p:cNvPr id="3" name="Rectangle 2"/>
          <p:cNvSpPr/>
          <p:nvPr/>
        </p:nvSpPr>
        <p:spPr>
          <a:xfrm>
            <a:off x="457200" y="1371600"/>
            <a:ext cx="8305800" cy="4401205"/>
          </a:xfrm>
          <a:prstGeom prst="rect">
            <a:avLst/>
          </a:prstGeom>
        </p:spPr>
        <p:txBody>
          <a:bodyPr wrap="square">
            <a:spAutoFit/>
          </a:bodyPr>
          <a:lstStyle/>
          <a:p>
            <a:r>
              <a:rPr lang="en-US" sz="2800" dirty="0"/>
              <a:t>An alternate test for an operational amplifier consists of the measurement of the zero input supply current, IDD(0). To set the pass/fail thresholds for IDD(0), Monte Carlo simulations are performed for 1,000 sample circuits in which component values are randomly varied. The computed gain and IDD(0) for these samples are shown in the following graph, where each sample appears as a point (assume that the total number of points is 1,000</a:t>
            </a:r>
            <a:r>
              <a:rPr lang="en-US" sz="2800" dirty="0" smtClean="0"/>
              <a:t>). </a:t>
            </a:r>
            <a:r>
              <a:rPr lang="en-US" sz="2800" dirty="0"/>
              <a:t>Compute the defect level and yield loss as percentages</a:t>
            </a:r>
            <a:r>
              <a:rPr lang="en-US" sz="2800" dirty="0" smtClean="0"/>
              <a:t>.</a:t>
            </a:r>
            <a:endParaRPr lang="en-US" sz="2800"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8183590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371" y="533401"/>
            <a:ext cx="7651629" cy="5780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smtClean="0"/>
              <a:t>July 2, 2012</a:t>
            </a:r>
            <a:endParaRPr lang="en-US"/>
          </a:p>
        </p:txBody>
      </p:sp>
      <p:sp>
        <p:nvSpPr>
          <p:cNvPr id="3" name="Footer Placeholder 2"/>
          <p:cNvSpPr>
            <a:spLocks noGrp="1"/>
          </p:cNvSpPr>
          <p:nvPr>
            <p:ph type="ftr" sz="quarter" idx="11"/>
          </p:nvPr>
        </p:nvSpPr>
        <p:spPr/>
        <p:txBody>
          <a:bodyPr/>
          <a:lstStyle/>
          <a:p>
            <a:r>
              <a:rPr lang="en-US" smtClean="0"/>
              <a:t>Education Day: Sindia and Agrawal</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7593967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Rectangle 16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 name="Group 1"/>
          <p:cNvGrpSpPr>
            <a:grpSpLocks/>
          </p:cNvGrpSpPr>
          <p:nvPr/>
        </p:nvGrpSpPr>
        <p:grpSpPr bwMode="auto">
          <a:xfrm>
            <a:off x="1066801" y="1295400"/>
            <a:ext cx="7010400" cy="4952999"/>
            <a:chOff x="1785" y="2412"/>
            <a:chExt cx="8435" cy="6270"/>
          </a:xfrm>
        </p:grpSpPr>
        <p:sp>
          <p:nvSpPr>
            <p:cNvPr id="5" name="Oval 160"/>
            <p:cNvSpPr>
              <a:spLocks noChangeArrowheads="1"/>
            </p:cNvSpPr>
            <p:nvPr/>
          </p:nvSpPr>
          <p:spPr bwMode="auto">
            <a:xfrm>
              <a:off x="6990" y="425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Oval 159"/>
            <p:cNvSpPr>
              <a:spLocks noChangeArrowheads="1"/>
            </p:cNvSpPr>
            <p:nvPr/>
          </p:nvSpPr>
          <p:spPr bwMode="auto">
            <a:xfrm>
              <a:off x="7230" y="402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Oval 158"/>
            <p:cNvSpPr>
              <a:spLocks noChangeArrowheads="1"/>
            </p:cNvSpPr>
            <p:nvPr/>
          </p:nvSpPr>
          <p:spPr bwMode="auto">
            <a:xfrm>
              <a:off x="7470" y="431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Oval 157"/>
            <p:cNvSpPr>
              <a:spLocks noChangeArrowheads="1"/>
            </p:cNvSpPr>
            <p:nvPr/>
          </p:nvSpPr>
          <p:spPr bwMode="auto">
            <a:xfrm>
              <a:off x="6720" y="488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56"/>
            <p:cNvSpPr>
              <a:spLocks noChangeArrowheads="1"/>
            </p:cNvSpPr>
            <p:nvPr/>
          </p:nvSpPr>
          <p:spPr bwMode="auto">
            <a:xfrm>
              <a:off x="3060" y="2412"/>
              <a:ext cx="7020" cy="57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55"/>
            <p:cNvSpPr>
              <a:spLocks noChangeArrowheads="1"/>
            </p:cNvSpPr>
            <p:nvPr/>
          </p:nvSpPr>
          <p:spPr bwMode="auto">
            <a:xfrm>
              <a:off x="3060" y="4498"/>
              <a:ext cx="7020" cy="193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54"/>
            <p:cNvSpPr>
              <a:spLocks noChangeArrowheads="1"/>
            </p:cNvSpPr>
            <p:nvPr/>
          </p:nvSpPr>
          <p:spPr bwMode="auto">
            <a:xfrm>
              <a:off x="5370" y="2412"/>
              <a:ext cx="2025" cy="57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Oval 153"/>
            <p:cNvSpPr>
              <a:spLocks noChangeArrowheads="1"/>
            </p:cNvSpPr>
            <p:nvPr/>
          </p:nvSpPr>
          <p:spPr bwMode="auto">
            <a:xfrm>
              <a:off x="5730" y="488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152"/>
            <p:cNvSpPr>
              <a:spLocks noChangeArrowheads="1"/>
            </p:cNvSpPr>
            <p:nvPr/>
          </p:nvSpPr>
          <p:spPr bwMode="auto">
            <a:xfrm>
              <a:off x="5730" y="514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151"/>
            <p:cNvSpPr>
              <a:spLocks noChangeArrowheads="1"/>
            </p:cNvSpPr>
            <p:nvPr/>
          </p:nvSpPr>
          <p:spPr bwMode="auto">
            <a:xfrm>
              <a:off x="5970" y="538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Oval 150"/>
            <p:cNvSpPr>
              <a:spLocks noChangeArrowheads="1"/>
            </p:cNvSpPr>
            <p:nvPr/>
          </p:nvSpPr>
          <p:spPr bwMode="auto">
            <a:xfrm>
              <a:off x="6210" y="562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Oval 149"/>
            <p:cNvSpPr>
              <a:spLocks noChangeArrowheads="1"/>
            </p:cNvSpPr>
            <p:nvPr/>
          </p:nvSpPr>
          <p:spPr bwMode="auto">
            <a:xfrm>
              <a:off x="6450" y="586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48"/>
            <p:cNvSpPr>
              <a:spLocks noChangeArrowheads="1"/>
            </p:cNvSpPr>
            <p:nvPr/>
          </p:nvSpPr>
          <p:spPr bwMode="auto">
            <a:xfrm>
              <a:off x="6690" y="610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47"/>
            <p:cNvSpPr>
              <a:spLocks noChangeArrowheads="1"/>
            </p:cNvSpPr>
            <p:nvPr/>
          </p:nvSpPr>
          <p:spPr bwMode="auto">
            <a:xfrm>
              <a:off x="6780" y="524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Oval 146"/>
            <p:cNvSpPr>
              <a:spLocks noChangeArrowheads="1"/>
            </p:cNvSpPr>
            <p:nvPr/>
          </p:nvSpPr>
          <p:spPr bwMode="auto">
            <a:xfrm>
              <a:off x="5715" y="498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145"/>
            <p:cNvSpPr>
              <a:spLocks noChangeArrowheads="1"/>
            </p:cNvSpPr>
            <p:nvPr/>
          </p:nvSpPr>
          <p:spPr bwMode="auto">
            <a:xfrm>
              <a:off x="5955" y="522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144"/>
            <p:cNvSpPr>
              <a:spLocks noChangeArrowheads="1"/>
            </p:cNvSpPr>
            <p:nvPr/>
          </p:nvSpPr>
          <p:spPr bwMode="auto">
            <a:xfrm>
              <a:off x="6195" y="546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Oval 143"/>
            <p:cNvSpPr>
              <a:spLocks noChangeArrowheads="1"/>
            </p:cNvSpPr>
            <p:nvPr/>
          </p:nvSpPr>
          <p:spPr bwMode="auto">
            <a:xfrm>
              <a:off x="6435" y="570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Oval 142"/>
            <p:cNvSpPr>
              <a:spLocks noChangeArrowheads="1"/>
            </p:cNvSpPr>
            <p:nvPr/>
          </p:nvSpPr>
          <p:spPr bwMode="auto">
            <a:xfrm>
              <a:off x="6675" y="594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Oval 141"/>
            <p:cNvSpPr>
              <a:spLocks noChangeArrowheads="1"/>
            </p:cNvSpPr>
            <p:nvPr/>
          </p:nvSpPr>
          <p:spPr bwMode="auto">
            <a:xfrm>
              <a:off x="6915" y="618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140"/>
            <p:cNvSpPr>
              <a:spLocks noChangeArrowheads="1"/>
            </p:cNvSpPr>
            <p:nvPr/>
          </p:nvSpPr>
          <p:spPr bwMode="auto">
            <a:xfrm>
              <a:off x="6045" y="552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Oval 139"/>
            <p:cNvSpPr>
              <a:spLocks noChangeArrowheads="1"/>
            </p:cNvSpPr>
            <p:nvPr/>
          </p:nvSpPr>
          <p:spPr bwMode="auto">
            <a:xfrm>
              <a:off x="5550" y="524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Oval 138"/>
            <p:cNvSpPr>
              <a:spLocks noChangeArrowheads="1"/>
            </p:cNvSpPr>
            <p:nvPr/>
          </p:nvSpPr>
          <p:spPr bwMode="auto">
            <a:xfrm>
              <a:off x="5790" y="548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Oval 137"/>
            <p:cNvSpPr>
              <a:spLocks noChangeArrowheads="1"/>
            </p:cNvSpPr>
            <p:nvPr/>
          </p:nvSpPr>
          <p:spPr bwMode="auto">
            <a:xfrm>
              <a:off x="6030" y="572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Oval 136"/>
            <p:cNvSpPr>
              <a:spLocks noChangeArrowheads="1"/>
            </p:cNvSpPr>
            <p:nvPr/>
          </p:nvSpPr>
          <p:spPr bwMode="auto">
            <a:xfrm>
              <a:off x="6270" y="596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Oval 135"/>
            <p:cNvSpPr>
              <a:spLocks noChangeArrowheads="1"/>
            </p:cNvSpPr>
            <p:nvPr/>
          </p:nvSpPr>
          <p:spPr bwMode="auto">
            <a:xfrm>
              <a:off x="6510" y="620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Oval 134"/>
            <p:cNvSpPr>
              <a:spLocks noChangeArrowheads="1"/>
            </p:cNvSpPr>
            <p:nvPr/>
          </p:nvSpPr>
          <p:spPr bwMode="auto">
            <a:xfrm>
              <a:off x="6180" y="524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Oval 133"/>
            <p:cNvSpPr>
              <a:spLocks noChangeArrowheads="1"/>
            </p:cNvSpPr>
            <p:nvPr/>
          </p:nvSpPr>
          <p:spPr bwMode="auto">
            <a:xfrm>
              <a:off x="5565" y="545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Oval 132"/>
            <p:cNvSpPr>
              <a:spLocks noChangeArrowheads="1"/>
            </p:cNvSpPr>
            <p:nvPr/>
          </p:nvSpPr>
          <p:spPr bwMode="auto">
            <a:xfrm>
              <a:off x="6765" y="497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Oval 131"/>
            <p:cNvSpPr>
              <a:spLocks noChangeArrowheads="1"/>
            </p:cNvSpPr>
            <p:nvPr/>
          </p:nvSpPr>
          <p:spPr bwMode="auto">
            <a:xfrm>
              <a:off x="7005" y="521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Oval 130"/>
            <p:cNvSpPr>
              <a:spLocks noChangeArrowheads="1"/>
            </p:cNvSpPr>
            <p:nvPr/>
          </p:nvSpPr>
          <p:spPr bwMode="auto">
            <a:xfrm>
              <a:off x="7230" y="581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Oval 129"/>
            <p:cNvSpPr>
              <a:spLocks noChangeArrowheads="1"/>
            </p:cNvSpPr>
            <p:nvPr/>
          </p:nvSpPr>
          <p:spPr bwMode="auto">
            <a:xfrm>
              <a:off x="6180" y="493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Oval 128"/>
            <p:cNvSpPr>
              <a:spLocks noChangeArrowheads="1"/>
            </p:cNvSpPr>
            <p:nvPr/>
          </p:nvSpPr>
          <p:spPr bwMode="auto">
            <a:xfrm>
              <a:off x="5805" y="488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Oval 127"/>
            <p:cNvSpPr>
              <a:spLocks noChangeArrowheads="1"/>
            </p:cNvSpPr>
            <p:nvPr/>
          </p:nvSpPr>
          <p:spPr bwMode="auto">
            <a:xfrm>
              <a:off x="6045" y="512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Oval 126"/>
            <p:cNvSpPr>
              <a:spLocks noChangeArrowheads="1"/>
            </p:cNvSpPr>
            <p:nvPr/>
          </p:nvSpPr>
          <p:spPr bwMode="auto">
            <a:xfrm>
              <a:off x="6285" y="536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Oval 125"/>
            <p:cNvSpPr>
              <a:spLocks noChangeArrowheads="1"/>
            </p:cNvSpPr>
            <p:nvPr/>
          </p:nvSpPr>
          <p:spPr bwMode="auto">
            <a:xfrm>
              <a:off x="6525" y="560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Oval 124"/>
            <p:cNvSpPr>
              <a:spLocks noChangeArrowheads="1"/>
            </p:cNvSpPr>
            <p:nvPr/>
          </p:nvSpPr>
          <p:spPr bwMode="auto">
            <a:xfrm>
              <a:off x="6765" y="584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Oval 123"/>
            <p:cNvSpPr>
              <a:spLocks noChangeArrowheads="1"/>
            </p:cNvSpPr>
            <p:nvPr/>
          </p:nvSpPr>
          <p:spPr bwMode="auto">
            <a:xfrm>
              <a:off x="7005" y="608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Oval 122"/>
            <p:cNvSpPr>
              <a:spLocks noChangeArrowheads="1"/>
            </p:cNvSpPr>
            <p:nvPr/>
          </p:nvSpPr>
          <p:spPr bwMode="auto">
            <a:xfrm>
              <a:off x="6495" y="546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Oval 121"/>
            <p:cNvSpPr>
              <a:spLocks noChangeArrowheads="1"/>
            </p:cNvSpPr>
            <p:nvPr/>
          </p:nvSpPr>
          <p:spPr bwMode="auto">
            <a:xfrm>
              <a:off x="6420" y="517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Oval 120"/>
            <p:cNvSpPr>
              <a:spLocks noChangeArrowheads="1"/>
            </p:cNvSpPr>
            <p:nvPr/>
          </p:nvSpPr>
          <p:spPr bwMode="auto">
            <a:xfrm>
              <a:off x="6045" y="484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Oval 119"/>
            <p:cNvSpPr>
              <a:spLocks noChangeArrowheads="1"/>
            </p:cNvSpPr>
            <p:nvPr/>
          </p:nvSpPr>
          <p:spPr bwMode="auto">
            <a:xfrm>
              <a:off x="6285" y="5082"/>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Oval 118"/>
            <p:cNvSpPr>
              <a:spLocks noChangeArrowheads="1"/>
            </p:cNvSpPr>
            <p:nvPr/>
          </p:nvSpPr>
          <p:spPr bwMode="auto">
            <a:xfrm>
              <a:off x="6525" y="5322"/>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Oval 117"/>
            <p:cNvSpPr>
              <a:spLocks noChangeArrowheads="1"/>
            </p:cNvSpPr>
            <p:nvPr/>
          </p:nvSpPr>
          <p:spPr bwMode="auto">
            <a:xfrm>
              <a:off x="6765" y="5562"/>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Oval 116"/>
            <p:cNvSpPr>
              <a:spLocks noChangeArrowheads="1"/>
            </p:cNvSpPr>
            <p:nvPr/>
          </p:nvSpPr>
          <p:spPr bwMode="auto">
            <a:xfrm>
              <a:off x="7005" y="5802"/>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Oval 115"/>
            <p:cNvSpPr>
              <a:spLocks noChangeArrowheads="1"/>
            </p:cNvSpPr>
            <p:nvPr/>
          </p:nvSpPr>
          <p:spPr bwMode="auto">
            <a:xfrm>
              <a:off x="6990" y="541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Oval 114"/>
            <p:cNvSpPr>
              <a:spLocks noChangeArrowheads="1"/>
            </p:cNvSpPr>
            <p:nvPr/>
          </p:nvSpPr>
          <p:spPr bwMode="auto">
            <a:xfrm>
              <a:off x="5880" y="498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Oval 113"/>
            <p:cNvSpPr>
              <a:spLocks noChangeArrowheads="1"/>
            </p:cNvSpPr>
            <p:nvPr/>
          </p:nvSpPr>
          <p:spPr bwMode="auto">
            <a:xfrm>
              <a:off x="5550" y="572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Oval 112"/>
            <p:cNvSpPr>
              <a:spLocks noChangeArrowheads="1"/>
            </p:cNvSpPr>
            <p:nvPr/>
          </p:nvSpPr>
          <p:spPr bwMode="auto">
            <a:xfrm>
              <a:off x="5790" y="596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Oval 111"/>
            <p:cNvSpPr>
              <a:spLocks noChangeArrowheads="1"/>
            </p:cNvSpPr>
            <p:nvPr/>
          </p:nvSpPr>
          <p:spPr bwMode="auto">
            <a:xfrm>
              <a:off x="6030" y="620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Oval 110"/>
            <p:cNvSpPr>
              <a:spLocks noChangeArrowheads="1"/>
            </p:cNvSpPr>
            <p:nvPr/>
          </p:nvSpPr>
          <p:spPr bwMode="auto">
            <a:xfrm>
              <a:off x="6105" y="464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Oval 109"/>
            <p:cNvSpPr>
              <a:spLocks noChangeArrowheads="1"/>
            </p:cNvSpPr>
            <p:nvPr/>
          </p:nvSpPr>
          <p:spPr bwMode="auto">
            <a:xfrm>
              <a:off x="6345" y="488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Oval 108"/>
            <p:cNvSpPr>
              <a:spLocks noChangeArrowheads="1"/>
            </p:cNvSpPr>
            <p:nvPr/>
          </p:nvSpPr>
          <p:spPr bwMode="auto">
            <a:xfrm>
              <a:off x="6585" y="512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Oval 107"/>
            <p:cNvSpPr>
              <a:spLocks noChangeArrowheads="1"/>
            </p:cNvSpPr>
            <p:nvPr/>
          </p:nvSpPr>
          <p:spPr bwMode="auto">
            <a:xfrm>
              <a:off x="6825" y="536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Oval 106"/>
            <p:cNvSpPr>
              <a:spLocks noChangeArrowheads="1"/>
            </p:cNvSpPr>
            <p:nvPr/>
          </p:nvSpPr>
          <p:spPr bwMode="auto">
            <a:xfrm>
              <a:off x="7065" y="560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Oval 105"/>
            <p:cNvSpPr>
              <a:spLocks noChangeArrowheads="1"/>
            </p:cNvSpPr>
            <p:nvPr/>
          </p:nvSpPr>
          <p:spPr bwMode="auto">
            <a:xfrm>
              <a:off x="6105" y="600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Oval 104"/>
            <p:cNvSpPr>
              <a:spLocks noChangeArrowheads="1"/>
            </p:cNvSpPr>
            <p:nvPr/>
          </p:nvSpPr>
          <p:spPr bwMode="auto">
            <a:xfrm>
              <a:off x="6210" y="474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Oval 103"/>
            <p:cNvSpPr>
              <a:spLocks noChangeArrowheads="1"/>
            </p:cNvSpPr>
            <p:nvPr/>
          </p:nvSpPr>
          <p:spPr bwMode="auto">
            <a:xfrm>
              <a:off x="5790" y="572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Oval 102"/>
            <p:cNvSpPr>
              <a:spLocks noChangeArrowheads="1"/>
            </p:cNvSpPr>
            <p:nvPr/>
          </p:nvSpPr>
          <p:spPr bwMode="auto">
            <a:xfrm>
              <a:off x="6615" y="493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Oval 101"/>
            <p:cNvSpPr>
              <a:spLocks noChangeArrowheads="1"/>
            </p:cNvSpPr>
            <p:nvPr/>
          </p:nvSpPr>
          <p:spPr bwMode="auto">
            <a:xfrm>
              <a:off x="6900" y="502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Oval 100"/>
            <p:cNvSpPr>
              <a:spLocks noChangeArrowheads="1"/>
            </p:cNvSpPr>
            <p:nvPr/>
          </p:nvSpPr>
          <p:spPr bwMode="auto">
            <a:xfrm>
              <a:off x="7140" y="527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Oval 99"/>
            <p:cNvSpPr>
              <a:spLocks noChangeArrowheads="1"/>
            </p:cNvSpPr>
            <p:nvPr/>
          </p:nvSpPr>
          <p:spPr bwMode="auto">
            <a:xfrm>
              <a:off x="5970" y="586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Oval 98"/>
            <p:cNvSpPr>
              <a:spLocks noChangeArrowheads="1"/>
            </p:cNvSpPr>
            <p:nvPr/>
          </p:nvSpPr>
          <p:spPr bwMode="auto">
            <a:xfrm>
              <a:off x="5940" y="605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Oval 97"/>
            <p:cNvSpPr>
              <a:spLocks noChangeArrowheads="1"/>
            </p:cNvSpPr>
            <p:nvPr/>
          </p:nvSpPr>
          <p:spPr bwMode="auto">
            <a:xfrm>
              <a:off x="6735" y="584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96"/>
            <p:cNvSpPr>
              <a:spLocks noChangeArrowheads="1"/>
            </p:cNvSpPr>
            <p:nvPr/>
          </p:nvSpPr>
          <p:spPr bwMode="auto">
            <a:xfrm>
              <a:off x="5475" y="600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95"/>
            <p:cNvSpPr>
              <a:spLocks noChangeArrowheads="1"/>
            </p:cNvSpPr>
            <p:nvPr/>
          </p:nvSpPr>
          <p:spPr bwMode="auto">
            <a:xfrm>
              <a:off x="5715" y="624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Oval 94"/>
            <p:cNvSpPr>
              <a:spLocks noChangeArrowheads="1"/>
            </p:cNvSpPr>
            <p:nvPr/>
          </p:nvSpPr>
          <p:spPr bwMode="auto">
            <a:xfrm>
              <a:off x="5625" y="614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93"/>
            <p:cNvSpPr>
              <a:spLocks noChangeArrowheads="1"/>
            </p:cNvSpPr>
            <p:nvPr/>
          </p:nvSpPr>
          <p:spPr bwMode="auto">
            <a:xfrm>
              <a:off x="6255" y="629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Oval 92"/>
            <p:cNvSpPr>
              <a:spLocks noChangeArrowheads="1"/>
            </p:cNvSpPr>
            <p:nvPr/>
          </p:nvSpPr>
          <p:spPr bwMode="auto">
            <a:xfrm>
              <a:off x="6585" y="469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91"/>
            <p:cNvSpPr>
              <a:spLocks noChangeArrowheads="1"/>
            </p:cNvSpPr>
            <p:nvPr/>
          </p:nvSpPr>
          <p:spPr bwMode="auto">
            <a:xfrm>
              <a:off x="6420" y="624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Oval 90"/>
            <p:cNvSpPr>
              <a:spLocks noChangeArrowheads="1"/>
            </p:cNvSpPr>
            <p:nvPr/>
          </p:nvSpPr>
          <p:spPr bwMode="auto">
            <a:xfrm>
              <a:off x="6375" y="464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Oval 89"/>
            <p:cNvSpPr>
              <a:spLocks noChangeArrowheads="1"/>
            </p:cNvSpPr>
            <p:nvPr/>
          </p:nvSpPr>
          <p:spPr bwMode="auto">
            <a:xfrm>
              <a:off x="7710" y="426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Oval 88"/>
            <p:cNvSpPr>
              <a:spLocks noChangeArrowheads="1"/>
            </p:cNvSpPr>
            <p:nvPr/>
          </p:nvSpPr>
          <p:spPr bwMode="auto">
            <a:xfrm>
              <a:off x="7245" y="503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Oval 87"/>
            <p:cNvSpPr>
              <a:spLocks noChangeArrowheads="1"/>
            </p:cNvSpPr>
            <p:nvPr/>
          </p:nvSpPr>
          <p:spPr bwMode="auto">
            <a:xfrm>
              <a:off x="7065" y="493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Oval 86"/>
            <p:cNvSpPr>
              <a:spLocks noChangeArrowheads="1"/>
            </p:cNvSpPr>
            <p:nvPr/>
          </p:nvSpPr>
          <p:spPr bwMode="auto">
            <a:xfrm>
              <a:off x="6855" y="469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Oval 85"/>
            <p:cNvSpPr>
              <a:spLocks noChangeArrowheads="1"/>
            </p:cNvSpPr>
            <p:nvPr/>
          </p:nvSpPr>
          <p:spPr bwMode="auto">
            <a:xfrm>
              <a:off x="7470" y="469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Oval 84"/>
            <p:cNvSpPr>
              <a:spLocks noChangeArrowheads="1"/>
            </p:cNvSpPr>
            <p:nvPr/>
          </p:nvSpPr>
          <p:spPr bwMode="auto">
            <a:xfrm>
              <a:off x="7245" y="469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Oval 83"/>
            <p:cNvSpPr>
              <a:spLocks noChangeArrowheads="1"/>
            </p:cNvSpPr>
            <p:nvPr/>
          </p:nvSpPr>
          <p:spPr bwMode="auto">
            <a:xfrm>
              <a:off x="7080" y="4602"/>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Oval 82"/>
            <p:cNvSpPr>
              <a:spLocks noChangeArrowheads="1"/>
            </p:cNvSpPr>
            <p:nvPr/>
          </p:nvSpPr>
          <p:spPr bwMode="auto">
            <a:xfrm>
              <a:off x="7635" y="464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Oval 81"/>
            <p:cNvSpPr>
              <a:spLocks noChangeArrowheads="1"/>
            </p:cNvSpPr>
            <p:nvPr/>
          </p:nvSpPr>
          <p:spPr bwMode="auto">
            <a:xfrm>
              <a:off x="7245" y="455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Oval 80"/>
            <p:cNvSpPr>
              <a:spLocks noChangeArrowheads="1"/>
            </p:cNvSpPr>
            <p:nvPr/>
          </p:nvSpPr>
          <p:spPr bwMode="auto">
            <a:xfrm>
              <a:off x="7470" y="426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Oval 79"/>
            <p:cNvSpPr>
              <a:spLocks noChangeArrowheads="1"/>
            </p:cNvSpPr>
            <p:nvPr/>
          </p:nvSpPr>
          <p:spPr bwMode="auto">
            <a:xfrm>
              <a:off x="5565" y="648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Oval 78"/>
            <p:cNvSpPr>
              <a:spLocks noChangeArrowheads="1"/>
            </p:cNvSpPr>
            <p:nvPr/>
          </p:nvSpPr>
          <p:spPr bwMode="auto">
            <a:xfrm>
              <a:off x="8010" y="426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Oval 77"/>
            <p:cNvSpPr>
              <a:spLocks noChangeArrowheads="1"/>
            </p:cNvSpPr>
            <p:nvPr/>
          </p:nvSpPr>
          <p:spPr bwMode="auto">
            <a:xfrm>
              <a:off x="8010" y="398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Oval 76"/>
            <p:cNvSpPr>
              <a:spLocks noChangeArrowheads="1"/>
            </p:cNvSpPr>
            <p:nvPr/>
          </p:nvSpPr>
          <p:spPr bwMode="auto">
            <a:xfrm>
              <a:off x="7635" y="398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Oval 75"/>
            <p:cNvSpPr>
              <a:spLocks noChangeArrowheads="1"/>
            </p:cNvSpPr>
            <p:nvPr/>
          </p:nvSpPr>
          <p:spPr bwMode="auto">
            <a:xfrm>
              <a:off x="8175" y="383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Oval 74"/>
            <p:cNvSpPr>
              <a:spLocks noChangeArrowheads="1"/>
            </p:cNvSpPr>
            <p:nvPr/>
          </p:nvSpPr>
          <p:spPr bwMode="auto">
            <a:xfrm>
              <a:off x="8385" y="383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Oval 73"/>
            <p:cNvSpPr>
              <a:spLocks noChangeArrowheads="1"/>
            </p:cNvSpPr>
            <p:nvPr/>
          </p:nvSpPr>
          <p:spPr bwMode="auto">
            <a:xfrm>
              <a:off x="6780" y="449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Oval 72"/>
            <p:cNvSpPr>
              <a:spLocks noChangeArrowheads="1"/>
            </p:cNvSpPr>
            <p:nvPr/>
          </p:nvSpPr>
          <p:spPr bwMode="auto">
            <a:xfrm>
              <a:off x="7230" y="435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Oval 71"/>
            <p:cNvSpPr>
              <a:spLocks noChangeArrowheads="1"/>
            </p:cNvSpPr>
            <p:nvPr/>
          </p:nvSpPr>
          <p:spPr bwMode="auto">
            <a:xfrm>
              <a:off x="5460" y="614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Oval 70"/>
            <p:cNvSpPr>
              <a:spLocks noChangeArrowheads="1"/>
            </p:cNvSpPr>
            <p:nvPr/>
          </p:nvSpPr>
          <p:spPr bwMode="auto">
            <a:xfrm>
              <a:off x="8385" y="355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Oval 69"/>
            <p:cNvSpPr>
              <a:spLocks noChangeArrowheads="1"/>
            </p:cNvSpPr>
            <p:nvPr/>
          </p:nvSpPr>
          <p:spPr bwMode="auto">
            <a:xfrm>
              <a:off x="8550" y="369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Oval 68"/>
            <p:cNvSpPr>
              <a:spLocks noChangeArrowheads="1"/>
            </p:cNvSpPr>
            <p:nvPr/>
          </p:nvSpPr>
          <p:spPr bwMode="auto">
            <a:xfrm>
              <a:off x="8220" y="412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Oval 67"/>
            <p:cNvSpPr>
              <a:spLocks noChangeArrowheads="1"/>
            </p:cNvSpPr>
            <p:nvPr/>
          </p:nvSpPr>
          <p:spPr bwMode="auto">
            <a:xfrm>
              <a:off x="5040" y="686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Oval 66"/>
            <p:cNvSpPr>
              <a:spLocks noChangeArrowheads="1"/>
            </p:cNvSpPr>
            <p:nvPr/>
          </p:nvSpPr>
          <p:spPr bwMode="auto">
            <a:xfrm>
              <a:off x="4785" y="662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Oval 65"/>
            <p:cNvSpPr>
              <a:spLocks noChangeArrowheads="1"/>
            </p:cNvSpPr>
            <p:nvPr/>
          </p:nvSpPr>
          <p:spPr bwMode="auto">
            <a:xfrm>
              <a:off x="5115" y="658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Oval 64"/>
            <p:cNvSpPr>
              <a:spLocks noChangeArrowheads="1"/>
            </p:cNvSpPr>
            <p:nvPr/>
          </p:nvSpPr>
          <p:spPr bwMode="auto">
            <a:xfrm>
              <a:off x="7545" y="503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Oval 63"/>
            <p:cNvSpPr>
              <a:spLocks noChangeArrowheads="1"/>
            </p:cNvSpPr>
            <p:nvPr/>
          </p:nvSpPr>
          <p:spPr bwMode="auto">
            <a:xfrm>
              <a:off x="8790" y="340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Oval 62"/>
            <p:cNvSpPr>
              <a:spLocks noChangeArrowheads="1"/>
            </p:cNvSpPr>
            <p:nvPr/>
          </p:nvSpPr>
          <p:spPr bwMode="auto">
            <a:xfrm>
              <a:off x="5400" y="672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Oval 61"/>
            <p:cNvSpPr>
              <a:spLocks noChangeArrowheads="1"/>
            </p:cNvSpPr>
            <p:nvPr/>
          </p:nvSpPr>
          <p:spPr bwMode="auto">
            <a:xfrm>
              <a:off x="4365" y="720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Oval 60"/>
            <p:cNvSpPr>
              <a:spLocks noChangeArrowheads="1"/>
            </p:cNvSpPr>
            <p:nvPr/>
          </p:nvSpPr>
          <p:spPr bwMode="auto">
            <a:xfrm>
              <a:off x="4785" y="7012"/>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Oval 59"/>
            <p:cNvSpPr>
              <a:spLocks noChangeArrowheads="1"/>
            </p:cNvSpPr>
            <p:nvPr/>
          </p:nvSpPr>
          <p:spPr bwMode="auto">
            <a:xfrm>
              <a:off x="4785" y="686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Oval 58"/>
            <p:cNvSpPr>
              <a:spLocks noChangeArrowheads="1"/>
            </p:cNvSpPr>
            <p:nvPr/>
          </p:nvSpPr>
          <p:spPr bwMode="auto">
            <a:xfrm>
              <a:off x="4620" y="696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Oval 57"/>
            <p:cNvSpPr>
              <a:spLocks noChangeArrowheads="1"/>
            </p:cNvSpPr>
            <p:nvPr/>
          </p:nvSpPr>
          <p:spPr bwMode="auto">
            <a:xfrm>
              <a:off x="5805" y="6440"/>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Oval 56"/>
            <p:cNvSpPr>
              <a:spLocks noChangeArrowheads="1"/>
            </p:cNvSpPr>
            <p:nvPr/>
          </p:nvSpPr>
          <p:spPr bwMode="auto">
            <a:xfrm>
              <a:off x="5115" y="618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Oval 55"/>
            <p:cNvSpPr>
              <a:spLocks noChangeArrowheads="1"/>
            </p:cNvSpPr>
            <p:nvPr/>
          </p:nvSpPr>
          <p:spPr bwMode="auto">
            <a:xfrm>
              <a:off x="4950" y="648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Oval 54"/>
            <p:cNvSpPr>
              <a:spLocks noChangeArrowheads="1"/>
            </p:cNvSpPr>
            <p:nvPr/>
          </p:nvSpPr>
          <p:spPr bwMode="auto">
            <a:xfrm>
              <a:off x="5955" y="648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Oval 53"/>
            <p:cNvSpPr>
              <a:spLocks noChangeArrowheads="1"/>
            </p:cNvSpPr>
            <p:nvPr/>
          </p:nvSpPr>
          <p:spPr bwMode="auto">
            <a:xfrm>
              <a:off x="5385" y="567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Oval 52"/>
            <p:cNvSpPr>
              <a:spLocks noChangeArrowheads="1"/>
            </p:cNvSpPr>
            <p:nvPr/>
          </p:nvSpPr>
          <p:spPr bwMode="auto">
            <a:xfrm>
              <a:off x="5625" y="584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Oval 51"/>
            <p:cNvSpPr>
              <a:spLocks noChangeArrowheads="1"/>
            </p:cNvSpPr>
            <p:nvPr/>
          </p:nvSpPr>
          <p:spPr bwMode="auto">
            <a:xfrm>
              <a:off x="6885" y="484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Oval 50"/>
            <p:cNvSpPr>
              <a:spLocks noChangeArrowheads="1"/>
            </p:cNvSpPr>
            <p:nvPr/>
          </p:nvSpPr>
          <p:spPr bwMode="auto">
            <a:xfrm>
              <a:off x="5220" y="6042"/>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Oval 49"/>
            <p:cNvSpPr>
              <a:spLocks noChangeArrowheads="1"/>
            </p:cNvSpPr>
            <p:nvPr/>
          </p:nvSpPr>
          <p:spPr bwMode="auto">
            <a:xfrm>
              <a:off x="9135" y="317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Oval 48"/>
            <p:cNvSpPr>
              <a:spLocks noChangeArrowheads="1"/>
            </p:cNvSpPr>
            <p:nvPr/>
          </p:nvSpPr>
          <p:spPr bwMode="auto">
            <a:xfrm>
              <a:off x="4065" y="734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47"/>
            <p:cNvSpPr>
              <a:spLocks noChangeArrowheads="1"/>
            </p:cNvSpPr>
            <p:nvPr/>
          </p:nvSpPr>
          <p:spPr bwMode="auto">
            <a:xfrm>
              <a:off x="4530" y="7155"/>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Oval 46"/>
            <p:cNvSpPr>
              <a:spLocks noChangeArrowheads="1"/>
            </p:cNvSpPr>
            <p:nvPr/>
          </p:nvSpPr>
          <p:spPr bwMode="auto">
            <a:xfrm>
              <a:off x="5235" y="648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Oval 45"/>
            <p:cNvSpPr>
              <a:spLocks noChangeArrowheads="1"/>
            </p:cNvSpPr>
            <p:nvPr/>
          </p:nvSpPr>
          <p:spPr bwMode="auto">
            <a:xfrm>
              <a:off x="6615" y="545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Oval 44"/>
            <p:cNvSpPr>
              <a:spLocks noChangeArrowheads="1"/>
            </p:cNvSpPr>
            <p:nvPr/>
          </p:nvSpPr>
          <p:spPr bwMode="auto">
            <a:xfrm>
              <a:off x="6855" y="600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Oval 43"/>
            <p:cNvSpPr>
              <a:spLocks noChangeArrowheads="1"/>
            </p:cNvSpPr>
            <p:nvPr/>
          </p:nvSpPr>
          <p:spPr bwMode="auto">
            <a:xfrm>
              <a:off x="6660" y="567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Oval 42"/>
            <p:cNvSpPr>
              <a:spLocks noChangeArrowheads="1"/>
            </p:cNvSpPr>
            <p:nvPr/>
          </p:nvSpPr>
          <p:spPr bwMode="auto">
            <a:xfrm>
              <a:off x="6420" y="608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41"/>
            <p:cNvSpPr>
              <a:spLocks noChangeArrowheads="1"/>
            </p:cNvSpPr>
            <p:nvPr/>
          </p:nvSpPr>
          <p:spPr bwMode="auto">
            <a:xfrm>
              <a:off x="6345" y="5577"/>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 name="Oval 40"/>
            <p:cNvSpPr>
              <a:spLocks noChangeArrowheads="1"/>
            </p:cNvSpPr>
            <p:nvPr/>
          </p:nvSpPr>
          <p:spPr bwMode="auto">
            <a:xfrm>
              <a:off x="5730" y="565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 name="Oval 39"/>
            <p:cNvSpPr>
              <a:spLocks noChangeArrowheads="1"/>
            </p:cNvSpPr>
            <p:nvPr/>
          </p:nvSpPr>
          <p:spPr bwMode="auto">
            <a:xfrm>
              <a:off x="6255" y="584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Oval 38"/>
            <p:cNvSpPr>
              <a:spLocks noChangeArrowheads="1"/>
            </p:cNvSpPr>
            <p:nvPr/>
          </p:nvSpPr>
          <p:spPr bwMode="auto">
            <a:xfrm>
              <a:off x="6375" y="576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Oval 37"/>
            <p:cNvSpPr>
              <a:spLocks noChangeArrowheads="1"/>
            </p:cNvSpPr>
            <p:nvPr/>
          </p:nvSpPr>
          <p:spPr bwMode="auto">
            <a:xfrm>
              <a:off x="6135" y="576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36"/>
            <p:cNvSpPr>
              <a:spLocks noChangeArrowheads="1"/>
            </p:cNvSpPr>
            <p:nvPr/>
          </p:nvSpPr>
          <p:spPr bwMode="auto">
            <a:xfrm>
              <a:off x="6375" y="5383"/>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Oval 35"/>
            <p:cNvSpPr>
              <a:spLocks noChangeArrowheads="1"/>
            </p:cNvSpPr>
            <p:nvPr/>
          </p:nvSpPr>
          <p:spPr bwMode="auto">
            <a:xfrm>
              <a:off x="6540" y="584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Oval 34"/>
            <p:cNvSpPr>
              <a:spLocks noChangeArrowheads="1"/>
            </p:cNvSpPr>
            <p:nvPr/>
          </p:nvSpPr>
          <p:spPr bwMode="auto">
            <a:xfrm>
              <a:off x="6660" y="528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Oval 33"/>
            <p:cNvSpPr>
              <a:spLocks noChangeArrowheads="1"/>
            </p:cNvSpPr>
            <p:nvPr/>
          </p:nvSpPr>
          <p:spPr bwMode="auto">
            <a:xfrm>
              <a:off x="5955" y="5601"/>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32"/>
            <p:cNvSpPr>
              <a:spLocks noChangeArrowheads="1"/>
            </p:cNvSpPr>
            <p:nvPr/>
          </p:nvSpPr>
          <p:spPr bwMode="auto">
            <a:xfrm>
              <a:off x="6090" y="527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Oval 31"/>
            <p:cNvSpPr>
              <a:spLocks noChangeArrowheads="1"/>
            </p:cNvSpPr>
            <p:nvPr/>
          </p:nvSpPr>
          <p:spPr bwMode="auto">
            <a:xfrm>
              <a:off x="5805" y="455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Oval 30"/>
            <p:cNvSpPr>
              <a:spLocks noChangeArrowheads="1"/>
            </p:cNvSpPr>
            <p:nvPr/>
          </p:nvSpPr>
          <p:spPr bwMode="auto">
            <a:xfrm>
              <a:off x="5475" y="6246"/>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Oval 29"/>
            <p:cNvSpPr>
              <a:spLocks noChangeArrowheads="1"/>
            </p:cNvSpPr>
            <p:nvPr/>
          </p:nvSpPr>
          <p:spPr bwMode="auto">
            <a:xfrm>
              <a:off x="3900" y="7492"/>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28"/>
            <p:cNvSpPr>
              <a:spLocks noChangeArrowheads="1"/>
            </p:cNvSpPr>
            <p:nvPr/>
          </p:nvSpPr>
          <p:spPr bwMode="auto">
            <a:xfrm>
              <a:off x="6210" y="560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Oval 27"/>
            <p:cNvSpPr>
              <a:spLocks noChangeArrowheads="1"/>
            </p:cNvSpPr>
            <p:nvPr/>
          </p:nvSpPr>
          <p:spPr bwMode="auto">
            <a:xfrm>
              <a:off x="5730" y="526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Oval 26"/>
            <p:cNvSpPr>
              <a:spLocks noChangeArrowheads="1"/>
            </p:cNvSpPr>
            <p:nvPr/>
          </p:nvSpPr>
          <p:spPr bwMode="auto">
            <a:xfrm>
              <a:off x="6900" y="5744"/>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Text Box 25"/>
            <p:cNvSpPr txBox="1">
              <a:spLocks noChangeArrowheads="1"/>
            </p:cNvSpPr>
            <p:nvPr/>
          </p:nvSpPr>
          <p:spPr bwMode="auto">
            <a:xfrm>
              <a:off x="6135" y="8232"/>
              <a:ext cx="1110"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IDD(0)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 name="Text Box 24"/>
            <p:cNvSpPr txBox="1">
              <a:spLocks noChangeArrowheads="1"/>
            </p:cNvSpPr>
            <p:nvPr/>
          </p:nvSpPr>
          <p:spPr bwMode="auto">
            <a:xfrm>
              <a:off x="1785" y="5179"/>
              <a:ext cx="1065"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GAIN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AutoShape 23"/>
            <p:cNvSpPr>
              <a:spLocks noChangeShapeType="1"/>
            </p:cNvSpPr>
            <p:nvPr/>
          </p:nvSpPr>
          <p:spPr bwMode="auto">
            <a:xfrm>
              <a:off x="3480" y="4498"/>
              <a:ext cx="0" cy="193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AutoShape 22"/>
            <p:cNvSpPr>
              <a:spLocks noChangeShapeType="1"/>
            </p:cNvSpPr>
            <p:nvPr/>
          </p:nvSpPr>
          <p:spPr bwMode="auto">
            <a:xfrm>
              <a:off x="5400" y="7962"/>
              <a:ext cx="2010"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AutoShape 21"/>
            <p:cNvSpPr>
              <a:spLocks noChangeShapeType="1"/>
            </p:cNvSpPr>
            <p:nvPr/>
          </p:nvSpPr>
          <p:spPr bwMode="auto">
            <a:xfrm>
              <a:off x="3060" y="7962"/>
              <a:ext cx="2340"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AutoShape 20"/>
            <p:cNvSpPr>
              <a:spLocks noChangeShapeType="1"/>
            </p:cNvSpPr>
            <p:nvPr/>
          </p:nvSpPr>
          <p:spPr bwMode="auto">
            <a:xfrm>
              <a:off x="7410" y="7962"/>
              <a:ext cx="2670"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Text Box 19"/>
            <p:cNvSpPr txBox="1">
              <a:spLocks noChangeArrowheads="1"/>
            </p:cNvSpPr>
            <p:nvPr/>
          </p:nvSpPr>
          <p:spPr bwMode="auto">
            <a:xfrm>
              <a:off x="3480" y="5046"/>
              <a:ext cx="144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Acceptable</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Gain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 name="Text Box 18"/>
            <p:cNvSpPr txBox="1">
              <a:spLocks noChangeArrowheads="1"/>
            </p:cNvSpPr>
            <p:nvPr/>
          </p:nvSpPr>
          <p:spPr bwMode="auto">
            <a:xfrm>
              <a:off x="6135" y="7529"/>
              <a:ext cx="72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Pass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8" name="Text Box 17"/>
            <p:cNvSpPr txBox="1">
              <a:spLocks noChangeArrowheads="1"/>
            </p:cNvSpPr>
            <p:nvPr/>
          </p:nvSpPr>
          <p:spPr bwMode="auto">
            <a:xfrm>
              <a:off x="8385" y="7541"/>
              <a:ext cx="72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Fail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9" name="Text Box 16"/>
            <p:cNvSpPr txBox="1">
              <a:spLocks noChangeArrowheads="1"/>
            </p:cNvSpPr>
            <p:nvPr/>
          </p:nvSpPr>
          <p:spPr bwMode="auto">
            <a:xfrm>
              <a:off x="4095" y="7529"/>
              <a:ext cx="855"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Fail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0" name="Oval 15"/>
            <p:cNvSpPr>
              <a:spLocks noChangeArrowheads="1"/>
            </p:cNvSpPr>
            <p:nvPr/>
          </p:nvSpPr>
          <p:spPr bwMode="auto">
            <a:xfrm>
              <a:off x="9630" y="2828"/>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Oval 14"/>
            <p:cNvSpPr>
              <a:spLocks noChangeArrowheads="1"/>
            </p:cNvSpPr>
            <p:nvPr/>
          </p:nvSpPr>
          <p:spPr bwMode="auto">
            <a:xfrm>
              <a:off x="4365" y="686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Oval 13"/>
            <p:cNvSpPr>
              <a:spLocks noChangeArrowheads="1"/>
            </p:cNvSpPr>
            <p:nvPr/>
          </p:nvSpPr>
          <p:spPr bwMode="auto">
            <a:xfrm>
              <a:off x="7875" y="416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Oval 12"/>
            <p:cNvSpPr>
              <a:spLocks noChangeArrowheads="1"/>
            </p:cNvSpPr>
            <p:nvPr/>
          </p:nvSpPr>
          <p:spPr bwMode="auto">
            <a:xfrm>
              <a:off x="4365" y="710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Oval 11"/>
            <p:cNvSpPr>
              <a:spLocks noChangeArrowheads="1"/>
            </p:cNvSpPr>
            <p:nvPr/>
          </p:nvSpPr>
          <p:spPr bwMode="auto">
            <a:xfrm>
              <a:off x="6450" y="517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Oval 10"/>
            <p:cNvSpPr>
              <a:spLocks noChangeArrowheads="1"/>
            </p:cNvSpPr>
            <p:nvPr/>
          </p:nvSpPr>
          <p:spPr bwMode="auto">
            <a:xfrm>
              <a:off x="7230" y="416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Oval 9"/>
            <p:cNvSpPr>
              <a:spLocks noChangeArrowheads="1"/>
            </p:cNvSpPr>
            <p:nvPr/>
          </p:nvSpPr>
          <p:spPr bwMode="auto">
            <a:xfrm>
              <a:off x="7545" y="425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Oval 8"/>
            <p:cNvSpPr>
              <a:spLocks noChangeArrowheads="1"/>
            </p:cNvSpPr>
            <p:nvPr/>
          </p:nvSpPr>
          <p:spPr bwMode="auto">
            <a:xfrm>
              <a:off x="7005" y="4259"/>
              <a:ext cx="165"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Text Box 7"/>
            <p:cNvSpPr txBox="1">
              <a:spLocks noChangeArrowheads="1"/>
            </p:cNvSpPr>
            <p:nvPr/>
          </p:nvSpPr>
          <p:spPr bwMode="auto">
            <a:xfrm>
              <a:off x="3005" y="6629"/>
              <a:ext cx="1695" cy="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14 bad chips fail test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9" name="Text Box 6"/>
            <p:cNvSpPr txBox="1">
              <a:spLocks noChangeArrowheads="1"/>
            </p:cNvSpPr>
            <p:nvPr/>
          </p:nvSpPr>
          <p:spPr bwMode="auto">
            <a:xfrm>
              <a:off x="8655" y="3657"/>
              <a:ext cx="1565" cy="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15 bad chips fail test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0" name="Text Box 5"/>
            <p:cNvSpPr txBox="1">
              <a:spLocks noChangeArrowheads="1"/>
            </p:cNvSpPr>
            <p:nvPr/>
          </p:nvSpPr>
          <p:spPr bwMode="auto">
            <a:xfrm>
              <a:off x="7800" y="4621"/>
              <a:ext cx="1740" cy="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good chips fail test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1" name="Text Box 4"/>
            <p:cNvSpPr txBox="1">
              <a:spLocks noChangeArrowheads="1"/>
            </p:cNvSpPr>
            <p:nvPr/>
          </p:nvSpPr>
          <p:spPr bwMode="auto">
            <a:xfrm>
              <a:off x="5615" y="6606"/>
              <a:ext cx="144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4 bad chips pass test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2" name="Text Box 3"/>
            <p:cNvSpPr txBox="1">
              <a:spLocks noChangeArrowheads="1"/>
            </p:cNvSpPr>
            <p:nvPr/>
          </p:nvSpPr>
          <p:spPr bwMode="auto">
            <a:xfrm>
              <a:off x="6080" y="3658"/>
              <a:ext cx="1440" cy="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bad chips pass test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3" name="Text Box 2"/>
            <p:cNvSpPr txBox="1">
              <a:spLocks noChangeArrowheads="1"/>
            </p:cNvSpPr>
            <p:nvPr/>
          </p:nvSpPr>
          <p:spPr bwMode="auto">
            <a:xfrm>
              <a:off x="3980" y="5682"/>
              <a:ext cx="1635" cy="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2 good chips fail test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64" name="Date Placeholder 163"/>
          <p:cNvSpPr>
            <a:spLocks noGrp="1"/>
          </p:cNvSpPr>
          <p:nvPr>
            <p:ph type="dt" sz="half" idx="10"/>
          </p:nvPr>
        </p:nvSpPr>
        <p:spPr/>
        <p:txBody>
          <a:bodyPr/>
          <a:lstStyle/>
          <a:p>
            <a:r>
              <a:rPr lang="en-US" smtClean="0"/>
              <a:t>July 2, 2012</a:t>
            </a:r>
            <a:endParaRPr lang="en-US"/>
          </a:p>
        </p:txBody>
      </p:sp>
      <p:sp>
        <p:nvSpPr>
          <p:cNvPr id="165" name="Footer Placeholder 164"/>
          <p:cNvSpPr>
            <a:spLocks noGrp="1"/>
          </p:cNvSpPr>
          <p:nvPr>
            <p:ph type="ftr" sz="quarter" idx="11"/>
          </p:nvPr>
        </p:nvSpPr>
        <p:spPr/>
        <p:txBody>
          <a:bodyPr/>
          <a:lstStyle/>
          <a:p>
            <a:r>
              <a:rPr lang="en-US" smtClean="0"/>
              <a:t>Education Day: Sindia and Agrawal</a:t>
            </a:r>
            <a:endParaRPr lang="en-US"/>
          </a:p>
        </p:txBody>
      </p:sp>
      <p:sp>
        <p:nvSpPr>
          <p:cNvPr id="166" name="Slide Number Placeholder 165"/>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7055100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86800" cy="5262979"/>
          </a:xfrm>
          <a:prstGeom prst="rect">
            <a:avLst/>
          </a:prstGeom>
        </p:spPr>
        <p:txBody>
          <a:bodyPr wrap="square">
            <a:spAutoFit/>
          </a:bodyPr>
          <a:lstStyle/>
          <a:p>
            <a:r>
              <a:rPr lang="en-US" sz="2800" b="1" dirty="0"/>
              <a:t>True </a:t>
            </a:r>
            <a:r>
              <a:rPr lang="en-US" sz="2800" b="1" dirty="0" smtClean="0"/>
              <a:t>Yield: </a:t>
            </a:r>
          </a:p>
          <a:p>
            <a:r>
              <a:rPr lang="en-US" sz="2800" dirty="0" smtClean="0"/>
              <a:t>Y = [(1,000 </a:t>
            </a:r>
            <a:r>
              <a:rPr lang="en-US" sz="2800" dirty="0"/>
              <a:t>– 14 – 2 – 15 – 3</a:t>
            </a:r>
            <a:r>
              <a:rPr lang="en-US" sz="2800" dirty="0" smtClean="0"/>
              <a:t>)/1,000]·× </a:t>
            </a:r>
            <a:r>
              <a:rPr lang="en-US" sz="2800" dirty="0"/>
              <a:t>100 = </a:t>
            </a:r>
            <a:r>
              <a:rPr lang="en-US" sz="2800" dirty="0" smtClean="0"/>
              <a:t>96.7%</a:t>
            </a:r>
            <a:endParaRPr lang="en-US" sz="2800" dirty="0"/>
          </a:p>
          <a:p>
            <a:endParaRPr lang="en-US" sz="2800" dirty="0"/>
          </a:p>
          <a:p>
            <a:r>
              <a:rPr lang="en-US" sz="2800" b="1" dirty="0" smtClean="0"/>
              <a:t>Yield </a:t>
            </a:r>
            <a:r>
              <a:rPr lang="en-US" sz="2800" b="1" dirty="0" smtClean="0"/>
              <a:t>loss</a:t>
            </a:r>
            <a:r>
              <a:rPr lang="en-US" sz="2800" b="1" dirty="0" smtClean="0"/>
              <a:t>:</a:t>
            </a:r>
            <a:endParaRPr lang="en-US" sz="2800" b="1" dirty="0" smtClean="0"/>
          </a:p>
          <a:p>
            <a:r>
              <a:rPr lang="en-US" sz="2800" dirty="0" smtClean="0"/>
              <a:t>YL</a:t>
            </a:r>
            <a:r>
              <a:rPr lang="en-US" sz="2800" dirty="0"/>
              <a:t> </a:t>
            </a:r>
            <a:r>
              <a:rPr lang="en-US" sz="2800" dirty="0" smtClean="0"/>
              <a:t>= </a:t>
            </a:r>
            <a:r>
              <a:rPr lang="en-US" sz="2800" dirty="0"/>
              <a:t>(Good chips failing test/All fabricated chips) × 100</a:t>
            </a:r>
          </a:p>
          <a:p>
            <a:r>
              <a:rPr lang="en-US" sz="2800" dirty="0"/>
              <a:t> </a:t>
            </a:r>
          </a:p>
          <a:p>
            <a:r>
              <a:rPr lang="en-US" sz="2800" dirty="0" smtClean="0"/>
              <a:t>     = </a:t>
            </a:r>
            <a:r>
              <a:rPr lang="en-US" sz="2800" dirty="0"/>
              <a:t>[(2+3</a:t>
            </a:r>
            <a:r>
              <a:rPr lang="en-US" sz="2800" dirty="0" smtClean="0"/>
              <a:t>)/(1,000 – 14 – 2 -15 – 3)] </a:t>
            </a:r>
            <a:r>
              <a:rPr lang="en-US" sz="2800" dirty="0"/>
              <a:t>× 100 = </a:t>
            </a:r>
            <a:r>
              <a:rPr lang="en-US" sz="2800" dirty="0" smtClean="0"/>
              <a:t>0.51%</a:t>
            </a:r>
          </a:p>
          <a:p>
            <a:endParaRPr lang="en-US" sz="2800" dirty="0"/>
          </a:p>
          <a:p>
            <a:r>
              <a:rPr lang="en-US" sz="2800" b="1" dirty="0"/>
              <a:t>Defect level</a:t>
            </a:r>
            <a:r>
              <a:rPr lang="en-US" sz="2800" b="1" dirty="0" smtClean="0"/>
              <a:t>:</a:t>
            </a:r>
            <a:endParaRPr lang="en-US" sz="2800" b="1" dirty="0"/>
          </a:p>
          <a:p>
            <a:r>
              <a:rPr lang="en-US" sz="2800" dirty="0"/>
              <a:t>DL = (Bad chips passing test/All chips passing test) × 100</a:t>
            </a:r>
          </a:p>
          <a:p>
            <a:r>
              <a:rPr lang="en-US" sz="2800" dirty="0"/>
              <a:t> </a:t>
            </a:r>
          </a:p>
          <a:p>
            <a:r>
              <a:rPr lang="en-US" sz="2800" dirty="0"/>
              <a:t>      = [(3+4)/(1,000 – 14 – 2 – 15 – 3)]·× 100 = 0.72</a:t>
            </a:r>
            <a:r>
              <a:rPr lang="en-US" sz="2800" dirty="0" smtClean="0"/>
              <a:t>%</a:t>
            </a:r>
            <a:endParaRPr lang="en-US" sz="2800" dirty="0"/>
          </a:p>
        </p:txBody>
      </p:sp>
      <p:sp>
        <p:nvSpPr>
          <p:cNvPr id="3" name="Date Placeholder 2"/>
          <p:cNvSpPr>
            <a:spLocks noGrp="1"/>
          </p:cNvSpPr>
          <p:nvPr>
            <p:ph type="dt" sz="half" idx="10"/>
          </p:nvPr>
        </p:nvSpPr>
        <p:spPr/>
        <p:txBody>
          <a:bodyPr/>
          <a:lstStyle/>
          <a:p>
            <a:r>
              <a:rPr lang="en-US" smtClean="0"/>
              <a:t>July 2, 2012</a:t>
            </a:r>
            <a:endParaRPr lang="en-US"/>
          </a:p>
        </p:txBody>
      </p:sp>
      <p:sp>
        <p:nvSpPr>
          <p:cNvPr id="4" name="Footer Placeholder 3"/>
          <p:cNvSpPr>
            <a:spLocks noGrp="1"/>
          </p:cNvSpPr>
          <p:nvPr>
            <p:ph type="ftr" sz="quarter" idx="11"/>
          </p:nvPr>
        </p:nvSpPr>
        <p:spPr/>
        <p:txBody>
          <a:bodyPr/>
          <a:lstStyle/>
          <a:p>
            <a:r>
              <a:rPr lang="en-US" smtClean="0"/>
              <a:t>Education Day: Sindia and Agrawal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9403847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228600" y="228600"/>
            <a:ext cx="8686800" cy="952500"/>
          </a:xfrm>
        </p:spPr>
        <p:txBody>
          <a:bodyPr/>
          <a:lstStyle/>
          <a:p>
            <a:pPr>
              <a:defRPr/>
            </a:pPr>
            <a:r>
              <a:rPr lang="en-US" dirty="0" smtClean="0"/>
              <a:t>References – Analog Test</a:t>
            </a:r>
          </a:p>
        </p:txBody>
      </p:sp>
      <p:sp>
        <p:nvSpPr>
          <p:cNvPr id="26630" name="Rectangle 3"/>
          <p:cNvSpPr>
            <a:spLocks noGrp="1" noChangeArrowheads="1"/>
          </p:cNvSpPr>
          <p:nvPr>
            <p:ph type="body" idx="1"/>
          </p:nvPr>
        </p:nvSpPr>
        <p:spPr>
          <a:xfrm>
            <a:off x="381000" y="1295400"/>
            <a:ext cx="8382000" cy="5029200"/>
          </a:xfrm>
        </p:spPr>
        <p:txBody>
          <a:bodyPr/>
          <a:lstStyle/>
          <a:p>
            <a:pPr>
              <a:lnSpc>
                <a:spcPct val="80000"/>
              </a:lnSpc>
              <a:defRPr/>
            </a:pPr>
            <a:r>
              <a:rPr lang="en-US" sz="2000" dirty="0" smtClean="0"/>
              <a:t>A. </a:t>
            </a:r>
            <a:r>
              <a:rPr lang="en-US" sz="2000" dirty="0" err="1" smtClean="0"/>
              <a:t>Afshar</a:t>
            </a:r>
            <a:r>
              <a:rPr lang="en-US" sz="2000" dirty="0" smtClean="0"/>
              <a:t>, </a:t>
            </a:r>
            <a:r>
              <a:rPr lang="en-US" sz="2000" i="1" dirty="0" smtClean="0"/>
              <a:t>Principles of Semiconductor Network Testing</a:t>
            </a:r>
            <a:r>
              <a:rPr lang="en-US" sz="2000" dirty="0" smtClean="0"/>
              <a:t>, Boston: Butterworth-Heinemann, 1995.</a:t>
            </a:r>
          </a:p>
          <a:p>
            <a:pPr>
              <a:lnSpc>
                <a:spcPct val="80000"/>
              </a:lnSpc>
              <a:defRPr/>
            </a:pPr>
            <a:r>
              <a:rPr lang="en-US" sz="2000" dirty="0" smtClean="0"/>
              <a:t>M. Burns and G. Roberts, </a:t>
            </a:r>
            <a:r>
              <a:rPr lang="en-US" sz="2000" i="1" dirty="0" smtClean="0"/>
              <a:t>Introduction to Mixed-Signal IC Test and Measurement, </a:t>
            </a:r>
            <a:r>
              <a:rPr lang="en-US" sz="2000" dirty="0" smtClean="0"/>
              <a:t>New York: Oxford University Press, 2000.</a:t>
            </a:r>
          </a:p>
          <a:p>
            <a:pPr>
              <a:lnSpc>
                <a:spcPct val="80000"/>
              </a:lnSpc>
              <a:defRPr/>
            </a:pPr>
            <a:r>
              <a:rPr lang="en-US" sz="2000" dirty="0" smtClean="0"/>
              <a:t>M. L. Bushnell and V. D. Agrawal, </a:t>
            </a:r>
            <a:r>
              <a:rPr lang="en-US" sz="2000" i="1" dirty="0" smtClean="0"/>
              <a:t>Essentials of Electronic Testing for Digital, Memory and Mixed-Signal VLSI Circuits</a:t>
            </a:r>
            <a:r>
              <a:rPr lang="en-US" sz="2000" dirty="0" smtClean="0"/>
              <a:t>, Boston: Springer, 2000.</a:t>
            </a:r>
          </a:p>
          <a:p>
            <a:pPr>
              <a:lnSpc>
                <a:spcPct val="80000"/>
              </a:lnSpc>
              <a:defRPr/>
            </a:pPr>
            <a:r>
              <a:rPr lang="en-US" sz="2000" dirty="0" smtClean="0"/>
              <a:t>R. W. Liu, editor, </a:t>
            </a:r>
            <a:r>
              <a:rPr lang="en-US" sz="2000" i="1" dirty="0" smtClean="0"/>
              <a:t>Testing and Diagnosis of Analog Circuits and Systems, </a:t>
            </a:r>
            <a:r>
              <a:rPr lang="en-US" sz="2000" dirty="0" smtClean="0"/>
              <a:t>New York: Van </a:t>
            </a:r>
            <a:r>
              <a:rPr lang="en-US" sz="2000" dirty="0" err="1" smtClean="0"/>
              <a:t>Nostrand</a:t>
            </a:r>
            <a:r>
              <a:rPr lang="en-US" sz="2000" dirty="0" smtClean="0"/>
              <a:t> Reinhold, 1991.</a:t>
            </a:r>
          </a:p>
          <a:p>
            <a:pPr>
              <a:lnSpc>
                <a:spcPct val="80000"/>
              </a:lnSpc>
              <a:defRPr/>
            </a:pPr>
            <a:r>
              <a:rPr lang="en-US" sz="2000" dirty="0" smtClean="0"/>
              <a:t>M. Mahoney, </a:t>
            </a:r>
            <a:r>
              <a:rPr lang="en-US" sz="2000" i="1" dirty="0" smtClean="0"/>
              <a:t>DSP-Based Testing of Analog and Mixed-Signal Circuits, </a:t>
            </a:r>
            <a:r>
              <a:rPr lang="en-US" sz="2000" dirty="0" smtClean="0"/>
              <a:t>Los Alamitos, California: IEEE Computer Society Press, 1987.</a:t>
            </a:r>
          </a:p>
          <a:p>
            <a:pPr>
              <a:lnSpc>
                <a:spcPct val="80000"/>
              </a:lnSpc>
              <a:defRPr/>
            </a:pPr>
            <a:r>
              <a:rPr lang="en-US" sz="2000" dirty="0" smtClean="0"/>
              <a:t>A. </a:t>
            </a:r>
            <a:r>
              <a:rPr lang="en-US" sz="2000" dirty="0" err="1" smtClean="0"/>
              <a:t>Osseiran</a:t>
            </a:r>
            <a:r>
              <a:rPr lang="en-US" sz="2000" dirty="0" smtClean="0"/>
              <a:t>, </a:t>
            </a:r>
            <a:r>
              <a:rPr lang="en-US" sz="2000" i="1" dirty="0" smtClean="0"/>
              <a:t>Analog and Mixed-Signal Boundary Scan, </a:t>
            </a:r>
            <a:r>
              <a:rPr lang="en-US" sz="2000" dirty="0" smtClean="0"/>
              <a:t>Boston: Springer, 1999.</a:t>
            </a:r>
          </a:p>
          <a:p>
            <a:pPr>
              <a:lnSpc>
                <a:spcPct val="80000"/>
              </a:lnSpc>
              <a:defRPr/>
            </a:pPr>
            <a:r>
              <a:rPr lang="en-US" sz="2000" dirty="0" smtClean="0"/>
              <a:t>T. Ozawa, editor, </a:t>
            </a:r>
            <a:r>
              <a:rPr lang="en-US" sz="2000" i="1" dirty="0" smtClean="0"/>
              <a:t>Analog Methods for Computer-Aided Circuit Analysis and Diagnosis, </a:t>
            </a:r>
            <a:r>
              <a:rPr lang="en-US" sz="2000" dirty="0" smtClean="0"/>
              <a:t>New York: Marcel Dekker, 1988.</a:t>
            </a:r>
          </a:p>
          <a:p>
            <a:pPr>
              <a:lnSpc>
                <a:spcPct val="80000"/>
              </a:lnSpc>
              <a:defRPr/>
            </a:pPr>
            <a:r>
              <a:rPr lang="en-US" sz="2000" dirty="0" smtClean="0"/>
              <a:t>B. </a:t>
            </a:r>
            <a:r>
              <a:rPr lang="en-US" sz="2000" dirty="0" err="1" smtClean="0"/>
              <a:t>Vinnakota</a:t>
            </a:r>
            <a:r>
              <a:rPr lang="en-US" sz="2000" dirty="0" smtClean="0"/>
              <a:t>, editor, </a:t>
            </a:r>
            <a:r>
              <a:rPr lang="en-US" sz="2000" i="1" dirty="0" smtClean="0"/>
              <a:t>Analog and Mixed-Signal Test, </a:t>
            </a:r>
            <a:r>
              <a:rPr lang="en-US" sz="2000" dirty="0" smtClean="0"/>
              <a:t>Upper Saddle River, New Jersey: Prentice-Hall PTR, 1998.</a:t>
            </a:r>
          </a:p>
        </p:txBody>
      </p:sp>
      <p:sp>
        <p:nvSpPr>
          <p:cNvPr id="2" name="Date Placeholder 1"/>
          <p:cNvSpPr>
            <a:spLocks noGrp="1"/>
          </p:cNvSpPr>
          <p:nvPr>
            <p:ph type="dt" sz="half" idx="10"/>
          </p:nvPr>
        </p:nvSpPr>
        <p:spPr/>
        <p:txBody>
          <a:bodyPr/>
          <a:lstStyle/>
          <a:p>
            <a:r>
              <a:rPr lang="en-US" smtClean="0"/>
              <a:t>July 2, 2012</a:t>
            </a:r>
            <a:endParaRPr lang="en-US"/>
          </a:p>
        </p:txBody>
      </p:sp>
      <p:sp>
        <p:nvSpPr>
          <p:cNvPr id="3" name="Footer Placeholder 2"/>
          <p:cNvSpPr>
            <a:spLocks noGrp="1"/>
          </p:cNvSpPr>
          <p:nvPr>
            <p:ph type="ftr" sz="quarter" idx="11"/>
          </p:nvPr>
        </p:nvSpPr>
        <p:spPr/>
        <p:txBody>
          <a:bodyPr/>
          <a:lstStyle/>
          <a:p>
            <a:r>
              <a:rPr lang="en-US" smtClean="0"/>
              <a:t>Education Day: Sindia and Agrawal</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133837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944562"/>
          </a:xfrm>
        </p:spPr>
        <p:txBody>
          <a:bodyPr/>
          <a:lstStyle/>
          <a:p>
            <a:pPr>
              <a:defRPr/>
            </a:pPr>
            <a:r>
              <a:rPr lang="en-US" dirty="0" smtClean="0"/>
              <a:t>References – RF Test</a:t>
            </a:r>
          </a:p>
        </p:txBody>
      </p:sp>
      <p:sp>
        <p:nvSpPr>
          <p:cNvPr id="6147" name="Content Placeholder 2"/>
          <p:cNvSpPr>
            <a:spLocks noGrp="1"/>
          </p:cNvSpPr>
          <p:nvPr>
            <p:ph idx="1"/>
          </p:nvPr>
        </p:nvSpPr>
        <p:spPr>
          <a:xfrm>
            <a:off x="152400" y="1524000"/>
            <a:ext cx="8763000" cy="4495800"/>
          </a:xfrm>
        </p:spPr>
        <p:txBody>
          <a:bodyPr/>
          <a:lstStyle/>
          <a:p>
            <a:pPr marL="457200" indent="-457200">
              <a:buFont typeface="Arial" charset="0"/>
              <a:buAutoNum type="arabicPeriod"/>
              <a:defRPr/>
            </a:pPr>
            <a:r>
              <a:rPr lang="en-US" sz="2000" dirty="0" smtClean="0"/>
              <a:t>S. Bhattacharya and A. </a:t>
            </a:r>
            <a:r>
              <a:rPr lang="en-US" sz="2000" dirty="0" err="1" smtClean="0"/>
              <a:t>Chatterjee</a:t>
            </a:r>
            <a:r>
              <a:rPr lang="en-US" sz="2000" dirty="0" smtClean="0"/>
              <a:t>, "RF Testing," Chapter 16, pages 745-789, in </a:t>
            </a:r>
            <a:r>
              <a:rPr lang="en-US" sz="2000" i="1" dirty="0" smtClean="0"/>
              <a:t>System on Chip Test Arch</a:t>
            </a:r>
            <a:r>
              <a:rPr lang="en-US" sz="2000" dirty="0" smtClean="0"/>
              <a:t>itectures, edited by L.-T. Wang, C. E. Stroud and N. A. </a:t>
            </a:r>
            <a:r>
              <a:rPr lang="en-US" sz="2000" dirty="0" err="1" smtClean="0"/>
              <a:t>Touba</a:t>
            </a:r>
            <a:r>
              <a:rPr lang="en-US" sz="2000" dirty="0" smtClean="0"/>
              <a:t>, Amsterdam: Morgan-Kaufman, 2008.</a:t>
            </a:r>
          </a:p>
          <a:p>
            <a:pPr marL="457200" indent="-457200">
              <a:buFont typeface="Arial" charset="0"/>
              <a:buAutoNum type="arabicPeriod"/>
              <a:defRPr/>
            </a:pPr>
            <a:r>
              <a:rPr lang="en-US" sz="2000" dirty="0" smtClean="0"/>
              <a:t>M. L. Bushnell and V. D. </a:t>
            </a:r>
            <a:r>
              <a:rPr lang="en-US" sz="2000" dirty="0" err="1" smtClean="0"/>
              <a:t>Agrawal</a:t>
            </a:r>
            <a:r>
              <a:rPr lang="en-US" sz="2000" dirty="0" smtClean="0"/>
              <a:t>, </a:t>
            </a:r>
            <a:r>
              <a:rPr lang="en-US" sz="2000" i="1" dirty="0" smtClean="0"/>
              <a:t>Essentials of Electronic Testing for Digital, Memory &amp; Mixed-Signal VLSI Circuits</a:t>
            </a:r>
            <a:r>
              <a:rPr lang="en-US" sz="2000" dirty="0" smtClean="0"/>
              <a:t>, Boston: Springer, 2000.</a:t>
            </a:r>
          </a:p>
          <a:p>
            <a:pPr marL="457200" indent="-457200">
              <a:buFont typeface="Arial" charset="0"/>
              <a:buAutoNum type="arabicPeriod"/>
              <a:defRPr/>
            </a:pPr>
            <a:r>
              <a:rPr lang="en-US" sz="2000" dirty="0" smtClean="0"/>
              <a:t>J. Kelly and M. </a:t>
            </a:r>
            <a:r>
              <a:rPr lang="en-US" sz="2000" dirty="0" err="1" smtClean="0"/>
              <a:t>Engelhardt</a:t>
            </a:r>
            <a:r>
              <a:rPr lang="en-US" sz="2000" dirty="0" smtClean="0"/>
              <a:t>, </a:t>
            </a:r>
            <a:r>
              <a:rPr lang="en-US" sz="2000" i="1" dirty="0" smtClean="0"/>
              <a:t>Advanced Production Testing of RF, </a:t>
            </a:r>
            <a:r>
              <a:rPr lang="en-US" sz="2000" i="1" dirty="0" err="1" smtClean="0"/>
              <a:t>SoC</a:t>
            </a:r>
            <a:r>
              <a:rPr lang="en-US" sz="2000" i="1" dirty="0" smtClean="0"/>
              <a:t>, and </a:t>
            </a:r>
            <a:r>
              <a:rPr lang="en-US" sz="2000" i="1" dirty="0" err="1" smtClean="0"/>
              <a:t>SiP</a:t>
            </a:r>
            <a:r>
              <a:rPr lang="en-US" sz="2000" i="1" dirty="0" smtClean="0"/>
              <a:t> Devices</a:t>
            </a:r>
            <a:r>
              <a:rPr lang="en-US" sz="2000" dirty="0" smtClean="0"/>
              <a:t>, Boston: </a:t>
            </a:r>
            <a:r>
              <a:rPr lang="en-US" sz="2000" dirty="0" err="1" smtClean="0"/>
              <a:t>Artech</a:t>
            </a:r>
            <a:r>
              <a:rPr lang="en-US" sz="2000" dirty="0" smtClean="0"/>
              <a:t> House, 2007.</a:t>
            </a:r>
          </a:p>
          <a:p>
            <a:pPr marL="457200" indent="-457200">
              <a:buFont typeface="Arial" charset="0"/>
              <a:buAutoNum type="arabicPeriod"/>
              <a:defRPr/>
            </a:pPr>
            <a:r>
              <a:rPr lang="en-US" sz="2000" dirty="0" smtClean="0"/>
              <a:t>B. </a:t>
            </a:r>
            <a:r>
              <a:rPr lang="en-US" sz="2000" dirty="0" err="1" smtClean="0"/>
              <a:t>Razavi</a:t>
            </a:r>
            <a:r>
              <a:rPr lang="en-US" sz="2000" dirty="0" smtClean="0"/>
              <a:t>, </a:t>
            </a:r>
            <a:r>
              <a:rPr lang="en-US" sz="2000" i="1" dirty="0" smtClean="0"/>
              <a:t>RF Microelectronics</a:t>
            </a:r>
            <a:r>
              <a:rPr lang="en-US" sz="2000" dirty="0" smtClean="0"/>
              <a:t>, Upper Saddle River, New Jersey: Prentice Hall PTR, 1998.</a:t>
            </a:r>
          </a:p>
          <a:p>
            <a:pPr marL="457200" indent="-457200">
              <a:buFont typeface="Arial" charset="0"/>
              <a:buAutoNum type="arabicPeriod"/>
              <a:defRPr/>
            </a:pPr>
            <a:r>
              <a:rPr lang="en-US" sz="2000" dirty="0" smtClean="0"/>
              <a:t>J. Rogers, C. </a:t>
            </a:r>
            <a:r>
              <a:rPr lang="en-US" sz="2000" dirty="0" err="1" smtClean="0"/>
              <a:t>Plett</a:t>
            </a:r>
            <a:r>
              <a:rPr lang="en-US" sz="2000" dirty="0" smtClean="0"/>
              <a:t> and F. Dai, </a:t>
            </a:r>
            <a:r>
              <a:rPr lang="en-US" sz="2000" i="1" dirty="0" smtClean="0"/>
              <a:t>Integrated Circuit Design for High-Speed Frequency Synthesis</a:t>
            </a:r>
            <a:r>
              <a:rPr lang="en-US" sz="2000" dirty="0" smtClean="0"/>
              <a:t>, Boston: </a:t>
            </a:r>
            <a:r>
              <a:rPr lang="en-US" sz="2000" dirty="0" err="1" smtClean="0"/>
              <a:t>Artech</a:t>
            </a:r>
            <a:r>
              <a:rPr lang="en-US" sz="2000" dirty="0" smtClean="0"/>
              <a:t> House, 2006.</a:t>
            </a:r>
          </a:p>
          <a:p>
            <a:pPr marL="457200" indent="-457200">
              <a:buFont typeface="Arial" charset="0"/>
              <a:buAutoNum type="arabicPeriod"/>
              <a:defRPr/>
            </a:pPr>
            <a:r>
              <a:rPr lang="en-US" sz="2000" dirty="0" smtClean="0"/>
              <a:t>K. B. </a:t>
            </a:r>
            <a:r>
              <a:rPr lang="en-US" sz="2000" dirty="0" err="1" smtClean="0"/>
              <a:t>Schaub</a:t>
            </a:r>
            <a:r>
              <a:rPr lang="en-US" sz="2000" dirty="0" smtClean="0"/>
              <a:t> and J. Kelly, </a:t>
            </a:r>
            <a:r>
              <a:rPr lang="en-US" sz="2000" i="1" dirty="0" smtClean="0"/>
              <a:t>Production Testing of RF and System-on-a-chip Devices for Wireless Communications</a:t>
            </a:r>
            <a:r>
              <a:rPr lang="en-US" sz="2000" dirty="0" smtClean="0"/>
              <a:t>, Boston: </a:t>
            </a:r>
            <a:r>
              <a:rPr lang="en-US" sz="2000" dirty="0" err="1" smtClean="0"/>
              <a:t>Artech</a:t>
            </a:r>
            <a:r>
              <a:rPr lang="en-US" sz="2000" dirty="0" smtClean="0"/>
              <a:t> House, 2004.</a:t>
            </a:r>
          </a:p>
        </p:txBody>
      </p:sp>
      <p:sp>
        <p:nvSpPr>
          <p:cNvPr id="6148" name="Slide Number Placeholder 3"/>
          <p:cNvSpPr>
            <a:spLocks noGrp="1"/>
          </p:cNvSpPr>
          <p:nvPr>
            <p:ph type="sldNum" sz="quarter" idx="12"/>
          </p:nvPr>
        </p:nvSpPr>
        <p:spPr>
          <a:xfrm>
            <a:off x="6781800" y="6134100"/>
            <a:ext cx="2130425" cy="474663"/>
          </a:xfrm>
        </p:spPr>
        <p:txBody>
          <a:bodyPr/>
          <a:lstStyle/>
          <a:p>
            <a:pPr>
              <a:defRPr/>
            </a:pPr>
            <a:fld id="{2E4DE6B3-1FFE-4B85-AF19-8046FFB7DCC7}" type="slidenum">
              <a:rPr lang="en-US" smtClean="0"/>
              <a:pPr>
                <a:defRPr/>
              </a:pPr>
              <a:t>37</a:t>
            </a:fld>
            <a:endParaRPr lang="en-US" dirty="0" smtClean="0"/>
          </a:p>
        </p:txBody>
      </p:sp>
      <p:sp>
        <p:nvSpPr>
          <p:cNvPr id="5" name="Footer Placeholder 4"/>
          <p:cNvSpPr>
            <a:spLocks noGrp="1"/>
          </p:cNvSpPr>
          <p:nvPr>
            <p:ph type="ftr" sz="quarter" idx="11"/>
          </p:nvPr>
        </p:nvSpPr>
        <p:spPr>
          <a:xfrm>
            <a:off x="3314700" y="6210300"/>
            <a:ext cx="2895600" cy="365125"/>
          </a:xfrm>
        </p:spPr>
        <p:txBody>
          <a:bodyPr/>
          <a:lstStyle/>
          <a:p>
            <a:pPr>
              <a:defRPr/>
            </a:pPr>
            <a:r>
              <a:rPr lang="en-US" smtClean="0"/>
              <a:t>Education Day: Sindia and Agrawal</a:t>
            </a:r>
            <a:endParaRPr lang="en-US" dirty="0"/>
          </a:p>
        </p:txBody>
      </p:sp>
      <p:sp>
        <p:nvSpPr>
          <p:cNvPr id="6" name="Date Placeholder 5"/>
          <p:cNvSpPr>
            <a:spLocks noGrp="1"/>
          </p:cNvSpPr>
          <p:nvPr>
            <p:ph type="dt" sz="quarter" idx="10"/>
          </p:nvPr>
        </p:nvSpPr>
        <p:spPr>
          <a:xfrm>
            <a:off x="419100" y="6210300"/>
            <a:ext cx="2130425" cy="474663"/>
          </a:xfrm>
        </p:spPr>
        <p:txBody>
          <a:bodyPr/>
          <a:lstStyle/>
          <a:p>
            <a:pPr>
              <a:defRPr/>
            </a:pPr>
            <a:r>
              <a:rPr lang="en-US" smtClean="0"/>
              <a:t>July 2, 2012</a:t>
            </a:r>
            <a:endParaRPr lang="en-US" dirty="0"/>
          </a:p>
        </p:txBody>
      </p:sp>
    </p:spTree>
    <p:extLst>
      <p:ext uri="{BB962C8B-B14F-4D97-AF65-F5344CB8AC3E}">
        <p14:creationId xmlns:p14="http://schemas.microsoft.com/office/powerpoint/2010/main" val="28927115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References – Alternate Test</a:t>
            </a:r>
            <a:endParaRPr lang="en-US" dirty="0"/>
          </a:p>
        </p:txBody>
      </p:sp>
      <p:sp>
        <p:nvSpPr>
          <p:cNvPr id="3" name="Content Placeholder 2"/>
          <p:cNvSpPr>
            <a:spLocks noGrp="1"/>
          </p:cNvSpPr>
          <p:nvPr>
            <p:ph idx="1"/>
          </p:nvPr>
        </p:nvSpPr>
        <p:spPr>
          <a:xfrm>
            <a:off x="461963" y="1393825"/>
            <a:ext cx="8226425" cy="4497388"/>
          </a:xfrm>
        </p:spPr>
        <p:txBody>
          <a:bodyPr>
            <a:normAutofit fontScale="92500" lnSpcReduction="10000"/>
          </a:bodyPr>
          <a:lstStyle/>
          <a:p>
            <a:pPr>
              <a:defRPr/>
            </a:pPr>
            <a:r>
              <a:rPr lang="en-US" dirty="0" smtClean="0"/>
              <a:t>P. N. </a:t>
            </a:r>
            <a:r>
              <a:rPr lang="en-US" dirty="0" err="1" smtClean="0"/>
              <a:t>Variyam</a:t>
            </a:r>
            <a:r>
              <a:rPr lang="en-US" dirty="0" smtClean="0"/>
              <a:t>, S. </a:t>
            </a:r>
            <a:r>
              <a:rPr lang="en-US" dirty="0" err="1" smtClean="0"/>
              <a:t>Cherubal</a:t>
            </a:r>
            <a:r>
              <a:rPr lang="en-US" dirty="0" smtClean="0"/>
              <a:t> and A. Chatterjee, “Prediction of Analog Performance Parameters Using Fast Transient Testing,” </a:t>
            </a:r>
            <a:r>
              <a:rPr lang="en-US" i="1" dirty="0" smtClean="0"/>
              <a:t>IEEE Trans. Computer-Aided Design</a:t>
            </a:r>
            <a:r>
              <a:rPr lang="en-US" dirty="0" smtClean="0"/>
              <a:t>, vol. 21, no. 3, pp. 349-361, March 2002.</a:t>
            </a:r>
          </a:p>
          <a:p>
            <a:pPr>
              <a:defRPr/>
            </a:pPr>
            <a:r>
              <a:rPr lang="en-US" dirty="0" smtClean="0"/>
              <a:t>H.-G. Stratigopoulos and Y. </a:t>
            </a:r>
            <a:r>
              <a:rPr lang="en-US" dirty="0" err="1" smtClean="0"/>
              <a:t>Makris</a:t>
            </a:r>
            <a:r>
              <a:rPr lang="en-US" dirty="0" smtClean="0"/>
              <a:t>, “</a:t>
            </a:r>
            <a:r>
              <a:rPr lang="en-US" dirty="0"/>
              <a:t>Error Moderation in </a:t>
            </a:r>
            <a:r>
              <a:rPr lang="en-US" dirty="0" smtClean="0"/>
              <a:t>Low-Cost Machine-Learning-Based</a:t>
            </a:r>
            <a:r>
              <a:rPr lang="en-US" dirty="0"/>
              <a:t> </a:t>
            </a:r>
            <a:r>
              <a:rPr lang="en-US" dirty="0" smtClean="0"/>
              <a:t>Analog/RF Testing,” </a:t>
            </a:r>
            <a:r>
              <a:rPr lang="en-US" i="1" dirty="0" smtClean="0"/>
              <a:t>IEEE Trans. Computer-Aided Design</a:t>
            </a:r>
            <a:r>
              <a:rPr lang="en-US" dirty="0" smtClean="0"/>
              <a:t>, vol. 27, no. 2, pp. 339-351, February 2008.</a:t>
            </a:r>
            <a:endParaRPr lang="en-US" dirty="0"/>
          </a:p>
        </p:txBody>
      </p:sp>
      <p:sp>
        <p:nvSpPr>
          <p:cNvPr id="4" name="Date Placeholder 3"/>
          <p:cNvSpPr>
            <a:spLocks noGrp="1"/>
          </p:cNvSpPr>
          <p:nvPr>
            <p:ph type="dt" sz="quarter" idx="10"/>
          </p:nvPr>
        </p:nvSpPr>
        <p:spPr/>
        <p:txBody>
          <a:bodyPr/>
          <a:lstStyle/>
          <a:p>
            <a:pPr>
              <a:defRPr/>
            </a:pPr>
            <a:r>
              <a:rPr lang="en-US" smtClean="0"/>
              <a:t>July 2, 2012</a:t>
            </a:r>
            <a:endParaRPr lang="en-US"/>
          </a:p>
        </p:txBody>
      </p:sp>
      <p:sp>
        <p:nvSpPr>
          <p:cNvPr id="5" name="Footer Placeholder 4"/>
          <p:cNvSpPr>
            <a:spLocks noGrp="1"/>
          </p:cNvSpPr>
          <p:nvPr>
            <p:ph type="ftr" sz="quarter" idx="11"/>
          </p:nvPr>
        </p:nvSpPr>
        <p:spPr/>
        <p:txBody>
          <a:bodyPr/>
          <a:lstStyle/>
          <a:p>
            <a:pPr>
              <a:defRPr/>
            </a:pPr>
            <a:r>
              <a:rPr lang="en-US" smtClean="0"/>
              <a:t>Education Day: Sindia and Agrawal</a:t>
            </a:r>
            <a:endParaRPr lang="en-US"/>
          </a:p>
        </p:txBody>
      </p:sp>
      <p:sp>
        <p:nvSpPr>
          <p:cNvPr id="6" name="Slide Number Placeholder 5"/>
          <p:cNvSpPr>
            <a:spLocks noGrp="1"/>
          </p:cNvSpPr>
          <p:nvPr>
            <p:ph type="sldNum" sz="quarter" idx="12"/>
          </p:nvPr>
        </p:nvSpPr>
        <p:spPr/>
        <p:txBody>
          <a:bodyPr/>
          <a:lstStyle/>
          <a:p>
            <a:pPr>
              <a:defRPr/>
            </a:pPr>
            <a:fld id="{61DA53EE-D3F5-4BE9-B42C-2319B34FBAAB}" type="slidenum">
              <a:rPr lang="en-US" smtClean="0"/>
              <a:pPr>
                <a:defRPr/>
              </a:pPr>
              <a:t>38</a:t>
            </a:fld>
            <a:endParaRPr lang="en-US"/>
          </a:p>
        </p:txBody>
      </p:sp>
    </p:spTree>
    <p:extLst>
      <p:ext uri="{BB962C8B-B14F-4D97-AF65-F5344CB8AC3E}">
        <p14:creationId xmlns:p14="http://schemas.microsoft.com/office/powerpoint/2010/main" val="4188376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are analog circuits?</a:t>
            </a:r>
          </a:p>
          <a:p>
            <a:pPr lvl="1"/>
            <a:r>
              <a:rPr lang="en-US" dirty="0" smtClean="0"/>
              <a:t>Circuits that process input signals in continuous time and give out an output signal also in continuous time are referred to as analog circuits.</a:t>
            </a:r>
          </a:p>
          <a:p>
            <a:pPr lvl="1"/>
            <a:r>
              <a:rPr lang="en-US" dirty="0" smtClean="0"/>
              <a:t>Examples: Operational amplifier, voltage regulator,  charge pump, level shifter, filters, etc.</a:t>
            </a:r>
          </a:p>
          <a:p>
            <a:r>
              <a:rPr lang="en-US" dirty="0" smtClean="0"/>
              <a:t>What are RF circuits?</a:t>
            </a:r>
          </a:p>
          <a:p>
            <a:pPr lvl="1"/>
            <a:r>
              <a:rPr lang="en-US" dirty="0" smtClean="0"/>
              <a:t>These are also analog circuits with the condition that their input signals are at a frequency, typically higher than 100s of kHz. They are form different blocks of signal chain in RF signal transmission or reception.</a:t>
            </a:r>
          </a:p>
          <a:p>
            <a:pPr lvl="1"/>
            <a:r>
              <a:rPr lang="en-US" dirty="0" smtClean="0"/>
              <a:t>Examples: Low noise amplifier, mixer, couplers, intermediate frequency filter, etc.</a:t>
            </a:r>
          </a:p>
          <a:p>
            <a:pPr lvl="1"/>
            <a:endParaRPr lang="en-US" dirty="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96225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a:defRPr/>
            </a:pPr>
            <a:r>
              <a:rPr lang="en-US" smtClean="0"/>
              <a:t>Analog Circuits</a:t>
            </a:r>
          </a:p>
        </p:txBody>
      </p:sp>
      <p:sp>
        <p:nvSpPr>
          <p:cNvPr id="4102" name="Rectangle 3"/>
          <p:cNvSpPr>
            <a:spLocks noGrp="1" noChangeArrowheads="1"/>
          </p:cNvSpPr>
          <p:nvPr>
            <p:ph type="body" idx="1"/>
          </p:nvPr>
        </p:nvSpPr>
        <p:spPr>
          <a:xfrm>
            <a:off x="1295400" y="1524000"/>
            <a:ext cx="6934200" cy="4114800"/>
          </a:xfrm>
        </p:spPr>
        <p:txBody>
          <a:bodyPr>
            <a:normAutofit/>
          </a:bodyPr>
          <a:lstStyle/>
          <a:p>
            <a:pPr>
              <a:lnSpc>
                <a:spcPct val="90000"/>
              </a:lnSpc>
              <a:defRPr/>
            </a:pPr>
            <a:r>
              <a:rPr lang="en-US" sz="2400" dirty="0" smtClean="0"/>
              <a:t>Operational amplifier (analog)</a:t>
            </a:r>
          </a:p>
          <a:p>
            <a:pPr>
              <a:lnSpc>
                <a:spcPct val="90000"/>
              </a:lnSpc>
              <a:defRPr/>
            </a:pPr>
            <a:r>
              <a:rPr lang="en-US" sz="2400" dirty="0" smtClean="0"/>
              <a:t>Programmable gain amplifier (mixed-signal)</a:t>
            </a:r>
          </a:p>
          <a:p>
            <a:pPr>
              <a:lnSpc>
                <a:spcPct val="90000"/>
              </a:lnSpc>
              <a:defRPr/>
            </a:pPr>
            <a:r>
              <a:rPr lang="en-US" sz="2400" dirty="0" smtClean="0"/>
              <a:t>Filters, active and passive (analog)</a:t>
            </a:r>
          </a:p>
          <a:p>
            <a:pPr>
              <a:lnSpc>
                <a:spcPct val="90000"/>
              </a:lnSpc>
              <a:defRPr/>
            </a:pPr>
            <a:r>
              <a:rPr lang="en-US" sz="2400" dirty="0" smtClean="0"/>
              <a:t>Comparator (mixed-signal)</a:t>
            </a:r>
          </a:p>
          <a:p>
            <a:pPr>
              <a:lnSpc>
                <a:spcPct val="90000"/>
              </a:lnSpc>
              <a:defRPr/>
            </a:pPr>
            <a:r>
              <a:rPr lang="en-US" sz="2400" dirty="0" smtClean="0"/>
              <a:t>Voltage regulator (analog or mixed-signal)</a:t>
            </a:r>
          </a:p>
          <a:p>
            <a:pPr>
              <a:lnSpc>
                <a:spcPct val="90000"/>
              </a:lnSpc>
              <a:defRPr/>
            </a:pPr>
            <a:r>
              <a:rPr lang="en-US" sz="2400" dirty="0" smtClean="0"/>
              <a:t>Analog mixer (analog)</a:t>
            </a:r>
          </a:p>
          <a:p>
            <a:pPr>
              <a:lnSpc>
                <a:spcPct val="90000"/>
              </a:lnSpc>
              <a:defRPr/>
            </a:pPr>
            <a:r>
              <a:rPr lang="en-US" sz="2400" dirty="0" smtClean="0"/>
              <a:t>Analog switches (analog)</a:t>
            </a:r>
          </a:p>
          <a:p>
            <a:pPr>
              <a:lnSpc>
                <a:spcPct val="90000"/>
              </a:lnSpc>
              <a:defRPr/>
            </a:pPr>
            <a:r>
              <a:rPr lang="en-US" sz="2400" dirty="0" smtClean="0"/>
              <a:t>Analog to digital converter (mixed-signal)</a:t>
            </a:r>
          </a:p>
          <a:p>
            <a:pPr>
              <a:lnSpc>
                <a:spcPct val="90000"/>
              </a:lnSpc>
              <a:defRPr/>
            </a:pPr>
            <a:r>
              <a:rPr lang="en-US" sz="2400" dirty="0" smtClean="0"/>
              <a:t>Digital to analog converter (mixed-signal)</a:t>
            </a:r>
          </a:p>
          <a:p>
            <a:pPr>
              <a:lnSpc>
                <a:spcPct val="90000"/>
              </a:lnSpc>
              <a:defRPr/>
            </a:pPr>
            <a:r>
              <a:rPr lang="en-US" sz="2400" dirty="0" smtClean="0"/>
              <a:t>Phase locked loop (PLL) (mixed-signal)</a:t>
            </a:r>
          </a:p>
          <a:p>
            <a:pPr>
              <a:lnSpc>
                <a:spcPct val="90000"/>
              </a:lnSpc>
              <a:defRPr/>
            </a:pPr>
            <a:endParaRPr lang="en-US" dirty="0" smtClean="0"/>
          </a:p>
        </p:txBody>
      </p:sp>
      <p:sp>
        <p:nvSpPr>
          <p:cNvPr id="2" name="Date Placeholder 1"/>
          <p:cNvSpPr>
            <a:spLocks noGrp="1"/>
          </p:cNvSpPr>
          <p:nvPr>
            <p:ph type="dt" sz="half" idx="10"/>
          </p:nvPr>
        </p:nvSpPr>
        <p:spPr/>
        <p:txBody>
          <a:bodyPr/>
          <a:lstStyle/>
          <a:p>
            <a:r>
              <a:rPr lang="en-US" smtClean="0"/>
              <a:t>July 2, 2012</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Footer Placeholder 3"/>
          <p:cNvSpPr>
            <a:spLocks noGrp="1"/>
          </p:cNvSpPr>
          <p:nvPr>
            <p:ph type="ftr" sz="quarter" idx="11"/>
          </p:nvPr>
        </p:nvSpPr>
        <p:spPr/>
        <p:txBody>
          <a:bodyPr/>
          <a:lstStyle/>
          <a:p>
            <a:r>
              <a:rPr lang="en-US" smtClean="0"/>
              <a:t>Education Day: Sindia and Agrawal</a:t>
            </a:r>
            <a:endParaRPr lang="en-US"/>
          </a:p>
        </p:txBody>
      </p:sp>
    </p:spTree>
    <p:extLst>
      <p:ext uri="{BB962C8B-B14F-4D97-AF65-F5344CB8AC3E}">
        <p14:creationId xmlns:p14="http://schemas.microsoft.com/office/powerpoint/2010/main" val="879364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95300" y="266700"/>
            <a:ext cx="8226425" cy="806450"/>
          </a:xfrm>
        </p:spPr>
        <p:txBody>
          <a:bodyPr/>
          <a:lstStyle/>
          <a:p>
            <a:pPr>
              <a:defRPr/>
            </a:pPr>
            <a:r>
              <a:rPr lang="en-US" dirty="0" smtClean="0"/>
              <a:t>An RF Communications System</a:t>
            </a:r>
          </a:p>
        </p:txBody>
      </p:sp>
      <p:sp>
        <p:nvSpPr>
          <p:cNvPr id="7171" name="Slide Number Placeholder 2"/>
          <p:cNvSpPr>
            <a:spLocks noGrp="1"/>
          </p:cNvSpPr>
          <p:nvPr>
            <p:ph type="sldNum" sz="quarter" idx="12"/>
          </p:nvPr>
        </p:nvSpPr>
        <p:spPr>
          <a:xfrm>
            <a:off x="6781800" y="6324600"/>
            <a:ext cx="2130425" cy="360363"/>
          </a:xfrm>
        </p:spPr>
        <p:txBody>
          <a:bodyPr/>
          <a:lstStyle/>
          <a:p>
            <a:pPr>
              <a:defRPr/>
            </a:pPr>
            <a:fld id="{CED73543-37C3-4096-9FFA-4D40A4112123}" type="slidenum">
              <a:rPr lang="en-US" smtClean="0"/>
              <a:pPr>
                <a:defRPr/>
              </a:pPr>
              <a:t>6</a:t>
            </a:fld>
            <a:endParaRPr lang="en-US" dirty="0" smtClean="0"/>
          </a:p>
        </p:txBody>
      </p:sp>
      <p:sp>
        <p:nvSpPr>
          <p:cNvPr id="5124" name="Rectangle 10"/>
          <p:cNvSpPr>
            <a:spLocks noChangeArrowheads="1"/>
          </p:cNvSpPr>
          <p:nvPr/>
        </p:nvSpPr>
        <p:spPr bwMode="auto">
          <a:xfrm>
            <a:off x="1073150" y="2611438"/>
            <a:ext cx="457200" cy="1524000"/>
          </a:xfrm>
          <a:prstGeom prst="rect">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25" name="TextBox 11"/>
          <p:cNvSpPr txBox="1">
            <a:spLocks noChangeArrowheads="1"/>
          </p:cNvSpPr>
          <p:nvPr/>
        </p:nvSpPr>
        <p:spPr bwMode="auto">
          <a:xfrm rot="-5400000">
            <a:off x="746919" y="3175794"/>
            <a:ext cx="1108075"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t>Duplexer</a:t>
            </a:r>
          </a:p>
        </p:txBody>
      </p:sp>
      <p:cxnSp>
        <p:nvCxnSpPr>
          <p:cNvPr id="5126" name="Shape 14"/>
          <p:cNvCxnSpPr>
            <a:cxnSpLocks noChangeShapeType="1"/>
            <a:stCxn id="5124" idx="2"/>
            <a:endCxn id="148" idx="0"/>
          </p:cNvCxnSpPr>
          <p:nvPr/>
        </p:nvCxnSpPr>
        <p:spPr bwMode="auto">
          <a:xfrm rot="16200000" flipH="1">
            <a:off x="1254125" y="4183063"/>
            <a:ext cx="376237" cy="280988"/>
          </a:xfrm>
          <a:prstGeom prst="bentConnector2">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27" name="Shape 16"/>
          <p:cNvCxnSpPr>
            <a:cxnSpLocks noChangeShapeType="1"/>
            <a:stCxn id="5124" idx="0"/>
          </p:cNvCxnSpPr>
          <p:nvPr/>
        </p:nvCxnSpPr>
        <p:spPr bwMode="auto">
          <a:xfrm rot="5400000" flipH="1" flipV="1">
            <a:off x="1419225" y="2176463"/>
            <a:ext cx="317500" cy="552450"/>
          </a:xfrm>
          <a:prstGeom prst="bentConnector2">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28" name="Straight Connector 20"/>
          <p:cNvCxnSpPr>
            <a:cxnSpLocks noChangeShapeType="1"/>
          </p:cNvCxnSpPr>
          <p:nvPr/>
        </p:nvCxnSpPr>
        <p:spPr bwMode="auto">
          <a:xfrm>
            <a:off x="2368550" y="2293938"/>
            <a:ext cx="385763" cy="635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5129" name="Group 327"/>
          <p:cNvGrpSpPr>
            <a:grpSpLocks/>
          </p:cNvGrpSpPr>
          <p:nvPr/>
        </p:nvGrpSpPr>
        <p:grpSpPr bwMode="auto">
          <a:xfrm>
            <a:off x="2228850" y="4287838"/>
            <a:ext cx="390525" cy="457200"/>
            <a:chOff x="2114549" y="4595813"/>
            <a:chExt cx="390525" cy="457200"/>
          </a:xfrm>
        </p:grpSpPr>
        <p:sp>
          <p:nvSpPr>
            <p:cNvPr id="118" name="Rectangle 117"/>
            <p:cNvSpPr/>
            <p:nvPr/>
          </p:nvSpPr>
          <p:spPr bwMode="auto">
            <a:xfrm>
              <a:off x="2114549" y="4595813"/>
              <a:ext cx="390525"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a:solidFill>
                  <a:schemeClr val="tx1"/>
                </a:solidFill>
              </a:endParaRPr>
            </a:p>
          </p:txBody>
        </p:sp>
        <p:sp>
          <p:nvSpPr>
            <p:cNvPr id="5289" name="Freeform 118"/>
            <p:cNvSpPr>
              <a:spLocks noChangeArrowheads="1"/>
            </p:cNvSpPr>
            <p:nvPr/>
          </p:nvSpPr>
          <p:spPr bwMode="auto">
            <a:xfrm>
              <a:off x="2157413" y="4633913"/>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0" name="Freeform 119"/>
            <p:cNvSpPr>
              <a:spLocks noChangeArrowheads="1"/>
            </p:cNvSpPr>
            <p:nvPr/>
          </p:nvSpPr>
          <p:spPr bwMode="auto">
            <a:xfrm>
              <a:off x="2152650" y="4748213"/>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91" name="Straight Connector 122"/>
            <p:cNvCxnSpPr>
              <a:cxnSpLocks noChangeShapeType="1"/>
            </p:cNvCxnSpPr>
            <p:nvPr/>
          </p:nvCxnSpPr>
          <p:spPr bwMode="auto">
            <a:xfrm rot="5400000" flipH="1" flipV="1">
              <a:off x="2276476" y="4662488"/>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sp>
          <p:nvSpPr>
            <p:cNvPr id="5292" name="Freeform 126"/>
            <p:cNvSpPr>
              <a:spLocks noChangeArrowheads="1"/>
            </p:cNvSpPr>
            <p:nvPr/>
          </p:nvSpPr>
          <p:spPr bwMode="auto">
            <a:xfrm>
              <a:off x="2162175" y="4867275"/>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93" name="Straight Connector 127"/>
            <p:cNvCxnSpPr>
              <a:cxnSpLocks noChangeShapeType="1"/>
            </p:cNvCxnSpPr>
            <p:nvPr/>
          </p:nvCxnSpPr>
          <p:spPr bwMode="auto">
            <a:xfrm rot="5400000" flipH="1" flipV="1">
              <a:off x="2281238" y="4895850"/>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grpSp>
      <p:grpSp>
        <p:nvGrpSpPr>
          <p:cNvPr id="5130" name="Group 145"/>
          <p:cNvGrpSpPr>
            <a:grpSpLocks/>
          </p:cNvGrpSpPr>
          <p:nvPr/>
        </p:nvGrpSpPr>
        <p:grpSpPr bwMode="auto">
          <a:xfrm>
            <a:off x="1816100" y="1963738"/>
            <a:ext cx="552450" cy="661987"/>
            <a:chOff x="1733119" y="2157412"/>
            <a:chExt cx="552881" cy="661987"/>
          </a:xfrm>
        </p:grpSpPr>
        <p:sp>
          <p:nvSpPr>
            <p:cNvPr id="5" name="Isosceles Triangle 4"/>
            <p:cNvSpPr/>
            <p:nvPr/>
          </p:nvSpPr>
          <p:spPr bwMode="auto">
            <a:xfrm rot="5400000">
              <a:off x="1697630" y="2231030"/>
              <a:ext cx="661987" cy="514751"/>
            </a:xfrm>
            <a:prstGeom prst="triangle">
              <a:avLst>
                <a:gd name="adj" fmla="val 49876"/>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a:defRPr/>
              </a:pPr>
              <a:endParaRPr lang="en-US" dirty="0">
                <a:solidFill>
                  <a:schemeClr val="tx1"/>
                </a:solidFill>
              </a:endParaRPr>
            </a:p>
          </p:txBody>
        </p:sp>
        <p:sp>
          <p:nvSpPr>
            <p:cNvPr id="5285" name="TextBox 144"/>
            <p:cNvSpPr txBox="1">
              <a:spLocks noChangeArrowheads="1"/>
            </p:cNvSpPr>
            <p:nvPr/>
          </p:nvSpPr>
          <p:spPr bwMode="auto">
            <a:xfrm>
              <a:off x="1733119" y="2347048"/>
              <a:ext cx="4828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200"/>
                <a:t>LNA</a:t>
              </a:r>
            </a:p>
          </p:txBody>
        </p:sp>
      </p:grpSp>
      <p:sp>
        <p:nvSpPr>
          <p:cNvPr id="148" name="Isosceles Triangle 147"/>
          <p:cNvSpPr/>
          <p:nvPr/>
        </p:nvSpPr>
        <p:spPr bwMode="auto">
          <a:xfrm rot="16200000" flipH="1">
            <a:off x="1508919" y="4255294"/>
            <a:ext cx="661988" cy="514350"/>
          </a:xfrm>
          <a:prstGeom prst="triangle">
            <a:avLst>
              <a:gd name="adj" fmla="val 49876"/>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a:defRPr/>
            </a:pPr>
            <a:endParaRPr lang="en-US" dirty="0">
              <a:solidFill>
                <a:schemeClr val="tx1"/>
              </a:solidFill>
            </a:endParaRPr>
          </a:p>
        </p:txBody>
      </p:sp>
      <p:sp>
        <p:nvSpPr>
          <p:cNvPr id="5132" name="TextBox 148"/>
          <p:cNvSpPr txBox="1">
            <a:spLocks noChangeArrowheads="1"/>
          </p:cNvSpPr>
          <p:nvPr/>
        </p:nvSpPr>
        <p:spPr bwMode="auto">
          <a:xfrm flipH="1">
            <a:off x="1728788" y="4376738"/>
            <a:ext cx="3794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200"/>
              <a:t>PA</a:t>
            </a:r>
          </a:p>
        </p:txBody>
      </p:sp>
      <p:cxnSp>
        <p:nvCxnSpPr>
          <p:cNvPr id="5133" name="Straight Connector 151"/>
          <p:cNvCxnSpPr>
            <a:cxnSpLocks noChangeShapeType="1"/>
            <a:stCxn id="148" idx="3"/>
          </p:cNvCxnSpPr>
          <p:nvPr/>
        </p:nvCxnSpPr>
        <p:spPr bwMode="auto">
          <a:xfrm>
            <a:off x="2097088" y="4511675"/>
            <a:ext cx="131762" cy="476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5134" name="Group 170"/>
          <p:cNvGrpSpPr>
            <a:grpSpLocks/>
          </p:cNvGrpSpPr>
          <p:nvPr/>
        </p:nvGrpSpPr>
        <p:grpSpPr bwMode="auto">
          <a:xfrm>
            <a:off x="2754313" y="2054225"/>
            <a:ext cx="519112" cy="490538"/>
            <a:chOff x="2890838" y="2076451"/>
            <a:chExt cx="519113" cy="490538"/>
          </a:xfrm>
        </p:grpSpPr>
        <p:cxnSp>
          <p:nvCxnSpPr>
            <p:cNvPr id="8" name="Straight Connector 7"/>
            <p:cNvCxnSpPr>
              <a:stCxn id="6" idx="1"/>
              <a:endCxn id="6" idx="5"/>
            </p:cNvCxnSpPr>
            <p:nvPr/>
          </p:nvCxnSpPr>
          <p:spPr bwMode="auto">
            <a:xfrm rot="16200000" flipH="1">
              <a:off x="2976564" y="2138364"/>
              <a:ext cx="347662"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0" name="Straight Connector 9"/>
            <p:cNvCxnSpPr>
              <a:stCxn id="6" idx="3"/>
              <a:endCxn id="6" idx="7"/>
            </p:cNvCxnSpPr>
            <p:nvPr/>
          </p:nvCxnSpPr>
          <p:spPr bwMode="auto">
            <a:xfrm rot="5400000" flipH="1" flipV="1">
              <a:off x="2976564" y="2138364"/>
              <a:ext cx="347662"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 name="Oval 5"/>
            <p:cNvSpPr/>
            <p:nvPr/>
          </p:nvSpPr>
          <p:spPr bwMode="auto">
            <a:xfrm>
              <a:off x="2890838" y="2076451"/>
              <a:ext cx="519113"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grpSp>
      <p:grpSp>
        <p:nvGrpSpPr>
          <p:cNvPr id="5135" name="Group 171"/>
          <p:cNvGrpSpPr>
            <a:grpSpLocks/>
          </p:cNvGrpSpPr>
          <p:nvPr/>
        </p:nvGrpSpPr>
        <p:grpSpPr bwMode="auto">
          <a:xfrm>
            <a:off x="2768600" y="4276725"/>
            <a:ext cx="519113" cy="490538"/>
            <a:chOff x="2890838" y="2076451"/>
            <a:chExt cx="519113" cy="490538"/>
          </a:xfrm>
        </p:grpSpPr>
        <p:cxnSp>
          <p:nvCxnSpPr>
            <p:cNvPr id="173" name="Straight Connector 172"/>
            <p:cNvCxnSpPr>
              <a:stCxn id="175" idx="1"/>
              <a:endCxn id="175" idx="5"/>
            </p:cNvCxnSpPr>
            <p:nvPr/>
          </p:nvCxnSpPr>
          <p:spPr bwMode="auto">
            <a:xfrm rot="16200000" flipH="1">
              <a:off x="2976564" y="2138363"/>
              <a:ext cx="347662"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74" name="Straight Connector 173"/>
            <p:cNvCxnSpPr>
              <a:stCxn id="175" idx="3"/>
              <a:endCxn id="175" idx="7"/>
            </p:cNvCxnSpPr>
            <p:nvPr/>
          </p:nvCxnSpPr>
          <p:spPr bwMode="auto">
            <a:xfrm rot="5400000" flipH="1" flipV="1">
              <a:off x="2976564" y="2138363"/>
              <a:ext cx="347662"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75" name="Oval 174"/>
            <p:cNvSpPr/>
            <p:nvPr/>
          </p:nvSpPr>
          <p:spPr bwMode="auto">
            <a:xfrm>
              <a:off x="2890838" y="2076451"/>
              <a:ext cx="519113"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grpSp>
      <p:cxnSp>
        <p:nvCxnSpPr>
          <p:cNvPr id="5136" name="Straight Connector 176"/>
          <p:cNvCxnSpPr>
            <a:cxnSpLocks noChangeShapeType="1"/>
          </p:cNvCxnSpPr>
          <p:nvPr/>
        </p:nvCxnSpPr>
        <p:spPr bwMode="auto">
          <a:xfrm>
            <a:off x="2619375" y="4516438"/>
            <a:ext cx="149225" cy="476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5137" name="Group 177"/>
          <p:cNvGrpSpPr>
            <a:grpSpLocks/>
          </p:cNvGrpSpPr>
          <p:nvPr/>
        </p:nvGrpSpPr>
        <p:grpSpPr bwMode="auto">
          <a:xfrm>
            <a:off x="5978525" y="2901950"/>
            <a:ext cx="390525" cy="457200"/>
            <a:chOff x="4991099" y="1495425"/>
            <a:chExt cx="390525" cy="457200"/>
          </a:xfrm>
        </p:grpSpPr>
        <p:sp>
          <p:nvSpPr>
            <p:cNvPr id="179" name="Rectangle 178"/>
            <p:cNvSpPr/>
            <p:nvPr/>
          </p:nvSpPr>
          <p:spPr bwMode="auto">
            <a:xfrm>
              <a:off x="4991099" y="1495425"/>
              <a:ext cx="390525"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a:solidFill>
                  <a:schemeClr val="tx1"/>
                </a:solidFill>
              </a:endParaRPr>
            </a:p>
          </p:txBody>
        </p:sp>
        <p:sp>
          <p:nvSpPr>
            <p:cNvPr id="5273" name="Freeform 179"/>
            <p:cNvSpPr>
              <a:spLocks noChangeArrowheads="1"/>
            </p:cNvSpPr>
            <p:nvPr/>
          </p:nvSpPr>
          <p:spPr bwMode="auto">
            <a:xfrm>
              <a:off x="5033963" y="1533525"/>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4" name="Freeform 180"/>
            <p:cNvSpPr>
              <a:spLocks noChangeArrowheads="1"/>
            </p:cNvSpPr>
            <p:nvPr/>
          </p:nvSpPr>
          <p:spPr bwMode="auto">
            <a:xfrm>
              <a:off x="5029200" y="1647825"/>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75" name="Straight Connector 181"/>
            <p:cNvCxnSpPr>
              <a:cxnSpLocks noChangeShapeType="1"/>
            </p:cNvCxnSpPr>
            <p:nvPr/>
          </p:nvCxnSpPr>
          <p:spPr bwMode="auto">
            <a:xfrm rot="5400000" flipH="1" flipV="1">
              <a:off x="5153026" y="1562100"/>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sp>
          <p:nvSpPr>
            <p:cNvPr id="5276" name="Freeform 182"/>
            <p:cNvSpPr>
              <a:spLocks noChangeArrowheads="1"/>
            </p:cNvSpPr>
            <p:nvPr/>
          </p:nvSpPr>
          <p:spPr bwMode="auto">
            <a:xfrm>
              <a:off x="5038725" y="1766887"/>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77" name="Straight Connector 183"/>
            <p:cNvCxnSpPr>
              <a:cxnSpLocks noChangeShapeType="1"/>
            </p:cNvCxnSpPr>
            <p:nvPr/>
          </p:nvCxnSpPr>
          <p:spPr bwMode="auto">
            <a:xfrm rot="5400000" flipH="1" flipV="1">
              <a:off x="5157788" y="1795462"/>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grpSp>
      <p:grpSp>
        <p:nvGrpSpPr>
          <p:cNvPr id="5138" name="Group 184"/>
          <p:cNvGrpSpPr>
            <a:grpSpLocks/>
          </p:cNvGrpSpPr>
          <p:nvPr/>
        </p:nvGrpSpPr>
        <p:grpSpPr bwMode="auto">
          <a:xfrm>
            <a:off x="5995988" y="3686175"/>
            <a:ext cx="390525" cy="457200"/>
            <a:chOff x="4998243" y="1488281"/>
            <a:chExt cx="390525" cy="457200"/>
          </a:xfrm>
        </p:grpSpPr>
        <p:sp>
          <p:nvSpPr>
            <p:cNvPr id="186" name="Rectangle 185"/>
            <p:cNvSpPr/>
            <p:nvPr/>
          </p:nvSpPr>
          <p:spPr bwMode="auto">
            <a:xfrm>
              <a:off x="4998243" y="1488281"/>
              <a:ext cx="390525"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a:solidFill>
                  <a:schemeClr val="tx1"/>
                </a:solidFill>
              </a:endParaRPr>
            </a:p>
          </p:txBody>
        </p:sp>
        <p:sp>
          <p:nvSpPr>
            <p:cNvPr id="5265" name="Freeform 186"/>
            <p:cNvSpPr>
              <a:spLocks noChangeArrowheads="1"/>
            </p:cNvSpPr>
            <p:nvPr/>
          </p:nvSpPr>
          <p:spPr bwMode="auto">
            <a:xfrm>
              <a:off x="5033963" y="1533525"/>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6" name="Freeform 187"/>
            <p:cNvSpPr>
              <a:spLocks noChangeArrowheads="1"/>
            </p:cNvSpPr>
            <p:nvPr/>
          </p:nvSpPr>
          <p:spPr bwMode="auto">
            <a:xfrm>
              <a:off x="5029200" y="1647825"/>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67" name="Straight Connector 188"/>
            <p:cNvCxnSpPr>
              <a:cxnSpLocks noChangeShapeType="1"/>
            </p:cNvCxnSpPr>
            <p:nvPr/>
          </p:nvCxnSpPr>
          <p:spPr bwMode="auto">
            <a:xfrm rot="5400000" flipH="1" flipV="1">
              <a:off x="5153026" y="1562100"/>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sp>
          <p:nvSpPr>
            <p:cNvPr id="5268" name="Freeform 189"/>
            <p:cNvSpPr>
              <a:spLocks noChangeArrowheads="1"/>
            </p:cNvSpPr>
            <p:nvPr/>
          </p:nvSpPr>
          <p:spPr bwMode="auto">
            <a:xfrm>
              <a:off x="5038725" y="1766887"/>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69" name="Straight Connector 190"/>
            <p:cNvCxnSpPr>
              <a:cxnSpLocks noChangeShapeType="1"/>
            </p:cNvCxnSpPr>
            <p:nvPr/>
          </p:nvCxnSpPr>
          <p:spPr bwMode="auto">
            <a:xfrm rot="5400000" flipH="1" flipV="1">
              <a:off x="5157788" y="1795462"/>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grpSp>
      <p:grpSp>
        <p:nvGrpSpPr>
          <p:cNvPr id="5139" name="Group 191"/>
          <p:cNvGrpSpPr>
            <a:grpSpLocks/>
          </p:cNvGrpSpPr>
          <p:nvPr/>
        </p:nvGrpSpPr>
        <p:grpSpPr bwMode="auto">
          <a:xfrm>
            <a:off x="5962650" y="5176838"/>
            <a:ext cx="390525" cy="457200"/>
            <a:chOff x="4991099" y="1495425"/>
            <a:chExt cx="390525" cy="457200"/>
          </a:xfrm>
        </p:grpSpPr>
        <p:sp>
          <p:nvSpPr>
            <p:cNvPr id="193" name="Rectangle 192"/>
            <p:cNvSpPr/>
            <p:nvPr/>
          </p:nvSpPr>
          <p:spPr bwMode="auto">
            <a:xfrm>
              <a:off x="4991099" y="1495425"/>
              <a:ext cx="390525"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a:solidFill>
                  <a:schemeClr val="tx1"/>
                </a:solidFill>
              </a:endParaRPr>
            </a:p>
          </p:txBody>
        </p:sp>
        <p:sp>
          <p:nvSpPr>
            <p:cNvPr id="5257" name="Freeform 193"/>
            <p:cNvSpPr>
              <a:spLocks noChangeArrowheads="1"/>
            </p:cNvSpPr>
            <p:nvPr/>
          </p:nvSpPr>
          <p:spPr bwMode="auto">
            <a:xfrm>
              <a:off x="5033963" y="1533525"/>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8" name="Freeform 194"/>
            <p:cNvSpPr>
              <a:spLocks noChangeArrowheads="1"/>
            </p:cNvSpPr>
            <p:nvPr/>
          </p:nvSpPr>
          <p:spPr bwMode="auto">
            <a:xfrm>
              <a:off x="5029200" y="1647825"/>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59" name="Straight Connector 195"/>
            <p:cNvCxnSpPr>
              <a:cxnSpLocks noChangeShapeType="1"/>
            </p:cNvCxnSpPr>
            <p:nvPr/>
          </p:nvCxnSpPr>
          <p:spPr bwMode="auto">
            <a:xfrm rot="5400000" flipH="1" flipV="1">
              <a:off x="5153026" y="1562100"/>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sp>
          <p:nvSpPr>
            <p:cNvPr id="5260" name="Freeform 196"/>
            <p:cNvSpPr>
              <a:spLocks noChangeArrowheads="1"/>
            </p:cNvSpPr>
            <p:nvPr/>
          </p:nvSpPr>
          <p:spPr bwMode="auto">
            <a:xfrm>
              <a:off x="5038725" y="1766887"/>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61" name="Straight Connector 197"/>
            <p:cNvCxnSpPr>
              <a:cxnSpLocks noChangeShapeType="1"/>
            </p:cNvCxnSpPr>
            <p:nvPr/>
          </p:nvCxnSpPr>
          <p:spPr bwMode="auto">
            <a:xfrm rot="5400000" flipH="1" flipV="1">
              <a:off x="5157788" y="1795462"/>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grpSp>
      <p:grpSp>
        <p:nvGrpSpPr>
          <p:cNvPr id="5140" name="Group 198"/>
          <p:cNvGrpSpPr>
            <a:grpSpLocks/>
          </p:cNvGrpSpPr>
          <p:nvPr/>
        </p:nvGrpSpPr>
        <p:grpSpPr bwMode="auto">
          <a:xfrm>
            <a:off x="3454400" y="2068513"/>
            <a:ext cx="390525" cy="457200"/>
            <a:chOff x="4991099" y="1495425"/>
            <a:chExt cx="390525" cy="457200"/>
          </a:xfrm>
        </p:grpSpPr>
        <p:sp>
          <p:nvSpPr>
            <p:cNvPr id="200" name="Rectangle 199"/>
            <p:cNvSpPr/>
            <p:nvPr/>
          </p:nvSpPr>
          <p:spPr bwMode="auto">
            <a:xfrm>
              <a:off x="4991099" y="1495425"/>
              <a:ext cx="390525"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a:solidFill>
                  <a:schemeClr val="tx1"/>
                </a:solidFill>
              </a:endParaRPr>
            </a:p>
          </p:txBody>
        </p:sp>
        <p:sp>
          <p:nvSpPr>
            <p:cNvPr id="5249" name="Freeform 200"/>
            <p:cNvSpPr>
              <a:spLocks noChangeArrowheads="1"/>
            </p:cNvSpPr>
            <p:nvPr/>
          </p:nvSpPr>
          <p:spPr bwMode="auto">
            <a:xfrm>
              <a:off x="5033963" y="1533525"/>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0" name="Freeform 201"/>
            <p:cNvSpPr>
              <a:spLocks noChangeArrowheads="1"/>
            </p:cNvSpPr>
            <p:nvPr/>
          </p:nvSpPr>
          <p:spPr bwMode="auto">
            <a:xfrm>
              <a:off x="5029200" y="1647825"/>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51" name="Straight Connector 202"/>
            <p:cNvCxnSpPr>
              <a:cxnSpLocks noChangeShapeType="1"/>
            </p:cNvCxnSpPr>
            <p:nvPr/>
          </p:nvCxnSpPr>
          <p:spPr bwMode="auto">
            <a:xfrm rot="5400000" flipH="1" flipV="1">
              <a:off x="5153026" y="1562100"/>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sp>
          <p:nvSpPr>
            <p:cNvPr id="5252" name="Freeform 203"/>
            <p:cNvSpPr>
              <a:spLocks noChangeArrowheads="1"/>
            </p:cNvSpPr>
            <p:nvPr/>
          </p:nvSpPr>
          <p:spPr bwMode="auto">
            <a:xfrm>
              <a:off x="5038725" y="1766887"/>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53" name="Straight Connector 204"/>
            <p:cNvCxnSpPr>
              <a:cxnSpLocks noChangeShapeType="1"/>
            </p:cNvCxnSpPr>
            <p:nvPr/>
          </p:nvCxnSpPr>
          <p:spPr bwMode="auto">
            <a:xfrm rot="5400000" flipH="1" flipV="1">
              <a:off x="5157788" y="1795462"/>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grpSp>
      <p:grpSp>
        <p:nvGrpSpPr>
          <p:cNvPr id="5141" name="Group 205"/>
          <p:cNvGrpSpPr>
            <a:grpSpLocks/>
          </p:cNvGrpSpPr>
          <p:nvPr/>
        </p:nvGrpSpPr>
        <p:grpSpPr bwMode="auto">
          <a:xfrm>
            <a:off x="5910263" y="1243013"/>
            <a:ext cx="390525" cy="457200"/>
            <a:chOff x="4991099" y="1495425"/>
            <a:chExt cx="390525" cy="457200"/>
          </a:xfrm>
        </p:grpSpPr>
        <p:sp>
          <p:nvSpPr>
            <p:cNvPr id="207" name="Rectangle 206"/>
            <p:cNvSpPr/>
            <p:nvPr/>
          </p:nvSpPr>
          <p:spPr bwMode="auto">
            <a:xfrm>
              <a:off x="4991099" y="1495425"/>
              <a:ext cx="390525"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a:solidFill>
                  <a:schemeClr val="tx1"/>
                </a:solidFill>
              </a:endParaRPr>
            </a:p>
          </p:txBody>
        </p:sp>
        <p:sp>
          <p:nvSpPr>
            <p:cNvPr id="5241" name="Freeform 207"/>
            <p:cNvSpPr>
              <a:spLocks noChangeArrowheads="1"/>
            </p:cNvSpPr>
            <p:nvPr/>
          </p:nvSpPr>
          <p:spPr bwMode="auto">
            <a:xfrm>
              <a:off x="5033963" y="1533525"/>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2" name="Freeform 208"/>
            <p:cNvSpPr>
              <a:spLocks noChangeArrowheads="1"/>
            </p:cNvSpPr>
            <p:nvPr/>
          </p:nvSpPr>
          <p:spPr bwMode="auto">
            <a:xfrm>
              <a:off x="5029200" y="1647825"/>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43" name="Straight Connector 209"/>
            <p:cNvCxnSpPr>
              <a:cxnSpLocks noChangeShapeType="1"/>
            </p:cNvCxnSpPr>
            <p:nvPr/>
          </p:nvCxnSpPr>
          <p:spPr bwMode="auto">
            <a:xfrm rot="5400000" flipH="1" flipV="1">
              <a:off x="5153026" y="1562100"/>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sp>
          <p:nvSpPr>
            <p:cNvPr id="5244" name="Freeform 210"/>
            <p:cNvSpPr>
              <a:spLocks noChangeArrowheads="1"/>
            </p:cNvSpPr>
            <p:nvPr/>
          </p:nvSpPr>
          <p:spPr bwMode="auto">
            <a:xfrm>
              <a:off x="5038725" y="1766887"/>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45" name="Straight Connector 211"/>
            <p:cNvCxnSpPr>
              <a:cxnSpLocks noChangeShapeType="1"/>
            </p:cNvCxnSpPr>
            <p:nvPr/>
          </p:nvCxnSpPr>
          <p:spPr bwMode="auto">
            <a:xfrm rot="5400000" flipH="1" flipV="1">
              <a:off x="5157788" y="1795462"/>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grpSp>
      <p:grpSp>
        <p:nvGrpSpPr>
          <p:cNvPr id="5142" name="Group 212"/>
          <p:cNvGrpSpPr>
            <a:grpSpLocks/>
          </p:cNvGrpSpPr>
          <p:nvPr/>
        </p:nvGrpSpPr>
        <p:grpSpPr bwMode="auto">
          <a:xfrm>
            <a:off x="3473450" y="4291013"/>
            <a:ext cx="390525" cy="457200"/>
            <a:chOff x="4991099" y="1495425"/>
            <a:chExt cx="390525" cy="457200"/>
          </a:xfrm>
        </p:grpSpPr>
        <p:sp>
          <p:nvSpPr>
            <p:cNvPr id="214" name="Rectangle 213"/>
            <p:cNvSpPr/>
            <p:nvPr/>
          </p:nvSpPr>
          <p:spPr bwMode="auto">
            <a:xfrm>
              <a:off x="4991099" y="1495425"/>
              <a:ext cx="390525" cy="4572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a:solidFill>
                  <a:schemeClr val="tx1"/>
                </a:solidFill>
              </a:endParaRPr>
            </a:p>
          </p:txBody>
        </p:sp>
        <p:sp>
          <p:nvSpPr>
            <p:cNvPr id="5233" name="Freeform 214"/>
            <p:cNvSpPr>
              <a:spLocks noChangeArrowheads="1"/>
            </p:cNvSpPr>
            <p:nvPr/>
          </p:nvSpPr>
          <p:spPr bwMode="auto">
            <a:xfrm>
              <a:off x="5033963" y="1533525"/>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4" name="Freeform 215"/>
            <p:cNvSpPr>
              <a:spLocks noChangeArrowheads="1"/>
            </p:cNvSpPr>
            <p:nvPr/>
          </p:nvSpPr>
          <p:spPr bwMode="auto">
            <a:xfrm>
              <a:off x="5029200" y="1647825"/>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35" name="Straight Connector 216"/>
            <p:cNvCxnSpPr>
              <a:cxnSpLocks noChangeShapeType="1"/>
            </p:cNvCxnSpPr>
            <p:nvPr/>
          </p:nvCxnSpPr>
          <p:spPr bwMode="auto">
            <a:xfrm rot="5400000" flipH="1" flipV="1">
              <a:off x="5153026" y="1562100"/>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sp>
          <p:nvSpPr>
            <p:cNvPr id="5236" name="Freeform 217"/>
            <p:cNvSpPr>
              <a:spLocks noChangeArrowheads="1"/>
            </p:cNvSpPr>
            <p:nvPr/>
          </p:nvSpPr>
          <p:spPr bwMode="auto">
            <a:xfrm>
              <a:off x="5038725" y="1766887"/>
              <a:ext cx="304800" cy="137319"/>
            </a:xfrm>
            <a:custGeom>
              <a:avLst/>
              <a:gdLst>
                <a:gd name="T0" fmla="*/ 0 w 376237"/>
                <a:gd name="T1" fmla="*/ 92075 h 137319"/>
                <a:gd name="T2" fmla="*/ 3012 w 376237"/>
                <a:gd name="T3" fmla="*/ 6350 h 137319"/>
                <a:gd name="T4" fmla="*/ 5918 w 376237"/>
                <a:gd name="T5" fmla="*/ 130175 h 137319"/>
                <a:gd name="T6" fmla="*/ 85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5237" name="Straight Connector 218"/>
            <p:cNvCxnSpPr>
              <a:cxnSpLocks noChangeShapeType="1"/>
            </p:cNvCxnSpPr>
            <p:nvPr/>
          </p:nvCxnSpPr>
          <p:spPr bwMode="auto">
            <a:xfrm rot="5400000" flipH="1" flipV="1">
              <a:off x="5157788" y="1795462"/>
              <a:ext cx="76200" cy="76200"/>
            </a:xfrm>
            <a:prstGeom prst="line">
              <a:avLst/>
            </a:prstGeom>
            <a:noFill/>
            <a:ln w="12700" algn="ctr">
              <a:solidFill>
                <a:schemeClr val="bg2"/>
              </a:solidFill>
              <a:round/>
              <a:headEnd/>
              <a:tailEnd/>
            </a:ln>
            <a:extLst>
              <a:ext uri="{909E8E84-426E-40DD-AFC4-6F175D3DCCD1}">
                <a14:hiddenFill xmlns:a14="http://schemas.microsoft.com/office/drawing/2010/main">
                  <a:noFill/>
                </a14:hiddenFill>
              </a:ext>
            </a:extLst>
          </p:spPr>
        </p:cxnSp>
      </p:grpSp>
      <p:grpSp>
        <p:nvGrpSpPr>
          <p:cNvPr id="5143" name="Group 220"/>
          <p:cNvGrpSpPr>
            <a:grpSpLocks/>
          </p:cNvGrpSpPr>
          <p:nvPr/>
        </p:nvGrpSpPr>
        <p:grpSpPr bwMode="auto">
          <a:xfrm>
            <a:off x="5068888" y="2878138"/>
            <a:ext cx="519112" cy="508000"/>
            <a:chOff x="2890838" y="2076451"/>
            <a:chExt cx="519113" cy="490538"/>
          </a:xfrm>
        </p:grpSpPr>
        <p:cxnSp>
          <p:nvCxnSpPr>
            <p:cNvPr id="222" name="Straight Connector 221"/>
            <p:cNvCxnSpPr>
              <a:stCxn id="224" idx="1"/>
              <a:endCxn id="224" idx="5"/>
            </p:cNvCxnSpPr>
            <p:nvPr/>
          </p:nvCxnSpPr>
          <p:spPr bwMode="auto">
            <a:xfrm rot="16200000" flipH="1">
              <a:off x="2977173" y="2138364"/>
              <a:ext cx="346442"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23" name="Straight Connector 222"/>
            <p:cNvCxnSpPr>
              <a:stCxn id="224" idx="3"/>
              <a:endCxn id="224" idx="7"/>
            </p:cNvCxnSpPr>
            <p:nvPr/>
          </p:nvCxnSpPr>
          <p:spPr bwMode="auto">
            <a:xfrm rot="5400000" flipH="1" flipV="1">
              <a:off x="2977173" y="2138364"/>
              <a:ext cx="346442"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24" name="Oval 223"/>
            <p:cNvSpPr/>
            <p:nvPr/>
          </p:nvSpPr>
          <p:spPr bwMode="auto">
            <a:xfrm>
              <a:off x="2890838" y="2076451"/>
              <a:ext cx="519113"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grpSp>
      <p:grpSp>
        <p:nvGrpSpPr>
          <p:cNvPr id="5144" name="Group 224"/>
          <p:cNvGrpSpPr>
            <a:grpSpLocks/>
          </p:cNvGrpSpPr>
          <p:nvPr/>
        </p:nvGrpSpPr>
        <p:grpSpPr bwMode="auto">
          <a:xfrm>
            <a:off x="5054600" y="1228725"/>
            <a:ext cx="519113" cy="490538"/>
            <a:chOff x="2890838" y="2076451"/>
            <a:chExt cx="519113" cy="490538"/>
          </a:xfrm>
        </p:grpSpPr>
        <p:cxnSp>
          <p:nvCxnSpPr>
            <p:cNvPr id="226" name="Straight Connector 225"/>
            <p:cNvCxnSpPr>
              <a:stCxn id="228" idx="1"/>
              <a:endCxn id="228" idx="5"/>
            </p:cNvCxnSpPr>
            <p:nvPr/>
          </p:nvCxnSpPr>
          <p:spPr bwMode="auto">
            <a:xfrm rot="16200000" flipH="1">
              <a:off x="2976564" y="2138363"/>
              <a:ext cx="347662"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27" name="Straight Connector 226"/>
            <p:cNvCxnSpPr>
              <a:stCxn id="228" idx="3"/>
              <a:endCxn id="228" idx="7"/>
            </p:cNvCxnSpPr>
            <p:nvPr/>
          </p:nvCxnSpPr>
          <p:spPr bwMode="auto">
            <a:xfrm rot="5400000" flipH="1" flipV="1">
              <a:off x="2976564" y="2138363"/>
              <a:ext cx="347662"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28" name="Oval 227"/>
            <p:cNvSpPr/>
            <p:nvPr/>
          </p:nvSpPr>
          <p:spPr bwMode="auto">
            <a:xfrm>
              <a:off x="2890838" y="2076451"/>
              <a:ext cx="519113"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grpSp>
      <p:grpSp>
        <p:nvGrpSpPr>
          <p:cNvPr id="5145" name="Group 228"/>
          <p:cNvGrpSpPr>
            <a:grpSpLocks/>
          </p:cNvGrpSpPr>
          <p:nvPr/>
        </p:nvGrpSpPr>
        <p:grpSpPr bwMode="auto">
          <a:xfrm>
            <a:off x="5062538" y="3668713"/>
            <a:ext cx="519112" cy="490537"/>
            <a:chOff x="2890838" y="2076451"/>
            <a:chExt cx="519113" cy="490538"/>
          </a:xfrm>
        </p:grpSpPr>
        <p:cxnSp>
          <p:nvCxnSpPr>
            <p:cNvPr id="230" name="Straight Connector 229"/>
            <p:cNvCxnSpPr>
              <a:stCxn id="232" idx="1"/>
              <a:endCxn id="232" idx="5"/>
            </p:cNvCxnSpPr>
            <p:nvPr/>
          </p:nvCxnSpPr>
          <p:spPr bwMode="auto">
            <a:xfrm rot="16200000" flipH="1">
              <a:off x="2976562" y="2138364"/>
              <a:ext cx="347664"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31" name="Straight Connector 230"/>
            <p:cNvCxnSpPr>
              <a:stCxn id="232" idx="3"/>
              <a:endCxn id="232" idx="7"/>
            </p:cNvCxnSpPr>
            <p:nvPr/>
          </p:nvCxnSpPr>
          <p:spPr bwMode="auto">
            <a:xfrm rot="5400000" flipH="1" flipV="1">
              <a:off x="2976562" y="2138364"/>
              <a:ext cx="347664"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32" name="Oval 231"/>
            <p:cNvSpPr/>
            <p:nvPr/>
          </p:nvSpPr>
          <p:spPr bwMode="auto">
            <a:xfrm>
              <a:off x="2890838" y="2076451"/>
              <a:ext cx="519113"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grpSp>
      <p:grpSp>
        <p:nvGrpSpPr>
          <p:cNvPr id="5146" name="Group 232"/>
          <p:cNvGrpSpPr>
            <a:grpSpLocks/>
          </p:cNvGrpSpPr>
          <p:nvPr/>
        </p:nvGrpSpPr>
        <p:grpSpPr bwMode="auto">
          <a:xfrm>
            <a:off x="5062538" y="5157788"/>
            <a:ext cx="519112" cy="490537"/>
            <a:chOff x="2890838" y="2076451"/>
            <a:chExt cx="519113" cy="490538"/>
          </a:xfrm>
        </p:grpSpPr>
        <p:cxnSp>
          <p:nvCxnSpPr>
            <p:cNvPr id="234" name="Straight Connector 233"/>
            <p:cNvCxnSpPr>
              <a:stCxn id="236" idx="1"/>
              <a:endCxn id="236" idx="5"/>
            </p:cNvCxnSpPr>
            <p:nvPr/>
          </p:nvCxnSpPr>
          <p:spPr bwMode="auto">
            <a:xfrm rot="16200000" flipH="1">
              <a:off x="2976562" y="2138364"/>
              <a:ext cx="347664"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235" name="Straight Connector 234"/>
            <p:cNvCxnSpPr>
              <a:stCxn id="236" idx="3"/>
              <a:endCxn id="236" idx="7"/>
            </p:cNvCxnSpPr>
            <p:nvPr/>
          </p:nvCxnSpPr>
          <p:spPr bwMode="auto">
            <a:xfrm rot="5400000" flipH="1" flipV="1">
              <a:off x="2976562" y="2138364"/>
              <a:ext cx="347664" cy="366713"/>
            </a:xfrm>
            <a:prstGeom prst="line">
              <a:avLst/>
            </a:prstGeom>
            <a:ln>
              <a:solidFill>
                <a:schemeClr val="tx1"/>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36" name="Oval 235"/>
            <p:cNvSpPr/>
            <p:nvPr/>
          </p:nvSpPr>
          <p:spPr bwMode="auto">
            <a:xfrm>
              <a:off x="2890838" y="2076451"/>
              <a:ext cx="519113"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grpSp>
      <p:grpSp>
        <p:nvGrpSpPr>
          <p:cNvPr id="5147" name="Group 241"/>
          <p:cNvGrpSpPr>
            <a:grpSpLocks/>
          </p:cNvGrpSpPr>
          <p:nvPr/>
        </p:nvGrpSpPr>
        <p:grpSpPr bwMode="auto">
          <a:xfrm>
            <a:off x="2759075" y="3175000"/>
            <a:ext cx="536575" cy="490538"/>
            <a:chOff x="2952751" y="3024189"/>
            <a:chExt cx="535558" cy="490538"/>
          </a:xfrm>
        </p:grpSpPr>
        <p:sp>
          <p:nvSpPr>
            <p:cNvPr id="5215" name="Freeform 219"/>
            <p:cNvSpPr>
              <a:spLocks noChangeArrowheads="1"/>
            </p:cNvSpPr>
            <p:nvPr/>
          </p:nvSpPr>
          <p:spPr bwMode="auto">
            <a:xfrm>
              <a:off x="3062287" y="3219452"/>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 name="Oval 239"/>
            <p:cNvSpPr/>
            <p:nvPr/>
          </p:nvSpPr>
          <p:spPr bwMode="auto">
            <a:xfrm>
              <a:off x="2952751" y="3024189"/>
              <a:ext cx="519713"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sp>
          <p:nvSpPr>
            <p:cNvPr id="5217" name="TextBox 240"/>
            <p:cNvSpPr txBox="1">
              <a:spLocks noChangeArrowheads="1"/>
            </p:cNvSpPr>
            <p:nvPr/>
          </p:nvSpPr>
          <p:spPr bwMode="auto">
            <a:xfrm>
              <a:off x="3133725" y="3057526"/>
              <a:ext cx="3545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000"/>
                <a:t>LO</a:t>
              </a:r>
            </a:p>
          </p:txBody>
        </p:sp>
      </p:grpSp>
      <p:grpSp>
        <p:nvGrpSpPr>
          <p:cNvPr id="5148" name="Group 242"/>
          <p:cNvGrpSpPr>
            <a:grpSpLocks/>
          </p:cNvGrpSpPr>
          <p:nvPr/>
        </p:nvGrpSpPr>
        <p:grpSpPr bwMode="auto">
          <a:xfrm>
            <a:off x="5919788" y="2085975"/>
            <a:ext cx="534987" cy="490538"/>
            <a:chOff x="2952751" y="3024189"/>
            <a:chExt cx="535558" cy="490538"/>
          </a:xfrm>
        </p:grpSpPr>
        <p:sp>
          <p:nvSpPr>
            <p:cNvPr id="5212" name="Freeform 243"/>
            <p:cNvSpPr>
              <a:spLocks noChangeArrowheads="1"/>
            </p:cNvSpPr>
            <p:nvPr/>
          </p:nvSpPr>
          <p:spPr bwMode="auto">
            <a:xfrm>
              <a:off x="3062287" y="3219452"/>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 name="Oval 244"/>
            <p:cNvSpPr/>
            <p:nvPr/>
          </p:nvSpPr>
          <p:spPr bwMode="auto">
            <a:xfrm>
              <a:off x="2952751" y="3024189"/>
              <a:ext cx="519666"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sp>
          <p:nvSpPr>
            <p:cNvPr id="5214" name="TextBox 245"/>
            <p:cNvSpPr txBox="1">
              <a:spLocks noChangeArrowheads="1"/>
            </p:cNvSpPr>
            <p:nvPr/>
          </p:nvSpPr>
          <p:spPr bwMode="auto">
            <a:xfrm>
              <a:off x="3133725" y="3057526"/>
              <a:ext cx="3545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000"/>
                <a:t>LO</a:t>
              </a:r>
            </a:p>
          </p:txBody>
        </p:sp>
      </p:grpSp>
      <p:grpSp>
        <p:nvGrpSpPr>
          <p:cNvPr id="5149" name="Group 246"/>
          <p:cNvGrpSpPr>
            <a:grpSpLocks/>
          </p:cNvGrpSpPr>
          <p:nvPr/>
        </p:nvGrpSpPr>
        <p:grpSpPr bwMode="auto">
          <a:xfrm>
            <a:off x="5921375" y="4429125"/>
            <a:ext cx="536575" cy="490538"/>
            <a:chOff x="2952751" y="3024189"/>
            <a:chExt cx="535558" cy="490538"/>
          </a:xfrm>
        </p:grpSpPr>
        <p:sp>
          <p:nvSpPr>
            <p:cNvPr id="5209" name="Freeform 247"/>
            <p:cNvSpPr>
              <a:spLocks noChangeArrowheads="1"/>
            </p:cNvSpPr>
            <p:nvPr/>
          </p:nvSpPr>
          <p:spPr bwMode="auto">
            <a:xfrm>
              <a:off x="3062287" y="3219452"/>
              <a:ext cx="300037" cy="137319"/>
            </a:xfrm>
            <a:custGeom>
              <a:avLst/>
              <a:gdLst>
                <a:gd name="T0" fmla="*/ 0 w 376237"/>
                <a:gd name="T1" fmla="*/ 92075 h 137319"/>
                <a:gd name="T2" fmla="*/ 2269 w 376237"/>
                <a:gd name="T3" fmla="*/ 6350 h 137319"/>
                <a:gd name="T4" fmla="*/ 4457 w 376237"/>
                <a:gd name="T5" fmla="*/ 130175 h 137319"/>
                <a:gd name="T6" fmla="*/ 6401 w 376237"/>
                <a:gd name="T7" fmla="*/ 49213 h 137319"/>
                <a:gd name="T8" fmla="*/ 0 60000 65536"/>
                <a:gd name="T9" fmla="*/ 0 60000 65536"/>
                <a:gd name="T10" fmla="*/ 0 60000 65536"/>
                <a:gd name="T11" fmla="*/ 0 60000 65536"/>
                <a:gd name="T12" fmla="*/ 0 w 376237"/>
                <a:gd name="T13" fmla="*/ 0 h 137319"/>
                <a:gd name="T14" fmla="*/ 376237 w 376237"/>
                <a:gd name="T15" fmla="*/ 137319 h 137319"/>
              </a:gdLst>
              <a:ahLst/>
              <a:cxnLst>
                <a:cxn ang="T8">
                  <a:pos x="T0" y="T1"/>
                </a:cxn>
                <a:cxn ang="T9">
                  <a:pos x="T2" y="T3"/>
                </a:cxn>
                <a:cxn ang="T10">
                  <a:pos x="T4" y="T5"/>
                </a:cxn>
                <a:cxn ang="T11">
                  <a:pos x="T6" y="T7"/>
                </a:cxn>
              </a:cxnLst>
              <a:rect l="T12" t="T13" r="T14" b="T15"/>
              <a:pathLst>
                <a:path w="376237" h="137319">
                  <a:moveTo>
                    <a:pt x="0" y="92075"/>
                  </a:moveTo>
                  <a:cubicBezTo>
                    <a:pt x="44847" y="46037"/>
                    <a:pt x="89694" y="0"/>
                    <a:pt x="133350" y="6350"/>
                  </a:cubicBezTo>
                  <a:cubicBezTo>
                    <a:pt x="177006" y="12700"/>
                    <a:pt x="221456" y="123031"/>
                    <a:pt x="261937" y="130175"/>
                  </a:cubicBezTo>
                  <a:cubicBezTo>
                    <a:pt x="302418" y="137319"/>
                    <a:pt x="339327" y="93266"/>
                    <a:pt x="376237" y="49213"/>
                  </a:cubicBezTo>
                </a:path>
              </a:pathLst>
            </a:cu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9" name="Oval 248"/>
            <p:cNvSpPr/>
            <p:nvPr/>
          </p:nvSpPr>
          <p:spPr bwMode="auto">
            <a:xfrm>
              <a:off x="2952751" y="3024189"/>
              <a:ext cx="519713" cy="490538"/>
            </a:xfrm>
            <a:prstGeom prst="ellipse">
              <a:avLst/>
            </a:prstGeom>
            <a:noFill/>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a:lstStyle/>
            <a:p>
              <a:pPr algn="ctr">
                <a:defRPr/>
              </a:pPr>
              <a:endParaRPr lang="en-US">
                <a:solidFill>
                  <a:schemeClr val="tx1"/>
                </a:solidFill>
              </a:endParaRPr>
            </a:p>
          </p:txBody>
        </p:sp>
        <p:sp>
          <p:nvSpPr>
            <p:cNvPr id="5211" name="TextBox 249"/>
            <p:cNvSpPr txBox="1">
              <a:spLocks noChangeArrowheads="1"/>
            </p:cNvSpPr>
            <p:nvPr/>
          </p:nvSpPr>
          <p:spPr bwMode="auto">
            <a:xfrm>
              <a:off x="3133725" y="3057526"/>
              <a:ext cx="3545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000"/>
                <a:t>LO</a:t>
              </a:r>
            </a:p>
          </p:txBody>
        </p:sp>
      </p:grpSp>
      <p:cxnSp>
        <p:nvCxnSpPr>
          <p:cNvPr id="5150" name="Straight Arrow Connector 255"/>
          <p:cNvCxnSpPr>
            <a:cxnSpLocks noChangeShapeType="1"/>
          </p:cNvCxnSpPr>
          <p:nvPr/>
        </p:nvCxnSpPr>
        <p:spPr bwMode="auto">
          <a:xfrm rot="16200000" flipH="1">
            <a:off x="2718594" y="3966369"/>
            <a:ext cx="611187" cy="9525"/>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51" name="Straight Arrow Connector 257"/>
          <p:cNvCxnSpPr>
            <a:cxnSpLocks noChangeShapeType="1"/>
          </p:cNvCxnSpPr>
          <p:nvPr/>
        </p:nvCxnSpPr>
        <p:spPr bwMode="auto">
          <a:xfrm rot="16200000" flipV="1">
            <a:off x="2701925" y="2857501"/>
            <a:ext cx="630237" cy="4762"/>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0" name="Isosceles Triangle 259"/>
          <p:cNvSpPr/>
          <p:nvPr/>
        </p:nvSpPr>
        <p:spPr bwMode="auto">
          <a:xfrm rot="5400000">
            <a:off x="3988594" y="2045494"/>
            <a:ext cx="661988" cy="514350"/>
          </a:xfrm>
          <a:prstGeom prst="triangle">
            <a:avLst>
              <a:gd name="adj" fmla="val 49876"/>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a:defRPr/>
            </a:pPr>
            <a:endParaRPr lang="en-US" dirty="0">
              <a:solidFill>
                <a:schemeClr val="tx1"/>
              </a:solidFill>
            </a:endParaRPr>
          </a:p>
        </p:txBody>
      </p:sp>
      <p:sp>
        <p:nvSpPr>
          <p:cNvPr id="5153" name="TextBox 260"/>
          <p:cNvSpPr txBox="1">
            <a:spLocks noChangeArrowheads="1"/>
          </p:cNvSpPr>
          <p:nvPr/>
        </p:nvSpPr>
        <p:spPr bwMode="auto">
          <a:xfrm>
            <a:off x="3997325" y="2144713"/>
            <a:ext cx="5111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200"/>
              <a:t>VGA</a:t>
            </a:r>
          </a:p>
        </p:txBody>
      </p:sp>
      <p:sp>
        <p:nvSpPr>
          <p:cNvPr id="262" name="Isosceles Triangle 261"/>
          <p:cNvSpPr/>
          <p:nvPr/>
        </p:nvSpPr>
        <p:spPr bwMode="auto">
          <a:xfrm rot="16200000" flipH="1">
            <a:off x="3956844" y="4266407"/>
            <a:ext cx="661987" cy="514350"/>
          </a:xfrm>
          <a:prstGeom prst="triangle">
            <a:avLst>
              <a:gd name="adj" fmla="val 49876"/>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a:defRPr/>
            </a:pPr>
            <a:endParaRPr lang="en-US" dirty="0">
              <a:solidFill>
                <a:schemeClr val="tx1"/>
              </a:solidFill>
            </a:endParaRPr>
          </a:p>
        </p:txBody>
      </p:sp>
      <p:sp>
        <p:nvSpPr>
          <p:cNvPr id="5155" name="Rectangle 262"/>
          <p:cNvSpPr>
            <a:spLocks noChangeArrowheads="1"/>
          </p:cNvSpPr>
          <p:nvPr/>
        </p:nvSpPr>
        <p:spPr bwMode="auto">
          <a:xfrm>
            <a:off x="4084638" y="4408488"/>
            <a:ext cx="509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200"/>
              <a:t>VGA</a:t>
            </a:r>
          </a:p>
        </p:txBody>
      </p:sp>
      <p:cxnSp>
        <p:nvCxnSpPr>
          <p:cNvPr id="5156" name="Straight Connector 264"/>
          <p:cNvCxnSpPr>
            <a:cxnSpLocks noChangeShapeType="1"/>
            <a:endCxn id="262" idx="0"/>
          </p:cNvCxnSpPr>
          <p:nvPr/>
        </p:nvCxnSpPr>
        <p:spPr bwMode="auto">
          <a:xfrm>
            <a:off x="3863975" y="4519613"/>
            <a:ext cx="166688" cy="31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57" name="Straight Connector 267"/>
          <p:cNvCxnSpPr>
            <a:cxnSpLocks noChangeShapeType="1"/>
          </p:cNvCxnSpPr>
          <p:nvPr/>
        </p:nvCxnSpPr>
        <p:spPr bwMode="auto">
          <a:xfrm rot="10800000" flipV="1">
            <a:off x="3287713" y="4519613"/>
            <a:ext cx="185737" cy="15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58" name="Straight Connector 269"/>
          <p:cNvCxnSpPr>
            <a:cxnSpLocks noChangeShapeType="1"/>
          </p:cNvCxnSpPr>
          <p:nvPr/>
        </p:nvCxnSpPr>
        <p:spPr bwMode="auto">
          <a:xfrm rot="10800000" flipV="1">
            <a:off x="3273425" y="2297113"/>
            <a:ext cx="180975" cy="31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59" name="Straight Connector 271"/>
          <p:cNvCxnSpPr>
            <a:cxnSpLocks noChangeShapeType="1"/>
            <a:endCxn id="260" idx="3"/>
          </p:cNvCxnSpPr>
          <p:nvPr/>
        </p:nvCxnSpPr>
        <p:spPr bwMode="auto">
          <a:xfrm>
            <a:off x="3844925" y="2297113"/>
            <a:ext cx="217488" cy="4762"/>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60" name="Elbow Connector 278"/>
          <p:cNvCxnSpPr>
            <a:cxnSpLocks noChangeShapeType="1"/>
          </p:cNvCxnSpPr>
          <p:nvPr/>
        </p:nvCxnSpPr>
        <p:spPr bwMode="auto">
          <a:xfrm rot="10800000" flipH="1" flipV="1">
            <a:off x="5054600" y="1473200"/>
            <a:ext cx="14288" cy="1658938"/>
          </a:xfrm>
          <a:prstGeom prst="bentConnector3">
            <a:avLst>
              <a:gd name="adj1" fmla="val -1599944"/>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61" name="Straight Connector 280"/>
          <p:cNvCxnSpPr>
            <a:cxnSpLocks noChangeShapeType="1"/>
            <a:stCxn id="260" idx="0"/>
          </p:cNvCxnSpPr>
          <p:nvPr/>
        </p:nvCxnSpPr>
        <p:spPr bwMode="auto">
          <a:xfrm>
            <a:off x="4576763" y="2301875"/>
            <a:ext cx="2381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5162" name="Pentagon 284"/>
          <p:cNvSpPr>
            <a:spLocks noChangeArrowheads="1"/>
          </p:cNvSpPr>
          <p:nvPr/>
        </p:nvSpPr>
        <p:spPr bwMode="auto">
          <a:xfrm flipH="1">
            <a:off x="6691313" y="1185863"/>
            <a:ext cx="876300" cy="571500"/>
          </a:xfrm>
          <a:prstGeom prst="homePlate">
            <a:avLst>
              <a:gd name="adj" fmla="val 49997"/>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63" name="Pentagon 285"/>
          <p:cNvSpPr>
            <a:spLocks noChangeArrowheads="1"/>
          </p:cNvSpPr>
          <p:nvPr/>
        </p:nvSpPr>
        <p:spPr bwMode="auto">
          <a:xfrm flipH="1">
            <a:off x="6769100" y="2844800"/>
            <a:ext cx="876300" cy="571500"/>
          </a:xfrm>
          <a:prstGeom prst="homePlate">
            <a:avLst>
              <a:gd name="adj" fmla="val 49997"/>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64" name="Pentagon 286"/>
          <p:cNvSpPr>
            <a:spLocks noChangeArrowheads="1"/>
          </p:cNvSpPr>
          <p:nvPr/>
        </p:nvSpPr>
        <p:spPr bwMode="auto">
          <a:xfrm>
            <a:off x="6805613" y="3629025"/>
            <a:ext cx="876300" cy="571500"/>
          </a:xfrm>
          <a:prstGeom prst="homePlate">
            <a:avLst>
              <a:gd name="adj" fmla="val 49997"/>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65" name="Pentagon 287"/>
          <p:cNvSpPr>
            <a:spLocks noChangeArrowheads="1"/>
          </p:cNvSpPr>
          <p:nvPr/>
        </p:nvSpPr>
        <p:spPr bwMode="auto">
          <a:xfrm>
            <a:off x="6807200" y="5116513"/>
            <a:ext cx="876300" cy="571500"/>
          </a:xfrm>
          <a:prstGeom prst="homePlate">
            <a:avLst>
              <a:gd name="adj" fmla="val 49997"/>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66" name="Rectangle 292"/>
          <p:cNvSpPr>
            <a:spLocks noChangeArrowheads="1"/>
          </p:cNvSpPr>
          <p:nvPr/>
        </p:nvSpPr>
        <p:spPr bwMode="auto">
          <a:xfrm>
            <a:off x="8102600" y="1173163"/>
            <a:ext cx="619125" cy="4543425"/>
          </a:xfrm>
          <a:prstGeom prst="rect">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5167" name="Flowchart: Merge 293"/>
          <p:cNvSpPr>
            <a:spLocks noChangeArrowheads="1"/>
          </p:cNvSpPr>
          <p:nvPr/>
        </p:nvSpPr>
        <p:spPr bwMode="auto">
          <a:xfrm>
            <a:off x="363538" y="1681163"/>
            <a:ext cx="581025" cy="533400"/>
          </a:xfrm>
          <a:prstGeom prst="flowChartMerge">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cxnSp>
        <p:nvCxnSpPr>
          <p:cNvPr id="5168" name="Shape 295"/>
          <p:cNvCxnSpPr>
            <a:cxnSpLocks noChangeShapeType="1"/>
            <a:stCxn id="5167" idx="0"/>
            <a:endCxn id="5124" idx="1"/>
          </p:cNvCxnSpPr>
          <p:nvPr/>
        </p:nvCxnSpPr>
        <p:spPr bwMode="auto">
          <a:xfrm rot="16200000" flipH="1">
            <a:off x="17462" y="2317751"/>
            <a:ext cx="1692275" cy="419100"/>
          </a:xfrm>
          <a:prstGeom prst="bentConnector4">
            <a:avLst>
              <a:gd name="adj1" fmla="val 42477"/>
              <a:gd name="adj2" fmla="val 0"/>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69" name="Straight Connector 306"/>
          <p:cNvCxnSpPr>
            <a:cxnSpLocks noChangeShapeType="1"/>
          </p:cNvCxnSpPr>
          <p:nvPr/>
        </p:nvCxnSpPr>
        <p:spPr bwMode="auto">
          <a:xfrm>
            <a:off x="4368800" y="3821113"/>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lgn="ctr">
                <a:solidFill>
                  <a:srgbClr val="000000"/>
                </a:solidFill>
                <a:round/>
                <a:headEnd/>
                <a:tailEnd/>
              </a14:hiddenLine>
            </a:ext>
          </a:extLst>
        </p:spPr>
      </p:cxnSp>
      <p:cxnSp>
        <p:nvCxnSpPr>
          <p:cNvPr id="5170" name="Straight Arrow Connector 308"/>
          <p:cNvCxnSpPr>
            <a:cxnSpLocks noChangeShapeType="1"/>
          </p:cNvCxnSpPr>
          <p:nvPr/>
        </p:nvCxnSpPr>
        <p:spPr bwMode="auto">
          <a:xfrm rot="16200000" flipH="1">
            <a:off x="4742656" y="2291557"/>
            <a:ext cx="1158875" cy="14288"/>
          </a:xfrm>
          <a:prstGeom prst="straightConnector1">
            <a:avLst/>
          </a:prstGeom>
          <a:noFill/>
          <a:ln w="285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71" name="Straight Arrow Connector 310"/>
          <p:cNvCxnSpPr>
            <a:cxnSpLocks noChangeShapeType="1"/>
          </p:cNvCxnSpPr>
          <p:nvPr/>
        </p:nvCxnSpPr>
        <p:spPr bwMode="auto">
          <a:xfrm rot="5400000">
            <a:off x="4823619" y="4658519"/>
            <a:ext cx="996950" cy="1588"/>
          </a:xfrm>
          <a:prstGeom prst="straightConnector1">
            <a:avLst/>
          </a:prstGeom>
          <a:noFill/>
          <a:ln w="2857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72" name="Elbow Connector 312"/>
          <p:cNvCxnSpPr>
            <a:cxnSpLocks noChangeShapeType="1"/>
          </p:cNvCxnSpPr>
          <p:nvPr/>
        </p:nvCxnSpPr>
        <p:spPr bwMode="auto">
          <a:xfrm rot="10800000" flipV="1">
            <a:off x="5062538" y="3914775"/>
            <a:ext cx="1587" cy="1487488"/>
          </a:xfrm>
          <a:prstGeom prst="bentConnector3">
            <a:avLst>
              <a:gd name="adj1" fmla="val 14395468"/>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73" name="Straight Connector 314"/>
          <p:cNvCxnSpPr>
            <a:cxnSpLocks noChangeShapeType="1"/>
          </p:cNvCxnSpPr>
          <p:nvPr/>
        </p:nvCxnSpPr>
        <p:spPr bwMode="auto">
          <a:xfrm flipV="1">
            <a:off x="5581650" y="3914775"/>
            <a:ext cx="41433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74" name="Straight Connector 316"/>
          <p:cNvCxnSpPr>
            <a:cxnSpLocks noChangeShapeType="1"/>
          </p:cNvCxnSpPr>
          <p:nvPr/>
        </p:nvCxnSpPr>
        <p:spPr bwMode="auto">
          <a:xfrm flipV="1">
            <a:off x="5588000" y="3130550"/>
            <a:ext cx="390525" cy="1588"/>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75" name="Straight Connector 318"/>
          <p:cNvCxnSpPr>
            <a:cxnSpLocks noChangeShapeType="1"/>
          </p:cNvCxnSpPr>
          <p:nvPr/>
        </p:nvCxnSpPr>
        <p:spPr bwMode="auto">
          <a:xfrm flipV="1">
            <a:off x="5573713" y="1471613"/>
            <a:ext cx="336550" cy="15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76" name="Straight Connector 320"/>
          <p:cNvCxnSpPr>
            <a:cxnSpLocks noChangeShapeType="1"/>
          </p:cNvCxnSpPr>
          <p:nvPr/>
        </p:nvCxnSpPr>
        <p:spPr bwMode="auto">
          <a:xfrm>
            <a:off x="5581650" y="5402263"/>
            <a:ext cx="381000" cy="31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31" name="TextBox 330"/>
          <p:cNvSpPr txBox="1"/>
          <p:nvPr/>
        </p:nvSpPr>
        <p:spPr>
          <a:xfrm>
            <a:off x="4991100" y="2097088"/>
            <a:ext cx="661988" cy="461962"/>
          </a:xfrm>
          <a:prstGeom prst="rect">
            <a:avLst/>
          </a:prstGeom>
          <a:solidFill>
            <a:schemeClr val="accent6">
              <a:lumMod val="50000"/>
            </a:schemeClr>
          </a:solidFill>
          <a:ln w="28575">
            <a:solidFill>
              <a:schemeClr val="tx1"/>
            </a:solidFill>
          </a:ln>
        </p:spPr>
        <p:txBody>
          <a:bodyPr wrap="none">
            <a:spAutoFit/>
          </a:bodyPr>
          <a:lstStyle/>
          <a:p>
            <a:pPr algn="ctr">
              <a:defRPr/>
            </a:pPr>
            <a:r>
              <a:rPr lang="en-US" sz="1200" dirty="0"/>
              <a:t>Phase</a:t>
            </a:r>
          </a:p>
          <a:p>
            <a:pPr algn="ctr">
              <a:defRPr/>
            </a:pPr>
            <a:r>
              <a:rPr lang="en-US" sz="1200" dirty="0"/>
              <a:t>Splitter</a:t>
            </a:r>
          </a:p>
        </p:txBody>
      </p:sp>
      <p:cxnSp>
        <p:nvCxnSpPr>
          <p:cNvPr id="5178" name="Straight Arrow Connector 332"/>
          <p:cNvCxnSpPr>
            <a:cxnSpLocks noChangeShapeType="1"/>
            <a:endCxn id="331" idx="3"/>
          </p:cNvCxnSpPr>
          <p:nvPr/>
        </p:nvCxnSpPr>
        <p:spPr bwMode="auto">
          <a:xfrm rot="10800000">
            <a:off x="5653088" y="2327275"/>
            <a:ext cx="266700" cy="3175"/>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34" name="TextBox 333"/>
          <p:cNvSpPr txBox="1"/>
          <p:nvPr/>
        </p:nvSpPr>
        <p:spPr>
          <a:xfrm>
            <a:off x="5006975" y="4438650"/>
            <a:ext cx="663575" cy="460375"/>
          </a:xfrm>
          <a:prstGeom prst="rect">
            <a:avLst/>
          </a:prstGeom>
          <a:solidFill>
            <a:schemeClr val="accent6">
              <a:lumMod val="50000"/>
            </a:schemeClr>
          </a:solidFill>
          <a:ln w="28575">
            <a:solidFill>
              <a:schemeClr val="tx1"/>
            </a:solidFill>
          </a:ln>
        </p:spPr>
        <p:txBody>
          <a:bodyPr wrap="none">
            <a:spAutoFit/>
          </a:bodyPr>
          <a:lstStyle/>
          <a:p>
            <a:pPr algn="ctr">
              <a:defRPr/>
            </a:pPr>
            <a:r>
              <a:rPr lang="en-US" sz="1200" dirty="0"/>
              <a:t>Phase</a:t>
            </a:r>
          </a:p>
          <a:p>
            <a:pPr algn="ctr">
              <a:defRPr/>
            </a:pPr>
            <a:r>
              <a:rPr lang="en-US" sz="1200" dirty="0"/>
              <a:t>Splitter</a:t>
            </a:r>
          </a:p>
        </p:txBody>
      </p:sp>
      <p:cxnSp>
        <p:nvCxnSpPr>
          <p:cNvPr id="5180" name="Straight Arrow Connector 335"/>
          <p:cNvCxnSpPr>
            <a:cxnSpLocks noChangeShapeType="1"/>
            <a:endCxn id="334" idx="3"/>
          </p:cNvCxnSpPr>
          <p:nvPr/>
        </p:nvCxnSpPr>
        <p:spPr bwMode="auto">
          <a:xfrm rot="10800000">
            <a:off x="5670550" y="4668838"/>
            <a:ext cx="250825" cy="4762"/>
          </a:xfrm>
          <a:prstGeom prst="straightConnector1">
            <a:avLst/>
          </a:prstGeom>
          <a:noFill/>
          <a:ln w="2857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81" name="Straight Connector 337"/>
          <p:cNvCxnSpPr>
            <a:cxnSpLocks noChangeShapeType="1"/>
            <a:endCxn id="5162" idx="3"/>
          </p:cNvCxnSpPr>
          <p:nvPr/>
        </p:nvCxnSpPr>
        <p:spPr bwMode="auto">
          <a:xfrm flipV="1">
            <a:off x="6300788" y="1471613"/>
            <a:ext cx="3905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82" name="Straight Connector 339"/>
          <p:cNvCxnSpPr>
            <a:cxnSpLocks noChangeShapeType="1"/>
            <a:endCxn id="5163" idx="3"/>
          </p:cNvCxnSpPr>
          <p:nvPr/>
        </p:nvCxnSpPr>
        <p:spPr bwMode="auto">
          <a:xfrm flipV="1">
            <a:off x="6369050" y="3130550"/>
            <a:ext cx="40005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83" name="Straight Connector 341"/>
          <p:cNvCxnSpPr>
            <a:cxnSpLocks noChangeShapeType="1"/>
            <a:endCxn id="5164" idx="1"/>
          </p:cNvCxnSpPr>
          <p:nvPr/>
        </p:nvCxnSpPr>
        <p:spPr bwMode="auto">
          <a:xfrm flipV="1">
            <a:off x="6386513" y="3914775"/>
            <a:ext cx="419100"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84" name="Straight Connector 343"/>
          <p:cNvCxnSpPr>
            <a:cxnSpLocks noChangeShapeType="1"/>
            <a:endCxn id="5165" idx="1"/>
          </p:cNvCxnSpPr>
          <p:nvPr/>
        </p:nvCxnSpPr>
        <p:spPr bwMode="auto">
          <a:xfrm flipV="1">
            <a:off x="6353175" y="5402263"/>
            <a:ext cx="454025" cy="31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85" name="Straight Connector 345"/>
          <p:cNvCxnSpPr>
            <a:cxnSpLocks noChangeShapeType="1"/>
            <a:stCxn id="262" idx="3"/>
          </p:cNvCxnSpPr>
          <p:nvPr/>
        </p:nvCxnSpPr>
        <p:spPr bwMode="auto">
          <a:xfrm>
            <a:off x="4545013" y="4522788"/>
            <a:ext cx="288925" cy="31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86" name="Straight Connector 347"/>
          <p:cNvCxnSpPr>
            <a:cxnSpLocks noChangeShapeType="1"/>
          </p:cNvCxnSpPr>
          <p:nvPr/>
        </p:nvCxnSpPr>
        <p:spPr bwMode="auto">
          <a:xfrm flipV="1">
            <a:off x="7577138" y="1462088"/>
            <a:ext cx="520700" cy="635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87" name="Straight Connector 349"/>
          <p:cNvCxnSpPr>
            <a:cxnSpLocks noChangeShapeType="1"/>
            <a:stCxn id="5163" idx="1"/>
          </p:cNvCxnSpPr>
          <p:nvPr/>
        </p:nvCxnSpPr>
        <p:spPr bwMode="auto">
          <a:xfrm>
            <a:off x="7645400" y="3130550"/>
            <a:ext cx="45561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88" name="Straight Connector 350"/>
          <p:cNvCxnSpPr>
            <a:cxnSpLocks noChangeShapeType="1"/>
            <a:stCxn id="5165" idx="3"/>
          </p:cNvCxnSpPr>
          <p:nvPr/>
        </p:nvCxnSpPr>
        <p:spPr bwMode="auto">
          <a:xfrm>
            <a:off x="7683500" y="5402263"/>
            <a:ext cx="417513" cy="15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189" name="Straight Connector 351"/>
          <p:cNvCxnSpPr>
            <a:cxnSpLocks noChangeShapeType="1"/>
            <a:stCxn id="5164" idx="3"/>
          </p:cNvCxnSpPr>
          <p:nvPr/>
        </p:nvCxnSpPr>
        <p:spPr bwMode="auto">
          <a:xfrm>
            <a:off x="7681913" y="3914775"/>
            <a:ext cx="4159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5190" name="TextBox 368"/>
          <p:cNvSpPr txBox="1">
            <a:spLocks noChangeArrowheads="1"/>
          </p:cNvSpPr>
          <p:nvPr/>
        </p:nvSpPr>
        <p:spPr bwMode="auto">
          <a:xfrm rot="-5400000">
            <a:off x="6769893" y="3345657"/>
            <a:ext cx="33258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t>Digital Signal Processor (DSP)</a:t>
            </a:r>
          </a:p>
        </p:txBody>
      </p:sp>
      <p:sp>
        <p:nvSpPr>
          <p:cNvPr id="5191" name="TextBox 369"/>
          <p:cNvSpPr txBox="1">
            <a:spLocks noChangeArrowheads="1"/>
          </p:cNvSpPr>
          <p:nvPr/>
        </p:nvSpPr>
        <p:spPr bwMode="auto">
          <a:xfrm>
            <a:off x="6853238" y="1281113"/>
            <a:ext cx="671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t>ADC</a:t>
            </a:r>
          </a:p>
        </p:txBody>
      </p:sp>
      <p:sp>
        <p:nvSpPr>
          <p:cNvPr id="5192" name="TextBox 370"/>
          <p:cNvSpPr txBox="1">
            <a:spLocks noChangeArrowheads="1"/>
          </p:cNvSpPr>
          <p:nvPr/>
        </p:nvSpPr>
        <p:spPr bwMode="auto">
          <a:xfrm>
            <a:off x="6910388" y="2973388"/>
            <a:ext cx="67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t>ADC</a:t>
            </a:r>
          </a:p>
        </p:txBody>
      </p:sp>
      <p:sp>
        <p:nvSpPr>
          <p:cNvPr id="5193" name="TextBox 405"/>
          <p:cNvSpPr txBox="1">
            <a:spLocks noChangeArrowheads="1"/>
          </p:cNvSpPr>
          <p:nvPr/>
        </p:nvSpPr>
        <p:spPr bwMode="auto">
          <a:xfrm>
            <a:off x="6824663" y="3744913"/>
            <a:ext cx="67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t>DAC</a:t>
            </a:r>
          </a:p>
        </p:txBody>
      </p:sp>
      <p:sp>
        <p:nvSpPr>
          <p:cNvPr id="5194" name="Rectangle 406"/>
          <p:cNvSpPr>
            <a:spLocks noChangeArrowheads="1"/>
          </p:cNvSpPr>
          <p:nvPr/>
        </p:nvSpPr>
        <p:spPr bwMode="auto">
          <a:xfrm>
            <a:off x="6845300" y="5222875"/>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DAC</a:t>
            </a:r>
          </a:p>
        </p:txBody>
      </p:sp>
      <p:sp>
        <p:nvSpPr>
          <p:cNvPr id="5195" name="TextBox 407"/>
          <p:cNvSpPr txBox="1">
            <a:spLocks noChangeArrowheads="1"/>
          </p:cNvSpPr>
          <p:nvPr/>
        </p:nvSpPr>
        <p:spPr bwMode="auto">
          <a:xfrm>
            <a:off x="5403850" y="2605088"/>
            <a:ext cx="533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t>90°</a:t>
            </a:r>
          </a:p>
        </p:txBody>
      </p:sp>
      <p:sp>
        <p:nvSpPr>
          <p:cNvPr id="5196" name="Rectangle 408"/>
          <p:cNvSpPr>
            <a:spLocks noChangeArrowheads="1"/>
          </p:cNvSpPr>
          <p:nvPr/>
        </p:nvSpPr>
        <p:spPr bwMode="auto">
          <a:xfrm>
            <a:off x="5413375" y="4865688"/>
            <a:ext cx="533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90°</a:t>
            </a:r>
          </a:p>
        </p:txBody>
      </p:sp>
      <p:sp>
        <p:nvSpPr>
          <p:cNvPr id="5197" name="Rectangle 409"/>
          <p:cNvSpPr>
            <a:spLocks noChangeArrowheads="1"/>
          </p:cNvSpPr>
          <p:nvPr/>
        </p:nvSpPr>
        <p:spPr bwMode="auto">
          <a:xfrm>
            <a:off x="5330825" y="1720850"/>
            <a:ext cx="4048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0°</a:t>
            </a:r>
          </a:p>
        </p:txBody>
      </p:sp>
      <p:sp>
        <p:nvSpPr>
          <p:cNvPr id="5198" name="Rectangle 410"/>
          <p:cNvSpPr>
            <a:spLocks noChangeArrowheads="1"/>
          </p:cNvSpPr>
          <p:nvPr/>
        </p:nvSpPr>
        <p:spPr bwMode="auto">
          <a:xfrm>
            <a:off x="5440363" y="4062413"/>
            <a:ext cx="406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0°</a:t>
            </a:r>
          </a:p>
        </p:txBody>
      </p:sp>
      <p:sp>
        <p:nvSpPr>
          <p:cNvPr id="5199" name="TextBox 411"/>
          <p:cNvSpPr txBox="1">
            <a:spLocks noChangeArrowheads="1"/>
          </p:cNvSpPr>
          <p:nvPr/>
        </p:nvSpPr>
        <p:spPr bwMode="auto">
          <a:xfrm>
            <a:off x="1579563" y="5873750"/>
            <a:ext cx="595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a:t>RF</a:t>
            </a:r>
          </a:p>
        </p:txBody>
      </p:sp>
      <p:sp>
        <p:nvSpPr>
          <p:cNvPr id="5200" name="TextBox 412"/>
          <p:cNvSpPr txBox="1">
            <a:spLocks noChangeArrowheads="1"/>
          </p:cNvSpPr>
          <p:nvPr/>
        </p:nvSpPr>
        <p:spPr bwMode="auto">
          <a:xfrm>
            <a:off x="4017963" y="5873750"/>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a:t>IF</a:t>
            </a:r>
          </a:p>
        </p:txBody>
      </p:sp>
      <p:sp>
        <p:nvSpPr>
          <p:cNvPr id="5201" name="TextBox 413"/>
          <p:cNvSpPr txBox="1">
            <a:spLocks noChangeArrowheads="1"/>
          </p:cNvSpPr>
          <p:nvPr/>
        </p:nvSpPr>
        <p:spPr bwMode="auto">
          <a:xfrm>
            <a:off x="5929313" y="5873750"/>
            <a:ext cx="1862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a:t>BASEBAND</a:t>
            </a:r>
          </a:p>
        </p:txBody>
      </p:sp>
      <p:cxnSp>
        <p:nvCxnSpPr>
          <p:cNvPr id="5202" name="Straight Connector 415"/>
          <p:cNvCxnSpPr>
            <a:cxnSpLocks noChangeShapeType="1"/>
          </p:cNvCxnSpPr>
          <p:nvPr/>
        </p:nvCxnSpPr>
        <p:spPr bwMode="auto">
          <a:xfrm rot="16200000" flipH="1">
            <a:off x="-713581" y="4939506"/>
            <a:ext cx="2743200" cy="14288"/>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5203" name="Straight Connector 419"/>
          <p:cNvCxnSpPr>
            <a:cxnSpLocks noChangeShapeType="1"/>
          </p:cNvCxnSpPr>
          <p:nvPr/>
        </p:nvCxnSpPr>
        <p:spPr bwMode="auto">
          <a:xfrm rot="16200000" flipH="1">
            <a:off x="2404269" y="5617369"/>
            <a:ext cx="1316038"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5204" name="Straight Connector 420"/>
          <p:cNvCxnSpPr>
            <a:cxnSpLocks noChangeShapeType="1"/>
          </p:cNvCxnSpPr>
          <p:nvPr/>
        </p:nvCxnSpPr>
        <p:spPr bwMode="auto">
          <a:xfrm rot="16200000" flipH="1">
            <a:off x="5112544" y="6068219"/>
            <a:ext cx="442912"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5205" name="Straight Connector 421"/>
          <p:cNvCxnSpPr>
            <a:cxnSpLocks noChangeShapeType="1"/>
          </p:cNvCxnSpPr>
          <p:nvPr/>
        </p:nvCxnSpPr>
        <p:spPr bwMode="auto">
          <a:xfrm rot="16200000" flipH="1">
            <a:off x="8236744" y="6061869"/>
            <a:ext cx="442912" cy="1270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5206" name="TextBox 156"/>
          <p:cNvSpPr txBox="1">
            <a:spLocks noChangeArrowheads="1"/>
          </p:cNvSpPr>
          <p:nvPr/>
        </p:nvSpPr>
        <p:spPr bwMode="auto">
          <a:xfrm>
            <a:off x="512763" y="969963"/>
            <a:ext cx="42211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i="1"/>
              <a:t>Superheterodyne Transceiver</a:t>
            </a:r>
          </a:p>
        </p:txBody>
      </p:sp>
      <p:sp>
        <p:nvSpPr>
          <p:cNvPr id="158" name="Footer Placeholder 157"/>
          <p:cNvSpPr>
            <a:spLocks noGrp="1"/>
          </p:cNvSpPr>
          <p:nvPr>
            <p:ph type="ftr" sz="quarter" idx="11"/>
          </p:nvPr>
        </p:nvSpPr>
        <p:spPr>
          <a:xfrm>
            <a:off x="3124200" y="6362700"/>
            <a:ext cx="2895600" cy="354013"/>
          </a:xfrm>
        </p:spPr>
        <p:txBody>
          <a:bodyPr/>
          <a:lstStyle/>
          <a:p>
            <a:pPr>
              <a:defRPr/>
            </a:pPr>
            <a:r>
              <a:rPr lang="en-US" smtClean="0"/>
              <a:t>Education Day: Sindia and Agrawal</a:t>
            </a:r>
            <a:endParaRPr lang="en-US" dirty="0"/>
          </a:p>
        </p:txBody>
      </p:sp>
      <p:sp>
        <p:nvSpPr>
          <p:cNvPr id="159" name="Date Placeholder 158"/>
          <p:cNvSpPr>
            <a:spLocks noGrp="1"/>
          </p:cNvSpPr>
          <p:nvPr>
            <p:ph type="dt" sz="quarter" idx="10"/>
          </p:nvPr>
        </p:nvSpPr>
        <p:spPr>
          <a:xfrm>
            <a:off x="455613" y="6362700"/>
            <a:ext cx="2130425" cy="354013"/>
          </a:xfrm>
        </p:spPr>
        <p:txBody>
          <a:bodyPr/>
          <a:lstStyle/>
          <a:p>
            <a:pPr>
              <a:defRPr/>
            </a:pPr>
            <a:r>
              <a:rPr lang="en-US" smtClean="0"/>
              <a:t>July 2, 2012</a:t>
            </a:r>
            <a:endParaRPr lang="en-US" dirty="0"/>
          </a:p>
        </p:txBody>
      </p:sp>
    </p:spTree>
    <p:extLst>
      <p:ext uri="{BB962C8B-B14F-4D97-AF65-F5344CB8AC3E}">
        <p14:creationId xmlns:p14="http://schemas.microsoft.com/office/powerpoint/2010/main" val="27031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28600"/>
            <a:ext cx="8226425" cy="920750"/>
          </a:xfrm>
        </p:spPr>
        <p:txBody>
          <a:bodyPr/>
          <a:lstStyle/>
          <a:p>
            <a:pPr>
              <a:defRPr/>
            </a:pPr>
            <a:r>
              <a:rPr lang="en-US" dirty="0" smtClean="0"/>
              <a:t>Components of an RF System</a:t>
            </a:r>
          </a:p>
        </p:txBody>
      </p:sp>
      <p:sp>
        <p:nvSpPr>
          <p:cNvPr id="9219" name="Content Placeholder 2"/>
          <p:cNvSpPr>
            <a:spLocks noGrp="1"/>
          </p:cNvSpPr>
          <p:nvPr>
            <p:ph sz="half" idx="1"/>
          </p:nvPr>
        </p:nvSpPr>
        <p:spPr>
          <a:xfrm>
            <a:off x="485775" y="985838"/>
            <a:ext cx="4168775" cy="5664200"/>
          </a:xfrm>
        </p:spPr>
        <p:txBody>
          <a:bodyPr/>
          <a:lstStyle/>
          <a:p>
            <a:pPr>
              <a:defRPr/>
            </a:pPr>
            <a:r>
              <a:rPr lang="en-US" smtClean="0"/>
              <a:t>Radio frequency</a:t>
            </a:r>
          </a:p>
          <a:p>
            <a:pPr lvl="2">
              <a:defRPr/>
            </a:pPr>
            <a:r>
              <a:rPr lang="en-US" smtClean="0"/>
              <a:t>Duplexer</a:t>
            </a:r>
          </a:p>
          <a:p>
            <a:pPr lvl="2">
              <a:defRPr/>
            </a:pPr>
            <a:r>
              <a:rPr lang="en-US" smtClean="0"/>
              <a:t>LNA: Low noise amplifier</a:t>
            </a:r>
          </a:p>
          <a:p>
            <a:pPr lvl="2">
              <a:defRPr/>
            </a:pPr>
            <a:r>
              <a:rPr lang="en-US" smtClean="0"/>
              <a:t>PA: Power amplifier</a:t>
            </a:r>
          </a:p>
          <a:p>
            <a:pPr lvl="2">
              <a:defRPr/>
            </a:pPr>
            <a:r>
              <a:rPr lang="en-US" smtClean="0"/>
              <a:t>RF mixer</a:t>
            </a:r>
          </a:p>
          <a:p>
            <a:pPr lvl="2">
              <a:defRPr/>
            </a:pPr>
            <a:r>
              <a:rPr lang="en-US" smtClean="0"/>
              <a:t>Local oscillator</a:t>
            </a:r>
          </a:p>
          <a:p>
            <a:pPr lvl="2">
              <a:defRPr/>
            </a:pPr>
            <a:r>
              <a:rPr lang="en-US" smtClean="0"/>
              <a:t>Filter</a:t>
            </a:r>
          </a:p>
          <a:p>
            <a:pPr>
              <a:defRPr/>
            </a:pPr>
            <a:r>
              <a:rPr lang="en-US" smtClean="0"/>
              <a:t>Intermediate frequency</a:t>
            </a:r>
          </a:p>
          <a:p>
            <a:pPr lvl="2">
              <a:defRPr/>
            </a:pPr>
            <a:r>
              <a:rPr lang="en-US" smtClean="0"/>
              <a:t>VGA: Variable gain amplifier</a:t>
            </a:r>
          </a:p>
          <a:p>
            <a:pPr lvl="2">
              <a:defRPr/>
            </a:pPr>
            <a:r>
              <a:rPr lang="en-US" smtClean="0"/>
              <a:t>Modulator</a:t>
            </a:r>
          </a:p>
          <a:p>
            <a:pPr lvl="2">
              <a:defRPr/>
            </a:pPr>
            <a:r>
              <a:rPr lang="en-US" smtClean="0"/>
              <a:t>Demodulator</a:t>
            </a:r>
          </a:p>
          <a:p>
            <a:pPr lvl="2">
              <a:defRPr/>
            </a:pPr>
            <a:r>
              <a:rPr lang="en-US" smtClean="0"/>
              <a:t>Filter</a:t>
            </a:r>
          </a:p>
          <a:p>
            <a:pPr lvl="1">
              <a:defRPr/>
            </a:pPr>
            <a:endParaRPr lang="en-US" smtClean="0"/>
          </a:p>
        </p:txBody>
      </p:sp>
      <p:sp>
        <p:nvSpPr>
          <p:cNvPr id="9220" name="Content Placeholder 4"/>
          <p:cNvSpPr>
            <a:spLocks noGrp="1"/>
          </p:cNvSpPr>
          <p:nvPr>
            <p:ph sz="half" idx="2"/>
          </p:nvPr>
        </p:nvSpPr>
        <p:spPr>
          <a:xfrm>
            <a:off x="4764088" y="985838"/>
            <a:ext cx="4000500" cy="5054600"/>
          </a:xfrm>
        </p:spPr>
        <p:txBody>
          <a:bodyPr/>
          <a:lstStyle/>
          <a:p>
            <a:pPr>
              <a:defRPr/>
            </a:pPr>
            <a:r>
              <a:rPr lang="en-US" smtClean="0"/>
              <a:t>Mixed-signal</a:t>
            </a:r>
          </a:p>
          <a:p>
            <a:pPr lvl="2">
              <a:defRPr/>
            </a:pPr>
            <a:r>
              <a:rPr lang="en-US" smtClean="0"/>
              <a:t>ADC: Analog to digital converter</a:t>
            </a:r>
          </a:p>
          <a:p>
            <a:pPr lvl="2">
              <a:defRPr/>
            </a:pPr>
            <a:r>
              <a:rPr lang="en-US" smtClean="0"/>
              <a:t>DAC: Digital to analog converter</a:t>
            </a:r>
          </a:p>
          <a:p>
            <a:pPr>
              <a:defRPr/>
            </a:pPr>
            <a:r>
              <a:rPr lang="en-US" smtClean="0"/>
              <a:t>Digital</a:t>
            </a:r>
          </a:p>
          <a:p>
            <a:pPr lvl="2">
              <a:defRPr/>
            </a:pPr>
            <a:r>
              <a:rPr lang="en-US" smtClean="0"/>
              <a:t>Digital signal processor (DSP)</a:t>
            </a:r>
          </a:p>
        </p:txBody>
      </p:sp>
      <p:sp>
        <p:nvSpPr>
          <p:cNvPr id="9221" name="Slide Number Placeholder 3"/>
          <p:cNvSpPr>
            <a:spLocks noGrp="1"/>
          </p:cNvSpPr>
          <p:nvPr>
            <p:ph type="sldNum" sz="quarter" idx="12"/>
          </p:nvPr>
        </p:nvSpPr>
        <p:spPr>
          <a:xfrm>
            <a:off x="6781800" y="6324600"/>
            <a:ext cx="2130425" cy="322263"/>
          </a:xfrm>
        </p:spPr>
        <p:txBody>
          <a:bodyPr/>
          <a:lstStyle/>
          <a:p>
            <a:pPr>
              <a:defRPr/>
            </a:pPr>
            <a:fld id="{A55F6C83-3F53-4805-AA51-2C9D6A036567}" type="slidenum">
              <a:rPr lang="en-US" smtClean="0"/>
              <a:pPr>
                <a:defRPr/>
              </a:pPr>
              <a:t>7</a:t>
            </a:fld>
            <a:endParaRPr lang="en-US" dirty="0" smtClean="0"/>
          </a:p>
        </p:txBody>
      </p:sp>
      <p:sp>
        <p:nvSpPr>
          <p:cNvPr id="6" name="Footer Placeholder 5"/>
          <p:cNvSpPr>
            <a:spLocks noGrp="1"/>
          </p:cNvSpPr>
          <p:nvPr>
            <p:ph type="ftr" sz="quarter" idx="11"/>
          </p:nvPr>
        </p:nvSpPr>
        <p:spPr>
          <a:xfrm>
            <a:off x="3124200" y="6400800"/>
            <a:ext cx="2895600" cy="315913"/>
          </a:xfrm>
        </p:spPr>
        <p:txBody>
          <a:bodyPr/>
          <a:lstStyle/>
          <a:p>
            <a:pPr>
              <a:defRPr/>
            </a:pPr>
            <a:r>
              <a:rPr lang="en-US" smtClean="0"/>
              <a:t>Education Day: Sindia and Agrawal</a:t>
            </a:r>
            <a:endParaRPr lang="en-US" dirty="0"/>
          </a:p>
        </p:txBody>
      </p:sp>
      <p:sp>
        <p:nvSpPr>
          <p:cNvPr id="7" name="Date Placeholder 6"/>
          <p:cNvSpPr>
            <a:spLocks noGrp="1"/>
          </p:cNvSpPr>
          <p:nvPr>
            <p:ph type="dt" sz="quarter" idx="10"/>
          </p:nvPr>
        </p:nvSpPr>
        <p:spPr>
          <a:xfrm>
            <a:off x="455613" y="6400800"/>
            <a:ext cx="2130425" cy="315913"/>
          </a:xfrm>
        </p:spPr>
        <p:txBody>
          <a:bodyPr/>
          <a:lstStyle/>
          <a:p>
            <a:pPr>
              <a:defRPr/>
            </a:pPr>
            <a:r>
              <a:rPr lang="en-US" smtClean="0"/>
              <a:t>July 2, 2012</a:t>
            </a:r>
            <a:endParaRPr lang="en-US" dirty="0"/>
          </a:p>
        </p:txBody>
      </p:sp>
    </p:spTree>
    <p:extLst>
      <p:ext uri="{BB962C8B-B14F-4D97-AF65-F5344CB8AC3E}">
        <p14:creationId xmlns:p14="http://schemas.microsoft.com/office/powerpoint/2010/main" val="808618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Test Analog/RF Circuits?</a:t>
            </a:r>
            <a:endParaRPr lang="en-US" dirty="0"/>
          </a:p>
        </p:txBody>
      </p:sp>
      <p:sp>
        <p:nvSpPr>
          <p:cNvPr id="3" name="Content Placeholder 2"/>
          <p:cNvSpPr>
            <a:spLocks noGrp="1"/>
          </p:cNvSpPr>
          <p:nvPr>
            <p:ph idx="1"/>
          </p:nvPr>
        </p:nvSpPr>
        <p:spPr/>
        <p:txBody>
          <a:bodyPr/>
          <a:lstStyle/>
          <a:p>
            <a:r>
              <a:rPr lang="en-US" dirty="0" smtClean="0"/>
              <a:t>Follows from the philosophy of testing:</a:t>
            </a:r>
          </a:p>
          <a:p>
            <a:pPr lvl="1"/>
            <a:r>
              <a:rPr lang="en-US" dirty="0" smtClean="0"/>
              <a:t>Manufacturing defects and process variation cause a circuit to deviate from its intended behavior.</a:t>
            </a:r>
          </a:p>
          <a:p>
            <a:pPr lvl="1"/>
            <a:r>
              <a:rPr lang="en-US" dirty="0" smtClean="0"/>
              <a:t>Testing circuits</a:t>
            </a:r>
            <a:r>
              <a:rPr lang="en-US" dirty="0"/>
              <a:t>,</a:t>
            </a:r>
            <a:r>
              <a:rPr lang="en-US" dirty="0" smtClean="0"/>
              <a:t> ensures that they meet their desired behavior within the limits specified by the system.</a:t>
            </a:r>
          </a:p>
          <a:p>
            <a:pPr lvl="1"/>
            <a:endParaRPr lang="en-US" dirty="0" smtClean="0"/>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41070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Testing Analog/RF Circuits a Hard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answer is a resounding YES. But why?</a:t>
            </a:r>
          </a:p>
          <a:p>
            <a:pPr lvl="1"/>
            <a:r>
              <a:rPr lang="en-US" dirty="0" smtClean="0"/>
              <a:t>No standard procedure.</a:t>
            </a:r>
          </a:p>
          <a:p>
            <a:pPr lvl="2"/>
            <a:r>
              <a:rPr lang="en-US" dirty="0" smtClean="0"/>
              <a:t>Different circuits need different test equipment.</a:t>
            </a:r>
          </a:p>
          <a:p>
            <a:pPr lvl="1"/>
            <a:r>
              <a:rPr lang="en-US" dirty="0" smtClean="0"/>
              <a:t>No standard fault model.</a:t>
            </a:r>
          </a:p>
          <a:p>
            <a:pPr lvl="2"/>
            <a:r>
              <a:rPr lang="en-US" dirty="0" smtClean="0"/>
              <a:t>Precise modeling of fault behavior is not possible.</a:t>
            </a:r>
          </a:p>
          <a:p>
            <a:pPr lvl="2"/>
            <a:r>
              <a:rPr lang="en-US" dirty="0" smtClean="0"/>
              <a:t>Different components need different fault models.</a:t>
            </a:r>
          </a:p>
          <a:p>
            <a:pPr lvl="2"/>
            <a:r>
              <a:rPr lang="en-US" dirty="0" smtClean="0"/>
              <a:t>In contrast, “stuck-at” </a:t>
            </a:r>
            <a:r>
              <a:rPr lang="en-US" dirty="0"/>
              <a:t>fault model has served us well </a:t>
            </a:r>
            <a:r>
              <a:rPr lang="en-US" dirty="0" smtClean="0"/>
              <a:t>in digital circuit testing.</a:t>
            </a:r>
          </a:p>
          <a:p>
            <a:r>
              <a:rPr lang="en-US" dirty="0" smtClean="0">
                <a:solidFill>
                  <a:srgbClr val="FF0000"/>
                </a:solidFill>
              </a:rPr>
              <a:t>In spite of the small proportion </a:t>
            </a:r>
            <a:r>
              <a:rPr lang="en-US" dirty="0">
                <a:solidFill>
                  <a:srgbClr val="FF0000"/>
                </a:solidFill>
              </a:rPr>
              <a:t>(&lt;5%)</a:t>
            </a:r>
            <a:r>
              <a:rPr lang="en-US" dirty="0" smtClean="0">
                <a:solidFill>
                  <a:srgbClr val="FF0000"/>
                </a:solidFill>
              </a:rPr>
              <a:t> of area they occupy on a System-on-Chip (</a:t>
            </a:r>
            <a:r>
              <a:rPr lang="en-US" dirty="0" err="1" smtClean="0">
                <a:solidFill>
                  <a:srgbClr val="FF0000"/>
                </a:solidFill>
              </a:rPr>
              <a:t>SoC</a:t>
            </a:r>
            <a:r>
              <a:rPr lang="en-US" dirty="0" smtClean="0">
                <a:solidFill>
                  <a:srgbClr val="FF0000"/>
                </a:solidFill>
              </a:rPr>
              <a:t>), analog circuits contribute to as much test cost as digital circuits.</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July 2, 2012</a:t>
            </a:r>
            <a:endParaRPr lang="en-US"/>
          </a:p>
        </p:txBody>
      </p:sp>
      <p:sp>
        <p:nvSpPr>
          <p:cNvPr id="5" name="Footer Placeholder 4"/>
          <p:cNvSpPr>
            <a:spLocks noGrp="1"/>
          </p:cNvSpPr>
          <p:nvPr>
            <p:ph type="ftr" sz="quarter" idx="11"/>
          </p:nvPr>
        </p:nvSpPr>
        <p:spPr/>
        <p:txBody>
          <a:bodyPr/>
          <a:lstStyle/>
          <a:p>
            <a:r>
              <a:rPr lang="en-US" smtClean="0"/>
              <a:t>Education Day: Sindia and Agrawal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85196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4797</TotalTime>
  <Words>3014</Words>
  <Application>Microsoft Office PowerPoint</Application>
  <PresentationFormat>On-screen Show (4:3)</PresentationFormat>
  <Paragraphs>495</Paragraphs>
  <Slides>38</Slides>
  <Notes>10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Analog and RF Circuit Testing</vt:lpstr>
      <vt:lpstr>Outline</vt:lpstr>
      <vt:lpstr>Outline</vt:lpstr>
      <vt:lpstr>Introduction</vt:lpstr>
      <vt:lpstr>Analog Circuits</vt:lpstr>
      <vt:lpstr>An RF Communications System</vt:lpstr>
      <vt:lpstr>Components of an RF System</vt:lpstr>
      <vt:lpstr>Why Do We Test Analog/RF Circuits?</vt:lpstr>
      <vt:lpstr>Is Testing Analog/RF Circuits a Hard Problem?</vt:lpstr>
      <vt:lpstr>Methods of Analog/RF Testing</vt:lpstr>
      <vt:lpstr>Outline</vt:lpstr>
      <vt:lpstr>Analog Circuit Testing: Specification Based Test</vt:lpstr>
      <vt:lpstr>Specification Based Test</vt:lpstr>
      <vt:lpstr>VLSI Test Lab at Auburn University</vt:lpstr>
      <vt:lpstr>Specification Based Test: An Example</vt:lpstr>
      <vt:lpstr>Specification Based Test: Amplifier Example </vt:lpstr>
      <vt:lpstr>Specification Based Test: Procedure</vt:lpstr>
      <vt:lpstr>Measuring DC Gain: Test Setup</vt:lpstr>
      <vt:lpstr>DC Gain: Results</vt:lpstr>
      <vt:lpstr>Measuring Bandwidth: Test Setup </vt:lpstr>
      <vt:lpstr>Bandwidth Measurement Procedure</vt:lpstr>
      <vt:lpstr>Bandwidth Measurement: Results</vt:lpstr>
      <vt:lpstr>Outline</vt:lpstr>
      <vt:lpstr>Analog Circuit Testing: Alternate Test</vt:lpstr>
      <vt:lpstr>Alternate Test: An Example</vt:lpstr>
      <vt:lpstr>Alternate Test: An Example</vt:lpstr>
      <vt:lpstr>Alternate Test: DC Gain</vt:lpstr>
      <vt:lpstr>Alternate Test for DC Gain: Summary</vt:lpstr>
      <vt:lpstr>Alternate Test: Input Offset Current</vt:lpstr>
      <vt:lpstr>Alternate Test for Ioffset: Summary</vt:lpstr>
      <vt:lpstr>Conclusion</vt:lpstr>
      <vt:lpstr>A Problem to Solve</vt:lpstr>
      <vt:lpstr>PowerPoint Presentation</vt:lpstr>
      <vt:lpstr>Answer</vt:lpstr>
      <vt:lpstr>PowerPoint Presentation</vt:lpstr>
      <vt:lpstr>References – Analog Test</vt:lpstr>
      <vt:lpstr>References – RF Test</vt:lpstr>
      <vt:lpstr>References – Alternate Test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Analog and RF Circuit Testing</dc:title>
  <dc:creator>Suraj Sindia</dc:creator>
  <cp:lastModifiedBy>Vishwani Agrawal</cp:lastModifiedBy>
  <cp:revision>168</cp:revision>
  <dcterms:created xsi:type="dcterms:W3CDTF">2006-08-16T00:00:00Z</dcterms:created>
  <dcterms:modified xsi:type="dcterms:W3CDTF">2012-07-01T18:04:35Z</dcterms:modified>
</cp:coreProperties>
</file>