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2" r:id="rId3"/>
    <p:sldId id="303" r:id="rId4"/>
    <p:sldId id="305" r:id="rId5"/>
    <p:sldId id="306" r:id="rId6"/>
    <p:sldId id="270" r:id="rId7"/>
    <p:sldId id="307" r:id="rId8"/>
    <p:sldId id="308" r:id="rId9"/>
    <p:sldId id="295" r:id="rId10"/>
    <p:sldId id="309" r:id="rId11"/>
    <p:sldId id="310" r:id="rId12"/>
    <p:sldId id="311" r:id="rId13"/>
    <p:sldId id="312" r:id="rId14"/>
    <p:sldId id="313" r:id="rId15"/>
    <p:sldId id="314" r:id="rId16"/>
    <p:sldId id="287" r:id="rId17"/>
    <p:sldId id="304" r:id="rId18"/>
    <p:sldId id="288" r:id="rId19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0000"/>
    <a:srgbClr val="FFFFFF"/>
    <a:srgbClr val="6600FF"/>
    <a:srgbClr val="FFCC00"/>
    <a:srgbClr val="FFFF00"/>
    <a:srgbClr val="FFFFCC"/>
    <a:srgbClr val="000066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2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014400" cy="390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9166E049-4E50-44D4-8DAD-8E157FA50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235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35309542-DB9D-40FE-AFF0-C208BDD9C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2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36B81-3220-4FD8-9779-6AF6BE2D6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75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B9981-0D8F-4E33-AA32-00721CF6D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646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50BA8-FC5F-48F4-94F4-074475F6F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59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CD353-178D-4CCA-8742-ECF730D32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853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CC7CC-A972-4385-ADFF-B407CB3E1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797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1FDFF-005C-43E1-9595-688FD3D14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57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801D5-2954-4B7E-AF84-4B99162E4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85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423A2-B187-45F0-A7BA-CF79D55BB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52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F1D0E-F5B2-42A9-850C-ED17F8B4C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051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9D5B0-DE5E-4398-94D1-EDFBC1A0B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99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DB7E1-3075-4A9E-AF66-8E5D9A033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40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0EEDD-29FC-4D26-A50E-264D4EF41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06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475BB-0798-4BAE-8776-207B85DC7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89AF7-4BA2-4AEB-AD5E-97665BB83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145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r>
              <a:rPr lang="en-US" smtClean="0"/>
              <a:t>January 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2988" y="62626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VLSID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92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fld id="{74A0C249-5E4F-4DEF-B93F-5CCB932608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863" y="444500"/>
            <a:ext cx="8804275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Minimum Energy Design Using Dual Below-Threshold Supply Voltages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3929063"/>
            <a:ext cx="772477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400" b="1" baseline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Kyungseok</a:t>
            </a:r>
            <a:r>
              <a:rPr lang="en-US" altLang="zh-CN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Kim and </a:t>
            </a:r>
            <a:r>
              <a:rPr lang="en-US" altLang="zh-CN" sz="2400" b="1" baseline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Vishwani</a:t>
            </a:r>
            <a:r>
              <a:rPr lang="en-US" altLang="zh-CN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</a:t>
            </a:r>
            <a:r>
              <a:rPr lang="en-US" altLang="zh-CN" sz="2400" b="1" baseline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Agrawal</a:t>
            </a:r>
            <a:endParaRPr lang="en-US" altLang="zh-CN" sz="2400" b="1" i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Mincho" charset="-128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ECE Dept. Auburn University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Auburn, AL 36849, USA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zh-CN" sz="2000" b="1" baseline="0" dirty="0">
              <a:solidFill>
                <a:schemeClr val="bg1"/>
              </a:solidFill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24</a:t>
            </a:r>
            <a:r>
              <a:rPr lang="en-US" altLang="zh-CN" sz="2000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th</a:t>
            </a: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International Conference on VLSI Design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Chennai, January </a:t>
            </a:r>
            <a:r>
              <a:rPr lang="en-US" altLang="zh-CN" sz="2000" b="1" baseline="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4, </a:t>
            </a: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2011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zh-CN" altLang="en-US" sz="2400" b="1" baseline="0" dirty="0">
              <a:solidFill>
                <a:schemeClr val="bg1"/>
              </a:solidFill>
              <a:latin typeface="Helvetica" pitchFamily="2" charset="0"/>
              <a:ea typeface="宋体" pitchFamily="2" charset="-122"/>
            </a:endParaRPr>
          </a:p>
        </p:txBody>
      </p:sp>
      <p:pic>
        <p:nvPicPr>
          <p:cNvPr id="5129" name="Picture 9" descr="AUSealColor_transparent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81" y="2338388"/>
            <a:ext cx="13668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16-bit Ripple Carry </a:t>
            </a:r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Adder (RCA)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graphicFrame>
        <p:nvGraphicFramePr>
          <p:cNvPr id="66021" name="Group 48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4850619"/>
              </p:ext>
            </p:extLst>
          </p:nvPr>
        </p:nvGraphicFramePr>
        <p:xfrm>
          <a:off x="936455" y="4417562"/>
          <a:ext cx="7271090" cy="201168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2884148"/>
                <a:gridCol w="1088571"/>
                <a:gridCol w="2068286"/>
                <a:gridCol w="1230085"/>
              </a:tblGrid>
              <a:tr h="2111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PTM 90nm CMOS (</a:t>
                      </a:r>
                      <a:r>
                        <a:rPr kumimoji="0" lang="el-G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α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=0.21, total gates=179)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Operation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Energy/cycle (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Clock rate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2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Nominal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263.4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1.16 GHz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Minimum Energy Single 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9.65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2.15 MHz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 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 energy opt.)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0.21, 0.14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7.37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2.15 MHz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 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perf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. opt.)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0.27, 0.19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9.42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8.41 MHz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6019" name="Picture 483" descr="edu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51" y="1040721"/>
            <a:ext cx="4454298" cy="324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10</a:t>
            </a:fld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800600" y="2852056"/>
            <a:ext cx="0" cy="3265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36171" y="5431972"/>
            <a:ext cx="7271657" cy="3156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811485" y="3266800"/>
            <a:ext cx="2" cy="3146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909459" y="5758545"/>
            <a:ext cx="2057398" cy="3156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9149" y="2290676"/>
            <a:ext cx="2177143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Energy Saving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23.6%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5719" y="3065424"/>
            <a:ext cx="1495765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Speed-up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4X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955971" y="6096006"/>
            <a:ext cx="1251857" cy="3156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833258" y="3222170"/>
            <a:ext cx="92528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 animBg="1"/>
      <p:bldP spid="14" grpId="1" animBg="1"/>
      <p:bldP spid="10" grpId="0"/>
      <p:bldP spid="10" grpId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Gate Slack Distribution</a:t>
            </a:r>
          </a:p>
        </p:txBody>
      </p:sp>
      <p:pic>
        <p:nvPicPr>
          <p:cNvPr id="66566" name="Picture 6" descr="ripple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82" y="1222146"/>
            <a:ext cx="40640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7" name="Picture 7" descr="ripple16du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82" y="3783691"/>
            <a:ext cx="4064000" cy="252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789488" y="1705428"/>
            <a:ext cx="4151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Non-optimized 16-bit RCA</a:t>
            </a:r>
          </a:p>
          <a:p>
            <a:pPr algn="ctr"/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Single </a:t>
            </a:r>
            <a:r>
              <a:rPr lang="en-US" sz="2400" b="1" baseline="0" dirty="0" err="1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400" b="1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= 0.21V </a:t>
            </a:r>
            <a:r>
              <a:rPr lang="en-US" sz="2400" b="1" baseline="0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at </a:t>
            </a:r>
            <a:r>
              <a:rPr lang="en-US" sz="2400" b="1" baseline="0" dirty="0" err="1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E</a:t>
            </a:r>
            <a:r>
              <a:rPr lang="en-US" sz="2400" b="1" dirty="0" err="1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min</a:t>
            </a:r>
            <a:endParaRPr lang="en-US" sz="2400" b="1" baseline="0" dirty="0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4969783" y="4019550"/>
            <a:ext cx="39710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Optimized 16-bit </a:t>
            </a:r>
            <a:r>
              <a:rPr lang="en-US" sz="2400" b="1" baseline="0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RCA</a:t>
            </a:r>
          </a:p>
          <a:p>
            <a:pPr algn="ctr"/>
            <a:r>
              <a:rPr lang="en-US" sz="2400" b="1" baseline="0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DDH</a:t>
            </a:r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= </a:t>
            </a:r>
            <a:r>
              <a:rPr lang="en-US" sz="2400" b="1" baseline="0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0.21V, V</a:t>
            </a:r>
            <a:r>
              <a:rPr lang="en-US" sz="2400" b="1" dirty="0" smtClean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DDL</a:t>
            </a:r>
            <a:r>
              <a:rPr lang="en-US" sz="2400" b="1" baseline="0" dirty="0">
                <a:solidFill>
                  <a:srgbClr val="FFFFFF"/>
                </a:solidFill>
                <a:latin typeface="Helvetica" pitchFamily="34" charset="0"/>
                <a:cs typeface="Helvetica" pitchFamily="34" charset="0"/>
              </a:rPr>
              <a:t>= 0.14V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11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76676" y="1474131"/>
            <a:ext cx="696687" cy="6794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12508" y="3805463"/>
            <a:ext cx="696687" cy="6794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679484" y="2108510"/>
            <a:ext cx="1269977" cy="16969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3168201" y="5646728"/>
            <a:ext cx="1382709" cy="5907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6850" y="1116622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baseline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large slack gates</a:t>
            </a:r>
            <a:endParaRPr lang="en-US" sz="2000" b="1" baseline="0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68201" y="4938842"/>
            <a:ext cx="1605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baseline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Topological</a:t>
            </a:r>
          </a:p>
          <a:p>
            <a:r>
              <a:rPr lang="en-US" sz="2000" b="1" baseline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constraints</a:t>
            </a:r>
            <a:endParaRPr lang="en-US" sz="2000" b="1" baseline="0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/>
      <p:bldP spid="5" grpId="0" animBg="1"/>
      <p:bldP spid="11" grpId="0" animBg="1"/>
      <p:bldP spid="14" grpId="0" animBg="1"/>
      <p:bldP spid="9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350838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4x4 Multiplier</a:t>
            </a:r>
          </a:p>
        </p:txBody>
      </p:sp>
      <p:pic>
        <p:nvPicPr>
          <p:cNvPr id="67590" name="Picture 6" descr="multi4x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32" y="3128505"/>
            <a:ext cx="3783012" cy="2378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1" name="Picture 7" descr="muti4x4o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63" y="3098115"/>
            <a:ext cx="3735039" cy="2419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178425" y="1636713"/>
            <a:ext cx="2295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7627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3898041"/>
              </p:ext>
            </p:extLst>
          </p:nvPr>
        </p:nvGraphicFramePr>
        <p:xfrm>
          <a:off x="970360" y="1220248"/>
          <a:ext cx="7203281" cy="1676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936081"/>
                <a:gridCol w="1185069"/>
                <a:gridCol w="1830274"/>
                <a:gridCol w="1251857"/>
              </a:tblGrid>
              <a:tr h="2111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PTM 90nm CMOS (</a:t>
                      </a:r>
                      <a:r>
                        <a:rPr kumimoji="0" lang="el-G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α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=0.32, total gates=140)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Operation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Energy/cycle (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Clock rate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tx1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Minimum Energy Single V</a:t>
                      </a:r>
                      <a:r>
                        <a:rPr kumimoji="0" lang="en-US" sz="1600" b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9.48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 MHz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 V</a:t>
                      </a:r>
                      <a:r>
                        <a:rPr kumimoji="0" lang="en-US" sz="1600" b="1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 energy opt.)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0.17, 0.12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8.99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1 MHz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 V</a:t>
                      </a:r>
                      <a:r>
                        <a:rPr kumimoji="0" lang="en-US" sz="16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( perf. opt.)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0.19, 0.13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9.19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1.67 MHz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335247" y="5684114"/>
            <a:ext cx="8473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Path balanced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circuits reduce energy </a:t>
            </a:r>
            <a:r>
              <a:rPr lang="en-US" sz="24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saving or speed-up  from dual </a:t>
            </a:r>
            <a:r>
              <a:rPr lang="en-US" sz="24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400" b="1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design.</a:t>
            </a:r>
            <a:endParaRPr lang="en-US" sz="2400" b="1" baseline="0" dirty="0">
              <a:solidFill>
                <a:srgbClr val="FFFF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12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12148" y="1898574"/>
            <a:ext cx="1795559" cy="3156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4629" y="3406132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Non-optimized</a:t>
            </a:r>
            <a:endParaRPr lang="en-US" sz="2400" b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123033" y="2236032"/>
            <a:ext cx="1795559" cy="3156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997" y="3394150"/>
            <a:ext cx="2329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Optimized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Energy Saving  5.2%</a:t>
            </a:r>
            <a:endParaRPr lang="en-US" sz="2400" b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8" grpId="0"/>
      <p:bldP spid="11" grpId="0" animBg="1"/>
      <p:bldP spid="11" grpId="1" animBg="1"/>
      <p:bldP spid="5" grpId="0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Selected ISCAS’85 Benchmark</a:t>
            </a:r>
          </a:p>
        </p:txBody>
      </p:sp>
      <p:graphicFrame>
        <p:nvGraphicFramePr>
          <p:cNvPr id="68730" name="Group 1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1654517"/>
              </p:ext>
            </p:extLst>
          </p:nvPr>
        </p:nvGraphicFramePr>
        <p:xfrm>
          <a:off x="199571" y="2593078"/>
          <a:ext cx="8744858" cy="286999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344930"/>
                <a:gridCol w="783770"/>
                <a:gridCol w="968829"/>
                <a:gridCol w="670243"/>
                <a:gridCol w="657814"/>
                <a:gridCol w="1118872"/>
                <a:gridCol w="835837"/>
                <a:gridCol w="731706"/>
                <a:gridCol w="859971"/>
                <a:gridCol w="772886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Benchmark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circuit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Activity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gates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single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Reduc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Freq.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(MHz)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C880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46.4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14.4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11.2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c2670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46.4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32.8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17.4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C5315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2077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47.1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116.8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C6288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2407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2.7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165.4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162.0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C7552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2823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42.3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131.7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117.1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8731" name="Text Box 123"/>
          <p:cNvSpPr txBox="1">
            <a:spLocks noChangeArrowheads="1"/>
          </p:cNvSpPr>
          <p:nvPr/>
        </p:nvSpPr>
        <p:spPr bwMode="auto">
          <a:xfrm>
            <a:off x="174172" y="1684010"/>
            <a:ext cx="8795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MILP 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solution </a:t>
            </a: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at minimum energy 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single </a:t>
            </a:r>
            <a:r>
              <a:rPr lang="en-US" sz="2800" b="1" baseline="0" dirty="0" err="1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800" b="1" dirty="0" err="1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800" b="1" dirty="0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= V</a:t>
            </a:r>
            <a:r>
              <a:rPr lang="en-US" sz="2800" b="1" dirty="0" smtClean="0">
                <a:solidFill>
                  <a:schemeClr val="accent5">
                    <a:lumMod val="90000"/>
                  </a:schemeClr>
                </a:solidFill>
                <a:latin typeface="Helvetica" pitchFamily="34" charset="0"/>
                <a:cs typeface="Helvetica" pitchFamily="34" charset="0"/>
              </a:rPr>
              <a:t>DDH</a:t>
            </a:r>
            <a:endParaRPr lang="en-US" sz="2800" b="1" baseline="0" dirty="0">
              <a:solidFill>
                <a:schemeClr val="accent5">
                  <a:lumMod val="9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January 4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VLSID 2011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B0F0"/>
                </a:solidFill>
              </a:rPr>
              <a:pPr/>
              <a:t>13</a:t>
            </a:fld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929" y="5508161"/>
            <a:ext cx="322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** PTM 90nm CMOS </a:t>
            </a:r>
            <a:endParaRPr lang="en-US" b="1" baseline="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Gate Slack Distribution</a:t>
            </a:r>
          </a:p>
        </p:txBody>
      </p:sp>
      <p:pic>
        <p:nvPicPr>
          <p:cNvPr id="69637" name="Picture 5" descr="c8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90" y="1051831"/>
            <a:ext cx="3994275" cy="2486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024239" y="108860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c880</a:t>
            </a:r>
          </a:p>
        </p:txBody>
      </p:sp>
      <p:pic>
        <p:nvPicPr>
          <p:cNvPr id="69641" name="Picture 9" descr="c53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85" y="1040844"/>
            <a:ext cx="3994274" cy="25171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288554" y="1057762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c5315</a:t>
            </a:r>
          </a:p>
        </p:txBody>
      </p:sp>
      <p:pic>
        <p:nvPicPr>
          <p:cNvPr id="69642" name="Picture 10" descr="c628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75" y="3792085"/>
            <a:ext cx="3994275" cy="2491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904493" y="3852704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c6288</a:t>
            </a:r>
          </a:p>
        </p:txBody>
      </p:sp>
      <p:pic>
        <p:nvPicPr>
          <p:cNvPr id="69644" name="Picture 12" descr="c75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669" y="3792085"/>
            <a:ext cx="3994273" cy="25149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330287" y="3853122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c7552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14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MILP for High Performance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46813" y="1183817"/>
            <a:ext cx="8960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34" charset="0"/>
                <a:cs typeface="Helvetica" pitchFamily="34" charset="0"/>
              </a:rPr>
              <a:t>MILP </a:t>
            </a:r>
            <a:r>
              <a:rPr lang="en-US" sz="2400" b="1" baseline="0" dirty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34" charset="0"/>
                <a:cs typeface="Helvetica" pitchFamily="34" charset="0"/>
              </a:rPr>
              <a:t>is applicable for all performance criteria between minimum energy mode and nominal high performance </a:t>
            </a:r>
            <a:r>
              <a:rPr lang="en-US" sz="2400" b="1" baseline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34" charset="0"/>
                <a:cs typeface="Helvetica" pitchFamily="34" charset="0"/>
              </a:rPr>
              <a:t>mode</a:t>
            </a:r>
            <a:endParaRPr lang="en-US" sz="2400" b="1" baseline="0" dirty="0">
              <a:solidFill>
                <a:schemeClr val="accent2">
                  <a:lumMod val="20000"/>
                  <a:lumOff val="8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0823" name="Group 16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3030168"/>
              </p:ext>
            </p:extLst>
          </p:nvPr>
        </p:nvGraphicFramePr>
        <p:xfrm>
          <a:off x="642694" y="2080179"/>
          <a:ext cx="7827188" cy="3194877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309564"/>
                <a:gridCol w="705080"/>
                <a:gridCol w="921055"/>
                <a:gridCol w="616944"/>
                <a:gridCol w="654367"/>
                <a:gridCol w="1108332"/>
                <a:gridCol w="815248"/>
                <a:gridCol w="826266"/>
                <a:gridCol w="87033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Benchmark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circuit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Activity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</a:t>
                      </a:r>
                      <a:endParaRPr kumimoji="0" lang="en-US" sz="160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gates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single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Reduc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C880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360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56.9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277.6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136.1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c1908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584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0.67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26.9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496.5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402.4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C2670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901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0.16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57.9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647.6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337.9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C3540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0.33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1844.0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1667.0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C6288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2407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0.28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53.1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3066.0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2976.0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15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089" y="5324638"/>
            <a:ext cx="322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** PTM 90nm CMOS </a:t>
            </a:r>
            <a:endParaRPr lang="en-US" b="1" baseline="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968" y="5639540"/>
            <a:ext cx="8216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Delay exponentially depends on </a:t>
            </a:r>
            <a:r>
              <a:rPr lang="en-US" sz="1600" b="1" baseline="0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1600" b="1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1600" b="1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6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6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in </a:t>
            </a:r>
            <a:r>
              <a:rPr lang="en-US" sz="1600" b="1" baseline="0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16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region, but  is polynomial dependence following the alpha-power law model [8] in above-threshold operation. </a:t>
            </a:r>
          </a:p>
          <a:p>
            <a:r>
              <a:rPr lang="en-US" sz="16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This delay characteristic causes less energy saving  for </a:t>
            </a:r>
            <a:r>
              <a:rPr lang="en-US" sz="1600" b="1" baseline="0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16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circuits </a:t>
            </a:r>
            <a:endParaRPr lang="en-US" sz="1600" b="1" baseline="0" dirty="0">
              <a:solidFill>
                <a:srgbClr val="FFFF00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130" y="0"/>
            <a:ext cx="6999741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Conclusion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C000"/>
                </a:solidFill>
              </a:rPr>
              <a:t>Future Work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CFFC33-E008-444A-B52E-8445E5758FFD}" type="slidenum">
              <a:rPr lang="en-US" baseline="0">
                <a:solidFill>
                  <a:srgbClr val="0070C0"/>
                </a:solidFill>
                <a:latin typeface="Helvetica" pitchFamily="2" charset="0"/>
              </a:rPr>
              <a:pPr eaLnBrk="1" hangingPunct="1"/>
              <a:t>16</a:t>
            </a:fld>
            <a:endParaRPr lang="en-US" baseline="0">
              <a:solidFill>
                <a:srgbClr val="0070C0"/>
              </a:solidFill>
              <a:latin typeface="Helvetica" pitchFamily="2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89186" y="937189"/>
            <a:ext cx="873409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Dual 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000" b="1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design is valid for energy reduction below the minimum energy achievable </a:t>
            </a:r>
            <a:r>
              <a:rPr lang="en-US" sz="20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by 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a single 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as well as for substantial speed-up within the minimum energy budget of a bulk CMOS 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circuit.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Use of a conventional level converter is </a:t>
            </a:r>
            <a:r>
              <a:rPr lang="en-US" sz="20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impractical due to 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huge delay in 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dual-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design and </a:t>
            </a:r>
            <a:r>
              <a:rPr lang="en-US" sz="20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is eliminated 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by topological constraints in MILP.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Presented MILP for </a:t>
            </a:r>
            <a:r>
              <a:rPr lang="en-US" sz="2000" b="1" baseline="0" dirty="0" err="1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mininum</a:t>
            </a:r>
            <a:r>
              <a:rPr lang="en-US" sz="20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energy CMOS design is applicable from minimum energy operation to high performance operation. 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0717" y="4209369"/>
            <a:ext cx="871833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Delay of a </a:t>
            </a:r>
            <a:r>
              <a:rPr lang="en-US" sz="2000" b="1" baseline="0" dirty="0" err="1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circuit is susceptible to process variation and </a:t>
            </a:r>
            <a:r>
              <a:rPr lang="en-US" sz="2000" b="1" baseline="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investigation is </a:t>
            </a: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needed in  the minimum energy </a:t>
            </a:r>
            <a:r>
              <a:rPr lang="en-US" sz="2000" b="1" baseline="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design.</a:t>
            </a:r>
            <a:endParaRPr lang="en-US" sz="2000" b="1" baseline="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baseline="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Removing </a:t>
            </a: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topological constraints in MILP by a proper level-shifting device is needed to achieve more energy saving.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 Investigate technology scaling effect for dual-</a:t>
            </a:r>
            <a:r>
              <a:rPr lang="en-US" sz="2000" b="1" baseline="0" dirty="0" err="1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000" b="1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design in </a:t>
            </a:r>
            <a:r>
              <a:rPr lang="en-US" sz="2000" b="1" baseline="0" dirty="0" err="1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subtheshold</a:t>
            </a:r>
            <a:r>
              <a:rPr lang="en-US" sz="2000" b="1" baseline="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 region.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161"/>
          <p:cNvSpPr txBox="1">
            <a:spLocks noChangeArrowheads="1"/>
          </p:cNvSpPr>
          <p:nvPr/>
        </p:nvSpPr>
        <p:spPr bwMode="auto">
          <a:xfrm>
            <a:off x="189186" y="888935"/>
            <a:ext cx="871833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[1] 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A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Wang, B. H. Calhoun, and A. P.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Chandrakasan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Sub-Threshold Design for Ultra 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Low-Power 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Systems. Springer, 2006.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2] R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M. Swanson and J. D.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Meindl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“Ion-Implanted Complementary MOS Transistors in Low-Voltage Circuits,” 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IEEE JSSC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vol. 7, no. 2, April 1972.</a:t>
            </a:r>
          </a:p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3] A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Bryant, J. Brown, P. Cottrell, M.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Ketchen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J. Ellis-Monaghan, E. Nowak, I.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Div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and E. Junction, “Low-power CMOS at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Vdd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= 4kT/q,” in 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Device Research Conference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2001, pp. 22–23.</a:t>
            </a:r>
          </a:p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4] M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Seok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D. Sylvester, and D.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Blaauw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“Optimal Technology Selection for Minimizing Energy and Variability in Low Voltage Applications,” in 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Proc. of International </a:t>
            </a:r>
            <a:r>
              <a:rPr lang="en-US" sz="1600" i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Symp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Low Power Electronics and Design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2008, pp. 9–14.</a:t>
            </a:r>
          </a:p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5] K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Usami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and M. Horowitz, “Clustered Voltage Scaling Technique for Low-Power Design,” in Proceedings of International Symposium on Low Power Design, 1995, pp. 3–8.</a:t>
            </a:r>
          </a:p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6] K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Usami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M. Igarashi, F. Minami, T. Ishikawa, M.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Kanzawa,M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Ichida, and K.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Nogami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“Automated Low-Power Technique Exploiting Multiple Supply Voltages Applied to a Media Processor,” IEEE Journal of Solid-State Circuits, vol. 33, no. 3, pp. 463–472, 1998.</a:t>
            </a:r>
          </a:p>
          <a:p>
            <a:pPr eaLnBrk="1" hangingPunct="1"/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7] T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Raja, V. D. </a:t>
            </a:r>
            <a:r>
              <a:rPr lang="en-US" sz="1600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Agrawal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and M. L. Bushnell, “Minimum Dynamic Power CMOS Circuit Design by a Reduced Constraint Set Linear Program,” in 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Proceedings of 16th International Conference on VLSI Design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Jan.2003, pp. 527–532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</a:p>
          <a:p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[8] T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 Sakurai and A. Newton, “Alpha-Power Law MOSFET 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Model and 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Its Applications to CMOS Inverter Delay and Other Formulas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,” </a:t>
            </a:r>
            <a:r>
              <a:rPr lang="en-US" sz="1600" i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IEEE </a:t>
            </a:r>
            <a:r>
              <a:rPr lang="en-US" sz="1600" i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Journal of Solid-State Circuits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vol. 25, no. 2, 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pp. 584–594</a:t>
            </a:r>
            <a:r>
              <a:rPr lang="en-US" sz="16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Apr. 1990</a:t>
            </a:r>
            <a:r>
              <a:rPr lang="en-US" sz="1600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  <a:endParaRPr lang="en-US" sz="1600" baseline="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37306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References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381750"/>
            <a:ext cx="2133600" cy="476250"/>
          </a:xfrm>
        </p:spPr>
        <p:txBody>
          <a:bodyPr/>
          <a:lstStyle/>
          <a:p>
            <a:fld id="{19B801D5-2954-4B7E-AF84-4B99162E4689}" type="slidenum">
              <a:rPr lang="en-US" smtClean="0">
                <a:solidFill>
                  <a:srgbClr val="0070C0"/>
                </a:solidFill>
              </a:rPr>
              <a:pPr/>
              <a:t>17</a:t>
            </a:fld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BFF31F-3353-4DB4-8DFA-8BEFD305D961}" type="slidenum">
              <a:rPr lang="en-US" baseline="0">
                <a:solidFill>
                  <a:srgbClr val="0070C0"/>
                </a:solidFill>
                <a:latin typeface="Helvetica" pitchFamily="2" charset="0"/>
              </a:rPr>
              <a:pPr eaLnBrk="1" hangingPunct="1"/>
              <a:t>18</a:t>
            </a:fld>
            <a:endParaRPr lang="en-US" baseline="0">
              <a:solidFill>
                <a:srgbClr val="0070C0"/>
              </a:solidFill>
              <a:latin typeface="Helvetica" pitchFamily="2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84163" y="1250950"/>
            <a:ext cx="6137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64556" y="1663700"/>
            <a:ext cx="48148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cap="all" baseline="0" dirty="0" smtClean="0">
                <a:ln w="0"/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Thank you</a:t>
            </a:r>
            <a:r>
              <a:rPr lang="en-US" sz="4400" b="1" cap="all" baseline="0" dirty="0" smtClean="0">
                <a:ln w="0"/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elvetica" pitchFamily="2" charset="0"/>
              </a:rPr>
              <a:t>!!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 cap="all" baseline="0" dirty="0" smtClean="0">
                <a:ln w="0"/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&amp;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 cap="all" baseline="0" dirty="0" smtClean="0">
                <a:ln w="0"/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Questions?</a:t>
            </a:r>
            <a:endParaRPr lang="en-US" sz="4400" b="1" cap="all" dirty="0">
              <a:ln w="0"/>
              <a:solidFill>
                <a:srgbClr val="FFC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  <a:latin typeface="Helvetica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 Energy Constrained Systems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1188" y="1397454"/>
            <a:ext cx="6510223" cy="3184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Properties [1]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Low activity rates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Relaxed performance requirements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Long battery lifetime (more than 1 year)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Energy harvesting from the environment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Solar, Vibration, Thermoelectric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FD4954-46A8-4BEF-8C1F-BAF0960E5C35}" type="slidenum">
              <a:rPr lang="en-US" baseline="0">
                <a:solidFill>
                  <a:srgbClr val="0070C0"/>
                </a:solidFill>
                <a:latin typeface="Helvetica" pitchFamily="2" charset="0"/>
              </a:rPr>
              <a:pPr eaLnBrk="1" hangingPunct="1"/>
              <a:t>2</a:t>
            </a:fld>
            <a:endParaRPr lang="en-US" baseline="0">
              <a:solidFill>
                <a:srgbClr val="0070C0"/>
              </a:solidFill>
              <a:latin typeface="Helvetica" pitchFamily="2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80745" y="4192385"/>
            <a:ext cx="869110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4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: </a:t>
            </a:r>
            <a:r>
              <a:rPr lang="en-US" sz="24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baseline="0" dirty="0">
                <a:solidFill>
                  <a:srgbClr val="00B0F0"/>
                </a:solidFill>
              </a:rPr>
              <a:t> </a:t>
            </a:r>
            <a:r>
              <a:rPr lang="en-US" sz="2000" b="1" baseline="0" dirty="0">
                <a:solidFill>
                  <a:schemeClr val="accent3"/>
                </a:solidFill>
              </a:rPr>
              <a:t>Micro-sensor </a:t>
            </a:r>
            <a:r>
              <a:rPr lang="en-US" sz="2000" b="1" baseline="0" dirty="0" smtClean="0">
                <a:solidFill>
                  <a:schemeClr val="accent3"/>
                </a:solidFill>
              </a:rPr>
              <a:t>networks, Pacemakers, RFID tags, and Portable </a:t>
            </a:r>
            <a:r>
              <a:rPr lang="en-US" sz="2000" b="1" baseline="0" dirty="0">
                <a:solidFill>
                  <a:schemeClr val="accent3"/>
                </a:solidFill>
              </a:rPr>
              <a:t>devices</a:t>
            </a:r>
          </a:p>
          <a:p>
            <a:pPr>
              <a:spcBef>
                <a:spcPct val="50000"/>
              </a:spcBef>
            </a:pPr>
            <a:endParaRPr lang="en-US" sz="2000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January 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7189" name="Picture 21" descr="C:\Documents and Settings\kimkyu1\Desktop\imagesCA5U3WI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96" y="5022734"/>
            <a:ext cx="1179037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1" name="Picture 23" descr="C:\Documents and Settings\kimkyu1\Desktop\imagesCAZY3MC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731" y="5003170"/>
            <a:ext cx="1217135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Picture 24" descr="C:\Documents and Settings\kimkyu1\Desktop\imagesCA2XQU9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041" y="5022735"/>
            <a:ext cx="1758059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3492500" y="649287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fld id="{9BD45F13-4F9F-43CB-8A68-EE0E20D200EE}" type="slidenum">
              <a:rPr lang="en-US" sz="1400" b="1" baseline="0">
                <a:solidFill>
                  <a:srgbClr val="0070C0"/>
                </a:solidFill>
                <a:latin typeface="Helvetica" pitchFamily="2" charset="0"/>
              </a:rPr>
              <a:pPr algn="ctr" eaLnBrk="1" hangingPunct="1"/>
              <a:t>3</a:t>
            </a:fld>
            <a:endParaRPr lang="en-US" sz="1400" b="1" baseline="0">
              <a:solidFill>
                <a:srgbClr val="0070C0"/>
              </a:solidFill>
              <a:latin typeface="Helvetica" pitchFamily="2" charset="0"/>
            </a:endParaRP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162160" y="1333277"/>
            <a:ext cx="8860957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Minimum Operating Voltage (</a:t>
            </a:r>
            <a:r>
              <a:rPr lang="en-US" sz="2800" b="1" baseline="0" dirty="0" err="1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</a:t>
            </a:r>
            <a:r>
              <a:rPr lang="en-US" sz="2800" b="1" dirty="0" err="1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min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) </a:t>
            </a:r>
            <a:endParaRPr lang="en-US" sz="2800" b="1" baseline="0" dirty="0">
              <a:solidFill>
                <a:schemeClr val="accent5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Swanson and </a:t>
            </a:r>
            <a:r>
              <a:rPr lang="en-US" sz="2400" b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Meindl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(1972) [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2]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000" b="1" baseline="0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min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= 8kT/q ≈ 200 mV  at 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300K</a:t>
            </a:r>
            <a:endParaRPr lang="en-US" sz="2000" b="1" baseline="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Ideal limit of the lowest possible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supply voltage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(2001)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[3]</a:t>
            </a:r>
          </a:p>
          <a:p>
            <a:pPr eaLnBrk="1" hangingPunct="1"/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   	</a:t>
            </a:r>
            <a:r>
              <a:rPr lang="en-US" sz="2000" b="1" baseline="0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min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= 2kT/q  ≈ 57 mV at 300K</a:t>
            </a:r>
          </a:p>
        </p:txBody>
      </p:sp>
      <p:sp>
        <p:nvSpPr>
          <p:cNvPr id="57351" name="Rectangle 2"/>
          <p:cNvSpPr>
            <a:spLocks noChangeArrowheads="1"/>
          </p:cNvSpPr>
          <p:nvPr/>
        </p:nvSpPr>
        <p:spPr bwMode="auto">
          <a:xfrm>
            <a:off x="37306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Minimum Energy Operation</a:t>
            </a:r>
          </a:p>
        </p:txBody>
      </p:sp>
      <p:sp>
        <p:nvSpPr>
          <p:cNvPr id="57352" name="Rectangle 3"/>
          <p:cNvSpPr>
            <a:spLocks noChangeArrowheads="1"/>
          </p:cNvSpPr>
          <p:nvPr/>
        </p:nvSpPr>
        <p:spPr bwMode="auto">
          <a:xfrm>
            <a:off x="193676" y="3649110"/>
            <a:ext cx="8666545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Minimum E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nergy </a:t>
            </a: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per </a:t>
            </a:r>
            <a:r>
              <a:rPr lang="en-US" sz="2800" b="1" baseline="0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Cycle </a:t>
            </a: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(</a:t>
            </a:r>
            <a:r>
              <a:rPr lang="en-US" sz="2800" b="1" baseline="0" dirty="0" err="1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E</a:t>
            </a:r>
            <a:r>
              <a:rPr lang="en-US" sz="2800" b="1" dirty="0" err="1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min</a:t>
            </a:r>
            <a:r>
              <a:rPr lang="en-US" sz="2800" b="1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 </a:t>
            </a: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)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400" b="1" baseline="0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en-US" sz="2400" b="1" dirty="0" err="1">
                <a:solidFill>
                  <a:schemeClr val="bg1"/>
                </a:solidFill>
                <a:latin typeface="Helvetica" pitchFamily="2" charset="0"/>
              </a:rPr>
              <a:t>min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 normally occurs in </a:t>
            </a:r>
            <a:r>
              <a:rPr lang="en-US" sz="2400" b="1" baseline="0" dirty="0" err="1">
                <a:solidFill>
                  <a:schemeClr val="bg1"/>
                </a:solidFill>
                <a:latin typeface="Helvetica" pitchFamily="2" charset="0"/>
              </a:rPr>
              <a:t>subthreshold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 region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2" charset="0"/>
              </a:rPr>
              <a:t>( </a:t>
            </a:r>
            <a:r>
              <a:rPr lang="en-US" sz="2400" b="1" baseline="0" dirty="0" err="1" smtClean="0">
                <a:solidFill>
                  <a:schemeClr val="bg1"/>
                </a:solidFill>
                <a:latin typeface="Helvetica" pitchFamily="2" charset="0"/>
              </a:rPr>
              <a:t>V</a:t>
            </a:r>
            <a:r>
              <a:rPr lang="en-US" sz="2400" b="1" dirty="0" err="1" smtClean="0">
                <a:solidFill>
                  <a:schemeClr val="bg1"/>
                </a:solidFill>
                <a:latin typeface="Helvetica" pitchFamily="2" charset="0"/>
              </a:rPr>
              <a:t>dd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&lt; </a:t>
            </a:r>
            <a:r>
              <a:rPr lang="en-US" sz="2400" b="1" baseline="0" dirty="0" err="1">
                <a:solidFill>
                  <a:schemeClr val="bg1"/>
                </a:solidFill>
                <a:latin typeface="Helvetica" pitchFamily="2" charset="0"/>
              </a:rPr>
              <a:t>V</a:t>
            </a:r>
            <a:r>
              <a:rPr lang="en-US" sz="2400" b="1" dirty="0" err="1">
                <a:solidFill>
                  <a:schemeClr val="bg1"/>
                </a:solidFill>
                <a:latin typeface="Helvetica" pitchFamily="2" charset="0"/>
              </a:rPr>
              <a:t>th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) 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2" charset="0"/>
              </a:rPr>
              <a:t>   if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speed is not constrained.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Practical </a:t>
            </a:r>
            <a:r>
              <a:rPr lang="en-US" sz="2400" b="1" baseline="0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en-US" sz="2400" b="1" dirty="0" err="1">
                <a:solidFill>
                  <a:schemeClr val="bg1"/>
                </a:solidFill>
                <a:latin typeface="Helvetica" pitchFamily="2" charset="0"/>
              </a:rPr>
              <a:t>min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2" charset="0"/>
              </a:rPr>
              <a:t>may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be higher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2" charset="0"/>
              </a:rPr>
              <a:t>for system performance</a:t>
            </a:r>
            <a:endParaRPr lang="en-US" sz="2400" b="1" baseline="0" dirty="0">
              <a:solidFill>
                <a:schemeClr val="bg1"/>
              </a:solidFill>
              <a:latin typeface="Helvetica" pitchFamily="2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b="1" baseline="0" dirty="0" err="1" smtClean="0">
                <a:solidFill>
                  <a:schemeClr val="bg1"/>
                </a:solidFill>
                <a:latin typeface="Helvetica" pitchFamily="2" charset="0"/>
              </a:rPr>
              <a:t>V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dd</a:t>
            </a:r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2" charset="0"/>
              </a:rPr>
              <a:t> cannot </a:t>
            </a:r>
            <a:r>
              <a:rPr lang="en-US" sz="2000" b="1" baseline="0" dirty="0">
                <a:solidFill>
                  <a:schemeClr val="bg1"/>
                </a:solidFill>
                <a:latin typeface="Helvetica" pitchFamily="2" charset="0"/>
              </a:rPr>
              <a:t>be scaled </a:t>
            </a:r>
            <a:r>
              <a:rPr lang="en-US" sz="2000" b="1" baseline="0" dirty="0" smtClean="0">
                <a:solidFill>
                  <a:schemeClr val="bg1"/>
                </a:solidFill>
                <a:latin typeface="Helvetica" pitchFamily="2" charset="0"/>
              </a:rPr>
              <a:t>down to achieve </a:t>
            </a:r>
            <a:r>
              <a:rPr lang="en-US" sz="2000" b="1" baseline="0" dirty="0" err="1" smtClean="0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min</a:t>
            </a:r>
            <a:endParaRPr lang="en-US" sz="2000" b="1" baseline="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VLSID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3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Previous Work</a:t>
            </a:r>
          </a:p>
        </p:txBody>
      </p:sp>
      <p:pic>
        <p:nvPicPr>
          <p:cNvPr id="59406" name="Picture 14" descr="publish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37" y="990596"/>
            <a:ext cx="4737326" cy="3430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29079" y="4617128"/>
            <a:ext cx="82858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Published </a:t>
            </a:r>
            <a:r>
              <a:rPr lang="en-US" sz="2400" b="1" baseline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</a:t>
            </a:r>
            <a:r>
              <a:rPr lang="en-US" sz="2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ubthreshold</a:t>
            </a:r>
            <a:r>
              <a:rPr lang="en-US" sz="2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or </a:t>
            </a:r>
            <a:r>
              <a:rPr lang="en-US" sz="2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near-threshold </a:t>
            </a:r>
            <a:r>
              <a:rPr lang="en-US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VLSI </a:t>
            </a:r>
            <a:r>
              <a:rPr lang="en-US" sz="2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design and </a:t>
            </a:r>
            <a:r>
              <a:rPr lang="en-US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sz="2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perating voltage for minimum energy per cycle </a:t>
            </a:r>
            <a:r>
              <a:rPr lang="en-US" sz="24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[4]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387475" y="5656487"/>
            <a:ext cx="6131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FFFF00"/>
                </a:solidFill>
              </a:rPr>
              <a:t>All </a:t>
            </a:r>
            <a:r>
              <a:rPr lang="en-US" sz="2400" b="1" baseline="0" dirty="0" smtClean="0">
                <a:solidFill>
                  <a:srgbClr val="FFFF00"/>
                </a:solidFill>
              </a:rPr>
              <a:t>work assumes scaling of a </a:t>
            </a:r>
            <a:r>
              <a:rPr lang="en-US" sz="2400" b="1" baseline="0" dirty="0">
                <a:solidFill>
                  <a:srgbClr val="FFFF00"/>
                </a:solidFill>
              </a:rPr>
              <a:t>single </a:t>
            </a:r>
            <a:r>
              <a:rPr lang="en-US" sz="2400" b="1" baseline="0" dirty="0" err="1">
                <a:solidFill>
                  <a:srgbClr val="FFFF00"/>
                </a:solidFill>
              </a:rPr>
              <a:t>V</a:t>
            </a:r>
            <a:r>
              <a:rPr lang="en-US" sz="2400" b="1" dirty="0" err="1">
                <a:solidFill>
                  <a:srgbClr val="FFFF00"/>
                </a:solidFill>
              </a:rPr>
              <a:t>dd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400" b="1" baseline="0" dirty="0">
              <a:solidFill>
                <a:srgbClr val="FF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VLSID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4</a:t>
            </a:fld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Motivation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7918" y="1257317"/>
            <a:ext cx="896722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Energy budget for energy constrained systems may need to be more stringent for long battery life or energy harvesting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Minimum energy operation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has a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huge penalty in system performance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Near-threshold design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gives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moderate speed,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but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increases energy consumption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about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2X from </a:t>
            </a:r>
            <a:r>
              <a:rPr lang="en-US" sz="2200" b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E</a:t>
            </a:r>
            <a:r>
              <a:rPr lang="en-US" sz="2200" b="1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min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Utilizing time slack for low power design is common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at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above-threshold,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but has not been explored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in </a:t>
            </a:r>
            <a:r>
              <a:rPr lang="en-US" sz="2200" b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operation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Sizing affects functional failure and  fixed </a:t>
            </a:r>
            <a:r>
              <a:rPr lang="en-US" sz="2200" b="1" baseline="0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mult-V</a:t>
            </a:r>
            <a:r>
              <a:rPr lang="en-US" sz="2200" b="1" dirty="0" err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th</a:t>
            </a:r>
            <a:r>
              <a:rPr lang="en-US" sz="22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by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foundries</a:t>
            </a:r>
            <a:r>
              <a:rPr lang="en-US" sz="22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may not  be adequate to utilize time slack in </a:t>
            </a:r>
            <a:r>
              <a:rPr lang="en-US" sz="2200" b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region. </a:t>
            </a:r>
            <a:r>
              <a:rPr lang="en-US" sz="22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But</a:t>
            </a:r>
            <a:r>
              <a:rPr lang="en-US" sz="22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, two supply voltages are manageable and  acceptable in  today’s VLSI design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VLSID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5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Dual-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dd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Design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26570" y="932194"/>
            <a:ext cx="8533651" cy="272503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/>
              <a:t>Apply V</a:t>
            </a:r>
            <a:r>
              <a:rPr lang="en-US" sz="2400" baseline="-25000" dirty="0" smtClean="0"/>
              <a:t>DDH </a:t>
            </a:r>
            <a:r>
              <a:rPr lang="en-US" sz="2400" dirty="0" smtClean="0"/>
              <a:t>to gates on critical paths to maintain performance, while V</a:t>
            </a:r>
            <a:r>
              <a:rPr lang="en-US" sz="2400" baseline="-25000" dirty="0" smtClean="0"/>
              <a:t>DDL </a:t>
            </a:r>
            <a:r>
              <a:rPr lang="en-US" sz="2400" dirty="0" smtClean="0"/>
              <a:t>to gates on non-critical paths to reduce power.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/>
              <a:t>Two heuristic algorithms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Clustered Voltage Scaling (CVS) [5]  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Extended </a:t>
            </a:r>
            <a:r>
              <a:rPr lang="en-US" sz="2000" dirty="0"/>
              <a:t>Clustered Voltage Scaling (ECVS) [6] 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- Use level converters in a combinational circuit block to achieve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  more power saving than CVS.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>
                <a:latin typeface="Helvetica" pitchFamily="2" charset="0"/>
              </a:rPr>
              <a:t>Level converter has unacceptable delay overhead in </a:t>
            </a:r>
            <a:r>
              <a:rPr lang="en-US" sz="2400" dirty="0" err="1">
                <a:latin typeface="Helvetica" pitchFamily="2" charset="0"/>
              </a:rPr>
              <a:t>subhreshold</a:t>
            </a:r>
            <a:r>
              <a:rPr lang="en-US" sz="2400" dirty="0">
                <a:latin typeface="Helvetica" pitchFamily="2" charset="0"/>
              </a:rPr>
              <a:t> </a:t>
            </a:r>
            <a:r>
              <a:rPr lang="en-US" sz="2400" dirty="0" smtClean="0">
                <a:latin typeface="Helvetica" pitchFamily="2" charset="0"/>
              </a:rPr>
              <a:t>region.</a:t>
            </a:r>
            <a:endParaRPr lang="en-US" sz="2400" dirty="0">
              <a:latin typeface="Helvetica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43CA31-B9DA-443A-AF68-E9BB5C75235E}" type="slidenum">
              <a:rPr lang="en-US" baseline="0">
                <a:solidFill>
                  <a:srgbClr val="0070C0"/>
                </a:solidFill>
                <a:latin typeface="Helvetica" pitchFamily="2" charset="0"/>
              </a:rPr>
              <a:pPr eaLnBrk="1" hangingPunct="1"/>
              <a:t>6</a:t>
            </a:fld>
            <a:endParaRPr lang="en-US" baseline="0" dirty="0">
              <a:solidFill>
                <a:srgbClr val="0070C0"/>
              </a:solidFill>
              <a:latin typeface="Helvetica" pitchFamily="2" charset="0"/>
            </a:endParaRPr>
          </a:p>
        </p:txBody>
      </p:sp>
      <p:graphicFrame>
        <p:nvGraphicFramePr>
          <p:cNvPr id="21622" name="Group 1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7616174"/>
              </p:ext>
            </p:extLst>
          </p:nvPr>
        </p:nvGraphicFramePr>
        <p:xfrm>
          <a:off x="204951" y="4081861"/>
          <a:ext cx="6684580" cy="183489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648607"/>
                <a:gridCol w="2159876"/>
                <a:gridCol w="1876097"/>
              </a:tblGrid>
              <a:tr h="5959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PTM 90nm CMOS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Gate delay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Nominal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=1.2V,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=0.8V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Subthreshold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=0.3V,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=0.25V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fanout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 4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 converter (LC)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23.64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psec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112.33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psec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1.52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nsec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121.86 </a:t>
                      </a: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nsec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LC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 INV (FO=4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633128" y="6058586"/>
            <a:ext cx="787774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baseline="0" dirty="0" smtClean="0">
                <a:solidFill>
                  <a:srgbClr val="FFFF00"/>
                </a:solidFill>
                <a:latin typeface="+mn-lt"/>
              </a:rPr>
              <a:t>Eliminate </a:t>
            </a:r>
            <a:r>
              <a:rPr lang="en-US" sz="2200" b="1" baseline="0" dirty="0">
                <a:solidFill>
                  <a:srgbClr val="FFFF00"/>
                </a:solidFill>
                <a:latin typeface="+mn-lt"/>
              </a:rPr>
              <a:t>use of LCs by topological </a:t>
            </a:r>
            <a:r>
              <a:rPr lang="en-US" sz="2200" b="1" baseline="0" dirty="0" smtClean="0">
                <a:solidFill>
                  <a:srgbClr val="FFFF00"/>
                </a:solidFill>
                <a:latin typeface="+mn-lt"/>
              </a:rPr>
              <a:t>constraints </a:t>
            </a:r>
            <a:r>
              <a:rPr lang="en-US" sz="2200" b="1" baseline="0" dirty="0">
                <a:solidFill>
                  <a:srgbClr val="FFFF00"/>
                </a:solidFill>
                <a:latin typeface="+mn-lt"/>
              </a:rPr>
              <a:t>in </a:t>
            </a:r>
            <a:r>
              <a:rPr lang="en-US" sz="2200" b="1" baseline="0" dirty="0" smtClean="0">
                <a:solidFill>
                  <a:srgbClr val="FFFF00"/>
                </a:solidFill>
                <a:latin typeface="+mn-lt"/>
              </a:rPr>
              <a:t>MILP !!</a:t>
            </a:r>
            <a:endParaRPr lang="en-US" sz="2200" b="1" baseline="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388" y="4137933"/>
            <a:ext cx="1952625" cy="17294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MILP for V</a:t>
            </a:r>
            <a:r>
              <a:rPr lang="en-US" sz="3600" b="1" dirty="0">
                <a:solidFill>
                  <a:srgbClr val="FFFF00"/>
                </a:solidFill>
                <a:latin typeface="Helvetica" pitchFamily="2" charset="0"/>
              </a:rPr>
              <a:t>DDL</a:t>
            </a:r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 Assignment</a:t>
            </a:r>
          </a:p>
        </p:txBody>
      </p:sp>
      <p:sp>
        <p:nvSpPr>
          <p:cNvPr id="62470" name="Text Box 20"/>
          <p:cNvSpPr txBox="1">
            <a:spLocks noChangeArrowheads="1"/>
          </p:cNvSpPr>
          <p:nvPr/>
        </p:nvSpPr>
        <p:spPr bwMode="auto">
          <a:xfrm>
            <a:off x="272710" y="1262743"/>
            <a:ext cx="7400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Objective Function</a:t>
            </a:r>
          </a:p>
        </p:txBody>
      </p:sp>
      <p:sp>
        <p:nvSpPr>
          <p:cNvPr id="62471" name="Text Box 20"/>
          <p:cNvSpPr txBox="1">
            <a:spLocks noChangeArrowheads="1"/>
          </p:cNvSpPr>
          <p:nvPr/>
        </p:nvSpPr>
        <p:spPr bwMode="auto">
          <a:xfrm>
            <a:off x="272710" y="4159031"/>
            <a:ext cx="85985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Performance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requirement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C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(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DDH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) 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is given.</a:t>
            </a:r>
          </a:p>
          <a:p>
            <a:pPr marL="285750" indent="-28575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Integer variable X</a:t>
            </a:r>
            <a:r>
              <a:rPr lang="en-US" sz="24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: 0 for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 V</a:t>
            </a:r>
            <a:r>
              <a:rPr lang="en-US" sz="24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DDH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cell  or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1 for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 V</a:t>
            </a:r>
            <a:r>
              <a:rPr lang="en-US" sz="24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DDL 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cell.</a:t>
            </a:r>
            <a:endParaRPr lang="en-US" sz="2400" b="1" baseline="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optimal V</a:t>
            </a:r>
            <a:r>
              <a:rPr lang="en-US" sz="24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DDL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is searched with MILP constraints  by multiple-run </a:t>
            </a:r>
            <a:r>
              <a:rPr lang="en-US" sz="2400" b="1" baseline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between </a:t>
            </a:r>
            <a:r>
              <a:rPr lang="en-US" sz="2400" b="1" baseline="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min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and V</a:t>
            </a:r>
            <a:r>
              <a:rPr lang="en-US" sz="24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DDH.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             </a:t>
            </a:r>
          </a:p>
        </p:txBody>
      </p:sp>
      <p:graphicFrame>
        <p:nvGraphicFramePr>
          <p:cNvPr id="6247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90482640"/>
              </p:ext>
            </p:extLst>
          </p:nvPr>
        </p:nvGraphicFramePr>
        <p:xfrm>
          <a:off x="1231900" y="2034268"/>
          <a:ext cx="6680200" cy="785812"/>
        </p:xfrm>
        <a:graphic>
          <a:graphicData uri="http://schemas.openxmlformats.org/presentationml/2006/ole">
            <p:oleObj spid="_x0000_s62566" name="Equation" r:id="rId3" imgW="3035160" imgH="355320" progId="Equation.3">
              <p:embed/>
            </p:oleObj>
          </a:graphicData>
        </a:graphic>
      </p:graphicFrame>
      <p:graphicFrame>
        <p:nvGraphicFramePr>
          <p:cNvPr id="624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51386178"/>
              </p:ext>
            </p:extLst>
          </p:nvPr>
        </p:nvGraphicFramePr>
        <p:xfrm>
          <a:off x="2209800" y="3016024"/>
          <a:ext cx="4724400" cy="590550"/>
        </p:xfrm>
        <a:graphic>
          <a:graphicData uri="http://schemas.openxmlformats.org/presentationml/2006/ole">
            <p:oleObj spid="_x0000_s62567" name="Equation" r:id="rId4" imgW="2032000" imgH="254000" progId="Equation.3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7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6999523"/>
              </p:ext>
            </p:extLst>
          </p:nvPr>
        </p:nvGraphicFramePr>
        <p:xfrm>
          <a:off x="1822450" y="1438357"/>
          <a:ext cx="5499100" cy="827088"/>
        </p:xfrm>
        <a:graphic>
          <a:graphicData uri="http://schemas.openxmlformats.org/presentationml/2006/ole">
            <p:oleObj spid="_x0000_s63724" name="Equation" r:id="rId3" imgW="2869920" imgH="431640" progId="Equation.3">
              <p:embed/>
            </p:oleObj>
          </a:graphicData>
        </a:graphic>
      </p:graphicFrame>
      <p:sp>
        <p:nvSpPr>
          <p:cNvPr id="63493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Timing Constraints</a:t>
            </a:r>
          </a:p>
        </p:txBody>
      </p:sp>
      <p:sp>
        <p:nvSpPr>
          <p:cNvPr id="63494" name="Text Box 23"/>
          <p:cNvSpPr txBox="1">
            <a:spLocks noChangeArrowheads="1"/>
          </p:cNvSpPr>
          <p:nvPr/>
        </p:nvSpPr>
        <p:spPr bwMode="auto">
          <a:xfrm>
            <a:off x="384547" y="2651649"/>
            <a:ext cx="83749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T</a:t>
            </a:r>
            <a:r>
              <a:rPr lang="en-US" sz="2400" b="1" dirty="0">
                <a:solidFill>
                  <a:schemeClr val="bg1"/>
                </a:solidFill>
                <a:latin typeface="Helvetica" pitchFamily="2" charset="0"/>
              </a:rPr>
              <a:t>i </a:t>
            </a:r>
            <a:r>
              <a:rPr lang="en-US" sz="2400" b="1" baseline="0" dirty="0">
                <a:solidFill>
                  <a:schemeClr val="bg1"/>
                </a:solidFill>
                <a:latin typeface="Helvetica" pitchFamily="2" charset="0"/>
              </a:rPr>
              <a:t> is the latest arrival time at the output of gate i from PI events [7]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VLSID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8</a:t>
            </a:fld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2514600" y="4374974"/>
            <a:ext cx="4114800" cy="2060250"/>
            <a:chOff x="361950" y="4198462"/>
            <a:chExt cx="4114800" cy="2060250"/>
          </a:xfrm>
        </p:grpSpPr>
        <p:sp>
          <p:nvSpPr>
            <p:cNvPr id="63497" name="AutoShape 9"/>
            <p:cNvSpPr>
              <a:spLocks noChangeAspect="1" noChangeArrowheads="1" noTextEdit="1"/>
            </p:cNvSpPr>
            <p:nvPr/>
          </p:nvSpPr>
          <p:spPr bwMode="auto">
            <a:xfrm>
              <a:off x="432028" y="4293149"/>
              <a:ext cx="4038601" cy="1898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AutoShape 3"/>
            <p:cNvSpPr>
              <a:spLocks noChangeArrowheads="1"/>
            </p:cNvSpPr>
            <p:nvPr/>
          </p:nvSpPr>
          <p:spPr bwMode="auto">
            <a:xfrm>
              <a:off x="3412534" y="5649112"/>
              <a:ext cx="609600" cy="609600"/>
            </a:xfrm>
            <a:prstGeom prst="flowChartDe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84" name="Moon 183"/>
            <p:cNvSpPr/>
            <p:nvPr/>
          </p:nvSpPr>
          <p:spPr bwMode="auto">
            <a:xfrm flipH="1">
              <a:off x="1976895" y="5227769"/>
              <a:ext cx="762000" cy="609600"/>
            </a:xfrm>
            <a:prstGeom prst="moon">
              <a:avLst>
                <a:gd name="adj" fmla="val 84426"/>
              </a:avLst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754687" y="4441581"/>
              <a:ext cx="838994" cy="595313"/>
              <a:chOff x="3200400" y="2057400"/>
              <a:chExt cx="838994" cy="595313"/>
            </a:xfrm>
          </p:grpSpPr>
          <p:sp>
            <p:nvSpPr>
              <p:cNvPr id="186" name="AutoShape 3"/>
              <p:cNvSpPr>
                <a:spLocks noChangeArrowheads="1"/>
              </p:cNvSpPr>
              <p:nvPr/>
            </p:nvSpPr>
            <p:spPr bwMode="auto">
              <a:xfrm>
                <a:off x="3200400" y="2057400"/>
                <a:ext cx="672307" cy="595313"/>
              </a:xfrm>
              <a:prstGeom prst="flowChartDelay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Oval 20"/>
              <p:cNvSpPr>
                <a:spLocks noChangeArrowheads="1"/>
              </p:cNvSpPr>
              <p:nvPr/>
            </p:nvSpPr>
            <p:spPr bwMode="auto">
              <a:xfrm>
                <a:off x="3886200" y="2286000"/>
                <a:ext cx="153194" cy="153988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2234634" y="4359824"/>
              <a:ext cx="838994" cy="595313"/>
              <a:chOff x="3200400" y="2057400"/>
              <a:chExt cx="838994" cy="595313"/>
            </a:xfrm>
          </p:grpSpPr>
          <p:sp>
            <p:nvSpPr>
              <p:cNvPr id="189" name="AutoShape 3"/>
              <p:cNvSpPr>
                <a:spLocks noChangeArrowheads="1"/>
              </p:cNvSpPr>
              <p:nvPr/>
            </p:nvSpPr>
            <p:spPr bwMode="auto">
              <a:xfrm>
                <a:off x="3200400" y="2057400"/>
                <a:ext cx="672307" cy="595313"/>
              </a:xfrm>
              <a:prstGeom prst="flowChartDelay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Oval 20"/>
              <p:cNvSpPr>
                <a:spLocks noChangeArrowheads="1"/>
              </p:cNvSpPr>
              <p:nvPr/>
            </p:nvSpPr>
            <p:spPr bwMode="auto">
              <a:xfrm>
                <a:off x="3886200" y="2286000"/>
                <a:ext cx="153194" cy="153988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 bwMode="auto">
            <a:xfrm>
              <a:off x="361950" y="4575167"/>
              <a:ext cx="392737" cy="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 bwMode="auto">
            <a:xfrm>
              <a:off x="361950" y="4824169"/>
              <a:ext cx="392737" cy="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1588738" y="4752453"/>
              <a:ext cx="657441" cy="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 bwMode="auto">
            <a:xfrm>
              <a:off x="361950" y="4198462"/>
              <a:ext cx="1872684" cy="243119"/>
            </a:xfrm>
            <a:prstGeom prst="bentConnector3">
              <a:avLst>
                <a:gd name="adj1" fmla="val 64119"/>
              </a:avLst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 bwMode="auto">
            <a:xfrm rot="16200000" flipH="1">
              <a:off x="1577450" y="4929861"/>
              <a:ext cx="680017" cy="298770"/>
            </a:xfrm>
            <a:prstGeom prst="bentConnector3">
              <a:avLst>
                <a:gd name="adj1" fmla="val 100223"/>
              </a:avLst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9" name="Flowchart: Connector 218"/>
            <p:cNvSpPr/>
            <p:nvPr/>
          </p:nvSpPr>
          <p:spPr>
            <a:xfrm>
              <a:off x="1691873" y="4676253"/>
              <a:ext cx="152400" cy="152400"/>
            </a:xfrm>
            <a:prstGeom prst="flowChartConnector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63673" name="Straight Connector 63672"/>
            <p:cNvCxnSpPr/>
            <p:nvPr/>
          </p:nvCxnSpPr>
          <p:spPr bwMode="auto">
            <a:xfrm>
              <a:off x="469901" y="5697781"/>
              <a:ext cx="1587184" cy="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678" name="Elbow Connector 63677"/>
            <p:cNvCxnSpPr>
              <a:stCxn id="184" idx="1"/>
            </p:cNvCxnSpPr>
            <p:nvPr/>
          </p:nvCxnSpPr>
          <p:spPr bwMode="auto">
            <a:xfrm>
              <a:off x="2738895" y="5532569"/>
              <a:ext cx="673639" cy="295062"/>
            </a:xfrm>
            <a:prstGeom prst="bentConnector3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 bwMode="auto">
            <a:xfrm>
              <a:off x="432028" y="6046972"/>
              <a:ext cx="2980506" cy="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90" idx="6"/>
            </p:cNvCxnSpPr>
            <p:nvPr/>
          </p:nvCxnSpPr>
          <p:spPr bwMode="auto">
            <a:xfrm>
              <a:off x="3073628" y="4665418"/>
              <a:ext cx="760242" cy="4763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83" idx="3"/>
            </p:cNvCxnSpPr>
            <p:nvPr/>
          </p:nvCxnSpPr>
          <p:spPr bwMode="auto">
            <a:xfrm>
              <a:off x="4022134" y="5953912"/>
              <a:ext cx="454616" cy="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878022" y="4442795"/>
              <a:ext cx="42027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  <a:latin typeface="Helvetica" pitchFamily="34" charset="0"/>
                  <a:cs typeface="Helvetica" pitchFamily="34" charset="0"/>
                </a:rPr>
                <a:t>1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158777" y="5234119"/>
              <a:ext cx="42027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3</a:t>
              </a:r>
              <a:endParaRPr lang="en-US" sz="32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362693" y="4374974"/>
              <a:ext cx="42027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  <a:latin typeface="Helvetica" pitchFamily="34" charset="0"/>
                  <a:cs typeface="Helvetica" pitchFamily="34" charset="0"/>
                </a:rPr>
                <a:t>2</a:t>
              </a:r>
              <a:endParaRPr lang="en-US" sz="32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510974" y="5655462"/>
              <a:ext cx="420270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4</a:t>
              </a:r>
              <a:endParaRPr lang="en-US" sz="32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168" name="TextBox 167"/>
          <p:cNvSpPr txBox="1"/>
          <p:nvPr/>
        </p:nvSpPr>
        <p:spPr>
          <a:xfrm>
            <a:off x="1365749" y="3615495"/>
            <a:ext cx="6412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T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2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≥ T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1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 + t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d,VDDL</a:t>
            </a:r>
            <a:r>
              <a:rPr lang="en-US" sz="28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×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2 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+ </a:t>
            </a:r>
            <a:r>
              <a:rPr lang="en-US" sz="2800" b="1" baseline="0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t</a:t>
            </a:r>
            <a:r>
              <a:rPr lang="en-US" sz="2800" b="1" dirty="0" err="1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d,VDDH</a:t>
            </a:r>
            <a:r>
              <a:rPr lang="en-US" sz="2800" b="1" baseline="0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×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(1-X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2</a:t>
            </a:r>
            <a:r>
              <a:rPr lang="en-US" sz="2800" b="1" baseline="0" dirty="0" smtClean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rPr>
              <a:t>)</a:t>
            </a:r>
            <a:endParaRPr lang="en-US" sz="2800" b="1" baseline="0" dirty="0">
              <a:solidFill>
                <a:srgbClr val="FFFF00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Topological Constraints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D3D96FE-3661-4B29-B078-BA45F6BD0DAC}" type="slidenum">
              <a:rPr lang="en-US" baseline="0">
                <a:solidFill>
                  <a:srgbClr val="0070C0"/>
                </a:solidFill>
                <a:latin typeface="Helvetica" pitchFamily="2" charset="0"/>
              </a:rPr>
              <a:pPr eaLnBrk="1" hangingPunct="1"/>
              <a:t>9</a:t>
            </a:fld>
            <a:endParaRPr lang="en-US" baseline="0">
              <a:solidFill>
                <a:srgbClr val="0070C0"/>
              </a:solidFill>
              <a:latin typeface="Helvetica" pitchFamily="2" charset="0"/>
            </a:endParaRPr>
          </a:p>
        </p:txBody>
      </p:sp>
      <p:graphicFrame>
        <p:nvGraphicFramePr>
          <p:cNvPr id="266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6248235"/>
              </p:ext>
            </p:extLst>
          </p:nvPr>
        </p:nvGraphicFramePr>
        <p:xfrm>
          <a:off x="962819" y="1579921"/>
          <a:ext cx="7218362" cy="865187"/>
        </p:xfrm>
        <a:graphic>
          <a:graphicData uri="http://schemas.openxmlformats.org/presentationml/2006/ole">
            <p:oleObj spid="_x0000_s26702" name="Equation" r:id="rId3" imgW="3810000" imgH="457200" progId="Equation.3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January 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VLSID 2011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6905" y="3061357"/>
            <a:ext cx="4557938" cy="2773048"/>
            <a:chOff x="727029" y="1657063"/>
            <a:chExt cx="4557938" cy="2773048"/>
          </a:xfrm>
        </p:grpSpPr>
        <p:sp>
          <p:nvSpPr>
            <p:cNvPr id="26639" name="Line 8"/>
            <p:cNvSpPr>
              <a:spLocks noChangeShapeType="1"/>
            </p:cNvSpPr>
            <p:nvPr/>
          </p:nvSpPr>
          <p:spPr bwMode="auto">
            <a:xfrm>
              <a:off x="727029" y="2335744"/>
              <a:ext cx="617538" cy="0"/>
            </a:xfrm>
            <a:prstGeom prst="line">
              <a:avLst/>
            </a:prstGeom>
            <a:ln>
              <a:solidFill>
                <a:srgbClr val="FFFF00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26641" name="AutoShape 10"/>
            <p:cNvCxnSpPr>
              <a:cxnSpLocks noChangeShapeType="1"/>
            </p:cNvCxnSpPr>
            <p:nvPr/>
          </p:nvCxnSpPr>
          <p:spPr bwMode="auto">
            <a:xfrm flipV="1">
              <a:off x="2189114" y="3445067"/>
              <a:ext cx="1643063" cy="687387"/>
            </a:xfrm>
            <a:prstGeom prst="bentConnector3">
              <a:avLst>
                <a:gd name="adj1" fmla="val 49954"/>
              </a:avLst>
            </a:prstGeom>
            <a:ln>
              <a:solidFill>
                <a:schemeClr val="bg1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642" name="AutoShape 12"/>
            <p:cNvCxnSpPr>
              <a:cxnSpLocks noChangeShapeType="1"/>
            </p:cNvCxnSpPr>
            <p:nvPr/>
          </p:nvCxnSpPr>
          <p:spPr bwMode="auto">
            <a:xfrm>
              <a:off x="2222451" y="2489392"/>
              <a:ext cx="1576388" cy="592137"/>
            </a:xfrm>
            <a:prstGeom prst="bentConnector3">
              <a:avLst>
                <a:gd name="adj1" fmla="val 49949"/>
              </a:avLst>
            </a:prstGeom>
            <a:ln>
              <a:solidFill>
                <a:srgbClr val="FFFF00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636" name="Text Box 17"/>
            <p:cNvSpPr txBox="1">
              <a:spLocks noChangeArrowheads="1"/>
            </p:cNvSpPr>
            <p:nvPr/>
          </p:nvSpPr>
          <p:spPr bwMode="auto">
            <a:xfrm>
              <a:off x="1313610" y="1657063"/>
              <a:ext cx="11906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baseline="0" dirty="0" err="1" smtClean="0">
                  <a:solidFill>
                    <a:srgbClr val="FFFF00"/>
                  </a:solidFill>
                  <a:latin typeface="Helvetica" pitchFamily="2" charset="0"/>
                </a:rPr>
                <a:t>X</a:t>
              </a:r>
              <a:r>
                <a:rPr lang="en-US" sz="2800" b="1" dirty="0" err="1">
                  <a:solidFill>
                    <a:srgbClr val="FFFF00"/>
                  </a:solidFill>
                  <a:latin typeface="Helvetica" pitchFamily="2" charset="0"/>
                </a:rPr>
                <a:t>j</a:t>
              </a:r>
              <a:endParaRPr lang="en-US" sz="2800" b="1" baseline="0" dirty="0">
                <a:solidFill>
                  <a:srgbClr val="FFFF00"/>
                </a:solidFill>
                <a:latin typeface="Helvetica" pitchFamily="2" charset="0"/>
              </a:endParaRPr>
            </a:p>
          </p:txBody>
        </p:sp>
        <p:sp>
          <p:nvSpPr>
            <p:cNvPr id="26637" name="Text Box 18"/>
            <p:cNvSpPr txBox="1">
              <a:spLocks noChangeArrowheads="1"/>
            </p:cNvSpPr>
            <p:nvPr/>
          </p:nvSpPr>
          <p:spPr bwMode="auto">
            <a:xfrm>
              <a:off x="3832177" y="2433007"/>
              <a:ext cx="11906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baseline="0" dirty="0">
                  <a:solidFill>
                    <a:srgbClr val="FFFF00"/>
                  </a:solidFill>
                  <a:latin typeface="Helvetica" pitchFamily="2" charset="0"/>
                </a:rPr>
                <a:t>X</a:t>
              </a:r>
              <a:r>
                <a:rPr lang="en-US" sz="2800" b="1" dirty="0">
                  <a:solidFill>
                    <a:srgbClr val="FFFF00"/>
                  </a:solidFill>
                  <a:latin typeface="Helvetica" pitchFamily="2" charset="0"/>
                </a:rPr>
                <a:t>i</a:t>
              </a:r>
              <a:endParaRPr lang="en-US" sz="2800" b="1" baseline="0" dirty="0">
                <a:solidFill>
                  <a:srgbClr val="FFFF00"/>
                </a:solidFill>
                <a:latin typeface="Helvetica" pitchFamily="2" charset="0"/>
              </a:endParaRPr>
            </a:p>
          </p:txBody>
        </p:sp>
        <p:sp>
          <p:nvSpPr>
            <p:cNvPr id="26631" name="Line 9"/>
            <p:cNvSpPr>
              <a:spLocks noChangeShapeType="1"/>
            </p:cNvSpPr>
            <p:nvPr/>
          </p:nvSpPr>
          <p:spPr bwMode="auto">
            <a:xfrm>
              <a:off x="4667429" y="3256266"/>
              <a:ext cx="617538" cy="0"/>
            </a:xfrm>
            <a:prstGeom prst="line">
              <a:avLst/>
            </a:prstGeom>
            <a:ln>
              <a:solidFill>
                <a:srgbClr val="FFFF00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AutoShape 3"/>
            <p:cNvSpPr>
              <a:spLocks noChangeArrowheads="1"/>
            </p:cNvSpPr>
            <p:nvPr/>
          </p:nvSpPr>
          <p:spPr bwMode="auto">
            <a:xfrm>
              <a:off x="1364410" y="2212941"/>
              <a:ext cx="672307" cy="595313"/>
            </a:xfrm>
            <a:prstGeom prst="flowChartDelay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2050210" y="2419769"/>
              <a:ext cx="153194" cy="15398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3"/>
            <p:cNvSpPr>
              <a:spLocks noChangeArrowheads="1"/>
            </p:cNvSpPr>
            <p:nvPr/>
          </p:nvSpPr>
          <p:spPr bwMode="auto">
            <a:xfrm>
              <a:off x="3814205" y="2950672"/>
              <a:ext cx="672307" cy="595313"/>
            </a:xfrm>
            <a:prstGeom prst="flowChartDelay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"/>
            <p:cNvSpPr>
              <a:spLocks noChangeArrowheads="1"/>
            </p:cNvSpPr>
            <p:nvPr/>
          </p:nvSpPr>
          <p:spPr bwMode="auto">
            <a:xfrm>
              <a:off x="4500005" y="3179272"/>
              <a:ext cx="153194" cy="15398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1364410" y="3834798"/>
              <a:ext cx="672307" cy="595313"/>
            </a:xfrm>
            <a:prstGeom prst="flowChartDe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2050210" y="4063398"/>
              <a:ext cx="153194" cy="15398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737915" y="2605507"/>
              <a:ext cx="617538" cy="0"/>
            </a:xfrm>
            <a:prstGeom prst="line">
              <a:avLst/>
            </a:prstGeom>
            <a:ln>
              <a:solidFill>
                <a:srgbClr val="FFFF00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>
              <a:off x="737915" y="4232921"/>
              <a:ext cx="617538" cy="0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739616" y="3981869"/>
              <a:ext cx="617538" cy="0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79117" y="213450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latin typeface="Helvetica" pitchFamily="34" charset="0"/>
                  <a:cs typeface="Helvetica" pitchFamily="34" charset="0"/>
                </a:rPr>
                <a:t>j</a:t>
              </a:r>
              <a:endParaRPr lang="en-US" sz="3600" b="1" dirty="0">
                <a:solidFill>
                  <a:srgbClr val="FFFF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33547" y="377998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k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72264" y="2884998"/>
              <a:ext cx="26962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  <a:latin typeface="Helvetica" pitchFamily="34" charset="0"/>
                  <a:cs typeface="Helvetica" pitchFamily="34" charset="0"/>
                </a:rPr>
                <a:t>i</a:t>
              </a:r>
              <a:endParaRPr lang="en-US" sz="36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64608" y="3412624"/>
            <a:ext cx="2991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HH:  X</a:t>
            </a:r>
            <a:r>
              <a:rPr lang="en-US" sz="3200" b="1" dirty="0" smtClean="0">
                <a:solidFill>
                  <a:srgbClr val="FFFF00"/>
                </a:solidFill>
                <a:latin typeface="Helvetica" pitchFamily="2" charset="0"/>
              </a:rPr>
              <a:t>i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– </a:t>
            </a:r>
            <a:r>
              <a:rPr lang="en-US" sz="3200" b="1" baseline="0" dirty="0" err="1">
                <a:solidFill>
                  <a:srgbClr val="FFFF00"/>
                </a:solidFill>
                <a:latin typeface="Helvetica" pitchFamily="2" charset="0"/>
              </a:rPr>
              <a:t>X</a:t>
            </a:r>
            <a:r>
              <a:rPr lang="en-US" sz="3200" b="1" dirty="0" err="1">
                <a:solidFill>
                  <a:srgbClr val="FFFF00"/>
                </a:solidFill>
                <a:latin typeface="Helvetica" pitchFamily="2" charset="0"/>
              </a:rPr>
              <a:t>j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 = 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34110" y="4051334"/>
            <a:ext cx="300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LL:  X</a:t>
            </a:r>
            <a:r>
              <a:rPr lang="en-US" sz="3200" b="1" dirty="0" smtClean="0">
                <a:solidFill>
                  <a:srgbClr val="FFFF00"/>
                </a:solidFill>
                <a:latin typeface="Helvetica" pitchFamily="2" charset="0"/>
              </a:rPr>
              <a:t>i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– </a:t>
            </a:r>
            <a:r>
              <a:rPr lang="en-US" sz="3200" b="1" baseline="0" dirty="0" err="1">
                <a:solidFill>
                  <a:srgbClr val="FFFF00"/>
                </a:solidFill>
                <a:latin typeface="Helvetica" pitchFamily="2" charset="0"/>
              </a:rPr>
              <a:t>X</a:t>
            </a:r>
            <a:r>
              <a:rPr lang="en-US" sz="3200" b="1" dirty="0" err="1">
                <a:solidFill>
                  <a:srgbClr val="FFFF00"/>
                </a:solidFill>
                <a:latin typeface="Helvetica" pitchFamily="2" charset="0"/>
              </a:rPr>
              <a:t>j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 =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17698" y="5322381"/>
            <a:ext cx="3081293" cy="584775"/>
          </a:xfrm>
          <a:prstGeom prst="rect">
            <a:avLst/>
          </a:prstGeom>
          <a:solidFill>
            <a:srgbClr val="FF0000">
              <a:alpha val="63000"/>
            </a:srgb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LH:  X</a:t>
            </a:r>
            <a:r>
              <a:rPr lang="en-US" sz="3200" b="1" dirty="0" smtClean="0">
                <a:solidFill>
                  <a:srgbClr val="FFFF00"/>
                </a:solidFill>
                <a:latin typeface="Helvetica" pitchFamily="2" charset="0"/>
              </a:rPr>
              <a:t>i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– </a:t>
            </a:r>
            <a:r>
              <a:rPr lang="en-US" sz="3200" b="1" baseline="0" dirty="0" err="1">
                <a:solidFill>
                  <a:srgbClr val="FFFF00"/>
                </a:solidFill>
                <a:latin typeface="Helvetica" pitchFamily="2" charset="0"/>
              </a:rPr>
              <a:t>X</a:t>
            </a:r>
            <a:r>
              <a:rPr lang="en-US" sz="3200" b="1" dirty="0" err="1">
                <a:solidFill>
                  <a:srgbClr val="FFFF00"/>
                </a:solidFill>
                <a:latin typeface="Helvetica" pitchFamily="2" charset="0"/>
              </a:rPr>
              <a:t>j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 = 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-1</a:t>
            </a:r>
            <a:endParaRPr lang="en-US" sz="32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7852" y="4685967"/>
            <a:ext cx="2945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HL:  X</a:t>
            </a:r>
            <a:r>
              <a:rPr lang="en-US" sz="3200" b="1" dirty="0" smtClean="0">
                <a:solidFill>
                  <a:srgbClr val="FFFF00"/>
                </a:solidFill>
                <a:latin typeface="Helvetica" pitchFamily="2" charset="0"/>
              </a:rPr>
              <a:t>i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– </a:t>
            </a:r>
            <a:r>
              <a:rPr lang="en-US" sz="3200" b="1" baseline="0" dirty="0" err="1">
                <a:solidFill>
                  <a:srgbClr val="FFFF00"/>
                </a:solidFill>
                <a:latin typeface="Helvetica" pitchFamily="2" charset="0"/>
              </a:rPr>
              <a:t>X</a:t>
            </a:r>
            <a:r>
              <a:rPr lang="en-US" sz="3200" b="1" dirty="0" err="1">
                <a:solidFill>
                  <a:srgbClr val="FFFF00"/>
                </a:solidFill>
                <a:latin typeface="Helvetica" pitchFamily="2" charset="0"/>
              </a:rPr>
              <a:t>j</a:t>
            </a:r>
            <a:r>
              <a:rPr lang="en-US" sz="3200" b="1" baseline="0" dirty="0">
                <a:solidFill>
                  <a:srgbClr val="FFFF00"/>
                </a:solidFill>
                <a:latin typeface="Helvetica" pitchFamily="2" charset="0"/>
              </a:rPr>
              <a:t> = </a:t>
            </a:r>
            <a:r>
              <a:rPr lang="en-US" sz="3200" b="1" baseline="0" dirty="0" smtClean="0">
                <a:solidFill>
                  <a:srgbClr val="FFFF00"/>
                </a:solidFill>
                <a:latin typeface="Helvetica" pitchFamily="2" charset="0"/>
              </a:rPr>
              <a:t>1</a:t>
            </a:r>
            <a:endParaRPr lang="en-US" sz="32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274115" y="4938250"/>
            <a:ext cx="119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2" charset="0"/>
              </a:rPr>
              <a:t>DDL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276453" y="4944472"/>
            <a:ext cx="119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2" charset="0"/>
              </a:rPr>
              <a:t>DDH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800688" y="4199023"/>
            <a:ext cx="119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2" charset="0"/>
              </a:rPr>
              <a:t>DDH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799171" y="3863038"/>
            <a:ext cx="853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=0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1341517" y="3063557"/>
            <a:ext cx="853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=0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1329929" y="3072243"/>
            <a:ext cx="853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=1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802548" y="4202562"/>
            <a:ext cx="119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800" b="1" dirty="0" smtClean="0">
                <a:solidFill>
                  <a:srgbClr val="FFFF00"/>
                </a:solidFill>
                <a:latin typeface="Helvetica" pitchFamily="2" charset="0"/>
              </a:rPr>
              <a:t>DDL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3787747" y="3862074"/>
            <a:ext cx="853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 smtClean="0">
                <a:solidFill>
                  <a:srgbClr val="FFFF00"/>
                </a:solidFill>
                <a:latin typeface="Helvetica" pitchFamily="2" charset="0"/>
              </a:rPr>
              <a:t>=1</a:t>
            </a:r>
            <a:endParaRPr lang="en-US" sz="28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8" grpId="0"/>
      <p:bldP spid="49" grpId="1" animBg="1"/>
      <p:bldP spid="50" grpId="1"/>
      <p:bldP spid="51" grpId="0"/>
      <p:bldP spid="51" grpId="1"/>
      <p:bldP spid="51" grpId="2"/>
      <p:bldP spid="51" grpId="3"/>
      <p:bldP spid="52" grpId="0"/>
      <p:bldP spid="52" grpId="1"/>
      <p:bldP spid="52" grpId="2"/>
      <p:bldP spid="53" grpId="0"/>
      <p:bldP spid="53" grpId="1"/>
      <p:bldP spid="53" grpId="2"/>
      <p:bldP spid="53" grpId="3"/>
      <p:bldP spid="54" grpId="0"/>
      <p:bldP spid="54" grpId="1"/>
      <p:bldP spid="54" grpId="2"/>
      <p:bldP spid="55" grpId="0"/>
      <p:bldP spid="55" grpId="1"/>
      <p:bldP spid="55" grpId="2"/>
      <p:bldP spid="55" grpId="3"/>
      <p:bldP spid="57" grpId="0"/>
      <p:bldP spid="57" grpId="1"/>
      <p:bldP spid="57" grpId="2"/>
      <p:bldP spid="58" grpId="0"/>
      <p:bldP spid="58" grpId="1"/>
      <p:bldP spid="58" grpId="2"/>
      <p:bldP spid="59" grpId="0"/>
      <p:bldP spid="59" grpId="1"/>
      <p:bldP spid="59" grpId="2"/>
      <p:bldP spid="59" grpId="3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1551</Words>
  <Application>Microsoft Office PowerPoint</Application>
  <PresentationFormat>On-screen Show (4:3)</PresentationFormat>
  <Paragraphs>363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True Minimum Energy Design Using Dual Below-Threshold Supply Voltages</vt:lpstr>
      <vt:lpstr> Energy Constrained Systems </vt:lpstr>
      <vt:lpstr> </vt:lpstr>
      <vt:lpstr>Slide 4</vt:lpstr>
      <vt:lpstr>Slide 5</vt:lpstr>
      <vt:lpstr>Dual-Vdd Design</vt:lpstr>
      <vt:lpstr>Slide 7</vt:lpstr>
      <vt:lpstr>Slide 8</vt:lpstr>
      <vt:lpstr>Topological Constraints</vt:lpstr>
      <vt:lpstr>Slide 10</vt:lpstr>
      <vt:lpstr>Slide 11</vt:lpstr>
      <vt:lpstr>Slide 12</vt:lpstr>
      <vt:lpstr>Slide 13</vt:lpstr>
      <vt:lpstr>Slide 14</vt:lpstr>
      <vt:lpstr>Slide 15</vt:lpstr>
      <vt:lpstr>Conclusion and Future Work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Low Power CMOS Design</dc:title>
  <cp:lastModifiedBy>agrawvd</cp:lastModifiedBy>
  <cp:revision>156</cp:revision>
  <dcterms:modified xsi:type="dcterms:W3CDTF">2011-01-03T08:46:18Z</dcterms:modified>
</cp:coreProperties>
</file>