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8" r:id="rId3"/>
    <p:sldId id="305" r:id="rId4"/>
    <p:sldId id="269" r:id="rId5"/>
    <p:sldId id="297" r:id="rId6"/>
    <p:sldId id="298" r:id="rId7"/>
    <p:sldId id="299" r:id="rId8"/>
    <p:sldId id="300" r:id="rId9"/>
    <p:sldId id="301" r:id="rId10"/>
    <p:sldId id="285" r:id="rId11"/>
    <p:sldId id="302" r:id="rId12"/>
    <p:sldId id="304" r:id="rId13"/>
    <p:sldId id="303" r:id="rId14"/>
    <p:sldId id="292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36" autoAdjust="0"/>
    <p:restoredTop sz="86352" autoAdjust="0"/>
  </p:normalViewPr>
  <p:slideViewPr>
    <p:cSldViewPr>
      <p:cViewPr varScale="1">
        <p:scale>
          <a:sx n="62" d="100"/>
          <a:sy n="62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E90D7-41BF-4027-A655-84241657E66C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DA93A-442F-497A-9E2C-ACBC9F39F4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73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BA93-8C3D-4FCE-B996-3F39453A03E5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C38EB-14CA-48A6-8BF3-26A918FB4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4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D35EA9-723F-4B24-BC98-791703D3B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249362"/>
          </a:xfrm>
        </p:spPr>
        <p:txBody>
          <a:bodyPr/>
          <a:lstStyle/>
          <a:p>
            <a:pPr lvl="0" algn="ctr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Performance and Efficiency of a Processor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419600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914400" y="3733800"/>
            <a:ext cx="7162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Aditi Shinde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defRPr/>
            </a:pPr>
            <a:r>
              <a:rPr lang="en-US" sz="28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Vishwani </a:t>
            </a:r>
            <a:r>
              <a:rPr lang="en-US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Agrawal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defRPr/>
            </a:pPr>
            <a:r>
              <a:rPr lang="en-US" sz="2400" kern="0" dirty="0">
                <a:solidFill>
                  <a:srgbClr val="002060"/>
                </a:solidFill>
              </a:rPr>
              <a:t> Department of Electrical and Computer Engineering </a:t>
            </a:r>
            <a:endParaRPr lang="en-US" sz="2400" kern="0" dirty="0" smtClean="0">
              <a:solidFill>
                <a:srgbClr val="002060"/>
              </a:solidFill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defRPr/>
            </a:pPr>
            <a:r>
              <a:rPr lang="en-US" sz="2400" kern="0" dirty="0" smtClean="0">
                <a:solidFill>
                  <a:srgbClr val="002060"/>
                </a:solidFill>
              </a:rPr>
              <a:t>Auburn University, Auburn, AL 36849</a:t>
            </a:r>
            <a:endParaRPr lang="en-US" sz="2400" kern="0" dirty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2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5" descr="AUSealColor_transparent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8" y="2057400"/>
            <a:ext cx="1604962" cy="160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Energy per Cycle of </a:t>
            </a:r>
            <a:r>
              <a:rPr lang="en-US" b="1" dirty="0" smtClean="0"/>
              <a:t>8-bit </a:t>
            </a:r>
            <a:r>
              <a:rPr lang="en-US" b="1" dirty="0" smtClean="0"/>
              <a:t>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9034"/>
            <a:ext cx="8839200" cy="494556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1800" dirty="0" smtClean="0">
                <a:cs typeface="Arial" pitchFamily="34" charset="0"/>
              </a:rPr>
              <a:t>K. Kim, “Ultra Low Power CMOS Design,” </a:t>
            </a:r>
            <a:r>
              <a:rPr lang="en-US" sz="1800" i="1" dirty="0" smtClean="0">
                <a:cs typeface="Arial" pitchFamily="34" charset="0"/>
              </a:rPr>
              <a:t>PhD Dissertation</a:t>
            </a:r>
            <a:r>
              <a:rPr lang="en-US" sz="1800" dirty="0" smtClean="0">
                <a:cs typeface="Arial" pitchFamily="34" charset="0"/>
              </a:rPr>
              <a:t>, Auburn University, Dept. of ECE, Auburn, Alabama, May 2011.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4" name="Content Placeholder 3" descr="C:\MS\report\screenshots\fig1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10</a:t>
            </a:fld>
            <a:fld id="{9CD35EA9-723F-4B24-BC98-791703D3BA3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CLOCK Cycle </a:t>
            </a:r>
            <a:r>
              <a:rPr lang="en-US" b="1" dirty="0" smtClean="0"/>
              <a:t>time of </a:t>
            </a:r>
            <a:r>
              <a:rPr lang="en-US" b="1" dirty="0" smtClean="0"/>
              <a:t>8-bit </a:t>
            </a:r>
            <a:r>
              <a:rPr lang="en-US" b="1" dirty="0" smtClean="0"/>
              <a:t>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9034"/>
            <a:ext cx="8839200" cy="494556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1800" dirty="0" smtClean="0">
                <a:cs typeface="Arial" pitchFamily="34" charset="0"/>
              </a:rPr>
              <a:t>K. Kim, “Ultra Low Power CMOS Design,” </a:t>
            </a:r>
            <a:r>
              <a:rPr lang="en-US" sz="1800" i="1" dirty="0" smtClean="0">
                <a:cs typeface="Arial" pitchFamily="34" charset="0"/>
              </a:rPr>
              <a:t>PhD Dissertation</a:t>
            </a:r>
            <a:r>
              <a:rPr lang="en-US" sz="1800" dirty="0" smtClean="0">
                <a:cs typeface="Arial" pitchFamily="34" charset="0"/>
              </a:rPr>
              <a:t>, Auburn University, Dept. of ECE, Auburn, Alabama, May 2011.</a:t>
            </a:r>
            <a:endParaRPr lang="en-US" sz="1800" dirty="0"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11</a:t>
            </a:fld>
            <a:fld id="{9CD35EA9-723F-4B24-BC98-791703D3BA3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4818" name="Picture 2" descr="C:\Users\agrawvd\MY_DIR\PAPERS\2013\SSST13\ADITI\LATEX\FIGS\nel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71450"/>
            <a:ext cx="7772400" cy="440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1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M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Published data: </a:t>
            </a:r>
            <a:r>
              <a:rPr lang="en-US" sz="2400" dirty="0"/>
              <a:t>H. Hanson, K. </a:t>
            </a:r>
            <a:r>
              <a:rPr lang="en-US" sz="2400" dirty="0" err="1"/>
              <a:t>Rajamani</a:t>
            </a:r>
            <a:r>
              <a:rPr lang="en-US" sz="2400" dirty="0"/>
              <a:t>, S. </a:t>
            </a:r>
            <a:r>
              <a:rPr lang="en-US" sz="2400" dirty="0" err="1"/>
              <a:t>Keckler</a:t>
            </a:r>
            <a:r>
              <a:rPr lang="en-US" sz="2400" dirty="0"/>
              <a:t>, F. Rawson, S. </a:t>
            </a:r>
            <a:r>
              <a:rPr lang="en-US" sz="2400" dirty="0" err="1"/>
              <a:t>Ghiasi</a:t>
            </a:r>
            <a:r>
              <a:rPr lang="en-US" sz="2400" dirty="0"/>
              <a:t>, J. Rubio, “Thermal Response to DVFS: Analysis with an Intel Pentium M,” </a:t>
            </a:r>
            <a:r>
              <a:rPr lang="en-US" sz="2400" i="1" dirty="0" smtClean="0"/>
              <a:t>Proc.</a:t>
            </a:r>
            <a:r>
              <a:rPr lang="en-US" sz="2400" dirty="0" smtClean="0"/>
              <a:t> </a:t>
            </a:r>
            <a:r>
              <a:rPr lang="en-US" sz="2400" i="1" dirty="0"/>
              <a:t>International </a:t>
            </a:r>
            <a:r>
              <a:rPr lang="en-US" sz="2400" i="1" dirty="0" err="1" smtClean="0"/>
              <a:t>Symp</a:t>
            </a:r>
            <a:r>
              <a:rPr lang="en-US" sz="2400" i="1" dirty="0" smtClean="0"/>
              <a:t>. </a:t>
            </a:r>
            <a:r>
              <a:rPr lang="en-US" sz="2400" i="1" dirty="0"/>
              <a:t>Low Power Electronics and </a:t>
            </a:r>
            <a:r>
              <a:rPr lang="en-US" sz="2400" i="1" dirty="0" smtClean="0"/>
              <a:t>Design</a:t>
            </a:r>
            <a:r>
              <a:rPr lang="en-US" sz="2400" dirty="0" smtClean="0"/>
              <a:t>, 2007, </a:t>
            </a:r>
            <a:r>
              <a:rPr lang="en-US" sz="2400" dirty="0"/>
              <a:t>pp. </a:t>
            </a:r>
            <a:r>
              <a:rPr lang="en-US" sz="2400" dirty="0" smtClean="0"/>
              <a:t>219-224.</a:t>
            </a:r>
          </a:p>
          <a:p>
            <a:pPr lvl="0"/>
            <a:r>
              <a:rPr lang="en-US" sz="2400" dirty="0" smtClean="0"/>
              <a:t>VDD = 1.2V</a:t>
            </a:r>
          </a:p>
          <a:p>
            <a:pPr lvl="0"/>
            <a:r>
              <a:rPr lang="en-US" sz="2400" dirty="0" smtClean="0"/>
              <a:t>Maximum clock rate = 1.8GHz</a:t>
            </a:r>
          </a:p>
          <a:p>
            <a:pPr lvl="0"/>
            <a:r>
              <a:rPr lang="en-US" sz="2400" dirty="0" smtClean="0"/>
              <a:t>Critical path delay, td = 1/1.8GHz = 555.56</a:t>
            </a:r>
            <a:r>
              <a:rPr lang="en-US" sz="2400" dirty="0"/>
              <a:t>p</a:t>
            </a:r>
            <a:r>
              <a:rPr lang="en-US" sz="2400" dirty="0" smtClean="0"/>
              <a:t>s</a:t>
            </a:r>
          </a:p>
          <a:p>
            <a:pPr lvl="0"/>
            <a:r>
              <a:rPr lang="en-US" sz="2400" dirty="0" smtClean="0"/>
              <a:t>Power consumption = 120W</a:t>
            </a:r>
          </a:p>
          <a:p>
            <a:pPr lvl="0"/>
            <a:r>
              <a:rPr lang="en-US" sz="2400" dirty="0" smtClean="0"/>
              <a:t>Energy per cycle, EPC </a:t>
            </a:r>
            <a:r>
              <a:rPr lang="en-US" sz="2400" dirty="0" smtClean="0"/>
              <a:t>= 120/(1.8GHz) = 66.67nJ</a:t>
            </a:r>
            <a:endParaRPr lang="en-US" sz="24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Cycle efficiency and frequency for </a:t>
            </a:r>
            <a:r>
              <a:rPr lang="en-US" b="1" dirty="0" err="1" smtClean="0"/>
              <a:t>pentium</a:t>
            </a:r>
            <a:r>
              <a:rPr lang="en-US" b="1" dirty="0" smtClean="0"/>
              <a:t> 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13</a:t>
            </a:fld>
            <a:fld id="{9CD35EA9-723F-4B24-BC98-791703D3BA3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5844" name="Picture 4" descr="C:\Users\agrawvd\MY_DIR\PAPERS\2013\SSST13\ADITI\LATEX\FIGS\fig3cropp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5155"/>
            <a:ext cx="7396418" cy="479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sz="2800" dirty="0" smtClean="0"/>
              <a:t>For a program that executes in 1.8 billion clock cycles.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91776"/>
              </p:ext>
            </p:extLst>
          </p:nvPr>
        </p:nvGraphicFramePr>
        <p:xfrm>
          <a:off x="304800" y="2285998"/>
          <a:ext cx="8686801" cy="392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468"/>
                <a:gridCol w="1660732"/>
                <a:gridCol w="1905000"/>
                <a:gridCol w="1371600"/>
                <a:gridCol w="1447800"/>
                <a:gridCol w="1219201"/>
              </a:tblGrid>
              <a:tr h="980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Voltage VDD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r>
                        <a:rPr kumimoji="0" lang="en-US" b="1" kern="1200" baseline="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en-US" b="1" kern="1200" baseline="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</a:p>
                    <a:p>
                      <a:pPr algn="ctr"/>
                      <a:r>
                        <a:rPr kumimoji="0" lang="en-US" b="1" kern="1200" baseline="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MHz</a:t>
                      </a:r>
                      <a:endParaRPr kumimoji="0" lang="en-US" b="1" kern="1200" dirty="0" smtClean="0">
                        <a:solidFill>
                          <a:srgbClr val="3C1A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C1A56"/>
                          </a:solidFill>
                        </a:rPr>
                        <a:t>Cycle Efficiency,</a:t>
                      </a:r>
                    </a:p>
                    <a:p>
                      <a:pPr algn="ctr"/>
                      <a:r>
                        <a:rPr lang="el-GR" baseline="0" dirty="0" smtClean="0">
                          <a:solidFill>
                            <a:srgbClr val="3C1A56"/>
                          </a:solidFill>
                        </a:rPr>
                        <a:t>η</a:t>
                      </a:r>
                      <a:endParaRPr lang="en-US" dirty="0">
                        <a:solidFill>
                          <a:srgbClr val="3C1A5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Execution Time </a:t>
                      </a:r>
                    </a:p>
                    <a:p>
                      <a:pPr algn="ctr"/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second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Total Energy Consumed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</a:p>
                    <a:p>
                      <a:pPr algn="ctr"/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f/</a:t>
                      </a:r>
                      <a:r>
                        <a:rPr kumimoji="0" lang="el-GR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endParaRPr kumimoji="0" lang="en-US" b="1" kern="1200" dirty="0" smtClean="0">
                        <a:solidFill>
                          <a:srgbClr val="3C1A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80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 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1800</a:t>
                      </a:r>
                    </a:p>
                    <a:p>
                      <a:pPr algn="ctr"/>
                      <a:r>
                        <a:rPr lang="en-US" dirty="0" smtClean="0"/>
                        <a:t>megacycles/s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megacycles/joule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 Joules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120W</a:t>
                      </a:r>
                      <a:endParaRPr lang="en-US" dirty="0"/>
                    </a:p>
                  </a:txBody>
                  <a:tcPr anchor="ctr"/>
                </a:tc>
              </a:tr>
              <a:tr h="980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 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megacycles/s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 megacycles/joule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Joules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39.6W</a:t>
                      </a:r>
                      <a:endParaRPr lang="en-US" dirty="0"/>
                    </a:p>
                  </a:txBody>
                  <a:tcPr anchor="ctr"/>
                </a:tc>
              </a:tr>
              <a:tr h="980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 mV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megacycles/s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660 megacycles/joule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2.72 Joules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0.083W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14</a:t>
            </a:fld>
            <a:fld id="{9CD35EA9-723F-4B24-BC98-791703D3BA3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70037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mtClean="0"/>
              <a:t>New performance rating: </a:t>
            </a:r>
            <a:r>
              <a:rPr lang="en-US" smtClean="0"/>
              <a:t>cycle</a:t>
            </a:r>
            <a:r>
              <a:rPr lang="en-US" smtClean="0"/>
              <a:t> efficiency </a:t>
            </a:r>
            <a:r>
              <a:rPr lang="el-GR" smtClean="0"/>
              <a:t>η</a:t>
            </a:r>
            <a:r>
              <a:rPr lang="en-US" smtClean="0"/>
              <a:t> has the unit cycles per joule.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mtClean="0"/>
              <a:t>Clock frequency f in cycles per second is a similar rating with respect to time.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mtClean="0"/>
              <a:t>Similarity to other popular ratings: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mtClean="0"/>
              <a:t>  </a:t>
            </a:r>
            <a:r>
              <a:rPr lang="el-GR" smtClean="0"/>
              <a:t>η</a:t>
            </a:r>
            <a:r>
              <a:rPr lang="en-US" smtClean="0"/>
              <a:t> → mpg 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mtClean="0"/>
              <a:t>  f  → mph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mtClean="0"/>
              <a:t>Power = f/</a:t>
            </a:r>
            <a:r>
              <a:rPr lang="el-GR" smtClean="0"/>
              <a:t>η</a:t>
            </a:r>
            <a:endParaRPr lang="en-US" smtClean="0"/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smtClean="0"/>
              <a:t>Two ratings allow effective time and energy management of an electronic system.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15</a:t>
            </a:fld>
            <a:fld id="{9CD35EA9-723F-4B24-BC98-791703D3BA3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731838" y="1344613"/>
            <a:ext cx="6583362" cy="4522787"/>
            <a:chOff x="724" y="768"/>
            <a:chExt cx="3984" cy="2562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 flipV="1">
              <a:off x="3754" y="1260"/>
              <a:ext cx="720" cy="912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857" y="1886"/>
              <a:ext cx="127" cy="126"/>
            </a:xfrm>
            <a:custGeom>
              <a:avLst/>
              <a:gdLst>
                <a:gd name="T0" fmla="*/ 63 w 127"/>
                <a:gd name="T1" fmla="*/ 0 h 126"/>
                <a:gd name="T2" fmla="*/ 127 w 127"/>
                <a:gd name="T3" fmla="*/ 63 h 126"/>
                <a:gd name="T4" fmla="*/ 63 w 127"/>
                <a:gd name="T5" fmla="*/ 126 h 126"/>
                <a:gd name="T6" fmla="*/ 0 w 127"/>
                <a:gd name="T7" fmla="*/ 63 h 126"/>
                <a:gd name="T8" fmla="*/ 63 w 127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126"/>
                <a:gd name="T17" fmla="*/ 127 w 127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126">
                  <a:moveTo>
                    <a:pt x="63" y="0"/>
                  </a:moveTo>
                  <a:lnTo>
                    <a:pt x="127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020" y="1706"/>
              <a:ext cx="126" cy="126"/>
            </a:xfrm>
            <a:custGeom>
              <a:avLst/>
              <a:gdLst>
                <a:gd name="T0" fmla="*/ 63 w 126"/>
                <a:gd name="T1" fmla="*/ 0 h 126"/>
                <a:gd name="T2" fmla="*/ 126 w 126"/>
                <a:gd name="T3" fmla="*/ 63 h 126"/>
                <a:gd name="T4" fmla="*/ 63 w 126"/>
                <a:gd name="T5" fmla="*/ 126 h 126"/>
                <a:gd name="T6" fmla="*/ 0 w 126"/>
                <a:gd name="T7" fmla="*/ 63 h 126"/>
                <a:gd name="T8" fmla="*/ 63 w 126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"/>
                <a:gd name="T16" fmla="*/ 0 h 126"/>
                <a:gd name="T17" fmla="*/ 126 w 126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" h="126">
                  <a:moveTo>
                    <a:pt x="63" y="0"/>
                  </a:moveTo>
                  <a:lnTo>
                    <a:pt x="126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173" y="1507"/>
              <a:ext cx="126" cy="126"/>
            </a:xfrm>
            <a:custGeom>
              <a:avLst/>
              <a:gdLst>
                <a:gd name="T0" fmla="*/ 63 w 126"/>
                <a:gd name="T1" fmla="*/ 0 h 126"/>
                <a:gd name="T2" fmla="*/ 126 w 126"/>
                <a:gd name="T3" fmla="*/ 63 h 126"/>
                <a:gd name="T4" fmla="*/ 63 w 126"/>
                <a:gd name="T5" fmla="*/ 126 h 126"/>
                <a:gd name="T6" fmla="*/ 0 w 126"/>
                <a:gd name="T7" fmla="*/ 63 h 126"/>
                <a:gd name="T8" fmla="*/ 63 w 126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"/>
                <a:gd name="T16" fmla="*/ 0 h 126"/>
                <a:gd name="T17" fmla="*/ 126 w 126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" h="126">
                  <a:moveTo>
                    <a:pt x="63" y="0"/>
                  </a:moveTo>
                  <a:lnTo>
                    <a:pt x="126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4335" y="1282"/>
              <a:ext cx="126" cy="126"/>
            </a:xfrm>
            <a:custGeom>
              <a:avLst/>
              <a:gdLst>
                <a:gd name="T0" fmla="*/ 63 w 126"/>
                <a:gd name="T1" fmla="*/ 0 h 126"/>
                <a:gd name="T2" fmla="*/ 126 w 126"/>
                <a:gd name="T3" fmla="*/ 63 h 126"/>
                <a:gd name="T4" fmla="*/ 63 w 126"/>
                <a:gd name="T5" fmla="*/ 126 h 126"/>
                <a:gd name="T6" fmla="*/ 0 w 126"/>
                <a:gd name="T7" fmla="*/ 63 h 126"/>
                <a:gd name="T8" fmla="*/ 63 w 126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"/>
                <a:gd name="T16" fmla="*/ 0 h 126"/>
                <a:gd name="T17" fmla="*/ 126 w 126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" h="126">
                  <a:moveTo>
                    <a:pt x="63" y="0"/>
                  </a:moveTo>
                  <a:lnTo>
                    <a:pt x="126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352" y="849"/>
              <a:ext cx="3208" cy="2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352" y="2354"/>
              <a:ext cx="3208" cy="1"/>
            </a:xfrm>
            <a:prstGeom prst="line">
              <a:avLst/>
            </a:prstGeom>
            <a:noFill/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352" y="1859"/>
              <a:ext cx="3208" cy="1"/>
            </a:xfrm>
            <a:prstGeom prst="line">
              <a:avLst/>
            </a:prstGeom>
            <a:noFill/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344" y="1344"/>
              <a:ext cx="3208" cy="1"/>
            </a:xfrm>
            <a:prstGeom prst="line">
              <a:avLst/>
            </a:prstGeom>
            <a:noFill/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352" y="849"/>
              <a:ext cx="3208" cy="1"/>
            </a:xfrm>
            <a:prstGeom prst="line">
              <a:avLst/>
            </a:prstGeom>
            <a:noFill/>
            <a:ln w="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352" y="849"/>
              <a:ext cx="3208" cy="201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352" y="849"/>
              <a:ext cx="1" cy="201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352" y="2859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352" y="2354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352" y="1859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1352" y="1354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1352" y="849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1352" y="2859"/>
              <a:ext cx="3208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V="1">
              <a:off x="1352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151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67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1830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1992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215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231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2479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2632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279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295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3118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3281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343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 flipV="1">
              <a:off x="359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V="1">
              <a:off x="3758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3920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4083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423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V="1">
              <a:off x="4398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4560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V="1">
              <a:off x="1352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 flipV="1">
              <a:off x="2154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 flipV="1">
              <a:off x="2956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3758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4560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1406" y="2643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1487" y="263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1649" y="2634"/>
              <a:ext cx="91" cy="90"/>
            </a:xfrm>
            <a:custGeom>
              <a:avLst/>
              <a:gdLst>
                <a:gd name="T0" fmla="*/ 45 w 91"/>
                <a:gd name="T1" fmla="*/ 0 h 90"/>
                <a:gd name="T2" fmla="*/ 91 w 91"/>
                <a:gd name="T3" fmla="*/ 45 h 90"/>
                <a:gd name="T4" fmla="*/ 45 w 91"/>
                <a:gd name="T5" fmla="*/ 90 h 90"/>
                <a:gd name="T6" fmla="*/ 0 w 91"/>
                <a:gd name="T7" fmla="*/ 45 h 90"/>
                <a:gd name="T8" fmla="*/ 45 w 9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90"/>
                <a:gd name="T17" fmla="*/ 91 w 9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90">
                  <a:moveTo>
                    <a:pt x="45" y="0"/>
                  </a:moveTo>
                  <a:lnTo>
                    <a:pt x="91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1803" y="263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1965" y="2409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2289" y="2499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2533" y="270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2848" y="263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3091" y="2472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3335" y="2373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3731" y="2147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 flipV="1">
              <a:off x="1433" y="2661"/>
              <a:ext cx="81" cy="9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1514" y="2661"/>
              <a:ext cx="162" cy="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1676" y="2661"/>
              <a:ext cx="154" cy="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 flipV="1">
              <a:off x="1830" y="2436"/>
              <a:ext cx="162" cy="2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1992" y="2436"/>
              <a:ext cx="324" cy="9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2316" y="2526"/>
              <a:ext cx="244" cy="2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 flipV="1">
              <a:off x="2560" y="2661"/>
              <a:ext cx="315" cy="72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 flipV="1">
              <a:off x="2875" y="2499"/>
              <a:ext cx="243" cy="162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3118" y="2400"/>
              <a:ext cx="244" cy="99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 flipV="1">
              <a:off x="3362" y="2174"/>
              <a:ext cx="396" cy="226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1388" y="2625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1469" y="261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1631" y="2616"/>
              <a:ext cx="91" cy="90"/>
            </a:xfrm>
            <a:custGeom>
              <a:avLst/>
              <a:gdLst>
                <a:gd name="T0" fmla="*/ 45 w 91"/>
                <a:gd name="T1" fmla="*/ 0 h 90"/>
                <a:gd name="T2" fmla="*/ 91 w 91"/>
                <a:gd name="T3" fmla="*/ 45 h 90"/>
                <a:gd name="T4" fmla="*/ 45 w 91"/>
                <a:gd name="T5" fmla="*/ 90 h 90"/>
                <a:gd name="T6" fmla="*/ 0 w 91"/>
                <a:gd name="T7" fmla="*/ 45 h 90"/>
                <a:gd name="T8" fmla="*/ 45 w 9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90"/>
                <a:gd name="T17" fmla="*/ 91 w 9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90">
                  <a:moveTo>
                    <a:pt x="45" y="0"/>
                  </a:moveTo>
                  <a:lnTo>
                    <a:pt x="91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1785" y="261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1947" y="2391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271" y="2481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2515" y="2688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2830" y="261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073" y="245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312" y="2352"/>
              <a:ext cx="90" cy="91"/>
            </a:xfrm>
            <a:custGeom>
              <a:avLst/>
              <a:gdLst>
                <a:gd name="T0" fmla="*/ 45 w 90"/>
                <a:gd name="T1" fmla="*/ 0 h 91"/>
                <a:gd name="T2" fmla="*/ 90 w 90"/>
                <a:gd name="T3" fmla="*/ 46 h 91"/>
                <a:gd name="T4" fmla="*/ 45 w 90"/>
                <a:gd name="T5" fmla="*/ 91 h 91"/>
                <a:gd name="T6" fmla="*/ 0 w 90"/>
                <a:gd name="T7" fmla="*/ 46 h 91"/>
                <a:gd name="T8" fmla="*/ 45 w 90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1"/>
                <a:gd name="T17" fmla="*/ 90 w 90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1">
                  <a:moveTo>
                    <a:pt x="45" y="0"/>
                  </a:moveTo>
                  <a:lnTo>
                    <a:pt x="90" y="46"/>
                  </a:lnTo>
                  <a:lnTo>
                    <a:pt x="45" y="91"/>
                  </a:lnTo>
                  <a:lnTo>
                    <a:pt x="0" y="4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713" y="2129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1334" y="2300"/>
              <a:ext cx="3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 dirty="0">
                  <a:cs typeface="Arial" charset="0"/>
                </a:rPr>
                <a:t>4004</a:t>
              </a:r>
              <a:endParaRPr lang="en-US" sz="2000" dirty="0">
                <a:cs typeface="Arial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1433" y="2463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8008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1460" y="2652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8080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1821" y="2481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8085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1893" y="2165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2136" y="2580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286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424" y="2499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386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2956" y="2607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486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3245" y="2463"/>
              <a:ext cx="6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Pentium®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3461" y="2318"/>
              <a:ext cx="1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P6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154" y="2778"/>
              <a:ext cx="7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1073" y="2273"/>
              <a:ext cx="1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992" y="1778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100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910" y="1273"/>
              <a:ext cx="3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1000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829" y="768"/>
              <a:ext cx="3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 dirty="0">
                  <a:cs typeface="Arial" charset="0"/>
                </a:rPr>
                <a:t>10000</a:t>
              </a:r>
              <a:endParaRPr lang="en-US" sz="2000" dirty="0">
                <a:cs typeface="Arial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1190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1970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1992" y="2994"/>
              <a:ext cx="3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1980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2794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1990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3596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2000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4398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2010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2803" y="3175"/>
              <a:ext cx="30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Year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 rot="-5400000">
              <a:off x="107" y="1838"/>
              <a:ext cx="1402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Power Density (W/cm</a:t>
              </a:r>
              <a:r>
                <a:rPr lang="en-US" b="1" baseline="30000">
                  <a:cs typeface="Arial" charset="0"/>
                </a:rPr>
                <a:t>2</a:t>
              </a:r>
              <a:r>
                <a:rPr lang="en-US" b="1">
                  <a:cs typeface="Arial" charset="0"/>
                </a:rPr>
                <a:t>)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352" y="2237"/>
              <a:ext cx="83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" name="Rectangle 103"/>
          <p:cNvSpPr>
            <a:spLocks noChangeArrowheads="1"/>
          </p:cNvSpPr>
          <p:nvPr/>
        </p:nvSpPr>
        <p:spPr bwMode="auto">
          <a:xfrm>
            <a:off x="3803650" y="3725863"/>
            <a:ext cx="103682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100" b="1" dirty="0">
                <a:solidFill>
                  <a:srgbClr val="0070C0"/>
                </a:solidFill>
                <a:cs typeface="Arial" charset="0"/>
              </a:rPr>
              <a:t>Hot Plate</a:t>
            </a:r>
            <a:endParaRPr lang="en-US" sz="2000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108" name="Rectangle 104"/>
          <p:cNvSpPr>
            <a:spLocks noChangeArrowheads="1"/>
          </p:cNvSpPr>
          <p:nvPr/>
        </p:nvSpPr>
        <p:spPr bwMode="auto">
          <a:xfrm>
            <a:off x="3290888" y="2724150"/>
            <a:ext cx="11874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" name="Group 105"/>
          <p:cNvGrpSpPr>
            <a:grpSpLocks/>
          </p:cNvGrpSpPr>
          <p:nvPr/>
        </p:nvGrpSpPr>
        <p:grpSpPr bwMode="auto">
          <a:xfrm>
            <a:off x="4071938" y="2957513"/>
            <a:ext cx="990600" cy="658812"/>
            <a:chOff x="2474" y="1825"/>
            <a:chExt cx="624" cy="422"/>
          </a:xfrm>
        </p:grpSpPr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2474" y="1825"/>
              <a:ext cx="615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FF9999"/>
                  </a:solidFill>
                  <a:cs typeface="Arial" charset="0"/>
                </a:rPr>
                <a:t>Nuclear</a:t>
              </a:r>
              <a:endParaRPr lang="en-US" sz="2000">
                <a:solidFill>
                  <a:srgbClr val="FF9999"/>
                </a:solidFill>
                <a:cs typeface="Arial" charset="0"/>
              </a:endParaRPr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2474" y="204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FF9999"/>
                  </a:solidFill>
                  <a:cs typeface="Arial" charset="0"/>
                </a:rPr>
                <a:t>Reactor</a:t>
              </a:r>
              <a:endParaRPr lang="en-US" sz="2000">
                <a:solidFill>
                  <a:srgbClr val="FF9999"/>
                </a:solidFill>
                <a:cs typeface="Arial" charset="0"/>
              </a:endParaRPr>
            </a:p>
          </p:txBody>
        </p:sp>
      </p:grpSp>
      <p:sp>
        <p:nvSpPr>
          <p:cNvPr id="112" name="Rectangle 108"/>
          <p:cNvSpPr>
            <a:spLocks noChangeArrowheads="1"/>
          </p:cNvSpPr>
          <p:nvPr/>
        </p:nvSpPr>
        <p:spPr bwMode="auto">
          <a:xfrm>
            <a:off x="3290888" y="1733550"/>
            <a:ext cx="10731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" name="Group 109"/>
          <p:cNvGrpSpPr>
            <a:grpSpLocks/>
          </p:cNvGrpSpPr>
          <p:nvPr/>
        </p:nvGrpSpPr>
        <p:grpSpPr bwMode="auto">
          <a:xfrm>
            <a:off x="4879975" y="2074863"/>
            <a:ext cx="887413" cy="665162"/>
            <a:chOff x="2474" y="1302"/>
            <a:chExt cx="559" cy="419"/>
          </a:xfrm>
        </p:grpSpPr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2474" y="1302"/>
              <a:ext cx="55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CC6600"/>
                  </a:solidFill>
                  <a:cs typeface="Arial" charset="0"/>
                </a:rPr>
                <a:t>Rocket</a:t>
              </a:r>
              <a:endParaRPr lang="en-US" sz="2000">
                <a:solidFill>
                  <a:srgbClr val="CC6600"/>
                </a:solidFill>
                <a:cs typeface="Arial" charset="0"/>
              </a:endParaRPr>
            </a:p>
          </p:txBody>
        </p:sp>
        <p:sp>
          <p:nvSpPr>
            <p:cNvPr id="115" name="Rectangle 111"/>
            <p:cNvSpPr>
              <a:spLocks noChangeArrowheads="1"/>
            </p:cNvSpPr>
            <p:nvPr/>
          </p:nvSpPr>
          <p:spPr bwMode="auto">
            <a:xfrm>
              <a:off x="2474" y="1519"/>
              <a:ext cx="53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CC6600"/>
                  </a:solidFill>
                  <a:cs typeface="Arial" charset="0"/>
                </a:rPr>
                <a:t>Nozzle</a:t>
              </a:r>
              <a:endParaRPr lang="en-US" sz="2000">
                <a:solidFill>
                  <a:srgbClr val="CC6600"/>
                </a:solidFill>
                <a:cs typeface="Arial" charset="0"/>
              </a:endParaRPr>
            </a:p>
          </p:txBody>
        </p:sp>
      </p:grpSp>
      <p:sp>
        <p:nvSpPr>
          <p:cNvPr id="116" name="Rectangle 112"/>
          <p:cNvSpPr>
            <a:spLocks noChangeArrowheads="1"/>
          </p:cNvSpPr>
          <p:nvPr/>
        </p:nvSpPr>
        <p:spPr bwMode="auto">
          <a:xfrm>
            <a:off x="7797800" y="1192213"/>
            <a:ext cx="7270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100" b="1">
                <a:solidFill>
                  <a:srgbClr val="FF3300"/>
                </a:solidFill>
                <a:cs typeface="Arial" charset="0"/>
              </a:rPr>
              <a:t>Sun’s</a:t>
            </a:r>
            <a:endParaRPr lang="en-US" sz="21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17" name="Rectangle 113"/>
          <p:cNvSpPr>
            <a:spLocks noChangeArrowheads="1"/>
          </p:cNvSpPr>
          <p:nvPr/>
        </p:nvSpPr>
        <p:spPr bwMode="auto">
          <a:xfrm>
            <a:off x="7683500" y="1498600"/>
            <a:ext cx="9763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100" b="1" dirty="0">
                <a:solidFill>
                  <a:srgbClr val="FF3300"/>
                </a:solidFill>
                <a:cs typeface="Arial" charset="0"/>
              </a:rPr>
              <a:t>Surface</a:t>
            </a:r>
            <a:endParaRPr lang="en-US" sz="210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18" name="Rectangle 114"/>
          <p:cNvSpPr>
            <a:spLocks noChangeArrowheads="1"/>
          </p:cNvSpPr>
          <p:nvPr/>
        </p:nvSpPr>
        <p:spPr bwMode="auto">
          <a:xfrm>
            <a:off x="515938" y="5883275"/>
            <a:ext cx="813276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400" dirty="0">
                <a:cs typeface="Arial" charset="0"/>
              </a:rPr>
              <a:t>Source: </a:t>
            </a:r>
            <a:r>
              <a:rPr lang="en-US" sz="1400" dirty="0" smtClean="0">
                <a:cs typeface="Arial" pitchFamily="34" charset="0"/>
              </a:rPr>
              <a:t>Patrick P. </a:t>
            </a:r>
            <a:r>
              <a:rPr lang="en-US" sz="1400" dirty="0" err="1" smtClean="0">
                <a:cs typeface="Arial" pitchFamily="34" charset="0"/>
              </a:rPr>
              <a:t>Gelsinger</a:t>
            </a:r>
            <a:r>
              <a:rPr lang="en-US" sz="1400" dirty="0" smtClean="0">
                <a:cs typeface="Arial" pitchFamily="34" charset="0"/>
              </a:rPr>
              <a:t> , Keynote, ISSCC, Feb. 2001</a:t>
            </a:r>
            <a:endParaRPr lang="en-US" sz="1400" dirty="0">
              <a:cs typeface="Arial" charset="0"/>
              <a:sym typeface="Symbol" pitchFamily="18" charset="2"/>
            </a:endParaRPr>
          </a:p>
        </p:txBody>
      </p:sp>
      <p:sp>
        <p:nvSpPr>
          <p:cNvPr id="119" name="Line 115"/>
          <p:cNvSpPr>
            <a:spLocks noChangeShapeType="1"/>
          </p:cNvSpPr>
          <p:nvPr/>
        </p:nvSpPr>
        <p:spPr bwMode="auto">
          <a:xfrm>
            <a:off x="5072063" y="3879850"/>
            <a:ext cx="422275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/>
        </p:nvSpPr>
        <p:spPr bwMode="auto">
          <a:xfrm>
            <a:off x="5224463" y="3189288"/>
            <a:ext cx="538162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117"/>
          <p:cNvSpPr>
            <a:spLocks noChangeShapeType="1"/>
          </p:cNvSpPr>
          <p:nvPr/>
        </p:nvSpPr>
        <p:spPr bwMode="auto">
          <a:xfrm>
            <a:off x="5954713" y="2343150"/>
            <a:ext cx="538162" cy="0"/>
          </a:xfrm>
          <a:prstGeom prst="line">
            <a:avLst/>
          </a:prstGeom>
          <a:noFill/>
          <a:ln w="57150">
            <a:solidFill>
              <a:srgbClr val="CC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118"/>
          <p:cNvSpPr>
            <a:spLocks noChangeShapeType="1"/>
          </p:cNvSpPr>
          <p:nvPr/>
        </p:nvSpPr>
        <p:spPr bwMode="auto">
          <a:xfrm flipH="1">
            <a:off x="7069138" y="1536700"/>
            <a:ext cx="574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0" y="381000"/>
            <a:ext cx="86487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Motivation: The power problem!</a:t>
            </a:r>
            <a:endParaRPr lang="en-US" sz="40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6" name="Date Placeholder 125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127" name="Footer Placeholder 126"/>
          <p:cNvSpPr>
            <a:spLocks noGrp="1"/>
          </p:cNvSpPr>
          <p:nvPr>
            <p:ph type="ftr" sz="quarter" idx="4294967295"/>
          </p:nvPr>
        </p:nvSpPr>
        <p:spPr>
          <a:xfrm>
            <a:off x="3331979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129" name="Slide Number Placeholder 128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2</a:t>
            </a:fld>
            <a:fld id="{9CD35EA9-723F-4B24-BC98-791703D3BA3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4525963"/>
          </a:xfrm>
        </p:spPr>
        <p:txBody>
          <a:bodyPr/>
          <a:lstStyle/>
          <a:p>
            <a:r>
              <a:rPr lang="en-US" dirty="0" smtClean="0"/>
              <a:t>Propose </a:t>
            </a:r>
            <a:r>
              <a:rPr lang="en-US" dirty="0" smtClean="0"/>
              <a:t>a new </a:t>
            </a:r>
            <a:r>
              <a:rPr lang="en-US" i="1" dirty="0" smtClean="0"/>
              <a:t>cycle </a:t>
            </a:r>
            <a:r>
              <a:rPr lang="en-US" i="1" dirty="0" smtClean="0"/>
              <a:t>efficiency </a:t>
            </a:r>
            <a:r>
              <a:rPr lang="en-US" dirty="0" smtClean="0"/>
              <a:t>rating </a:t>
            </a:r>
            <a:r>
              <a:rPr lang="en-US" dirty="0" smtClean="0"/>
              <a:t>for energy similar </a:t>
            </a:r>
            <a:r>
              <a:rPr lang="en-US" dirty="0" smtClean="0"/>
              <a:t>to the maximum clock frequency </a:t>
            </a:r>
            <a:r>
              <a:rPr lang="en-US" dirty="0" smtClean="0"/>
              <a:t>rating for time.</a:t>
            </a:r>
            <a:endParaRPr lang="en-US" dirty="0" smtClean="0"/>
          </a:p>
          <a:p>
            <a:r>
              <a:rPr lang="en-US" dirty="0" smtClean="0"/>
              <a:t>Analogy:</a:t>
            </a:r>
          </a:p>
          <a:p>
            <a:pPr lvl="1"/>
            <a:r>
              <a:rPr lang="en-US" dirty="0" smtClean="0"/>
              <a:t>Cycle</a:t>
            </a:r>
            <a:r>
              <a:rPr lang="en-US" dirty="0" smtClean="0"/>
              <a:t> </a:t>
            </a:r>
            <a:r>
              <a:rPr lang="en-US" dirty="0" smtClean="0"/>
              <a:t>efficiency is similar to miles per gallon (mpg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Maximum clock frequency is similar to miles per hour (mph)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4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Performance IN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Performance is measured with respect to a program.</a:t>
            </a:r>
            <a:endParaRPr lang="en-US" dirty="0"/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Performance =  	       </a:t>
            </a:r>
          </a:p>
          <a:p>
            <a:pPr>
              <a:buClrTx/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endParaRPr lang="en-US" sz="1600" dirty="0" smtClean="0"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455123"/>
              </p:ext>
            </p:extLst>
          </p:nvPr>
        </p:nvGraphicFramePr>
        <p:xfrm>
          <a:off x="3429000" y="2971800"/>
          <a:ext cx="2884488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041120" imgH="393480" progId="Equation.3">
                  <p:embed/>
                </p:oleObj>
              </mc:Choice>
              <mc:Fallback>
                <p:oleObj name="Equation" r:id="rId3" imgW="1041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1800"/>
                        <a:ext cx="2884488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5244" y="4953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None/>
            </a:pPr>
            <a:r>
              <a:rPr lang="en-US" sz="2000" dirty="0" smtClean="0">
                <a:cs typeface="Arial" pitchFamily="34" charset="0"/>
              </a:rPr>
              <a:t>D. A. Patterson and J. L. Hennessy, </a:t>
            </a:r>
            <a:r>
              <a:rPr lang="en-US" sz="2000" i="1" dirty="0" smtClean="0">
                <a:cs typeface="Arial" pitchFamily="34" charset="0"/>
              </a:rPr>
              <a:t>Computer Organization &amp; Design, the </a:t>
            </a:r>
            <a:r>
              <a:rPr lang="en-US" sz="2000" i="1" dirty="0" smtClean="0">
                <a:cs typeface="Arial" pitchFamily="34" charset="0"/>
              </a:rPr>
              <a:t>Hardware/Software </a:t>
            </a:r>
            <a:r>
              <a:rPr lang="en-US" sz="2000" i="1" dirty="0" smtClean="0">
                <a:cs typeface="Arial" pitchFamily="34" charset="0"/>
              </a:rPr>
              <a:t>Interface, Fourth Edition</a:t>
            </a:r>
            <a:r>
              <a:rPr lang="en-US" sz="2000" dirty="0" smtClean="0">
                <a:cs typeface="Arial" pitchFamily="34" charset="0"/>
              </a:rPr>
              <a:t>, San Francisco, California: Morgan Kaufman Publishers, Inc., 2008.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4</a:t>
            </a:fld>
            <a:fld id="{9CD35EA9-723F-4B24-BC98-791703D3BA3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Performance IN ENERGY (EFFICIENCY)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Efficiency is </a:t>
            </a:r>
            <a:r>
              <a:rPr lang="en-US" dirty="0" smtClean="0"/>
              <a:t>also measured </a:t>
            </a:r>
            <a:r>
              <a:rPr lang="en-US" dirty="0" smtClean="0"/>
              <a:t>with respect to a program.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Efficiency</a:t>
            </a:r>
            <a:r>
              <a:rPr lang="en-US" dirty="0" smtClean="0"/>
              <a:t>   </a:t>
            </a:r>
            <a:r>
              <a:rPr lang="en-US" dirty="0" smtClean="0"/>
              <a:t>	       </a:t>
            </a:r>
          </a:p>
          <a:p>
            <a:pPr>
              <a:buClrTx/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endParaRPr lang="en-US" sz="1600" dirty="0" smtClean="0"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682018"/>
              </p:ext>
            </p:extLst>
          </p:nvPr>
        </p:nvGraphicFramePr>
        <p:xfrm>
          <a:off x="3352800" y="2514601"/>
          <a:ext cx="3962400" cy="1075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Equation" r:id="rId3" imgW="1777680" imgH="482400" progId="Equation.3">
                  <p:embed/>
                </p:oleObj>
              </mc:Choice>
              <mc:Fallback>
                <p:oleObj name="Equation" r:id="rId3" imgW="1777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1"/>
                        <a:ext cx="3962400" cy="10755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5244" y="4953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None/>
            </a:pPr>
            <a:r>
              <a:rPr lang="en-US" sz="2000" dirty="0" smtClean="0">
                <a:cs typeface="Arial" pitchFamily="34" charset="0"/>
              </a:rPr>
              <a:t>D. A. Patterson and J. L. Hennessy, </a:t>
            </a:r>
            <a:r>
              <a:rPr lang="en-US" sz="2000" i="1" dirty="0" smtClean="0">
                <a:cs typeface="Arial" pitchFamily="34" charset="0"/>
              </a:rPr>
              <a:t>Computer Organization &amp; Design, the Hardware/Software Interface</a:t>
            </a:r>
            <a:r>
              <a:rPr lang="en-US" sz="2000" dirty="0" smtClean="0">
                <a:cs typeface="Arial" pitchFamily="34" charset="0"/>
              </a:rPr>
              <a:t>, </a:t>
            </a:r>
            <a:r>
              <a:rPr lang="en-US" sz="2000" i="1" dirty="0" smtClean="0">
                <a:cs typeface="Arial" pitchFamily="34" charset="0"/>
              </a:rPr>
              <a:t>Fourth Edition</a:t>
            </a:r>
            <a:r>
              <a:rPr lang="en-US" sz="2000" dirty="0" smtClean="0">
                <a:cs typeface="Arial" pitchFamily="34" charset="0"/>
              </a:rPr>
              <a:t>, San Francisco, California: Morgan Kaufman Publishers, Inc., 2008.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004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5</a:t>
            </a:fld>
            <a:fld id="{9CD35EA9-723F-4B24-BC98-791703D3BA3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204597"/>
              </p:ext>
            </p:extLst>
          </p:nvPr>
        </p:nvGraphicFramePr>
        <p:xfrm>
          <a:off x="3370263" y="3657600"/>
          <a:ext cx="33131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5" imgW="1612800" imgH="482400" progId="Equation.3">
                  <p:embed/>
                </p:oleObj>
              </mc:Choice>
              <mc:Fallback>
                <p:oleObj name="Equation" r:id="rId5" imgW="1612800" imgH="482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3657600"/>
                        <a:ext cx="33131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57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Two Performances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3946525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Time performance</a:t>
            </a:r>
          </a:p>
          <a:p>
            <a:pPr marL="0" indent="0">
              <a:buClrTx/>
              <a:buNone/>
            </a:pPr>
            <a:endParaRPr lang="en-US" dirty="0"/>
          </a:p>
          <a:p>
            <a:pPr marL="0" indent="0">
              <a:buClrTx/>
              <a:buNone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/>
              <a:t>E</a:t>
            </a:r>
            <a:r>
              <a:rPr lang="en-US" dirty="0" smtClean="0"/>
              <a:t>nergy </a:t>
            </a:r>
            <a:r>
              <a:rPr lang="en-US" dirty="0" smtClean="0"/>
              <a:t>efficiency</a:t>
            </a:r>
            <a:r>
              <a:rPr lang="en-US" dirty="0" smtClean="0"/>
              <a:t>  </a:t>
            </a:r>
            <a:r>
              <a:rPr lang="en-US" dirty="0" smtClean="0"/>
              <a:t>	       </a:t>
            </a:r>
          </a:p>
          <a:p>
            <a:pPr>
              <a:buClrTx/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endParaRPr lang="en-US" sz="1600" dirty="0" smtClean="0"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5244" y="4953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None/>
            </a:pPr>
            <a:r>
              <a:rPr lang="en-US" sz="2000" dirty="0" smtClean="0">
                <a:cs typeface="Arial" pitchFamily="34" charset="0"/>
              </a:rPr>
              <a:t>D. A. Patterson and J. L. Hennessy, </a:t>
            </a:r>
            <a:r>
              <a:rPr lang="en-US" sz="2000" i="1" dirty="0" smtClean="0">
                <a:cs typeface="Arial" pitchFamily="34" charset="0"/>
              </a:rPr>
              <a:t>Computer Organization &amp; Design, the Hardware/Software Interface</a:t>
            </a:r>
            <a:r>
              <a:rPr lang="en-US" sz="2000" dirty="0" smtClean="0">
                <a:cs typeface="Arial" pitchFamily="34" charset="0"/>
              </a:rPr>
              <a:t>, Fourth Edition, San Francisco, California: Morgan Kaufman Publishers, Inc., 2008.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04800" y="6400800"/>
            <a:ext cx="2514600" cy="288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76600" y="6400800"/>
            <a:ext cx="3352800" cy="2127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SSST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244475"/>
          </a:xfrm>
        </p:spPr>
        <p:txBody>
          <a:bodyPr/>
          <a:lstStyle/>
          <a:p>
            <a:fld id="{AB07FC5F-5366-48A2-ACB9-037B7158FBED}" type="slidenum">
              <a:rPr lang="en-US" smtClean="0"/>
              <a:pPr/>
              <a:t>6</a:t>
            </a:fld>
            <a:fld id="{9CD35EA9-723F-4B24-BC98-791703D3BA3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360397"/>
              </p:ext>
            </p:extLst>
          </p:nvPr>
        </p:nvGraphicFramePr>
        <p:xfrm>
          <a:off x="4876800" y="3733800"/>
          <a:ext cx="33131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3" imgW="1612800" imgH="482400" progId="Equation.3">
                  <p:embed/>
                </p:oleObj>
              </mc:Choice>
              <mc:Fallback>
                <p:oleObj name="Equation" r:id="rId3" imgW="1612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733800"/>
                        <a:ext cx="33131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629138"/>
              </p:ext>
            </p:extLst>
          </p:nvPr>
        </p:nvGraphicFramePr>
        <p:xfrm>
          <a:off x="4876800" y="1981200"/>
          <a:ext cx="3048000" cy="980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5" imgW="1422360" imgH="457200" progId="Equation.3">
                  <p:embed/>
                </p:oleObj>
              </mc:Choice>
              <mc:Fallback>
                <p:oleObj name="Equation" r:id="rId5" imgW="142236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81200"/>
                        <a:ext cx="3048000" cy="9803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5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performance of a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of a processor is measured in </a:t>
            </a:r>
            <a:r>
              <a:rPr lang="en-US" i="1" dirty="0" smtClean="0"/>
              <a:t>cycles per second</a:t>
            </a:r>
            <a:r>
              <a:rPr lang="en-US" dirty="0" smtClean="0"/>
              <a:t> or </a:t>
            </a:r>
            <a:r>
              <a:rPr lang="en-US" b="1" dirty="0" smtClean="0"/>
              <a:t>clock frequency (f).</a:t>
            </a:r>
          </a:p>
          <a:p>
            <a:r>
              <a:rPr lang="en-US" dirty="0" smtClean="0"/>
              <a:t>Execution time of a program using C clock cycles = C/f</a:t>
            </a:r>
          </a:p>
          <a:p>
            <a:r>
              <a:rPr lang="en-US" dirty="0" smtClean="0"/>
              <a:t>Time performance = f/C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performance of a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 of a processor may be measured in </a:t>
            </a:r>
            <a:r>
              <a:rPr lang="en-US" i="1" dirty="0" smtClean="0"/>
              <a:t>cycles per joule </a:t>
            </a:r>
            <a:r>
              <a:rPr lang="en-US" dirty="0" smtClean="0"/>
              <a:t>or </a:t>
            </a:r>
            <a:r>
              <a:rPr lang="en-US" b="1" dirty="0" smtClean="0"/>
              <a:t>cycle efficiency (</a:t>
            </a:r>
            <a:r>
              <a:rPr lang="el-GR" b="1" dirty="0" smtClean="0"/>
              <a:t>η</a:t>
            </a:r>
            <a:r>
              <a:rPr lang="en-US" b="1" dirty="0" smtClean="0"/>
              <a:t>).</a:t>
            </a:r>
          </a:p>
          <a:p>
            <a:r>
              <a:rPr lang="en-US" dirty="0" smtClean="0"/>
              <a:t>Energy dissipated by a program using C clock cycles = C/</a:t>
            </a:r>
            <a:r>
              <a:rPr lang="el-GR" dirty="0" smtClean="0"/>
              <a:t>η</a:t>
            </a:r>
            <a:endParaRPr lang="en-US" dirty="0" smtClean="0"/>
          </a:p>
          <a:p>
            <a:r>
              <a:rPr lang="en-US" dirty="0" smtClean="0"/>
              <a:t>Energy performance = </a:t>
            </a:r>
            <a:r>
              <a:rPr lang="el-GR" dirty="0" smtClean="0"/>
              <a:t>η</a:t>
            </a:r>
            <a:r>
              <a:rPr lang="en-US" dirty="0" smtClean="0"/>
              <a:t>/C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Characterizing device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90nm CMOS technology.</a:t>
            </a:r>
          </a:p>
          <a:p>
            <a:r>
              <a:rPr lang="en-US" sz="2400" dirty="0" smtClean="0"/>
              <a:t>Use predictive technology model (PTM).</a:t>
            </a:r>
          </a:p>
          <a:p>
            <a:r>
              <a:rPr lang="en-US" sz="2400" dirty="0" smtClean="0"/>
              <a:t>Example circuit: Eight-bit ripple carry adder.</a:t>
            </a:r>
          </a:p>
          <a:p>
            <a:r>
              <a:rPr lang="en-US" sz="2400" dirty="0" smtClean="0"/>
              <a:t>Nominal voltage = 1.2 volts.</a:t>
            </a:r>
          </a:p>
          <a:p>
            <a:r>
              <a:rPr lang="en-US" sz="2400" dirty="0" smtClean="0"/>
              <a:t>Simulated for varying operating conditions (VDD = 100mV through 1.2V) using Spice:</a:t>
            </a:r>
          </a:p>
          <a:p>
            <a:pPr lvl="1"/>
            <a:r>
              <a:rPr lang="en-US" sz="2400" dirty="0" smtClean="0"/>
              <a:t>With random vectors for energy per cycle (EPC = 1/</a:t>
            </a:r>
            <a:r>
              <a:rPr lang="el-GR" sz="2400" dirty="0" smtClean="0"/>
              <a:t>η</a:t>
            </a:r>
            <a:r>
              <a:rPr lang="en-US" sz="2400" dirty="0" smtClean="0"/>
              <a:t>).</a:t>
            </a:r>
          </a:p>
          <a:p>
            <a:pPr lvl="1"/>
            <a:r>
              <a:rPr lang="en-US" sz="2400" dirty="0" smtClean="0"/>
              <a:t>With critical path vectors for clock period (1/f).</a:t>
            </a:r>
          </a:p>
          <a:p>
            <a:r>
              <a:rPr lang="en-US" sz="2200" dirty="0" smtClean="0"/>
              <a:t>Reference: W</a:t>
            </a:r>
            <a:r>
              <a:rPr lang="en-US" sz="2200" dirty="0"/>
              <a:t>. Zhao and Y. Cao, “New Generation of Predictive Technology Model for Sub-45nm Early Design Exploration</a:t>
            </a:r>
            <a:r>
              <a:rPr lang="en-US" sz="2200" i="1" dirty="0"/>
              <a:t>,“  IEEE </a:t>
            </a:r>
            <a:r>
              <a:rPr lang="en-US" sz="2200" i="1" dirty="0" smtClean="0"/>
              <a:t>Trans. </a:t>
            </a:r>
            <a:r>
              <a:rPr lang="en-US" sz="2200" i="1" dirty="0"/>
              <a:t>Electron Devices, </a:t>
            </a:r>
            <a:r>
              <a:rPr lang="en-US" sz="2200" dirty="0"/>
              <a:t>vol. 53, no. 11, pp. 2816–2823, 2006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48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2955</TotalTime>
  <Words>824</Words>
  <Application>Microsoft Office PowerPoint</Application>
  <PresentationFormat>On-screen Show (4:3)</PresentationFormat>
  <Paragraphs>180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Trek</vt:lpstr>
      <vt:lpstr>Equation</vt:lpstr>
      <vt:lpstr>Managing Performance and Efficiency of a Processor</vt:lpstr>
      <vt:lpstr>    </vt:lpstr>
      <vt:lpstr>contribution</vt:lpstr>
      <vt:lpstr>Performance IN TIME</vt:lpstr>
      <vt:lpstr>Performance IN ENERGY (EFFICIENCY)</vt:lpstr>
      <vt:lpstr>Two Performances</vt:lpstr>
      <vt:lpstr>Time performance of a processor</vt:lpstr>
      <vt:lpstr>ENERGY performance of a processor</vt:lpstr>
      <vt:lpstr>Characterizing device technology</vt:lpstr>
      <vt:lpstr>Energy per Cycle of 8-bit adder</vt:lpstr>
      <vt:lpstr>CLOCK Cycle time of 8-bit adder</vt:lpstr>
      <vt:lpstr>Pentium M processor</vt:lpstr>
      <vt:lpstr>Cycle efficiency and frequency for pentium m</vt:lpstr>
      <vt:lpstr>Example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Performance and Efficiency of a Processor</dc:title>
  <dc:creator>Aditi</dc:creator>
  <cp:lastModifiedBy>Vishwani Agrawal</cp:lastModifiedBy>
  <cp:revision>72</cp:revision>
  <dcterms:created xsi:type="dcterms:W3CDTF">2012-10-29T02:45:47Z</dcterms:created>
  <dcterms:modified xsi:type="dcterms:W3CDTF">2013-03-20T15:23:16Z</dcterms:modified>
</cp:coreProperties>
</file>