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8" r:id="rId3"/>
    <p:sldId id="270" r:id="rId4"/>
    <p:sldId id="269" r:id="rId5"/>
    <p:sldId id="260" r:id="rId6"/>
    <p:sldId id="263" r:id="rId7"/>
    <p:sldId id="264" r:id="rId8"/>
    <p:sldId id="275" r:id="rId9"/>
    <p:sldId id="265" r:id="rId10"/>
    <p:sldId id="266" r:id="rId11"/>
    <p:sldId id="274" r:id="rId12"/>
    <p:sldId id="258" r:id="rId13"/>
    <p:sldId id="277" r:id="rId14"/>
    <p:sldId id="262" r:id="rId15"/>
    <p:sldId id="271" r:id="rId16"/>
    <p:sldId id="272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458" autoAdjust="0"/>
  </p:normalViewPr>
  <p:slideViewPr>
    <p:cSldViewPr>
      <p:cViewPr varScale="1">
        <p:scale>
          <a:sx n="48" d="100"/>
          <a:sy n="48" d="100"/>
        </p:scale>
        <p:origin x="-20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C534E-14C9-4E1B-8274-340DDF836F3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D7869-CB61-486B-B39E-175275AE2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45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D7869-CB61-486B-B39E-175275AE21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76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D7869-CB61-486B-B39E-175275AE21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47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typical scenario that would call for scheduling in classical cloud</a:t>
            </a:r>
            <a:r>
              <a:rPr lang="en-US" baseline="0" dirty="0" smtClean="0"/>
              <a:t> computing. Two parts: Cloud customer and cloud provider. Scheduler plays the role of provisioning service to the jobs as seamlessly as possible. Homogeneous service provider, but heterogeneous job seekers.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D7869-CB61-486B-B39E-175275AE21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96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homogeneous nature</a:t>
            </a:r>
            <a:r>
              <a:rPr lang="en-US" baseline="0" dirty="0" smtClean="0"/>
              <a:t> of job seekers. But service providers can be heterogeneous: cloud of servers or compute available on individual users willing to share their compute resource.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D7869-CB61-486B-B39E-175275AE21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49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D7869-CB61-486B-B39E-175275AE21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29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D7869-CB61-486B-B39E-175275AE21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65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microsoft.com/office/2007/relationships/hdphoto" Target="../media/hdphoto1.wdp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" y="1981200"/>
            <a:ext cx="854964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MobSched</a:t>
            </a:r>
            <a:r>
              <a:rPr lang="en-US" dirty="0" smtClean="0"/>
              <a:t>: An Optimizable Scheduler for Mobile Cloud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560" y="3657600"/>
            <a:ext cx="7040880" cy="1752600"/>
          </a:xfrm>
        </p:spPr>
        <p:txBody>
          <a:bodyPr/>
          <a:lstStyle/>
          <a:p>
            <a:r>
              <a:rPr lang="en-US" dirty="0" smtClean="0"/>
              <a:t>S. Sindia	S. </a:t>
            </a:r>
            <a:r>
              <a:rPr lang="en-US" dirty="0" err="1" smtClean="0"/>
              <a:t>Gao</a:t>
            </a:r>
            <a:r>
              <a:rPr lang="en-US" dirty="0" smtClean="0"/>
              <a:t>	B. Black	</a:t>
            </a:r>
          </a:p>
          <a:p>
            <a:pPr marL="514350" indent="-514350">
              <a:buAutoNum type="alphaUcPeriod"/>
            </a:pPr>
            <a:r>
              <a:rPr lang="en-US" dirty="0" smtClean="0"/>
              <a:t>Lim	V. D. </a:t>
            </a:r>
            <a:r>
              <a:rPr lang="en-US" dirty="0" err="1" smtClean="0"/>
              <a:t>Agrawal</a:t>
            </a:r>
            <a:r>
              <a:rPr lang="en-US" dirty="0" smtClean="0"/>
              <a:t>	P. </a:t>
            </a:r>
            <a:r>
              <a:rPr lang="en-US" dirty="0" err="1" smtClean="0"/>
              <a:t>Agrawal</a:t>
            </a:r>
            <a:endParaRPr lang="en-US" dirty="0"/>
          </a:p>
          <a:p>
            <a:r>
              <a:rPr lang="en-US" dirty="0" smtClean="0"/>
              <a:t>Auburn University, Auburn, 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1577" y="5943600"/>
            <a:ext cx="8854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45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IEEE Southeastern Symposium on System Theory 2013, Waco, TX</a:t>
            </a:r>
          </a:p>
          <a:p>
            <a:pPr algn="ctr"/>
            <a:r>
              <a:rPr lang="en-US" sz="2400" dirty="0" smtClean="0"/>
              <a:t>March 11,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760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Scheduling Problem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Decision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specified feasible solution, problem needs a YES or NO answer as to where the object is achieved</a:t>
            </a:r>
          </a:p>
          <a:p>
            <a:endParaRPr lang="en-US" dirty="0" smtClean="0"/>
          </a:p>
          <a:p>
            <a:r>
              <a:rPr lang="en-US" dirty="0" smtClean="0"/>
              <a:t>Computationally easy problem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Optimization Problem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Requires finding </a:t>
            </a:r>
            <a:r>
              <a:rPr lang="en-US" u="sng" dirty="0"/>
              <a:t>the</a:t>
            </a:r>
            <a:r>
              <a:rPr lang="en-US" dirty="0"/>
              <a:t> best solution among all the feasible </a:t>
            </a:r>
            <a:r>
              <a:rPr lang="en-US" dirty="0" smtClean="0"/>
              <a:t>solutions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Computationally hard problem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Schedulers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Fair </a:t>
            </a:r>
            <a:r>
              <a:rPr lang="en-US" dirty="0" smtClean="0"/>
              <a:t>scheduler</a:t>
            </a:r>
          </a:p>
          <a:p>
            <a:pPr lvl="1"/>
            <a:r>
              <a:rPr lang="en-US" dirty="0" smtClean="0"/>
              <a:t>Assigns </a:t>
            </a:r>
            <a:r>
              <a:rPr lang="en-US" dirty="0"/>
              <a:t>equal resource to all </a:t>
            </a:r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Helps keep the load balanced</a:t>
            </a:r>
          </a:p>
          <a:p>
            <a:r>
              <a:rPr lang="en-US" dirty="0" smtClean="0"/>
              <a:t>FIFO scheduler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in – first out </a:t>
            </a:r>
            <a:r>
              <a:rPr lang="en-US" dirty="0" smtClean="0"/>
              <a:t>heuristic</a:t>
            </a:r>
          </a:p>
          <a:p>
            <a:pPr lvl="1"/>
            <a:r>
              <a:rPr lang="en-US" dirty="0" smtClean="0"/>
              <a:t>Simple scheme, low overhead</a:t>
            </a:r>
            <a:endParaRPr lang="en-US" dirty="0"/>
          </a:p>
          <a:p>
            <a:r>
              <a:rPr lang="en-US" dirty="0"/>
              <a:t>Capacity </a:t>
            </a:r>
            <a:r>
              <a:rPr lang="en-US" dirty="0" smtClean="0"/>
              <a:t>scheduler </a:t>
            </a:r>
          </a:p>
          <a:p>
            <a:pPr lvl="1"/>
            <a:r>
              <a:rPr lang="en-US" dirty="0" smtClean="0"/>
              <a:t>Cluster </a:t>
            </a:r>
            <a:r>
              <a:rPr lang="en-US" dirty="0"/>
              <a:t>capacity to multiple queues each of which contains fraction of capacity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3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58692" y="3057526"/>
            <a:ext cx="4808608" cy="1362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8692" y="1676400"/>
            <a:ext cx="8199508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MobSched</a:t>
            </a:r>
            <a:r>
              <a:rPr lang="en-US" dirty="0" smtClean="0"/>
              <a:t>: Problem Formulation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" contras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6477000" cy="45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58692" y="1844098"/>
            <a:ext cx="121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Objective: </a:t>
            </a:r>
            <a:endParaRPr lang="en-US" b="1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3101068"/>
            <a:ext cx="2285999" cy="27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77" y="3581400"/>
            <a:ext cx="2171005" cy="293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30" y="4114800"/>
            <a:ext cx="1081314" cy="27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28600" y="3505200"/>
            <a:ext cx="137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Constraints: </a:t>
            </a:r>
            <a:endParaRPr lang="en-US" b="1" dirty="0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4714875"/>
            <a:ext cx="89249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191125"/>
            <a:ext cx="38100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267325"/>
            <a:ext cx="14478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5638800"/>
            <a:ext cx="1323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508873" y="5563384"/>
            <a:ext cx="3345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power consumed by each node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38850"/>
            <a:ext cx="2762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6019800"/>
            <a:ext cx="3619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70" y="6038850"/>
            <a:ext cx="7048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524000" y="5943600"/>
            <a:ext cx="3523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throughput offered by each node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6400800"/>
            <a:ext cx="13049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1524000" y="6381690"/>
            <a:ext cx="4414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link quality between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node and the rest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81600" y="3429000"/>
            <a:ext cx="3910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Linear Programming Problem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06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Optical character recognition &amp; translation problem</a:t>
            </a:r>
          </a:p>
          <a:p>
            <a:pPr lvl="1"/>
            <a:r>
              <a:rPr lang="en-US" dirty="0" smtClean="0"/>
              <a:t>Input is image of text in a foreign language</a:t>
            </a:r>
          </a:p>
          <a:p>
            <a:pPr lvl="1"/>
            <a:r>
              <a:rPr lang="en-US" dirty="0" smtClean="0"/>
              <a:t>Program returns translated output in English</a:t>
            </a:r>
          </a:p>
          <a:p>
            <a:r>
              <a:rPr lang="en-US" dirty="0" smtClean="0"/>
              <a:t>Four computers serve as load generators</a:t>
            </a:r>
          </a:p>
          <a:p>
            <a:r>
              <a:rPr lang="en-US" dirty="0"/>
              <a:t>Cluster of four computers serve as </a:t>
            </a:r>
            <a:r>
              <a:rPr lang="en-US" dirty="0" smtClean="0"/>
              <a:t>cloud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57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Run on </a:t>
            </a:r>
            <a:r>
              <a:rPr lang="en-US" dirty="0" err="1" smtClean="0"/>
              <a:t>MobSched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28800"/>
            <a:ext cx="8939096" cy="416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501" y="5943600"/>
            <a:ext cx="63946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Linear Programming problem solved using </a:t>
            </a:r>
          </a:p>
          <a:p>
            <a:r>
              <a:rPr lang="en-US" sz="2800" dirty="0" smtClean="0"/>
              <a:t>Python’s </a:t>
            </a:r>
            <a:r>
              <a:rPr lang="en-US" sz="2800" dirty="0" err="1" smtClean="0"/>
              <a:t>PuLP</a:t>
            </a:r>
            <a:r>
              <a:rPr lang="en-US" sz="2800" dirty="0" smtClean="0"/>
              <a:t> package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389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of Scheduler Metrics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382000" cy="5457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55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Computing on mobile devices needs sophisticated schedulers</a:t>
            </a:r>
          </a:p>
          <a:p>
            <a:pPr lvl="1"/>
            <a:r>
              <a:rPr lang="en-US" dirty="0" smtClean="0"/>
              <a:t>Tunable, responsive, low overhead</a:t>
            </a:r>
          </a:p>
          <a:p>
            <a:r>
              <a:rPr lang="en-US" dirty="0" smtClean="0"/>
              <a:t>Conventional schedulers cannot adequately address the needs of mobile cloud computers</a:t>
            </a:r>
          </a:p>
          <a:p>
            <a:r>
              <a:rPr lang="en-US" dirty="0" err="1" smtClean="0"/>
              <a:t>MobSched</a:t>
            </a:r>
            <a:r>
              <a:rPr lang="en-US" dirty="0" smtClean="0"/>
              <a:t> provides a hybrid scheme that can optimize for one or more parameters dynamically at a </a:t>
            </a:r>
            <a:r>
              <a:rPr lang="en-US" i="1" dirty="0" smtClean="0"/>
              <a:t>low overhead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Thanks to the LP formulation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0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/>
        </p:nvSpPr>
        <p:spPr>
          <a:xfrm>
            <a:off x="4114800" y="2438400"/>
            <a:ext cx="1676400" cy="15240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895600" y="2777067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95600" y="3539067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0" y="2416314"/>
            <a:ext cx="529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Q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3259092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cxnSp>
        <p:nvCxnSpPr>
          <p:cNvPr id="15" name="Straight Connector 14"/>
          <p:cNvCxnSpPr>
            <a:stCxn id="7" idx="3"/>
          </p:cNvCxnSpPr>
          <p:nvPr/>
        </p:nvCxnSpPr>
        <p:spPr>
          <a:xfrm>
            <a:off x="5791200" y="3200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miley Face 15"/>
          <p:cNvSpPr/>
          <p:nvPr/>
        </p:nvSpPr>
        <p:spPr>
          <a:xfrm>
            <a:off x="6892637" y="2878666"/>
            <a:ext cx="692727" cy="643467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2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vs. cloud computing</a:t>
            </a:r>
          </a:p>
          <a:p>
            <a:r>
              <a:rPr lang="en-US" dirty="0" smtClean="0"/>
              <a:t>Mobile vs. classical cloud computing</a:t>
            </a:r>
          </a:p>
          <a:p>
            <a:r>
              <a:rPr lang="en-US" dirty="0" smtClean="0"/>
              <a:t>The scheduling problem</a:t>
            </a:r>
          </a:p>
          <a:p>
            <a:r>
              <a:rPr lang="en-US" dirty="0" err="1" smtClean="0"/>
              <a:t>MobSched</a:t>
            </a:r>
            <a:r>
              <a:rPr lang="en-US" dirty="0" smtClean="0"/>
              <a:t>: Proposed formulation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29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Computing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76600"/>
            <a:ext cx="1143001" cy="1000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381" y="3142352"/>
            <a:ext cx="1392489" cy="1212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860800" y="3464286"/>
            <a:ext cx="1318489" cy="86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User</a:t>
            </a:r>
          </a:p>
          <a:p>
            <a:pPr algn="ctr"/>
            <a:r>
              <a:rPr lang="en-US" sz="2400" dirty="0" smtClean="0"/>
              <a:t>Interface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054854" y="3880285"/>
            <a:ext cx="1223520" cy="17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705683" y="3885985"/>
            <a:ext cx="1112291" cy="17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90814" y="4357582"/>
            <a:ext cx="763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User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47" y="4397534"/>
            <a:ext cx="14470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Dedicated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omputer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512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5691188" y="2819400"/>
            <a:ext cx="3300412" cy="20574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525" y="3350868"/>
            <a:ext cx="1897737" cy="88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3386137"/>
            <a:ext cx="11430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352800" y="3479270"/>
            <a:ext cx="1676400" cy="773642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Scheduler</a:t>
            </a:r>
            <a:endParaRPr lang="en-US" sz="28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438400" y="3852334"/>
            <a:ext cx="88165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29200" y="3886200"/>
            <a:ext cx="6623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276055" y="3429000"/>
            <a:ext cx="1198626" cy="86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User</a:t>
            </a:r>
          </a:p>
          <a:p>
            <a:pPr algn="ctr"/>
            <a:r>
              <a:rPr lang="en-US" sz="2000" dirty="0" smtClean="0"/>
              <a:t>Interface</a:t>
            </a:r>
            <a:endParaRPr lang="en-US" sz="20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50237" y="3886200"/>
            <a:ext cx="4112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" y="4567535"/>
            <a:ext cx="763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User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206684" y="4876800"/>
            <a:ext cx="2147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Cloud of shared</a:t>
            </a:r>
          </a:p>
          <a:p>
            <a:r>
              <a:rPr lang="en-US" sz="2400" dirty="0" smtClean="0"/>
              <a:t>computers</a:t>
            </a:r>
            <a:endParaRPr lang="en-US" sz="2400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600200"/>
            <a:ext cx="11430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Straight Arrow Connector 17"/>
          <p:cNvCxnSpPr>
            <a:endCxn id="7" idx="1"/>
          </p:cNvCxnSpPr>
          <p:nvPr/>
        </p:nvCxnSpPr>
        <p:spPr>
          <a:xfrm>
            <a:off x="2455333" y="2066397"/>
            <a:ext cx="897467" cy="1799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276055" y="1643063"/>
            <a:ext cx="1198626" cy="86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User</a:t>
            </a:r>
          </a:p>
          <a:p>
            <a:pPr algn="ctr"/>
            <a:r>
              <a:rPr lang="en-US" sz="2000" dirty="0" smtClean="0"/>
              <a:t>Interface</a:t>
            </a:r>
            <a:endParaRPr lang="en-US" sz="20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850237" y="2100263"/>
            <a:ext cx="4112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5937"/>
            <a:ext cx="11430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1428455" y="5638800"/>
            <a:ext cx="1198626" cy="86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User</a:t>
            </a:r>
          </a:p>
          <a:p>
            <a:pPr algn="ctr"/>
            <a:r>
              <a:rPr lang="en-US" sz="2000" dirty="0" smtClean="0"/>
              <a:t>Interface</a:t>
            </a:r>
            <a:endParaRPr lang="en-US" sz="20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002637" y="6096000"/>
            <a:ext cx="4112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610148" y="3866091"/>
            <a:ext cx="708786" cy="2207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862666" y="4800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862666" y="497840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862666" y="514773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6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 animBg="1"/>
      <p:bldP spid="31" grpId="0" animBg="1"/>
      <p:bldP spid="32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in Cloud Computing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5943600" cy="1137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612518" y="3810000"/>
            <a:ext cx="7924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Service-provision Scheduling</a:t>
            </a:r>
            <a:endParaRPr lang="en-US" sz="3200" dirty="0"/>
          </a:p>
        </p:txBody>
      </p:sp>
      <p:sp>
        <p:nvSpPr>
          <p:cNvPr id="5" name="Down Arrow 4"/>
          <p:cNvSpPr/>
          <p:nvPr/>
        </p:nvSpPr>
        <p:spPr>
          <a:xfrm>
            <a:off x="1143000" y="2877224"/>
            <a:ext cx="152400" cy="9198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2667000" y="2877224"/>
            <a:ext cx="152400" cy="9198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267200" y="2870916"/>
            <a:ext cx="152400" cy="9198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5791200" y="2870916"/>
            <a:ext cx="152400" cy="9198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6376" y="3200400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60376" y="3200400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60576" y="3200400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84576" y="3249631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75763" y="2451279"/>
            <a:ext cx="69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Govt.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172237" y="2464158"/>
            <a:ext cx="1146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Enterprise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39812" y="2488842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R&amp;D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0" y="2488842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Individual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162800" y="2438400"/>
            <a:ext cx="139486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Cloud </a:t>
            </a:r>
          </a:p>
          <a:p>
            <a:r>
              <a:rPr lang="en-US" sz="2400" dirty="0" smtClean="0"/>
              <a:t>Customer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218630" y="4898001"/>
            <a:ext cx="123957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Cloud </a:t>
            </a:r>
          </a:p>
          <a:p>
            <a:r>
              <a:rPr lang="en-US" sz="2400" dirty="0" smtClean="0"/>
              <a:t>Provider</a:t>
            </a:r>
            <a:endParaRPr lang="en-US" sz="2400" dirty="0"/>
          </a:p>
        </p:txBody>
      </p:sp>
      <p:sp>
        <p:nvSpPr>
          <p:cNvPr id="21" name="Down Arrow 20"/>
          <p:cNvSpPr/>
          <p:nvPr/>
        </p:nvSpPr>
        <p:spPr>
          <a:xfrm>
            <a:off x="1143000" y="4383156"/>
            <a:ext cx="152400" cy="919897"/>
          </a:xfrm>
          <a:prstGeom prst="downArrow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2667000" y="4389464"/>
            <a:ext cx="152400" cy="919897"/>
          </a:xfrm>
          <a:prstGeom prst="downArrow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4267200" y="4383156"/>
            <a:ext cx="152400" cy="919897"/>
          </a:xfrm>
          <a:prstGeom prst="downArrow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5867400" y="4383156"/>
            <a:ext cx="152400" cy="919897"/>
          </a:xfrm>
          <a:prstGeom prst="downArrow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00637" y="5347998"/>
            <a:ext cx="8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332232" y="5372682"/>
            <a:ext cx="8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932432" y="5385561"/>
            <a:ext cx="8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537916" y="5412393"/>
            <a:ext cx="8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692638"/>
            <a:ext cx="3609975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695950"/>
            <a:ext cx="3609975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6437187" y="5577181"/>
            <a:ext cx="296988" cy="12609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791200" y="6248400"/>
            <a:ext cx="150522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Server farms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840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Scheduling in Mobile Cloud Computing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70249" y="3071473"/>
            <a:ext cx="7924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Service-provision Scheduling</a:t>
            </a:r>
            <a:endParaRPr lang="en-US" sz="3200" dirty="0"/>
          </a:p>
        </p:txBody>
      </p:sp>
      <p:sp>
        <p:nvSpPr>
          <p:cNvPr id="6" name="Down Arrow 5"/>
          <p:cNvSpPr/>
          <p:nvPr/>
        </p:nvSpPr>
        <p:spPr>
          <a:xfrm>
            <a:off x="1500731" y="2138697"/>
            <a:ext cx="152400" cy="9198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024731" y="2138697"/>
            <a:ext cx="152400" cy="9198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624931" y="2132389"/>
            <a:ext cx="152400" cy="9198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148931" y="2132389"/>
            <a:ext cx="152400" cy="9198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54351" y="2461873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98229" y="2461873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78551" y="2461873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02551" y="2511104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520531" y="1699873"/>
            <a:ext cx="139486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Cloud </a:t>
            </a:r>
          </a:p>
          <a:p>
            <a:r>
              <a:rPr lang="en-US" sz="2400" dirty="0" smtClean="0"/>
              <a:t>Customer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576361" y="4678876"/>
            <a:ext cx="123957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Cloud </a:t>
            </a:r>
          </a:p>
          <a:p>
            <a:r>
              <a:rPr lang="en-US" sz="2400" dirty="0" smtClean="0"/>
              <a:t>Provider</a:t>
            </a:r>
            <a:endParaRPr lang="en-US" sz="2400" dirty="0"/>
          </a:p>
        </p:txBody>
      </p:sp>
      <p:sp>
        <p:nvSpPr>
          <p:cNvPr id="20" name="Down Arrow 19"/>
          <p:cNvSpPr/>
          <p:nvPr/>
        </p:nvSpPr>
        <p:spPr>
          <a:xfrm>
            <a:off x="1500731" y="4164031"/>
            <a:ext cx="152400" cy="919897"/>
          </a:xfrm>
          <a:prstGeom prst="downArrow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3024731" y="4170339"/>
            <a:ext cx="152400" cy="919897"/>
          </a:xfrm>
          <a:prstGeom prst="downArrow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4624931" y="4164031"/>
            <a:ext cx="152400" cy="919897"/>
          </a:xfrm>
          <a:prstGeom prst="downArrow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225131" y="4164031"/>
            <a:ext cx="152400" cy="919897"/>
          </a:xfrm>
          <a:prstGeom prst="downArrow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158368" y="5128873"/>
            <a:ext cx="8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689963" y="5153557"/>
            <a:ext cx="8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290163" y="5105400"/>
            <a:ext cx="8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895647" y="5117068"/>
            <a:ext cx="8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066800"/>
            <a:ext cx="11334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1094547"/>
            <a:ext cx="11334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86678"/>
            <a:ext cx="11334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003" y="1094547"/>
            <a:ext cx="11334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531" y="5446177"/>
            <a:ext cx="3609975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751" y="6019800"/>
            <a:ext cx="741649" cy="61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019800"/>
            <a:ext cx="741649" cy="61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6012398"/>
            <a:ext cx="741649" cy="61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019800"/>
            <a:ext cx="741649" cy="61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402798"/>
            <a:ext cx="741649" cy="61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410200"/>
            <a:ext cx="741649" cy="61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410200"/>
            <a:ext cx="741649" cy="61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410200"/>
            <a:ext cx="741649" cy="61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175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Scheduling Hierarchy in Mobile Cloud Computing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1828800"/>
            <a:ext cx="3581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Social networks, Office suites, </a:t>
            </a:r>
          </a:p>
          <a:p>
            <a:pPr algn="ctr"/>
            <a:r>
              <a:rPr lang="en-US" sz="2000" dirty="0" smtClean="0"/>
              <a:t>Video processing, etc.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1204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SERVICE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209800" y="3124200"/>
            <a:ext cx="67056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3200400"/>
            <a:ext cx="2057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Management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3200400"/>
            <a:ext cx="2057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Interface and Portals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81800" y="3200400"/>
            <a:ext cx="2057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Hosting and Mediating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62200" y="4011930"/>
            <a:ext cx="2057400" cy="5867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Billing and Metering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4011930"/>
            <a:ext cx="2057400" cy="5867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Monitoring and Logging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81800" y="4011930"/>
            <a:ext cx="2057400" cy="5867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Security Management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4800" y="3733800"/>
            <a:ext cx="1938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MIDDLEWARE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2209800" y="5410200"/>
            <a:ext cx="66294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Task Execution Scheduling</a:t>
            </a:r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3200400" y="5105400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3690258" y="5105400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4191000" y="5105400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572000" y="5105400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5061858" y="5105400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5562600" y="5105400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6019800" y="5090886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509658" y="5090886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7010400" y="5090886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7467600" y="5087256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7957458" y="5087256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8458200" y="5087256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181600" y="4800600"/>
            <a:ext cx="1200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Meta tasks</a:t>
            </a:r>
            <a:endParaRPr lang="en-US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951" y="6019800"/>
            <a:ext cx="741649" cy="61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551" y="6012398"/>
            <a:ext cx="741649" cy="61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351" y="6019800"/>
            <a:ext cx="741649" cy="61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867400"/>
            <a:ext cx="3076575" cy="990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702" y="6019800"/>
            <a:ext cx="741649" cy="61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152400" y="6172200"/>
            <a:ext cx="2429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INFRASTRUCTURE</a:t>
            </a:r>
            <a:endParaRPr lang="en-US" sz="24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367316" y="5600700"/>
            <a:ext cx="7662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52400" y="5421868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MobSched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5859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Scheduling Hierarchy in Mobile Cloud Computing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1828800"/>
            <a:ext cx="3581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Social networks, Office suites, </a:t>
            </a:r>
          </a:p>
          <a:p>
            <a:pPr algn="ctr"/>
            <a:r>
              <a:rPr lang="en-US" sz="2000" dirty="0" smtClean="0"/>
              <a:t>Video processing, etc.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1204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SERVICE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209800" y="3124200"/>
            <a:ext cx="67056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3200400"/>
            <a:ext cx="2057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Management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3200400"/>
            <a:ext cx="2057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Interface and Portals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81800" y="3200400"/>
            <a:ext cx="2057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Hosting and Mediating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62200" y="4011930"/>
            <a:ext cx="2057400" cy="5867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Billing and Metering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4011930"/>
            <a:ext cx="2057400" cy="5867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Monitoring and Logging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81800" y="4011930"/>
            <a:ext cx="2057400" cy="5867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Security Management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4800" y="3733800"/>
            <a:ext cx="1938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MIDDLEWARE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2209800" y="5410200"/>
            <a:ext cx="66294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Task Execution Scheduling</a:t>
            </a:r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3200400" y="5105400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3690258" y="5105400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4191000" y="5105400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572000" y="5105400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5061858" y="5105400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5562600" y="5105400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6019800" y="5090886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509658" y="5090886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7010400" y="5090886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7467600" y="5087256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7957458" y="5087256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8458200" y="5087256"/>
            <a:ext cx="76200" cy="29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181600" y="4800600"/>
            <a:ext cx="1200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Meta tasks</a:t>
            </a:r>
            <a:endParaRPr lang="en-US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951" y="6019800"/>
            <a:ext cx="741649" cy="61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551" y="6012398"/>
            <a:ext cx="741649" cy="61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351" y="6019800"/>
            <a:ext cx="741649" cy="61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867400"/>
            <a:ext cx="3076575" cy="990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702" y="6019800"/>
            <a:ext cx="741649" cy="61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152400" y="6172200"/>
            <a:ext cx="2429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INFRASTRUCTURE</a:t>
            </a:r>
            <a:endParaRPr lang="en-US" sz="24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367316" y="5600700"/>
            <a:ext cx="7662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52400" y="5421868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MobSched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8465" y="1578609"/>
            <a:ext cx="9144000" cy="3268980"/>
          </a:xfrm>
          <a:prstGeom prst="rect">
            <a:avLst/>
          </a:prstGeom>
          <a:solidFill>
            <a:schemeClr val="bg2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0" y="5897813"/>
            <a:ext cx="9144000" cy="946907"/>
          </a:xfrm>
          <a:prstGeom prst="rect">
            <a:avLst/>
          </a:prstGeom>
          <a:solidFill>
            <a:schemeClr val="bg2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4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Desirable Features of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Tunable/Optimizable for specific needs</a:t>
            </a:r>
          </a:p>
          <a:p>
            <a:pPr lvl="1"/>
            <a:r>
              <a:rPr lang="en-US" dirty="0" smtClean="0"/>
              <a:t>E.g.: system power, throughput, load balanced, fault tolerant, etc.</a:t>
            </a:r>
          </a:p>
          <a:p>
            <a:r>
              <a:rPr lang="en-US" dirty="0" smtClean="0"/>
              <a:t>Dynamic</a:t>
            </a:r>
          </a:p>
          <a:p>
            <a:pPr lvl="1"/>
            <a:r>
              <a:rPr lang="en-US" dirty="0" smtClean="0"/>
              <a:t>Adaptive to time-varying load conditions</a:t>
            </a:r>
          </a:p>
          <a:p>
            <a:r>
              <a:rPr lang="en-US" dirty="0" smtClean="0"/>
              <a:t>Low overhead/latency</a:t>
            </a:r>
          </a:p>
          <a:p>
            <a:pPr lvl="1"/>
            <a:r>
              <a:rPr lang="en-US" dirty="0" smtClean="0"/>
              <a:t>Responsive with short lead times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9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532</Words>
  <Application>Microsoft Office PowerPoint</Application>
  <PresentationFormat>On-screen Show (4:3)</PresentationFormat>
  <Paragraphs>153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MobSched: An Optimizable Scheduler for Mobile Cloud Computing</vt:lpstr>
      <vt:lpstr>Outline</vt:lpstr>
      <vt:lpstr>Traditional Computing</vt:lpstr>
      <vt:lpstr>Cloud Computing</vt:lpstr>
      <vt:lpstr>Scheduling in Cloud Computing</vt:lpstr>
      <vt:lpstr>Scheduling in Mobile Cloud Computing</vt:lpstr>
      <vt:lpstr>Scheduling Hierarchy in Mobile Cloud Computing</vt:lpstr>
      <vt:lpstr>Scheduling Hierarchy in Mobile Cloud Computing</vt:lpstr>
      <vt:lpstr>Desirable Features of Scheduler</vt:lpstr>
      <vt:lpstr>Scheduling Problem</vt:lpstr>
      <vt:lpstr>Common Schedulers</vt:lpstr>
      <vt:lpstr>MobSched: Problem Formulation</vt:lpstr>
      <vt:lpstr>Experimental Setup</vt:lpstr>
      <vt:lpstr>Example Run on MobSched</vt:lpstr>
      <vt:lpstr>Comparison of Scheduler Metrics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Optimizable Scheduler for Mobile Cloud Computing</dc:title>
  <dc:creator>Suraj Sindia</dc:creator>
  <cp:lastModifiedBy>Suraj Sindia</cp:lastModifiedBy>
  <cp:revision>84</cp:revision>
  <dcterms:created xsi:type="dcterms:W3CDTF">2006-08-16T00:00:00Z</dcterms:created>
  <dcterms:modified xsi:type="dcterms:W3CDTF">2013-04-08T06:50:33Z</dcterms:modified>
</cp:coreProperties>
</file>