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embeddings/Microsoft_Equation14.bin" ContentType="application/vnd.openxmlformats-officedocument.oleObject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embeddings/Microsoft_Equation15.bin" ContentType="application/vnd.openxmlformats-officedocument.oleObject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Microsoft_Equation6.bin" ContentType="application/vnd.openxmlformats-officedocument.oleObject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13" r:id="rId1"/>
  </p:sldMasterIdLst>
  <p:notesMasterIdLst>
    <p:notesMasterId r:id="rId27"/>
  </p:notesMasterIdLst>
  <p:sldIdLst>
    <p:sldId id="256" r:id="rId2"/>
    <p:sldId id="264" r:id="rId3"/>
    <p:sldId id="285" r:id="rId4"/>
    <p:sldId id="260" r:id="rId5"/>
    <p:sldId id="294" r:id="rId6"/>
    <p:sldId id="298" r:id="rId7"/>
    <p:sldId id="300" r:id="rId8"/>
    <p:sldId id="299" r:id="rId9"/>
    <p:sldId id="306" r:id="rId10"/>
    <p:sldId id="307" r:id="rId11"/>
    <p:sldId id="261" r:id="rId12"/>
    <p:sldId id="302" r:id="rId13"/>
    <p:sldId id="303" r:id="rId14"/>
    <p:sldId id="263" r:id="rId15"/>
    <p:sldId id="292" r:id="rId16"/>
    <p:sldId id="268" r:id="rId17"/>
    <p:sldId id="277" r:id="rId18"/>
    <p:sldId id="304" r:id="rId19"/>
    <p:sldId id="305" r:id="rId20"/>
    <p:sldId id="279" r:id="rId21"/>
    <p:sldId id="280" r:id="rId22"/>
    <p:sldId id="281" r:id="rId23"/>
    <p:sldId id="282" r:id="rId24"/>
    <p:sldId id="310" r:id="rId25"/>
    <p:sldId id="30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783" autoAdjust="0"/>
  </p:normalViewPr>
  <p:slideViewPr>
    <p:cSldViewPr>
      <p:cViewPr varScale="1">
        <p:scale>
          <a:sx n="92" d="100"/>
          <a:sy n="92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ict"/><Relationship Id="rId4" Type="http://schemas.openxmlformats.org/officeDocument/2006/relationships/image" Target="../media/image8.pict"/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Relationship Id="rId2" Type="http://schemas.openxmlformats.org/officeDocument/2006/relationships/image" Target="../media/image12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8.pict"/><Relationship Id="rId1" Type="http://schemas.openxmlformats.org/officeDocument/2006/relationships/image" Target="../media/image13.pict"/><Relationship Id="rId2" Type="http://schemas.openxmlformats.org/officeDocument/2006/relationships/image" Target="../media/image6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E28C1-3706-4EF0-94A8-00F135E82A2D}" type="datetimeFigureOut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17940-EAF7-42AE-9982-AB7ECC9C8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3D</a:t>
            </a:r>
            <a:r>
              <a:rPr lang="en-US" baseline="0" dirty="0" smtClean="0"/>
              <a:t> bin packing - </a:t>
            </a:r>
            <a:r>
              <a:rPr lang="en-US" dirty="0" smtClean="0"/>
              <a:t>Test power, time and resource are the 3 axes. SoC and core tests are modeled as 3D boxes.</a:t>
            </a:r>
            <a:r>
              <a:rPr lang="en-US" baseline="0" dirty="0" smtClean="0"/>
              <a:t> Idea is to fit all the core boxes in the Soc box optimally</a:t>
            </a:r>
          </a:p>
          <a:p>
            <a:r>
              <a:rPr lang="en-US" baseline="0" dirty="0" smtClean="0"/>
              <a:t>SA – test pin allocation to each core is optimized using SA </a:t>
            </a:r>
            <a:r>
              <a:rPr lang="en-US" baseline="0" dirty="0" err="1" smtClean="0"/>
              <a:t>algo</a:t>
            </a:r>
            <a:endParaRPr lang="en-US" baseline="0" dirty="0" smtClean="0"/>
          </a:p>
          <a:p>
            <a:r>
              <a:rPr lang="en-US" dirty="0" smtClean="0"/>
              <a:t>ILP – test</a:t>
            </a:r>
            <a:r>
              <a:rPr lang="en-US" baseline="0" dirty="0" smtClean="0"/>
              <a:t> scheduling is formulated into a math model for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17940-EAF7-42AE-9982-AB7ECC9C8E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DF96-CB68-470A-A8B6-0E4959901E01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IEEE SOCC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DDAD-7B15-4E14-AD76-61DA0B114C50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B47C7BFA-4A49-4D39-8468-558E8785D3E0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IEEE SOCC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4" name="Picture 12" descr="http://auburn.workzonecam.com/data/public_json/auburn/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324600"/>
            <a:ext cx="1600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F69C-47A0-42F7-B82D-AFE188898342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FCF4-EC11-4435-BCEC-E029C7E7D901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08A-9A1D-45DE-A7F8-5EF4E60E9C46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6775-0F68-40E6-A0DA-C52EF7681240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FFA-046B-4927-B62E-D5E8EC31049D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21FB-AF35-4803-AAFE-C2D4F387323B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3B41-8461-47CE-9272-6C8CAF9CC75C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37917CC5-D803-4589-9197-50D56B36C205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r>
              <a:rPr lang="en-US" dirty="0" smtClean="0"/>
              <a:t>IEEE SOCC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695D834E-AD12-4600-A30C-0B28D9A92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5" Type="http://schemas.openxmlformats.org/officeDocument/2006/relationships/oleObject" Target="../embeddings/Microsoft_Equation7.bin"/><Relationship Id="rId6" Type="http://schemas.openxmlformats.org/officeDocument/2006/relationships/oleObject" Target="../embeddings/Microsoft_Equation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5.bin"/><Relationship Id="rId6" Type="http://schemas.openxmlformats.org/officeDocument/2006/relationships/oleObject" Target="../embeddings/Microsoft_Equation1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Optimal Power-Constrained SoC Test Schedules with Customizable Clock Rates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657600"/>
            <a:ext cx="5715000" cy="2209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Vijay Sheshadri, Vishwani D. Agrawal, Prathima Agrawal</a:t>
            </a:r>
          </a:p>
          <a:p>
            <a:pPr algn="l"/>
            <a:r>
              <a:rPr lang="en-US" sz="2400" dirty="0" smtClean="0"/>
              <a:t>Dept. of Electrical and Computer Engineering</a:t>
            </a:r>
          </a:p>
          <a:p>
            <a:pPr algn="l"/>
            <a:r>
              <a:rPr lang="en-US" sz="2400" dirty="0" smtClean="0"/>
              <a:t>Auburn University,  AL 36849, USA</a:t>
            </a:r>
          </a:p>
        </p:txBody>
      </p:sp>
      <p:pic>
        <p:nvPicPr>
          <p:cNvPr id="6" name="Picture 5" descr="auburn_university_logo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86200"/>
            <a:ext cx="1828800" cy="167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Compatibility Graph (TCG)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304800" y="1676400"/>
            <a:ext cx="3505200" cy="3649790"/>
            <a:chOff x="4343400" y="2066764"/>
            <a:chExt cx="3075667" cy="3133747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5326577" y="2066764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1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(2,100)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4343400" y="2895600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2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(1,10)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446892" y="3846164"/>
              <a:ext cx="642681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3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(2,10)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5637054" y="4439297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4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(1,5)</a:t>
              </a:r>
              <a:endParaRPr lang="en-US" sz="1400" b="1" dirty="0">
                <a:cs typeface="Arial" charset="0"/>
              </a:endParaRPr>
            </a:p>
          </p:txBody>
        </p:sp>
        <p:cxnSp>
          <p:nvCxnSpPr>
            <p:cNvPr id="12" name="AutoShape 10"/>
            <p:cNvCxnSpPr>
              <a:cxnSpLocks noChangeShapeType="1"/>
              <a:stCxn id="8" idx="3"/>
              <a:endCxn id="10" idx="7"/>
            </p:cNvCxnSpPr>
            <p:nvPr/>
          </p:nvCxnSpPr>
          <p:spPr bwMode="auto">
            <a:xfrm flipH="1">
              <a:off x="4995454" y="2579709"/>
              <a:ext cx="425376" cy="1354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2"/>
            <p:cNvCxnSpPr>
              <a:cxnSpLocks noChangeShapeType="1"/>
              <a:stCxn id="8" idx="6"/>
              <a:endCxn id="17" idx="1"/>
            </p:cNvCxnSpPr>
            <p:nvPr/>
          </p:nvCxnSpPr>
          <p:spPr bwMode="auto">
            <a:xfrm>
              <a:off x="5970174" y="2367240"/>
              <a:ext cx="796056" cy="6502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4"/>
            <p:cNvCxnSpPr>
              <a:cxnSpLocks noChangeShapeType="1"/>
              <a:endCxn id="11" idx="2"/>
            </p:cNvCxnSpPr>
            <p:nvPr/>
          </p:nvCxnSpPr>
          <p:spPr bwMode="auto">
            <a:xfrm>
              <a:off x="5067846" y="4277533"/>
              <a:ext cx="569208" cy="462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5"/>
            <p:cNvCxnSpPr>
              <a:cxnSpLocks noChangeShapeType="1"/>
              <a:stCxn id="8" idx="5"/>
              <a:endCxn id="16" idx="1"/>
            </p:cNvCxnSpPr>
            <p:nvPr/>
          </p:nvCxnSpPr>
          <p:spPr bwMode="auto">
            <a:xfrm>
              <a:off x="5875921" y="2579709"/>
              <a:ext cx="993802" cy="16240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6775470" y="4115770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5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(1,10)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6671977" y="2929503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6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(1,100)</a:t>
              </a:r>
              <a:endParaRPr lang="en-US" sz="1400" b="1" dirty="0">
                <a:cs typeface="Arial" charset="0"/>
              </a:endParaRPr>
            </a:p>
          </p:txBody>
        </p:sp>
        <p:cxnSp>
          <p:nvCxnSpPr>
            <p:cNvPr id="19" name="AutoShape 15"/>
            <p:cNvCxnSpPr>
              <a:cxnSpLocks noChangeShapeType="1"/>
              <a:stCxn id="8" idx="4"/>
              <a:endCxn id="11" idx="0"/>
            </p:cNvCxnSpPr>
            <p:nvPr/>
          </p:nvCxnSpPr>
          <p:spPr bwMode="auto">
            <a:xfrm>
              <a:off x="5648376" y="2667716"/>
              <a:ext cx="310477" cy="177158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15"/>
            <p:cNvCxnSpPr>
              <a:cxnSpLocks noChangeShapeType="1"/>
              <a:stCxn id="16" idx="2"/>
              <a:endCxn id="10" idx="6"/>
            </p:cNvCxnSpPr>
            <p:nvPr/>
          </p:nvCxnSpPr>
          <p:spPr bwMode="auto">
            <a:xfrm flipH="1" flipV="1">
              <a:off x="5089573" y="4146640"/>
              <a:ext cx="1685897" cy="269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12"/>
            <p:cNvCxnSpPr>
              <a:cxnSpLocks noChangeShapeType="1"/>
              <a:stCxn id="17" idx="2"/>
              <a:endCxn id="9" idx="6"/>
            </p:cNvCxnSpPr>
            <p:nvPr/>
          </p:nvCxnSpPr>
          <p:spPr bwMode="auto">
            <a:xfrm flipH="1" flipV="1">
              <a:off x="4986997" y="3196076"/>
              <a:ext cx="1684980" cy="339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12"/>
            <p:cNvCxnSpPr>
              <a:cxnSpLocks noChangeShapeType="1"/>
              <a:endCxn id="9" idx="5"/>
            </p:cNvCxnSpPr>
            <p:nvPr/>
          </p:nvCxnSpPr>
          <p:spPr bwMode="auto">
            <a:xfrm flipH="1" flipV="1">
              <a:off x="4892744" y="3408545"/>
              <a:ext cx="1889056" cy="8586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TextBox 23"/>
            <p:cNvSpPr txBox="1"/>
            <p:nvPr/>
          </p:nvSpPr>
          <p:spPr>
            <a:xfrm>
              <a:off x="4489460" y="4880086"/>
              <a:ext cx="990600" cy="320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</a:t>
              </a:r>
              <a:r>
                <a:rPr lang="en-US" sz="1600" baseline="-25000" dirty="0" smtClean="0"/>
                <a:t>max </a:t>
              </a:r>
              <a:r>
                <a:rPr lang="en-US" sz="1600" dirty="0" smtClean="0"/>
                <a:t>=  4</a:t>
              </a:r>
              <a:endParaRPr lang="en-US" sz="1600" dirty="0"/>
            </a:p>
          </p:txBody>
        </p:sp>
      </p:grp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3886200" y="1499616"/>
            <a:ext cx="5029200" cy="4626547"/>
          </a:xfrm>
        </p:spPr>
        <p:txBody>
          <a:bodyPr>
            <a:normAutofit/>
          </a:bodyPr>
          <a:lstStyle/>
          <a:p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core test characterized by test time,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and power, p</a:t>
            </a:r>
            <a:r>
              <a:rPr lang="en-US" baseline="-25000" dirty="0" smtClean="0"/>
              <a:t>i, </a:t>
            </a:r>
            <a:r>
              <a:rPr lang="en-US" dirty="0" smtClean="0"/>
              <a:t>at nominal frequency, f</a:t>
            </a:r>
            <a:r>
              <a:rPr lang="en-US" baseline="-25000" dirty="0" smtClean="0"/>
              <a:t>nom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session(sub</a:t>
            </a:r>
            <a:r>
              <a:rPr lang="en-US" dirty="0" smtClean="0"/>
              <a:t>-graph):</a:t>
            </a:r>
          </a:p>
          <a:p>
            <a:pPr lvl="1"/>
            <a:r>
              <a:rPr lang="en-US" dirty="0" smtClean="0"/>
              <a:t>Test time,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max{t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}, </a:t>
            </a:r>
          </a:p>
          <a:p>
            <a:pPr lvl="1"/>
            <a:r>
              <a:rPr lang="en-US" dirty="0" smtClean="0"/>
              <a:t>Test power,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= ∑ (p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Example: for session 1-5,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100, t</a:t>
            </a:r>
            <a:r>
              <a:rPr lang="en-US" baseline="-25000" dirty="0" smtClean="0"/>
              <a:t>5</a:t>
            </a:r>
            <a:r>
              <a:rPr lang="en-US" dirty="0" smtClean="0"/>
              <a:t> = 10 =&gt; T</a:t>
            </a:r>
            <a:r>
              <a:rPr lang="en-US" baseline="-25000" dirty="0" smtClean="0"/>
              <a:t>1-5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2, p</a:t>
            </a:r>
            <a:r>
              <a:rPr lang="en-US" baseline="-25000" dirty="0" smtClean="0"/>
              <a:t>5</a:t>
            </a:r>
            <a:r>
              <a:rPr lang="en-US" dirty="0" smtClean="0"/>
              <a:t> = 1 =&gt; P</a:t>
            </a:r>
            <a:r>
              <a:rPr lang="en-US" baseline="-25000" dirty="0" smtClean="0"/>
              <a:t>1-5</a:t>
            </a:r>
            <a:r>
              <a:rPr lang="en-US" dirty="0" smtClean="0"/>
              <a:t> = 3</a:t>
            </a:r>
          </a:p>
          <a:p>
            <a:endParaRPr lang="en-US" dirty="0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3018598" y="4885264"/>
            <a:ext cx="943802" cy="90593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i="1" dirty="0" smtClean="0">
                <a:cs typeface="Arial" charset="0"/>
              </a:rPr>
              <a:t>Core tests </a:t>
            </a:r>
            <a:r>
              <a:rPr lang="en-US" sz="1600" i="1" dirty="0" err="1" smtClean="0">
                <a:cs typeface="Arial" charset="0"/>
              </a:rPr>
              <a:t>i</a:t>
            </a:r>
            <a:endParaRPr lang="en-US" sz="1600" i="1" baseline="-25000" dirty="0" smtClean="0">
              <a:cs typeface="Arial" charset="0"/>
            </a:endParaRPr>
          </a:p>
          <a:p>
            <a:pPr algn="ctr" eaLnBrk="1" hangingPunct="1"/>
            <a:r>
              <a:rPr lang="en-US" sz="1600" dirty="0" smtClean="0">
                <a:cs typeface="Arial" charset="0"/>
              </a:rPr>
              <a:t>(p</a:t>
            </a:r>
            <a:r>
              <a:rPr lang="en-US" sz="1600" baseline="-25000" dirty="0" smtClean="0">
                <a:cs typeface="Arial" charset="0"/>
              </a:rPr>
              <a:t>i</a:t>
            </a:r>
            <a:r>
              <a:rPr lang="en-US" sz="1600" dirty="0" smtClean="0">
                <a:cs typeface="Arial" charset="0"/>
              </a:rPr>
              <a:t> ,</a:t>
            </a:r>
            <a:r>
              <a:rPr lang="en-US" sz="1600" dirty="0" err="1" smtClean="0">
                <a:cs typeface="Arial" charset="0"/>
              </a:rPr>
              <a:t>t</a:t>
            </a:r>
            <a:r>
              <a:rPr lang="en-US" sz="1600" baseline="-25000" dirty="0" err="1" smtClean="0">
                <a:cs typeface="Arial" charset="0"/>
              </a:rPr>
              <a:t>i</a:t>
            </a:r>
            <a:r>
              <a:rPr lang="en-US" sz="1600" dirty="0" smtClean="0">
                <a:cs typeface="Arial" charset="0"/>
              </a:rPr>
              <a:t>)</a:t>
            </a:r>
            <a:endParaRPr lang="en-US" sz="1600" dirty="0"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3200" y="58336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Node notation</a:t>
            </a:r>
            <a:endParaRPr lang="en-US" sz="16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7467600" y="3495675"/>
          <a:ext cx="646112" cy="314325"/>
        </p:xfrm>
        <a:graphic>
          <a:graphicData uri="http://schemas.openxmlformats.org/presentationml/2006/ole">
            <p:oleObj spid="_x0000_s75778" name="Equation" r:id="rId3" imgW="469900" imgH="2286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7507287" y="3962400"/>
          <a:ext cx="646113" cy="314325"/>
        </p:xfrm>
        <a:graphic>
          <a:graphicData uri="http://schemas.openxmlformats.org/presentationml/2006/ole">
            <p:oleObj spid="_x0000_s75779" name="Equation" r:id="rId4" imgW="469900" imgH="22860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09600" y="5486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TCG from </a:t>
            </a:r>
            <a:r>
              <a:rPr lang="en-US" sz="1600" dirty="0" err="1" smtClean="0"/>
              <a:t>R.M.Chou</a:t>
            </a:r>
            <a:r>
              <a:rPr lang="en-US" sz="1600" dirty="0" smtClean="0"/>
              <a:t> </a:t>
            </a:r>
            <a:r>
              <a:rPr lang="en-US" sz="1600" i="1" dirty="0" smtClean="0"/>
              <a:t>et al, IEEE VLSI, 1997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Power budget for </a:t>
            </a:r>
            <a:r>
              <a:rPr lang="en-US" dirty="0" err="1" smtClean="0"/>
              <a:t>SoC</a:t>
            </a:r>
            <a:r>
              <a:rPr lang="en-US" dirty="0" smtClean="0"/>
              <a:t>, P</a:t>
            </a:r>
            <a:r>
              <a:rPr lang="en-US" baseline="-25000" dirty="0" smtClean="0"/>
              <a:t>max  </a:t>
            </a:r>
            <a:endParaRPr lang="en-US" dirty="0" smtClean="0"/>
          </a:p>
          <a:p>
            <a:pPr lvl="1"/>
            <a:r>
              <a:rPr lang="en-US" dirty="0" smtClean="0"/>
              <a:t>N core tests for an </a:t>
            </a:r>
            <a:r>
              <a:rPr lang="en-US" dirty="0" err="1" smtClean="0"/>
              <a:t>SoC</a:t>
            </a:r>
            <a:r>
              <a:rPr lang="en-US" dirty="0" smtClean="0"/>
              <a:t>.</a:t>
            </a:r>
          </a:p>
          <a:p>
            <a:pPr lvl="2">
              <a:spcAft>
                <a:spcPts val="600"/>
              </a:spcAft>
            </a:pP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= test time and p</a:t>
            </a:r>
            <a:r>
              <a:rPr lang="en-US" baseline="-25000" dirty="0" smtClean="0"/>
              <a:t>i </a:t>
            </a:r>
            <a:r>
              <a:rPr lang="en-US" dirty="0" smtClean="0"/>
              <a:t>= test power of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test characterized at a nominal frequency, f</a:t>
            </a:r>
            <a:r>
              <a:rPr lang="en-US" baseline="-25000" dirty="0" smtClean="0"/>
              <a:t>nom</a:t>
            </a:r>
            <a:endParaRPr lang="en-US" dirty="0" smtClean="0"/>
          </a:p>
          <a:p>
            <a:pPr lvl="1"/>
            <a:r>
              <a:rPr lang="en-US" dirty="0" smtClean="0"/>
              <a:t>K sessions in the test schedule for N core tests.</a:t>
            </a:r>
          </a:p>
          <a:p>
            <a:pPr lvl="2"/>
            <a:r>
              <a:rPr lang="en-US" dirty="0" smtClean="0"/>
              <a:t>Test time of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session is,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max{t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}, </a:t>
            </a:r>
          </a:p>
          <a:p>
            <a:pPr lvl="2"/>
            <a:r>
              <a:rPr lang="en-US" dirty="0" smtClean="0"/>
              <a:t>Test power of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session is,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= ∑ (p</a:t>
            </a:r>
            <a:r>
              <a:rPr lang="en-US" baseline="-25000" dirty="0" smtClean="0"/>
              <a:t>i</a:t>
            </a:r>
            <a:r>
              <a:rPr lang="en-US" dirty="0" smtClean="0"/>
              <a:t>),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Formulation</a:t>
            </a:r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983288" y="4316413"/>
          <a:ext cx="646112" cy="314325"/>
        </p:xfrm>
        <a:graphic>
          <a:graphicData uri="http://schemas.openxmlformats.org/presentationml/2006/ole">
            <p:oleObj spid="_x0000_s2053" name="Equation" r:id="rId3" imgW="469900" imgH="2286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983288" y="4724400"/>
          <a:ext cx="646112" cy="314325"/>
        </p:xfrm>
        <a:graphic>
          <a:graphicData uri="http://schemas.openxmlformats.org/presentationml/2006/ole">
            <p:oleObj spid="_x0000_s2056" name="Equation" r:id="rId4" imgW="4699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All tests sessions assumed to run at nominal test clock frequency, f</a:t>
            </a:r>
            <a:r>
              <a:rPr lang="en-US" baseline="-25000" dirty="0" smtClean="0"/>
              <a:t>nom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Let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be binary decision variable for the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session.</a:t>
            </a:r>
          </a:p>
          <a:p>
            <a:r>
              <a:rPr lang="en-US" i="1" dirty="0" smtClean="0"/>
              <a:t>Objective:</a:t>
            </a:r>
          </a:p>
          <a:p>
            <a:pPr lvl="3">
              <a:spcAft>
                <a:spcPts val="600"/>
              </a:spcAft>
              <a:buNone/>
            </a:pPr>
            <a:r>
              <a:rPr lang="en-US" sz="2400" dirty="0" smtClean="0"/>
              <a:t>Minimize                   , where</a:t>
            </a:r>
          </a:p>
          <a:p>
            <a:r>
              <a:rPr lang="en-US" i="1" dirty="0" smtClean="0"/>
              <a:t>Subject to: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/>
              <a:t>Power constraint:</a:t>
            </a:r>
            <a:r>
              <a:rPr lang="en-US" i="1" dirty="0" smtClean="0"/>
              <a:t>                        </a:t>
            </a:r>
            <a:endParaRPr lang="en-US" dirty="0" smtClean="0"/>
          </a:p>
          <a:p>
            <a:pPr lvl="1"/>
            <a:r>
              <a:rPr lang="en-US" dirty="0" smtClean="0"/>
              <a:t>Test completeness constraint: </a:t>
            </a:r>
          </a:p>
          <a:p>
            <a:endParaRPr lang="en-US" dirty="0" smtClean="0"/>
          </a:p>
          <a:p>
            <a:endParaRPr lang="en-US" dirty="0" smtClean="0"/>
          </a:p>
          <a:p>
            <a:pPr lvl="3">
              <a:buNone/>
            </a:pPr>
            <a:endParaRPr lang="en-US" sz="2400" dirty="0" smtClean="0"/>
          </a:p>
          <a:p>
            <a:pPr lvl="3">
              <a:buNone/>
            </a:pPr>
            <a:endParaRPr lang="en-US" sz="2400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ILP: Nominal Test Clock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19438" y="3581400"/>
          <a:ext cx="1452562" cy="766763"/>
        </p:xfrm>
        <a:graphic>
          <a:graphicData uri="http://schemas.openxmlformats.org/presentationml/2006/ole">
            <p:oleObj spid="_x0000_s65538" name="Equation" r:id="rId3" imgW="673100" imgH="355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707063" y="3433763"/>
          <a:ext cx="2595562" cy="631825"/>
        </p:xfrm>
        <a:graphic>
          <a:graphicData uri="http://schemas.openxmlformats.org/presentationml/2006/ole">
            <p:oleObj spid="_x0000_s65539" name="Equation" r:id="rId4" imgW="1460500" imgH="355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86163" y="4648200"/>
          <a:ext cx="2890837" cy="393700"/>
        </p:xfrm>
        <a:graphic>
          <a:graphicData uri="http://schemas.openxmlformats.org/presentationml/2006/ole">
            <p:oleObj spid="_x0000_s65540" name="Equation" r:id="rId5" imgW="1765300" imgH="2413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348163" y="5029200"/>
          <a:ext cx="3989387" cy="762000"/>
        </p:xfrm>
        <a:graphic>
          <a:graphicData uri="http://schemas.openxmlformats.org/presentationml/2006/ole">
            <p:oleObj spid="_x0000_s65541" name="Equation" r:id="rId6" imgW="1930400" imgH="3683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All tests sessions assumed to run at nominal test clock frequency, f</a:t>
            </a:r>
            <a:r>
              <a:rPr lang="en-US" baseline="-25000" dirty="0" smtClean="0"/>
              <a:t>nom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Total test time for ASIC Z = 300 units.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ILP: Nominal Test Clock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Selectable clock frequency for each test session.</a:t>
            </a:r>
          </a:p>
          <a:p>
            <a:r>
              <a:rPr lang="en-US" dirty="0" smtClean="0"/>
              <a:t>Increasing test clock frequency, by a factor </a:t>
            </a:r>
            <a:r>
              <a:rPr lang="en-US" i="1" dirty="0" err="1" smtClean="0"/>
              <a:t>f</a:t>
            </a:r>
            <a:r>
              <a:rPr lang="en-US" i="1" dirty="0" smtClean="0"/>
              <a:t>,</a:t>
            </a:r>
            <a:r>
              <a:rPr lang="en-US" dirty="0" smtClean="0"/>
              <a:t> lowers test time but raises power consumption.		       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core test time,            and power,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dirty="0" smtClean="0"/>
              <a:t> &lt; 1 =&gt; increases test time but allows more tests to run in parallel by lowering power.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Test Clock Frequency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19400" y="3352800"/>
          <a:ext cx="914400" cy="833717"/>
        </p:xfrm>
        <a:graphic>
          <a:graphicData uri="http://schemas.openxmlformats.org/presentationml/2006/ole">
            <p:oleObj spid="_x0000_s24583" name="Equation" r:id="rId3" imgW="431800" imgH="39370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5410200" y="3581400"/>
          <a:ext cx="1531938" cy="376238"/>
        </p:xfrm>
        <a:graphic>
          <a:graphicData uri="http://schemas.openxmlformats.org/presentationml/2006/ole">
            <p:oleObj spid="_x0000_s24584" name="Equation" r:id="rId4" imgW="7239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define frequency factor of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test as:</a:t>
            </a:r>
          </a:p>
          <a:p>
            <a:pPr>
              <a:buNone/>
            </a:pPr>
            <a:r>
              <a:rPr lang="en-US" dirty="0" smtClean="0"/>
              <a:t>			 </a:t>
            </a:r>
          </a:p>
          <a:p>
            <a:pPr>
              <a:buNone/>
            </a:pPr>
            <a:r>
              <a:rPr lang="en-US" dirty="0" smtClean="0"/>
              <a:t>	                                                     ,  	</a:t>
            </a:r>
          </a:p>
          <a:p>
            <a:pPr lvl="0">
              <a:spcAft>
                <a:spcPts val="600"/>
              </a:spcAft>
              <a:buClr>
                <a:srgbClr val="424456"/>
              </a:buClr>
            </a:pPr>
            <a:r>
              <a:rPr lang="en-US" i="1" dirty="0" err="1" smtClean="0">
                <a:solidFill>
                  <a:prstClr val="black"/>
                </a:solidFill>
              </a:rPr>
              <a:t>f</a:t>
            </a:r>
            <a:r>
              <a:rPr lang="en-US" i="1" baseline="-25000" dirty="0" err="1" smtClean="0">
                <a:solidFill>
                  <a:prstClr val="black"/>
                </a:solidFill>
              </a:rPr>
              <a:t>i_max</a:t>
            </a:r>
            <a:r>
              <a:rPr lang="en-US" i="1" baseline="-25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: max. frequency of core test limited due to power or structural constraint.</a:t>
            </a:r>
          </a:p>
          <a:p>
            <a:pPr lvl="0">
              <a:buClr>
                <a:srgbClr val="424456"/>
              </a:buClr>
            </a:pPr>
            <a:r>
              <a:rPr lang="en-US" dirty="0" smtClean="0">
                <a:solidFill>
                  <a:prstClr val="black"/>
                </a:solidFill>
              </a:rPr>
              <a:t>Frequency factor of </a:t>
            </a:r>
            <a:r>
              <a:rPr lang="en-US" dirty="0" err="1" smtClean="0">
                <a:solidFill>
                  <a:prstClr val="black"/>
                </a:solidFill>
              </a:rPr>
              <a:t>j</a:t>
            </a:r>
            <a:r>
              <a:rPr lang="en-US" baseline="30000" dirty="0" err="1" smtClean="0">
                <a:solidFill>
                  <a:prstClr val="black"/>
                </a:solidFill>
              </a:rPr>
              <a:t>th</a:t>
            </a:r>
            <a:r>
              <a:rPr lang="en-US" dirty="0" smtClean="0">
                <a:solidFill>
                  <a:prstClr val="black"/>
                </a:solidFill>
              </a:rPr>
              <a:t> session defined as:</a:t>
            </a:r>
          </a:p>
          <a:p>
            <a:pPr lvl="1">
              <a:spcAft>
                <a:spcPts val="600"/>
              </a:spcAft>
              <a:buClr>
                <a:srgbClr val="424456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	</a:t>
            </a:r>
            <a:r>
              <a:rPr lang="en-US" dirty="0" err="1" smtClean="0">
                <a:solidFill>
                  <a:prstClr val="black"/>
                </a:solidFill>
              </a:rPr>
              <a:t>F</a:t>
            </a:r>
            <a:r>
              <a:rPr lang="en-US" baseline="-25000" dirty="0" err="1" smtClean="0">
                <a:solidFill>
                  <a:prstClr val="black"/>
                </a:solidFill>
              </a:rPr>
              <a:t>j</a:t>
            </a:r>
            <a:r>
              <a:rPr lang="en-US" dirty="0" smtClean="0">
                <a:solidFill>
                  <a:prstClr val="black"/>
                </a:solidFill>
              </a:rPr>
              <a:t> = min{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} , </a:t>
            </a: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rgbClr val="424456"/>
              </a:buClr>
            </a:pPr>
            <a:r>
              <a:rPr lang="en-US" dirty="0" smtClean="0">
                <a:solidFill>
                  <a:prstClr val="black"/>
                </a:solidFill>
              </a:rPr>
              <a:t>Proper choice </a:t>
            </a:r>
            <a:r>
              <a:rPr lang="en-US" dirty="0" err="1" smtClean="0">
                <a:solidFill>
                  <a:prstClr val="black"/>
                </a:solidFill>
              </a:rPr>
              <a:t>F</a:t>
            </a:r>
            <a:r>
              <a:rPr lang="en-US" baseline="-25000" dirty="0" err="1" smtClean="0">
                <a:solidFill>
                  <a:prstClr val="black"/>
                </a:solidFill>
              </a:rPr>
              <a:t>j</a:t>
            </a:r>
            <a:r>
              <a:rPr lang="en-US" dirty="0" smtClean="0">
                <a:solidFill>
                  <a:prstClr val="black"/>
                </a:solidFill>
              </a:rPr>
              <a:t> for sessions can lower overall test time.</a:t>
            </a:r>
          </a:p>
          <a:p>
            <a:pPr lvl="0">
              <a:buClr>
                <a:srgbClr val="424456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424456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424456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baseline="-2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Frequency Factor</a:t>
            </a:r>
            <a:endParaRPr lang="en-US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2222500" y="2209800"/>
          <a:ext cx="3644900" cy="784251"/>
        </p:xfrm>
        <a:graphic>
          <a:graphicData uri="http://schemas.openxmlformats.org/presentationml/2006/ole">
            <p:oleObj spid="_x0000_s53250" name="Equation" r:id="rId3" imgW="1828800" imgH="393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24600" y="23622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0 ≤ </a:t>
            </a:r>
            <a:r>
              <a:rPr lang="en-US" sz="2200" i="1" dirty="0" err="1" smtClean="0"/>
              <a:t>f</a:t>
            </a:r>
            <a:r>
              <a:rPr lang="en-US" sz="2200" i="1" baseline="-25000" dirty="0" err="1" smtClean="0"/>
              <a:t>i</a:t>
            </a:r>
            <a:r>
              <a:rPr lang="en-US" sz="2200" dirty="0" smtClean="0"/>
              <a:t> ≤ </a:t>
            </a:r>
            <a:r>
              <a:rPr lang="en-US" sz="2200" i="1" dirty="0" err="1" smtClean="0"/>
              <a:t>f</a:t>
            </a:r>
            <a:r>
              <a:rPr lang="en-US" sz="2200" i="1" baseline="-25000" dirty="0" err="1" smtClean="0"/>
              <a:t>i_max</a:t>
            </a:r>
            <a:endParaRPr lang="en-US" sz="2200" i="1" baseline="-25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23309" y="4627880"/>
          <a:ext cx="886691" cy="325120"/>
        </p:xfrm>
        <a:graphic>
          <a:graphicData uri="http://schemas.openxmlformats.org/presentationml/2006/ole">
            <p:oleObj spid="_x0000_s53251" name="Equation" r:id="rId4" imgW="381000" imgH="139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Objective:</a:t>
            </a:r>
          </a:p>
          <a:p>
            <a:pPr lvl="3">
              <a:buNone/>
            </a:pPr>
            <a:r>
              <a:rPr lang="en-US" sz="2400" dirty="0" smtClean="0"/>
              <a:t>Minimize                       , where</a:t>
            </a:r>
          </a:p>
          <a:p>
            <a:pPr lvl="3">
              <a:buNone/>
            </a:pPr>
            <a:endParaRPr lang="en-US" sz="2400" dirty="0" smtClean="0"/>
          </a:p>
          <a:p>
            <a:r>
              <a:rPr lang="en-US" i="1" dirty="0" smtClean="0"/>
              <a:t>Subject to: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/>
              <a:t>Power constraint:</a:t>
            </a:r>
            <a:r>
              <a:rPr lang="en-US" i="1" dirty="0" smtClean="0"/>
              <a:t>                        </a:t>
            </a:r>
            <a:endParaRPr lang="en-US" dirty="0" smtClean="0"/>
          </a:p>
          <a:p>
            <a:pPr lvl="1"/>
            <a:r>
              <a:rPr lang="en-US" dirty="0" smtClean="0"/>
              <a:t>Test completeness constraint: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ILP:  Variable Test clock</a:t>
            </a:r>
            <a:endParaRPr lang="en-US" dirty="0"/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046412" y="1976437"/>
          <a:ext cx="1754188" cy="766763"/>
        </p:xfrm>
        <a:graphic>
          <a:graphicData uri="http://schemas.openxmlformats.org/presentationml/2006/ole">
            <p:oleObj spid="_x0000_s29705" name="Equation" r:id="rId3" imgW="812800" imgH="355600" progId="Equation.3">
              <p:embed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6021388" y="1817688"/>
          <a:ext cx="2597150" cy="630237"/>
        </p:xfrm>
        <a:graphic>
          <a:graphicData uri="http://schemas.openxmlformats.org/presentationml/2006/ole">
            <p:oleObj spid="_x0000_s29706" name="Equation" r:id="rId4" imgW="1460500" imgH="35560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3609975" y="3429000"/>
          <a:ext cx="3140075" cy="393700"/>
        </p:xfrm>
        <a:graphic>
          <a:graphicData uri="http://schemas.openxmlformats.org/presentationml/2006/ole">
            <p:oleObj spid="_x0000_s29707" name="Equation" r:id="rId5" imgW="1917700" imgH="24130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4114800" y="3886200"/>
          <a:ext cx="3989387" cy="762000"/>
        </p:xfrm>
        <a:graphic>
          <a:graphicData uri="http://schemas.openxmlformats.org/presentationml/2006/ole">
            <p:oleObj spid="_x0000_s29708" name="Equation" r:id="rId6" imgW="19304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4800" y="1499616"/>
            <a:ext cx="4572000" cy="46265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on test time and power, </a:t>
            </a:r>
            <a:r>
              <a:rPr lang="en-US" sz="2400" i="1" dirty="0" err="1" smtClean="0">
                <a:solidFill>
                  <a:prstClr val="black"/>
                </a:solidFill>
              </a:rPr>
              <a:t>f</a:t>
            </a:r>
            <a:r>
              <a:rPr lang="en-US" sz="2400" i="1" baseline="-25000" dirty="0" err="1" smtClean="0">
                <a:solidFill>
                  <a:prstClr val="black"/>
                </a:solidFill>
              </a:rPr>
              <a:t>i_max</a:t>
            </a:r>
            <a:r>
              <a:rPr lang="en-US" sz="2400" i="1" baseline="-250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/>
              <a:t>values assigned to ASIC Z blocks.</a:t>
            </a:r>
          </a:p>
          <a:p>
            <a:endParaRPr lang="en-US" sz="2400" dirty="0" smtClean="0"/>
          </a:p>
          <a:p>
            <a:r>
              <a:rPr lang="en-US" sz="2400" dirty="0" smtClean="0"/>
              <a:t>With these values, we optimize the test schedule for ASIC Z.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f</a:t>
            </a:r>
            <a:r>
              <a:rPr lang="en-US" i="1" baseline="-25000" dirty="0" err="1" smtClean="0"/>
              <a:t>i_max</a:t>
            </a:r>
            <a:r>
              <a:rPr lang="en-US" dirty="0" smtClean="0"/>
              <a:t> for ASIC Z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676400"/>
          <a:ext cx="3048000" cy="419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915886"/>
              </a:tblGrid>
              <a:tr h="5049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Block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/>
                        <a:t>f</a:t>
                      </a:r>
                      <a:r>
                        <a:rPr lang="en-US" sz="1800" i="1" baseline="-25000" dirty="0" err="1" smtClean="0"/>
                        <a:t>i_max</a:t>
                      </a:r>
                      <a:endParaRPr lang="en-US" sz="1800" i="1" baseline="-25000" dirty="0"/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RAM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1.75</a:t>
                      </a:r>
                      <a:endParaRPr lang="en-US" sz="1600" dirty="0"/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RAM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RAM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RAM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ROM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ROM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</a:t>
                      </a:r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RL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</a:p>
                  </a:txBody>
                  <a:tcPr/>
                </a:tc>
              </a:tr>
              <a:tr h="409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zorian_socc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788" r="-12788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3977640"/>
            <a:ext cx="5029200" cy="1588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292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Nominal test frequency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4343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 test frequency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1508760" y="3505200"/>
            <a:ext cx="3505200" cy="1588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4572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Slower clock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4812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Faster clock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1676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Nominal clock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Nominal test session frequency.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492295"/>
          <a:ext cx="5334000" cy="268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898"/>
                <a:gridCol w="2510418"/>
                <a:gridCol w="1190684"/>
              </a:tblGrid>
              <a:tr h="5378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Blocks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 time</a:t>
                      </a:r>
                      <a:endParaRPr lang="en-US" sz="1600" dirty="0"/>
                    </a:p>
                  </a:txBody>
                  <a:tcPr/>
                </a:tc>
              </a:tr>
              <a:tr h="5378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RAM1,</a:t>
                      </a:r>
                      <a:r>
                        <a:rPr lang="en-US" sz="1600" baseline="0" dirty="0" smtClean="0"/>
                        <a:t> ROM1, ROM2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/>
                        <a:t>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378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RAM3, RAM4, RF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/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378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RAM2, RL1, RL2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/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37861">
                <a:tc gridSpan="2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Total Test</a:t>
                      </a:r>
                      <a:r>
                        <a:rPr lang="en-US" sz="1600" b="1" baseline="0" dirty="0" smtClean="0"/>
                        <a:t> time = 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300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Background</a:t>
            </a:r>
          </a:p>
          <a:p>
            <a:r>
              <a:rPr lang="en-US" dirty="0" smtClean="0"/>
              <a:t>Test Compatibility Graph</a:t>
            </a:r>
          </a:p>
          <a:p>
            <a:r>
              <a:rPr lang="en-US" dirty="0" smtClean="0"/>
              <a:t>Integer Linear-Programming Model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test session frequency.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362200"/>
          <a:ext cx="6019799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06"/>
                <a:gridCol w="1863788"/>
                <a:gridCol w="1212999"/>
                <a:gridCol w="1471506"/>
              </a:tblGrid>
              <a:tr h="6198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Blocks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Freq. factor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 time</a:t>
                      </a:r>
                      <a:endParaRPr lang="en-US" sz="1600" dirty="0"/>
                    </a:p>
                  </a:txBody>
                  <a:tcPr/>
                </a:tc>
              </a:tr>
              <a:tr h="5872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RAM1,</a:t>
                      </a:r>
                      <a:r>
                        <a:rPr lang="en-US" sz="1600" baseline="0" dirty="0" smtClean="0"/>
                        <a:t> ROM2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/>
                </a:tc>
              </a:tr>
              <a:tr h="5872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RAM2, RAM3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30.77</a:t>
                      </a:r>
                      <a:endParaRPr lang="en-US" sz="1600" dirty="0"/>
                    </a:p>
                  </a:txBody>
                  <a:tcPr/>
                </a:tc>
              </a:tr>
              <a:tr h="4168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RAM4, RF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4.88</a:t>
                      </a:r>
                      <a:endParaRPr lang="en-US" sz="1600" dirty="0"/>
                    </a:p>
                  </a:txBody>
                  <a:tcPr/>
                </a:tc>
              </a:tr>
              <a:tr h="6285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ROM1, RL1, RL2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164.624</a:t>
                      </a:r>
                      <a:endParaRPr lang="en-US" sz="1600" dirty="0"/>
                    </a:p>
                  </a:txBody>
                  <a:tcPr/>
                </a:tc>
              </a:tr>
              <a:tr h="436732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Total Test</a:t>
                      </a:r>
                      <a:r>
                        <a:rPr lang="en-US" sz="1600" b="1" baseline="0" dirty="0" smtClean="0"/>
                        <a:t> time = 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268.274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Slower clock: 0 ≤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≤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2514600"/>
          <a:ext cx="5943601" cy="281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880"/>
                <a:gridCol w="1861821"/>
                <a:gridCol w="1176020"/>
                <a:gridCol w="1452880"/>
              </a:tblGrid>
              <a:tr h="769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Blocks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Freq. factor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 time</a:t>
                      </a:r>
                      <a:endParaRPr lang="en-US" sz="1600" dirty="0"/>
                    </a:p>
                  </a:txBody>
                  <a:tcPr/>
                </a:tc>
              </a:tr>
              <a:tr h="769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ROM1,</a:t>
                      </a:r>
                      <a:r>
                        <a:rPr lang="en-US" sz="1600" baseline="0" dirty="0" smtClean="0"/>
                        <a:t>2 &amp; RL 1,2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214.224</a:t>
                      </a:r>
                      <a:endParaRPr lang="en-US" sz="1600" dirty="0"/>
                    </a:p>
                  </a:txBody>
                  <a:tcPr/>
                </a:tc>
              </a:tr>
              <a:tr h="769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RAM</a:t>
                      </a:r>
                      <a:r>
                        <a:rPr lang="en-US" sz="1600" baseline="0" dirty="0" smtClean="0"/>
                        <a:t> 1,2,3,4 &amp; RF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71.07</a:t>
                      </a:r>
                      <a:endParaRPr lang="en-US" sz="1600" dirty="0"/>
                    </a:p>
                  </a:txBody>
                  <a:tcPr/>
                </a:tc>
              </a:tr>
              <a:tr h="509711"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Total Test</a:t>
                      </a:r>
                      <a:r>
                        <a:rPr lang="en-US" sz="1600" b="1" baseline="0" dirty="0" smtClean="0"/>
                        <a:t> time = 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285.294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of P</a:t>
            </a:r>
            <a:r>
              <a:rPr lang="en-US" baseline="-25000" dirty="0" smtClean="0"/>
              <a:t>max</a:t>
            </a:r>
            <a:r>
              <a:rPr lang="en-US" dirty="0" smtClean="0"/>
              <a:t> on the test schedule optimization: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4" name="Picture 13" descr="zorian_socc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2026023"/>
            <a:ext cx="6197600" cy="4374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method for power-constrained test schedule optimization.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Custom clock rate for each test session.</a:t>
            </a:r>
          </a:p>
          <a:p>
            <a:r>
              <a:rPr lang="en-US" dirty="0" smtClean="0"/>
              <a:t>Proposed method demonstrated on ASIC Z.</a:t>
            </a:r>
          </a:p>
          <a:p>
            <a:pPr lvl="1"/>
            <a:r>
              <a:rPr lang="en-US" dirty="0" smtClean="0"/>
              <a:t>Increasing and decreasing clock rate show improvement over existing solution.</a:t>
            </a:r>
          </a:p>
          <a:p>
            <a:r>
              <a:rPr lang="en-US" dirty="0" smtClean="0"/>
              <a:t>Future work: investigating influence of V</a:t>
            </a:r>
            <a:r>
              <a:rPr lang="en-US" baseline="-25000" dirty="0" smtClean="0"/>
              <a:t>DD</a:t>
            </a:r>
            <a:r>
              <a:rPr lang="en-US" dirty="0" smtClean="0"/>
              <a:t> and clock rate on the optimization process.</a:t>
            </a:r>
          </a:p>
          <a:p>
            <a:pPr lvl="1"/>
            <a:r>
              <a:rPr lang="en-US" dirty="0" smtClean="0"/>
              <a:t>Preliminary results show a total test time = 175 units for ASIC Z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X. </a:t>
            </a:r>
            <a:r>
              <a:rPr lang="en-US" dirty="0" err="1" smtClean="0"/>
              <a:t>Kavousianos</a:t>
            </a:r>
            <a:r>
              <a:rPr lang="en-US" dirty="0" smtClean="0"/>
              <a:t>, K. </a:t>
            </a:r>
            <a:r>
              <a:rPr lang="en-US" dirty="0" err="1" smtClean="0"/>
              <a:t>Chakrabarty</a:t>
            </a:r>
            <a:r>
              <a:rPr lang="en-US" dirty="0" smtClean="0"/>
              <a:t>, A. Jain, R. </a:t>
            </a:r>
            <a:r>
              <a:rPr lang="en-US" dirty="0" err="1" smtClean="0"/>
              <a:t>Parekhji</a:t>
            </a:r>
            <a:r>
              <a:rPr lang="en-US" dirty="0" smtClean="0"/>
              <a:t>, “Time-Division </a:t>
            </a:r>
            <a:r>
              <a:rPr lang="en-US" dirty="0" smtClean="0"/>
              <a:t>Multiplexing for Testing </a:t>
            </a:r>
            <a:r>
              <a:rPr lang="en-US" dirty="0" err="1" smtClean="0"/>
              <a:t>SoCs</a:t>
            </a:r>
            <a:r>
              <a:rPr lang="en-US" dirty="0" smtClean="0"/>
              <a:t> </a:t>
            </a:r>
            <a:r>
              <a:rPr lang="en-US" dirty="0" smtClean="0"/>
              <a:t>with DVS </a:t>
            </a:r>
            <a:r>
              <a:rPr lang="en-US" dirty="0" smtClean="0"/>
              <a:t>and Multiple Voltage </a:t>
            </a:r>
            <a:r>
              <a:rPr lang="en-US" dirty="0" smtClean="0"/>
              <a:t>Islands”, </a:t>
            </a:r>
            <a:r>
              <a:rPr lang="en-US" i="1" dirty="0" smtClean="0"/>
              <a:t>ETS 2012, </a:t>
            </a:r>
            <a:r>
              <a:rPr lang="en-US" dirty="0" smtClean="0"/>
              <a:t>pp 1-6.</a:t>
            </a:r>
          </a:p>
          <a:p>
            <a:r>
              <a:rPr lang="en-US" dirty="0" smtClean="0"/>
              <a:t>V. Sheshadri, V. D. </a:t>
            </a:r>
            <a:r>
              <a:rPr lang="en-US" dirty="0" err="1" smtClean="0"/>
              <a:t>Agrawal</a:t>
            </a:r>
            <a:r>
              <a:rPr lang="en-US" dirty="0" smtClean="0"/>
              <a:t>, P. </a:t>
            </a:r>
            <a:r>
              <a:rPr lang="en-US" dirty="0" err="1" smtClean="0"/>
              <a:t>Agrawal</a:t>
            </a:r>
            <a:r>
              <a:rPr lang="en-US" dirty="0" smtClean="0"/>
              <a:t>, “</a:t>
            </a:r>
            <a:r>
              <a:rPr lang="en-US" dirty="0" smtClean="0"/>
              <a:t>Optimum Test Schedule for </a:t>
            </a:r>
            <a:r>
              <a:rPr lang="en-US" dirty="0" err="1" smtClean="0"/>
              <a:t>SoC</a:t>
            </a:r>
            <a:r>
              <a:rPr lang="en-US" dirty="0" smtClean="0"/>
              <a:t> with Specified Clock Frequencies and Supply </a:t>
            </a:r>
            <a:r>
              <a:rPr lang="en-US" dirty="0" smtClean="0"/>
              <a:t>Voltages”, </a:t>
            </a:r>
            <a:r>
              <a:rPr lang="en-US" i="1" dirty="0" smtClean="0"/>
              <a:t>VLSID 2013</a:t>
            </a:r>
            <a:r>
              <a:rPr lang="en-US" dirty="0" smtClean="0"/>
              <a:t> (accepted). 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Work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Thank you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scaling has led to more cores and increased complexity in SoC devices.</a:t>
            </a:r>
          </a:p>
          <a:p>
            <a:pPr lvl="1"/>
            <a:r>
              <a:rPr lang="en-US" dirty="0" smtClean="0"/>
              <a:t>This has resulted in high test data volumes and longer test times.</a:t>
            </a:r>
          </a:p>
          <a:p>
            <a:pPr lvl="1"/>
            <a:r>
              <a:rPr lang="en-US" dirty="0" smtClean="0"/>
              <a:t>Reducing test time is one of the major objectives in SoC testing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IEEE SOCC 2012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A3CA-E305-494F-A4C5-18212A458EEA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SoC with N core tests and a peak power budget, find a test schedule to:</a:t>
            </a:r>
          </a:p>
          <a:p>
            <a:pPr lvl="1"/>
            <a:r>
              <a:rPr lang="en-US" dirty="0" smtClean="0"/>
              <a:t>Test all cores.</a:t>
            </a:r>
          </a:p>
          <a:p>
            <a:pPr lvl="1"/>
            <a:r>
              <a:rPr lang="en-US" dirty="0" smtClean="0"/>
              <a:t>Maximize concurrency to reduce test time.</a:t>
            </a:r>
          </a:p>
          <a:p>
            <a:pPr lvl="1"/>
            <a:r>
              <a:rPr lang="en-US" dirty="0" smtClean="0"/>
              <a:t>Conform to power budget by restricting concurrency.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Schedule Optimization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Y. </a:t>
            </a:r>
            <a:r>
              <a:rPr lang="en-US" dirty="0" err="1" smtClean="0"/>
              <a:t>Zorian</a:t>
            </a:r>
            <a:r>
              <a:rPr lang="en-US" dirty="0" smtClean="0"/>
              <a:t>, “A distributed control scheme for complex VLSI devices,” </a:t>
            </a:r>
            <a:r>
              <a:rPr lang="en-US" i="1" dirty="0" smtClean="0"/>
              <a:t>VTS’93</a:t>
            </a:r>
            <a:r>
              <a:rPr lang="en-US" dirty="0" smtClean="0"/>
              <a:t>, pp. 4–9.</a:t>
            </a:r>
          </a:p>
          <a:p>
            <a:pPr lvl="1"/>
            <a:r>
              <a:rPr lang="en-US" dirty="0" smtClean="0"/>
              <a:t>Introduced ASIC Z</a:t>
            </a:r>
          </a:p>
          <a:p>
            <a:pPr lvl="1"/>
            <a:r>
              <a:rPr lang="en-US" dirty="0" smtClean="0"/>
              <a:t>ASIC Z often used as benchmark for </a:t>
            </a:r>
            <a:r>
              <a:rPr lang="en-US" dirty="0" err="1" smtClean="0"/>
              <a:t>SoC</a:t>
            </a:r>
            <a:r>
              <a:rPr lang="en-US" dirty="0" smtClean="0"/>
              <a:t> test scheduling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pSp>
        <p:nvGrpSpPr>
          <p:cNvPr id="7" name="Group 23"/>
          <p:cNvGrpSpPr/>
          <p:nvPr/>
        </p:nvGrpSpPr>
        <p:grpSpPr>
          <a:xfrm>
            <a:off x="1828801" y="3452814"/>
            <a:ext cx="4343399" cy="2390775"/>
            <a:chOff x="1143000" y="1905000"/>
            <a:chExt cx="6167437" cy="3457575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1143000" y="1905000"/>
              <a:ext cx="6167437" cy="34575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33500" y="2095500"/>
              <a:ext cx="1023937" cy="10810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RAM 2</a:t>
              </a:r>
            </a:p>
            <a:p>
              <a:pPr algn="ctr" eaLnBrk="1" hangingPunct="1"/>
              <a:r>
                <a:rPr lang="en-US" sz="1200" b="1" dirty="0" smtClean="0">
                  <a:cs typeface="Arial" pitchFamily="34" charset="0"/>
                </a:rPr>
                <a:t>(61,241)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86037" y="2095500"/>
              <a:ext cx="1024128" cy="10789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RAM 3</a:t>
              </a:r>
            </a:p>
            <a:p>
              <a:pPr algn="ctr" eaLnBrk="1" hangingPunct="1"/>
              <a:r>
                <a:rPr lang="en-US" sz="1200" b="1" dirty="0" smtClean="0">
                  <a:cs typeface="Arial" pitchFamily="34" charset="0"/>
                </a:rPr>
                <a:t>(38,213)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333500" y="3748087"/>
              <a:ext cx="1078992" cy="10789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ROM 1</a:t>
              </a:r>
            </a:p>
            <a:p>
              <a:pPr algn="ctr" eaLnBrk="1" hangingPunct="1"/>
              <a:r>
                <a:rPr lang="en-US" sz="1200" b="1" dirty="0" smtClean="0">
                  <a:cs typeface="Arial" pitchFamily="34" charset="0"/>
                </a:rPr>
                <a:t>(102,279)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86037" y="3748087"/>
              <a:ext cx="1078992" cy="10789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ROM 2</a:t>
              </a:r>
            </a:p>
            <a:p>
              <a:pPr algn="ctr" eaLnBrk="1" hangingPunct="1"/>
              <a:r>
                <a:rPr lang="en-US" sz="1200" b="1" dirty="0" smtClean="0">
                  <a:cs typeface="Arial" pitchFamily="34" charset="0"/>
                </a:rPr>
                <a:t>(102,279)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176837" y="3748087"/>
              <a:ext cx="1024128" cy="10789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RAM 1</a:t>
              </a:r>
            </a:p>
            <a:p>
              <a:pPr algn="ctr" eaLnBrk="1" hangingPunct="1"/>
              <a:r>
                <a:rPr lang="en-US" sz="1200" b="1" dirty="0" smtClean="0">
                  <a:cs typeface="Arial" pitchFamily="34" charset="0"/>
                </a:rPr>
                <a:t>(69,282)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924109" y="3748087"/>
              <a:ext cx="1024128" cy="10789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RAM 4</a:t>
              </a:r>
            </a:p>
            <a:p>
              <a:pPr algn="ctr" eaLnBrk="1" hangingPunct="1"/>
              <a:r>
                <a:rPr lang="en-US" sz="1200" b="1" dirty="0" smtClean="0">
                  <a:cs typeface="Arial" pitchFamily="34" charset="0"/>
                </a:rPr>
                <a:t>(23,96)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319837" y="3748087"/>
              <a:ext cx="882401" cy="9119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Reg. file</a:t>
              </a:r>
            </a:p>
            <a:p>
              <a:pPr algn="ctr" eaLnBrk="1" hangingPunct="1"/>
              <a:r>
                <a:rPr lang="en-US" sz="1200" b="1" dirty="0" smtClean="0">
                  <a:cs typeface="Arial" pitchFamily="34" charset="0"/>
                </a:rPr>
                <a:t>(10,95)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881437" y="2135187"/>
              <a:ext cx="3200400" cy="660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Random logic </a:t>
              </a:r>
              <a:r>
                <a:rPr lang="en-US" sz="1200" b="1" dirty="0" smtClean="0">
                  <a:cs typeface="Arial" pitchFamily="34" charset="0"/>
                </a:rPr>
                <a:t>1 (134</a:t>
              </a:r>
              <a:r>
                <a:rPr lang="en-US" sz="1200" b="1" dirty="0">
                  <a:cs typeface="Arial" pitchFamily="34" charset="0"/>
                </a:rPr>
                <a:t>, </a:t>
              </a:r>
              <a:r>
                <a:rPr lang="en-US" sz="1200" b="1" dirty="0" smtClean="0">
                  <a:cs typeface="Arial" pitchFamily="34" charset="0"/>
                </a:rPr>
                <a:t>295)</a:t>
              </a:r>
              <a:endParaRPr lang="en-US" sz="1200" b="1" dirty="0"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881437" y="2903537"/>
              <a:ext cx="3200400" cy="6524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200" b="1" dirty="0">
                  <a:cs typeface="Arial" pitchFamily="34" charset="0"/>
                </a:rPr>
                <a:t>Random logic </a:t>
              </a:r>
              <a:r>
                <a:rPr lang="en-US" sz="1200" b="1" dirty="0" smtClean="0">
                  <a:cs typeface="Arial" pitchFamily="34" charset="0"/>
                </a:rPr>
                <a:t>2 (160</a:t>
              </a:r>
              <a:r>
                <a:rPr lang="en-US" sz="1200" b="1" dirty="0">
                  <a:cs typeface="Arial" pitchFamily="34" charset="0"/>
                </a:rPr>
                <a:t>, </a:t>
              </a:r>
              <a:r>
                <a:rPr lang="en-US" sz="1200" b="1" dirty="0" smtClean="0">
                  <a:cs typeface="Arial" pitchFamily="34" charset="0"/>
                </a:rPr>
                <a:t>352)</a:t>
              </a:r>
              <a:endParaRPr lang="en-US" sz="1200" b="1" dirty="0"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90800" y="596741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Arial" pitchFamily="34" charset="0"/>
              </a:rPr>
              <a:t>P</a:t>
            </a:r>
            <a:r>
              <a:rPr lang="en-US" b="1" baseline="-25000" dirty="0" smtClean="0">
                <a:cs typeface="Arial" pitchFamily="34" charset="0"/>
              </a:rPr>
              <a:t>max</a:t>
            </a:r>
            <a:r>
              <a:rPr lang="en-US" b="1" dirty="0" smtClean="0">
                <a:cs typeface="Arial" pitchFamily="34" charset="0"/>
              </a:rPr>
              <a:t>=  900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343400" y="5891214"/>
            <a:ext cx="1376363" cy="509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b="1" dirty="0" smtClean="0">
                <a:cs typeface="Arial" pitchFamily="34" charset="0"/>
              </a:rPr>
              <a:t>Block</a:t>
            </a:r>
            <a:endParaRPr lang="en-US" sz="1200" b="1" dirty="0">
              <a:cs typeface="Arial" pitchFamily="34" charset="0"/>
            </a:endParaRPr>
          </a:p>
          <a:p>
            <a:pPr algn="ctr" eaLnBrk="1" hangingPunct="1"/>
            <a:r>
              <a:rPr lang="en-US" sz="1200" b="1" dirty="0" smtClean="0">
                <a:cs typeface="Arial" pitchFamily="34" charset="0"/>
              </a:rPr>
              <a:t>(time, power)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4443414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Blocks of ASIC Z, and their test time (in </a:t>
            </a:r>
            <a:r>
              <a:rPr lang="en-US" sz="1600" i="1" dirty="0" err="1" smtClean="0"/>
              <a:t>a.u</a:t>
            </a:r>
            <a:r>
              <a:rPr lang="en-US" sz="1600" i="1" dirty="0" smtClean="0"/>
              <a:t>.) and test power (in </a:t>
            </a:r>
            <a:r>
              <a:rPr lang="en-US" sz="1600" i="1" dirty="0" err="1" smtClean="0"/>
              <a:t>mW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R. M. Chou </a:t>
            </a:r>
            <a:r>
              <a:rPr lang="en-US" i="1" dirty="0" smtClean="0"/>
              <a:t>et al</a:t>
            </a:r>
            <a:r>
              <a:rPr lang="en-US" dirty="0" smtClean="0"/>
              <a:t>, “Scheduling tests for </a:t>
            </a:r>
            <a:r>
              <a:rPr lang="en-US" dirty="0" err="1" smtClean="0"/>
              <a:t>vlsi</a:t>
            </a:r>
            <a:r>
              <a:rPr lang="en-US" dirty="0" smtClean="0"/>
              <a:t> systems under power constraints,” </a:t>
            </a:r>
            <a:r>
              <a:rPr lang="en-US" i="1" dirty="0" smtClean="0"/>
              <a:t>IEEE Trans. VLSI Systems, </a:t>
            </a:r>
            <a:r>
              <a:rPr lang="en-US" dirty="0" smtClean="0"/>
              <a:t>vol. 5, no. 2, pp. 175–185, 1997.</a:t>
            </a:r>
          </a:p>
          <a:p>
            <a:pPr lvl="1"/>
            <a:r>
              <a:rPr lang="en-US" dirty="0" smtClean="0"/>
              <a:t>Power and resource constrained test scheduling.</a:t>
            </a:r>
          </a:p>
          <a:p>
            <a:pPr lvl="1"/>
            <a:r>
              <a:rPr lang="en-US" dirty="0" smtClean="0"/>
              <a:t>Total test time for ASIC Z = 331 units.</a:t>
            </a:r>
          </a:p>
          <a:p>
            <a:r>
              <a:rPr lang="en-US" dirty="0" smtClean="0"/>
              <a:t>E. Larsson and Z. </a:t>
            </a:r>
            <a:r>
              <a:rPr lang="en-US" dirty="0" err="1" smtClean="0"/>
              <a:t>Peng</a:t>
            </a:r>
            <a:r>
              <a:rPr lang="en-US" dirty="0" smtClean="0"/>
              <a:t>, “An integrated framework for the design and optimization of soc test solutions,” </a:t>
            </a:r>
            <a:r>
              <a:rPr lang="en-US" i="1" dirty="0" smtClean="0"/>
              <a:t>JETTA</a:t>
            </a:r>
            <a:r>
              <a:rPr lang="en-US" dirty="0" smtClean="0"/>
              <a:t>, vol. 18, pp. 385–400, 2002.</a:t>
            </a:r>
          </a:p>
          <a:p>
            <a:pPr lvl="1"/>
            <a:r>
              <a:rPr lang="en-US" dirty="0" smtClean="0"/>
              <a:t>Bin packing algorithm with Best-fit Decreasing heuristic.</a:t>
            </a:r>
          </a:p>
          <a:p>
            <a:pPr lvl="1"/>
            <a:r>
              <a:rPr lang="en-US" dirty="0" smtClean="0"/>
              <a:t>Total test time for ASIC Z = 300 units.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existing optimal test schedules for ASIC Z.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8" name="Content Placeholder 10"/>
          <p:cNvGraphicFramePr>
            <a:graphicFrameLocks/>
          </p:cNvGraphicFramePr>
          <p:nvPr/>
        </p:nvGraphicFramePr>
        <p:xfrm>
          <a:off x="1295400" y="2667000"/>
          <a:ext cx="6629400" cy="3124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79431"/>
                <a:gridCol w="1025342"/>
                <a:gridCol w="1908969"/>
                <a:gridCol w="798723"/>
                <a:gridCol w="1916935"/>
              </a:tblGrid>
              <a:tr h="5505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Test Session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Chou et al</a:t>
                      </a:r>
                      <a:r>
                        <a:rPr lang="en-US" sz="1400" u="none" strike="noStrike" dirty="0" smtClean="0"/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Larsson and </a:t>
                      </a:r>
                      <a:r>
                        <a:rPr lang="en-US" sz="1400" u="none" strike="noStrike" dirty="0" err="1" smtClean="0"/>
                        <a:t>Peng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Test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Blocks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Test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Blocks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RAM1,RAM3,RAM4,RF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160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RL2,RL1,RAM2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160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RL1,RL2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102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RAM1, ROM1, ROM2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102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ROM1,ROM2,RAM2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RAM3, RAM4,RF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2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K. </a:t>
            </a:r>
            <a:r>
              <a:rPr lang="en-US" dirty="0" err="1" smtClean="0"/>
              <a:t>Chakrabarty</a:t>
            </a:r>
            <a:r>
              <a:rPr lang="en-US" dirty="0" smtClean="0"/>
              <a:t>, “Test scheduling for core-based systems using mixed-integer linear programming,” </a:t>
            </a:r>
            <a:r>
              <a:rPr lang="en-US" i="1" dirty="0" smtClean="0"/>
              <a:t>IEEE TCAD</a:t>
            </a:r>
            <a:r>
              <a:rPr lang="en-US" dirty="0" smtClean="0"/>
              <a:t>, vol. 19, no. 10, pp. 1163–1174, 2000.</a:t>
            </a:r>
          </a:p>
          <a:p>
            <a:pPr lvl="1"/>
            <a:r>
              <a:rPr lang="en-US" dirty="0" smtClean="0"/>
              <a:t>Resource constrained test scheduling using Integer Linear Programming.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D6FE-7A0D-4DD1-8F1B-0CE085AD9B17}" type="datetime1">
              <a:rPr lang="en-US" smtClean="0"/>
              <a:pPr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SOCC 2012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834E-AD12-4600-A30C-0B28D9A920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Compatibility Graph (TCG)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304800" y="1676400"/>
            <a:ext cx="3505200" cy="3649790"/>
            <a:chOff x="4343400" y="2066764"/>
            <a:chExt cx="3075667" cy="3133747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5326577" y="2066764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1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(2,100)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4343400" y="2895600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2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(1,10)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446892" y="3846164"/>
              <a:ext cx="642681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3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(2,10)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5637054" y="4439297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4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(1,5)</a:t>
              </a:r>
              <a:endParaRPr lang="en-US" sz="1400" b="1" dirty="0">
                <a:cs typeface="Arial" charset="0"/>
              </a:endParaRPr>
            </a:p>
          </p:txBody>
        </p:sp>
        <p:cxnSp>
          <p:nvCxnSpPr>
            <p:cNvPr id="12" name="AutoShape 10"/>
            <p:cNvCxnSpPr>
              <a:cxnSpLocks noChangeShapeType="1"/>
              <a:stCxn id="8" idx="3"/>
              <a:endCxn id="10" idx="7"/>
            </p:cNvCxnSpPr>
            <p:nvPr/>
          </p:nvCxnSpPr>
          <p:spPr bwMode="auto">
            <a:xfrm flipH="1">
              <a:off x="4995454" y="2579709"/>
              <a:ext cx="425376" cy="1354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2"/>
            <p:cNvCxnSpPr>
              <a:cxnSpLocks noChangeShapeType="1"/>
              <a:stCxn id="8" idx="6"/>
              <a:endCxn id="17" idx="1"/>
            </p:cNvCxnSpPr>
            <p:nvPr/>
          </p:nvCxnSpPr>
          <p:spPr bwMode="auto">
            <a:xfrm>
              <a:off x="5970174" y="2367240"/>
              <a:ext cx="796056" cy="6502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4"/>
            <p:cNvCxnSpPr>
              <a:cxnSpLocks noChangeShapeType="1"/>
              <a:endCxn id="11" idx="2"/>
            </p:cNvCxnSpPr>
            <p:nvPr/>
          </p:nvCxnSpPr>
          <p:spPr bwMode="auto">
            <a:xfrm>
              <a:off x="5067846" y="4277533"/>
              <a:ext cx="569208" cy="46224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5"/>
            <p:cNvCxnSpPr>
              <a:cxnSpLocks noChangeShapeType="1"/>
              <a:stCxn id="8" idx="5"/>
              <a:endCxn id="16" idx="1"/>
            </p:cNvCxnSpPr>
            <p:nvPr/>
          </p:nvCxnSpPr>
          <p:spPr bwMode="auto">
            <a:xfrm>
              <a:off x="5875921" y="2579709"/>
              <a:ext cx="993802" cy="16240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6775470" y="4115770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5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(1,10)</a:t>
              </a:r>
              <a:endParaRPr lang="en-US" sz="1400" b="1" dirty="0">
                <a:cs typeface="Arial" charset="0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6671977" y="2929503"/>
              <a:ext cx="643597" cy="6009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6</a:t>
              </a:r>
            </a:p>
            <a:p>
              <a:pPr algn="ctr" eaLnBrk="1" hangingPunct="1"/>
              <a:r>
                <a:rPr lang="en-US" sz="1400" b="1" i="1" dirty="0" smtClean="0">
                  <a:cs typeface="Arial" charset="0"/>
                </a:rPr>
                <a:t>(1,100)</a:t>
              </a:r>
              <a:endParaRPr lang="en-US" sz="1400" b="1" dirty="0">
                <a:cs typeface="Arial" charset="0"/>
              </a:endParaRPr>
            </a:p>
          </p:txBody>
        </p:sp>
        <p:cxnSp>
          <p:nvCxnSpPr>
            <p:cNvPr id="19" name="AutoShape 15"/>
            <p:cNvCxnSpPr>
              <a:cxnSpLocks noChangeShapeType="1"/>
              <a:stCxn id="8" idx="4"/>
              <a:endCxn id="11" idx="0"/>
            </p:cNvCxnSpPr>
            <p:nvPr/>
          </p:nvCxnSpPr>
          <p:spPr bwMode="auto">
            <a:xfrm>
              <a:off x="5648376" y="2667716"/>
              <a:ext cx="310477" cy="177158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15"/>
            <p:cNvCxnSpPr>
              <a:cxnSpLocks noChangeShapeType="1"/>
              <a:stCxn id="16" idx="2"/>
              <a:endCxn id="10" idx="6"/>
            </p:cNvCxnSpPr>
            <p:nvPr/>
          </p:nvCxnSpPr>
          <p:spPr bwMode="auto">
            <a:xfrm flipH="1" flipV="1">
              <a:off x="5089573" y="4146640"/>
              <a:ext cx="1685897" cy="269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12"/>
            <p:cNvCxnSpPr>
              <a:cxnSpLocks noChangeShapeType="1"/>
              <a:stCxn id="17" idx="2"/>
              <a:endCxn id="9" idx="6"/>
            </p:cNvCxnSpPr>
            <p:nvPr/>
          </p:nvCxnSpPr>
          <p:spPr bwMode="auto">
            <a:xfrm flipH="1" flipV="1">
              <a:off x="4986997" y="3196076"/>
              <a:ext cx="1684980" cy="339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12"/>
            <p:cNvCxnSpPr>
              <a:cxnSpLocks noChangeShapeType="1"/>
              <a:endCxn id="9" idx="5"/>
            </p:cNvCxnSpPr>
            <p:nvPr/>
          </p:nvCxnSpPr>
          <p:spPr bwMode="auto">
            <a:xfrm flipH="1" flipV="1">
              <a:off x="4892744" y="3408545"/>
              <a:ext cx="1889056" cy="8586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TextBox 23"/>
            <p:cNvSpPr txBox="1"/>
            <p:nvPr/>
          </p:nvSpPr>
          <p:spPr>
            <a:xfrm>
              <a:off x="4489460" y="4880086"/>
              <a:ext cx="990600" cy="320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</a:t>
              </a:r>
              <a:r>
                <a:rPr lang="en-US" sz="1600" baseline="-25000" dirty="0" smtClean="0"/>
                <a:t>max </a:t>
              </a:r>
              <a:r>
                <a:rPr lang="en-US" sz="1600" dirty="0" smtClean="0"/>
                <a:t>=  4</a:t>
              </a:r>
              <a:endParaRPr lang="en-US" sz="1600" dirty="0"/>
            </a:p>
          </p:txBody>
        </p:sp>
      </p:grp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3886200" y="1499616"/>
            <a:ext cx="5029200" cy="462654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Node represent core tests and edges represent compatibility.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All nodes (tests) connected by the same edges can run simultaneously.</a:t>
            </a:r>
          </a:p>
          <a:p>
            <a:r>
              <a:rPr lang="en-US" dirty="0" smtClean="0"/>
              <a:t>Each sub-graph rep. a test session.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3018598" y="4885264"/>
            <a:ext cx="943802" cy="90593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i="1" dirty="0" smtClean="0">
                <a:cs typeface="Arial" charset="0"/>
              </a:rPr>
              <a:t>Core tests </a:t>
            </a:r>
            <a:r>
              <a:rPr lang="en-US" sz="1600" i="1" dirty="0" err="1" smtClean="0">
                <a:cs typeface="Arial" charset="0"/>
              </a:rPr>
              <a:t>i</a:t>
            </a:r>
            <a:endParaRPr lang="en-US" sz="1600" i="1" baseline="-25000" dirty="0" smtClean="0">
              <a:cs typeface="Arial" charset="0"/>
            </a:endParaRPr>
          </a:p>
          <a:p>
            <a:pPr algn="ctr" eaLnBrk="1" hangingPunct="1"/>
            <a:r>
              <a:rPr lang="en-US" sz="1600" dirty="0" smtClean="0">
                <a:cs typeface="Arial" charset="0"/>
              </a:rPr>
              <a:t>(p</a:t>
            </a:r>
            <a:r>
              <a:rPr lang="en-US" sz="1600" baseline="-25000" dirty="0" smtClean="0">
                <a:cs typeface="Arial" charset="0"/>
              </a:rPr>
              <a:t>i</a:t>
            </a:r>
            <a:r>
              <a:rPr lang="en-US" sz="1600" dirty="0" smtClean="0">
                <a:cs typeface="Arial" charset="0"/>
              </a:rPr>
              <a:t> ,</a:t>
            </a:r>
            <a:r>
              <a:rPr lang="en-US" sz="1600" dirty="0" err="1" smtClean="0">
                <a:cs typeface="Arial" charset="0"/>
              </a:rPr>
              <a:t>t</a:t>
            </a:r>
            <a:r>
              <a:rPr lang="en-US" sz="1600" baseline="-25000" dirty="0" err="1" smtClean="0">
                <a:cs typeface="Arial" charset="0"/>
              </a:rPr>
              <a:t>i</a:t>
            </a:r>
            <a:r>
              <a:rPr lang="en-US" sz="1600" dirty="0" smtClean="0">
                <a:cs typeface="Arial" charset="0"/>
              </a:rPr>
              <a:t>)</a:t>
            </a:r>
            <a:endParaRPr lang="en-US" sz="1600" dirty="0"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3200" y="58336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Node notation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5486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TCG from </a:t>
            </a:r>
            <a:r>
              <a:rPr lang="en-US" sz="1600" dirty="0" err="1" smtClean="0"/>
              <a:t>R.M.Chou</a:t>
            </a:r>
            <a:r>
              <a:rPr lang="en-US" sz="1600" dirty="0" smtClean="0"/>
              <a:t> </a:t>
            </a:r>
            <a:r>
              <a:rPr lang="en-US" sz="1600" i="1" dirty="0" smtClean="0"/>
              <a:t>et al, IEEE VLSI, 1997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9454</TotalTime>
  <Words>1529</Words>
  <Application>Microsoft Office PowerPoint</Application>
  <PresentationFormat>On-screen Show (4:3)</PresentationFormat>
  <Paragraphs>352</Paragraphs>
  <Slides>25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Mountain</vt:lpstr>
      <vt:lpstr>Equation</vt:lpstr>
      <vt:lpstr>Optimal Power-Constrained SoC Test Schedules with Customizable Clock Rates</vt:lpstr>
      <vt:lpstr>Outline</vt:lpstr>
      <vt:lpstr>Introduction</vt:lpstr>
      <vt:lpstr>Test Schedule Optimization Problem</vt:lpstr>
      <vt:lpstr>Background</vt:lpstr>
      <vt:lpstr>Background</vt:lpstr>
      <vt:lpstr>Background</vt:lpstr>
      <vt:lpstr>Background</vt:lpstr>
      <vt:lpstr>Test Compatibility Graph (TCG)</vt:lpstr>
      <vt:lpstr>Test Compatibility Graph (TCG)</vt:lpstr>
      <vt:lpstr>ILP Formulation</vt:lpstr>
      <vt:lpstr>ILP: Nominal Test Clock</vt:lpstr>
      <vt:lpstr>ILP: Nominal Test Clock</vt:lpstr>
      <vt:lpstr>Variable Test Clock Frequency</vt:lpstr>
      <vt:lpstr>Frequency Factor</vt:lpstr>
      <vt:lpstr>ILP:  Variable Test clock</vt:lpstr>
      <vt:lpstr>fi_max for ASIC Z</vt:lpstr>
      <vt:lpstr>Results</vt:lpstr>
      <vt:lpstr>Results</vt:lpstr>
      <vt:lpstr>Results</vt:lpstr>
      <vt:lpstr>Results</vt:lpstr>
      <vt:lpstr>Results</vt:lpstr>
      <vt:lpstr>Conclusion</vt:lpstr>
      <vt:lpstr>Recent Work</vt:lpstr>
      <vt:lpstr>Thank you</vt:lpstr>
    </vt:vector>
  </TitlesOfParts>
  <Company>Auburn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Power-Constrained SoC Test Schedules with Customizable Clock Rates</dc:title>
  <dc:creator>Vijay Sheshadri</dc:creator>
  <cp:lastModifiedBy>V Benakanakeresheshadr</cp:lastModifiedBy>
  <cp:revision>628</cp:revision>
  <dcterms:created xsi:type="dcterms:W3CDTF">2012-09-13T02:40:21Z</dcterms:created>
  <dcterms:modified xsi:type="dcterms:W3CDTF">2012-09-13T12:14:03Z</dcterms:modified>
</cp:coreProperties>
</file>