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89" r:id="rId9"/>
    <p:sldId id="290" r:id="rId10"/>
    <p:sldId id="287" r:id="rId11"/>
    <p:sldId id="288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41A"/>
    <a:srgbClr val="FB7D73"/>
    <a:srgbClr val="FACFC6"/>
    <a:srgbClr val="FF2F2F"/>
    <a:srgbClr val="D0F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1398" autoAdjust="0"/>
  </p:normalViewPr>
  <p:slideViewPr>
    <p:cSldViewPr>
      <p:cViewPr varScale="1">
        <p:scale>
          <a:sx n="45" d="100"/>
          <a:sy n="45" d="100"/>
        </p:scale>
        <p:origin x="10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71A58F-7F98-40ED-9455-A92086981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010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51C9A5-41F8-443E-8493-411CC16BAB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1791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1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Mridula Allani - MS Thesis Defense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C9A5-41F8-443E-8493-411CC16BAB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 descr="COElogoRev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876800"/>
            <a:ext cx="3276600" cy="170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>
                <a:latin typeface="+mn-lt"/>
              </a:defRPr>
            </a:lvl1pPr>
          </a:lstStyle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EBF3D-ED7D-4FEF-BBBD-C75B59F004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60" name="Picture 16" descr="COElogoRe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48600" y="6146800"/>
            <a:ext cx="1219200" cy="6350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10/09/2013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731325" y="6324601"/>
            <a:ext cx="2895600" cy="4066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S3S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2590800" y="63523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5EEBF3D-ED7D-4FEF-BBBD-C75B59F004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4648200" y="2667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4495800" y="2590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/>
        </p:nvSpPr>
        <p:spPr bwMode="auto">
          <a:xfrm>
            <a:off x="0" y="2438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 algn="ctr">
              <a:buClr>
                <a:schemeClr val="hlink"/>
              </a:buClr>
              <a:buSzPct val="75000"/>
              <a:defRPr/>
            </a:pPr>
            <a:r>
              <a:rPr lang="en-US" altLang="zh-CN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Jia</a:t>
            </a:r>
            <a:r>
              <a:rPr lang="en-US" altLang="zh-CN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Yao and </a:t>
            </a:r>
            <a:r>
              <a:rPr lang="en-US" altLang="zh-CN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Vishwani</a:t>
            </a:r>
            <a:r>
              <a:rPr lang="en-US" altLang="zh-CN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D. </a:t>
            </a:r>
            <a:r>
              <a:rPr lang="en-US" altLang="zh-CN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Agrawal</a:t>
            </a:r>
            <a:endParaRPr lang="en-US" altLang="zh-CN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lvl="0" algn="ctr">
              <a:buClr>
                <a:schemeClr val="hlink"/>
              </a:buClr>
              <a:buSzPct val="75000"/>
              <a:defRPr/>
            </a:pPr>
            <a:endParaRPr lang="en-US" altLang="zh-CN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>
              <a:defRPr/>
            </a:pPr>
            <a:r>
              <a:rPr lang="en-US" altLang="zh-CN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Department of Electrical and Computer Engineering </a:t>
            </a:r>
          </a:p>
          <a:p>
            <a:pPr marL="342900" indent="-342900" algn="ctr">
              <a:defRPr/>
            </a:pPr>
            <a:r>
              <a:rPr lang="en-US" altLang="zh-CN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Auburn </a:t>
            </a:r>
            <a:r>
              <a:rPr lang="en-US" altLang="zh-CN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University</a:t>
            </a:r>
          </a:p>
          <a:p>
            <a:pPr marL="342900" indent="-342900" algn="ctr">
              <a:defRPr/>
            </a:pPr>
            <a:r>
              <a:rPr lang="en-US" altLang="zh-CN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Auburn, AL 36830, USA</a:t>
            </a:r>
            <a:endParaRPr lang="en-US" altLang="zh-CN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" y="914400"/>
            <a:ext cx="9144000" cy="11767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Dual-Threshold Design of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Sub-Threshold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Circuits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Implementation Results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内容占位符 6" descr="dual_vth_energy_bia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5257800" cy="4343400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5052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6934200" y="6324600"/>
            <a:ext cx="2133600" cy="406691"/>
          </a:xfrm>
        </p:spPr>
        <p:txBody>
          <a:bodyPr/>
          <a:lstStyle/>
          <a:p>
            <a:r>
              <a:rPr lang="en-US" dirty="0" smtClean="0"/>
              <a:t>S3S 2013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1828800"/>
            <a:ext cx="365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+mn-lt"/>
              </a:rPr>
              <a:t> Single-</a:t>
            </a:r>
            <a:r>
              <a:rPr lang="en-US" dirty="0" err="1" smtClean="0">
                <a:solidFill>
                  <a:srgbClr val="FFFF00"/>
                </a:solidFill>
                <a:latin typeface="+mn-lt"/>
              </a:rPr>
              <a:t>Vth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design</a:t>
            </a:r>
          </a:p>
          <a:p>
            <a:pPr>
              <a:buClr>
                <a:srgbClr val="FFC000"/>
              </a:buClr>
            </a:pPr>
            <a:r>
              <a:rPr lang="en-US" dirty="0" smtClean="0">
                <a:latin typeface="+mn-lt"/>
              </a:rPr>
              <a:t>    </a:t>
            </a:r>
            <a:r>
              <a:rPr lang="en-US" sz="2200" dirty="0" smtClean="0">
                <a:latin typeface="+mn-lt"/>
              </a:rPr>
              <a:t>Min EPC = 2.268E-014 J</a:t>
            </a:r>
          </a:p>
          <a:p>
            <a:pPr>
              <a:buClr>
                <a:srgbClr val="FFC000"/>
              </a:buClr>
            </a:pPr>
            <a:r>
              <a:rPr lang="en-US" sz="2200" dirty="0" smtClean="0">
                <a:latin typeface="+mn-lt"/>
              </a:rPr>
              <a:t>    Optimal </a:t>
            </a:r>
            <a:r>
              <a:rPr lang="en-US" sz="2200" dirty="0" err="1" smtClean="0">
                <a:latin typeface="+mn-lt"/>
              </a:rPr>
              <a:t>Vdd</a:t>
            </a:r>
            <a:r>
              <a:rPr lang="en-US" sz="2200" dirty="0" smtClean="0">
                <a:latin typeface="+mn-lt"/>
              </a:rPr>
              <a:t>  = 0.31V</a:t>
            </a:r>
          </a:p>
          <a:p>
            <a:pPr>
              <a:buClr>
                <a:srgbClr val="FFC000"/>
              </a:buClr>
            </a:pPr>
            <a:endParaRPr lang="en-US" sz="2200" dirty="0" smtClean="0">
              <a:latin typeface="+mn-lt"/>
            </a:endParaRPr>
          </a:p>
          <a:p>
            <a:pPr>
              <a:buClr>
                <a:srgbClr val="FFC000"/>
              </a:buClr>
            </a:pPr>
            <a:endParaRPr lang="en-US" sz="2200" dirty="0" smtClean="0">
              <a:latin typeface="+mn-lt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Dual-</a:t>
            </a:r>
            <a:r>
              <a:rPr lang="en-US" dirty="0" err="1" smtClean="0">
                <a:solidFill>
                  <a:srgbClr val="FFFF00"/>
                </a:solidFill>
                <a:latin typeface="+mn-lt"/>
              </a:rPr>
              <a:t>Vth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design</a:t>
            </a:r>
          </a:p>
          <a:p>
            <a:pPr>
              <a:buClr>
                <a:srgbClr val="FFC000"/>
              </a:buClr>
            </a:pPr>
            <a:r>
              <a:rPr lang="en-US" dirty="0" smtClean="0">
                <a:latin typeface="+mn-lt"/>
              </a:rPr>
              <a:t>    </a:t>
            </a:r>
            <a:r>
              <a:rPr lang="en-US" sz="2200" dirty="0" smtClean="0">
                <a:latin typeface="+mn-lt"/>
              </a:rPr>
              <a:t>Min EPC = 1.610E-014J</a:t>
            </a:r>
          </a:p>
          <a:p>
            <a:pPr>
              <a:buClr>
                <a:srgbClr val="FFC000"/>
              </a:buClr>
            </a:pPr>
            <a:r>
              <a:rPr lang="en-US" sz="2200" dirty="0" smtClean="0">
                <a:latin typeface="+mn-lt"/>
              </a:rPr>
              <a:t>    Optimal </a:t>
            </a:r>
            <a:r>
              <a:rPr lang="en-US" sz="2200" dirty="0" err="1" smtClean="0">
                <a:latin typeface="+mn-lt"/>
              </a:rPr>
              <a:t>Vdd</a:t>
            </a:r>
            <a:r>
              <a:rPr lang="en-US" sz="2200" dirty="0" smtClean="0">
                <a:latin typeface="+mn-lt"/>
              </a:rPr>
              <a:t>  = 0.24V</a:t>
            </a:r>
          </a:p>
          <a:p>
            <a:pPr>
              <a:buClr>
                <a:srgbClr val="FFC000"/>
              </a:buClr>
            </a:pPr>
            <a:r>
              <a:rPr lang="en-US" sz="2200" dirty="0" smtClean="0">
                <a:latin typeface="+mn-lt"/>
              </a:rPr>
              <a:t>    Optimal Bias = 0.3V</a:t>
            </a:r>
          </a:p>
          <a:p>
            <a:pPr>
              <a:buClr>
                <a:srgbClr val="FFC000"/>
              </a:buClr>
            </a:pPr>
            <a:r>
              <a:rPr lang="en-US" sz="2200" dirty="0" smtClean="0">
                <a:latin typeface="+mn-lt"/>
              </a:rPr>
              <a:t>    </a:t>
            </a:r>
          </a:p>
          <a:p>
            <a:pPr>
              <a:buClr>
                <a:srgbClr val="FFC000"/>
              </a:buClr>
            </a:pPr>
            <a:r>
              <a:rPr lang="en-US" sz="2200" dirty="0" smtClean="0">
                <a:latin typeface="+mn-lt"/>
              </a:rPr>
              <a:t>    </a:t>
            </a:r>
            <a:r>
              <a:rPr lang="en-US" sz="2200" dirty="0" smtClean="0">
                <a:solidFill>
                  <a:srgbClr val="FFFF00"/>
                </a:solidFill>
                <a:latin typeface="+mn-lt"/>
              </a:rPr>
              <a:t>Min EPC reduction : 29%</a:t>
            </a:r>
          </a:p>
          <a:p>
            <a:pPr>
              <a:buClr>
                <a:srgbClr val="FFC000"/>
              </a:buClr>
            </a:pP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18246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800" dirty="0" smtClean="0">
                <a:solidFill>
                  <a:srgbClr val="FFFF00"/>
                </a:solidFill>
              </a:rPr>
              <a:t>HSPICE simulations  for EPC for 32-bit RCA single and dual-</a:t>
            </a:r>
            <a:r>
              <a:rPr lang="en-US" sz="1800" dirty="0" err="1" smtClean="0">
                <a:solidFill>
                  <a:srgbClr val="FFFF00"/>
                </a:solidFill>
              </a:rPr>
              <a:t>Vth</a:t>
            </a:r>
            <a:r>
              <a:rPr lang="en-US" sz="1800" dirty="0" smtClean="0">
                <a:solidFill>
                  <a:srgbClr val="FFFF00"/>
                </a:solidFill>
              </a:rPr>
              <a:t> designs 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Implementation Results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6705600" y="6324601"/>
            <a:ext cx="2362200" cy="406690"/>
          </a:xfrm>
        </p:spPr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  <p:pic>
        <p:nvPicPr>
          <p:cNvPr id="9" name="内容占位符 8" descr="compariso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5410199" cy="4469295"/>
          </a:xfrm>
        </p:spPr>
      </p:pic>
      <p:sp>
        <p:nvSpPr>
          <p:cNvPr id="7" name="TextBox 6"/>
          <p:cNvSpPr txBox="1"/>
          <p:nvPr/>
        </p:nvSpPr>
        <p:spPr>
          <a:xfrm>
            <a:off x="228600" y="11430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800" dirty="0" smtClean="0">
                <a:solidFill>
                  <a:srgbClr val="FFFF00"/>
                </a:solidFill>
              </a:rPr>
              <a:t>HSPICE simulations  Vs. estimation for EPC 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800" dirty="0" smtClean="0">
                <a:solidFill>
                  <a:srgbClr val="FFFF00"/>
                </a:solidFill>
              </a:rPr>
              <a:t>for 32-bit RCA dual-</a:t>
            </a:r>
            <a:r>
              <a:rPr lang="en-US" sz="1800" dirty="0" err="1" smtClean="0">
                <a:solidFill>
                  <a:srgbClr val="FFFF00"/>
                </a:solidFill>
              </a:rPr>
              <a:t>Vth</a:t>
            </a:r>
            <a:r>
              <a:rPr lang="en-US" sz="1800" dirty="0" smtClean="0">
                <a:solidFill>
                  <a:srgbClr val="FFFF00"/>
                </a:solidFill>
              </a:rPr>
              <a:t> design at bias = 0.3V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752601"/>
            <a:ext cx="335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+mn-lt"/>
              </a:rPr>
              <a:t> HSPICE Simulation</a:t>
            </a:r>
          </a:p>
          <a:p>
            <a:pPr>
              <a:buClr>
                <a:srgbClr val="FFC000"/>
              </a:buClr>
            </a:pPr>
            <a:r>
              <a:rPr lang="en-US" sz="2000" dirty="0" smtClean="0">
                <a:solidFill>
                  <a:srgbClr val="FFFF00"/>
                </a:solidFill>
                <a:latin typeface="+mn-lt"/>
              </a:rPr>
              <a:t>    </a:t>
            </a:r>
            <a:r>
              <a:rPr lang="en-US" sz="2200" dirty="0" smtClean="0">
                <a:latin typeface="+mn-lt"/>
              </a:rPr>
              <a:t>Min EPC = 1.61E-014J</a:t>
            </a:r>
          </a:p>
          <a:p>
            <a:pPr>
              <a:buClr>
                <a:srgbClr val="FFC000"/>
              </a:buClr>
            </a:pPr>
            <a:r>
              <a:rPr lang="en-US" sz="2200" dirty="0" smtClean="0">
                <a:latin typeface="+mn-lt"/>
              </a:rPr>
              <a:t>    Optimal </a:t>
            </a:r>
            <a:r>
              <a:rPr lang="en-US" sz="2200" dirty="0" err="1" smtClean="0">
                <a:latin typeface="+mn-lt"/>
              </a:rPr>
              <a:t>Vdd</a:t>
            </a:r>
            <a:r>
              <a:rPr lang="en-US" sz="2200" dirty="0" smtClean="0">
                <a:latin typeface="+mn-lt"/>
              </a:rPr>
              <a:t> = 0.24V</a:t>
            </a:r>
          </a:p>
          <a:p>
            <a:pPr>
              <a:buClr>
                <a:srgbClr val="FFC000"/>
              </a:buClr>
            </a:pPr>
            <a:endParaRPr lang="en-US" sz="2200" dirty="0" smtClean="0">
              <a:latin typeface="+mn-lt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Estimation</a:t>
            </a:r>
          </a:p>
          <a:p>
            <a:pPr>
              <a:buClr>
                <a:srgbClr val="FFC000"/>
              </a:buClr>
            </a:pPr>
            <a:r>
              <a:rPr lang="en-US" dirty="0" smtClean="0"/>
              <a:t>    </a:t>
            </a:r>
            <a:r>
              <a:rPr lang="en-US" sz="2200" dirty="0" smtClean="0"/>
              <a:t>Min EPC = 1.77E-014J</a:t>
            </a:r>
          </a:p>
          <a:p>
            <a:pPr>
              <a:buClr>
                <a:srgbClr val="FFC000"/>
              </a:buClr>
            </a:pPr>
            <a:r>
              <a:rPr lang="en-US" sz="2200" dirty="0" smtClean="0"/>
              <a:t>    Optimal </a:t>
            </a:r>
            <a:r>
              <a:rPr lang="en-US" sz="2200" dirty="0" err="1" smtClean="0"/>
              <a:t>Vdd</a:t>
            </a:r>
            <a:r>
              <a:rPr lang="en-US" sz="2200" dirty="0" smtClean="0"/>
              <a:t> = 0.25V</a:t>
            </a:r>
          </a:p>
          <a:p>
            <a:pPr>
              <a:buClr>
                <a:srgbClr val="FFC000"/>
              </a:buClr>
            </a:pPr>
            <a:endParaRPr lang="en-US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+mn-lt"/>
              </a:rPr>
              <a:t> The average error between estimation and simulation is 6.99% </a:t>
            </a:r>
            <a:r>
              <a:rPr lang="en-US" sz="2000" dirty="0" smtClean="0">
                <a:solidFill>
                  <a:srgbClr val="FFFF00"/>
                </a:solidFill>
                <a:latin typeface="+mn-lt"/>
              </a:rPr>
              <a:t>   </a:t>
            </a:r>
            <a:endParaRPr lang="en-US" sz="20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4958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800" dirty="0" smtClean="0"/>
              <a:t>EPC of </a:t>
            </a:r>
            <a:r>
              <a:rPr lang="en-US" sz="2800" dirty="0" smtClean="0"/>
              <a:t>a single-</a:t>
            </a:r>
            <a:r>
              <a:rPr lang="en-US" sz="2800" dirty="0" err="1" smtClean="0"/>
              <a:t>Vth</a:t>
            </a:r>
            <a:r>
              <a:rPr lang="en-US" sz="2800" dirty="0" smtClean="0"/>
              <a:t> design is </a:t>
            </a:r>
            <a:r>
              <a:rPr lang="en-US" sz="2800" dirty="0" smtClean="0"/>
              <a:t>independent of threshold voltage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800" dirty="0" smtClean="0"/>
              <a:t>Dual-</a:t>
            </a:r>
            <a:r>
              <a:rPr lang="en-US" sz="2800" dirty="0" err="1" smtClean="0"/>
              <a:t>Vth</a:t>
            </a:r>
            <a:r>
              <a:rPr lang="en-US" sz="2800" dirty="0" smtClean="0"/>
              <a:t> design reduces EPC while maintaining maximum operating frequency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800" dirty="0" smtClean="0"/>
              <a:t>For 32-bit ripple carry adder, minimum EPC is reduced by 29% by dual-</a:t>
            </a:r>
            <a:r>
              <a:rPr lang="en-US" sz="2800" dirty="0" err="1" smtClean="0"/>
              <a:t>Vth</a:t>
            </a:r>
            <a:r>
              <a:rPr lang="en-US" sz="2800" dirty="0" smtClean="0"/>
              <a:t> approach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800" dirty="0" smtClean="0"/>
              <a:t>Our framework generates dual-</a:t>
            </a:r>
            <a:r>
              <a:rPr lang="en-US" sz="2800" dirty="0" err="1" smtClean="0"/>
              <a:t>Vth</a:t>
            </a:r>
            <a:r>
              <a:rPr lang="en-US" sz="2800" dirty="0" smtClean="0"/>
              <a:t> designs, estimates EPC, </a:t>
            </a:r>
            <a:r>
              <a:rPr lang="en-US" sz="2800" dirty="0" smtClean="0"/>
              <a:t>finds optimum </a:t>
            </a:r>
            <a:r>
              <a:rPr lang="en-US" sz="2800" dirty="0" err="1" smtClean="0"/>
              <a:t>Vdd</a:t>
            </a:r>
            <a:r>
              <a:rPr lang="en-US" sz="2800" dirty="0" smtClean="0"/>
              <a:t> and high </a:t>
            </a:r>
            <a:r>
              <a:rPr lang="en-US" sz="2800" dirty="0" err="1" smtClean="0"/>
              <a:t>Vth</a:t>
            </a:r>
            <a:r>
              <a:rPr lang="en-US" sz="2800" dirty="0" smtClean="0"/>
              <a:t> </a:t>
            </a:r>
            <a:r>
              <a:rPr lang="en-US" sz="2800" dirty="0" smtClean="0"/>
              <a:t>level</a:t>
            </a:r>
            <a:r>
              <a:rPr lang="en-US" sz="2800" dirty="0"/>
              <a:t>; average EPC </a:t>
            </a:r>
            <a:r>
              <a:rPr lang="en-US" sz="2800" dirty="0" smtClean="0"/>
              <a:t>estimation </a:t>
            </a:r>
            <a:r>
              <a:rPr lang="en-US" sz="2800" dirty="0" smtClean="0"/>
              <a:t>error </a:t>
            </a:r>
            <a:r>
              <a:rPr lang="en-US" sz="2800" dirty="0" smtClean="0"/>
              <a:t>is </a:t>
            </a:r>
            <a:r>
              <a:rPr lang="en-US" sz="2800" dirty="0" smtClean="0"/>
              <a:t>under 7</a:t>
            </a:r>
            <a:r>
              <a:rPr lang="en-US" sz="2800" dirty="0" smtClean="0"/>
              <a:t>%</a:t>
            </a:r>
            <a:endParaRPr lang="en-US" sz="2800" dirty="0" smtClean="0"/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endParaRPr 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6858000" y="6324601"/>
            <a:ext cx="2209800" cy="406690"/>
          </a:xfrm>
        </p:spPr>
        <p:txBody>
          <a:bodyPr/>
          <a:lstStyle/>
          <a:p>
            <a:r>
              <a:rPr lang="en-US" dirty="0" smtClean="0"/>
              <a:t>S3S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056910"/>
          </a:xfrm>
        </p:spPr>
        <p:txBody>
          <a:bodyPr/>
          <a:lstStyle/>
          <a:p>
            <a:pPr>
              <a:buClr>
                <a:srgbClr val="FFC000"/>
              </a:buClr>
              <a:buNone/>
            </a:pPr>
            <a:r>
              <a:rPr lang="en-US" sz="1600" dirty="0" smtClean="0"/>
              <a:t>[1] A. </a:t>
            </a:r>
            <a:r>
              <a:rPr lang="en-US" sz="1600" dirty="0" smtClean="0"/>
              <a:t>Wang and </a:t>
            </a:r>
            <a:r>
              <a:rPr lang="en-US" sz="1600" dirty="0" smtClean="0"/>
              <a:t>A. </a:t>
            </a:r>
            <a:r>
              <a:rPr lang="en-US" sz="1600" dirty="0" smtClean="0"/>
              <a:t>P. </a:t>
            </a:r>
            <a:r>
              <a:rPr lang="en-US" sz="1600" dirty="0" err="1" smtClean="0"/>
              <a:t>Chandrakasan</a:t>
            </a:r>
            <a:r>
              <a:rPr lang="en-US" sz="1600" dirty="0" smtClean="0"/>
              <a:t>, “A 180mV FFT </a:t>
            </a:r>
            <a:r>
              <a:rPr lang="en-US" sz="1600" dirty="0" smtClean="0"/>
              <a:t>Processor </a:t>
            </a:r>
            <a:r>
              <a:rPr lang="en-US" sz="1600" dirty="0" smtClean="0"/>
              <a:t>using </a:t>
            </a:r>
            <a:r>
              <a:rPr lang="en-US" sz="1600" dirty="0" err="1"/>
              <a:t>S</a:t>
            </a:r>
            <a:r>
              <a:rPr lang="en-US" sz="1600" dirty="0" err="1" smtClean="0"/>
              <a:t>ubthreshold</a:t>
            </a:r>
            <a:r>
              <a:rPr lang="en-US" sz="1600" dirty="0" smtClean="0"/>
              <a:t> </a:t>
            </a:r>
            <a:r>
              <a:rPr lang="en-US" sz="1600" dirty="0"/>
              <a:t>C</a:t>
            </a:r>
            <a:r>
              <a:rPr lang="en-US" sz="1600" dirty="0" smtClean="0"/>
              <a:t>ircuits </a:t>
            </a:r>
            <a:r>
              <a:rPr lang="en-US" sz="1600" dirty="0"/>
              <a:t>T</a:t>
            </a:r>
            <a:r>
              <a:rPr lang="en-US" sz="1600" dirty="0" smtClean="0"/>
              <a:t>echniques</a:t>
            </a:r>
            <a:r>
              <a:rPr lang="en-US" sz="1600" dirty="0" smtClean="0"/>
              <a:t>,” </a:t>
            </a:r>
            <a:r>
              <a:rPr lang="en-US" sz="1600" i="1" dirty="0" smtClean="0"/>
              <a:t>Proc.</a:t>
            </a:r>
            <a:r>
              <a:rPr lang="en-US" sz="1600" dirty="0" smtClean="0"/>
              <a:t> </a:t>
            </a:r>
            <a:r>
              <a:rPr lang="en-US" sz="1600" i="1" dirty="0" smtClean="0"/>
              <a:t>IEEE ISSCC,</a:t>
            </a:r>
            <a:r>
              <a:rPr lang="en-US" sz="1600" dirty="0" smtClean="0"/>
              <a:t> 2004, pp.292-529</a:t>
            </a:r>
          </a:p>
          <a:p>
            <a:pPr>
              <a:buClr>
                <a:srgbClr val="FFC000"/>
              </a:buClr>
              <a:buNone/>
            </a:pPr>
            <a:r>
              <a:rPr lang="en-US" sz="1600" dirty="0" smtClean="0"/>
              <a:t>[2] A. </a:t>
            </a:r>
            <a:r>
              <a:rPr lang="en-US" sz="1600" dirty="0" smtClean="0"/>
              <a:t>Wang, B. H.  Calhoun and A. P. </a:t>
            </a:r>
            <a:r>
              <a:rPr lang="en-US" sz="1600" dirty="0" err="1" smtClean="0"/>
              <a:t>Chandrakasan</a:t>
            </a:r>
            <a:r>
              <a:rPr lang="en-US" sz="1600" dirty="0" smtClean="0"/>
              <a:t>, </a:t>
            </a:r>
            <a:r>
              <a:rPr lang="en-US" sz="1600" i="1" dirty="0" smtClean="0"/>
              <a:t>Sub-threshold Design for Ultra Low-Power Systems</a:t>
            </a:r>
            <a:r>
              <a:rPr lang="en-US" sz="1600" dirty="0" smtClean="0"/>
              <a:t>. Springer, 2006</a:t>
            </a:r>
          </a:p>
          <a:p>
            <a:pPr>
              <a:buNone/>
            </a:pPr>
            <a:r>
              <a:rPr lang="en-US" sz="1600" dirty="0" smtClean="0"/>
              <a:t>[3] “Latest PTM Models.” Arizona State University, http://ptm.asu.edu/</a:t>
            </a:r>
          </a:p>
          <a:p>
            <a:pPr>
              <a:buNone/>
            </a:pPr>
            <a:r>
              <a:rPr lang="en-US" sz="1600" dirty="0" smtClean="0"/>
              <a:t>     (accessed on December 11, 2011)</a:t>
            </a:r>
          </a:p>
          <a:p>
            <a:pPr>
              <a:buNone/>
            </a:pPr>
            <a:r>
              <a:rPr lang="en-US" sz="1600" dirty="0" smtClean="0"/>
              <a:t>[4] “HSPICE Reference Manual: Commands and Control Options, Version</a:t>
            </a:r>
          </a:p>
          <a:p>
            <a:pPr>
              <a:buNone/>
            </a:pPr>
            <a:r>
              <a:rPr lang="nb-NO" sz="1600" dirty="0" smtClean="0"/>
              <a:t>     D-2010.03-SP1,” June 2010. http://www.synopsys.com/Tools/Verification/</a:t>
            </a:r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en-US" sz="1600" dirty="0" err="1" smtClean="0"/>
              <a:t>AMSVerification</a:t>
            </a:r>
            <a:r>
              <a:rPr lang="en-US" sz="1600" dirty="0" smtClean="0"/>
              <a:t>/</a:t>
            </a:r>
            <a:r>
              <a:rPr lang="en-US" sz="1600" dirty="0" err="1" smtClean="0"/>
              <a:t>CircuitSimulation</a:t>
            </a:r>
            <a:r>
              <a:rPr lang="en-US" sz="1600" dirty="0" smtClean="0"/>
              <a:t>/HSPICE/Pages/default.aspx</a:t>
            </a:r>
          </a:p>
          <a:p>
            <a:pPr>
              <a:buNone/>
            </a:pPr>
            <a:r>
              <a:rPr lang="en-US" sz="1600" dirty="0" smtClean="0"/>
              <a:t>     (accessed on October 14, 2011)</a:t>
            </a:r>
          </a:p>
          <a:p>
            <a:pPr>
              <a:buClr>
                <a:srgbClr val="FFC000"/>
              </a:buClr>
              <a:buNone/>
            </a:pPr>
            <a:r>
              <a:rPr lang="en-US" sz="1600" dirty="0" smtClean="0"/>
              <a:t>[5] K. Kim and V. D. Agrawal, “Ultra Low Energy CMOS Logic Using Below-Threshold Dual-Voltage Supply,” </a:t>
            </a:r>
            <a:r>
              <a:rPr lang="en-US" sz="1600" i="1" dirty="0" smtClean="0"/>
              <a:t>Journal </a:t>
            </a:r>
            <a:r>
              <a:rPr lang="en-US" sz="1600" i="1" dirty="0" smtClean="0"/>
              <a:t>of Low Power Electronics</a:t>
            </a:r>
            <a:r>
              <a:rPr lang="en-US" sz="1600" dirty="0" smtClean="0"/>
              <a:t>, vol. 7,  no.4, pp. 460-470, December 2011</a:t>
            </a:r>
          </a:p>
          <a:p>
            <a:pPr>
              <a:buClr>
                <a:srgbClr val="FFC000"/>
              </a:buClr>
              <a:buNone/>
            </a:pPr>
            <a:r>
              <a:rPr lang="en-US" sz="1600" dirty="0" smtClean="0"/>
              <a:t>[6] M. </a:t>
            </a:r>
            <a:r>
              <a:rPr lang="en-US" sz="1600" dirty="0" err="1" smtClean="0"/>
              <a:t>Allani</a:t>
            </a:r>
            <a:r>
              <a:rPr lang="en-US" sz="1600" dirty="0" smtClean="0"/>
              <a:t> and V. D. </a:t>
            </a:r>
            <a:r>
              <a:rPr lang="en-US" sz="1600" dirty="0" err="1" smtClean="0"/>
              <a:t>Agrawal</a:t>
            </a:r>
            <a:r>
              <a:rPr lang="en-US" sz="1600" dirty="0" smtClean="0"/>
              <a:t>, “An Efficient Algorithm for Dual-Voltage Design Without Need for Level Conversion,” in </a:t>
            </a:r>
            <a:r>
              <a:rPr lang="en-US" sz="1600" i="1" dirty="0" smtClean="0"/>
              <a:t>Proceedings of IEEE Southeastern </a:t>
            </a:r>
            <a:r>
              <a:rPr lang="en-US" sz="1600" i="1" dirty="0" err="1" smtClean="0"/>
              <a:t>Symp</a:t>
            </a:r>
            <a:r>
              <a:rPr lang="en-US" sz="1600" i="1" dirty="0" smtClean="0"/>
              <a:t>. On System Theory</a:t>
            </a:r>
            <a:r>
              <a:rPr lang="en-US" sz="1600" dirty="0" smtClean="0"/>
              <a:t>, March 2012, </a:t>
            </a:r>
            <a:r>
              <a:rPr lang="en-US" sz="1600" dirty="0" smtClean="0"/>
              <a:t>pp.51-56</a:t>
            </a:r>
          </a:p>
          <a:p>
            <a:pPr>
              <a:buClr>
                <a:srgbClr val="FFC000"/>
              </a:buClr>
              <a:buNone/>
            </a:pPr>
            <a:r>
              <a:rPr lang="en-US" sz="1600" dirty="0"/>
              <a:t>[7] M. </a:t>
            </a:r>
            <a:r>
              <a:rPr lang="en-US" sz="1600" dirty="0" err="1"/>
              <a:t>Allani</a:t>
            </a:r>
            <a:r>
              <a:rPr lang="en-US" sz="1600" dirty="0"/>
              <a:t> and V. D. Agrawal, “Energy-Efficient Dual-Voltage Design Using Topological Constraints,” </a:t>
            </a:r>
            <a:r>
              <a:rPr lang="en-US" sz="1600" i="1" dirty="0" smtClean="0"/>
              <a:t>Journal of Low Power Electronics</a:t>
            </a:r>
            <a:r>
              <a:rPr lang="en-US" sz="1600" dirty="0" smtClean="0"/>
              <a:t>, vol. 9,  no.3, pp. 275-287, October 2013</a:t>
            </a:r>
          </a:p>
          <a:p>
            <a:pPr>
              <a:buClr>
                <a:srgbClr val="FFC000"/>
              </a:buClr>
              <a:buNone/>
            </a:pPr>
            <a:endParaRPr lang="en-US" sz="1600" dirty="0" smtClean="0"/>
          </a:p>
          <a:p>
            <a:pPr>
              <a:buClr>
                <a:srgbClr val="FFC000"/>
              </a:buClr>
              <a:buNone/>
            </a:pP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6781800" y="6324601"/>
            <a:ext cx="2286000" cy="406690"/>
          </a:xfrm>
        </p:spPr>
        <p:txBody>
          <a:bodyPr/>
          <a:lstStyle/>
          <a:p>
            <a:r>
              <a:rPr lang="en-US" dirty="0" smtClean="0"/>
              <a:t>S3S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5052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6934200" y="6324601"/>
            <a:ext cx="2133600" cy="406690"/>
          </a:xfrm>
        </p:spPr>
        <p:txBody>
          <a:bodyPr/>
          <a:lstStyle/>
          <a:p>
            <a:r>
              <a:rPr lang="en-US" dirty="0" smtClean="0"/>
              <a:t>S3S 2013</a:t>
            </a:r>
            <a:endParaRPr lang="en-US" dirty="0"/>
          </a:p>
        </p:txBody>
      </p:sp>
      <p:pic>
        <p:nvPicPr>
          <p:cNvPr id="10" name="图片 9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005013"/>
            <a:ext cx="4020385" cy="2338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0386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and background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Single-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Dual-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framework and slack-based algorithm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results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Summary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6934200" y="6324600"/>
            <a:ext cx="2133600" cy="406691"/>
          </a:xfrm>
        </p:spPr>
        <p:txBody>
          <a:bodyPr/>
          <a:lstStyle/>
          <a:p>
            <a:r>
              <a:rPr lang="en-US" dirty="0" smtClean="0"/>
              <a:t>S3S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Motivation and 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28800"/>
            <a:ext cx="8534400" cy="3810000"/>
          </a:xfrm>
        </p:spPr>
        <p:txBody>
          <a:bodyPr/>
          <a:lstStyle/>
          <a:p>
            <a:pPr eaLnBrk="1" hangingPunct="1"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 for energy constrained designs, like portable electronics, medical electronics and sensors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energy operation typically occurs in sub-threshold region [1]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problems of leakage current as technology scales down</a:t>
            </a:r>
          </a:p>
          <a:p>
            <a:pPr eaLnBrk="1" hangingPunct="1"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Dual-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technique is effective for reducing leakage power. How about energy per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cycle?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7010400" y="6324600"/>
            <a:ext cx="2133600" cy="406691"/>
          </a:xfrm>
        </p:spPr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Motivation and 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010400" cy="6858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Sub-threshold current [2]</a:t>
            </a:r>
          </a:p>
          <a:p>
            <a:pPr>
              <a:buClr>
                <a:srgbClr val="FFC000"/>
              </a:buClr>
              <a:buNone/>
            </a:pP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7079675" y="6324600"/>
            <a:ext cx="2064325" cy="406691"/>
          </a:xfrm>
        </p:spPr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72400" y="239877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pic>
        <p:nvPicPr>
          <p:cNvPr id="21607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46376"/>
            <a:ext cx="4876800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07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098864"/>
            <a:ext cx="2966333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066800" y="4075176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Vds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3Vt 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(1) can be further simplified to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66800" y="3389376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72400" y="330871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(2)</a:t>
            </a:r>
            <a:endParaRPr lang="en-US" dirty="0"/>
          </a:p>
        </p:txBody>
      </p:sp>
      <p:pic>
        <p:nvPicPr>
          <p:cNvPr id="21607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532376"/>
            <a:ext cx="3200400" cy="72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7772400" y="460857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" y="5410200"/>
            <a:ext cx="845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Note:  μ is effective mobility, Cox is oxide capacitance, W is transistor width, L is transistor length, </a:t>
            </a:r>
            <a:r>
              <a:rPr lang="en-US" sz="1600" dirty="0" err="1" smtClean="0">
                <a:solidFill>
                  <a:srgbClr val="FFFF00"/>
                </a:solidFill>
              </a:rPr>
              <a:t>Vgs</a:t>
            </a:r>
            <a:r>
              <a:rPr lang="en-US" sz="1600" dirty="0" smtClean="0">
                <a:solidFill>
                  <a:srgbClr val="FFFF00"/>
                </a:solidFill>
              </a:rPr>
              <a:t> is gate-source voltage, </a:t>
            </a:r>
            <a:r>
              <a:rPr lang="en-US" sz="1600" dirty="0" err="1" smtClean="0">
                <a:solidFill>
                  <a:srgbClr val="FFFF00"/>
                </a:solidFill>
              </a:rPr>
              <a:t>Vds</a:t>
            </a:r>
            <a:r>
              <a:rPr lang="en-US" sz="1600" dirty="0" smtClean="0">
                <a:solidFill>
                  <a:srgbClr val="FFFF00"/>
                </a:solidFill>
              </a:rPr>
              <a:t> is drain-source voltage, </a:t>
            </a:r>
            <a:r>
              <a:rPr lang="en-US" sz="1600" dirty="0" err="1" smtClean="0">
                <a:solidFill>
                  <a:srgbClr val="FFFF00"/>
                </a:solidFill>
              </a:rPr>
              <a:t>Vt</a:t>
            </a:r>
            <a:r>
              <a:rPr lang="en-US" sz="1600" dirty="0" smtClean="0">
                <a:solidFill>
                  <a:srgbClr val="FFFF00"/>
                </a:solidFill>
              </a:rPr>
              <a:t> is thermal voltage, </a:t>
            </a:r>
            <a:r>
              <a:rPr lang="en-US" sz="1600" dirty="0" err="1" smtClean="0">
                <a:solidFill>
                  <a:srgbClr val="FFFF00"/>
                </a:solidFill>
              </a:rPr>
              <a:t>Vth</a:t>
            </a:r>
            <a:r>
              <a:rPr lang="en-US" sz="1600" dirty="0" smtClean="0">
                <a:solidFill>
                  <a:srgbClr val="FFFF00"/>
                </a:solidFill>
              </a:rPr>
              <a:t> is threshold voltage and n is sub-threshold slope</a:t>
            </a:r>
            <a:r>
              <a:rPr lang="en-US" sz="1800" dirty="0" smtClean="0">
                <a:solidFill>
                  <a:srgbClr val="FFFF00"/>
                </a:solidFill>
              </a:rPr>
              <a:t>. 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Single-</a:t>
            </a:r>
            <a:r>
              <a:rPr lang="en-US" dirty="0" err="1" smtClean="0">
                <a:solidFill>
                  <a:schemeClr val="tx1"/>
                </a:solidFill>
              </a:rPr>
              <a:t>Vth</a:t>
            </a:r>
            <a:r>
              <a:rPr lang="en-US" dirty="0" smtClean="0">
                <a:solidFill>
                  <a:schemeClr val="tx1"/>
                </a:solidFill>
              </a:rPr>
              <a:t>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8458200" cy="37338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Energy Per Cycle is independent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7239000" y="6324600"/>
            <a:ext cx="1759525" cy="406691"/>
          </a:xfrm>
        </p:spPr>
        <p:txBody>
          <a:bodyPr/>
          <a:lstStyle/>
          <a:p>
            <a:r>
              <a:rPr lang="en-US" dirty="0" smtClean="0"/>
              <a:t>S3S 2013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18880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>
                <a:solidFill>
                  <a:srgbClr val="FFFF00"/>
                </a:solidFill>
              </a:rPr>
              <a:t>Ceff</a:t>
            </a:r>
            <a:r>
              <a:rPr lang="en-US" sz="1600" dirty="0" smtClean="0">
                <a:solidFill>
                  <a:srgbClr val="FFFF00"/>
                </a:solidFill>
              </a:rPr>
              <a:t> is average switched capacitance per clock cycle in the circuit, Cg is gate capacitance of a characteristic inverter, l is the length of critical path in terms </a:t>
            </a:r>
            <a:r>
              <a:rPr lang="en-US" sz="1600" dirty="0" err="1" smtClean="0">
                <a:solidFill>
                  <a:srgbClr val="FFFF00"/>
                </a:solidFill>
              </a:rPr>
              <a:t>os</a:t>
            </a:r>
            <a:r>
              <a:rPr lang="en-US" sz="1600" dirty="0" smtClean="0">
                <a:solidFill>
                  <a:srgbClr val="FFFF00"/>
                </a:solidFill>
              </a:rPr>
              <a:t> characteristic inverters and T is clock period </a:t>
            </a:r>
            <a:endParaRPr lang="en-US" sz="1800" dirty="0">
              <a:solidFill>
                <a:srgbClr val="FFFF00"/>
              </a:solidFill>
            </a:endParaRPr>
          </a:p>
        </p:txBody>
      </p:sp>
      <p:pic>
        <p:nvPicPr>
          <p:cNvPr id="217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582118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924800" y="3352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(4)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Single-</a:t>
            </a:r>
            <a:r>
              <a:rPr lang="en-US" dirty="0" err="1" smtClean="0">
                <a:solidFill>
                  <a:schemeClr val="tx1"/>
                </a:solidFill>
              </a:rPr>
              <a:t>Vth</a:t>
            </a:r>
            <a:r>
              <a:rPr lang="en-US" dirty="0" smtClean="0">
                <a:solidFill>
                  <a:schemeClr val="tx1"/>
                </a:solidFill>
              </a:rPr>
              <a:t>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40475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7086600" y="6324600"/>
            <a:ext cx="2057400" cy="330490"/>
          </a:xfrm>
        </p:spPr>
        <p:txBody>
          <a:bodyPr/>
          <a:lstStyle/>
          <a:p>
            <a:r>
              <a:rPr lang="en-US" dirty="0" smtClean="0"/>
              <a:t>S3S 2013</a:t>
            </a:r>
            <a:endParaRPr lang="en-US" dirty="0"/>
          </a:p>
        </p:txBody>
      </p:sp>
      <p:pic>
        <p:nvPicPr>
          <p:cNvPr id="9" name="图片 8" descr="single_vth_energy_low_high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5181600" cy="4191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86400" y="1676400"/>
            <a:ext cx="365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en-US" dirty="0" smtClean="0"/>
              <a:t>  PTM 32nm technology  with  </a:t>
            </a:r>
            <a:r>
              <a:rPr lang="en-US" dirty="0" err="1" smtClean="0"/>
              <a:t>Wn</a:t>
            </a:r>
            <a:r>
              <a:rPr lang="en-US" dirty="0" smtClean="0"/>
              <a:t>=5L and </a:t>
            </a:r>
            <a:r>
              <a:rPr lang="en-US" dirty="0" err="1" smtClean="0"/>
              <a:t>Wp</a:t>
            </a:r>
            <a:r>
              <a:rPr lang="en-US" dirty="0" smtClean="0"/>
              <a:t>=12L</a:t>
            </a:r>
          </a:p>
          <a:p>
            <a:pPr>
              <a:buClr>
                <a:srgbClr val="FFC000"/>
              </a:buClr>
              <a:buSzPct val="80000"/>
            </a:pPr>
            <a:endParaRPr lang="en-US" dirty="0" smtClean="0"/>
          </a:p>
          <a:p>
            <a:pPr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en-US" dirty="0" smtClean="0"/>
              <a:t> Each design runs at its maximum operating frequency</a:t>
            </a:r>
          </a:p>
          <a:p>
            <a:pPr>
              <a:buClr>
                <a:srgbClr val="FFC000"/>
              </a:buClr>
              <a:buSzPct val="80000"/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en-US" dirty="0" smtClean="0"/>
              <a:t> Energy per cycle of the two designs remain practically same over sub-threshold supply voltage region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18246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800" dirty="0" smtClean="0">
                <a:solidFill>
                  <a:srgbClr val="FFFF00"/>
                </a:solidFill>
              </a:rPr>
              <a:t>HSPICE simulations  for EPC for 32-bit RCA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800" dirty="0" smtClean="0">
                <a:solidFill>
                  <a:srgbClr val="FFFF00"/>
                </a:solidFill>
              </a:rPr>
              <a:t> single-</a:t>
            </a:r>
            <a:r>
              <a:rPr lang="en-US" sz="1800" dirty="0" err="1" smtClean="0">
                <a:solidFill>
                  <a:srgbClr val="FFFF00"/>
                </a:solidFill>
              </a:rPr>
              <a:t>Vth</a:t>
            </a:r>
            <a:r>
              <a:rPr lang="en-US" sz="1800" dirty="0" smtClean="0">
                <a:solidFill>
                  <a:srgbClr val="FFFF00"/>
                </a:solidFill>
              </a:rPr>
              <a:t> designs 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Dual-</a:t>
            </a:r>
            <a:r>
              <a:rPr lang="en-US" dirty="0" err="1" smtClean="0">
                <a:solidFill>
                  <a:schemeClr val="tx1"/>
                </a:solidFill>
              </a:rPr>
              <a:t>Vth</a:t>
            </a:r>
            <a:r>
              <a:rPr lang="en-US" dirty="0" smtClean="0">
                <a:solidFill>
                  <a:schemeClr val="tx1"/>
                </a:solidFill>
              </a:rPr>
              <a:t>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gate is fast but more leaky</a:t>
            </a:r>
          </a:p>
          <a:p>
            <a:pPr>
              <a:buClr>
                <a:srgbClr val="FFC000"/>
              </a:buCl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High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gate is slow but less leaky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 reduces EPC by </a:t>
            </a:r>
          </a:p>
          <a:p>
            <a:pPr>
              <a:buClr>
                <a:srgbClr val="FFC000"/>
              </a:buCl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inserting high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gates to reduce leakage power  while keeping maximum operating frequency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Maximum operating frequency is obtained from single-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 with low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given circuit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netlist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our framework is able to generate optimum dual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design, optimal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Vdd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optimal high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level and estimate the EPC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6705600" y="6324601"/>
            <a:ext cx="2362200" cy="406690"/>
          </a:xfrm>
        </p:spPr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066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Slack-Based </a:t>
            </a:r>
            <a:r>
              <a:rPr lang="en-US" dirty="0" smtClean="0">
                <a:solidFill>
                  <a:schemeClr val="tx1"/>
                </a:solidFill>
              </a:rPr>
              <a:t>Algorithm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61052"/>
            <a:ext cx="8458200" cy="38862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Initialization </a:t>
            </a:r>
          </a:p>
          <a:p>
            <a:pPr>
              <a:buClr>
                <a:srgbClr val="FFC000"/>
              </a:buCl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Assign low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all gates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First round of gate selection </a:t>
            </a:r>
          </a:p>
          <a:p>
            <a:pPr>
              <a:buClr>
                <a:srgbClr val="FFC000"/>
              </a:buCl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Run STA to calculate slack for each gate (Si) and circuit Delay (T) for every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Vdd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conditions</a:t>
            </a:r>
          </a:p>
          <a:p>
            <a:pPr>
              <a:buClr>
                <a:srgbClr val="FFC000"/>
              </a:buCl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If S(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&gt; Su, gate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directly switch to high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C000"/>
              </a:buCl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If S(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&lt;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gate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never switch to high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C000"/>
              </a:buCl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If S (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&gt; Delta (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gate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needs further verification</a:t>
            </a:r>
          </a:p>
          <a:p>
            <a:pPr>
              <a:buClr>
                <a:srgbClr val="FFC000"/>
              </a:buClr>
              <a:buFont typeface="Wingdings" pitchFamily="2" charset="2"/>
              <a:buChar char="q"/>
            </a:pPr>
            <a:endParaRPr 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7086600" y="6324600"/>
            <a:ext cx="1981200" cy="406691"/>
          </a:xfrm>
        </p:spPr>
        <p:txBody>
          <a:bodyPr/>
          <a:lstStyle/>
          <a:p>
            <a:r>
              <a:rPr lang="en-US" dirty="0" smtClean="0"/>
              <a:t>S3S 2013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4174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Note: Delta (</a:t>
            </a:r>
            <a:r>
              <a:rPr lang="en-US" sz="1600" dirty="0" err="1" smtClean="0">
                <a:solidFill>
                  <a:srgbClr val="FFFF00"/>
                </a:solidFill>
              </a:rPr>
              <a:t>i</a:t>
            </a:r>
            <a:r>
              <a:rPr lang="en-US" sz="1600" dirty="0" smtClean="0">
                <a:solidFill>
                  <a:srgbClr val="FFFF00"/>
                </a:solidFill>
              </a:rPr>
              <a:t>)  =  Dh(</a:t>
            </a:r>
            <a:r>
              <a:rPr lang="en-US" sz="1600" dirty="0" err="1" smtClean="0">
                <a:solidFill>
                  <a:srgbClr val="FFFF00"/>
                </a:solidFill>
              </a:rPr>
              <a:t>i</a:t>
            </a:r>
            <a:r>
              <a:rPr lang="en-US" sz="1600" dirty="0" smtClean="0">
                <a:solidFill>
                  <a:srgbClr val="FFFF00"/>
                </a:solidFill>
              </a:rPr>
              <a:t>) – Dl(</a:t>
            </a:r>
            <a:r>
              <a:rPr lang="en-US" sz="1600" dirty="0" err="1" smtClean="0">
                <a:solidFill>
                  <a:srgbClr val="FFFF00"/>
                </a:solidFill>
              </a:rPr>
              <a:t>i</a:t>
            </a:r>
            <a:r>
              <a:rPr lang="en-US" sz="1600" dirty="0" smtClean="0">
                <a:solidFill>
                  <a:srgbClr val="FFFF00"/>
                </a:solidFill>
              </a:rPr>
              <a:t>)    Su = (k-1)/k  * </a:t>
            </a:r>
            <a:r>
              <a:rPr lang="en-US" sz="1600" dirty="0" err="1" smtClean="0">
                <a:solidFill>
                  <a:srgbClr val="FFFF00"/>
                </a:solidFill>
              </a:rPr>
              <a:t>Tc</a:t>
            </a:r>
            <a:r>
              <a:rPr lang="en-US" sz="1600" dirty="0" smtClean="0">
                <a:solidFill>
                  <a:srgbClr val="FFFF00"/>
                </a:solidFill>
              </a:rPr>
              <a:t>   and k = </a:t>
            </a:r>
            <a:r>
              <a:rPr lang="en-US" sz="1600" dirty="0" err="1" smtClean="0">
                <a:solidFill>
                  <a:srgbClr val="FFFF00"/>
                </a:solidFill>
              </a:rPr>
              <a:t>Tc</a:t>
            </a:r>
            <a:r>
              <a:rPr lang="en-US" sz="1600" dirty="0" smtClean="0">
                <a:solidFill>
                  <a:srgbClr val="FFFF00"/>
                </a:solidFill>
              </a:rPr>
              <a:t>’/</a:t>
            </a:r>
            <a:r>
              <a:rPr lang="en-US" sz="1600" dirty="0" err="1" smtClean="0">
                <a:solidFill>
                  <a:srgbClr val="FFFF00"/>
                </a:solidFill>
              </a:rPr>
              <a:t>Tc</a:t>
            </a:r>
            <a:r>
              <a:rPr lang="en-US" sz="1600" dirty="0" smtClean="0">
                <a:solidFill>
                  <a:srgbClr val="FFFF00"/>
                </a:solidFill>
              </a:rPr>
              <a:t>     </a:t>
            </a:r>
            <a:r>
              <a:rPr lang="en-US" sz="1600" dirty="0" err="1" smtClean="0">
                <a:solidFill>
                  <a:srgbClr val="FFFF00"/>
                </a:solidFill>
              </a:rPr>
              <a:t>Sl</a:t>
            </a:r>
            <a:r>
              <a:rPr lang="en-US" sz="1600" dirty="0" smtClean="0">
                <a:solidFill>
                  <a:srgbClr val="FFFF00"/>
                </a:solidFill>
              </a:rPr>
              <a:t>  =  Min {  Delta (</a:t>
            </a:r>
            <a:r>
              <a:rPr lang="en-US" sz="1600" dirty="0" err="1" smtClean="0">
                <a:solidFill>
                  <a:srgbClr val="FFFF00"/>
                </a:solidFill>
              </a:rPr>
              <a:t>i</a:t>
            </a:r>
            <a:r>
              <a:rPr lang="en-US" sz="1600" dirty="0" smtClean="0">
                <a:solidFill>
                  <a:srgbClr val="FFFF00"/>
                </a:solidFill>
              </a:rPr>
              <a:t>) } </a:t>
            </a:r>
          </a:p>
          <a:p>
            <a:r>
              <a:rPr lang="en-US" sz="1600" dirty="0" err="1" smtClean="0">
                <a:solidFill>
                  <a:srgbClr val="FFFF00"/>
                </a:solidFill>
              </a:rPr>
              <a:t>Tc</a:t>
            </a:r>
            <a:r>
              <a:rPr lang="en-US" sz="1600" dirty="0" smtClean="0">
                <a:solidFill>
                  <a:srgbClr val="FFFF00"/>
                </a:solidFill>
              </a:rPr>
              <a:t> = maximum path delay of the circuit with low </a:t>
            </a:r>
            <a:r>
              <a:rPr lang="en-US" sz="1600" dirty="0" err="1" smtClean="0">
                <a:solidFill>
                  <a:srgbClr val="FFFF00"/>
                </a:solidFill>
              </a:rPr>
              <a:t>Vth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err="1" smtClean="0">
                <a:solidFill>
                  <a:srgbClr val="FFFF00"/>
                </a:solidFill>
              </a:rPr>
              <a:t>Tc</a:t>
            </a:r>
            <a:r>
              <a:rPr lang="en-US" sz="1600" dirty="0" smtClean="0">
                <a:solidFill>
                  <a:srgbClr val="FFFF00"/>
                </a:solidFill>
              </a:rPr>
              <a:t>’ =  maximum path delay of the circuit with high </a:t>
            </a:r>
            <a:r>
              <a:rPr lang="en-US" sz="1600" dirty="0" err="1" smtClean="0">
                <a:solidFill>
                  <a:srgbClr val="FFFF00"/>
                </a:solidFill>
              </a:rPr>
              <a:t>Vth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Slack-Based </a:t>
            </a:r>
            <a:r>
              <a:rPr lang="en-US" dirty="0" smtClean="0">
                <a:solidFill>
                  <a:schemeClr val="tx1"/>
                </a:solidFill>
              </a:rPr>
              <a:t>Algorithm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3429000" y="6352310"/>
            <a:ext cx="2133600" cy="365125"/>
          </a:xfrm>
        </p:spPr>
        <p:txBody>
          <a:bodyPr/>
          <a:lstStyle/>
          <a:p>
            <a:fld id="{A5EEBF3D-ED7D-4FEF-BBBD-C75B59F0045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6858000" y="6324600"/>
            <a:ext cx="2209800" cy="406691"/>
          </a:xfrm>
        </p:spPr>
        <p:txBody>
          <a:bodyPr/>
          <a:lstStyle/>
          <a:p>
            <a:r>
              <a:rPr lang="en-US" smtClean="0"/>
              <a:t>S3S 2013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内容占位符 7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763000" cy="3962400"/>
              </a:xfrm>
            </p:spPr>
            <p:txBody>
              <a:bodyPr/>
              <a:lstStyle/>
              <a:p>
                <a:pPr>
                  <a:buClr>
                    <a:srgbClr val="FFC000"/>
                  </a:buClr>
                  <a:buFont typeface="Wingdings" pitchFamily="2" charset="2"/>
                  <a:buChar char="q"/>
                </a:pPr>
                <a:r>
                  <a:rPr lang="en-US" sz="24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Step3: Verification</a:t>
                </a:r>
              </a:p>
              <a:p>
                <a:pPr>
                  <a:buClr>
                    <a:srgbClr val="FFC000"/>
                  </a:buClr>
                  <a:buNone/>
                </a:pP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For any gates j selected in Step2, switch it to high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Vth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re-calculate gate slacks and circuit delay.</a:t>
                </a:r>
              </a:p>
              <a:p>
                <a:pPr>
                  <a:buClr>
                    <a:srgbClr val="FFC000"/>
                  </a:buClr>
                  <a:buNone/>
                </a:pP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If newly calculated T 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original T, gate j can switch to high </a:t>
                </a:r>
                <a:r>
                  <a:rPr lang="en-US" sz="2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Vth</a:t>
                </a:r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without circuit performance degradation</a:t>
                </a:r>
                <a:r>
                  <a:rPr lang="en-US" sz="2400" dirty="0" smtClean="0"/>
                  <a:t> </a:t>
                </a:r>
              </a:p>
              <a:p>
                <a:pPr>
                  <a:buClr>
                    <a:srgbClr val="FFC000"/>
                  </a:buClr>
                  <a:buFont typeface="Wingdings" pitchFamily="2" charset="2"/>
                  <a:buChar char="q"/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Step 4:  Results</a:t>
                </a:r>
              </a:p>
              <a:p>
                <a:pPr>
                  <a:buClr>
                    <a:srgbClr val="FFC000"/>
                  </a:buClr>
                  <a:buNone/>
                </a:pPr>
                <a:r>
                  <a:rPr lang="en-US" sz="2400" dirty="0" smtClean="0"/>
                  <a:t>    Generate dual </a:t>
                </a:r>
                <a:r>
                  <a:rPr lang="en-US" sz="2400" dirty="0" err="1" smtClean="0"/>
                  <a:t>Vth</a:t>
                </a:r>
                <a:r>
                  <a:rPr lang="en-US" sz="2400" dirty="0" smtClean="0"/>
                  <a:t> design, estimate EPC and </a:t>
                </a:r>
              </a:p>
              <a:p>
                <a:pPr>
                  <a:buClr>
                    <a:srgbClr val="FFC000"/>
                  </a:buClr>
                  <a:buNone/>
                </a:pPr>
                <a:r>
                  <a:rPr lang="en-US" sz="2400" dirty="0" smtClean="0"/>
                  <a:t>    find out optimal </a:t>
                </a:r>
                <a:r>
                  <a:rPr lang="en-US" sz="2400" dirty="0" err="1" smtClean="0"/>
                  <a:t>Vdd</a:t>
                </a:r>
                <a:r>
                  <a:rPr lang="en-US" sz="2400" dirty="0" smtClean="0"/>
                  <a:t> and high </a:t>
                </a:r>
                <a:r>
                  <a:rPr lang="en-US" sz="2400" dirty="0" err="1" smtClean="0"/>
                  <a:t>Vth</a:t>
                </a:r>
                <a:r>
                  <a:rPr lang="en-US" sz="2400" dirty="0" smtClean="0"/>
                  <a:t> level with lowest EPC</a:t>
                </a:r>
              </a:p>
              <a:p>
                <a:pPr>
                  <a:buClr>
                    <a:srgbClr val="FFC000"/>
                  </a:buClr>
                  <a:buNone/>
                </a:pPr>
                <a:r>
                  <a:rPr lang="en-US" sz="2600" dirty="0" smtClean="0"/>
                  <a:t> </a:t>
                </a:r>
              </a:p>
              <a:p>
                <a:pPr>
                  <a:buClr>
                    <a:srgbClr val="FFC000"/>
                  </a:buClr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8" name="内容占位符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763000" cy="3962400"/>
              </a:xfrm>
              <a:blipFill rotWithShape="0">
                <a:blip r:embed="rId2"/>
                <a:stretch>
                  <a:fillRect l="-626" t="-1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599" y="4724400"/>
            <a:ext cx="449178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5638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FF00"/>
                </a:solidFill>
              </a:rPr>
              <a:t>Ceff,i</a:t>
            </a:r>
            <a:r>
              <a:rPr lang="en-US" sz="1600" dirty="0" smtClean="0">
                <a:solidFill>
                  <a:srgbClr val="FFFF00"/>
                </a:solidFill>
              </a:rPr>
              <a:t>  and </a:t>
            </a:r>
            <a:r>
              <a:rPr lang="en-US" sz="1600" dirty="0" err="1" smtClean="0">
                <a:solidFill>
                  <a:srgbClr val="FFFF00"/>
                </a:solidFill>
              </a:rPr>
              <a:t>Pleak,i</a:t>
            </a:r>
            <a:r>
              <a:rPr lang="en-US" sz="1600" dirty="0" smtClean="0">
                <a:solidFill>
                  <a:srgbClr val="FFFF00"/>
                </a:solidFill>
              </a:rPr>
              <a:t>  are obtained from HSPICE simulations of basic logic gates under varying </a:t>
            </a:r>
            <a:r>
              <a:rPr lang="en-US" sz="1600" dirty="0" err="1" smtClean="0">
                <a:solidFill>
                  <a:srgbClr val="FFFF00"/>
                </a:solidFill>
              </a:rPr>
              <a:t>Vdd</a:t>
            </a:r>
            <a:r>
              <a:rPr lang="en-US" sz="1600" dirty="0" smtClean="0">
                <a:solidFill>
                  <a:srgbClr val="FFFF00"/>
                </a:solidFill>
              </a:rPr>
              <a:t>, </a:t>
            </a:r>
            <a:r>
              <a:rPr lang="en-US" sz="1600" dirty="0" err="1" smtClean="0">
                <a:solidFill>
                  <a:srgbClr val="FFFF00"/>
                </a:solidFill>
              </a:rPr>
              <a:t>Vth</a:t>
            </a:r>
            <a:r>
              <a:rPr lang="en-US" sz="1600" dirty="0" smtClean="0">
                <a:solidFill>
                  <a:srgbClr val="FFFF00"/>
                </a:solidFill>
              </a:rPr>
              <a:t> and fan-out conditions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Ninja:Applications:Microsoft Office X:Templates:Presentations:Content:Project Overview</Template>
  <TotalTime>0</TotalTime>
  <Words>1075</Words>
  <Application>Microsoft Office PowerPoint</Application>
  <PresentationFormat>On-screen Show (4:3)</PresentationFormat>
  <Paragraphs>154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宋体</vt:lpstr>
      <vt:lpstr>Arial</vt:lpstr>
      <vt:lpstr>Cambria Math</vt:lpstr>
      <vt:lpstr>Helvetica</vt:lpstr>
      <vt:lpstr>Times</vt:lpstr>
      <vt:lpstr>Times New Roman</vt:lpstr>
      <vt:lpstr>Wingdings</vt:lpstr>
      <vt:lpstr>Project Overview</vt:lpstr>
      <vt:lpstr>PowerPoint Presentation</vt:lpstr>
      <vt:lpstr>Outline</vt:lpstr>
      <vt:lpstr>Motivation and Background</vt:lpstr>
      <vt:lpstr>Motivation and Background</vt:lpstr>
      <vt:lpstr>Single-Vth Design</vt:lpstr>
      <vt:lpstr>Single-Vth Design</vt:lpstr>
      <vt:lpstr>Dual-Vth Design</vt:lpstr>
      <vt:lpstr>Slack-Based Algorithm </vt:lpstr>
      <vt:lpstr>Slack-Based Algorithm</vt:lpstr>
      <vt:lpstr>Implementation Results</vt:lpstr>
      <vt:lpstr>Implementation Results</vt:lpstr>
      <vt:lpstr>Summary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2011-10-18T10:22:38Z</dcterms:created>
  <dcterms:modified xsi:type="dcterms:W3CDTF">2013-09-26T02:56:46Z</dcterms:modified>
</cp:coreProperties>
</file>