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72" r:id="rId3"/>
    <p:sldId id="278" r:id="rId4"/>
    <p:sldId id="257" r:id="rId5"/>
    <p:sldId id="264" r:id="rId6"/>
    <p:sldId id="325" r:id="rId7"/>
    <p:sldId id="326" r:id="rId8"/>
    <p:sldId id="327" r:id="rId9"/>
    <p:sldId id="328" r:id="rId10"/>
    <p:sldId id="329" r:id="rId11"/>
    <p:sldId id="330" r:id="rId12"/>
    <p:sldId id="331" r:id="rId13"/>
    <p:sldId id="332" r:id="rId14"/>
    <p:sldId id="334" r:id="rId15"/>
    <p:sldId id="337" r:id="rId16"/>
    <p:sldId id="340" r:id="rId17"/>
    <p:sldId id="341" r:id="rId18"/>
    <p:sldId id="342" r:id="rId19"/>
    <p:sldId id="279" r:id="rId20"/>
    <p:sldId id="280" r:id="rId21"/>
    <p:sldId id="281" r:id="rId22"/>
    <p:sldId id="282" r:id="rId23"/>
    <p:sldId id="283" r:id="rId24"/>
    <p:sldId id="284" r:id="rId25"/>
    <p:sldId id="285" r:id="rId26"/>
    <p:sldId id="286" r:id="rId27"/>
    <p:sldId id="333" r:id="rId28"/>
    <p:sldId id="335" r:id="rId29"/>
    <p:sldId id="343" r:id="rId30"/>
    <p:sldId id="262" r:id="rId31"/>
  </p:sldIdLst>
  <p:sldSz cx="9144000" cy="6858000" type="screen4x3"/>
  <p:notesSz cx="6858000" cy="9199563"/>
  <p:defaultTextStyle>
    <a:defPPr>
      <a:defRPr lang="en-US"/>
    </a:defPPr>
    <a:lvl1pPr algn="l" rtl="0" eaLnBrk="0" fontAlgn="base" hangingPunct="0">
      <a:lnSpc>
        <a:spcPct val="125000"/>
      </a:lnSpc>
      <a:spcBef>
        <a:spcPct val="20000"/>
      </a:spcBef>
      <a:spcAft>
        <a:spcPct val="0"/>
      </a:spcAft>
      <a:buClr>
        <a:srgbClr val="FAFD00"/>
      </a:buClr>
      <a:defRPr sz="1600" kern="1200">
        <a:solidFill>
          <a:srgbClr val="FAFD00"/>
        </a:solidFill>
        <a:latin typeface="Arial" charset="0"/>
        <a:ea typeface="+mn-ea"/>
        <a:cs typeface="+mn-cs"/>
      </a:defRPr>
    </a:lvl1pPr>
    <a:lvl2pPr marL="457200" algn="l" rtl="0" eaLnBrk="0" fontAlgn="base" hangingPunct="0">
      <a:lnSpc>
        <a:spcPct val="125000"/>
      </a:lnSpc>
      <a:spcBef>
        <a:spcPct val="20000"/>
      </a:spcBef>
      <a:spcAft>
        <a:spcPct val="0"/>
      </a:spcAft>
      <a:buClr>
        <a:srgbClr val="FAFD00"/>
      </a:buClr>
      <a:defRPr sz="1600" kern="1200">
        <a:solidFill>
          <a:srgbClr val="FAFD00"/>
        </a:solidFill>
        <a:latin typeface="Arial" charset="0"/>
        <a:ea typeface="+mn-ea"/>
        <a:cs typeface="+mn-cs"/>
      </a:defRPr>
    </a:lvl2pPr>
    <a:lvl3pPr marL="914400" algn="l" rtl="0" eaLnBrk="0" fontAlgn="base" hangingPunct="0">
      <a:lnSpc>
        <a:spcPct val="125000"/>
      </a:lnSpc>
      <a:spcBef>
        <a:spcPct val="20000"/>
      </a:spcBef>
      <a:spcAft>
        <a:spcPct val="0"/>
      </a:spcAft>
      <a:buClr>
        <a:srgbClr val="FAFD00"/>
      </a:buClr>
      <a:defRPr sz="1600" kern="1200">
        <a:solidFill>
          <a:srgbClr val="FAFD00"/>
        </a:solidFill>
        <a:latin typeface="Arial" charset="0"/>
        <a:ea typeface="+mn-ea"/>
        <a:cs typeface="+mn-cs"/>
      </a:defRPr>
    </a:lvl3pPr>
    <a:lvl4pPr marL="1371600" algn="l" rtl="0" eaLnBrk="0" fontAlgn="base" hangingPunct="0">
      <a:lnSpc>
        <a:spcPct val="125000"/>
      </a:lnSpc>
      <a:spcBef>
        <a:spcPct val="20000"/>
      </a:spcBef>
      <a:spcAft>
        <a:spcPct val="0"/>
      </a:spcAft>
      <a:buClr>
        <a:srgbClr val="FAFD00"/>
      </a:buClr>
      <a:defRPr sz="1600" kern="1200">
        <a:solidFill>
          <a:srgbClr val="FAFD00"/>
        </a:solidFill>
        <a:latin typeface="Arial" charset="0"/>
        <a:ea typeface="+mn-ea"/>
        <a:cs typeface="+mn-cs"/>
      </a:defRPr>
    </a:lvl4pPr>
    <a:lvl5pPr marL="1828800" algn="l" rtl="0" eaLnBrk="0" fontAlgn="base" hangingPunct="0">
      <a:lnSpc>
        <a:spcPct val="125000"/>
      </a:lnSpc>
      <a:spcBef>
        <a:spcPct val="20000"/>
      </a:spcBef>
      <a:spcAft>
        <a:spcPct val="0"/>
      </a:spcAft>
      <a:buClr>
        <a:srgbClr val="FAFD00"/>
      </a:buClr>
      <a:defRPr sz="1600" kern="1200">
        <a:solidFill>
          <a:srgbClr val="FAFD00"/>
        </a:solidFill>
        <a:latin typeface="Arial" charset="0"/>
        <a:ea typeface="+mn-ea"/>
        <a:cs typeface="+mn-cs"/>
      </a:defRPr>
    </a:lvl5pPr>
    <a:lvl6pPr marL="2286000" algn="l" defTabSz="914400" rtl="0" eaLnBrk="1" latinLnBrk="0" hangingPunct="1">
      <a:defRPr sz="1600" kern="1200">
        <a:solidFill>
          <a:srgbClr val="FAFD00"/>
        </a:solidFill>
        <a:latin typeface="Arial" charset="0"/>
        <a:ea typeface="+mn-ea"/>
        <a:cs typeface="+mn-cs"/>
      </a:defRPr>
    </a:lvl6pPr>
    <a:lvl7pPr marL="2743200" algn="l" defTabSz="914400" rtl="0" eaLnBrk="1" latinLnBrk="0" hangingPunct="1">
      <a:defRPr sz="1600" kern="1200">
        <a:solidFill>
          <a:srgbClr val="FAFD00"/>
        </a:solidFill>
        <a:latin typeface="Arial" charset="0"/>
        <a:ea typeface="+mn-ea"/>
        <a:cs typeface="+mn-cs"/>
      </a:defRPr>
    </a:lvl7pPr>
    <a:lvl8pPr marL="3200400" algn="l" defTabSz="914400" rtl="0" eaLnBrk="1" latinLnBrk="0" hangingPunct="1">
      <a:defRPr sz="1600" kern="1200">
        <a:solidFill>
          <a:srgbClr val="FAFD00"/>
        </a:solidFill>
        <a:latin typeface="Arial" charset="0"/>
        <a:ea typeface="+mn-ea"/>
        <a:cs typeface="+mn-cs"/>
      </a:defRPr>
    </a:lvl8pPr>
    <a:lvl9pPr marL="3657600" algn="l" defTabSz="914400" rtl="0" eaLnBrk="1" latinLnBrk="0" hangingPunct="1">
      <a:defRPr sz="1600" kern="1200">
        <a:solidFill>
          <a:srgbClr val="FAFD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FF5008"/>
    <a:srgbClr val="FF33CC"/>
    <a:srgbClr val="FFFFFF"/>
    <a:srgbClr val="66FFFF"/>
    <a:srgbClr val="F71127"/>
    <a:srgbClr val="00FF00"/>
    <a:srgbClr val="FFFF66"/>
    <a:srgbClr val="8282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autoAdjust="0"/>
    <p:restoredTop sz="88834" autoAdjust="0"/>
  </p:normalViewPr>
  <p:slideViewPr>
    <p:cSldViewPr snapToGrid="0">
      <p:cViewPr varScale="1">
        <p:scale>
          <a:sx n="78" d="100"/>
          <a:sy n="78" d="100"/>
        </p:scale>
        <p:origin x="-912" y="-96"/>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2172" y="612"/>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nSpc>
                <a:spcPct val="100000"/>
              </a:lnSpc>
              <a:spcBef>
                <a:spcPct val="0"/>
              </a:spcBef>
              <a:buClrTx/>
              <a:defRPr sz="1000" i="1">
                <a:solidFill>
                  <a:schemeClr val="tx1"/>
                </a:solidFill>
              </a:defRPr>
            </a:lvl1pPr>
          </a:lstStyle>
          <a:p>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lnSpc>
                <a:spcPct val="100000"/>
              </a:lnSpc>
              <a:spcBef>
                <a:spcPct val="0"/>
              </a:spcBef>
              <a:buClrTx/>
              <a:defRPr sz="1000" i="1">
                <a:solidFill>
                  <a:schemeClr val="tx1"/>
                </a:solidFill>
              </a:defRPr>
            </a:lvl1pPr>
          </a:lstStyle>
          <a:p>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nSpc>
                <a:spcPct val="100000"/>
              </a:lnSpc>
              <a:spcBef>
                <a:spcPct val="0"/>
              </a:spcBef>
              <a:buClrTx/>
              <a:defRPr sz="1000" i="1">
                <a:solidFill>
                  <a:schemeClr val="tx1"/>
                </a:solidFill>
              </a:defRPr>
            </a:lvl1pPr>
          </a:lstStyle>
          <a:p>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lnSpc>
                <a:spcPct val="100000"/>
              </a:lnSpc>
              <a:spcBef>
                <a:spcPct val="0"/>
              </a:spcBef>
              <a:buClrTx/>
              <a:defRPr sz="1000" i="1">
                <a:solidFill>
                  <a:schemeClr val="tx1"/>
                </a:solidFill>
              </a:defRPr>
            </a:lvl1pPr>
          </a:lstStyle>
          <a:p>
            <a:fld id="{541CB901-78D7-475B-AED5-C43F358886E8}" type="slidenum">
              <a:rPr lang="en-US"/>
              <a:pPr/>
              <a:t>‹#›</a:t>
            </a:fld>
            <a:endParaRPr lang="en-US"/>
          </a:p>
        </p:txBody>
      </p:sp>
    </p:spTree>
    <p:extLst>
      <p:ext uri="{BB962C8B-B14F-4D97-AF65-F5344CB8AC3E}">
        <p14:creationId xmlns:p14="http://schemas.microsoft.com/office/powerpoint/2010/main" val="921270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nSpc>
                <a:spcPct val="100000"/>
              </a:lnSpc>
              <a:spcBef>
                <a:spcPct val="0"/>
              </a:spcBef>
              <a:buClrTx/>
              <a:defRPr sz="1000" i="1">
                <a:solidFill>
                  <a:schemeClr val="tx1"/>
                </a:solidFill>
              </a:defRPr>
            </a:lvl1pPr>
          </a:lstStyle>
          <a:p>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lnSpc>
                <a:spcPct val="100000"/>
              </a:lnSpc>
              <a:spcBef>
                <a:spcPct val="0"/>
              </a:spcBef>
              <a:buClrTx/>
              <a:defRPr sz="1000" i="1">
                <a:solidFill>
                  <a:schemeClr val="tx1"/>
                </a:solidFill>
              </a:defRPr>
            </a:lvl1pPr>
          </a:lstStyle>
          <a:p>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nSpc>
                <a:spcPct val="100000"/>
              </a:lnSpc>
              <a:spcBef>
                <a:spcPct val="0"/>
              </a:spcBef>
              <a:buClrTx/>
              <a:defRPr sz="1000" i="1">
                <a:solidFill>
                  <a:schemeClr val="tx1"/>
                </a:solidFill>
              </a:defRPr>
            </a:lvl1pPr>
          </a:lstStyle>
          <a:p>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lnSpc>
                <a:spcPct val="100000"/>
              </a:lnSpc>
              <a:spcBef>
                <a:spcPct val="0"/>
              </a:spcBef>
              <a:buClrTx/>
              <a:defRPr sz="1000" i="1">
                <a:solidFill>
                  <a:schemeClr val="tx1"/>
                </a:solidFill>
              </a:defRPr>
            </a:lvl1pPr>
          </a:lstStyle>
          <a:p>
            <a:fld id="{965C5BD0-A286-49E8-9473-0FBBF1400699}" type="slidenum">
              <a:rPr lang="en-US"/>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2433720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8F00A8D-564D-4DB1-A59C-C46D82E6D193}" type="slidenum">
              <a:rPr lang="en-US"/>
              <a:pPr/>
              <a:t>1</a:t>
            </a:fld>
            <a:endParaRPr lang="en-US"/>
          </a:p>
        </p:txBody>
      </p:sp>
      <p:sp>
        <p:nvSpPr>
          <p:cNvPr id="5122" name="Rectangle 2"/>
          <p:cNvSpPr>
            <a:spLocks noGrp="1" noRot="1" noChangeAspect="1" noChangeArrowheads="1" noTextEdit="1"/>
          </p:cNvSpPr>
          <p:nvPr>
            <p:ph type="sldImg"/>
          </p:nvPr>
        </p:nvSpPr>
        <p:spPr>
          <a:ln cap="flat"/>
        </p:spPr>
      </p:sp>
      <p:sp>
        <p:nvSpPr>
          <p:cNvPr id="5123" name="Rectangle 3"/>
          <p:cNvSpPr>
            <a:spLocks noGrp="1" noChangeArrowheads="1"/>
          </p:cNvSpPr>
          <p:nvPr>
            <p:ph type="body" idx="1"/>
          </p:nvPr>
        </p:nvSpPr>
        <p:spPr>
          <a:noFill/>
          <a:ln/>
        </p:spPr>
        <p:txBody>
          <a:bodyPr/>
          <a:lstStyle/>
          <a:p>
            <a:pPr eaLnBrk="0" hangingPunct="0"/>
            <a:r>
              <a:rPr lang="en-US"/>
              <a:t>The slide guide is available in the following file:</a:t>
            </a:r>
          </a:p>
          <a:p>
            <a:pPr eaLnBrk="0" hangingPunct="0"/>
            <a:endParaRPr lang="en-US"/>
          </a:p>
          <a:p>
            <a:pPr eaLnBrk="0" hangingPunct="0"/>
            <a:r>
              <a:rPr lang="en-US"/>
              <a:t>slidesV10.1.ppt:	PowerPoint, version 2003 format.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fld id="{167A0102-A187-C641-8515-01C345634A3C}" type="slidenum">
              <a:rPr lang="en-US" sz="1000"/>
              <a:pPr/>
              <a:t>2</a:t>
            </a:fld>
            <a:endParaRPr lang="en-US" sz="1000"/>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To deal with the sequentiality problem, one widely utilized DfT approach scan insertion. With the late addition of Intel, any chip design company is utilizing scan insertion today. The idea is adding some multiplexer logic to convert registers into fully accessible scan elements during test so that with shift operations desired stimulus can be loaded into the registers while their content can be unloaded for observation. However,still the number of possible patterns is exponential in the number of registers, which approaches one M today.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fld id="{DC7C93DD-B8FA-4B48-9B7F-58DF961A7A9D}" type="slidenum">
              <a:rPr lang="en-US" sz="1000"/>
              <a:pPr/>
              <a:t>3</a:t>
            </a:fld>
            <a:endParaRPr lang="en-US" sz="1000"/>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Testers typically have multiple channels; however, the more the channels, the costlier. But multitude of channels enables multiple scan chains. Instead of having one long scan chain, we break it into multiple shorter scan chains, so the load/unload operations take fewer cycles.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5"/>
          <p:cNvSpPr>
            <a:spLocks noGrp="1" noChangeArrowheads="1"/>
          </p:cNvSpPr>
          <p:nvPr>
            <p:ph type="sldNum" sz="quarter" idx="5"/>
          </p:nvPr>
        </p:nvSpPr>
        <p:spPr>
          <a:noFill/>
        </p:spPr>
        <p:txBody>
          <a:bodyPr/>
          <a:lstStyle/>
          <a:p>
            <a:fld id="{54EB2469-9F26-4F0A-A52E-77A19CB89A9A}" type="slidenum">
              <a:rPr lang="en-US" smtClean="0"/>
              <a:pPr/>
              <a:t>4</a:t>
            </a:fld>
            <a:endParaRPr lang="en-US" smtClean="0"/>
          </a:p>
        </p:txBody>
      </p:sp>
      <p:sp>
        <p:nvSpPr>
          <p:cNvPr id="440323" name="Rectangle 2"/>
          <p:cNvSpPr>
            <a:spLocks noGrp="1" noRot="1" noChangeAspect="1" noChangeArrowheads="1" noTextEdit="1"/>
          </p:cNvSpPr>
          <p:nvPr>
            <p:ph type="sldImg"/>
          </p:nvPr>
        </p:nvSpPr>
        <p:spPr>
          <a:ln/>
        </p:spPr>
      </p:sp>
      <p:sp>
        <p:nvSpPr>
          <p:cNvPr id="440324" name="Rectangle 3"/>
          <p:cNvSpPr>
            <a:spLocks noGrp="1" noChangeArrowheads="1"/>
          </p:cNvSpPr>
          <p:nvPr>
            <p:ph type="body" idx="1"/>
          </p:nvPr>
        </p:nvSpPr>
        <p:spPr>
          <a:noFill/>
          <a:ln/>
        </p:spPr>
        <p:txBody>
          <a:bodyPr/>
          <a:lstStyle/>
          <a:p>
            <a:pPr eaLnBrk="1" hangingPunct="1"/>
            <a:r>
              <a:rPr lang="en-US" smtClean="0"/>
              <a:t>As designs are getting more complex and new defect types are emerging due to reduced feature sizes, test will become only more challenging and the answer is modular testing due to all the benefits it offers.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5"/>
          <p:cNvSpPr>
            <a:spLocks noGrp="1" noChangeArrowheads="1"/>
          </p:cNvSpPr>
          <p:nvPr>
            <p:ph type="sldNum" sz="quarter" idx="5"/>
          </p:nvPr>
        </p:nvSpPr>
        <p:spPr>
          <a:noFill/>
        </p:spPr>
        <p:txBody>
          <a:bodyPr/>
          <a:lstStyle/>
          <a:p>
            <a:fld id="{54EB2469-9F26-4F0A-A52E-77A19CB89A9A}" type="slidenum">
              <a:rPr lang="en-US" smtClean="0"/>
              <a:pPr/>
              <a:t>5</a:t>
            </a:fld>
            <a:endParaRPr lang="en-US" smtClean="0"/>
          </a:p>
        </p:txBody>
      </p:sp>
      <p:sp>
        <p:nvSpPr>
          <p:cNvPr id="440323" name="Rectangle 2"/>
          <p:cNvSpPr>
            <a:spLocks noGrp="1" noRot="1" noChangeAspect="1" noChangeArrowheads="1" noTextEdit="1"/>
          </p:cNvSpPr>
          <p:nvPr>
            <p:ph type="sldImg"/>
          </p:nvPr>
        </p:nvSpPr>
        <p:spPr>
          <a:ln/>
        </p:spPr>
      </p:sp>
      <p:sp>
        <p:nvSpPr>
          <p:cNvPr id="440324" name="Rectangle 3"/>
          <p:cNvSpPr>
            <a:spLocks noGrp="1" noChangeArrowheads="1"/>
          </p:cNvSpPr>
          <p:nvPr>
            <p:ph type="body" idx="1"/>
          </p:nvPr>
        </p:nvSpPr>
        <p:spPr>
          <a:noFill/>
          <a:ln/>
        </p:spPr>
        <p:txBody>
          <a:bodyPr/>
          <a:lstStyle/>
          <a:p>
            <a:pPr eaLnBrk="1" hangingPunct="1"/>
            <a:r>
              <a:rPr lang="en-US" smtClean="0"/>
              <a:t>As designs are getting more complex and new defect types are emerging due to reduced feature sizes, test will become only more challenging and the answer is modular testing due to all the benefits it offers.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5"/>
          <p:cNvSpPr>
            <a:spLocks noGrp="1" noChangeArrowheads="1"/>
          </p:cNvSpPr>
          <p:nvPr>
            <p:ph type="sldNum" sz="quarter" idx="5"/>
          </p:nvPr>
        </p:nvSpPr>
        <p:spPr>
          <a:noFill/>
        </p:spPr>
        <p:txBody>
          <a:bodyPr/>
          <a:lstStyle/>
          <a:p>
            <a:fld id="{54EB2469-9F26-4F0A-A52E-77A19CB89A9A}" type="slidenum">
              <a:rPr lang="en-US" smtClean="0"/>
              <a:pPr/>
              <a:t>6</a:t>
            </a:fld>
            <a:endParaRPr lang="en-US" smtClean="0"/>
          </a:p>
        </p:txBody>
      </p:sp>
      <p:sp>
        <p:nvSpPr>
          <p:cNvPr id="440323" name="Rectangle 2"/>
          <p:cNvSpPr>
            <a:spLocks noGrp="1" noRot="1" noChangeAspect="1" noChangeArrowheads="1" noTextEdit="1"/>
          </p:cNvSpPr>
          <p:nvPr>
            <p:ph type="sldImg"/>
          </p:nvPr>
        </p:nvSpPr>
        <p:spPr>
          <a:ln/>
        </p:spPr>
      </p:sp>
      <p:sp>
        <p:nvSpPr>
          <p:cNvPr id="440324" name="Rectangle 3"/>
          <p:cNvSpPr>
            <a:spLocks noGrp="1" noChangeArrowheads="1"/>
          </p:cNvSpPr>
          <p:nvPr>
            <p:ph type="body" idx="1"/>
          </p:nvPr>
        </p:nvSpPr>
        <p:spPr>
          <a:noFill/>
          <a:ln/>
        </p:spPr>
        <p:txBody>
          <a:bodyPr/>
          <a:lstStyle/>
          <a:p>
            <a:pPr eaLnBrk="1" hangingPunct="1"/>
            <a:r>
              <a:rPr lang="en-US" smtClean="0"/>
              <a:t>As designs are getting more complex and new defect types are emerging due to reduced feature sizes, test will become only more challenging and the answer is modular testing due to all the benefits it offers.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9B69D8-E64D-4D01-94F9-8923763B4A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FAD403-E1EF-47A1-8C96-7392B626C2E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919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919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E10698-1823-4382-9EC3-A5EBF1E809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1350A-1EE8-4ECF-B04F-6FABEAEE81B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25DD3D-43F6-4137-9DD0-FBE89E4485C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5F4DD7-A627-4FEE-8BDF-DE624D8924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410FB6-9D09-4EAE-8798-8285F42484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E2D256-EB13-4A46-B8B7-095BE6A4E36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E6CCFC-9FCF-4CCA-A525-829C28B88C9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B52B4F-A013-4A07-A825-D93C461E33C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4B05ED-CD96-49CC-B53B-1BAFEFDF10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330AF">
                <a:gamma/>
                <a:shade val="29804"/>
                <a:invGamma/>
              </a:srgbClr>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nSpc>
                <a:spcPct val="100000"/>
              </a:lnSpc>
              <a:spcBef>
                <a:spcPct val="0"/>
              </a:spcBef>
              <a:buClrTx/>
              <a:defRPr sz="1400">
                <a:solidFill>
                  <a:schemeClr val="tx1"/>
                </a:solidFill>
              </a:defRPr>
            </a:lvl1pPr>
          </a:lstStyle>
          <a:p>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100000"/>
              </a:lnSpc>
              <a:spcBef>
                <a:spcPct val="0"/>
              </a:spcBef>
              <a:buClrTx/>
              <a:defRPr sz="1400">
                <a:solidFill>
                  <a:schemeClr val="tx1"/>
                </a:solidFill>
              </a:defRPr>
            </a:lvl1pPr>
          </a:lstStyle>
          <a:p>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spcBef>
                <a:spcPct val="0"/>
              </a:spcBef>
              <a:buClrTx/>
              <a:defRPr sz="1400">
                <a:solidFill>
                  <a:schemeClr val="tx1"/>
                </a:solidFill>
              </a:defRPr>
            </a:lvl1pPr>
          </a:lstStyle>
          <a:p>
            <a:fld id="{ABC148AE-5CC0-483D-B9BC-0372209B716D}" type="slidenum">
              <a:rPr lang="en-US"/>
              <a:pPr/>
              <a:t>‹#›</a:t>
            </a:fld>
            <a:endParaRPr lang="en-US"/>
          </a:p>
        </p:txBody>
      </p:sp>
      <p:sp>
        <p:nvSpPr>
          <p:cNvPr id="1029"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T</a:t>
            </a:r>
          </a:p>
        </p:txBody>
      </p:sp>
      <p:sp>
        <p:nvSpPr>
          <p:cNvPr id="1030"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b="1">
          <a:solidFill>
            <a:srgbClr val="FAFD00"/>
          </a:solidFill>
          <a:latin typeface="+mj-lt"/>
          <a:ea typeface="+mj-ea"/>
          <a:cs typeface="+mj-cs"/>
        </a:defRPr>
      </a:lvl1pPr>
      <a:lvl2pPr algn="l" rtl="0" fontAlgn="base">
        <a:spcBef>
          <a:spcPct val="0"/>
        </a:spcBef>
        <a:spcAft>
          <a:spcPct val="0"/>
        </a:spcAft>
        <a:defRPr sz="3600" b="1">
          <a:solidFill>
            <a:srgbClr val="FAFD00"/>
          </a:solidFill>
          <a:latin typeface="Arial" charset="0"/>
        </a:defRPr>
      </a:lvl2pPr>
      <a:lvl3pPr algn="l" rtl="0" fontAlgn="base">
        <a:spcBef>
          <a:spcPct val="0"/>
        </a:spcBef>
        <a:spcAft>
          <a:spcPct val="0"/>
        </a:spcAft>
        <a:defRPr sz="3600" b="1">
          <a:solidFill>
            <a:srgbClr val="FAFD00"/>
          </a:solidFill>
          <a:latin typeface="Arial" charset="0"/>
        </a:defRPr>
      </a:lvl3pPr>
      <a:lvl4pPr algn="l" rtl="0" fontAlgn="base">
        <a:spcBef>
          <a:spcPct val="0"/>
        </a:spcBef>
        <a:spcAft>
          <a:spcPct val="0"/>
        </a:spcAft>
        <a:defRPr sz="3600" b="1">
          <a:solidFill>
            <a:srgbClr val="FAFD00"/>
          </a:solidFill>
          <a:latin typeface="Arial" charset="0"/>
        </a:defRPr>
      </a:lvl4pPr>
      <a:lvl5pPr algn="l" rtl="0" fontAlgn="base">
        <a:spcBef>
          <a:spcPct val="0"/>
        </a:spcBef>
        <a:spcAft>
          <a:spcPct val="0"/>
        </a:spcAft>
        <a:defRPr sz="3600" b="1">
          <a:solidFill>
            <a:srgbClr val="FAFD00"/>
          </a:solidFill>
          <a:latin typeface="Arial" charset="0"/>
        </a:defRPr>
      </a:lvl5pPr>
      <a:lvl6pPr marL="457200" algn="l" rtl="0" fontAlgn="base">
        <a:spcBef>
          <a:spcPct val="0"/>
        </a:spcBef>
        <a:spcAft>
          <a:spcPct val="0"/>
        </a:spcAft>
        <a:defRPr sz="3600" b="1">
          <a:solidFill>
            <a:srgbClr val="FAFD00"/>
          </a:solidFill>
          <a:latin typeface="Arial" charset="0"/>
        </a:defRPr>
      </a:lvl6pPr>
      <a:lvl7pPr marL="914400" algn="l" rtl="0" fontAlgn="base">
        <a:spcBef>
          <a:spcPct val="0"/>
        </a:spcBef>
        <a:spcAft>
          <a:spcPct val="0"/>
        </a:spcAft>
        <a:defRPr sz="3600" b="1">
          <a:solidFill>
            <a:srgbClr val="FAFD00"/>
          </a:solidFill>
          <a:latin typeface="Arial" charset="0"/>
        </a:defRPr>
      </a:lvl7pPr>
      <a:lvl8pPr marL="1371600" algn="l" rtl="0" fontAlgn="base">
        <a:spcBef>
          <a:spcPct val="0"/>
        </a:spcBef>
        <a:spcAft>
          <a:spcPct val="0"/>
        </a:spcAft>
        <a:defRPr sz="3600" b="1">
          <a:solidFill>
            <a:srgbClr val="FAFD00"/>
          </a:solidFill>
          <a:latin typeface="Arial" charset="0"/>
        </a:defRPr>
      </a:lvl8pPr>
      <a:lvl9pPr marL="1828800" algn="l" rtl="0" fontAlgn="base">
        <a:spcBef>
          <a:spcPct val="0"/>
        </a:spcBef>
        <a:spcAft>
          <a:spcPct val="0"/>
        </a:spcAft>
        <a:defRPr sz="3600" b="1">
          <a:solidFill>
            <a:srgbClr val="FAFD00"/>
          </a:solidFill>
          <a:latin typeface="Arial" charset="0"/>
        </a:defRPr>
      </a:lvl9pPr>
    </p:titleStyle>
    <p:bodyStyle>
      <a:lvl1pPr marL="342900" indent="-342900" algn="l" rtl="0" fontAlgn="base">
        <a:lnSpc>
          <a:spcPct val="125000"/>
        </a:lnSpc>
        <a:spcBef>
          <a:spcPct val="20000"/>
        </a:spcBef>
        <a:spcAft>
          <a:spcPct val="0"/>
        </a:spcAft>
        <a:buClr>
          <a:srgbClr val="FAFD00"/>
        </a:buClr>
        <a:buChar char="•"/>
        <a:defRPr sz="2800">
          <a:solidFill>
            <a:srgbClr val="FAFD00"/>
          </a:solidFill>
          <a:latin typeface="+mn-lt"/>
          <a:ea typeface="+mn-ea"/>
          <a:cs typeface="+mn-cs"/>
        </a:defRPr>
      </a:lvl1pPr>
      <a:lvl2pPr marL="742950" indent="-285750" algn="l" rtl="0" fontAlgn="base">
        <a:spcBef>
          <a:spcPct val="20000"/>
        </a:spcBef>
        <a:spcAft>
          <a:spcPct val="0"/>
        </a:spcAft>
        <a:buClr>
          <a:srgbClr val="FAFD00"/>
        </a:buClr>
        <a:buChar char="–"/>
        <a:defRPr sz="2800">
          <a:solidFill>
            <a:srgbClr val="FAFD00"/>
          </a:solidFill>
          <a:latin typeface="+mn-lt"/>
        </a:defRPr>
      </a:lvl2pPr>
      <a:lvl3pPr marL="1143000" indent="-228600" algn="l" rtl="0" fontAlgn="base">
        <a:spcBef>
          <a:spcPct val="20000"/>
        </a:spcBef>
        <a:spcAft>
          <a:spcPct val="0"/>
        </a:spcAft>
        <a:buClr>
          <a:srgbClr val="FAFD00"/>
        </a:buClr>
        <a:buChar char="•"/>
        <a:defRPr sz="2400">
          <a:solidFill>
            <a:srgbClr val="FAFD00"/>
          </a:solidFill>
          <a:latin typeface="+mn-lt"/>
        </a:defRPr>
      </a:lvl3pPr>
      <a:lvl4pPr marL="1600200" indent="-228600" algn="l" rtl="0" fontAlgn="base">
        <a:spcBef>
          <a:spcPct val="20000"/>
        </a:spcBef>
        <a:spcAft>
          <a:spcPct val="0"/>
        </a:spcAft>
        <a:buClr>
          <a:srgbClr val="FAFD00"/>
        </a:buClr>
        <a:buChar char="–"/>
        <a:defRPr sz="2000">
          <a:solidFill>
            <a:srgbClr val="FAFD00"/>
          </a:solidFill>
          <a:latin typeface="+mn-lt"/>
        </a:defRPr>
      </a:lvl4pPr>
      <a:lvl5pPr marL="2057400" indent="-228600" algn="l" rtl="0" fontAlgn="base">
        <a:spcBef>
          <a:spcPct val="20000"/>
        </a:spcBef>
        <a:spcAft>
          <a:spcPct val="0"/>
        </a:spcAft>
        <a:buClr>
          <a:srgbClr val="FAFD00"/>
        </a:buClr>
        <a:buChar char="•"/>
        <a:defRPr sz="2000">
          <a:solidFill>
            <a:srgbClr val="FAFD00"/>
          </a:solidFill>
          <a:latin typeface="+mn-lt"/>
        </a:defRPr>
      </a:lvl5pPr>
      <a:lvl6pPr marL="2514600" indent="-228600" algn="l" rtl="0" fontAlgn="base">
        <a:spcBef>
          <a:spcPct val="20000"/>
        </a:spcBef>
        <a:spcAft>
          <a:spcPct val="0"/>
        </a:spcAft>
        <a:buClr>
          <a:srgbClr val="FAFD00"/>
        </a:buClr>
        <a:buChar char="•"/>
        <a:defRPr sz="2000">
          <a:solidFill>
            <a:srgbClr val="FAFD00"/>
          </a:solidFill>
          <a:latin typeface="+mn-lt"/>
        </a:defRPr>
      </a:lvl6pPr>
      <a:lvl7pPr marL="2971800" indent="-228600" algn="l" rtl="0" fontAlgn="base">
        <a:spcBef>
          <a:spcPct val="20000"/>
        </a:spcBef>
        <a:spcAft>
          <a:spcPct val="0"/>
        </a:spcAft>
        <a:buClr>
          <a:srgbClr val="FAFD00"/>
        </a:buClr>
        <a:buChar char="•"/>
        <a:defRPr sz="2000">
          <a:solidFill>
            <a:srgbClr val="FAFD00"/>
          </a:solidFill>
          <a:latin typeface="+mn-lt"/>
        </a:defRPr>
      </a:lvl7pPr>
      <a:lvl8pPr marL="3429000" indent="-228600" algn="l" rtl="0" fontAlgn="base">
        <a:spcBef>
          <a:spcPct val="20000"/>
        </a:spcBef>
        <a:spcAft>
          <a:spcPct val="0"/>
        </a:spcAft>
        <a:buClr>
          <a:srgbClr val="FAFD00"/>
        </a:buClr>
        <a:buChar char="•"/>
        <a:defRPr sz="2000">
          <a:solidFill>
            <a:srgbClr val="FAFD00"/>
          </a:solidFill>
          <a:latin typeface="+mn-lt"/>
        </a:defRPr>
      </a:lvl8pPr>
      <a:lvl9pPr marL="3886200" indent="-228600" algn="l" rtl="0" fontAlgn="base">
        <a:spcBef>
          <a:spcPct val="20000"/>
        </a:spcBef>
        <a:spcAft>
          <a:spcPct val="0"/>
        </a:spcAft>
        <a:buClr>
          <a:srgbClr val="FAFD00"/>
        </a:buClr>
        <a:buChar char="•"/>
        <a:defRPr sz="2000">
          <a:solidFill>
            <a:srgbClr val="FAFD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yuad.nyu.edu/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61859" y="769223"/>
            <a:ext cx="6594799" cy="1400175"/>
          </a:xfrm>
          <a:noFill/>
          <a:ln/>
        </p:spPr>
        <p:txBody>
          <a:bodyPr/>
          <a:lstStyle/>
          <a:p>
            <a:pPr algn="ctr" eaLnBrk="0" hangingPunct="0"/>
            <a:r>
              <a:rPr lang="en-US" dirty="0" smtClean="0"/>
              <a:t>Retiming Scan Circuit </a:t>
            </a:r>
            <a:br>
              <a:rPr lang="en-US" dirty="0" smtClean="0"/>
            </a:br>
            <a:r>
              <a:rPr lang="en-US" dirty="0" smtClean="0"/>
              <a:t>To Eliminate Timing Penalty</a:t>
            </a:r>
            <a:endParaRPr lang="en-US" dirty="0"/>
          </a:p>
        </p:txBody>
      </p:sp>
      <p:sp>
        <p:nvSpPr>
          <p:cNvPr id="8" name="Rectangle 3"/>
          <p:cNvSpPr txBox="1">
            <a:spLocks noChangeArrowheads="1"/>
          </p:cNvSpPr>
          <p:nvPr/>
        </p:nvSpPr>
        <p:spPr bwMode="auto">
          <a:xfrm>
            <a:off x="330200" y="2667000"/>
            <a:ext cx="4318000" cy="990600"/>
          </a:xfrm>
          <a:prstGeom prst="rect">
            <a:avLst/>
          </a:prstGeom>
          <a:noFill/>
          <a:ln w="9525">
            <a:noFill/>
            <a:miter lim="800000"/>
            <a:headEnd/>
            <a:tailEnd/>
          </a:ln>
          <a:effectLst/>
        </p:spPr>
        <p:txBody>
          <a:bodyPr/>
          <a:lstStyle/>
          <a:p>
            <a:pPr algn="ctr">
              <a:lnSpc>
                <a:spcPct val="80000"/>
              </a:lnSpc>
              <a:spcBef>
                <a:spcPct val="20000"/>
              </a:spcBef>
              <a:buClr>
                <a:schemeClr val="tx2"/>
              </a:buClr>
              <a:buSzPct val="115000"/>
              <a:buFont typeface="Wingdings" pitchFamily="2" charset="2"/>
              <a:buNone/>
              <a:defRPr/>
            </a:pPr>
            <a:r>
              <a:rPr lang="en-US" sz="3200" kern="0" dirty="0">
                <a:solidFill>
                  <a:srgbClr val="FFFFFF"/>
                </a:solidFill>
                <a:effectLst>
                  <a:outerShdw blurRad="38100" dist="38100" dir="2700000" algn="tl">
                    <a:srgbClr val="000000"/>
                  </a:outerShdw>
                </a:effectLst>
                <a:latin typeface="+mn-lt"/>
              </a:rPr>
              <a:t>Ozgur Sinanoglu</a:t>
            </a:r>
            <a:endParaRPr lang="en-US" sz="3200" kern="0" dirty="0">
              <a:solidFill>
                <a:srgbClr val="FFFFFF"/>
              </a:solidFill>
              <a:latin typeface="+mn-lt"/>
            </a:endParaRPr>
          </a:p>
          <a:p>
            <a:pPr algn="ctr">
              <a:lnSpc>
                <a:spcPct val="80000"/>
              </a:lnSpc>
              <a:spcBef>
                <a:spcPct val="20000"/>
              </a:spcBef>
              <a:buClr>
                <a:schemeClr val="tx2"/>
              </a:buClr>
              <a:buSzPct val="115000"/>
              <a:buFont typeface="Wingdings" pitchFamily="2" charset="2"/>
              <a:buNone/>
              <a:defRPr/>
            </a:pPr>
            <a:r>
              <a:rPr lang="en-US" sz="3200" kern="0" dirty="0" smtClean="0">
                <a:solidFill>
                  <a:srgbClr val="FFFFFF"/>
                </a:solidFill>
                <a:effectLst>
                  <a:outerShdw blurRad="38100" dist="38100" dir="2700000" algn="tl">
                    <a:srgbClr val="000000"/>
                  </a:outerShdw>
                </a:effectLst>
                <a:latin typeface="+mn-lt"/>
              </a:rPr>
              <a:t>NYU - AD</a:t>
            </a:r>
            <a:endParaRPr lang="en-US" sz="3200" kern="0" dirty="0">
              <a:solidFill>
                <a:srgbClr val="FFFFFF"/>
              </a:solidFill>
              <a:effectLst>
                <a:outerShdw blurRad="38100" dist="38100" dir="2700000" algn="tl">
                  <a:srgbClr val="000000"/>
                </a:outerShdw>
              </a:effectLst>
              <a:latin typeface="+mn-lt"/>
            </a:endParaRPr>
          </a:p>
        </p:txBody>
      </p:sp>
      <p:pic>
        <p:nvPicPr>
          <p:cNvPr id="10" name="Picture 11" descr="New&#10;York University Abu Dhabi">
            <a:hlinkClick r:id="rId3" tooltip="New York University Abu Dhabi Homepage"/>
          </p:cNvPr>
          <p:cNvPicPr>
            <a:picLocks noChangeAspect="1" noChangeArrowheads="1"/>
          </p:cNvPicPr>
          <p:nvPr/>
        </p:nvPicPr>
        <p:blipFill>
          <a:blip r:embed="rId4" cstate="print"/>
          <a:srcRect/>
          <a:stretch>
            <a:fillRect/>
          </a:stretch>
        </p:blipFill>
        <p:spPr bwMode="auto">
          <a:xfrm>
            <a:off x="1180490" y="3873500"/>
            <a:ext cx="2602523" cy="2349500"/>
          </a:xfrm>
          <a:prstGeom prst="rect">
            <a:avLst/>
          </a:prstGeom>
          <a:noFill/>
          <a:ln w="9525">
            <a:noFill/>
            <a:miter lim="800000"/>
            <a:headEnd/>
            <a:tailEnd/>
          </a:ln>
        </p:spPr>
      </p:pic>
      <p:sp>
        <p:nvSpPr>
          <p:cNvPr id="5" name="Rectangle 3"/>
          <p:cNvSpPr txBox="1">
            <a:spLocks noChangeArrowheads="1"/>
          </p:cNvSpPr>
          <p:nvPr/>
        </p:nvSpPr>
        <p:spPr bwMode="auto">
          <a:xfrm>
            <a:off x="4013200" y="2692400"/>
            <a:ext cx="5029200" cy="990600"/>
          </a:xfrm>
          <a:prstGeom prst="rect">
            <a:avLst/>
          </a:prstGeom>
          <a:noFill/>
          <a:ln w="9525">
            <a:noFill/>
            <a:miter lim="800000"/>
            <a:headEnd/>
            <a:tailEnd/>
          </a:ln>
          <a:effectLst/>
        </p:spPr>
        <p:txBody>
          <a:bodyPr/>
          <a:lstStyle/>
          <a:p>
            <a:pPr algn="ctr">
              <a:lnSpc>
                <a:spcPct val="80000"/>
              </a:lnSpc>
              <a:spcBef>
                <a:spcPct val="20000"/>
              </a:spcBef>
              <a:buClr>
                <a:schemeClr val="tx2"/>
              </a:buClr>
              <a:buSzPct val="115000"/>
              <a:buFont typeface="Wingdings" pitchFamily="2" charset="2"/>
              <a:buNone/>
              <a:defRPr/>
            </a:pPr>
            <a:r>
              <a:rPr lang="en-US" sz="3200" kern="0" dirty="0" err="1" smtClean="0">
                <a:solidFill>
                  <a:srgbClr val="FFFFFF"/>
                </a:solidFill>
                <a:effectLst>
                  <a:outerShdw blurRad="38100" dist="38100" dir="2700000" algn="tl">
                    <a:srgbClr val="000000"/>
                  </a:outerShdw>
                </a:effectLst>
                <a:latin typeface="+mn-lt"/>
              </a:rPr>
              <a:t>Vishwani</a:t>
            </a:r>
            <a:r>
              <a:rPr lang="en-US" sz="3200" kern="0" dirty="0" smtClean="0">
                <a:solidFill>
                  <a:srgbClr val="FFFFFF"/>
                </a:solidFill>
                <a:effectLst>
                  <a:outerShdw blurRad="38100" dist="38100" dir="2700000" algn="tl">
                    <a:srgbClr val="000000"/>
                  </a:outerShdw>
                </a:effectLst>
                <a:latin typeface="+mn-lt"/>
              </a:rPr>
              <a:t> D. </a:t>
            </a:r>
            <a:r>
              <a:rPr lang="en-US" sz="3200" kern="0" dirty="0" err="1" smtClean="0">
                <a:solidFill>
                  <a:srgbClr val="FFFFFF"/>
                </a:solidFill>
                <a:effectLst>
                  <a:outerShdw blurRad="38100" dist="38100" dir="2700000" algn="tl">
                    <a:srgbClr val="000000"/>
                  </a:outerShdw>
                </a:effectLst>
                <a:latin typeface="+mn-lt"/>
              </a:rPr>
              <a:t>Agrawal</a:t>
            </a:r>
            <a:endParaRPr lang="en-US" sz="3200" kern="0" dirty="0" smtClean="0">
              <a:solidFill>
                <a:srgbClr val="FFFFFF"/>
              </a:solidFill>
              <a:effectLst>
                <a:outerShdw blurRad="38100" dist="38100" dir="2700000" algn="tl">
                  <a:srgbClr val="000000"/>
                </a:outerShdw>
              </a:effectLst>
              <a:latin typeface="+mn-lt"/>
            </a:endParaRPr>
          </a:p>
          <a:p>
            <a:pPr algn="ctr">
              <a:lnSpc>
                <a:spcPct val="80000"/>
              </a:lnSpc>
              <a:spcBef>
                <a:spcPct val="20000"/>
              </a:spcBef>
              <a:buClr>
                <a:schemeClr val="tx2"/>
              </a:buClr>
              <a:buSzPct val="115000"/>
              <a:buFont typeface="Wingdings" pitchFamily="2" charset="2"/>
              <a:buNone/>
              <a:defRPr/>
            </a:pPr>
            <a:r>
              <a:rPr lang="en-US" sz="3200" kern="0" dirty="0" smtClean="0">
                <a:solidFill>
                  <a:srgbClr val="FFFFFF"/>
                </a:solidFill>
                <a:effectLst>
                  <a:outerShdw blurRad="38100" dist="38100" dir="2700000" algn="tl">
                    <a:srgbClr val="000000"/>
                  </a:outerShdw>
                </a:effectLst>
                <a:latin typeface="+mn-lt"/>
              </a:rPr>
              <a:t>Auburn University</a:t>
            </a:r>
            <a:endParaRPr lang="en-US" sz="3200" kern="0" dirty="0">
              <a:solidFill>
                <a:srgbClr val="FFFFFF"/>
              </a:solidFill>
              <a:effectLst>
                <a:outerShdw blurRad="38100" dist="38100" dir="2700000" algn="tl">
                  <a:srgbClr val="000000"/>
                </a:outerShdw>
              </a:effectLst>
              <a:latin typeface="+mn-lt"/>
            </a:endParaRPr>
          </a:p>
        </p:txBody>
      </p:sp>
      <p:pic>
        <p:nvPicPr>
          <p:cNvPr id="2" name="Picture 1"/>
          <p:cNvPicPr>
            <a:picLocks noChangeAspect="1"/>
          </p:cNvPicPr>
          <p:nvPr/>
        </p:nvPicPr>
        <p:blipFill>
          <a:blip r:embed="rId5"/>
          <a:stretch>
            <a:fillRect/>
          </a:stretch>
        </p:blipFill>
        <p:spPr>
          <a:xfrm>
            <a:off x="4673600" y="4445000"/>
            <a:ext cx="3479800" cy="11430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73050"/>
            <a:ext cx="9143999" cy="694359"/>
          </a:xfrm>
          <a:prstGeom prst="rect">
            <a:avLst/>
          </a:prstGeom>
          <a:noFill/>
          <a:ln w="9525">
            <a:noFill/>
            <a:miter lim="800000"/>
            <a:headEnd/>
            <a:tailEnd/>
          </a:ln>
        </p:spPr>
        <p:txBody>
          <a:bodyPr lIns="92075" tIns="46038" rIns="92075" bIns="46038" anchor="b"/>
          <a:lstStyle/>
          <a:p>
            <a:pPr algn="ctr"/>
            <a:r>
              <a:rPr lang="en-GB" sz="3400" b="1" dirty="0" smtClean="0"/>
              <a:t>Scan Operations with Transformed Cells</a:t>
            </a:r>
            <a:endParaRPr lang="en-GB" sz="3400" b="1" dirty="0">
              <a:solidFill>
                <a:srgbClr val="FAFD00"/>
              </a:solidFill>
            </a:endParaRPr>
          </a:p>
        </p:txBody>
      </p:sp>
      <p:sp>
        <p:nvSpPr>
          <p:cNvPr id="5" name="Rectangle 36"/>
          <p:cNvSpPr>
            <a:spLocks noChangeArrowheads="1"/>
          </p:cNvSpPr>
          <p:nvPr/>
        </p:nvSpPr>
        <p:spPr bwMode="auto">
          <a:xfrm>
            <a:off x="2989908" y="2499622"/>
            <a:ext cx="3138708" cy="2003974"/>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6" name="Rectangle 103"/>
          <p:cNvSpPr>
            <a:spLocks noChangeArrowheads="1"/>
          </p:cNvSpPr>
          <p:nvPr/>
        </p:nvSpPr>
        <p:spPr bwMode="auto">
          <a:xfrm>
            <a:off x="3999727" y="26787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 name="TextBox 104"/>
          <p:cNvSpPr txBox="1">
            <a:spLocks noChangeArrowheads="1"/>
          </p:cNvSpPr>
          <p:nvPr/>
        </p:nvSpPr>
        <p:spPr bwMode="auto">
          <a:xfrm>
            <a:off x="4066207" y="2712994"/>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 name="TextBox 117"/>
          <p:cNvSpPr txBox="1">
            <a:spLocks noChangeArrowheads="1"/>
          </p:cNvSpPr>
          <p:nvPr/>
        </p:nvSpPr>
        <p:spPr bwMode="auto">
          <a:xfrm>
            <a:off x="4710159" y="27069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 name="Straight Connector 119"/>
          <p:cNvCxnSpPr>
            <a:cxnSpLocks noChangeShapeType="1"/>
          </p:cNvCxnSpPr>
          <p:nvPr/>
        </p:nvCxnSpPr>
        <p:spPr bwMode="auto">
          <a:xfrm flipV="1">
            <a:off x="4478681" y="3360075"/>
            <a:ext cx="110891" cy="76447"/>
          </a:xfrm>
          <a:prstGeom prst="line">
            <a:avLst/>
          </a:prstGeom>
          <a:noFill/>
          <a:ln w="9525" algn="ctr">
            <a:solidFill>
              <a:schemeClr val="tx1"/>
            </a:solidFill>
            <a:round/>
            <a:headEnd/>
            <a:tailEnd/>
          </a:ln>
        </p:spPr>
      </p:cxnSp>
      <p:cxnSp>
        <p:nvCxnSpPr>
          <p:cNvPr id="10" name="Straight Connector 120"/>
          <p:cNvCxnSpPr>
            <a:cxnSpLocks noChangeShapeType="1"/>
          </p:cNvCxnSpPr>
          <p:nvPr/>
        </p:nvCxnSpPr>
        <p:spPr bwMode="auto">
          <a:xfrm>
            <a:off x="4591930" y="3363093"/>
            <a:ext cx="96734" cy="82481"/>
          </a:xfrm>
          <a:prstGeom prst="line">
            <a:avLst/>
          </a:prstGeom>
          <a:noFill/>
          <a:ln w="9525" algn="ctr">
            <a:solidFill>
              <a:schemeClr val="tx1"/>
            </a:solidFill>
            <a:round/>
            <a:headEnd/>
            <a:tailEnd/>
          </a:ln>
        </p:spPr>
      </p:cxnSp>
      <p:cxnSp>
        <p:nvCxnSpPr>
          <p:cNvPr id="11" name="Straight Connector 124"/>
          <p:cNvCxnSpPr>
            <a:cxnSpLocks noChangeShapeType="1"/>
          </p:cNvCxnSpPr>
          <p:nvPr/>
        </p:nvCxnSpPr>
        <p:spPr bwMode="auto">
          <a:xfrm>
            <a:off x="5819169" y="3054386"/>
            <a:ext cx="409353" cy="0"/>
          </a:xfrm>
          <a:prstGeom prst="line">
            <a:avLst/>
          </a:prstGeom>
          <a:noFill/>
          <a:ln w="25400" algn="ctr">
            <a:solidFill>
              <a:srgbClr val="FFFFFF"/>
            </a:solidFill>
            <a:round/>
            <a:headEnd/>
            <a:tailEnd/>
          </a:ln>
        </p:spPr>
      </p:cxnSp>
      <p:cxnSp>
        <p:nvCxnSpPr>
          <p:cNvPr id="15" name="Straight Connector 14"/>
          <p:cNvCxnSpPr/>
          <p:nvPr/>
        </p:nvCxnSpPr>
        <p:spPr bwMode="auto">
          <a:xfrm rot="5400000" flipH="1" flipV="1">
            <a:off x="5322801" y="2369749"/>
            <a:ext cx="1346941" cy="0"/>
          </a:xfrm>
          <a:prstGeom prst="line">
            <a:avLst/>
          </a:prstGeom>
          <a:noFill/>
          <a:ln w="28575" cap="flat" cmpd="sng" algn="ctr">
            <a:solidFill>
              <a:srgbClr val="FFFFFF"/>
            </a:solidFill>
            <a:prstDash val="solid"/>
            <a:round/>
            <a:headEnd type="none" w="med" len="med"/>
            <a:tailEnd type="none" w="med" len="med"/>
          </a:ln>
          <a:effectLst/>
        </p:spPr>
      </p:cxnSp>
      <p:sp>
        <p:nvSpPr>
          <p:cNvPr id="17" name="TextBox 132"/>
          <p:cNvSpPr txBox="1">
            <a:spLocks noChangeArrowheads="1"/>
          </p:cNvSpPr>
          <p:nvPr/>
        </p:nvSpPr>
        <p:spPr bwMode="auto">
          <a:xfrm>
            <a:off x="4032544" y="30230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18" name="AutoShape 39"/>
          <p:cNvSpPr>
            <a:spLocks noChangeArrowheads="1"/>
          </p:cNvSpPr>
          <p:nvPr/>
        </p:nvSpPr>
        <p:spPr bwMode="auto">
          <a:xfrm rot="16200000">
            <a:off x="3076558" y="3569914"/>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9" name="Rectangle 103"/>
          <p:cNvSpPr>
            <a:spLocks noChangeArrowheads="1"/>
          </p:cNvSpPr>
          <p:nvPr/>
        </p:nvSpPr>
        <p:spPr bwMode="auto">
          <a:xfrm>
            <a:off x="3992968" y="3605609"/>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20" name="TextBox 104"/>
          <p:cNvSpPr txBox="1">
            <a:spLocks noChangeArrowheads="1"/>
          </p:cNvSpPr>
          <p:nvPr/>
        </p:nvSpPr>
        <p:spPr bwMode="auto">
          <a:xfrm>
            <a:off x="4059447" y="3639808"/>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21" name="Straight Connector 116"/>
          <p:cNvCxnSpPr>
            <a:cxnSpLocks noChangeShapeType="1"/>
          </p:cNvCxnSpPr>
          <p:nvPr/>
        </p:nvCxnSpPr>
        <p:spPr bwMode="auto">
          <a:xfrm>
            <a:off x="3653214" y="3792701"/>
            <a:ext cx="409353" cy="0"/>
          </a:xfrm>
          <a:prstGeom prst="line">
            <a:avLst/>
          </a:prstGeom>
          <a:noFill/>
          <a:ln w="25400" algn="ctr">
            <a:solidFill>
              <a:srgbClr val="FFFFFF"/>
            </a:solidFill>
            <a:round/>
            <a:headEnd/>
            <a:tailEnd/>
          </a:ln>
        </p:spPr>
      </p:cxnSp>
      <p:sp>
        <p:nvSpPr>
          <p:cNvPr id="22" name="TextBox 117"/>
          <p:cNvSpPr txBox="1">
            <a:spLocks noChangeArrowheads="1"/>
          </p:cNvSpPr>
          <p:nvPr/>
        </p:nvSpPr>
        <p:spPr bwMode="auto">
          <a:xfrm>
            <a:off x="4703399" y="3633774"/>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3" name="Straight Connector 119"/>
          <p:cNvCxnSpPr>
            <a:cxnSpLocks noChangeShapeType="1"/>
          </p:cNvCxnSpPr>
          <p:nvPr/>
        </p:nvCxnSpPr>
        <p:spPr bwMode="auto">
          <a:xfrm flipV="1">
            <a:off x="4471921" y="4286889"/>
            <a:ext cx="110891" cy="76447"/>
          </a:xfrm>
          <a:prstGeom prst="line">
            <a:avLst/>
          </a:prstGeom>
          <a:noFill/>
          <a:ln w="9525" algn="ctr">
            <a:solidFill>
              <a:schemeClr val="tx1"/>
            </a:solidFill>
            <a:round/>
            <a:headEnd/>
            <a:tailEnd/>
          </a:ln>
        </p:spPr>
      </p:cxnSp>
      <p:cxnSp>
        <p:nvCxnSpPr>
          <p:cNvPr id="24" name="Straight Connector 120"/>
          <p:cNvCxnSpPr>
            <a:cxnSpLocks noChangeShapeType="1"/>
          </p:cNvCxnSpPr>
          <p:nvPr/>
        </p:nvCxnSpPr>
        <p:spPr bwMode="auto">
          <a:xfrm>
            <a:off x="4585171" y="4289908"/>
            <a:ext cx="96734" cy="82481"/>
          </a:xfrm>
          <a:prstGeom prst="line">
            <a:avLst/>
          </a:prstGeom>
          <a:noFill/>
          <a:ln w="9525" algn="ctr">
            <a:solidFill>
              <a:schemeClr val="tx1"/>
            </a:solidFill>
            <a:round/>
            <a:headEnd/>
            <a:tailEnd/>
          </a:ln>
        </p:spPr>
      </p:cxnSp>
      <p:cxnSp>
        <p:nvCxnSpPr>
          <p:cNvPr id="25" name="Straight Connector 125"/>
          <p:cNvCxnSpPr>
            <a:cxnSpLocks noChangeShapeType="1"/>
          </p:cNvCxnSpPr>
          <p:nvPr/>
        </p:nvCxnSpPr>
        <p:spPr bwMode="auto">
          <a:xfrm>
            <a:off x="2906471" y="4008963"/>
            <a:ext cx="410532" cy="0"/>
          </a:xfrm>
          <a:prstGeom prst="line">
            <a:avLst/>
          </a:prstGeom>
          <a:noFill/>
          <a:ln w="25400" algn="ctr">
            <a:solidFill>
              <a:srgbClr val="FFFFFF"/>
            </a:solidFill>
            <a:round/>
            <a:headEnd/>
            <a:tailEnd/>
          </a:ln>
        </p:spPr>
      </p:cxnSp>
      <p:cxnSp>
        <p:nvCxnSpPr>
          <p:cNvPr id="26" name="Straight Connector 126"/>
          <p:cNvCxnSpPr>
            <a:cxnSpLocks noChangeShapeType="1"/>
          </p:cNvCxnSpPr>
          <p:nvPr/>
        </p:nvCxnSpPr>
        <p:spPr bwMode="auto">
          <a:xfrm>
            <a:off x="2900571" y="2907958"/>
            <a:ext cx="1114572" cy="0"/>
          </a:xfrm>
          <a:prstGeom prst="line">
            <a:avLst/>
          </a:prstGeom>
          <a:noFill/>
          <a:ln w="25400" algn="ctr">
            <a:solidFill>
              <a:srgbClr val="FFFFFF"/>
            </a:solidFill>
            <a:round/>
            <a:headEnd/>
            <a:tailEnd/>
          </a:ln>
        </p:spPr>
      </p:cxnSp>
      <p:cxnSp>
        <p:nvCxnSpPr>
          <p:cNvPr id="27" name="Straight Connector 127"/>
          <p:cNvCxnSpPr>
            <a:cxnSpLocks noChangeShapeType="1"/>
          </p:cNvCxnSpPr>
          <p:nvPr/>
        </p:nvCxnSpPr>
        <p:spPr bwMode="auto">
          <a:xfrm rot="5400000" flipH="1" flipV="1">
            <a:off x="3226779" y="4350960"/>
            <a:ext cx="553229" cy="0"/>
          </a:xfrm>
          <a:prstGeom prst="line">
            <a:avLst/>
          </a:prstGeom>
          <a:noFill/>
          <a:ln w="25400" algn="ctr">
            <a:solidFill>
              <a:srgbClr val="FFFFFF"/>
            </a:solidFill>
            <a:round/>
            <a:headEnd/>
            <a:tailEnd/>
          </a:ln>
        </p:spPr>
      </p:cxnSp>
      <p:sp>
        <p:nvSpPr>
          <p:cNvPr id="29" name="TextBox 132"/>
          <p:cNvSpPr txBox="1">
            <a:spLocks noChangeArrowheads="1"/>
          </p:cNvSpPr>
          <p:nvPr/>
        </p:nvSpPr>
        <p:spPr bwMode="auto">
          <a:xfrm>
            <a:off x="4025785" y="3949909"/>
            <a:ext cx="947695" cy="369845"/>
          </a:xfrm>
          <a:prstGeom prst="rect">
            <a:avLst/>
          </a:prstGeom>
          <a:noFill/>
          <a:ln w="9525">
            <a:noFill/>
            <a:miter lim="800000"/>
            <a:headEnd/>
            <a:tailEnd/>
          </a:ln>
        </p:spPr>
        <p:txBody>
          <a:bodyPr wrap="none">
            <a:spAutoFit/>
          </a:bodyPr>
          <a:lstStyle/>
          <a:p>
            <a:r>
              <a:rPr lang="en-US" b="1" dirty="0" smtClean="0">
                <a:solidFill>
                  <a:schemeClr val="tx1"/>
                </a:solidFill>
              </a:rPr>
              <a:t>shadow</a:t>
            </a:r>
            <a:endParaRPr lang="en-US" sz="2000" b="1" dirty="0">
              <a:solidFill>
                <a:schemeClr val="tx1"/>
              </a:solidFill>
            </a:endParaRPr>
          </a:p>
        </p:txBody>
      </p:sp>
      <p:cxnSp>
        <p:nvCxnSpPr>
          <p:cNvPr id="30" name="Straight Connector 29"/>
          <p:cNvCxnSpPr/>
          <p:nvPr/>
        </p:nvCxnSpPr>
        <p:spPr bwMode="auto">
          <a:xfrm rot="5400000" flipH="1" flipV="1">
            <a:off x="2815634" y="3237236"/>
            <a:ext cx="657554" cy="0"/>
          </a:xfrm>
          <a:prstGeom prst="line">
            <a:avLst/>
          </a:prstGeom>
          <a:noFill/>
          <a:ln w="28575" cap="flat" cmpd="sng" algn="ctr">
            <a:solidFill>
              <a:srgbClr val="FFFFFF"/>
            </a:solidFill>
            <a:prstDash val="solid"/>
            <a:round/>
            <a:headEnd type="none" w="med" len="med"/>
            <a:tailEnd type="none" w="med" len="med"/>
          </a:ln>
          <a:effectLst/>
        </p:spPr>
      </p:cxnSp>
      <p:sp>
        <p:nvSpPr>
          <p:cNvPr id="31" name="Text Box 41"/>
          <p:cNvSpPr txBox="1">
            <a:spLocks noChangeArrowheads="1"/>
          </p:cNvSpPr>
          <p:nvPr/>
        </p:nvSpPr>
        <p:spPr bwMode="auto">
          <a:xfrm rot="16200000">
            <a:off x="3096141" y="3532868"/>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2" name="Straight Connector 116"/>
          <p:cNvCxnSpPr>
            <a:cxnSpLocks noChangeShapeType="1"/>
          </p:cNvCxnSpPr>
          <p:nvPr/>
        </p:nvCxnSpPr>
        <p:spPr bwMode="auto">
          <a:xfrm>
            <a:off x="3136466" y="3568302"/>
            <a:ext cx="205151" cy="0"/>
          </a:xfrm>
          <a:prstGeom prst="line">
            <a:avLst/>
          </a:prstGeom>
          <a:noFill/>
          <a:ln w="25400" algn="ctr">
            <a:solidFill>
              <a:srgbClr val="FFFFFF"/>
            </a:solidFill>
            <a:round/>
            <a:headEnd/>
            <a:tailEnd/>
          </a:ln>
        </p:spPr>
      </p:cxnSp>
      <p:sp>
        <p:nvSpPr>
          <p:cNvPr id="33" name="AutoShape 39"/>
          <p:cNvSpPr>
            <a:spLocks noChangeArrowheads="1"/>
          </p:cNvSpPr>
          <p:nvPr/>
        </p:nvSpPr>
        <p:spPr bwMode="auto">
          <a:xfrm rot="16200000">
            <a:off x="5155197" y="285277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34" name="Straight Connector 127"/>
          <p:cNvCxnSpPr>
            <a:cxnSpLocks noChangeShapeType="1"/>
          </p:cNvCxnSpPr>
          <p:nvPr/>
        </p:nvCxnSpPr>
        <p:spPr bwMode="auto">
          <a:xfrm rot="5400000" flipH="1" flipV="1">
            <a:off x="4934888" y="4004356"/>
            <a:ext cx="1294289" cy="0"/>
          </a:xfrm>
          <a:prstGeom prst="line">
            <a:avLst/>
          </a:prstGeom>
          <a:noFill/>
          <a:ln w="25400" algn="ctr">
            <a:solidFill>
              <a:srgbClr val="FFFFFF"/>
            </a:solidFill>
            <a:round/>
            <a:headEnd/>
            <a:tailEnd/>
          </a:ln>
        </p:spPr>
      </p:cxnSp>
      <p:sp>
        <p:nvSpPr>
          <p:cNvPr id="35" name="Text Box 41"/>
          <p:cNvSpPr txBox="1">
            <a:spLocks noChangeArrowheads="1"/>
          </p:cNvSpPr>
          <p:nvPr/>
        </p:nvSpPr>
        <p:spPr bwMode="auto">
          <a:xfrm rot="16200000">
            <a:off x="5174780" y="281573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6" name="Straight Connector 116"/>
          <p:cNvCxnSpPr>
            <a:cxnSpLocks noChangeShapeType="1"/>
          </p:cNvCxnSpPr>
          <p:nvPr/>
        </p:nvCxnSpPr>
        <p:spPr bwMode="auto">
          <a:xfrm>
            <a:off x="5046724" y="2895091"/>
            <a:ext cx="338692" cy="0"/>
          </a:xfrm>
          <a:prstGeom prst="line">
            <a:avLst/>
          </a:prstGeom>
          <a:noFill/>
          <a:ln w="25400" algn="ctr">
            <a:solidFill>
              <a:srgbClr val="FFFFFF"/>
            </a:solidFill>
            <a:round/>
            <a:headEnd/>
            <a:tailEnd/>
          </a:ln>
        </p:spPr>
      </p:cxnSp>
      <p:cxnSp>
        <p:nvCxnSpPr>
          <p:cNvPr id="37" name="Straight Connector 116"/>
          <p:cNvCxnSpPr>
            <a:cxnSpLocks noChangeShapeType="1"/>
          </p:cNvCxnSpPr>
          <p:nvPr/>
        </p:nvCxnSpPr>
        <p:spPr bwMode="auto">
          <a:xfrm>
            <a:off x="5211228" y="3244740"/>
            <a:ext cx="168384" cy="0"/>
          </a:xfrm>
          <a:prstGeom prst="line">
            <a:avLst/>
          </a:prstGeom>
          <a:noFill/>
          <a:ln w="25400" algn="ctr">
            <a:solidFill>
              <a:srgbClr val="FFFFFF"/>
            </a:solidFill>
            <a:round/>
            <a:headEnd/>
            <a:tailEnd/>
          </a:ln>
        </p:spPr>
      </p:cxnSp>
      <p:cxnSp>
        <p:nvCxnSpPr>
          <p:cNvPr id="38" name="Straight Connector 37"/>
          <p:cNvCxnSpPr/>
          <p:nvPr/>
        </p:nvCxnSpPr>
        <p:spPr bwMode="auto">
          <a:xfrm rot="5400000" flipH="1" flipV="1">
            <a:off x="4916857" y="3525983"/>
            <a:ext cx="577497" cy="0"/>
          </a:xfrm>
          <a:prstGeom prst="line">
            <a:avLst/>
          </a:prstGeom>
          <a:noFill/>
          <a:ln w="28575" cap="flat" cmpd="sng" algn="ctr">
            <a:solidFill>
              <a:srgbClr val="FFFFFF"/>
            </a:solidFill>
            <a:prstDash val="solid"/>
            <a:round/>
            <a:headEnd type="none" w="med" len="med"/>
            <a:tailEnd type="none" w="med" len="med"/>
          </a:ln>
          <a:effectLst/>
        </p:spPr>
      </p:cxnSp>
      <p:cxnSp>
        <p:nvCxnSpPr>
          <p:cNvPr id="39" name="Straight Connector 116"/>
          <p:cNvCxnSpPr>
            <a:cxnSpLocks noChangeShapeType="1"/>
          </p:cNvCxnSpPr>
          <p:nvPr/>
        </p:nvCxnSpPr>
        <p:spPr bwMode="auto">
          <a:xfrm>
            <a:off x="5031238" y="3813571"/>
            <a:ext cx="168384" cy="0"/>
          </a:xfrm>
          <a:prstGeom prst="line">
            <a:avLst/>
          </a:prstGeom>
          <a:noFill/>
          <a:ln w="25400" algn="ctr">
            <a:solidFill>
              <a:srgbClr val="FFFFFF"/>
            </a:solidFill>
            <a:round/>
            <a:headEnd/>
            <a:tailEnd/>
          </a:ln>
        </p:spPr>
      </p:cxnSp>
      <p:sp>
        <p:nvSpPr>
          <p:cNvPr id="47" name="Rectangle 36"/>
          <p:cNvSpPr>
            <a:spLocks noChangeArrowheads="1"/>
          </p:cNvSpPr>
          <p:nvPr/>
        </p:nvSpPr>
        <p:spPr bwMode="auto">
          <a:xfrm>
            <a:off x="422671" y="3490980"/>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48" name="AutoShape 39"/>
          <p:cNvSpPr>
            <a:spLocks noChangeArrowheads="1"/>
          </p:cNvSpPr>
          <p:nvPr/>
        </p:nvSpPr>
        <p:spPr bwMode="auto">
          <a:xfrm rot="16200000">
            <a:off x="516079" y="378319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49" name="Rectangle 103"/>
          <p:cNvSpPr>
            <a:spLocks noChangeArrowheads="1"/>
          </p:cNvSpPr>
          <p:nvPr/>
        </p:nvSpPr>
        <p:spPr bwMode="auto">
          <a:xfrm>
            <a:off x="1432488"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50" name="TextBox 104"/>
          <p:cNvSpPr txBox="1">
            <a:spLocks noChangeArrowheads="1"/>
          </p:cNvSpPr>
          <p:nvPr/>
        </p:nvSpPr>
        <p:spPr bwMode="auto">
          <a:xfrm>
            <a:off x="1498969" y="3853093"/>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1" name="Straight Connector 116"/>
          <p:cNvCxnSpPr>
            <a:cxnSpLocks noChangeShapeType="1"/>
          </p:cNvCxnSpPr>
          <p:nvPr/>
        </p:nvCxnSpPr>
        <p:spPr bwMode="auto">
          <a:xfrm>
            <a:off x="1092736" y="4005987"/>
            <a:ext cx="409353" cy="0"/>
          </a:xfrm>
          <a:prstGeom prst="line">
            <a:avLst/>
          </a:prstGeom>
          <a:noFill/>
          <a:ln w="25400" algn="ctr">
            <a:solidFill>
              <a:srgbClr val="FFFFFF"/>
            </a:solidFill>
            <a:round/>
            <a:headEnd/>
            <a:tailEnd/>
          </a:ln>
        </p:spPr>
      </p:cxnSp>
      <p:sp>
        <p:nvSpPr>
          <p:cNvPr id="52" name="TextBox 117"/>
          <p:cNvSpPr txBox="1">
            <a:spLocks noChangeArrowheads="1"/>
          </p:cNvSpPr>
          <p:nvPr/>
        </p:nvSpPr>
        <p:spPr bwMode="auto">
          <a:xfrm>
            <a:off x="2142920" y="38470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3"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54"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cxnSp>
        <p:nvCxnSpPr>
          <p:cNvPr id="55" name="Straight Connector 124"/>
          <p:cNvCxnSpPr>
            <a:cxnSpLocks noChangeShapeType="1"/>
          </p:cNvCxnSpPr>
          <p:nvPr/>
        </p:nvCxnSpPr>
        <p:spPr bwMode="auto">
          <a:xfrm>
            <a:off x="2485492" y="4017052"/>
            <a:ext cx="409353" cy="0"/>
          </a:xfrm>
          <a:prstGeom prst="line">
            <a:avLst/>
          </a:prstGeom>
          <a:noFill/>
          <a:ln w="25400" algn="ctr">
            <a:solidFill>
              <a:srgbClr val="FFFFFF"/>
            </a:solidFill>
            <a:round/>
            <a:headEnd/>
            <a:tailEnd/>
          </a:ln>
        </p:spPr>
      </p:cxnSp>
      <p:cxnSp>
        <p:nvCxnSpPr>
          <p:cNvPr id="56" name="Straight Connector 125"/>
          <p:cNvCxnSpPr>
            <a:cxnSpLocks noChangeShapeType="1"/>
          </p:cNvCxnSpPr>
          <p:nvPr/>
        </p:nvCxnSpPr>
        <p:spPr bwMode="auto">
          <a:xfrm>
            <a:off x="345992" y="4222248"/>
            <a:ext cx="410532" cy="0"/>
          </a:xfrm>
          <a:prstGeom prst="line">
            <a:avLst/>
          </a:prstGeom>
          <a:noFill/>
          <a:ln w="25400" algn="ctr">
            <a:solidFill>
              <a:srgbClr val="FFFFFF"/>
            </a:solidFill>
            <a:round/>
            <a:headEnd/>
            <a:tailEnd/>
          </a:ln>
        </p:spPr>
      </p:cxnSp>
      <p:cxnSp>
        <p:nvCxnSpPr>
          <p:cNvPr id="57" name="Straight Connector 126"/>
          <p:cNvCxnSpPr>
            <a:cxnSpLocks noChangeShapeType="1"/>
          </p:cNvCxnSpPr>
          <p:nvPr/>
        </p:nvCxnSpPr>
        <p:spPr bwMode="auto">
          <a:xfrm>
            <a:off x="340093" y="3747477"/>
            <a:ext cx="409353" cy="0"/>
          </a:xfrm>
          <a:prstGeom prst="line">
            <a:avLst/>
          </a:prstGeom>
          <a:noFill/>
          <a:ln w="25400" algn="ctr">
            <a:solidFill>
              <a:srgbClr val="FFFFFF"/>
            </a:solidFill>
            <a:round/>
            <a:headEnd/>
            <a:tailEnd/>
          </a:ln>
        </p:spPr>
      </p:cxnSp>
      <p:cxnSp>
        <p:nvCxnSpPr>
          <p:cNvPr id="58" name="Straight Connector 127"/>
          <p:cNvCxnSpPr>
            <a:cxnSpLocks noChangeShapeType="1"/>
          </p:cNvCxnSpPr>
          <p:nvPr/>
        </p:nvCxnSpPr>
        <p:spPr bwMode="auto">
          <a:xfrm rot="5400000" flipH="1" flipV="1">
            <a:off x="666300" y="4564245"/>
            <a:ext cx="553229" cy="0"/>
          </a:xfrm>
          <a:prstGeom prst="line">
            <a:avLst/>
          </a:prstGeom>
          <a:noFill/>
          <a:ln w="25400" algn="ctr">
            <a:solidFill>
              <a:srgbClr val="FFFFFF"/>
            </a:solidFill>
            <a:round/>
            <a:headEnd/>
            <a:tailEnd/>
          </a:ln>
        </p:spPr>
      </p:cxnSp>
      <p:cxnSp>
        <p:nvCxnSpPr>
          <p:cNvPr id="64" name="Straight Connector 63"/>
          <p:cNvCxnSpPr/>
          <p:nvPr/>
        </p:nvCxnSpPr>
        <p:spPr bwMode="auto">
          <a:xfrm rot="5400000" flipH="1" flipV="1">
            <a:off x="1501164" y="2844456"/>
            <a:ext cx="2322859" cy="0"/>
          </a:xfrm>
          <a:prstGeom prst="line">
            <a:avLst/>
          </a:prstGeom>
          <a:noFill/>
          <a:ln w="28575" cap="flat" cmpd="sng" algn="ctr">
            <a:solidFill>
              <a:srgbClr val="FFFFFF"/>
            </a:solidFill>
            <a:prstDash val="solid"/>
            <a:round/>
            <a:headEnd type="none" w="med" len="med"/>
            <a:tailEnd type="none" w="med" len="med"/>
          </a:ln>
          <a:effectLst/>
        </p:spPr>
      </p:cxnSp>
      <p:sp>
        <p:nvSpPr>
          <p:cNvPr id="66" name="TextBox 132"/>
          <p:cNvSpPr txBox="1">
            <a:spLocks noChangeArrowheads="1"/>
          </p:cNvSpPr>
          <p:nvPr/>
        </p:nvSpPr>
        <p:spPr bwMode="auto">
          <a:xfrm>
            <a:off x="1465306" y="41631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67" name="Text Box 41"/>
          <p:cNvSpPr txBox="1">
            <a:spLocks noChangeArrowheads="1"/>
          </p:cNvSpPr>
          <p:nvPr/>
        </p:nvSpPr>
        <p:spPr bwMode="auto">
          <a:xfrm rot="16200000">
            <a:off x="535662" y="374615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sp>
        <p:nvSpPr>
          <p:cNvPr id="70" name="Rectangle 36"/>
          <p:cNvSpPr>
            <a:spLocks noChangeArrowheads="1"/>
          </p:cNvSpPr>
          <p:nvPr/>
        </p:nvSpPr>
        <p:spPr bwMode="auto">
          <a:xfrm>
            <a:off x="6300010" y="2318163"/>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71" name="AutoShape 39"/>
          <p:cNvSpPr>
            <a:spLocks noChangeArrowheads="1"/>
          </p:cNvSpPr>
          <p:nvPr/>
        </p:nvSpPr>
        <p:spPr bwMode="auto">
          <a:xfrm rot="16200000">
            <a:off x="6393418" y="2610382"/>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2" name="Rectangle 103"/>
          <p:cNvSpPr>
            <a:spLocks noChangeArrowheads="1"/>
          </p:cNvSpPr>
          <p:nvPr/>
        </p:nvSpPr>
        <p:spPr bwMode="auto">
          <a:xfrm>
            <a:off x="7309827" y="2646077"/>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3" name="TextBox 104"/>
          <p:cNvSpPr txBox="1">
            <a:spLocks noChangeArrowheads="1"/>
          </p:cNvSpPr>
          <p:nvPr/>
        </p:nvSpPr>
        <p:spPr bwMode="auto">
          <a:xfrm>
            <a:off x="7376308" y="2680276"/>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4" name="Straight Connector 116"/>
          <p:cNvCxnSpPr>
            <a:cxnSpLocks noChangeShapeType="1"/>
          </p:cNvCxnSpPr>
          <p:nvPr/>
        </p:nvCxnSpPr>
        <p:spPr bwMode="auto">
          <a:xfrm>
            <a:off x="6970075" y="2833170"/>
            <a:ext cx="409353" cy="0"/>
          </a:xfrm>
          <a:prstGeom prst="line">
            <a:avLst/>
          </a:prstGeom>
          <a:noFill/>
          <a:ln w="25400" algn="ctr">
            <a:solidFill>
              <a:srgbClr val="FFFFFF"/>
            </a:solidFill>
            <a:round/>
            <a:headEnd/>
            <a:tailEnd/>
          </a:ln>
        </p:spPr>
      </p:cxnSp>
      <p:sp>
        <p:nvSpPr>
          <p:cNvPr id="75" name="TextBox 117"/>
          <p:cNvSpPr txBox="1">
            <a:spLocks noChangeArrowheads="1"/>
          </p:cNvSpPr>
          <p:nvPr/>
        </p:nvSpPr>
        <p:spPr bwMode="auto">
          <a:xfrm>
            <a:off x="8020259" y="2674242"/>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6" name="Straight Connector 119"/>
          <p:cNvCxnSpPr>
            <a:cxnSpLocks noChangeShapeType="1"/>
          </p:cNvCxnSpPr>
          <p:nvPr/>
        </p:nvCxnSpPr>
        <p:spPr bwMode="auto">
          <a:xfrm flipV="1">
            <a:off x="7788781" y="3327358"/>
            <a:ext cx="110891" cy="76447"/>
          </a:xfrm>
          <a:prstGeom prst="line">
            <a:avLst/>
          </a:prstGeom>
          <a:noFill/>
          <a:ln w="9525" algn="ctr">
            <a:solidFill>
              <a:schemeClr val="tx1"/>
            </a:solidFill>
            <a:round/>
            <a:headEnd/>
            <a:tailEnd/>
          </a:ln>
        </p:spPr>
      </p:cxnSp>
      <p:cxnSp>
        <p:nvCxnSpPr>
          <p:cNvPr id="77" name="Straight Connector 120"/>
          <p:cNvCxnSpPr>
            <a:cxnSpLocks noChangeShapeType="1"/>
          </p:cNvCxnSpPr>
          <p:nvPr/>
        </p:nvCxnSpPr>
        <p:spPr bwMode="auto">
          <a:xfrm>
            <a:off x="7902031" y="3330376"/>
            <a:ext cx="96734" cy="82481"/>
          </a:xfrm>
          <a:prstGeom prst="line">
            <a:avLst/>
          </a:prstGeom>
          <a:noFill/>
          <a:ln w="9525" algn="ctr">
            <a:solidFill>
              <a:schemeClr val="tx1"/>
            </a:solidFill>
            <a:round/>
            <a:headEnd/>
            <a:tailEnd/>
          </a:ln>
        </p:spPr>
      </p:cxnSp>
      <p:cxnSp>
        <p:nvCxnSpPr>
          <p:cNvPr id="78" name="Straight Connector 124"/>
          <p:cNvCxnSpPr>
            <a:cxnSpLocks noChangeShapeType="1"/>
          </p:cNvCxnSpPr>
          <p:nvPr/>
        </p:nvCxnSpPr>
        <p:spPr bwMode="auto">
          <a:xfrm>
            <a:off x="8362831" y="2844235"/>
            <a:ext cx="409353" cy="0"/>
          </a:xfrm>
          <a:prstGeom prst="line">
            <a:avLst/>
          </a:prstGeom>
          <a:noFill/>
          <a:ln w="25400" algn="ctr">
            <a:solidFill>
              <a:srgbClr val="FFFFFF"/>
            </a:solidFill>
            <a:round/>
            <a:headEnd/>
            <a:tailEnd/>
          </a:ln>
        </p:spPr>
      </p:cxnSp>
      <p:cxnSp>
        <p:nvCxnSpPr>
          <p:cNvPr id="79" name="Straight Connector 125"/>
          <p:cNvCxnSpPr>
            <a:cxnSpLocks noChangeShapeType="1"/>
          </p:cNvCxnSpPr>
          <p:nvPr/>
        </p:nvCxnSpPr>
        <p:spPr bwMode="auto">
          <a:xfrm>
            <a:off x="6223331" y="3049431"/>
            <a:ext cx="410532" cy="0"/>
          </a:xfrm>
          <a:prstGeom prst="line">
            <a:avLst/>
          </a:prstGeom>
          <a:noFill/>
          <a:ln w="25400" algn="ctr">
            <a:solidFill>
              <a:srgbClr val="FFFFFF"/>
            </a:solidFill>
            <a:round/>
            <a:headEnd/>
            <a:tailEnd/>
          </a:ln>
        </p:spPr>
      </p:cxnSp>
      <p:cxnSp>
        <p:nvCxnSpPr>
          <p:cNvPr id="80" name="Straight Connector 126"/>
          <p:cNvCxnSpPr>
            <a:cxnSpLocks noChangeShapeType="1"/>
          </p:cNvCxnSpPr>
          <p:nvPr/>
        </p:nvCxnSpPr>
        <p:spPr bwMode="auto">
          <a:xfrm>
            <a:off x="6217432" y="2574660"/>
            <a:ext cx="409353" cy="0"/>
          </a:xfrm>
          <a:prstGeom prst="line">
            <a:avLst/>
          </a:prstGeom>
          <a:noFill/>
          <a:ln w="25400" algn="ctr">
            <a:solidFill>
              <a:srgbClr val="FFFFFF"/>
            </a:solidFill>
            <a:round/>
            <a:headEnd/>
            <a:tailEnd/>
          </a:ln>
        </p:spPr>
      </p:cxnSp>
      <p:cxnSp>
        <p:nvCxnSpPr>
          <p:cNvPr id="81" name="Straight Connector 127"/>
          <p:cNvCxnSpPr>
            <a:cxnSpLocks noChangeShapeType="1"/>
          </p:cNvCxnSpPr>
          <p:nvPr/>
        </p:nvCxnSpPr>
        <p:spPr bwMode="auto">
          <a:xfrm rot="5400000" flipH="1" flipV="1">
            <a:off x="6543639" y="3391428"/>
            <a:ext cx="553229" cy="0"/>
          </a:xfrm>
          <a:prstGeom prst="line">
            <a:avLst/>
          </a:prstGeom>
          <a:noFill/>
          <a:ln w="25400" algn="ctr">
            <a:solidFill>
              <a:srgbClr val="FFFFFF"/>
            </a:solidFill>
            <a:round/>
            <a:headEnd/>
            <a:tailEnd/>
          </a:ln>
        </p:spPr>
      </p:cxnSp>
      <p:cxnSp>
        <p:nvCxnSpPr>
          <p:cNvPr id="82" name="Straight Connector 81"/>
          <p:cNvCxnSpPr/>
          <p:nvPr/>
        </p:nvCxnSpPr>
        <p:spPr bwMode="auto">
          <a:xfrm rot="5400000" flipH="1" flipV="1">
            <a:off x="7984790" y="2277926"/>
            <a:ext cx="1110285" cy="0"/>
          </a:xfrm>
          <a:prstGeom prst="line">
            <a:avLst/>
          </a:prstGeom>
          <a:noFill/>
          <a:ln w="28575" cap="flat" cmpd="sng" algn="ctr">
            <a:solidFill>
              <a:srgbClr val="FFFFFF"/>
            </a:solidFill>
            <a:prstDash val="solid"/>
            <a:round/>
            <a:headEnd type="none" w="med" len="med"/>
            <a:tailEnd type="none" w="med" len="med"/>
          </a:ln>
          <a:effectLst/>
        </p:spPr>
      </p:cxnSp>
      <p:sp>
        <p:nvSpPr>
          <p:cNvPr id="83" name="TextBox 132"/>
          <p:cNvSpPr txBox="1">
            <a:spLocks noChangeArrowheads="1"/>
          </p:cNvSpPr>
          <p:nvPr/>
        </p:nvSpPr>
        <p:spPr bwMode="auto">
          <a:xfrm>
            <a:off x="7342645" y="2990378"/>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84" name="Text Box 41"/>
          <p:cNvSpPr txBox="1">
            <a:spLocks noChangeArrowheads="1"/>
          </p:cNvSpPr>
          <p:nvPr/>
        </p:nvSpPr>
        <p:spPr bwMode="auto">
          <a:xfrm rot="16200000">
            <a:off x="6413001" y="2573337"/>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85" name="Straight Connector 84"/>
          <p:cNvCxnSpPr/>
          <p:nvPr/>
        </p:nvCxnSpPr>
        <p:spPr bwMode="auto">
          <a:xfrm rot="5400000" flipH="1" flipV="1">
            <a:off x="-695354" y="2701998"/>
            <a:ext cx="2090951" cy="0"/>
          </a:xfrm>
          <a:prstGeom prst="line">
            <a:avLst/>
          </a:prstGeom>
          <a:noFill/>
          <a:ln w="28575" cap="flat" cmpd="sng" algn="ctr">
            <a:solidFill>
              <a:srgbClr val="FFFFFF"/>
            </a:solidFill>
            <a:prstDash val="solid"/>
            <a:round/>
            <a:headEnd type="none" w="med" len="med"/>
            <a:tailEnd type="none" w="med" len="med"/>
          </a:ln>
          <a:effectLst/>
        </p:spPr>
      </p:cxnSp>
      <p:sp>
        <p:nvSpPr>
          <p:cNvPr id="88" name="TextBox 87"/>
          <p:cNvSpPr txBox="1"/>
          <p:nvPr/>
        </p:nvSpPr>
        <p:spPr>
          <a:xfrm>
            <a:off x="1510745" y="5194849"/>
            <a:ext cx="6332183" cy="477054"/>
          </a:xfrm>
          <a:prstGeom prst="rect">
            <a:avLst/>
          </a:prstGeom>
          <a:noFill/>
        </p:spPr>
        <p:txBody>
          <a:bodyPr wrap="none" rtlCol="0">
            <a:spAutoFit/>
          </a:bodyPr>
          <a:lstStyle/>
          <a:p>
            <a:r>
              <a:rPr lang="en-US" sz="2000" b="1" dirty="0" smtClean="0"/>
              <a:t>3-bit scan chain fragment; middle cell transformed</a:t>
            </a:r>
            <a:endParaRPr lang="en-US" sz="2000" b="1" dirty="0"/>
          </a:p>
        </p:txBody>
      </p:sp>
      <p:cxnSp>
        <p:nvCxnSpPr>
          <p:cNvPr id="89" name="Straight Connector 88"/>
          <p:cNvCxnSpPr/>
          <p:nvPr/>
        </p:nvCxnSpPr>
        <p:spPr bwMode="auto">
          <a:xfrm rot="5400000" flipH="1" flipV="1">
            <a:off x="2291407" y="2293551"/>
            <a:ext cx="1221049" cy="0"/>
          </a:xfrm>
          <a:prstGeom prst="line">
            <a:avLst/>
          </a:prstGeom>
          <a:noFill/>
          <a:ln w="28575" cap="flat" cmpd="sng" algn="ctr">
            <a:solidFill>
              <a:srgbClr val="FFFFFF"/>
            </a:solidFill>
            <a:prstDash val="solid"/>
            <a:round/>
            <a:headEnd type="none" w="med" len="med"/>
            <a:tailEnd type="none" w="med" len="med"/>
          </a:ln>
          <a:effectLst/>
        </p:spPr>
      </p:cxnSp>
      <p:cxnSp>
        <p:nvCxnSpPr>
          <p:cNvPr id="93" name="Straight Connector 92"/>
          <p:cNvCxnSpPr/>
          <p:nvPr/>
        </p:nvCxnSpPr>
        <p:spPr bwMode="auto">
          <a:xfrm rot="5400000" flipH="1" flipV="1">
            <a:off x="5776683" y="2121275"/>
            <a:ext cx="903002" cy="0"/>
          </a:xfrm>
          <a:prstGeom prst="line">
            <a:avLst/>
          </a:prstGeom>
          <a:noFill/>
          <a:ln w="28575" cap="flat" cmpd="sng" algn="ctr">
            <a:solidFill>
              <a:srgbClr val="FFFFFF"/>
            </a:solidFill>
            <a:prstDash val="solid"/>
            <a:round/>
            <a:headEnd type="none" w="med" len="med"/>
            <a:tailEnd type="none" w="med" len="med"/>
          </a:ln>
          <a:effectLst/>
        </p:spPr>
      </p:cxnSp>
      <p:sp>
        <p:nvSpPr>
          <p:cNvPr id="96" name="Rounded Rectangle 95"/>
          <p:cNvSpPr/>
          <p:nvPr/>
        </p:nvSpPr>
        <p:spPr bwMode="auto">
          <a:xfrm>
            <a:off x="251790" y="1099930"/>
            <a:ext cx="8560905" cy="596348"/>
          </a:xfrm>
          <a:prstGeom prst="roundRect">
            <a:avLst/>
          </a:prstGeom>
          <a:solidFill>
            <a:schemeClr val="accent2">
              <a:lumMod val="40000"/>
              <a:lumOff val="60000"/>
            </a:schemeClr>
          </a:solidFill>
          <a:ln w="9525" cap="flat" cmpd="sng" algn="ctr">
            <a:solidFill>
              <a:schemeClr val="accent2">
                <a:lumMod val="60000"/>
                <a:lumOff val="40000"/>
              </a:schemeClr>
            </a:solid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2400" b="0" i="0" u="none" strike="noStrike" cap="none" normalizeH="0" baseline="0" dirty="0" smtClean="0">
                <a:ln>
                  <a:noFill/>
                </a:ln>
                <a:solidFill>
                  <a:schemeClr val="tx1"/>
                </a:solidFill>
                <a:effectLst/>
                <a:latin typeface="Arial" charset="0"/>
              </a:rPr>
              <a:t>Combinational Logic</a:t>
            </a:r>
          </a:p>
        </p:txBody>
      </p:sp>
      <p:sp>
        <p:nvSpPr>
          <p:cNvPr id="97" name="TextBox 131"/>
          <p:cNvSpPr txBox="1">
            <a:spLocks noChangeArrowheads="1"/>
          </p:cNvSpPr>
          <p:nvPr/>
        </p:nvSpPr>
        <p:spPr bwMode="auto">
          <a:xfrm>
            <a:off x="2916565" y="4509733"/>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98" name="TextBox 131"/>
          <p:cNvSpPr txBox="1">
            <a:spLocks noChangeArrowheads="1"/>
          </p:cNvSpPr>
          <p:nvPr/>
        </p:nvSpPr>
        <p:spPr bwMode="auto">
          <a:xfrm>
            <a:off x="4757533" y="4549489"/>
            <a:ext cx="1828800" cy="477054"/>
          </a:xfrm>
          <a:prstGeom prst="rect">
            <a:avLst/>
          </a:prstGeom>
          <a:noFill/>
          <a:ln w="9525">
            <a:noFill/>
            <a:miter lim="800000"/>
            <a:headEnd/>
            <a:tailEnd/>
          </a:ln>
        </p:spPr>
        <p:txBody>
          <a:bodyPr wrap="square">
            <a:spAutoFit/>
          </a:bodyPr>
          <a:lstStyle/>
          <a:p>
            <a:r>
              <a:rPr lang="en-US" sz="2000" dirty="0" err="1" smtClean="0">
                <a:solidFill>
                  <a:srgbClr val="FFFFCC"/>
                </a:solidFill>
              </a:rPr>
              <a:t>Sel_shadow</a:t>
            </a:r>
            <a:endParaRPr lang="en-US" sz="2000" dirty="0">
              <a:solidFill>
                <a:srgbClr val="FFFFCC"/>
              </a:solidFill>
            </a:endParaRPr>
          </a:p>
        </p:txBody>
      </p:sp>
      <p:sp>
        <p:nvSpPr>
          <p:cNvPr id="99" name="TextBox 131"/>
          <p:cNvSpPr txBox="1">
            <a:spLocks noChangeArrowheads="1"/>
          </p:cNvSpPr>
          <p:nvPr/>
        </p:nvSpPr>
        <p:spPr bwMode="auto">
          <a:xfrm>
            <a:off x="219748" y="4741646"/>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0" name="TextBox 131"/>
          <p:cNvSpPr txBox="1">
            <a:spLocks noChangeArrowheads="1"/>
          </p:cNvSpPr>
          <p:nvPr/>
        </p:nvSpPr>
        <p:spPr bwMode="auto">
          <a:xfrm>
            <a:off x="6189852" y="3568829"/>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1" name="TextBox 133"/>
          <p:cNvSpPr txBox="1">
            <a:spLocks noChangeArrowheads="1"/>
          </p:cNvSpPr>
          <p:nvPr/>
        </p:nvSpPr>
        <p:spPr bwMode="auto">
          <a:xfrm>
            <a:off x="-26504" y="4122062"/>
            <a:ext cx="655013" cy="386947"/>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102" name="TextBox 135"/>
          <p:cNvSpPr txBox="1">
            <a:spLocks noChangeArrowheads="1"/>
          </p:cNvSpPr>
          <p:nvPr/>
        </p:nvSpPr>
        <p:spPr bwMode="auto">
          <a:xfrm>
            <a:off x="8315988" y="2768040"/>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86" name="TextBox 85"/>
          <p:cNvSpPr txBox="1"/>
          <p:nvPr/>
        </p:nvSpPr>
        <p:spPr>
          <a:xfrm>
            <a:off x="425461" y="5897216"/>
            <a:ext cx="8425705" cy="553998"/>
          </a:xfrm>
          <a:prstGeom prst="rect">
            <a:avLst/>
          </a:prstGeom>
          <a:noFill/>
        </p:spPr>
        <p:txBody>
          <a:bodyPr wrap="none" rtlCol="0">
            <a:spAutoFit/>
          </a:bodyPr>
          <a:lstStyle/>
          <a:p>
            <a:r>
              <a:rPr lang="en-US" sz="2400" b="1" dirty="0" smtClean="0">
                <a:solidFill>
                  <a:srgbClr val="99FF33"/>
                </a:solidFill>
              </a:rPr>
              <a:t>Same scan capabilities </a:t>
            </a:r>
            <a:r>
              <a:rPr lang="en-US" sz="2400" b="1" dirty="0" smtClean="0">
                <a:solidFill>
                  <a:srgbClr val="99FF33"/>
                </a:solidFill>
                <a:sym typeface="Symbol"/>
              </a:rPr>
              <a:t></a:t>
            </a:r>
            <a:r>
              <a:rPr lang="en-US" sz="2400" b="1" dirty="0" smtClean="0">
                <a:solidFill>
                  <a:srgbClr val="99FF33"/>
                </a:solidFill>
              </a:rPr>
              <a:t> Same test time, coverage, etc.</a:t>
            </a:r>
            <a:endParaRPr lang="en-US" sz="2400" b="1" dirty="0">
              <a:solidFill>
                <a:srgbClr val="99FF33"/>
              </a:solidFill>
            </a:endParaRPr>
          </a:p>
        </p:txBody>
      </p:sp>
    </p:spTree>
    <p:extLst>
      <p:ext uri="{BB962C8B-B14F-4D97-AF65-F5344CB8AC3E}">
        <p14:creationId xmlns:p14="http://schemas.microsoft.com/office/powerpoint/2010/main" val="1267590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sp>
        <p:nvSpPr>
          <p:cNvPr id="3" name="Rectangle 2"/>
          <p:cNvSpPr/>
          <p:nvPr/>
        </p:nvSpPr>
        <p:spPr bwMode="auto">
          <a:xfrm>
            <a:off x="1752600" y="2705100"/>
            <a:ext cx="1943100" cy="1511300"/>
          </a:xfrm>
          <a:prstGeom prst="rect">
            <a:avLst/>
          </a:prstGeom>
          <a:solidFill>
            <a:srgbClr val="FFFFFF"/>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ctr" defTabSz="914400" rtl="0" eaLnBrk="0" fontAlgn="base" latinLnBrk="0" hangingPunct="0">
              <a:lnSpc>
                <a:spcPct val="125000"/>
              </a:lnSpc>
              <a:spcBef>
                <a:spcPct val="20000"/>
              </a:spcBef>
              <a:spcAft>
                <a:spcPct val="0"/>
              </a:spcAft>
              <a:buClr>
                <a:srgbClr val="FAFD00"/>
              </a:buClr>
              <a:buSzTx/>
              <a:buFontTx/>
              <a:buNone/>
              <a:tabLst/>
            </a:pPr>
            <a:r>
              <a:rPr lang="en-US" sz="1800" b="1" dirty="0" smtClean="0">
                <a:solidFill>
                  <a:schemeClr val="tx1"/>
                </a:solidFill>
              </a:rPr>
              <a:t>Combinational </a:t>
            </a:r>
          </a:p>
          <a:p>
            <a:pPr marL="342900" marR="0" indent="-342900" algn="ctr" defTabSz="914400" rtl="0" eaLnBrk="0" fontAlgn="base" latinLnBrk="0" hangingPunct="0">
              <a:lnSpc>
                <a:spcPct val="125000"/>
              </a:lnSpc>
              <a:spcBef>
                <a:spcPct val="20000"/>
              </a:spcBef>
              <a:spcAft>
                <a:spcPct val="0"/>
              </a:spcAft>
              <a:buClr>
                <a:srgbClr val="FAFD00"/>
              </a:buClr>
              <a:buSzTx/>
              <a:buFontTx/>
              <a:buNone/>
              <a:tabLst/>
            </a:pPr>
            <a:r>
              <a:rPr kumimoji="0" lang="en-US" sz="1800" b="1" i="0" u="none" strike="noStrike" cap="none" normalizeH="0" baseline="0" dirty="0" smtClean="0">
                <a:ln>
                  <a:noFill/>
                </a:ln>
                <a:solidFill>
                  <a:schemeClr val="tx1"/>
                </a:solidFill>
                <a:effectLst/>
              </a:rPr>
              <a:t>Logic</a:t>
            </a:r>
          </a:p>
        </p:txBody>
      </p:sp>
      <p:grpSp>
        <p:nvGrpSpPr>
          <p:cNvPr id="12" name="Group 11"/>
          <p:cNvGrpSpPr/>
          <p:nvPr/>
        </p:nvGrpSpPr>
        <p:grpSpPr>
          <a:xfrm>
            <a:off x="568888" y="2621153"/>
            <a:ext cx="777312" cy="820551"/>
            <a:chOff x="1449330" y="3764080"/>
            <a:chExt cx="1030848" cy="821594"/>
          </a:xfrm>
        </p:grpSpPr>
        <p:sp>
          <p:nvSpPr>
            <p:cNvPr id="6" name="Rectangle 103"/>
            <p:cNvSpPr>
              <a:spLocks noChangeArrowheads="1"/>
            </p:cNvSpPr>
            <p:nvPr/>
          </p:nvSpPr>
          <p:spPr bwMode="auto">
            <a:xfrm>
              <a:off x="1449330"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 name="TextBox 104"/>
            <p:cNvSpPr txBox="1">
              <a:spLocks noChangeArrowheads="1"/>
            </p:cNvSpPr>
            <p:nvPr/>
          </p:nvSpPr>
          <p:spPr bwMode="auto">
            <a:xfrm>
              <a:off x="1532654" y="3764080"/>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 name="TextBox 117"/>
            <p:cNvSpPr txBox="1">
              <a:spLocks noChangeArrowheads="1"/>
            </p:cNvSpPr>
            <p:nvPr/>
          </p:nvSpPr>
          <p:spPr bwMode="auto">
            <a:xfrm>
              <a:off x="1944681" y="3770762"/>
              <a:ext cx="314717"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10"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grpSp>
      <p:grpSp>
        <p:nvGrpSpPr>
          <p:cNvPr id="13" name="Group 12"/>
          <p:cNvGrpSpPr/>
          <p:nvPr/>
        </p:nvGrpSpPr>
        <p:grpSpPr>
          <a:xfrm>
            <a:off x="568888" y="3573653"/>
            <a:ext cx="777312" cy="820551"/>
            <a:chOff x="1432488" y="3764080"/>
            <a:chExt cx="1030848" cy="821594"/>
          </a:xfrm>
        </p:grpSpPr>
        <p:sp>
          <p:nvSpPr>
            <p:cNvPr id="14" name="Rectangle 103"/>
            <p:cNvSpPr>
              <a:spLocks noChangeArrowheads="1"/>
            </p:cNvSpPr>
            <p:nvPr/>
          </p:nvSpPr>
          <p:spPr bwMode="auto">
            <a:xfrm>
              <a:off x="1432488"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15" name="TextBox 104"/>
            <p:cNvSpPr txBox="1">
              <a:spLocks noChangeArrowheads="1"/>
            </p:cNvSpPr>
            <p:nvPr/>
          </p:nvSpPr>
          <p:spPr bwMode="auto">
            <a:xfrm>
              <a:off x="1532654" y="3764080"/>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6" name="TextBox 117"/>
            <p:cNvSpPr txBox="1">
              <a:spLocks noChangeArrowheads="1"/>
            </p:cNvSpPr>
            <p:nvPr/>
          </p:nvSpPr>
          <p:spPr bwMode="auto">
            <a:xfrm>
              <a:off x="1944681" y="3770762"/>
              <a:ext cx="314717"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7"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18"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grpSp>
      <p:cxnSp>
        <p:nvCxnSpPr>
          <p:cNvPr id="22" name="Straight Connector 21"/>
          <p:cNvCxnSpPr/>
          <p:nvPr/>
        </p:nvCxnSpPr>
        <p:spPr bwMode="auto">
          <a:xfrm>
            <a:off x="1333500" y="2844800"/>
            <a:ext cx="419100" cy="0"/>
          </a:xfrm>
          <a:prstGeom prst="line">
            <a:avLst/>
          </a:prstGeom>
          <a:noFill/>
          <a:ln w="28575" cap="flat" cmpd="sng" algn="ctr">
            <a:solidFill>
              <a:srgbClr val="FFFFFF"/>
            </a:solidFill>
            <a:prstDash val="solid"/>
            <a:round/>
            <a:headEnd type="none" w="med" len="med"/>
            <a:tailEnd type="none" w="med" len="med"/>
          </a:ln>
          <a:effectLst/>
        </p:spPr>
      </p:cxnSp>
      <p:cxnSp>
        <p:nvCxnSpPr>
          <p:cNvPr id="23" name="Straight Connector 22"/>
          <p:cNvCxnSpPr/>
          <p:nvPr/>
        </p:nvCxnSpPr>
        <p:spPr bwMode="auto">
          <a:xfrm>
            <a:off x="1333500" y="3822700"/>
            <a:ext cx="419100" cy="0"/>
          </a:xfrm>
          <a:prstGeom prst="line">
            <a:avLst/>
          </a:prstGeom>
          <a:noFill/>
          <a:ln w="28575" cap="flat" cmpd="sng" algn="ctr">
            <a:solidFill>
              <a:srgbClr val="FFFFFF"/>
            </a:solidFill>
            <a:prstDash val="solid"/>
            <a:round/>
            <a:headEnd type="none" w="med" len="med"/>
            <a:tailEnd type="none" w="med" len="med"/>
          </a:ln>
          <a:effectLst/>
        </p:spPr>
      </p:cxnSp>
      <p:sp>
        <p:nvSpPr>
          <p:cNvPr id="24" name="Rectangle 4"/>
          <p:cNvSpPr>
            <a:spLocks noChangeArrowheads="1"/>
          </p:cNvSpPr>
          <p:nvPr/>
        </p:nvSpPr>
        <p:spPr bwMode="auto">
          <a:xfrm>
            <a:off x="498061" y="1054100"/>
            <a:ext cx="7947439" cy="13716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dirty="0" smtClean="0">
                <a:solidFill>
                  <a:srgbClr val="FFFFCC"/>
                </a:solidFill>
              </a:rPr>
              <a:t>Retiming in general: </a:t>
            </a:r>
          </a:p>
          <a:p>
            <a:pPr marL="800100" lvl="1" indent="-342900">
              <a:lnSpc>
                <a:spcPct val="130000"/>
              </a:lnSpc>
              <a:buFont typeface="Wingdings" charset="2"/>
              <a:buChar char="Ø"/>
            </a:pPr>
            <a:r>
              <a:rPr lang="en-US" sz="2000" dirty="0" smtClean="0">
                <a:solidFill>
                  <a:srgbClr val="FFFFCC"/>
                </a:solidFill>
              </a:rPr>
              <a:t>Moving FFs across combinational logic</a:t>
            </a:r>
          </a:p>
          <a:p>
            <a:pPr marL="800100" lvl="1" indent="-342900">
              <a:buFont typeface="Wingdings" charset="2"/>
              <a:buChar char="Ø"/>
            </a:pPr>
            <a:r>
              <a:rPr lang="en-US" sz="2000" b="1" i="1" dirty="0" smtClean="0">
                <a:solidFill>
                  <a:srgbClr val="99FF33"/>
                </a:solidFill>
              </a:rPr>
              <a:t>Functionality</a:t>
            </a:r>
            <a:r>
              <a:rPr lang="en-US" sz="2000" i="1" dirty="0" smtClean="0">
                <a:solidFill>
                  <a:srgbClr val="99FF33"/>
                </a:solidFill>
              </a:rPr>
              <a:t> </a:t>
            </a:r>
            <a:r>
              <a:rPr lang="en-US" sz="2000" i="1" dirty="0" smtClean="0">
                <a:solidFill>
                  <a:srgbClr val="FFFFCC"/>
                </a:solidFill>
              </a:rPr>
              <a:t>of a synchronous circuit </a:t>
            </a:r>
            <a:r>
              <a:rPr lang="en-US" sz="2000" b="1" i="1" dirty="0" smtClean="0">
                <a:solidFill>
                  <a:srgbClr val="99FF33"/>
                </a:solidFill>
              </a:rPr>
              <a:t>unchanged</a:t>
            </a:r>
          </a:p>
        </p:txBody>
      </p:sp>
      <p:cxnSp>
        <p:nvCxnSpPr>
          <p:cNvPr id="26" name="Straight Connector 25"/>
          <p:cNvCxnSpPr/>
          <p:nvPr/>
        </p:nvCxnSpPr>
        <p:spPr bwMode="auto">
          <a:xfrm>
            <a:off x="3594100" y="3467100"/>
            <a:ext cx="419100" cy="0"/>
          </a:xfrm>
          <a:prstGeom prst="line">
            <a:avLst/>
          </a:prstGeom>
          <a:noFill/>
          <a:ln w="28575" cap="flat" cmpd="sng" algn="ctr">
            <a:solidFill>
              <a:srgbClr val="FFFFFF"/>
            </a:solidFill>
            <a:prstDash val="solid"/>
            <a:round/>
            <a:headEnd type="none" w="med" len="med"/>
            <a:tailEnd type="none" w="med" len="med"/>
          </a:ln>
          <a:effectLst/>
        </p:spPr>
      </p:cxnSp>
      <p:sp>
        <p:nvSpPr>
          <p:cNvPr id="27" name="Rectangle 26"/>
          <p:cNvSpPr/>
          <p:nvPr/>
        </p:nvSpPr>
        <p:spPr bwMode="auto">
          <a:xfrm>
            <a:off x="5727700" y="2705100"/>
            <a:ext cx="1943100" cy="1511300"/>
          </a:xfrm>
          <a:prstGeom prst="rect">
            <a:avLst/>
          </a:prstGeom>
          <a:solidFill>
            <a:srgbClr val="FFFFFF"/>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ctr" defTabSz="914400" rtl="0" eaLnBrk="0" fontAlgn="base" latinLnBrk="0" hangingPunct="0">
              <a:lnSpc>
                <a:spcPct val="125000"/>
              </a:lnSpc>
              <a:spcBef>
                <a:spcPct val="20000"/>
              </a:spcBef>
              <a:spcAft>
                <a:spcPct val="0"/>
              </a:spcAft>
              <a:buClr>
                <a:srgbClr val="FAFD00"/>
              </a:buClr>
              <a:buSzTx/>
              <a:buFontTx/>
              <a:buNone/>
              <a:tabLst/>
            </a:pPr>
            <a:r>
              <a:rPr lang="en-US" sz="1800" b="1" dirty="0" smtClean="0">
                <a:solidFill>
                  <a:schemeClr val="tx1"/>
                </a:solidFill>
              </a:rPr>
              <a:t>Combinational </a:t>
            </a:r>
          </a:p>
          <a:p>
            <a:pPr marL="342900" marR="0" indent="-342900" algn="ctr" defTabSz="914400" rtl="0" eaLnBrk="0" fontAlgn="base" latinLnBrk="0" hangingPunct="0">
              <a:lnSpc>
                <a:spcPct val="125000"/>
              </a:lnSpc>
              <a:spcBef>
                <a:spcPct val="20000"/>
              </a:spcBef>
              <a:spcAft>
                <a:spcPct val="0"/>
              </a:spcAft>
              <a:buClr>
                <a:srgbClr val="FAFD00"/>
              </a:buClr>
              <a:buSzTx/>
              <a:buFontTx/>
              <a:buNone/>
              <a:tabLst/>
            </a:pPr>
            <a:r>
              <a:rPr kumimoji="0" lang="en-US" sz="1800" b="1" i="0" u="none" strike="noStrike" cap="none" normalizeH="0" baseline="0" dirty="0" smtClean="0">
                <a:ln>
                  <a:noFill/>
                </a:ln>
                <a:solidFill>
                  <a:schemeClr val="tx1"/>
                </a:solidFill>
                <a:effectLst/>
              </a:rPr>
              <a:t>Logic</a:t>
            </a:r>
          </a:p>
        </p:txBody>
      </p:sp>
      <p:cxnSp>
        <p:nvCxnSpPr>
          <p:cNvPr id="28" name="Straight Connector 27"/>
          <p:cNvCxnSpPr/>
          <p:nvPr/>
        </p:nvCxnSpPr>
        <p:spPr bwMode="auto">
          <a:xfrm>
            <a:off x="5308600" y="2844800"/>
            <a:ext cx="419100" cy="0"/>
          </a:xfrm>
          <a:prstGeom prst="line">
            <a:avLst/>
          </a:prstGeom>
          <a:noFill/>
          <a:ln w="28575" cap="flat" cmpd="sng" algn="ctr">
            <a:solidFill>
              <a:srgbClr val="FFFFFF"/>
            </a:solidFill>
            <a:prstDash val="solid"/>
            <a:round/>
            <a:headEnd type="none" w="med" len="med"/>
            <a:tailEnd type="none" w="med" len="med"/>
          </a:ln>
          <a:effectLst/>
        </p:spPr>
      </p:cxnSp>
      <p:cxnSp>
        <p:nvCxnSpPr>
          <p:cNvPr id="29" name="Straight Connector 28"/>
          <p:cNvCxnSpPr/>
          <p:nvPr/>
        </p:nvCxnSpPr>
        <p:spPr bwMode="auto">
          <a:xfrm>
            <a:off x="5308600" y="3822700"/>
            <a:ext cx="419100" cy="0"/>
          </a:xfrm>
          <a:prstGeom prst="line">
            <a:avLst/>
          </a:prstGeom>
          <a:noFill/>
          <a:ln w="28575" cap="flat" cmpd="sng" algn="ctr">
            <a:solidFill>
              <a:srgbClr val="FFFFFF"/>
            </a:solidFill>
            <a:prstDash val="solid"/>
            <a:round/>
            <a:headEnd type="none" w="med" len="med"/>
            <a:tailEnd type="none" w="med" len="med"/>
          </a:ln>
          <a:effectLst/>
        </p:spPr>
      </p:cxnSp>
      <p:cxnSp>
        <p:nvCxnSpPr>
          <p:cNvPr id="30" name="Straight Connector 29"/>
          <p:cNvCxnSpPr/>
          <p:nvPr/>
        </p:nvCxnSpPr>
        <p:spPr bwMode="auto">
          <a:xfrm>
            <a:off x="7569200" y="3467100"/>
            <a:ext cx="419100" cy="0"/>
          </a:xfrm>
          <a:prstGeom prst="line">
            <a:avLst/>
          </a:prstGeom>
          <a:noFill/>
          <a:ln w="28575" cap="flat" cmpd="sng" algn="ctr">
            <a:solidFill>
              <a:srgbClr val="FFFFFF"/>
            </a:solidFill>
            <a:prstDash val="solid"/>
            <a:round/>
            <a:headEnd type="none" w="med" len="med"/>
            <a:tailEnd type="none" w="med" len="med"/>
          </a:ln>
          <a:effectLst/>
        </p:spPr>
      </p:cxnSp>
      <p:grpSp>
        <p:nvGrpSpPr>
          <p:cNvPr id="31" name="Group 30"/>
          <p:cNvGrpSpPr/>
          <p:nvPr/>
        </p:nvGrpSpPr>
        <p:grpSpPr>
          <a:xfrm>
            <a:off x="7960288" y="3167253"/>
            <a:ext cx="777312" cy="820551"/>
            <a:chOff x="1432488" y="3764080"/>
            <a:chExt cx="1030848" cy="821594"/>
          </a:xfrm>
        </p:grpSpPr>
        <p:sp>
          <p:nvSpPr>
            <p:cNvPr id="32" name="Rectangle 103"/>
            <p:cNvSpPr>
              <a:spLocks noChangeArrowheads="1"/>
            </p:cNvSpPr>
            <p:nvPr/>
          </p:nvSpPr>
          <p:spPr bwMode="auto">
            <a:xfrm>
              <a:off x="1432488"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33" name="TextBox 104"/>
            <p:cNvSpPr txBox="1">
              <a:spLocks noChangeArrowheads="1"/>
            </p:cNvSpPr>
            <p:nvPr/>
          </p:nvSpPr>
          <p:spPr bwMode="auto">
            <a:xfrm>
              <a:off x="1532654" y="3764080"/>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34" name="TextBox 117"/>
            <p:cNvSpPr txBox="1">
              <a:spLocks noChangeArrowheads="1"/>
            </p:cNvSpPr>
            <p:nvPr/>
          </p:nvSpPr>
          <p:spPr bwMode="auto">
            <a:xfrm>
              <a:off x="1944681" y="3770762"/>
              <a:ext cx="314717"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35"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36"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grpSp>
      <p:sp>
        <p:nvSpPr>
          <p:cNvPr id="37" name="TextBox 36"/>
          <p:cNvSpPr txBox="1"/>
          <p:nvPr/>
        </p:nvSpPr>
        <p:spPr>
          <a:xfrm>
            <a:off x="4102100" y="2959100"/>
            <a:ext cx="1062410" cy="389850"/>
          </a:xfrm>
          <a:prstGeom prst="rect">
            <a:avLst/>
          </a:prstGeom>
          <a:noFill/>
        </p:spPr>
        <p:txBody>
          <a:bodyPr wrap="none" rtlCol="0">
            <a:spAutoFit/>
          </a:bodyPr>
          <a:lstStyle/>
          <a:p>
            <a:r>
              <a:rPr lang="en-US" b="1" dirty="0" smtClean="0">
                <a:solidFill>
                  <a:srgbClr val="99FF33"/>
                </a:solidFill>
              </a:rPr>
              <a:t>Retiming</a:t>
            </a:r>
            <a:endParaRPr lang="en-US" b="1" dirty="0">
              <a:solidFill>
                <a:srgbClr val="99FF33"/>
              </a:solidFill>
            </a:endParaRPr>
          </a:p>
        </p:txBody>
      </p:sp>
      <p:sp>
        <p:nvSpPr>
          <p:cNvPr id="38" name="Rectangle 4"/>
          <p:cNvSpPr>
            <a:spLocks noChangeArrowheads="1"/>
          </p:cNvSpPr>
          <p:nvPr/>
        </p:nvSpPr>
        <p:spPr bwMode="auto">
          <a:xfrm>
            <a:off x="536161" y="4584700"/>
            <a:ext cx="8150639" cy="14605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b="1" dirty="0" smtClean="0">
                <a:solidFill>
                  <a:srgbClr val="99FF33"/>
                </a:solidFill>
              </a:rPr>
              <a:t>Proposed solution:</a:t>
            </a:r>
          </a:p>
          <a:p>
            <a:pPr marL="800100" lvl="1" indent="-342900">
              <a:lnSpc>
                <a:spcPct val="90000"/>
              </a:lnSpc>
              <a:buFont typeface="Wingdings" charset="2"/>
              <a:buChar char="Ø"/>
            </a:pPr>
            <a:r>
              <a:rPr lang="en-US" sz="2000" dirty="0" smtClean="0">
                <a:solidFill>
                  <a:srgbClr val="FFFFCC"/>
                </a:solidFill>
              </a:rPr>
              <a:t>Apply retiming across scan multiplexer at the critical path sinks</a:t>
            </a:r>
          </a:p>
          <a:p>
            <a:pPr marL="800100" lvl="1" indent="-342900">
              <a:lnSpc>
                <a:spcPct val="90000"/>
              </a:lnSpc>
              <a:buFont typeface="Wingdings" charset="2"/>
              <a:buChar char="Ø"/>
            </a:pPr>
            <a:r>
              <a:rPr lang="en-US" sz="2000" dirty="0">
                <a:solidFill>
                  <a:srgbClr val="FFFFCC"/>
                </a:solidFill>
              </a:rPr>
              <a:t>Apply retiming across scan </a:t>
            </a:r>
            <a:r>
              <a:rPr lang="en-US" sz="2000" dirty="0" err="1" smtClean="0">
                <a:solidFill>
                  <a:srgbClr val="FFFFCC"/>
                </a:solidFill>
              </a:rPr>
              <a:t>fanout</a:t>
            </a:r>
            <a:r>
              <a:rPr lang="en-US" sz="2000" dirty="0" smtClean="0">
                <a:solidFill>
                  <a:srgbClr val="FFFFCC"/>
                </a:solidFill>
              </a:rPr>
              <a:t> at </a:t>
            </a:r>
            <a:r>
              <a:rPr lang="en-US" sz="2000" dirty="0">
                <a:solidFill>
                  <a:srgbClr val="FFFFCC"/>
                </a:solidFill>
              </a:rPr>
              <a:t>the critical path </a:t>
            </a:r>
            <a:r>
              <a:rPr lang="en-US" sz="2000" dirty="0" smtClean="0">
                <a:solidFill>
                  <a:srgbClr val="FFFFCC"/>
                </a:solidFill>
              </a:rPr>
              <a:t>origins</a:t>
            </a:r>
          </a:p>
          <a:p>
            <a:pPr marL="800100" lvl="1" indent="-342900">
              <a:lnSpc>
                <a:spcPct val="90000"/>
              </a:lnSpc>
              <a:buFont typeface="Wingdings" charset="2"/>
              <a:buChar char="Ø"/>
            </a:pPr>
            <a:r>
              <a:rPr lang="en-US" sz="2000" b="1" dirty="0" smtClean="0">
                <a:solidFill>
                  <a:srgbClr val="99FF33"/>
                </a:solidFill>
              </a:rPr>
              <a:t>Save entire scan penalty</a:t>
            </a:r>
          </a:p>
        </p:txBody>
      </p:sp>
      <p:sp>
        <p:nvSpPr>
          <p:cNvPr id="39" name="TextBox 38"/>
          <p:cNvSpPr txBox="1"/>
          <p:nvPr/>
        </p:nvSpPr>
        <p:spPr>
          <a:xfrm>
            <a:off x="292100" y="6109573"/>
            <a:ext cx="8267700" cy="697627"/>
          </a:xfrm>
          <a:prstGeom prst="rect">
            <a:avLst/>
          </a:prstGeom>
          <a:noFill/>
        </p:spPr>
        <p:txBody>
          <a:bodyPr wrap="square" rtlCol="0">
            <a:spAutoFit/>
          </a:bodyPr>
          <a:lstStyle/>
          <a:p>
            <a:r>
              <a:rPr lang="en-US" dirty="0">
                <a:solidFill>
                  <a:srgbClr val="FFFFFF"/>
                </a:solidFill>
              </a:rPr>
              <a:t>C. E. </a:t>
            </a:r>
            <a:r>
              <a:rPr lang="en-US" dirty="0" err="1">
                <a:solidFill>
                  <a:srgbClr val="FFFFFF"/>
                </a:solidFill>
              </a:rPr>
              <a:t>Leiserson</a:t>
            </a:r>
            <a:r>
              <a:rPr lang="en-US" dirty="0">
                <a:solidFill>
                  <a:srgbClr val="FFFFFF"/>
                </a:solidFill>
              </a:rPr>
              <a:t>, F. Rose, and J. B. Saxe, </a:t>
            </a:r>
            <a:r>
              <a:rPr lang="en-US" dirty="0" smtClean="0">
                <a:solidFill>
                  <a:srgbClr val="FFFFFF"/>
                </a:solidFill>
              </a:rPr>
              <a:t>“Optimizing </a:t>
            </a:r>
            <a:r>
              <a:rPr lang="en-US" dirty="0">
                <a:solidFill>
                  <a:srgbClr val="FFFFFF"/>
                </a:solidFill>
              </a:rPr>
              <a:t>Synchronous Circuits by Retiming</a:t>
            </a:r>
            <a:r>
              <a:rPr lang="en-US" dirty="0" smtClean="0">
                <a:solidFill>
                  <a:srgbClr val="FFFFFF"/>
                </a:solidFill>
              </a:rPr>
              <a:t>,” Caltech </a:t>
            </a:r>
            <a:r>
              <a:rPr lang="en-US" dirty="0">
                <a:solidFill>
                  <a:srgbClr val="FFFFFF"/>
                </a:solidFill>
              </a:rPr>
              <a:t>Conf. on VLSI, 1983</a:t>
            </a:r>
          </a:p>
        </p:txBody>
      </p:sp>
      <p:cxnSp>
        <p:nvCxnSpPr>
          <p:cNvPr id="41" name="Straight Connector 40"/>
          <p:cNvCxnSpPr/>
          <p:nvPr/>
        </p:nvCxnSpPr>
        <p:spPr bwMode="auto">
          <a:xfrm>
            <a:off x="0" y="6096000"/>
            <a:ext cx="9144000" cy="0"/>
          </a:xfrm>
          <a:prstGeom prst="line">
            <a:avLst/>
          </a:prstGeom>
          <a:noFill/>
          <a:ln w="9525" cap="flat" cmpd="sng" algn="ctr">
            <a:solidFill>
              <a:srgbClr val="FFFFFF"/>
            </a:solidFill>
            <a:prstDash val="solid"/>
            <a:round/>
            <a:headEnd type="none" w="med" len="med"/>
            <a:tailEnd type="none" w="med" len="med"/>
          </a:ln>
          <a:effectLst/>
        </p:spPr>
      </p:cxnSp>
      <p:sp>
        <p:nvSpPr>
          <p:cNvPr id="42" name="Left-Right Arrow 41"/>
          <p:cNvSpPr/>
          <p:nvPr/>
        </p:nvSpPr>
        <p:spPr bwMode="auto">
          <a:xfrm>
            <a:off x="4216400" y="3352800"/>
            <a:ext cx="850900" cy="279400"/>
          </a:xfrm>
          <a:prstGeom prst="leftRightArrow">
            <a:avLst/>
          </a:prstGeom>
          <a:solidFill>
            <a:srgbClr val="99FF33"/>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Tree>
    <p:extLst>
      <p:ext uri="{BB962C8B-B14F-4D97-AF65-F5344CB8AC3E}">
        <p14:creationId xmlns:p14="http://schemas.microsoft.com/office/powerpoint/2010/main" val="4063227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31"/>
          <p:cNvSpPr txBox="1">
            <a:spLocks noChangeArrowheads="1"/>
          </p:cNvSpPr>
          <p:nvPr/>
        </p:nvSpPr>
        <p:spPr bwMode="auto">
          <a:xfrm>
            <a:off x="5350564" y="28853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9" name="TextBox 133"/>
          <p:cNvSpPr txBox="1">
            <a:spLocks noChangeArrowheads="1"/>
          </p:cNvSpPr>
          <p:nvPr/>
        </p:nvSpPr>
        <p:spPr bwMode="auto">
          <a:xfrm>
            <a:off x="4863750" y="21259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20" name="TextBox 134"/>
          <p:cNvSpPr txBox="1">
            <a:spLocks noChangeArrowheads="1"/>
          </p:cNvSpPr>
          <p:nvPr/>
        </p:nvSpPr>
        <p:spPr bwMode="auto">
          <a:xfrm>
            <a:off x="4871687" y="16512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47" name="Group 46"/>
          <p:cNvGrpSpPr/>
          <p:nvPr/>
        </p:nvGrpSpPr>
        <p:grpSpPr>
          <a:xfrm>
            <a:off x="668132" y="1240181"/>
            <a:ext cx="2138568" cy="1591919"/>
            <a:chOff x="287132" y="1786280"/>
            <a:chExt cx="2915478" cy="1895043"/>
          </a:xfrm>
        </p:grpSpPr>
        <p:grpSp>
          <p:nvGrpSpPr>
            <p:cNvPr id="27" name="Group 26"/>
            <p:cNvGrpSpPr/>
            <p:nvPr/>
          </p:nvGrpSpPr>
          <p:grpSpPr>
            <a:xfrm>
              <a:off x="287132" y="2081067"/>
              <a:ext cx="2915478" cy="1600256"/>
              <a:chOff x="2668930" y="1992200"/>
              <a:chExt cx="3437905" cy="1989137"/>
            </a:xfrm>
          </p:grpSpPr>
          <p:sp>
            <p:nvSpPr>
              <p:cNvPr id="29"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31"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32"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33"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34"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35"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36"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37"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38"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39"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40"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41"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30"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42" name="Straight Connector 41"/>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44" name="Freeform 43"/>
          <p:cNvSpPr/>
          <p:nvPr/>
        </p:nvSpPr>
        <p:spPr>
          <a:xfrm>
            <a:off x="2616200" y="1003025"/>
            <a:ext cx="29337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45" name="TextBox 44"/>
          <p:cNvSpPr txBox="1"/>
          <p:nvPr/>
        </p:nvSpPr>
        <p:spPr>
          <a:xfrm>
            <a:off x="3251200" y="14859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grpSp>
        <p:nvGrpSpPr>
          <p:cNvPr id="48" name="Group 47"/>
          <p:cNvGrpSpPr/>
          <p:nvPr/>
        </p:nvGrpSpPr>
        <p:grpSpPr>
          <a:xfrm>
            <a:off x="5557632" y="1456081"/>
            <a:ext cx="2138568" cy="1591919"/>
            <a:chOff x="287132" y="1786280"/>
            <a:chExt cx="2915478" cy="1895043"/>
          </a:xfrm>
        </p:grpSpPr>
        <p:grpSp>
          <p:nvGrpSpPr>
            <p:cNvPr id="49" name="Group 48"/>
            <p:cNvGrpSpPr/>
            <p:nvPr/>
          </p:nvGrpSpPr>
          <p:grpSpPr>
            <a:xfrm>
              <a:off x="287132" y="2081067"/>
              <a:ext cx="2915478" cy="1600256"/>
              <a:chOff x="2668930" y="1992200"/>
              <a:chExt cx="3437905" cy="1989137"/>
            </a:xfrm>
          </p:grpSpPr>
          <p:sp>
            <p:nvSpPr>
              <p:cNvPr id="52"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53"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54"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5"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56"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7"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58"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59"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60"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61"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62"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63"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64"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50" name="Straight Connector 49"/>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65" name="Oval 64"/>
          <p:cNvSpPr/>
          <p:nvPr/>
        </p:nvSpPr>
        <p:spPr bwMode="auto">
          <a:xfrm>
            <a:off x="5702300" y="1536700"/>
            <a:ext cx="673100" cy="11938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grpSp>
        <p:nvGrpSpPr>
          <p:cNvPr id="135" name="Group 134"/>
          <p:cNvGrpSpPr/>
          <p:nvPr/>
        </p:nvGrpSpPr>
        <p:grpSpPr>
          <a:xfrm>
            <a:off x="680832" y="2933700"/>
            <a:ext cx="7609128" cy="3664822"/>
            <a:chOff x="680832" y="2933700"/>
            <a:chExt cx="7609128" cy="3664822"/>
          </a:xfrm>
        </p:grpSpPr>
        <p:sp>
          <p:nvSpPr>
            <p:cNvPr id="67" name="TextBox 133"/>
            <p:cNvSpPr txBox="1">
              <a:spLocks noChangeArrowheads="1"/>
            </p:cNvSpPr>
            <p:nvPr/>
          </p:nvSpPr>
          <p:spPr bwMode="auto">
            <a:xfrm>
              <a:off x="4749450" y="46659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770087" y="41277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680832" y="35388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28900" y="33398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263900" y="2933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12432" y="42822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292565" y="44689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32933" y="44680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667470" y="46995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375400" y="41932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162803" y="4769332"/>
              <a:ext cx="4349" cy="1288568"/>
            </a:xfrm>
            <a:prstGeom prst="line">
              <a:avLst/>
            </a:prstGeom>
            <a:noFill/>
            <a:ln w="25400" algn="ctr">
              <a:solidFill>
                <a:srgbClr val="FFFFFF"/>
              </a:solidFill>
              <a:round/>
              <a:headEnd/>
              <a:tailEnd/>
            </a:ln>
          </p:spPr>
        </p:cxnSp>
        <p:grpSp>
          <p:nvGrpSpPr>
            <p:cNvPr id="106" name="Group 105"/>
            <p:cNvGrpSpPr/>
            <p:nvPr/>
          </p:nvGrpSpPr>
          <p:grpSpPr>
            <a:xfrm>
              <a:off x="5544970" y="57245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31018" y="42088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30513" y="4105452"/>
              <a:ext cx="701342" cy="0"/>
            </a:xfrm>
            <a:prstGeom prst="line">
              <a:avLst/>
            </a:prstGeom>
            <a:noFill/>
            <a:ln w="28575" cap="flat" cmpd="sng" algn="ctr">
              <a:solidFill>
                <a:srgbClr val="FFFFFF"/>
              </a:solidFill>
              <a:prstDash val="solid"/>
              <a:round/>
              <a:headEnd type="none" w="med" len="med"/>
              <a:tailEnd type="none" w="med" len="med"/>
            </a:ln>
            <a:effectLst/>
          </p:spPr>
        </p:cxnSp>
        <p:sp>
          <p:nvSpPr>
            <p:cNvPr id="105" name="Oval 104"/>
            <p:cNvSpPr/>
            <p:nvPr/>
          </p:nvSpPr>
          <p:spPr bwMode="auto">
            <a:xfrm>
              <a:off x="6807200" y="3848100"/>
              <a:ext cx="673100" cy="11938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grpSp>
          <p:nvGrpSpPr>
            <p:cNvPr id="107" name="Group 106"/>
            <p:cNvGrpSpPr/>
            <p:nvPr/>
          </p:nvGrpSpPr>
          <p:grpSpPr>
            <a:xfrm>
              <a:off x="5544970" y="48355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544970" y="39338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00770" y="51313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667503" y="46931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6413500" y="60457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19670" y="42423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19670" y="51186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5219670" y="60457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4271064" y="55650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07864" y="59841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grpSp>
      <p:cxnSp>
        <p:nvCxnSpPr>
          <p:cNvPr id="137" name="Straight Arrow Connector 136"/>
          <p:cNvCxnSpPr/>
          <p:nvPr/>
        </p:nvCxnSpPr>
        <p:spPr bwMode="auto">
          <a:xfrm flipH="1">
            <a:off x="5537200" y="1384300"/>
            <a:ext cx="889000" cy="0"/>
          </a:xfrm>
          <a:prstGeom prst="straightConnector1">
            <a:avLst/>
          </a:prstGeom>
          <a:noFill/>
          <a:ln w="38100" cap="flat" cmpd="sng" algn="ctr">
            <a:solidFill>
              <a:srgbClr val="FF33CC"/>
            </a:solidFill>
            <a:prstDash val="solid"/>
            <a:round/>
            <a:headEnd type="arrow" w="med" len="med"/>
            <a:tailEnd type="none"/>
          </a:ln>
          <a:effectLst/>
        </p:spPr>
      </p:cxnSp>
      <p:sp>
        <p:nvSpPr>
          <p:cNvPr id="138" name="TextBox 137"/>
          <p:cNvSpPr txBox="1"/>
          <p:nvPr/>
        </p:nvSpPr>
        <p:spPr>
          <a:xfrm>
            <a:off x="63500" y="5435600"/>
            <a:ext cx="4152900" cy="697627"/>
          </a:xfrm>
          <a:prstGeom prst="rect">
            <a:avLst/>
          </a:prstGeom>
          <a:noFill/>
        </p:spPr>
        <p:txBody>
          <a:bodyPr wrap="square" rtlCol="0">
            <a:spAutoFit/>
          </a:bodyPr>
          <a:lstStyle/>
          <a:p>
            <a:pPr marL="285750" indent="-285750">
              <a:buFont typeface="Arial"/>
              <a:buChar char="•"/>
            </a:pPr>
            <a:r>
              <a:rPr lang="en-US" dirty="0" smtClean="0"/>
              <a:t>Select between </a:t>
            </a:r>
            <a:r>
              <a:rPr lang="en-US" b="1" dirty="0" smtClean="0">
                <a:solidFill>
                  <a:srgbClr val="FF33CC"/>
                </a:solidFill>
              </a:rPr>
              <a:t>current</a:t>
            </a:r>
            <a:r>
              <a:rPr lang="en-US" dirty="0" smtClean="0"/>
              <a:t> </a:t>
            </a:r>
            <a:r>
              <a:rPr lang="en-US" b="1" dirty="0" err="1" smtClean="0">
                <a:solidFill>
                  <a:srgbClr val="FF33CC"/>
                </a:solidFill>
              </a:rPr>
              <a:t>func</a:t>
            </a:r>
            <a:r>
              <a:rPr lang="en-US" b="1" dirty="0" smtClean="0">
                <a:solidFill>
                  <a:srgbClr val="FF33CC"/>
                </a:solidFill>
              </a:rPr>
              <a:t>/scan </a:t>
            </a:r>
            <a:r>
              <a:rPr lang="en-US" dirty="0" smtClean="0"/>
              <a:t>input based on </a:t>
            </a:r>
            <a:r>
              <a:rPr lang="en-US" b="1" dirty="0" smtClean="0">
                <a:solidFill>
                  <a:srgbClr val="FF33CC"/>
                </a:solidFill>
              </a:rPr>
              <a:t>current</a:t>
            </a:r>
            <a:r>
              <a:rPr lang="en-US" dirty="0" smtClean="0"/>
              <a:t> </a:t>
            </a:r>
            <a:r>
              <a:rPr lang="en-US" b="1" dirty="0" smtClean="0">
                <a:solidFill>
                  <a:srgbClr val="FF33CC"/>
                </a:solidFill>
              </a:rPr>
              <a:t>scan-en</a:t>
            </a:r>
            <a:endParaRPr lang="en-US" b="1" dirty="0">
              <a:solidFill>
                <a:srgbClr val="FF33CC"/>
              </a:solidFill>
            </a:endParaRPr>
          </a:p>
        </p:txBody>
      </p:sp>
      <p:sp>
        <p:nvSpPr>
          <p:cNvPr id="140" name="TextBox 139"/>
          <p:cNvSpPr txBox="1"/>
          <p:nvPr/>
        </p:nvSpPr>
        <p:spPr>
          <a:xfrm>
            <a:off x="63500" y="6121400"/>
            <a:ext cx="4533900" cy="697627"/>
          </a:xfrm>
          <a:prstGeom prst="rect">
            <a:avLst/>
          </a:prstGeom>
          <a:noFill/>
        </p:spPr>
        <p:txBody>
          <a:bodyPr wrap="square" rtlCol="0">
            <a:spAutoFit/>
          </a:bodyPr>
          <a:lstStyle/>
          <a:p>
            <a:pPr marL="285750" indent="-285750">
              <a:buFont typeface="Arial"/>
              <a:buChar char="•"/>
            </a:pPr>
            <a:r>
              <a:rPr lang="en-US" dirty="0" smtClean="0"/>
              <a:t>Select between </a:t>
            </a:r>
            <a:r>
              <a:rPr lang="en-US" b="1" dirty="0" smtClean="0">
                <a:solidFill>
                  <a:srgbClr val="FF33CC"/>
                </a:solidFill>
              </a:rPr>
              <a:t>registered </a:t>
            </a:r>
            <a:r>
              <a:rPr lang="en-US" b="1" dirty="0" err="1" smtClean="0">
                <a:solidFill>
                  <a:srgbClr val="FF33CC"/>
                </a:solidFill>
              </a:rPr>
              <a:t>func</a:t>
            </a:r>
            <a:r>
              <a:rPr lang="en-US" b="1" dirty="0" smtClean="0">
                <a:solidFill>
                  <a:srgbClr val="FF33CC"/>
                </a:solidFill>
              </a:rPr>
              <a:t>/scan </a:t>
            </a:r>
            <a:r>
              <a:rPr lang="en-US" dirty="0" smtClean="0"/>
              <a:t>input based on </a:t>
            </a:r>
            <a:r>
              <a:rPr lang="en-US" b="1" dirty="0" smtClean="0">
                <a:solidFill>
                  <a:srgbClr val="FF33CC"/>
                </a:solidFill>
              </a:rPr>
              <a:t>registered scan-en</a:t>
            </a:r>
            <a:endParaRPr lang="en-US" b="1" dirty="0">
              <a:solidFill>
                <a:srgbClr val="FF33CC"/>
              </a:solidFill>
            </a:endParaRPr>
          </a:p>
        </p:txBody>
      </p:sp>
      <p:sp>
        <p:nvSpPr>
          <p:cNvPr id="141" name="TextBox 134"/>
          <p:cNvSpPr txBox="1">
            <a:spLocks noChangeArrowheads="1"/>
          </p:cNvSpPr>
          <p:nvPr/>
        </p:nvSpPr>
        <p:spPr bwMode="auto">
          <a:xfrm>
            <a:off x="1772887" y="1054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42" name="TextBox 133"/>
          <p:cNvSpPr txBox="1">
            <a:spLocks noChangeArrowheads="1"/>
          </p:cNvSpPr>
          <p:nvPr/>
        </p:nvSpPr>
        <p:spPr bwMode="auto">
          <a:xfrm>
            <a:off x="2577750" y="1897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Tree>
    <p:extLst>
      <p:ext uri="{BB962C8B-B14F-4D97-AF65-F5344CB8AC3E}">
        <p14:creationId xmlns:p14="http://schemas.microsoft.com/office/powerpoint/2010/main" val="369307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dissolve">
                                      <p:cBhvr>
                                        <p:cTn id="11" dur="500"/>
                                        <p:tgtEl>
                                          <p:spTgt spid="65"/>
                                        </p:tgtEl>
                                      </p:cBhvr>
                                    </p:animEffect>
                                  </p:childTnLst>
                                </p:cTn>
                              </p:par>
                              <p:par>
                                <p:cTn id="12" presetID="3" presetClass="entr" presetSubtype="10" fill="hold" nodeType="withEffect">
                                  <p:stCondLst>
                                    <p:cond delay="0"/>
                                  </p:stCondLst>
                                  <p:childTnLst>
                                    <p:set>
                                      <p:cBhvr>
                                        <p:cTn id="13" dur="1" fill="hold">
                                          <p:stCondLst>
                                            <p:cond delay="0"/>
                                          </p:stCondLst>
                                        </p:cTn>
                                        <p:tgtEl>
                                          <p:spTgt spid="137"/>
                                        </p:tgtEl>
                                        <p:attrNameLst>
                                          <p:attrName>style.visibility</p:attrName>
                                        </p:attrNameLst>
                                      </p:cBhvr>
                                      <p:to>
                                        <p:strVal val="visible"/>
                                      </p:to>
                                    </p:set>
                                    <p:animEffect transition="in" filter="blinds(horizontal)">
                                      <p:cBhvr>
                                        <p:cTn id="14" dur="500"/>
                                        <p:tgtEl>
                                          <p:spTgt spid="13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138" grpId="0"/>
      <p:bldP spid="1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31"/>
          <p:cNvSpPr txBox="1">
            <a:spLocks noChangeArrowheads="1"/>
          </p:cNvSpPr>
          <p:nvPr/>
        </p:nvSpPr>
        <p:spPr bwMode="auto">
          <a:xfrm>
            <a:off x="5350564" y="28853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9" name="TextBox 133"/>
          <p:cNvSpPr txBox="1">
            <a:spLocks noChangeArrowheads="1"/>
          </p:cNvSpPr>
          <p:nvPr/>
        </p:nvSpPr>
        <p:spPr bwMode="auto">
          <a:xfrm>
            <a:off x="4863750" y="21259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20" name="TextBox 134"/>
          <p:cNvSpPr txBox="1">
            <a:spLocks noChangeArrowheads="1"/>
          </p:cNvSpPr>
          <p:nvPr/>
        </p:nvSpPr>
        <p:spPr bwMode="auto">
          <a:xfrm>
            <a:off x="4871687" y="16512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47" name="Group 46"/>
          <p:cNvGrpSpPr/>
          <p:nvPr/>
        </p:nvGrpSpPr>
        <p:grpSpPr>
          <a:xfrm>
            <a:off x="668132" y="1240181"/>
            <a:ext cx="2138568" cy="1591919"/>
            <a:chOff x="287132" y="1786280"/>
            <a:chExt cx="2915478" cy="1895043"/>
          </a:xfrm>
        </p:grpSpPr>
        <p:grpSp>
          <p:nvGrpSpPr>
            <p:cNvPr id="27" name="Group 26"/>
            <p:cNvGrpSpPr/>
            <p:nvPr/>
          </p:nvGrpSpPr>
          <p:grpSpPr>
            <a:xfrm>
              <a:off x="287132" y="2081067"/>
              <a:ext cx="2915478" cy="1600256"/>
              <a:chOff x="2668930" y="1992200"/>
              <a:chExt cx="3437905" cy="1989137"/>
            </a:xfrm>
          </p:grpSpPr>
          <p:sp>
            <p:nvSpPr>
              <p:cNvPr id="29"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31"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32"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33"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34"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35"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36"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37"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38"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39"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40"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41"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30"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42" name="Straight Connector 41"/>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44" name="Freeform 43"/>
          <p:cNvSpPr/>
          <p:nvPr/>
        </p:nvSpPr>
        <p:spPr>
          <a:xfrm>
            <a:off x="2616200" y="1003025"/>
            <a:ext cx="29337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45" name="TextBox 44"/>
          <p:cNvSpPr txBox="1"/>
          <p:nvPr/>
        </p:nvSpPr>
        <p:spPr>
          <a:xfrm>
            <a:off x="3251200" y="14859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grpSp>
        <p:nvGrpSpPr>
          <p:cNvPr id="48" name="Group 47"/>
          <p:cNvGrpSpPr/>
          <p:nvPr/>
        </p:nvGrpSpPr>
        <p:grpSpPr>
          <a:xfrm>
            <a:off x="5557632" y="1456081"/>
            <a:ext cx="2138568" cy="1591919"/>
            <a:chOff x="287132" y="1786280"/>
            <a:chExt cx="2915478" cy="1895043"/>
          </a:xfrm>
        </p:grpSpPr>
        <p:grpSp>
          <p:nvGrpSpPr>
            <p:cNvPr id="49" name="Group 48"/>
            <p:cNvGrpSpPr/>
            <p:nvPr/>
          </p:nvGrpSpPr>
          <p:grpSpPr>
            <a:xfrm>
              <a:off x="287132" y="2081067"/>
              <a:ext cx="2915478" cy="1600256"/>
              <a:chOff x="2668930" y="1992200"/>
              <a:chExt cx="3437905" cy="1989137"/>
            </a:xfrm>
          </p:grpSpPr>
          <p:sp>
            <p:nvSpPr>
              <p:cNvPr id="52"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53"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54"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5"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56"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7"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58"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59"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60"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61"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62"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63"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64"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50" name="Straight Connector 49"/>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65" name="Oval 64"/>
          <p:cNvSpPr/>
          <p:nvPr/>
        </p:nvSpPr>
        <p:spPr bwMode="auto">
          <a:xfrm>
            <a:off x="5702300" y="1536700"/>
            <a:ext cx="673100" cy="11938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67" name="TextBox 133"/>
          <p:cNvSpPr txBox="1">
            <a:spLocks noChangeArrowheads="1"/>
          </p:cNvSpPr>
          <p:nvPr/>
        </p:nvSpPr>
        <p:spPr bwMode="auto">
          <a:xfrm>
            <a:off x="4749450" y="46659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770087" y="41277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680832" y="35388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28900" y="33398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263900" y="2933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12432" y="42822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292565" y="44689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32933" y="44680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667470" y="46995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375400" y="41932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167152" y="4769332"/>
            <a:ext cx="0" cy="450368"/>
          </a:xfrm>
          <a:prstGeom prst="line">
            <a:avLst/>
          </a:prstGeom>
          <a:noFill/>
          <a:ln w="25400" algn="ctr">
            <a:solidFill>
              <a:srgbClr val="FFFFFF"/>
            </a:solidFill>
            <a:round/>
            <a:headEnd/>
            <a:tailEnd/>
          </a:ln>
        </p:spPr>
      </p:cxnSp>
      <p:grpSp>
        <p:nvGrpSpPr>
          <p:cNvPr id="106" name="Group 105"/>
          <p:cNvGrpSpPr/>
          <p:nvPr/>
        </p:nvGrpSpPr>
        <p:grpSpPr>
          <a:xfrm>
            <a:off x="5989470" y="58388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31018" y="42088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30513" y="4105452"/>
            <a:ext cx="701342" cy="0"/>
          </a:xfrm>
          <a:prstGeom prst="line">
            <a:avLst/>
          </a:prstGeom>
          <a:noFill/>
          <a:ln w="28575" cap="flat" cmpd="sng" algn="ctr">
            <a:solidFill>
              <a:srgbClr val="FFFFFF"/>
            </a:solidFill>
            <a:prstDash val="solid"/>
            <a:round/>
            <a:headEnd type="none" w="med" len="med"/>
            <a:tailEnd type="none" w="med" len="med"/>
          </a:ln>
          <a:effectLst/>
        </p:spPr>
      </p:cxnSp>
      <p:sp>
        <p:nvSpPr>
          <p:cNvPr id="105" name="Oval 104"/>
          <p:cNvSpPr/>
          <p:nvPr/>
        </p:nvSpPr>
        <p:spPr bwMode="auto">
          <a:xfrm>
            <a:off x="6807200" y="3848100"/>
            <a:ext cx="673100" cy="11938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grpSp>
        <p:nvGrpSpPr>
          <p:cNvPr id="107" name="Group 106"/>
          <p:cNvGrpSpPr/>
          <p:nvPr/>
        </p:nvGrpSpPr>
        <p:grpSpPr>
          <a:xfrm>
            <a:off x="5544970" y="48355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544970" y="39338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00770" y="51313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667503" y="46931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6858000" y="61600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19670" y="42423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19670" y="51186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5664170" y="61600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4740964" y="60476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33264" y="51586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32" name="TextBox 131"/>
          <p:cNvSpPr txBox="1"/>
          <p:nvPr/>
        </p:nvSpPr>
        <p:spPr>
          <a:xfrm>
            <a:off x="6032500" y="6172200"/>
            <a:ext cx="857526" cy="389850"/>
          </a:xfrm>
          <a:prstGeom prst="rect">
            <a:avLst/>
          </a:prstGeom>
          <a:noFill/>
        </p:spPr>
        <p:txBody>
          <a:bodyPr wrap="none" rtlCol="0">
            <a:spAutoFit/>
          </a:bodyPr>
          <a:lstStyle/>
          <a:p>
            <a:r>
              <a:rPr lang="en-US" b="1" dirty="0" smtClean="0">
                <a:solidFill>
                  <a:srgbClr val="F71127"/>
                </a:solidFill>
              </a:rPr>
              <a:t>shared</a:t>
            </a:r>
            <a:endParaRPr lang="en-US" b="1" dirty="0">
              <a:solidFill>
                <a:srgbClr val="F71127"/>
              </a:solidFill>
            </a:endParaRPr>
          </a:p>
        </p:txBody>
      </p:sp>
      <p:sp>
        <p:nvSpPr>
          <p:cNvPr id="103" name="TextBox 131"/>
          <p:cNvSpPr txBox="1">
            <a:spLocks noChangeArrowheads="1"/>
          </p:cNvSpPr>
          <p:nvPr/>
        </p:nvSpPr>
        <p:spPr bwMode="auto">
          <a:xfrm>
            <a:off x="7153964" y="60857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19" name="TextBox 118"/>
          <p:cNvSpPr txBox="1"/>
          <p:nvPr/>
        </p:nvSpPr>
        <p:spPr>
          <a:xfrm>
            <a:off x="63500" y="5435600"/>
            <a:ext cx="4152900" cy="697627"/>
          </a:xfrm>
          <a:prstGeom prst="rect">
            <a:avLst/>
          </a:prstGeom>
          <a:noFill/>
        </p:spPr>
        <p:txBody>
          <a:bodyPr wrap="square" rtlCol="0">
            <a:spAutoFit/>
          </a:bodyPr>
          <a:lstStyle/>
          <a:p>
            <a:pPr marL="285750" indent="-285750">
              <a:buFont typeface="Arial"/>
              <a:buChar char="•"/>
            </a:pPr>
            <a:r>
              <a:rPr lang="en-US" dirty="0" smtClean="0"/>
              <a:t>Select between </a:t>
            </a:r>
            <a:r>
              <a:rPr lang="en-US" b="1" dirty="0" smtClean="0">
                <a:solidFill>
                  <a:srgbClr val="FF33CC"/>
                </a:solidFill>
              </a:rPr>
              <a:t>current</a:t>
            </a:r>
            <a:r>
              <a:rPr lang="en-US" dirty="0" smtClean="0"/>
              <a:t> </a:t>
            </a:r>
            <a:r>
              <a:rPr lang="en-US" b="1" dirty="0" err="1" smtClean="0">
                <a:solidFill>
                  <a:srgbClr val="FF33CC"/>
                </a:solidFill>
              </a:rPr>
              <a:t>func</a:t>
            </a:r>
            <a:r>
              <a:rPr lang="en-US" b="1" dirty="0" smtClean="0">
                <a:solidFill>
                  <a:srgbClr val="FF33CC"/>
                </a:solidFill>
              </a:rPr>
              <a:t>/scan </a:t>
            </a:r>
            <a:r>
              <a:rPr lang="en-US" dirty="0" smtClean="0"/>
              <a:t>input based on </a:t>
            </a:r>
            <a:r>
              <a:rPr lang="en-US" b="1" dirty="0" smtClean="0">
                <a:solidFill>
                  <a:srgbClr val="FF33CC"/>
                </a:solidFill>
              </a:rPr>
              <a:t>current</a:t>
            </a:r>
            <a:r>
              <a:rPr lang="en-US" dirty="0" smtClean="0"/>
              <a:t> </a:t>
            </a:r>
            <a:r>
              <a:rPr lang="en-US" b="1" dirty="0" smtClean="0">
                <a:solidFill>
                  <a:srgbClr val="FF33CC"/>
                </a:solidFill>
              </a:rPr>
              <a:t>scan-en</a:t>
            </a:r>
            <a:endParaRPr lang="en-US" b="1" dirty="0">
              <a:solidFill>
                <a:srgbClr val="FF33CC"/>
              </a:solidFill>
            </a:endParaRPr>
          </a:p>
        </p:txBody>
      </p:sp>
      <p:sp>
        <p:nvSpPr>
          <p:cNvPr id="123" name="TextBox 122"/>
          <p:cNvSpPr txBox="1"/>
          <p:nvPr/>
        </p:nvSpPr>
        <p:spPr>
          <a:xfrm>
            <a:off x="63500" y="6121400"/>
            <a:ext cx="4533900" cy="697627"/>
          </a:xfrm>
          <a:prstGeom prst="rect">
            <a:avLst/>
          </a:prstGeom>
          <a:noFill/>
        </p:spPr>
        <p:txBody>
          <a:bodyPr wrap="square" rtlCol="0">
            <a:spAutoFit/>
          </a:bodyPr>
          <a:lstStyle/>
          <a:p>
            <a:pPr marL="285750" indent="-285750">
              <a:buFont typeface="Arial"/>
              <a:buChar char="•"/>
            </a:pPr>
            <a:r>
              <a:rPr lang="en-US" dirty="0" smtClean="0"/>
              <a:t>Select between </a:t>
            </a:r>
            <a:r>
              <a:rPr lang="en-US" b="1" dirty="0" smtClean="0">
                <a:solidFill>
                  <a:srgbClr val="FF33CC"/>
                </a:solidFill>
              </a:rPr>
              <a:t>registered </a:t>
            </a:r>
            <a:r>
              <a:rPr lang="en-US" b="1" dirty="0" err="1" smtClean="0">
                <a:solidFill>
                  <a:srgbClr val="FF33CC"/>
                </a:solidFill>
              </a:rPr>
              <a:t>func</a:t>
            </a:r>
            <a:r>
              <a:rPr lang="en-US" b="1" dirty="0" smtClean="0">
                <a:solidFill>
                  <a:srgbClr val="FF33CC"/>
                </a:solidFill>
              </a:rPr>
              <a:t>/scan </a:t>
            </a:r>
            <a:r>
              <a:rPr lang="en-US" dirty="0" smtClean="0"/>
              <a:t>input based on </a:t>
            </a:r>
            <a:r>
              <a:rPr lang="en-US" b="1" dirty="0" smtClean="0">
                <a:solidFill>
                  <a:srgbClr val="FF33CC"/>
                </a:solidFill>
              </a:rPr>
              <a:t>registered scan-en</a:t>
            </a:r>
            <a:endParaRPr lang="en-US" b="1" dirty="0">
              <a:solidFill>
                <a:srgbClr val="FF33CC"/>
              </a:solidFill>
            </a:endParaRPr>
          </a:p>
        </p:txBody>
      </p:sp>
      <p:sp>
        <p:nvSpPr>
          <p:cNvPr id="124" name="TextBox 134"/>
          <p:cNvSpPr txBox="1">
            <a:spLocks noChangeArrowheads="1"/>
          </p:cNvSpPr>
          <p:nvPr/>
        </p:nvSpPr>
        <p:spPr bwMode="auto">
          <a:xfrm>
            <a:off x="1772887" y="1054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26" name="TextBox 133"/>
          <p:cNvSpPr txBox="1">
            <a:spLocks noChangeArrowheads="1"/>
          </p:cNvSpPr>
          <p:nvPr/>
        </p:nvSpPr>
        <p:spPr bwMode="auto">
          <a:xfrm>
            <a:off x="2577750" y="1897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cxnSp>
        <p:nvCxnSpPr>
          <p:cNvPr id="121" name="Straight Arrow Connector 120"/>
          <p:cNvCxnSpPr/>
          <p:nvPr/>
        </p:nvCxnSpPr>
        <p:spPr bwMode="auto">
          <a:xfrm flipH="1">
            <a:off x="5537200" y="1384300"/>
            <a:ext cx="889000" cy="0"/>
          </a:xfrm>
          <a:prstGeom prst="straightConnector1">
            <a:avLst/>
          </a:prstGeom>
          <a:noFill/>
          <a:ln w="38100" cap="flat" cmpd="sng" algn="ctr">
            <a:solidFill>
              <a:srgbClr val="FF33CC"/>
            </a:solidFill>
            <a:prstDash val="solid"/>
            <a:round/>
            <a:headEnd type="arrow" w="med" len="med"/>
            <a:tailEnd type="none"/>
          </a:ln>
          <a:effectLst/>
        </p:spPr>
      </p:cxnSp>
    </p:spTree>
    <p:extLst>
      <p:ext uri="{BB962C8B-B14F-4D97-AF65-F5344CB8AC3E}">
        <p14:creationId xmlns:p14="http://schemas.microsoft.com/office/powerpoint/2010/main" val="3614187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31"/>
          <p:cNvSpPr txBox="1">
            <a:spLocks noChangeArrowheads="1"/>
          </p:cNvSpPr>
          <p:nvPr/>
        </p:nvSpPr>
        <p:spPr bwMode="auto">
          <a:xfrm>
            <a:off x="5350564" y="28853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9" name="TextBox 133"/>
          <p:cNvSpPr txBox="1">
            <a:spLocks noChangeArrowheads="1"/>
          </p:cNvSpPr>
          <p:nvPr/>
        </p:nvSpPr>
        <p:spPr bwMode="auto">
          <a:xfrm>
            <a:off x="4863750" y="21259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20" name="TextBox 134"/>
          <p:cNvSpPr txBox="1">
            <a:spLocks noChangeArrowheads="1"/>
          </p:cNvSpPr>
          <p:nvPr/>
        </p:nvSpPr>
        <p:spPr bwMode="auto">
          <a:xfrm>
            <a:off x="4871687" y="16512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47" name="Group 46"/>
          <p:cNvGrpSpPr/>
          <p:nvPr/>
        </p:nvGrpSpPr>
        <p:grpSpPr>
          <a:xfrm>
            <a:off x="668132" y="1240181"/>
            <a:ext cx="2138568" cy="1591919"/>
            <a:chOff x="287132" y="1786280"/>
            <a:chExt cx="2915478" cy="1895043"/>
          </a:xfrm>
        </p:grpSpPr>
        <p:grpSp>
          <p:nvGrpSpPr>
            <p:cNvPr id="27" name="Group 26"/>
            <p:cNvGrpSpPr/>
            <p:nvPr/>
          </p:nvGrpSpPr>
          <p:grpSpPr>
            <a:xfrm>
              <a:off x="287132" y="2081067"/>
              <a:ext cx="2915478" cy="1600256"/>
              <a:chOff x="2668930" y="1992200"/>
              <a:chExt cx="3437905" cy="1989137"/>
            </a:xfrm>
          </p:grpSpPr>
          <p:sp>
            <p:nvSpPr>
              <p:cNvPr id="29"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31"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32"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33"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34"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35"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36"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37"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38"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39"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40"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41"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30"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42" name="Straight Connector 41"/>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44" name="Freeform 43"/>
          <p:cNvSpPr/>
          <p:nvPr/>
        </p:nvSpPr>
        <p:spPr>
          <a:xfrm>
            <a:off x="2616200" y="1003025"/>
            <a:ext cx="29337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45" name="TextBox 44"/>
          <p:cNvSpPr txBox="1"/>
          <p:nvPr/>
        </p:nvSpPr>
        <p:spPr>
          <a:xfrm>
            <a:off x="3251200" y="14859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grpSp>
        <p:nvGrpSpPr>
          <p:cNvPr id="48" name="Group 47"/>
          <p:cNvGrpSpPr/>
          <p:nvPr/>
        </p:nvGrpSpPr>
        <p:grpSpPr>
          <a:xfrm>
            <a:off x="5557632" y="1456081"/>
            <a:ext cx="2138568" cy="1591919"/>
            <a:chOff x="287132" y="1786280"/>
            <a:chExt cx="2915478" cy="1895043"/>
          </a:xfrm>
        </p:grpSpPr>
        <p:grpSp>
          <p:nvGrpSpPr>
            <p:cNvPr id="49" name="Group 48"/>
            <p:cNvGrpSpPr/>
            <p:nvPr/>
          </p:nvGrpSpPr>
          <p:grpSpPr>
            <a:xfrm>
              <a:off x="287132" y="2081067"/>
              <a:ext cx="2915478" cy="1600256"/>
              <a:chOff x="2668930" y="1992200"/>
              <a:chExt cx="3437905" cy="1989137"/>
            </a:xfrm>
          </p:grpSpPr>
          <p:sp>
            <p:nvSpPr>
              <p:cNvPr id="52"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53"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54"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5"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56"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7"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58"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59"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60"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61"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62"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63"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64"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50" name="Straight Connector 49"/>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65" name="Oval 64"/>
          <p:cNvSpPr/>
          <p:nvPr/>
        </p:nvSpPr>
        <p:spPr bwMode="auto">
          <a:xfrm>
            <a:off x="5702300" y="1536700"/>
            <a:ext cx="673100" cy="11938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67" name="TextBox 133"/>
          <p:cNvSpPr txBox="1">
            <a:spLocks noChangeArrowheads="1"/>
          </p:cNvSpPr>
          <p:nvPr/>
        </p:nvSpPr>
        <p:spPr bwMode="auto">
          <a:xfrm>
            <a:off x="4749450" y="46659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770087" y="41277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680832" y="35388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28900" y="33398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263900" y="2933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12432" y="42822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292565" y="44689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32933" y="44680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667470" y="46995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375400" y="41932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167152" y="4769332"/>
            <a:ext cx="0" cy="450368"/>
          </a:xfrm>
          <a:prstGeom prst="line">
            <a:avLst/>
          </a:prstGeom>
          <a:noFill/>
          <a:ln w="25400" algn="ctr">
            <a:solidFill>
              <a:srgbClr val="FFFFFF"/>
            </a:solidFill>
            <a:round/>
            <a:headEnd/>
            <a:tailEnd/>
          </a:ln>
        </p:spPr>
      </p:cxnSp>
      <p:grpSp>
        <p:nvGrpSpPr>
          <p:cNvPr id="106" name="Group 105"/>
          <p:cNvGrpSpPr/>
          <p:nvPr/>
        </p:nvGrpSpPr>
        <p:grpSpPr>
          <a:xfrm>
            <a:off x="5989470" y="58388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31018" y="42088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30513" y="4105452"/>
            <a:ext cx="701342" cy="0"/>
          </a:xfrm>
          <a:prstGeom prst="line">
            <a:avLst/>
          </a:prstGeom>
          <a:noFill/>
          <a:ln w="28575" cap="flat" cmpd="sng" algn="ctr">
            <a:solidFill>
              <a:srgbClr val="FFFFFF"/>
            </a:solidFill>
            <a:prstDash val="solid"/>
            <a:round/>
            <a:headEnd type="none" w="med" len="med"/>
            <a:tailEnd type="none" w="med" len="med"/>
          </a:ln>
          <a:effectLst/>
        </p:spPr>
      </p:cxnSp>
      <p:sp>
        <p:nvSpPr>
          <p:cNvPr id="105" name="Oval 104"/>
          <p:cNvSpPr/>
          <p:nvPr/>
        </p:nvSpPr>
        <p:spPr bwMode="auto">
          <a:xfrm>
            <a:off x="6807200" y="3848100"/>
            <a:ext cx="673100" cy="11938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grpSp>
        <p:nvGrpSpPr>
          <p:cNvPr id="107" name="Group 106"/>
          <p:cNvGrpSpPr/>
          <p:nvPr/>
        </p:nvGrpSpPr>
        <p:grpSpPr>
          <a:xfrm>
            <a:off x="5544970" y="48355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544970" y="39338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00770" y="51313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667503" y="46931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6858000" y="61600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19670" y="42423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19670" y="51186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5664170" y="61600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4740964" y="60476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33264" y="51586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32" name="TextBox 131"/>
          <p:cNvSpPr txBox="1"/>
          <p:nvPr/>
        </p:nvSpPr>
        <p:spPr>
          <a:xfrm>
            <a:off x="6032500" y="6172200"/>
            <a:ext cx="857526" cy="389850"/>
          </a:xfrm>
          <a:prstGeom prst="rect">
            <a:avLst/>
          </a:prstGeom>
          <a:noFill/>
        </p:spPr>
        <p:txBody>
          <a:bodyPr wrap="none" rtlCol="0">
            <a:spAutoFit/>
          </a:bodyPr>
          <a:lstStyle/>
          <a:p>
            <a:r>
              <a:rPr lang="en-US" b="1" dirty="0" smtClean="0">
                <a:solidFill>
                  <a:srgbClr val="F71127"/>
                </a:solidFill>
              </a:rPr>
              <a:t>shared</a:t>
            </a:r>
            <a:endParaRPr lang="en-US" b="1" dirty="0">
              <a:solidFill>
                <a:srgbClr val="F71127"/>
              </a:solidFill>
            </a:endParaRPr>
          </a:p>
        </p:txBody>
      </p:sp>
      <p:sp>
        <p:nvSpPr>
          <p:cNvPr id="103" name="TextBox 131"/>
          <p:cNvSpPr txBox="1">
            <a:spLocks noChangeArrowheads="1"/>
          </p:cNvSpPr>
          <p:nvPr/>
        </p:nvSpPr>
        <p:spPr bwMode="auto">
          <a:xfrm>
            <a:off x="7153964" y="60857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19" name="TextBox 118"/>
          <p:cNvSpPr txBox="1"/>
          <p:nvPr/>
        </p:nvSpPr>
        <p:spPr>
          <a:xfrm>
            <a:off x="63500" y="5372100"/>
            <a:ext cx="4152900" cy="746871"/>
          </a:xfrm>
          <a:prstGeom prst="rect">
            <a:avLst/>
          </a:prstGeom>
          <a:noFill/>
        </p:spPr>
        <p:txBody>
          <a:bodyPr wrap="square" rtlCol="0">
            <a:spAutoFit/>
          </a:bodyPr>
          <a:lstStyle/>
          <a:p>
            <a:pPr marL="285750" indent="-285750">
              <a:buFont typeface="Arial"/>
              <a:buChar char="•"/>
            </a:pPr>
            <a:r>
              <a:rPr lang="en-US" dirty="0" smtClean="0"/>
              <a:t>Identical functionality</a:t>
            </a:r>
          </a:p>
          <a:p>
            <a:pPr marL="742950" lvl="1" indent="-285750">
              <a:buFont typeface="Wingdings" charset="2"/>
              <a:buChar char="Ø"/>
            </a:pPr>
            <a:r>
              <a:rPr lang="en-US" b="1" dirty="0" smtClean="0">
                <a:solidFill>
                  <a:srgbClr val="99FF33"/>
                </a:solidFill>
              </a:rPr>
              <a:t>Both normal &amp; scan modes</a:t>
            </a:r>
            <a:endParaRPr lang="en-US" b="1" dirty="0">
              <a:solidFill>
                <a:srgbClr val="99FF33"/>
              </a:solidFill>
            </a:endParaRPr>
          </a:p>
        </p:txBody>
      </p:sp>
      <p:sp>
        <p:nvSpPr>
          <p:cNvPr id="123" name="TextBox 122"/>
          <p:cNvSpPr txBox="1"/>
          <p:nvPr/>
        </p:nvSpPr>
        <p:spPr>
          <a:xfrm>
            <a:off x="63500" y="6057900"/>
            <a:ext cx="4533900" cy="746871"/>
          </a:xfrm>
          <a:prstGeom prst="rect">
            <a:avLst/>
          </a:prstGeom>
          <a:noFill/>
        </p:spPr>
        <p:txBody>
          <a:bodyPr wrap="square" rtlCol="0">
            <a:spAutoFit/>
          </a:bodyPr>
          <a:lstStyle/>
          <a:p>
            <a:pPr marL="285750" indent="-285750">
              <a:buFont typeface="Arial"/>
              <a:buChar char="•"/>
            </a:pPr>
            <a:r>
              <a:rPr lang="en-US" dirty="0" smtClean="0"/>
              <a:t>MUX delay transferred forward</a:t>
            </a:r>
          </a:p>
          <a:p>
            <a:pPr marL="742950" lvl="2" indent="-285750">
              <a:buFont typeface="Wingdings" charset="2"/>
              <a:buChar char="Ø"/>
            </a:pPr>
            <a:r>
              <a:rPr lang="en-US" b="1" dirty="0" smtClean="0">
                <a:solidFill>
                  <a:srgbClr val="99FF33"/>
                </a:solidFill>
              </a:rPr>
              <a:t>Best case saving: MUX delay </a:t>
            </a:r>
            <a:endParaRPr lang="en-US" b="1" dirty="0">
              <a:solidFill>
                <a:srgbClr val="99FF33"/>
              </a:solidFill>
            </a:endParaRPr>
          </a:p>
        </p:txBody>
      </p:sp>
      <p:sp>
        <p:nvSpPr>
          <p:cNvPr id="121" name="TextBox 134"/>
          <p:cNvSpPr txBox="1">
            <a:spLocks noChangeArrowheads="1"/>
          </p:cNvSpPr>
          <p:nvPr/>
        </p:nvSpPr>
        <p:spPr bwMode="auto">
          <a:xfrm>
            <a:off x="1772887" y="1054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24" name="TextBox 133"/>
          <p:cNvSpPr txBox="1">
            <a:spLocks noChangeArrowheads="1"/>
          </p:cNvSpPr>
          <p:nvPr/>
        </p:nvSpPr>
        <p:spPr bwMode="auto">
          <a:xfrm>
            <a:off x="2577750" y="1897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cxnSp>
        <p:nvCxnSpPr>
          <p:cNvPr id="126" name="Straight Arrow Connector 125"/>
          <p:cNvCxnSpPr/>
          <p:nvPr/>
        </p:nvCxnSpPr>
        <p:spPr bwMode="auto">
          <a:xfrm flipH="1">
            <a:off x="5537200" y="1384300"/>
            <a:ext cx="889000" cy="0"/>
          </a:xfrm>
          <a:prstGeom prst="straightConnector1">
            <a:avLst/>
          </a:prstGeom>
          <a:noFill/>
          <a:ln w="38100" cap="flat" cmpd="sng" algn="ctr">
            <a:solidFill>
              <a:srgbClr val="FF33CC"/>
            </a:solidFill>
            <a:prstDash val="solid"/>
            <a:round/>
            <a:headEnd type="arrow" w="med" len="med"/>
            <a:tailEnd type="none"/>
          </a:ln>
          <a:effectLst/>
        </p:spPr>
      </p:cxnSp>
    </p:spTree>
    <p:extLst>
      <p:ext uri="{BB962C8B-B14F-4D97-AF65-F5344CB8AC3E}">
        <p14:creationId xmlns:p14="http://schemas.microsoft.com/office/powerpoint/2010/main" val="2338152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sp>
        <p:nvSpPr>
          <p:cNvPr id="67" name="TextBox 133"/>
          <p:cNvSpPr txBox="1">
            <a:spLocks noChangeArrowheads="1"/>
          </p:cNvSpPr>
          <p:nvPr/>
        </p:nvSpPr>
        <p:spPr bwMode="auto">
          <a:xfrm>
            <a:off x="4812950" y="25577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833587" y="20195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744332" y="14306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92400" y="12316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505200" y="901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75932" y="21740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356065" y="23607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96433" y="23598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730970" y="25913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438900" y="20850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230652" y="2661132"/>
            <a:ext cx="0" cy="450368"/>
          </a:xfrm>
          <a:prstGeom prst="line">
            <a:avLst/>
          </a:prstGeom>
          <a:noFill/>
          <a:ln w="25400" algn="ctr">
            <a:solidFill>
              <a:srgbClr val="FFFFFF"/>
            </a:solidFill>
            <a:round/>
            <a:headEnd/>
            <a:tailEnd/>
          </a:ln>
        </p:spPr>
      </p:cxnSp>
      <p:grpSp>
        <p:nvGrpSpPr>
          <p:cNvPr id="106" name="Group 105"/>
          <p:cNvGrpSpPr/>
          <p:nvPr/>
        </p:nvGrpSpPr>
        <p:grpSpPr>
          <a:xfrm>
            <a:off x="6484770" y="37814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94518" y="21006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94013" y="1997252"/>
            <a:ext cx="701342" cy="0"/>
          </a:xfrm>
          <a:prstGeom prst="line">
            <a:avLst/>
          </a:prstGeom>
          <a:noFill/>
          <a:ln w="28575" cap="flat" cmpd="sng" algn="ctr">
            <a:solidFill>
              <a:srgbClr val="FFFFFF"/>
            </a:solidFill>
            <a:prstDash val="solid"/>
            <a:round/>
            <a:headEnd type="none" w="med" len="med"/>
            <a:tailEnd type="none" w="med" len="med"/>
          </a:ln>
          <a:effectLst/>
        </p:spPr>
      </p:cxnSp>
      <p:grpSp>
        <p:nvGrpSpPr>
          <p:cNvPr id="107" name="Group 106"/>
          <p:cNvGrpSpPr/>
          <p:nvPr/>
        </p:nvGrpSpPr>
        <p:grpSpPr>
          <a:xfrm>
            <a:off x="5608470" y="27273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608470" y="18256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64270" y="30231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731003" y="25849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7353300" y="41026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83170" y="21341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83170" y="30104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6159470" y="41026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5312464" y="40537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96764" y="3050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03" name="TextBox 131"/>
          <p:cNvSpPr txBox="1">
            <a:spLocks noChangeArrowheads="1"/>
          </p:cNvSpPr>
          <p:nvPr/>
        </p:nvSpPr>
        <p:spPr bwMode="auto">
          <a:xfrm>
            <a:off x="7344464" y="4066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21" name="Rectangle 4"/>
          <p:cNvSpPr>
            <a:spLocks noChangeArrowheads="1"/>
          </p:cNvSpPr>
          <p:nvPr/>
        </p:nvSpPr>
        <p:spPr bwMode="auto">
          <a:xfrm>
            <a:off x="129761" y="4584700"/>
            <a:ext cx="8823739" cy="18796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b="1" dirty="0" smtClean="0">
                <a:solidFill>
                  <a:srgbClr val="99FF33"/>
                </a:solidFill>
              </a:rPr>
              <a:t>Impact on test application (stuck-at):</a:t>
            </a:r>
          </a:p>
          <a:p>
            <a:pPr marL="914400" lvl="1" indent="-457200">
              <a:lnSpc>
                <a:spcPct val="90000"/>
              </a:lnSpc>
              <a:buFont typeface="+mj-lt"/>
              <a:buAutoNum type="arabicPeriod"/>
            </a:pPr>
            <a:r>
              <a:rPr lang="en-US" sz="2000" dirty="0" smtClean="0">
                <a:solidFill>
                  <a:srgbClr val="FFFFCC"/>
                </a:solidFill>
              </a:rPr>
              <a:t>Loaded stimulus reflects from </a:t>
            </a:r>
            <a:r>
              <a:rPr lang="en-US" sz="2000" b="1" dirty="0">
                <a:solidFill>
                  <a:srgbClr val="FF33CC"/>
                </a:solidFill>
              </a:rPr>
              <a:t>shadow</a:t>
            </a:r>
            <a:r>
              <a:rPr lang="en-US" sz="2000" dirty="0">
                <a:solidFill>
                  <a:srgbClr val="FFFF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Response captured in </a:t>
            </a:r>
            <a:r>
              <a:rPr lang="en-US" sz="2000" b="1" dirty="0">
                <a:solidFill>
                  <a:srgbClr val="FF33CC"/>
                </a:solidFill>
              </a:rPr>
              <a:t>original</a:t>
            </a:r>
            <a:r>
              <a:rPr lang="en-US" sz="2000" dirty="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First shift from </a:t>
            </a:r>
            <a:r>
              <a:rPr lang="en-US" sz="2000" b="1" dirty="0" smtClean="0">
                <a:solidFill>
                  <a:srgbClr val="FF33CC"/>
                </a:solidFill>
              </a:rPr>
              <a:t>original</a:t>
            </a:r>
            <a:r>
              <a:rPr lang="en-US" sz="2000" dirty="0" smtClean="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Subsequent shifts from </a:t>
            </a:r>
            <a:r>
              <a:rPr lang="en-US" sz="2000" b="1" dirty="0" smtClean="0">
                <a:solidFill>
                  <a:srgbClr val="FF33CC"/>
                </a:solidFill>
              </a:rPr>
              <a:t>shadow</a:t>
            </a:r>
            <a:r>
              <a:rPr lang="en-US" sz="2000" dirty="0" smtClean="0">
                <a:solidFill>
                  <a:srgbClr val="FF33CC"/>
                </a:solidFill>
              </a:rPr>
              <a:t> </a:t>
            </a:r>
            <a:r>
              <a:rPr lang="en-US" sz="2000" dirty="0" smtClean="0">
                <a:solidFill>
                  <a:srgbClr val="FFFFCC"/>
                </a:solidFill>
              </a:rPr>
              <a:t>FF</a:t>
            </a:r>
          </a:p>
        </p:txBody>
      </p:sp>
      <p:sp>
        <p:nvSpPr>
          <p:cNvPr id="2" name="TextBox 1"/>
          <p:cNvSpPr txBox="1"/>
          <p:nvPr/>
        </p:nvSpPr>
        <p:spPr>
          <a:xfrm>
            <a:off x="5588000" y="2209800"/>
            <a:ext cx="925654" cy="389850"/>
          </a:xfrm>
          <a:prstGeom prst="rect">
            <a:avLst/>
          </a:prstGeom>
          <a:noFill/>
        </p:spPr>
        <p:txBody>
          <a:bodyPr wrap="none" rtlCol="0">
            <a:spAutoFit/>
          </a:bodyPr>
          <a:lstStyle/>
          <a:p>
            <a:r>
              <a:rPr lang="en-US" b="1" dirty="0" smtClean="0">
                <a:solidFill>
                  <a:srgbClr val="FF0000"/>
                </a:solidFill>
              </a:rPr>
              <a:t>original</a:t>
            </a:r>
            <a:endParaRPr lang="en-US" b="1" dirty="0">
              <a:solidFill>
                <a:srgbClr val="FF0000"/>
              </a:solidFill>
            </a:endParaRPr>
          </a:p>
        </p:txBody>
      </p:sp>
      <p:sp>
        <p:nvSpPr>
          <p:cNvPr id="124" name="TextBox 123"/>
          <p:cNvSpPr txBox="1"/>
          <p:nvPr/>
        </p:nvSpPr>
        <p:spPr>
          <a:xfrm>
            <a:off x="5575300" y="3111500"/>
            <a:ext cx="954107" cy="389850"/>
          </a:xfrm>
          <a:prstGeom prst="rect">
            <a:avLst/>
          </a:prstGeom>
          <a:noFill/>
        </p:spPr>
        <p:txBody>
          <a:bodyPr wrap="none" rtlCol="0">
            <a:spAutoFit/>
          </a:bodyPr>
          <a:lstStyle/>
          <a:p>
            <a:r>
              <a:rPr lang="en-US" b="1" dirty="0" smtClean="0">
                <a:solidFill>
                  <a:srgbClr val="FF0000"/>
                </a:solidFill>
              </a:rPr>
              <a:t>shadow</a:t>
            </a:r>
            <a:endParaRPr lang="en-US" b="1" dirty="0">
              <a:solidFill>
                <a:srgbClr val="FF0000"/>
              </a:solidFill>
            </a:endParaRPr>
          </a:p>
        </p:txBody>
      </p:sp>
      <p:cxnSp>
        <p:nvCxnSpPr>
          <p:cNvPr id="133" name="Elbow Connector 150"/>
          <p:cNvCxnSpPr>
            <a:cxnSpLocks noChangeShapeType="1"/>
          </p:cNvCxnSpPr>
          <p:nvPr/>
        </p:nvCxnSpPr>
        <p:spPr bwMode="auto">
          <a:xfrm flipV="1">
            <a:off x="3822700" y="4079875"/>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36" name="Elbow Connector 153"/>
          <p:cNvCxnSpPr>
            <a:cxnSpLocks noChangeShapeType="1"/>
          </p:cNvCxnSpPr>
          <p:nvPr/>
        </p:nvCxnSpPr>
        <p:spPr bwMode="auto">
          <a:xfrm flipV="1">
            <a:off x="1743075" y="4076700"/>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38" name="Elbow Connector 156"/>
          <p:cNvCxnSpPr>
            <a:cxnSpLocks noChangeShapeType="1"/>
          </p:cNvCxnSpPr>
          <p:nvPr/>
        </p:nvCxnSpPr>
        <p:spPr bwMode="auto">
          <a:xfrm flipV="1">
            <a:off x="871537" y="4078288"/>
            <a:ext cx="436563" cy="249237"/>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1" name="Elbow Connector 159"/>
          <p:cNvCxnSpPr>
            <a:cxnSpLocks noChangeShapeType="1"/>
          </p:cNvCxnSpPr>
          <p:nvPr/>
        </p:nvCxnSpPr>
        <p:spPr bwMode="auto">
          <a:xfrm>
            <a:off x="1304925" y="4081463"/>
            <a:ext cx="436562" cy="249237"/>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2" name="Elbow Connector 160"/>
          <p:cNvCxnSpPr>
            <a:cxnSpLocks noChangeShapeType="1"/>
          </p:cNvCxnSpPr>
          <p:nvPr/>
        </p:nvCxnSpPr>
        <p:spPr bwMode="auto">
          <a:xfrm>
            <a:off x="2171700" y="4076700"/>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3" name="Elbow Connector 163"/>
          <p:cNvCxnSpPr>
            <a:cxnSpLocks noChangeShapeType="1"/>
          </p:cNvCxnSpPr>
          <p:nvPr/>
        </p:nvCxnSpPr>
        <p:spPr bwMode="auto">
          <a:xfrm>
            <a:off x="4257675" y="4079875"/>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1" name="Straight Connector 174"/>
          <p:cNvCxnSpPr>
            <a:cxnSpLocks noChangeShapeType="1"/>
          </p:cNvCxnSpPr>
          <p:nvPr/>
        </p:nvCxnSpPr>
        <p:spPr bwMode="auto">
          <a:xfrm flipH="1">
            <a:off x="304800" y="3614738"/>
            <a:ext cx="22860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2" name="Straight Connector 176"/>
          <p:cNvCxnSpPr>
            <a:cxnSpLocks noChangeShapeType="1"/>
          </p:cNvCxnSpPr>
          <p:nvPr/>
        </p:nvCxnSpPr>
        <p:spPr bwMode="auto">
          <a:xfrm flipH="1">
            <a:off x="2586038" y="3906838"/>
            <a:ext cx="931862"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3" name="Straight Connector 11"/>
          <p:cNvCxnSpPr>
            <a:cxnSpLocks noChangeShapeType="1"/>
          </p:cNvCxnSpPr>
          <p:nvPr/>
        </p:nvCxnSpPr>
        <p:spPr bwMode="auto">
          <a:xfrm>
            <a:off x="2597150" y="3598863"/>
            <a:ext cx="0" cy="30480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cxnSp>
      <p:sp>
        <p:nvSpPr>
          <p:cNvPr id="154" name="TextBox 12"/>
          <p:cNvSpPr txBox="1">
            <a:spLocks noChangeArrowheads="1"/>
          </p:cNvSpPr>
          <p:nvPr/>
        </p:nvSpPr>
        <p:spPr bwMode="auto">
          <a:xfrm>
            <a:off x="558800" y="3509963"/>
            <a:ext cx="1709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a:solidFill>
                  <a:srgbClr val="FFFFFF"/>
                </a:solidFill>
              </a:rPr>
              <a:t>Scan enable</a:t>
            </a:r>
          </a:p>
        </p:txBody>
      </p:sp>
      <p:sp>
        <p:nvSpPr>
          <p:cNvPr id="155" name="TextBox 183"/>
          <p:cNvSpPr txBox="1">
            <a:spLocks noChangeArrowheads="1"/>
          </p:cNvSpPr>
          <p:nvPr/>
        </p:nvSpPr>
        <p:spPr bwMode="auto">
          <a:xfrm>
            <a:off x="195262" y="3933825"/>
            <a:ext cx="731838" cy="42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a:solidFill>
                  <a:srgbClr val="FFFFFF"/>
                </a:solidFill>
              </a:rPr>
              <a:t>clock</a:t>
            </a:r>
          </a:p>
        </p:txBody>
      </p:sp>
      <p:cxnSp>
        <p:nvCxnSpPr>
          <p:cNvPr id="156" name="Elbow Connector 153"/>
          <p:cNvCxnSpPr>
            <a:cxnSpLocks noChangeShapeType="1"/>
          </p:cNvCxnSpPr>
          <p:nvPr/>
        </p:nvCxnSpPr>
        <p:spPr bwMode="auto">
          <a:xfrm flipV="1">
            <a:off x="2835275" y="4076700"/>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7" name="Elbow Connector 160"/>
          <p:cNvCxnSpPr>
            <a:cxnSpLocks noChangeShapeType="1"/>
          </p:cNvCxnSpPr>
          <p:nvPr/>
        </p:nvCxnSpPr>
        <p:spPr bwMode="auto">
          <a:xfrm>
            <a:off x="3263900" y="4076700"/>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8" name="Straight Connector 176"/>
          <p:cNvCxnSpPr>
            <a:cxnSpLocks noChangeShapeType="1"/>
          </p:cNvCxnSpPr>
          <p:nvPr/>
        </p:nvCxnSpPr>
        <p:spPr bwMode="auto">
          <a:xfrm flipH="1">
            <a:off x="2598738" y="4325938"/>
            <a:ext cx="220662"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9" name="Straight Connector 176"/>
          <p:cNvCxnSpPr>
            <a:cxnSpLocks noChangeShapeType="1"/>
          </p:cNvCxnSpPr>
          <p:nvPr/>
        </p:nvCxnSpPr>
        <p:spPr bwMode="auto">
          <a:xfrm flipH="1">
            <a:off x="312737" y="4325938"/>
            <a:ext cx="536575"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60" name="Straight Connector 11"/>
          <p:cNvCxnSpPr>
            <a:cxnSpLocks noChangeShapeType="1"/>
          </p:cNvCxnSpPr>
          <p:nvPr/>
        </p:nvCxnSpPr>
        <p:spPr bwMode="auto">
          <a:xfrm>
            <a:off x="3511550" y="3611563"/>
            <a:ext cx="0" cy="30480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cxnSp>
      <p:cxnSp>
        <p:nvCxnSpPr>
          <p:cNvPr id="161" name="Straight Connector 174"/>
          <p:cNvCxnSpPr>
            <a:cxnSpLocks noChangeShapeType="1"/>
          </p:cNvCxnSpPr>
          <p:nvPr/>
        </p:nvCxnSpPr>
        <p:spPr bwMode="auto">
          <a:xfrm flipH="1">
            <a:off x="3505200" y="3614738"/>
            <a:ext cx="11049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62" name="Straight Connector 176"/>
          <p:cNvCxnSpPr>
            <a:cxnSpLocks noChangeShapeType="1"/>
          </p:cNvCxnSpPr>
          <p:nvPr/>
        </p:nvCxnSpPr>
        <p:spPr bwMode="auto">
          <a:xfrm flipH="1">
            <a:off x="3695700" y="4325938"/>
            <a:ext cx="1143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3" name="Oval 12"/>
          <p:cNvSpPr/>
          <p:nvPr/>
        </p:nvSpPr>
        <p:spPr bwMode="auto">
          <a:xfrm>
            <a:off x="2667000" y="3937000"/>
            <a:ext cx="279400" cy="2794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2</a:t>
            </a:r>
          </a:p>
        </p:txBody>
      </p:sp>
      <p:sp>
        <p:nvSpPr>
          <p:cNvPr id="163" name="Oval 162"/>
          <p:cNvSpPr/>
          <p:nvPr/>
        </p:nvSpPr>
        <p:spPr bwMode="auto">
          <a:xfrm>
            <a:off x="36322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3</a:t>
            </a:r>
          </a:p>
        </p:txBody>
      </p:sp>
      <p:sp>
        <p:nvSpPr>
          <p:cNvPr id="164" name="Oval 163"/>
          <p:cNvSpPr/>
          <p:nvPr/>
        </p:nvSpPr>
        <p:spPr bwMode="auto">
          <a:xfrm>
            <a:off x="6858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4</a:t>
            </a:r>
          </a:p>
        </p:txBody>
      </p:sp>
      <p:sp>
        <p:nvSpPr>
          <p:cNvPr id="165" name="Oval 164"/>
          <p:cNvSpPr/>
          <p:nvPr/>
        </p:nvSpPr>
        <p:spPr bwMode="auto">
          <a:xfrm>
            <a:off x="15494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4</a:t>
            </a:r>
          </a:p>
        </p:txBody>
      </p:sp>
      <p:sp>
        <p:nvSpPr>
          <p:cNvPr id="166" name="Oval 165"/>
          <p:cNvSpPr/>
          <p:nvPr/>
        </p:nvSpPr>
        <p:spPr bwMode="auto">
          <a:xfrm>
            <a:off x="2514600" y="4089400"/>
            <a:ext cx="279400" cy="2794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1</a:t>
            </a:r>
          </a:p>
        </p:txBody>
      </p:sp>
      <p:sp>
        <p:nvSpPr>
          <p:cNvPr id="167" name="TextBox 134"/>
          <p:cNvSpPr txBox="1">
            <a:spLocks noChangeArrowheads="1"/>
          </p:cNvSpPr>
          <p:nvPr/>
        </p:nvSpPr>
        <p:spPr bwMode="auto">
          <a:xfrm>
            <a:off x="1810987" y="1181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68" name="TextBox 133"/>
          <p:cNvSpPr txBox="1">
            <a:spLocks noChangeArrowheads="1"/>
          </p:cNvSpPr>
          <p:nvPr/>
        </p:nvSpPr>
        <p:spPr bwMode="auto">
          <a:xfrm>
            <a:off x="2615850" y="2024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Tree>
    <p:extLst>
      <p:ext uri="{BB962C8B-B14F-4D97-AF65-F5344CB8AC3E}">
        <p14:creationId xmlns:p14="http://schemas.microsoft.com/office/powerpoint/2010/main" val="4246005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sp>
        <p:nvSpPr>
          <p:cNvPr id="67" name="TextBox 133"/>
          <p:cNvSpPr txBox="1">
            <a:spLocks noChangeArrowheads="1"/>
          </p:cNvSpPr>
          <p:nvPr/>
        </p:nvSpPr>
        <p:spPr bwMode="auto">
          <a:xfrm>
            <a:off x="4812950" y="25577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833587" y="20195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744332" y="14306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92400" y="12316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505200" y="901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75932" y="21740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356065" y="23607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96433" y="23598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730970" y="25913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438900" y="20850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230652" y="2661132"/>
            <a:ext cx="0" cy="450368"/>
          </a:xfrm>
          <a:prstGeom prst="line">
            <a:avLst/>
          </a:prstGeom>
          <a:noFill/>
          <a:ln w="25400" algn="ctr">
            <a:solidFill>
              <a:srgbClr val="FFFFFF"/>
            </a:solidFill>
            <a:round/>
            <a:headEnd/>
            <a:tailEnd/>
          </a:ln>
        </p:spPr>
      </p:cxnSp>
      <p:grpSp>
        <p:nvGrpSpPr>
          <p:cNvPr id="106" name="Group 105"/>
          <p:cNvGrpSpPr/>
          <p:nvPr/>
        </p:nvGrpSpPr>
        <p:grpSpPr>
          <a:xfrm>
            <a:off x="6484770" y="37814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94518" y="21006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94013" y="1997252"/>
            <a:ext cx="701342" cy="0"/>
          </a:xfrm>
          <a:prstGeom prst="line">
            <a:avLst/>
          </a:prstGeom>
          <a:noFill/>
          <a:ln w="28575" cap="flat" cmpd="sng" algn="ctr">
            <a:solidFill>
              <a:srgbClr val="FFFFFF"/>
            </a:solidFill>
            <a:prstDash val="solid"/>
            <a:round/>
            <a:headEnd type="none" w="med" len="med"/>
            <a:tailEnd type="none" w="med" len="med"/>
          </a:ln>
          <a:effectLst/>
        </p:spPr>
      </p:cxnSp>
      <p:grpSp>
        <p:nvGrpSpPr>
          <p:cNvPr id="107" name="Group 106"/>
          <p:cNvGrpSpPr/>
          <p:nvPr/>
        </p:nvGrpSpPr>
        <p:grpSpPr>
          <a:xfrm>
            <a:off x="5608470" y="27273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608470" y="18256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64270" y="30231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731003" y="25849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7353300" y="41026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83170" y="21341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83170" y="30104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6159470" y="41026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5312464" y="40537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96764" y="3050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03" name="TextBox 131"/>
          <p:cNvSpPr txBox="1">
            <a:spLocks noChangeArrowheads="1"/>
          </p:cNvSpPr>
          <p:nvPr/>
        </p:nvSpPr>
        <p:spPr bwMode="auto">
          <a:xfrm>
            <a:off x="7344464" y="4066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21" name="Rectangle 4"/>
          <p:cNvSpPr>
            <a:spLocks noChangeArrowheads="1"/>
          </p:cNvSpPr>
          <p:nvPr/>
        </p:nvSpPr>
        <p:spPr bwMode="auto">
          <a:xfrm>
            <a:off x="129761" y="4584700"/>
            <a:ext cx="8823739" cy="21336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b="1" dirty="0" smtClean="0">
                <a:solidFill>
                  <a:srgbClr val="99FF33"/>
                </a:solidFill>
              </a:rPr>
              <a:t>Impact on test application (LOC-based):</a:t>
            </a:r>
          </a:p>
          <a:p>
            <a:pPr marL="914400" lvl="1" indent="-457200">
              <a:lnSpc>
                <a:spcPct val="90000"/>
              </a:lnSpc>
              <a:buFont typeface="+mj-lt"/>
              <a:buAutoNum type="arabicPeriod"/>
            </a:pPr>
            <a:r>
              <a:rPr lang="en-US" sz="2000" dirty="0" smtClean="0">
                <a:solidFill>
                  <a:srgbClr val="FFFFCC"/>
                </a:solidFill>
              </a:rPr>
              <a:t>Loaded stimulus reflects from </a:t>
            </a:r>
            <a:r>
              <a:rPr lang="en-US" sz="2000" b="1" dirty="0">
                <a:solidFill>
                  <a:srgbClr val="FF33CC"/>
                </a:solidFill>
              </a:rPr>
              <a:t>shadow</a:t>
            </a:r>
            <a:r>
              <a:rPr lang="en-US" sz="2000" dirty="0">
                <a:solidFill>
                  <a:srgbClr val="FFFF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Launch from </a:t>
            </a:r>
            <a:r>
              <a:rPr lang="en-US" sz="2000" b="1" dirty="0">
                <a:solidFill>
                  <a:srgbClr val="FF33CC"/>
                </a:solidFill>
              </a:rPr>
              <a:t>original</a:t>
            </a:r>
            <a:r>
              <a:rPr lang="en-US" sz="2000" dirty="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Capture in </a:t>
            </a:r>
            <a:r>
              <a:rPr lang="en-US" sz="2000" b="1" dirty="0">
                <a:solidFill>
                  <a:srgbClr val="FF33CC"/>
                </a:solidFill>
              </a:rPr>
              <a:t>original</a:t>
            </a:r>
            <a:r>
              <a:rPr lang="en-US" sz="2000" dirty="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First shift from </a:t>
            </a:r>
            <a:r>
              <a:rPr lang="en-US" sz="2000" b="1" dirty="0" smtClean="0">
                <a:solidFill>
                  <a:srgbClr val="FF33CC"/>
                </a:solidFill>
              </a:rPr>
              <a:t>original</a:t>
            </a:r>
            <a:r>
              <a:rPr lang="en-US" sz="2000" dirty="0" smtClean="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Subsequent shifts from </a:t>
            </a:r>
            <a:r>
              <a:rPr lang="en-US" sz="2000" b="1" dirty="0" smtClean="0">
                <a:solidFill>
                  <a:srgbClr val="FF33CC"/>
                </a:solidFill>
              </a:rPr>
              <a:t>shadow</a:t>
            </a:r>
            <a:r>
              <a:rPr lang="en-US" sz="2000" dirty="0" smtClean="0">
                <a:solidFill>
                  <a:srgbClr val="FF33CC"/>
                </a:solidFill>
              </a:rPr>
              <a:t> </a:t>
            </a:r>
            <a:r>
              <a:rPr lang="en-US" sz="2000" dirty="0" smtClean="0">
                <a:solidFill>
                  <a:srgbClr val="FFFFCC"/>
                </a:solidFill>
              </a:rPr>
              <a:t>FF</a:t>
            </a:r>
          </a:p>
        </p:txBody>
      </p:sp>
      <p:sp>
        <p:nvSpPr>
          <p:cNvPr id="2" name="TextBox 1"/>
          <p:cNvSpPr txBox="1"/>
          <p:nvPr/>
        </p:nvSpPr>
        <p:spPr>
          <a:xfrm>
            <a:off x="5588000" y="2209800"/>
            <a:ext cx="925654" cy="389850"/>
          </a:xfrm>
          <a:prstGeom prst="rect">
            <a:avLst/>
          </a:prstGeom>
          <a:noFill/>
        </p:spPr>
        <p:txBody>
          <a:bodyPr wrap="none" rtlCol="0">
            <a:spAutoFit/>
          </a:bodyPr>
          <a:lstStyle/>
          <a:p>
            <a:r>
              <a:rPr lang="en-US" b="1" dirty="0" smtClean="0">
                <a:solidFill>
                  <a:srgbClr val="FF0000"/>
                </a:solidFill>
              </a:rPr>
              <a:t>original</a:t>
            </a:r>
            <a:endParaRPr lang="en-US" b="1" dirty="0">
              <a:solidFill>
                <a:srgbClr val="FF0000"/>
              </a:solidFill>
            </a:endParaRPr>
          </a:p>
        </p:txBody>
      </p:sp>
      <p:sp>
        <p:nvSpPr>
          <p:cNvPr id="124" name="TextBox 123"/>
          <p:cNvSpPr txBox="1"/>
          <p:nvPr/>
        </p:nvSpPr>
        <p:spPr>
          <a:xfrm>
            <a:off x="5575300" y="3111500"/>
            <a:ext cx="954107" cy="389850"/>
          </a:xfrm>
          <a:prstGeom prst="rect">
            <a:avLst/>
          </a:prstGeom>
          <a:noFill/>
        </p:spPr>
        <p:txBody>
          <a:bodyPr wrap="none" rtlCol="0">
            <a:spAutoFit/>
          </a:bodyPr>
          <a:lstStyle/>
          <a:p>
            <a:r>
              <a:rPr lang="en-US" b="1" dirty="0" smtClean="0">
                <a:solidFill>
                  <a:srgbClr val="FF0000"/>
                </a:solidFill>
              </a:rPr>
              <a:t>shadow</a:t>
            </a:r>
            <a:endParaRPr lang="en-US" b="1" dirty="0">
              <a:solidFill>
                <a:srgbClr val="FF0000"/>
              </a:solidFill>
            </a:endParaRPr>
          </a:p>
        </p:txBody>
      </p:sp>
      <p:cxnSp>
        <p:nvCxnSpPr>
          <p:cNvPr id="133" name="Elbow Connector 150"/>
          <p:cNvCxnSpPr>
            <a:cxnSpLocks noChangeShapeType="1"/>
          </p:cNvCxnSpPr>
          <p:nvPr/>
        </p:nvCxnSpPr>
        <p:spPr bwMode="auto">
          <a:xfrm flipV="1">
            <a:off x="3759200" y="4067175"/>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36" name="Elbow Connector 153"/>
          <p:cNvCxnSpPr>
            <a:cxnSpLocks noChangeShapeType="1"/>
          </p:cNvCxnSpPr>
          <p:nvPr/>
        </p:nvCxnSpPr>
        <p:spPr bwMode="auto">
          <a:xfrm flipV="1">
            <a:off x="1743075" y="4076700"/>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38" name="Elbow Connector 156"/>
          <p:cNvCxnSpPr>
            <a:cxnSpLocks noChangeShapeType="1"/>
          </p:cNvCxnSpPr>
          <p:nvPr/>
        </p:nvCxnSpPr>
        <p:spPr bwMode="auto">
          <a:xfrm flipV="1">
            <a:off x="871537" y="4078288"/>
            <a:ext cx="436563" cy="249237"/>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1" name="Elbow Connector 159"/>
          <p:cNvCxnSpPr>
            <a:cxnSpLocks noChangeShapeType="1"/>
          </p:cNvCxnSpPr>
          <p:nvPr/>
        </p:nvCxnSpPr>
        <p:spPr bwMode="auto">
          <a:xfrm>
            <a:off x="1304925" y="4081463"/>
            <a:ext cx="436562" cy="249237"/>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2" name="Elbow Connector 160"/>
          <p:cNvCxnSpPr>
            <a:cxnSpLocks noChangeShapeType="1"/>
          </p:cNvCxnSpPr>
          <p:nvPr/>
        </p:nvCxnSpPr>
        <p:spPr bwMode="auto">
          <a:xfrm>
            <a:off x="2171700" y="4076700"/>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3" name="Elbow Connector 163"/>
          <p:cNvCxnSpPr>
            <a:cxnSpLocks noChangeShapeType="1"/>
          </p:cNvCxnSpPr>
          <p:nvPr/>
        </p:nvCxnSpPr>
        <p:spPr bwMode="auto">
          <a:xfrm>
            <a:off x="4194175" y="4067175"/>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1" name="Straight Connector 174"/>
          <p:cNvCxnSpPr>
            <a:cxnSpLocks noChangeShapeType="1"/>
          </p:cNvCxnSpPr>
          <p:nvPr/>
        </p:nvCxnSpPr>
        <p:spPr bwMode="auto">
          <a:xfrm flipH="1">
            <a:off x="304800" y="3614738"/>
            <a:ext cx="22860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2" name="Straight Connector 176"/>
          <p:cNvCxnSpPr>
            <a:cxnSpLocks noChangeShapeType="1"/>
          </p:cNvCxnSpPr>
          <p:nvPr/>
        </p:nvCxnSpPr>
        <p:spPr bwMode="auto">
          <a:xfrm flipH="1">
            <a:off x="2586038" y="3906838"/>
            <a:ext cx="931862"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3" name="Straight Connector 11"/>
          <p:cNvCxnSpPr>
            <a:cxnSpLocks noChangeShapeType="1"/>
          </p:cNvCxnSpPr>
          <p:nvPr/>
        </p:nvCxnSpPr>
        <p:spPr bwMode="auto">
          <a:xfrm>
            <a:off x="2597150" y="3598863"/>
            <a:ext cx="0" cy="30480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cxnSp>
      <p:sp>
        <p:nvSpPr>
          <p:cNvPr id="154" name="TextBox 12"/>
          <p:cNvSpPr txBox="1">
            <a:spLocks noChangeArrowheads="1"/>
          </p:cNvSpPr>
          <p:nvPr/>
        </p:nvSpPr>
        <p:spPr bwMode="auto">
          <a:xfrm>
            <a:off x="558800" y="3509963"/>
            <a:ext cx="1709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a:solidFill>
                  <a:srgbClr val="FFFFFF"/>
                </a:solidFill>
              </a:rPr>
              <a:t>Scan enable</a:t>
            </a:r>
          </a:p>
        </p:txBody>
      </p:sp>
      <p:sp>
        <p:nvSpPr>
          <p:cNvPr id="155" name="TextBox 183"/>
          <p:cNvSpPr txBox="1">
            <a:spLocks noChangeArrowheads="1"/>
          </p:cNvSpPr>
          <p:nvPr/>
        </p:nvSpPr>
        <p:spPr bwMode="auto">
          <a:xfrm>
            <a:off x="195262" y="3933825"/>
            <a:ext cx="731838" cy="42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a:solidFill>
                  <a:srgbClr val="FFFFFF"/>
                </a:solidFill>
              </a:rPr>
              <a:t>clock</a:t>
            </a:r>
          </a:p>
        </p:txBody>
      </p:sp>
      <p:cxnSp>
        <p:nvCxnSpPr>
          <p:cNvPr id="158" name="Straight Connector 176"/>
          <p:cNvCxnSpPr>
            <a:cxnSpLocks noChangeShapeType="1"/>
          </p:cNvCxnSpPr>
          <p:nvPr/>
        </p:nvCxnSpPr>
        <p:spPr bwMode="auto">
          <a:xfrm flipH="1">
            <a:off x="2598738" y="4325938"/>
            <a:ext cx="220662"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9" name="Straight Connector 176"/>
          <p:cNvCxnSpPr>
            <a:cxnSpLocks noChangeShapeType="1"/>
          </p:cNvCxnSpPr>
          <p:nvPr/>
        </p:nvCxnSpPr>
        <p:spPr bwMode="auto">
          <a:xfrm flipH="1">
            <a:off x="312737" y="4325938"/>
            <a:ext cx="536575"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60" name="Straight Connector 11"/>
          <p:cNvCxnSpPr>
            <a:cxnSpLocks noChangeShapeType="1"/>
          </p:cNvCxnSpPr>
          <p:nvPr/>
        </p:nvCxnSpPr>
        <p:spPr bwMode="auto">
          <a:xfrm>
            <a:off x="3511550" y="3611563"/>
            <a:ext cx="0" cy="30480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cxnSp>
      <p:cxnSp>
        <p:nvCxnSpPr>
          <p:cNvPr id="161" name="Straight Connector 174"/>
          <p:cNvCxnSpPr>
            <a:cxnSpLocks noChangeShapeType="1"/>
          </p:cNvCxnSpPr>
          <p:nvPr/>
        </p:nvCxnSpPr>
        <p:spPr bwMode="auto">
          <a:xfrm flipH="1">
            <a:off x="3505200" y="3614738"/>
            <a:ext cx="11049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62" name="Straight Connector 176"/>
          <p:cNvCxnSpPr>
            <a:cxnSpLocks noChangeShapeType="1"/>
          </p:cNvCxnSpPr>
          <p:nvPr/>
        </p:nvCxnSpPr>
        <p:spPr bwMode="auto">
          <a:xfrm flipH="1">
            <a:off x="3632200" y="4313238"/>
            <a:ext cx="1143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64" name="Oval 163"/>
          <p:cNvSpPr/>
          <p:nvPr/>
        </p:nvSpPr>
        <p:spPr bwMode="auto">
          <a:xfrm>
            <a:off x="6858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5</a:t>
            </a:r>
          </a:p>
        </p:txBody>
      </p:sp>
      <p:sp>
        <p:nvSpPr>
          <p:cNvPr id="165" name="Oval 164"/>
          <p:cNvSpPr/>
          <p:nvPr/>
        </p:nvSpPr>
        <p:spPr bwMode="auto">
          <a:xfrm>
            <a:off x="15494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5</a:t>
            </a:r>
          </a:p>
        </p:txBody>
      </p:sp>
      <p:grpSp>
        <p:nvGrpSpPr>
          <p:cNvPr id="88" name="Group 6"/>
          <p:cNvGrpSpPr>
            <a:grpSpLocks/>
          </p:cNvGrpSpPr>
          <p:nvPr/>
        </p:nvGrpSpPr>
        <p:grpSpPr bwMode="auto">
          <a:xfrm>
            <a:off x="2819400" y="4064000"/>
            <a:ext cx="406400" cy="258763"/>
            <a:chOff x="6371466" y="5761371"/>
            <a:chExt cx="866775" cy="247650"/>
          </a:xfrm>
        </p:grpSpPr>
        <p:cxnSp>
          <p:nvCxnSpPr>
            <p:cNvPr id="89" name="Elbow Connector 153"/>
            <p:cNvCxnSpPr>
              <a:cxnSpLocks noChangeShapeType="1"/>
            </p:cNvCxnSpPr>
            <p:nvPr/>
          </p:nvCxnSpPr>
          <p:spPr bwMode="auto">
            <a:xfrm flipV="1">
              <a:off x="6371466" y="5761371"/>
              <a:ext cx="436563" cy="247650"/>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91" name="Elbow Connector 160"/>
            <p:cNvCxnSpPr>
              <a:cxnSpLocks noChangeShapeType="1"/>
            </p:cNvCxnSpPr>
            <p:nvPr/>
          </p:nvCxnSpPr>
          <p:spPr bwMode="auto">
            <a:xfrm>
              <a:off x="6800091" y="5761371"/>
              <a:ext cx="438150" cy="247650"/>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grpSp>
      <p:grpSp>
        <p:nvGrpSpPr>
          <p:cNvPr id="105" name="Group 171"/>
          <p:cNvGrpSpPr>
            <a:grpSpLocks/>
          </p:cNvGrpSpPr>
          <p:nvPr/>
        </p:nvGrpSpPr>
        <p:grpSpPr bwMode="auto">
          <a:xfrm>
            <a:off x="3228975" y="4057650"/>
            <a:ext cx="406400" cy="258763"/>
            <a:chOff x="6371466" y="5761371"/>
            <a:chExt cx="866775" cy="247650"/>
          </a:xfrm>
        </p:grpSpPr>
        <p:cxnSp>
          <p:nvCxnSpPr>
            <p:cNvPr id="119" name="Elbow Connector 153"/>
            <p:cNvCxnSpPr>
              <a:cxnSpLocks noChangeShapeType="1"/>
            </p:cNvCxnSpPr>
            <p:nvPr/>
          </p:nvCxnSpPr>
          <p:spPr bwMode="auto">
            <a:xfrm flipV="1">
              <a:off x="6371466" y="5761371"/>
              <a:ext cx="436563" cy="247650"/>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23" name="Elbow Connector 160"/>
            <p:cNvCxnSpPr>
              <a:cxnSpLocks noChangeShapeType="1"/>
            </p:cNvCxnSpPr>
            <p:nvPr/>
          </p:nvCxnSpPr>
          <p:spPr bwMode="auto">
            <a:xfrm>
              <a:off x="6800091" y="5761371"/>
              <a:ext cx="438150" cy="247650"/>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grpSp>
      <p:sp>
        <p:nvSpPr>
          <p:cNvPr id="132" name="Oval 131"/>
          <p:cNvSpPr/>
          <p:nvPr/>
        </p:nvSpPr>
        <p:spPr bwMode="auto">
          <a:xfrm>
            <a:off x="3556000" y="39116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4</a:t>
            </a:r>
          </a:p>
        </p:txBody>
      </p:sp>
      <p:sp>
        <p:nvSpPr>
          <p:cNvPr id="134" name="Oval 133"/>
          <p:cNvSpPr/>
          <p:nvPr/>
        </p:nvSpPr>
        <p:spPr bwMode="auto">
          <a:xfrm>
            <a:off x="2514600" y="4089400"/>
            <a:ext cx="279400" cy="2794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1</a:t>
            </a:r>
          </a:p>
        </p:txBody>
      </p:sp>
      <p:sp>
        <p:nvSpPr>
          <p:cNvPr id="13" name="Oval 12"/>
          <p:cNvSpPr/>
          <p:nvPr/>
        </p:nvSpPr>
        <p:spPr bwMode="auto">
          <a:xfrm>
            <a:off x="2679700" y="3937000"/>
            <a:ext cx="279400" cy="2794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2</a:t>
            </a:r>
          </a:p>
        </p:txBody>
      </p:sp>
      <p:sp>
        <p:nvSpPr>
          <p:cNvPr id="163" name="Oval 162"/>
          <p:cNvSpPr/>
          <p:nvPr/>
        </p:nvSpPr>
        <p:spPr bwMode="auto">
          <a:xfrm>
            <a:off x="30734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lang="en-US" dirty="0"/>
              <a:t>3</a:t>
            </a:r>
            <a:endParaRPr kumimoji="0" lang="en-US" sz="1600" b="0" i="0" u="none" strike="noStrike" cap="none" normalizeH="0" baseline="0" dirty="0" smtClean="0">
              <a:ln>
                <a:noFill/>
              </a:ln>
              <a:solidFill>
                <a:srgbClr val="FAFD00"/>
              </a:solidFill>
              <a:effectLst/>
              <a:latin typeface="Arial" charset="0"/>
            </a:endParaRPr>
          </a:p>
        </p:txBody>
      </p:sp>
      <p:sp>
        <p:nvSpPr>
          <p:cNvPr id="135" name="TextBox 134"/>
          <p:cNvSpPr txBox="1">
            <a:spLocks noChangeArrowheads="1"/>
          </p:cNvSpPr>
          <p:nvPr/>
        </p:nvSpPr>
        <p:spPr bwMode="auto">
          <a:xfrm>
            <a:off x="1810987" y="1181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37" name="TextBox 133"/>
          <p:cNvSpPr txBox="1">
            <a:spLocks noChangeArrowheads="1"/>
          </p:cNvSpPr>
          <p:nvPr/>
        </p:nvSpPr>
        <p:spPr bwMode="auto">
          <a:xfrm>
            <a:off x="2615850" y="2024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Tree>
    <p:extLst>
      <p:ext uri="{BB962C8B-B14F-4D97-AF65-F5344CB8AC3E}">
        <p14:creationId xmlns:p14="http://schemas.microsoft.com/office/powerpoint/2010/main" val="1254082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sp>
        <p:nvSpPr>
          <p:cNvPr id="67" name="TextBox 133"/>
          <p:cNvSpPr txBox="1">
            <a:spLocks noChangeArrowheads="1"/>
          </p:cNvSpPr>
          <p:nvPr/>
        </p:nvSpPr>
        <p:spPr bwMode="auto">
          <a:xfrm>
            <a:off x="4812950" y="25577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833587" y="20195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744332" y="14306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92400" y="12316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505200" y="901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75932" y="21740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356065" y="23607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96433" y="23598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730970" y="25913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438900" y="20850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230652" y="2661132"/>
            <a:ext cx="0" cy="450368"/>
          </a:xfrm>
          <a:prstGeom prst="line">
            <a:avLst/>
          </a:prstGeom>
          <a:noFill/>
          <a:ln w="25400" algn="ctr">
            <a:solidFill>
              <a:srgbClr val="FFFFFF"/>
            </a:solidFill>
            <a:round/>
            <a:headEnd/>
            <a:tailEnd/>
          </a:ln>
        </p:spPr>
      </p:cxnSp>
      <p:grpSp>
        <p:nvGrpSpPr>
          <p:cNvPr id="106" name="Group 105"/>
          <p:cNvGrpSpPr/>
          <p:nvPr/>
        </p:nvGrpSpPr>
        <p:grpSpPr>
          <a:xfrm>
            <a:off x="6484770" y="37814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94518" y="21006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94013" y="1997252"/>
            <a:ext cx="701342" cy="0"/>
          </a:xfrm>
          <a:prstGeom prst="line">
            <a:avLst/>
          </a:prstGeom>
          <a:noFill/>
          <a:ln w="28575" cap="flat" cmpd="sng" algn="ctr">
            <a:solidFill>
              <a:srgbClr val="FFFFFF"/>
            </a:solidFill>
            <a:prstDash val="solid"/>
            <a:round/>
            <a:headEnd type="none" w="med" len="med"/>
            <a:tailEnd type="none" w="med" len="med"/>
          </a:ln>
          <a:effectLst/>
        </p:spPr>
      </p:cxnSp>
      <p:grpSp>
        <p:nvGrpSpPr>
          <p:cNvPr id="107" name="Group 106"/>
          <p:cNvGrpSpPr/>
          <p:nvPr/>
        </p:nvGrpSpPr>
        <p:grpSpPr>
          <a:xfrm>
            <a:off x="5608470" y="27273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608470" y="18256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64270" y="30231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731003" y="25849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7353300" y="41026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83170" y="21341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83170" y="30104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6159470" y="41026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5312464" y="40537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96764" y="3050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03" name="TextBox 131"/>
          <p:cNvSpPr txBox="1">
            <a:spLocks noChangeArrowheads="1"/>
          </p:cNvSpPr>
          <p:nvPr/>
        </p:nvSpPr>
        <p:spPr bwMode="auto">
          <a:xfrm>
            <a:off x="7344464" y="4066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21" name="Rectangle 4"/>
          <p:cNvSpPr>
            <a:spLocks noChangeArrowheads="1"/>
          </p:cNvSpPr>
          <p:nvPr/>
        </p:nvSpPr>
        <p:spPr bwMode="auto">
          <a:xfrm>
            <a:off x="129761" y="4584700"/>
            <a:ext cx="8823739" cy="21336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b="1" dirty="0" smtClean="0">
                <a:solidFill>
                  <a:srgbClr val="99FF33"/>
                </a:solidFill>
              </a:rPr>
              <a:t>Impact on test application (LOS-based):</a:t>
            </a:r>
          </a:p>
          <a:p>
            <a:pPr marL="914400" lvl="1" indent="-457200">
              <a:lnSpc>
                <a:spcPct val="90000"/>
              </a:lnSpc>
              <a:buFont typeface="+mj-lt"/>
              <a:buAutoNum type="arabicPeriod"/>
            </a:pPr>
            <a:r>
              <a:rPr lang="en-US" sz="2000" dirty="0" smtClean="0">
                <a:solidFill>
                  <a:srgbClr val="FFFFCC"/>
                </a:solidFill>
              </a:rPr>
              <a:t>Loaded stimulus reflects from </a:t>
            </a:r>
            <a:r>
              <a:rPr lang="en-US" sz="2000" b="1" dirty="0">
                <a:solidFill>
                  <a:srgbClr val="FF33CC"/>
                </a:solidFill>
              </a:rPr>
              <a:t>shadow</a:t>
            </a:r>
            <a:r>
              <a:rPr lang="en-US" sz="2000" dirty="0">
                <a:solidFill>
                  <a:srgbClr val="FFFF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Shift-based launch from </a:t>
            </a:r>
            <a:r>
              <a:rPr lang="en-US" sz="2000" b="1" dirty="0" smtClean="0">
                <a:solidFill>
                  <a:srgbClr val="FF33CC"/>
                </a:solidFill>
              </a:rPr>
              <a:t>shadow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Capture in </a:t>
            </a:r>
            <a:r>
              <a:rPr lang="en-US" sz="2000" b="1" dirty="0">
                <a:solidFill>
                  <a:srgbClr val="FF33CC"/>
                </a:solidFill>
              </a:rPr>
              <a:t>original</a:t>
            </a:r>
            <a:r>
              <a:rPr lang="en-US" sz="2000" dirty="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First shift from </a:t>
            </a:r>
            <a:r>
              <a:rPr lang="en-US" sz="2000" b="1" dirty="0" smtClean="0">
                <a:solidFill>
                  <a:srgbClr val="FF33CC"/>
                </a:solidFill>
              </a:rPr>
              <a:t>original</a:t>
            </a:r>
            <a:r>
              <a:rPr lang="en-US" sz="2000" dirty="0" smtClean="0">
                <a:solidFill>
                  <a:srgbClr val="FF33CC"/>
                </a:solidFill>
              </a:rPr>
              <a:t> </a:t>
            </a:r>
            <a:r>
              <a:rPr lang="en-US" sz="2000" dirty="0" smtClean="0">
                <a:solidFill>
                  <a:srgbClr val="FFFFCC"/>
                </a:solidFill>
              </a:rPr>
              <a:t>FF</a:t>
            </a:r>
          </a:p>
          <a:p>
            <a:pPr marL="914400" lvl="1" indent="-457200">
              <a:lnSpc>
                <a:spcPct val="90000"/>
              </a:lnSpc>
              <a:buFont typeface="+mj-lt"/>
              <a:buAutoNum type="arabicPeriod"/>
            </a:pPr>
            <a:r>
              <a:rPr lang="en-US" sz="2000" dirty="0" smtClean="0">
                <a:solidFill>
                  <a:srgbClr val="FFFFCC"/>
                </a:solidFill>
              </a:rPr>
              <a:t>Subsequent shifts from </a:t>
            </a:r>
            <a:r>
              <a:rPr lang="en-US" sz="2000" b="1" dirty="0" smtClean="0">
                <a:solidFill>
                  <a:srgbClr val="FF33CC"/>
                </a:solidFill>
              </a:rPr>
              <a:t>shadow</a:t>
            </a:r>
            <a:r>
              <a:rPr lang="en-US" sz="2000" dirty="0" smtClean="0">
                <a:solidFill>
                  <a:srgbClr val="FF33CC"/>
                </a:solidFill>
              </a:rPr>
              <a:t> </a:t>
            </a:r>
            <a:r>
              <a:rPr lang="en-US" sz="2000" dirty="0" smtClean="0">
                <a:solidFill>
                  <a:srgbClr val="FFFFCC"/>
                </a:solidFill>
              </a:rPr>
              <a:t>FF</a:t>
            </a:r>
          </a:p>
        </p:txBody>
      </p:sp>
      <p:sp>
        <p:nvSpPr>
          <p:cNvPr id="2" name="TextBox 1"/>
          <p:cNvSpPr txBox="1"/>
          <p:nvPr/>
        </p:nvSpPr>
        <p:spPr>
          <a:xfrm>
            <a:off x="5588000" y="2209800"/>
            <a:ext cx="925654" cy="389850"/>
          </a:xfrm>
          <a:prstGeom prst="rect">
            <a:avLst/>
          </a:prstGeom>
          <a:noFill/>
        </p:spPr>
        <p:txBody>
          <a:bodyPr wrap="none" rtlCol="0">
            <a:spAutoFit/>
          </a:bodyPr>
          <a:lstStyle/>
          <a:p>
            <a:r>
              <a:rPr lang="en-US" b="1" dirty="0" smtClean="0">
                <a:solidFill>
                  <a:srgbClr val="FF0000"/>
                </a:solidFill>
              </a:rPr>
              <a:t>original</a:t>
            </a:r>
            <a:endParaRPr lang="en-US" b="1" dirty="0">
              <a:solidFill>
                <a:srgbClr val="FF0000"/>
              </a:solidFill>
            </a:endParaRPr>
          </a:p>
        </p:txBody>
      </p:sp>
      <p:sp>
        <p:nvSpPr>
          <p:cNvPr id="124" name="TextBox 123"/>
          <p:cNvSpPr txBox="1"/>
          <p:nvPr/>
        </p:nvSpPr>
        <p:spPr>
          <a:xfrm>
            <a:off x="5575300" y="3111500"/>
            <a:ext cx="954107" cy="389850"/>
          </a:xfrm>
          <a:prstGeom prst="rect">
            <a:avLst/>
          </a:prstGeom>
          <a:noFill/>
        </p:spPr>
        <p:txBody>
          <a:bodyPr wrap="none" rtlCol="0">
            <a:spAutoFit/>
          </a:bodyPr>
          <a:lstStyle/>
          <a:p>
            <a:r>
              <a:rPr lang="en-US" b="1" dirty="0" smtClean="0">
                <a:solidFill>
                  <a:srgbClr val="FF0000"/>
                </a:solidFill>
              </a:rPr>
              <a:t>shadow</a:t>
            </a:r>
            <a:endParaRPr lang="en-US" b="1" dirty="0">
              <a:solidFill>
                <a:srgbClr val="FF0000"/>
              </a:solidFill>
            </a:endParaRPr>
          </a:p>
        </p:txBody>
      </p:sp>
      <p:cxnSp>
        <p:nvCxnSpPr>
          <p:cNvPr id="133" name="Elbow Connector 150"/>
          <p:cNvCxnSpPr>
            <a:cxnSpLocks noChangeShapeType="1"/>
          </p:cNvCxnSpPr>
          <p:nvPr/>
        </p:nvCxnSpPr>
        <p:spPr bwMode="auto">
          <a:xfrm flipV="1">
            <a:off x="3759200" y="4067175"/>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36" name="Elbow Connector 153"/>
          <p:cNvCxnSpPr>
            <a:cxnSpLocks noChangeShapeType="1"/>
          </p:cNvCxnSpPr>
          <p:nvPr/>
        </p:nvCxnSpPr>
        <p:spPr bwMode="auto">
          <a:xfrm flipV="1">
            <a:off x="1743075" y="4076700"/>
            <a:ext cx="436562" cy="249238"/>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38" name="Elbow Connector 156"/>
          <p:cNvCxnSpPr>
            <a:cxnSpLocks noChangeShapeType="1"/>
          </p:cNvCxnSpPr>
          <p:nvPr/>
        </p:nvCxnSpPr>
        <p:spPr bwMode="auto">
          <a:xfrm flipV="1">
            <a:off x="871537" y="4078288"/>
            <a:ext cx="436563" cy="249237"/>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1" name="Elbow Connector 159"/>
          <p:cNvCxnSpPr>
            <a:cxnSpLocks noChangeShapeType="1"/>
          </p:cNvCxnSpPr>
          <p:nvPr/>
        </p:nvCxnSpPr>
        <p:spPr bwMode="auto">
          <a:xfrm>
            <a:off x="1304925" y="4081463"/>
            <a:ext cx="436562" cy="249237"/>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2" name="Elbow Connector 160"/>
          <p:cNvCxnSpPr>
            <a:cxnSpLocks noChangeShapeType="1"/>
          </p:cNvCxnSpPr>
          <p:nvPr/>
        </p:nvCxnSpPr>
        <p:spPr bwMode="auto">
          <a:xfrm>
            <a:off x="2171700" y="4076700"/>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43" name="Elbow Connector 163"/>
          <p:cNvCxnSpPr>
            <a:cxnSpLocks noChangeShapeType="1"/>
          </p:cNvCxnSpPr>
          <p:nvPr/>
        </p:nvCxnSpPr>
        <p:spPr bwMode="auto">
          <a:xfrm>
            <a:off x="4194175" y="4067175"/>
            <a:ext cx="438150" cy="249238"/>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1" name="Straight Connector 174"/>
          <p:cNvCxnSpPr>
            <a:cxnSpLocks noChangeShapeType="1"/>
          </p:cNvCxnSpPr>
          <p:nvPr/>
        </p:nvCxnSpPr>
        <p:spPr bwMode="auto">
          <a:xfrm flipH="1">
            <a:off x="304800" y="3614738"/>
            <a:ext cx="28067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2" name="Straight Connector 176"/>
          <p:cNvCxnSpPr>
            <a:cxnSpLocks noChangeShapeType="1"/>
          </p:cNvCxnSpPr>
          <p:nvPr/>
        </p:nvCxnSpPr>
        <p:spPr bwMode="auto">
          <a:xfrm flipH="1">
            <a:off x="3106738" y="3906838"/>
            <a:ext cx="550862"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3" name="Straight Connector 11"/>
          <p:cNvCxnSpPr>
            <a:cxnSpLocks noChangeShapeType="1"/>
          </p:cNvCxnSpPr>
          <p:nvPr/>
        </p:nvCxnSpPr>
        <p:spPr bwMode="auto">
          <a:xfrm>
            <a:off x="3117850" y="3598863"/>
            <a:ext cx="0" cy="30480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cxnSp>
      <p:sp>
        <p:nvSpPr>
          <p:cNvPr id="154" name="TextBox 12"/>
          <p:cNvSpPr txBox="1">
            <a:spLocks noChangeArrowheads="1"/>
          </p:cNvSpPr>
          <p:nvPr/>
        </p:nvSpPr>
        <p:spPr bwMode="auto">
          <a:xfrm>
            <a:off x="558800" y="3509963"/>
            <a:ext cx="1709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a:solidFill>
                  <a:srgbClr val="FFFFFF"/>
                </a:solidFill>
              </a:rPr>
              <a:t>Scan enable</a:t>
            </a:r>
          </a:p>
        </p:txBody>
      </p:sp>
      <p:sp>
        <p:nvSpPr>
          <p:cNvPr id="155" name="TextBox 183"/>
          <p:cNvSpPr txBox="1">
            <a:spLocks noChangeArrowheads="1"/>
          </p:cNvSpPr>
          <p:nvPr/>
        </p:nvSpPr>
        <p:spPr bwMode="auto">
          <a:xfrm>
            <a:off x="195262" y="3933825"/>
            <a:ext cx="731838" cy="42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r>
              <a:rPr lang="en-US" sz="1800" dirty="0">
                <a:solidFill>
                  <a:srgbClr val="FFFFFF"/>
                </a:solidFill>
              </a:rPr>
              <a:t>clock</a:t>
            </a:r>
          </a:p>
        </p:txBody>
      </p:sp>
      <p:cxnSp>
        <p:nvCxnSpPr>
          <p:cNvPr id="158" name="Straight Connector 176"/>
          <p:cNvCxnSpPr>
            <a:cxnSpLocks noChangeShapeType="1"/>
          </p:cNvCxnSpPr>
          <p:nvPr/>
        </p:nvCxnSpPr>
        <p:spPr bwMode="auto">
          <a:xfrm flipH="1">
            <a:off x="2598738" y="4325938"/>
            <a:ext cx="220662"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59" name="Straight Connector 176"/>
          <p:cNvCxnSpPr>
            <a:cxnSpLocks noChangeShapeType="1"/>
          </p:cNvCxnSpPr>
          <p:nvPr/>
        </p:nvCxnSpPr>
        <p:spPr bwMode="auto">
          <a:xfrm flipH="1">
            <a:off x="312737" y="4325938"/>
            <a:ext cx="536575"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60" name="Straight Connector 11"/>
          <p:cNvCxnSpPr>
            <a:cxnSpLocks noChangeShapeType="1"/>
          </p:cNvCxnSpPr>
          <p:nvPr/>
        </p:nvCxnSpPr>
        <p:spPr bwMode="auto">
          <a:xfrm>
            <a:off x="3663950" y="3611563"/>
            <a:ext cx="0" cy="30480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cxnSp>
      <p:cxnSp>
        <p:nvCxnSpPr>
          <p:cNvPr id="161" name="Straight Connector 174"/>
          <p:cNvCxnSpPr>
            <a:cxnSpLocks noChangeShapeType="1"/>
          </p:cNvCxnSpPr>
          <p:nvPr/>
        </p:nvCxnSpPr>
        <p:spPr bwMode="auto">
          <a:xfrm flipH="1">
            <a:off x="3657600" y="3614738"/>
            <a:ext cx="14986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62" name="Straight Connector 176"/>
          <p:cNvCxnSpPr>
            <a:cxnSpLocks noChangeShapeType="1"/>
          </p:cNvCxnSpPr>
          <p:nvPr/>
        </p:nvCxnSpPr>
        <p:spPr bwMode="auto">
          <a:xfrm flipH="1">
            <a:off x="3632200" y="4313238"/>
            <a:ext cx="114300" cy="0"/>
          </a:xfrm>
          <a:prstGeom prst="line">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64" name="Oval 163"/>
          <p:cNvSpPr/>
          <p:nvPr/>
        </p:nvSpPr>
        <p:spPr bwMode="auto">
          <a:xfrm>
            <a:off x="6858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5</a:t>
            </a:r>
          </a:p>
        </p:txBody>
      </p:sp>
      <p:sp>
        <p:nvSpPr>
          <p:cNvPr id="165" name="Oval 164"/>
          <p:cNvSpPr/>
          <p:nvPr/>
        </p:nvSpPr>
        <p:spPr bwMode="auto">
          <a:xfrm>
            <a:off x="15494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5</a:t>
            </a:r>
          </a:p>
        </p:txBody>
      </p:sp>
      <p:grpSp>
        <p:nvGrpSpPr>
          <p:cNvPr id="88" name="Group 6"/>
          <p:cNvGrpSpPr>
            <a:grpSpLocks/>
          </p:cNvGrpSpPr>
          <p:nvPr/>
        </p:nvGrpSpPr>
        <p:grpSpPr bwMode="auto">
          <a:xfrm>
            <a:off x="2819400" y="4064000"/>
            <a:ext cx="406400" cy="258763"/>
            <a:chOff x="6371466" y="5761371"/>
            <a:chExt cx="866775" cy="247650"/>
          </a:xfrm>
        </p:grpSpPr>
        <p:cxnSp>
          <p:nvCxnSpPr>
            <p:cNvPr id="89" name="Elbow Connector 153"/>
            <p:cNvCxnSpPr>
              <a:cxnSpLocks noChangeShapeType="1"/>
            </p:cNvCxnSpPr>
            <p:nvPr/>
          </p:nvCxnSpPr>
          <p:spPr bwMode="auto">
            <a:xfrm flipV="1">
              <a:off x="6371466" y="5761371"/>
              <a:ext cx="436563" cy="247650"/>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91" name="Elbow Connector 160"/>
            <p:cNvCxnSpPr>
              <a:cxnSpLocks noChangeShapeType="1"/>
            </p:cNvCxnSpPr>
            <p:nvPr/>
          </p:nvCxnSpPr>
          <p:spPr bwMode="auto">
            <a:xfrm>
              <a:off x="6800091" y="5761371"/>
              <a:ext cx="438150" cy="247650"/>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grpSp>
      <p:grpSp>
        <p:nvGrpSpPr>
          <p:cNvPr id="105" name="Group 171"/>
          <p:cNvGrpSpPr>
            <a:grpSpLocks/>
          </p:cNvGrpSpPr>
          <p:nvPr/>
        </p:nvGrpSpPr>
        <p:grpSpPr bwMode="auto">
          <a:xfrm>
            <a:off x="3228975" y="4057650"/>
            <a:ext cx="406400" cy="258763"/>
            <a:chOff x="6371466" y="5761371"/>
            <a:chExt cx="866775" cy="247650"/>
          </a:xfrm>
        </p:grpSpPr>
        <p:cxnSp>
          <p:nvCxnSpPr>
            <p:cNvPr id="119" name="Elbow Connector 153"/>
            <p:cNvCxnSpPr>
              <a:cxnSpLocks noChangeShapeType="1"/>
            </p:cNvCxnSpPr>
            <p:nvPr/>
          </p:nvCxnSpPr>
          <p:spPr bwMode="auto">
            <a:xfrm flipV="1">
              <a:off x="6371466" y="5761371"/>
              <a:ext cx="436563" cy="247650"/>
            </a:xfrm>
            <a:prstGeom prst="bentConnector3">
              <a:avLst>
                <a:gd name="adj1" fmla="val -272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cxnSp>
          <p:nvCxnSpPr>
            <p:cNvPr id="123" name="Elbow Connector 160"/>
            <p:cNvCxnSpPr>
              <a:cxnSpLocks noChangeShapeType="1"/>
            </p:cNvCxnSpPr>
            <p:nvPr/>
          </p:nvCxnSpPr>
          <p:spPr bwMode="auto">
            <a:xfrm>
              <a:off x="6800091" y="5761371"/>
              <a:ext cx="438150" cy="247650"/>
            </a:xfrm>
            <a:prstGeom prst="bentConnector3">
              <a:avLst>
                <a:gd name="adj1" fmla="val 907"/>
              </a:avLst>
            </a:prstGeom>
            <a:noFill/>
            <a:ln w="25400">
              <a:solidFill>
                <a:srgbClr val="FFFFFF"/>
              </a:solidFill>
              <a:round/>
              <a:headEnd type="none" w="sm" len="sm"/>
              <a:tailEnd type="none" w="sm" len="sm"/>
            </a:ln>
            <a:extLst>
              <a:ext uri="{909E8E84-426E-40DD-AFC4-6F175D3DCCD1}">
                <a14:hiddenFill xmlns:a14="http://schemas.microsoft.com/office/drawing/2010/main">
                  <a:noFill/>
                </a14:hiddenFill>
              </a:ext>
            </a:extLst>
          </p:spPr>
        </p:cxnSp>
      </p:grpSp>
      <p:sp>
        <p:nvSpPr>
          <p:cNvPr id="132" name="Oval 131"/>
          <p:cNvSpPr/>
          <p:nvPr/>
        </p:nvSpPr>
        <p:spPr bwMode="auto">
          <a:xfrm>
            <a:off x="3556000" y="39116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4</a:t>
            </a:r>
          </a:p>
        </p:txBody>
      </p:sp>
      <p:sp>
        <p:nvSpPr>
          <p:cNvPr id="134" name="Oval 133"/>
          <p:cNvSpPr/>
          <p:nvPr/>
        </p:nvSpPr>
        <p:spPr bwMode="auto">
          <a:xfrm>
            <a:off x="2514600" y="4089400"/>
            <a:ext cx="279400" cy="2794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1</a:t>
            </a:r>
          </a:p>
        </p:txBody>
      </p:sp>
      <p:sp>
        <p:nvSpPr>
          <p:cNvPr id="13" name="Oval 12"/>
          <p:cNvSpPr/>
          <p:nvPr/>
        </p:nvSpPr>
        <p:spPr bwMode="auto">
          <a:xfrm>
            <a:off x="2679700" y="3937000"/>
            <a:ext cx="279400" cy="2794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2</a:t>
            </a:r>
          </a:p>
        </p:txBody>
      </p:sp>
      <p:sp>
        <p:nvSpPr>
          <p:cNvPr id="163" name="Oval 162"/>
          <p:cNvSpPr/>
          <p:nvPr/>
        </p:nvSpPr>
        <p:spPr bwMode="auto">
          <a:xfrm>
            <a:off x="3073400" y="3937000"/>
            <a:ext cx="317500" cy="266700"/>
          </a:xfrm>
          <a:prstGeom prst="ellipse">
            <a:avLst/>
          </a:prstGeom>
          <a:solidFill>
            <a:srgbClr val="F71127"/>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lang="en-US" dirty="0"/>
              <a:t>3</a:t>
            </a:r>
            <a:endParaRPr kumimoji="0" lang="en-US" sz="1600" b="0" i="0" u="none" strike="noStrike" cap="none" normalizeH="0" baseline="0" dirty="0" smtClean="0">
              <a:ln>
                <a:noFill/>
              </a:ln>
              <a:solidFill>
                <a:srgbClr val="FAFD00"/>
              </a:solidFill>
              <a:effectLst/>
              <a:latin typeface="Arial" charset="0"/>
            </a:endParaRPr>
          </a:p>
        </p:txBody>
      </p:sp>
      <p:sp>
        <p:nvSpPr>
          <p:cNvPr id="126" name="TextBox 134"/>
          <p:cNvSpPr txBox="1">
            <a:spLocks noChangeArrowheads="1"/>
          </p:cNvSpPr>
          <p:nvPr/>
        </p:nvSpPr>
        <p:spPr bwMode="auto">
          <a:xfrm>
            <a:off x="1810987" y="1181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37" name="TextBox 133"/>
          <p:cNvSpPr txBox="1">
            <a:spLocks noChangeArrowheads="1"/>
          </p:cNvSpPr>
          <p:nvPr/>
        </p:nvSpPr>
        <p:spPr bwMode="auto">
          <a:xfrm>
            <a:off x="2615850" y="2024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Tree>
    <p:extLst>
      <p:ext uri="{BB962C8B-B14F-4D97-AF65-F5344CB8AC3E}">
        <p14:creationId xmlns:p14="http://schemas.microsoft.com/office/powerpoint/2010/main" val="1327421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Proposed: Retiming Scan Circuit</a:t>
            </a:r>
            <a:endParaRPr lang="en-GB" sz="3600" b="1" dirty="0">
              <a:solidFill>
                <a:srgbClr val="FAFD00"/>
              </a:solidFill>
            </a:endParaRPr>
          </a:p>
        </p:txBody>
      </p:sp>
      <p:sp>
        <p:nvSpPr>
          <p:cNvPr id="67" name="TextBox 133"/>
          <p:cNvSpPr txBox="1">
            <a:spLocks noChangeArrowheads="1"/>
          </p:cNvSpPr>
          <p:nvPr/>
        </p:nvSpPr>
        <p:spPr bwMode="auto">
          <a:xfrm>
            <a:off x="4812950" y="25577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833587" y="20195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grpSp>
        <p:nvGrpSpPr>
          <p:cNvPr id="69" name="Group 68"/>
          <p:cNvGrpSpPr/>
          <p:nvPr/>
        </p:nvGrpSpPr>
        <p:grpSpPr>
          <a:xfrm>
            <a:off x="744332" y="1430681"/>
            <a:ext cx="2138568" cy="1591919"/>
            <a:chOff x="287132" y="1786280"/>
            <a:chExt cx="2915478" cy="1895043"/>
          </a:xfrm>
        </p:grpSpPr>
        <p:grpSp>
          <p:nvGrpSpPr>
            <p:cNvPr id="70" name="Group 69"/>
            <p:cNvGrpSpPr/>
            <p:nvPr/>
          </p:nvGrpSpPr>
          <p:grpSpPr>
            <a:xfrm>
              <a:off x="287132" y="2081067"/>
              <a:ext cx="2915478" cy="1600256"/>
              <a:chOff x="2668930" y="1992200"/>
              <a:chExt cx="3437905" cy="1989137"/>
            </a:xfrm>
          </p:grpSpPr>
          <p:sp>
            <p:nvSpPr>
              <p:cNvPr id="7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4228418" y="2294934"/>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4970538" y="2285410"/>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2835618" y="2246323"/>
                <a:ext cx="1309689" cy="8173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grpSp>
        <p:cxnSp>
          <p:nvCxnSpPr>
            <p:cNvPr id="71" name="Straight Connector 70"/>
            <p:cNvCxnSpPr/>
            <p:nvPr/>
          </p:nvCxnSpPr>
          <p:spPr bwMode="auto">
            <a:xfrm rot="5400000" flipH="1" flipV="1">
              <a:off x="2520122" y="2203724"/>
              <a:ext cx="834887" cy="0"/>
            </a:xfrm>
            <a:prstGeom prst="line">
              <a:avLst/>
            </a:prstGeom>
            <a:noFill/>
            <a:ln w="28575" cap="flat" cmpd="sng" algn="ctr">
              <a:solidFill>
                <a:srgbClr val="FFFFFF"/>
              </a:solidFill>
              <a:prstDash val="solid"/>
              <a:round/>
              <a:headEnd type="none" w="med" len="med"/>
              <a:tailEnd type="none" w="med" len="med"/>
            </a:ln>
            <a:effectLst/>
          </p:spPr>
        </p:cxnSp>
      </p:grpSp>
      <p:sp>
        <p:nvSpPr>
          <p:cNvPr id="86" name="Freeform 85"/>
          <p:cNvSpPr/>
          <p:nvPr/>
        </p:nvSpPr>
        <p:spPr>
          <a:xfrm>
            <a:off x="2692400" y="1231625"/>
            <a:ext cx="26035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505200" y="9017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775932" y="21740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356065" y="23607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696433" y="23598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730970" y="25913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438900" y="20850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230652" y="2661132"/>
            <a:ext cx="0" cy="450368"/>
          </a:xfrm>
          <a:prstGeom prst="line">
            <a:avLst/>
          </a:prstGeom>
          <a:noFill/>
          <a:ln w="25400" algn="ctr">
            <a:solidFill>
              <a:srgbClr val="FFFFFF"/>
            </a:solidFill>
            <a:round/>
            <a:headEnd/>
            <a:tailEnd/>
          </a:ln>
        </p:spPr>
      </p:cxnSp>
      <p:grpSp>
        <p:nvGrpSpPr>
          <p:cNvPr id="106" name="Group 105"/>
          <p:cNvGrpSpPr/>
          <p:nvPr/>
        </p:nvGrpSpPr>
        <p:grpSpPr>
          <a:xfrm>
            <a:off x="6484770" y="37814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794518" y="21006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494013" y="1997252"/>
            <a:ext cx="701342" cy="0"/>
          </a:xfrm>
          <a:prstGeom prst="line">
            <a:avLst/>
          </a:prstGeom>
          <a:noFill/>
          <a:ln w="28575" cap="flat" cmpd="sng" algn="ctr">
            <a:solidFill>
              <a:srgbClr val="FFFFFF"/>
            </a:solidFill>
            <a:prstDash val="solid"/>
            <a:round/>
            <a:headEnd type="none" w="med" len="med"/>
            <a:tailEnd type="none" w="med" len="med"/>
          </a:ln>
          <a:effectLst/>
        </p:spPr>
      </p:cxnSp>
      <p:grpSp>
        <p:nvGrpSpPr>
          <p:cNvPr id="107" name="Group 106"/>
          <p:cNvGrpSpPr/>
          <p:nvPr/>
        </p:nvGrpSpPr>
        <p:grpSpPr>
          <a:xfrm>
            <a:off x="5608470" y="27273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608470" y="18256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464270" y="30231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731003" y="25849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7353300" y="41026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283170" y="21341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283170" y="30104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6159470" y="41026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5312464" y="40537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696764" y="3050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03" name="TextBox 131"/>
          <p:cNvSpPr txBox="1">
            <a:spLocks noChangeArrowheads="1"/>
          </p:cNvSpPr>
          <p:nvPr/>
        </p:nvSpPr>
        <p:spPr bwMode="auto">
          <a:xfrm>
            <a:off x="7344464" y="4066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2" name="TextBox 1"/>
          <p:cNvSpPr txBox="1"/>
          <p:nvPr/>
        </p:nvSpPr>
        <p:spPr>
          <a:xfrm>
            <a:off x="5588000" y="2209800"/>
            <a:ext cx="925654" cy="389850"/>
          </a:xfrm>
          <a:prstGeom prst="rect">
            <a:avLst/>
          </a:prstGeom>
          <a:noFill/>
        </p:spPr>
        <p:txBody>
          <a:bodyPr wrap="none" rtlCol="0">
            <a:spAutoFit/>
          </a:bodyPr>
          <a:lstStyle/>
          <a:p>
            <a:r>
              <a:rPr lang="en-US" b="1" dirty="0" smtClean="0">
                <a:solidFill>
                  <a:srgbClr val="FF0000"/>
                </a:solidFill>
              </a:rPr>
              <a:t>original</a:t>
            </a:r>
            <a:endParaRPr lang="en-US" b="1" dirty="0">
              <a:solidFill>
                <a:srgbClr val="FF0000"/>
              </a:solidFill>
            </a:endParaRPr>
          </a:p>
        </p:txBody>
      </p:sp>
      <p:sp>
        <p:nvSpPr>
          <p:cNvPr id="124" name="TextBox 123"/>
          <p:cNvSpPr txBox="1"/>
          <p:nvPr/>
        </p:nvSpPr>
        <p:spPr>
          <a:xfrm>
            <a:off x="5575300" y="3111500"/>
            <a:ext cx="954107" cy="389850"/>
          </a:xfrm>
          <a:prstGeom prst="rect">
            <a:avLst/>
          </a:prstGeom>
          <a:noFill/>
        </p:spPr>
        <p:txBody>
          <a:bodyPr wrap="none" rtlCol="0">
            <a:spAutoFit/>
          </a:bodyPr>
          <a:lstStyle/>
          <a:p>
            <a:r>
              <a:rPr lang="en-US" b="1" dirty="0" smtClean="0">
                <a:solidFill>
                  <a:srgbClr val="FF0000"/>
                </a:solidFill>
              </a:rPr>
              <a:t>shadow</a:t>
            </a:r>
            <a:endParaRPr lang="en-US" b="1" dirty="0">
              <a:solidFill>
                <a:srgbClr val="FF0000"/>
              </a:solidFill>
            </a:endParaRPr>
          </a:p>
        </p:txBody>
      </p:sp>
      <p:sp>
        <p:nvSpPr>
          <p:cNvPr id="126" name="TextBox 125"/>
          <p:cNvSpPr txBox="1"/>
          <p:nvPr/>
        </p:nvSpPr>
        <p:spPr>
          <a:xfrm>
            <a:off x="450861" y="5567016"/>
            <a:ext cx="8425705" cy="553998"/>
          </a:xfrm>
          <a:prstGeom prst="rect">
            <a:avLst/>
          </a:prstGeom>
          <a:noFill/>
        </p:spPr>
        <p:txBody>
          <a:bodyPr wrap="none" rtlCol="0">
            <a:spAutoFit/>
          </a:bodyPr>
          <a:lstStyle/>
          <a:p>
            <a:r>
              <a:rPr lang="en-US" sz="2400" b="1" dirty="0" smtClean="0">
                <a:solidFill>
                  <a:srgbClr val="99FF33"/>
                </a:solidFill>
              </a:rPr>
              <a:t>Same scan capabilities </a:t>
            </a:r>
            <a:r>
              <a:rPr lang="en-US" sz="2400" b="1" dirty="0" smtClean="0">
                <a:solidFill>
                  <a:srgbClr val="99FF33"/>
                </a:solidFill>
                <a:sym typeface="Symbol"/>
              </a:rPr>
              <a:t></a:t>
            </a:r>
            <a:r>
              <a:rPr lang="en-US" sz="2400" b="1" dirty="0" smtClean="0">
                <a:solidFill>
                  <a:srgbClr val="99FF33"/>
                </a:solidFill>
              </a:rPr>
              <a:t> Same test time, coverage, etc.</a:t>
            </a:r>
            <a:endParaRPr lang="en-US" sz="2400" b="1" dirty="0">
              <a:solidFill>
                <a:srgbClr val="99FF33"/>
              </a:solidFill>
            </a:endParaRPr>
          </a:p>
        </p:txBody>
      </p:sp>
      <p:sp>
        <p:nvSpPr>
          <p:cNvPr id="135" name="TextBox 134"/>
          <p:cNvSpPr txBox="1">
            <a:spLocks noChangeArrowheads="1"/>
          </p:cNvSpPr>
          <p:nvPr/>
        </p:nvSpPr>
        <p:spPr bwMode="auto">
          <a:xfrm>
            <a:off x="1810987" y="1181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63" name="TextBox 133"/>
          <p:cNvSpPr txBox="1">
            <a:spLocks noChangeArrowheads="1"/>
          </p:cNvSpPr>
          <p:nvPr/>
        </p:nvSpPr>
        <p:spPr bwMode="auto">
          <a:xfrm>
            <a:off x="2615850" y="20243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Tree>
    <p:extLst>
      <p:ext uri="{BB962C8B-B14F-4D97-AF65-F5344CB8AC3E}">
        <p14:creationId xmlns:p14="http://schemas.microsoft.com/office/powerpoint/2010/main" val="1327421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1" name="AutoShape 34"/>
          <p:cNvSpPr>
            <a:spLocks noChangeArrowheads="1"/>
          </p:cNvSpPr>
          <p:nvPr/>
        </p:nvSpPr>
        <p:spPr bwMode="auto">
          <a:xfrm rot="16200000">
            <a:off x="4890359" y="1509318"/>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7329703"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4" name="Oval 3"/>
          <p:cNvSpPr/>
          <p:nvPr/>
        </p:nvSpPr>
        <p:spPr bwMode="auto">
          <a:xfrm>
            <a:off x="3521667" y="2536666"/>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s9</a:t>
            </a:r>
          </a:p>
        </p:txBody>
      </p:sp>
      <p:sp>
        <p:nvSpPr>
          <p:cNvPr id="16" name="Oval 15"/>
          <p:cNvSpPr/>
          <p:nvPr/>
        </p:nvSpPr>
        <p:spPr bwMode="auto">
          <a:xfrm>
            <a:off x="5423495" y="1496934"/>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0" name="Oval 19"/>
          <p:cNvSpPr/>
          <p:nvPr/>
        </p:nvSpPr>
        <p:spPr bwMode="auto">
          <a:xfrm>
            <a:off x="7885651" y="3401755"/>
            <a:ext cx="791624"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s10</a:t>
            </a:r>
          </a:p>
        </p:txBody>
      </p:sp>
      <p:cxnSp>
        <p:nvCxnSpPr>
          <p:cNvPr id="21" name="Straight Arrow Connector 20"/>
          <p:cNvCxnSpPr>
            <a:endCxn id="20" idx="2"/>
          </p:cNvCxnSpPr>
          <p:nvPr/>
        </p:nvCxnSpPr>
        <p:spPr bwMode="auto">
          <a:xfrm flipV="1">
            <a:off x="6437377" y="3667393"/>
            <a:ext cx="1448274" cy="41970"/>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1" y="1299469"/>
            <a:ext cx="82935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4"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594487" y="3129067"/>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9" name="TextBox 38"/>
          <p:cNvSpPr txBox="1"/>
          <p:nvPr/>
        </p:nvSpPr>
        <p:spPr>
          <a:xfrm>
            <a:off x="2436240" y="3343154"/>
            <a:ext cx="466794" cy="389850"/>
          </a:xfrm>
          <a:prstGeom prst="rect">
            <a:avLst/>
          </a:prstGeom>
          <a:noFill/>
        </p:spPr>
        <p:txBody>
          <a:bodyPr wrap="none" rtlCol="0">
            <a:spAutoFit/>
          </a:bodyPr>
          <a:lstStyle/>
          <a:p>
            <a:r>
              <a:rPr lang="en-US" b="1" dirty="0" smtClean="0">
                <a:solidFill>
                  <a:srgbClr val="66FFFF"/>
                </a:solidFill>
              </a:rPr>
              <a:t>CP</a:t>
            </a:r>
            <a:endParaRPr lang="en-US" b="1" dirty="0">
              <a:solidFill>
                <a:srgbClr val="66FFFF"/>
              </a:solidFill>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3" name="TextBox 42"/>
          <p:cNvSpPr txBox="1"/>
          <p:nvPr/>
        </p:nvSpPr>
        <p:spPr>
          <a:xfrm>
            <a:off x="4788525" y="2637231"/>
            <a:ext cx="1408859" cy="389850"/>
          </a:xfrm>
          <a:prstGeom prst="rect">
            <a:avLst/>
          </a:prstGeom>
          <a:noFill/>
        </p:spPr>
        <p:txBody>
          <a:bodyPr wrap="none" rtlCol="0">
            <a:spAutoFit/>
          </a:bodyPr>
          <a:lstStyle/>
          <a:p>
            <a:r>
              <a:rPr lang="en-US" b="1" dirty="0" smtClean="0">
                <a:solidFill>
                  <a:srgbClr val="66FFFF"/>
                </a:solidFill>
              </a:rPr>
              <a:t>CP – 0.7∆</a:t>
            </a:r>
            <a:r>
              <a:rPr lang="en-US" b="1" baseline="-25000" dirty="0" smtClean="0">
                <a:solidFill>
                  <a:srgbClr val="66FFFF"/>
                </a:solidFill>
              </a:rPr>
              <a:t>MUX</a:t>
            </a:r>
            <a:endParaRPr lang="en-US" b="1" baseline="-25000" dirty="0">
              <a:solidFill>
                <a:srgbClr val="66FFFF"/>
              </a:solidFill>
            </a:endParaRPr>
          </a:p>
        </p:txBody>
      </p:sp>
      <p:sp>
        <p:nvSpPr>
          <p:cNvPr id="44" name="TextBox 43"/>
          <p:cNvSpPr txBox="1"/>
          <p:nvPr/>
        </p:nvSpPr>
        <p:spPr>
          <a:xfrm>
            <a:off x="3683917" y="1830745"/>
            <a:ext cx="1408859" cy="389850"/>
          </a:xfrm>
          <a:prstGeom prst="rect">
            <a:avLst/>
          </a:prstGeom>
          <a:noFill/>
        </p:spPr>
        <p:txBody>
          <a:bodyPr wrap="none" rtlCol="0">
            <a:spAutoFit/>
          </a:bodyPr>
          <a:lstStyle/>
          <a:p>
            <a:r>
              <a:rPr lang="en-US" b="1" dirty="0" smtClean="0">
                <a:solidFill>
                  <a:srgbClr val="66FFFF"/>
                </a:solidFill>
              </a:rPr>
              <a:t>CP – 1.5∆</a:t>
            </a:r>
            <a:r>
              <a:rPr lang="en-US" b="1" baseline="-25000" dirty="0" smtClean="0">
                <a:solidFill>
                  <a:srgbClr val="66FFFF"/>
                </a:solidFill>
              </a:rPr>
              <a:t>MUX</a:t>
            </a:r>
            <a:endParaRPr lang="en-US" b="1" baseline="-25000" dirty="0">
              <a:solidFill>
                <a:srgbClr val="66FFFF"/>
              </a:solidFill>
            </a:endParaRPr>
          </a:p>
        </p:txBody>
      </p:sp>
      <p:sp>
        <p:nvSpPr>
          <p:cNvPr id="45" name="TextBox 44"/>
          <p:cNvSpPr txBox="1"/>
          <p:nvPr/>
        </p:nvSpPr>
        <p:spPr>
          <a:xfrm>
            <a:off x="6460190" y="3933028"/>
            <a:ext cx="1408859" cy="389850"/>
          </a:xfrm>
          <a:prstGeom prst="rect">
            <a:avLst/>
          </a:prstGeom>
          <a:noFill/>
        </p:spPr>
        <p:txBody>
          <a:bodyPr wrap="none" rtlCol="0">
            <a:spAutoFit/>
          </a:bodyPr>
          <a:lstStyle/>
          <a:p>
            <a:r>
              <a:rPr lang="en-US" b="1" dirty="0" smtClean="0">
                <a:solidFill>
                  <a:srgbClr val="66FFFF"/>
                </a:solidFill>
              </a:rPr>
              <a:t>CP – 0.3∆</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cxnSp>
        <p:nvCxnSpPr>
          <p:cNvPr id="49" name="Straight Arrow Connector 48"/>
          <p:cNvCxnSpPr>
            <a:endCxn id="4" idx="2"/>
          </p:cNvCxnSpPr>
          <p:nvPr/>
        </p:nvCxnSpPr>
        <p:spPr bwMode="auto">
          <a:xfrm>
            <a:off x="3032342" y="2669340"/>
            <a:ext cx="489325" cy="132964"/>
          </a:xfrm>
          <a:prstGeom prst="straightConnector1">
            <a:avLst/>
          </a:prstGeom>
          <a:noFill/>
          <a:ln w="57150" cap="flat" cmpd="sng" algn="ctr">
            <a:solidFill>
              <a:srgbClr val="FFFF66"/>
            </a:solidFill>
            <a:prstDash val="solid"/>
            <a:round/>
            <a:headEnd type="none" w="med" len="med"/>
            <a:tailEnd type="arrow"/>
          </a:ln>
          <a:effectLst/>
        </p:spPr>
      </p:cxnSp>
      <p:graphicFrame>
        <p:nvGraphicFramePr>
          <p:cNvPr id="50" name="Table 49"/>
          <p:cNvGraphicFramePr>
            <a:graphicFrameLocks noGrp="1"/>
          </p:cNvGraphicFramePr>
          <p:nvPr>
            <p:extLst>
              <p:ext uri="{D42A27DB-BD31-4B8C-83A1-F6EECF244321}">
                <p14:modId xmlns:p14="http://schemas.microsoft.com/office/powerpoint/2010/main" val="2961429406"/>
              </p:ext>
            </p:extLst>
          </p:nvPr>
        </p:nvGraphicFramePr>
        <p:xfrm>
          <a:off x="539121" y="5051145"/>
          <a:ext cx="4709157" cy="37084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bl>
          </a:graphicData>
        </a:graphic>
      </p:graphicFrame>
    </p:spTree>
    <p:extLst>
      <p:ext uri="{BB962C8B-B14F-4D97-AF65-F5344CB8AC3E}">
        <p14:creationId xmlns:p14="http://schemas.microsoft.com/office/powerpoint/2010/main" val="301478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12788" y="300038"/>
            <a:ext cx="77724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600" b="1" dirty="0">
                <a:solidFill>
                  <a:srgbClr val="FFFF00"/>
                </a:solidFill>
              </a:rPr>
              <a:t>Scan Insertion</a:t>
            </a:r>
          </a:p>
        </p:txBody>
      </p:sp>
      <p:pic>
        <p:nvPicPr>
          <p:cNvPr id="17411" name="Picture 3" descr="C:\WINNT\Profiles\ismet\Desktop\reliable-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455738"/>
            <a:ext cx="29591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2" name="Group 4"/>
          <p:cNvGrpSpPr>
            <a:grpSpLocks/>
          </p:cNvGrpSpPr>
          <p:nvPr/>
        </p:nvGrpSpPr>
        <p:grpSpPr bwMode="auto">
          <a:xfrm>
            <a:off x="817563" y="1160463"/>
            <a:ext cx="2366962" cy="273050"/>
            <a:chOff x="1920" y="2243"/>
            <a:chExt cx="960" cy="97"/>
          </a:xfrm>
        </p:grpSpPr>
        <p:sp>
          <p:nvSpPr>
            <p:cNvPr id="17638" name="Line 5"/>
            <p:cNvSpPr>
              <a:spLocks noChangeShapeType="1"/>
            </p:cNvSpPr>
            <p:nvPr/>
          </p:nvSpPr>
          <p:spPr bwMode="auto">
            <a:xfrm rot="5400000">
              <a:off x="187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9" name="Line 6"/>
            <p:cNvSpPr>
              <a:spLocks noChangeShapeType="1"/>
            </p:cNvSpPr>
            <p:nvPr/>
          </p:nvSpPr>
          <p:spPr bwMode="auto">
            <a:xfrm rot="5400000">
              <a:off x="196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0" name="Line 7"/>
            <p:cNvSpPr>
              <a:spLocks noChangeShapeType="1"/>
            </p:cNvSpPr>
            <p:nvPr/>
          </p:nvSpPr>
          <p:spPr bwMode="auto">
            <a:xfrm rot="5400000">
              <a:off x="206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1" name="Line 8"/>
            <p:cNvSpPr>
              <a:spLocks noChangeShapeType="1"/>
            </p:cNvSpPr>
            <p:nvPr/>
          </p:nvSpPr>
          <p:spPr bwMode="auto">
            <a:xfrm rot="5400000">
              <a:off x="216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2" name="Line 9"/>
            <p:cNvSpPr>
              <a:spLocks noChangeShapeType="1"/>
            </p:cNvSpPr>
            <p:nvPr/>
          </p:nvSpPr>
          <p:spPr bwMode="auto">
            <a:xfrm rot="5400000">
              <a:off x="225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3" name="Line 10"/>
            <p:cNvSpPr>
              <a:spLocks noChangeShapeType="1"/>
            </p:cNvSpPr>
            <p:nvPr/>
          </p:nvSpPr>
          <p:spPr bwMode="auto">
            <a:xfrm rot="5400000">
              <a:off x="2353" y="2292"/>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4" name="Line 11"/>
            <p:cNvSpPr>
              <a:spLocks noChangeShapeType="1"/>
            </p:cNvSpPr>
            <p:nvPr/>
          </p:nvSpPr>
          <p:spPr bwMode="auto">
            <a:xfrm rot="5400000">
              <a:off x="244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5" name="Line 12"/>
            <p:cNvSpPr>
              <a:spLocks noChangeShapeType="1"/>
            </p:cNvSpPr>
            <p:nvPr/>
          </p:nvSpPr>
          <p:spPr bwMode="auto">
            <a:xfrm rot="5400000">
              <a:off x="254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6" name="Line 13"/>
            <p:cNvSpPr>
              <a:spLocks noChangeShapeType="1"/>
            </p:cNvSpPr>
            <p:nvPr/>
          </p:nvSpPr>
          <p:spPr bwMode="auto">
            <a:xfrm rot="5400000">
              <a:off x="264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7" name="Line 14"/>
            <p:cNvSpPr>
              <a:spLocks noChangeShapeType="1"/>
            </p:cNvSpPr>
            <p:nvPr/>
          </p:nvSpPr>
          <p:spPr bwMode="auto">
            <a:xfrm rot="5400000">
              <a:off x="273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48" name="Line 15"/>
            <p:cNvSpPr>
              <a:spLocks noChangeShapeType="1"/>
            </p:cNvSpPr>
            <p:nvPr/>
          </p:nvSpPr>
          <p:spPr bwMode="auto">
            <a:xfrm rot="5400000">
              <a:off x="283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3" name="Group 16"/>
          <p:cNvGrpSpPr>
            <a:grpSpLocks/>
          </p:cNvGrpSpPr>
          <p:nvPr/>
        </p:nvGrpSpPr>
        <p:grpSpPr bwMode="auto">
          <a:xfrm>
            <a:off x="928688" y="4079875"/>
            <a:ext cx="2366962" cy="273050"/>
            <a:chOff x="1920" y="2243"/>
            <a:chExt cx="960" cy="97"/>
          </a:xfrm>
        </p:grpSpPr>
        <p:sp>
          <p:nvSpPr>
            <p:cNvPr id="17627" name="Line 17"/>
            <p:cNvSpPr>
              <a:spLocks noChangeShapeType="1"/>
            </p:cNvSpPr>
            <p:nvPr/>
          </p:nvSpPr>
          <p:spPr bwMode="auto">
            <a:xfrm rot="5400000">
              <a:off x="187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28" name="Line 18"/>
            <p:cNvSpPr>
              <a:spLocks noChangeShapeType="1"/>
            </p:cNvSpPr>
            <p:nvPr/>
          </p:nvSpPr>
          <p:spPr bwMode="auto">
            <a:xfrm rot="5400000">
              <a:off x="196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29" name="Line 19"/>
            <p:cNvSpPr>
              <a:spLocks noChangeShapeType="1"/>
            </p:cNvSpPr>
            <p:nvPr/>
          </p:nvSpPr>
          <p:spPr bwMode="auto">
            <a:xfrm rot="5400000">
              <a:off x="206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0" name="Line 20"/>
            <p:cNvSpPr>
              <a:spLocks noChangeShapeType="1"/>
            </p:cNvSpPr>
            <p:nvPr/>
          </p:nvSpPr>
          <p:spPr bwMode="auto">
            <a:xfrm rot="5400000">
              <a:off x="216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1" name="Line 21"/>
            <p:cNvSpPr>
              <a:spLocks noChangeShapeType="1"/>
            </p:cNvSpPr>
            <p:nvPr/>
          </p:nvSpPr>
          <p:spPr bwMode="auto">
            <a:xfrm rot="5400000">
              <a:off x="225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2" name="Line 22"/>
            <p:cNvSpPr>
              <a:spLocks noChangeShapeType="1"/>
            </p:cNvSpPr>
            <p:nvPr/>
          </p:nvSpPr>
          <p:spPr bwMode="auto">
            <a:xfrm rot="5400000">
              <a:off x="2353" y="2292"/>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3" name="Line 23"/>
            <p:cNvSpPr>
              <a:spLocks noChangeShapeType="1"/>
            </p:cNvSpPr>
            <p:nvPr/>
          </p:nvSpPr>
          <p:spPr bwMode="auto">
            <a:xfrm rot="5400000">
              <a:off x="244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4" name="Line 24"/>
            <p:cNvSpPr>
              <a:spLocks noChangeShapeType="1"/>
            </p:cNvSpPr>
            <p:nvPr/>
          </p:nvSpPr>
          <p:spPr bwMode="auto">
            <a:xfrm rot="5400000">
              <a:off x="254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5" name="Line 25"/>
            <p:cNvSpPr>
              <a:spLocks noChangeShapeType="1"/>
            </p:cNvSpPr>
            <p:nvPr/>
          </p:nvSpPr>
          <p:spPr bwMode="auto">
            <a:xfrm rot="5400000">
              <a:off x="264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6" name="Line 26"/>
            <p:cNvSpPr>
              <a:spLocks noChangeShapeType="1"/>
            </p:cNvSpPr>
            <p:nvPr/>
          </p:nvSpPr>
          <p:spPr bwMode="auto">
            <a:xfrm rot="5400000">
              <a:off x="273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637" name="Line 27"/>
            <p:cNvSpPr>
              <a:spLocks noChangeShapeType="1"/>
            </p:cNvSpPr>
            <p:nvPr/>
          </p:nvSpPr>
          <p:spPr bwMode="auto">
            <a:xfrm rot="5400000">
              <a:off x="283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28"/>
          <p:cNvGrpSpPr>
            <a:grpSpLocks/>
          </p:cNvGrpSpPr>
          <p:nvPr/>
        </p:nvGrpSpPr>
        <p:grpSpPr bwMode="auto">
          <a:xfrm>
            <a:off x="823913" y="1312863"/>
            <a:ext cx="2474912" cy="2770187"/>
            <a:chOff x="705" y="1612"/>
            <a:chExt cx="1559" cy="1745"/>
          </a:xfrm>
        </p:grpSpPr>
        <p:grpSp>
          <p:nvGrpSpPr>
            <p:cNvPr id="17594" name="Group 29"/>
            <p:cNvGrpSpPr>
              <a:grpSpLocks/>
            </p:cNvGrpSpPr>
            <p:nvPr/>
          </p:nvGrpSpPr>
          <p:grpSpPr bwMode="auto">
            <a:xfrm>
              <a:off x="705" y="1614"/>
              <a:ext cx="68" cy="1743"/>
              <a:chOff x="705" y="1614"/>
              <a:chExt cx="68" cy="1743"/>
            </a:xfrm>
          </p:grpSpPr>
          <p:sp>
            <p:nvSpPr>
              <p:cNvPr id="17625" name="Line 30"/>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26" name="Line 31"/>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595" name="Group 32"/>
            <p:cNvGrpSpPr>
              <a:grpSpLocks/>
            </p:cNvGrpSpPr>
            <p:nvPr/>
          </p:nvGrpSpPr>
          <p:grpSpPr bwMode="auto">
            <a:xfrm>
              <a:off x="849" y="1614"/>
              <a:ext cx="68" cy="1743"/>
              <a:chOff x="705" y="1614"/>
              <a:chExt cx="68" cy="1743"/>
            </a:xfrm>
          </p:grpSpPr>
          <p:sp>
            <p:nvSpPr>
              <p:cNvPr id="17623" name="Line 33"/>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24" name="Line 34"/>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596" name="Group 35"/>
            <p:cNvGrpSpPr>
              <a:grpSpLocks/>
            </p:cNvGrpSpPr>
            <p:nvPr/>
          </p:nvGrpSpPr>
          <p:grpSpPr bwMode="auto">
            <a:xfrm>
              <a:off x="1009" y="1614"/>
              <a:ext cx="68" cy="1743"/>
              <a:chOff x="705" y="1614"/>
              <a:chExt cx="68" cy="1743"/>
            </a:xfrm>
          </p:grpSpPr>
          <p:sp>
            <p:nvSpPr>
              <p:cNvPr id="17621" name="Line 36"/>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22" name="Line 37"/>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597" name="Group 38"/>
            <p:cNvGrpSpPr>
              <a:grpSpLocks/>
            </p:cNvGrpSpPr>
            <p:nvPr/>
          </p:nvGrpSpPr>
          <p:grpSpPr bwMode="auto">
            <a:xfrm>
              <a:off x="1153" y="1614"/>
              <a:ext cx="68" cy="1743"/>
              <a:chOff x="705" y="1614"/>
              <a:chExt cx="68" cy="1743"/>
            </a:xfrm>
          </p:grpSpPr>
          <p:sp>
            <p:nvSpPr>
              <p:cNvPr id="17619" name="Line 39"/>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20" name="Line 40"/>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598" name="Group 41"/>
            <p:cNvGrpSpPr>
              <a:grpSpLocks/>
            </p:cNvGrpSpPr>
            <p:nvPr/>
          </p:nvGrpSpPr>
          <p:grpSpPr bwMode="auto">
            <a:xfrm>
              <a:off x="1297" y="1614"/>
              <a:ext cx="68" cy="1743"/>
              <a:chOff x="705" y="1614"/>
              <a:chExt cx="68" cy="1743"/>
            </a:xfrm>
          </p:grpSpPr>
          <p:sp>
            <p:nvSpPr>
              <p:cNvPr id="17617" name="Line 42"/>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8" name="Line 43"/>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599" name="Group 44"/>
            <p:cNvGrpSpPr>
              <a:grpSpLocks/>
            </p:cNvGrpSpPr>
            <p:nvPr/>
          </p:nvGrpSpPr>
          <p:grpSpPr bwMode="auto">
            <a:xfrm>
              <a:off x="1441" y="1614"/>
              <a:ext cx="68" cy="1743"/>
              <a:chOff x="705" y="1614"/>
              <a:chExt cx="68" cy="1743"/>
            </a:xfrm>
          </p:grpSpPr>
          <p:sp>
            <p:nvSpPr>
              <p:cNvPr id="17615" name="Line 45"/>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6" name="Line 46"/>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600" name="Group 47"/>
            <p:cNvGrpSpPr>
              <a:grpSpLocks/>
            </p:cNvGrpSpPr>
            <p:nvPr/>
          </p:nvGrpSpPr>
          <p:grpSpPr bwMode="auto">
            <a:xfrm>
              <a:off x="1601" y="1614"/>
              <a:ext cx="68" cy="1743"/>
              <a:chOff x="705" y="1614"/>
              <a:chExt cx="68" cy="1743"/>
            </a:xfrm>
          </p:grpSpPr>
          <p:sp>
            <p:nvSpPr>
              <p:cNvPr id="17613" name="Line 48"/>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4" name="Line 49"/>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601" name="Group 50"/>
            <p:cNvGrpSpPr>
              <a:grpSpLocks/>
            </p:cNvGrpSpPr>
            <p:nvPr/>
          </p:nvGrpSpPr>
          <p:grpSpPr bwMode="auto">
            <a:xfrm>
              <a:off x="1745" y="1614"/>
              <a:ext cx="68" cy="1743"/>
              <a:chOff x="705" y="1614"/>
              <a:chExt cx="68" cy="1743"/>
            </a:xfrm>
          </p:grpSpPr>
          <p:sp>
            <p:nvSpPr>
              <p:cNvPr id="17611" name="Line 51"/>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2" name="Line 52"/>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602" name="Group 53"/>
            <p:cNvGrpSpPr>
              <a:grpSpLocks/>
            </p:cNvGrpSpPr>
            <p:nvPr/>
          </p:nvGrpSpPr>
          <p:grpSpPr bwMode="auto">
            <a:xfrm>
              <a:off x="1892" y="1612"/>
              <a:ext cx="68" cy="1743"/>
              <a:chOff x="705" y="1614"/>
              <a:chExt cx="68" cy="1743"/>
            </a:xfrm>
          </p:grpSpPr>
          <p:sp>
            <p:nvSpPr>
              <p:cNvPr id="17609" name="Line 54"/>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10" name="Line 55"/>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603" name="Group 56"/>
            <p:cNvGrpSpPr>
              <a:grpSpLocks/>
            </p:cNvGrpSpPr>
            <p:nvPr/>
          </p:nvGrpSpPr>
          <p:grpSpPr bwMode="auto">
            <a:xfrm>
              <a:off x="2036" y="1612"/>
              <a:ext cx="68" cy="1743"/>
              <a:chOff x="705" y="1614"/>
              <a:chExt cx="68" cy="1743"/>
            </a:xfrm>
          </p:grpSpPr>
          <p:sp>
            <p:nvSpPr>
              <p:cNvPr id="17607" name="Line 57"/>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08" name="Line 58"/>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604" name="Group 59"/>
            <p:cNvGrpSpPr>
              <a:grpSpLocks/>
            </p:cNvGrpSpPr>
            <p:nvPr/>
          </p:nvGrpSpPr>
          <p:grpSpPr bwMode="auto">
            <a:xfrm>
              <a:off x="2196" y="1612"/>
              <a:ext cx="68" cy="1743"/>
              <a:chOff x="705" y="1614"/>
              <a:chExt cx="68" cy="1743"/>
            </a:xfrm>
          </p:grpSpPr>
          <p:sp>
            <p:nvSpPr>
              <p:cNvPr id="17605" name="Line 60"/>
              <p:cNvSpPr>
                <a:spLocks noChangeShapeType="1"/>
              </p:cNvSpPr>
              <p:nvPr/>
            </p:nvSpPr>
            <p:spPr bwMode="auto">
              <a:xfrm>
                <a:off x="773" y="1614"/>
                <a:ext cx="0" cy="1743"/>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06" name="Line 61"/>
              <p:cNvSpPr>
                <a:spLocks noChangeShapeType="1"/>
              </p:cNvSpPr>
              <p:nvPr/>
            </p:nvSpPr>
            <p:spPr bwMode="auto">
              <a:xfrm>
                <a:off x="705" y="1622"/>
                <a:ext cx="60" cy="0"/>
              </a:xfrm>
              <a:prstGeom prst="line">
                <a:avLst/>
              </a:prstGeom>
              <a:noFill/>
              <a:ln w="254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516158" name="Rectangle 62"/>
          <p:cNvSpPr>
            <a:spLocks noChangeArrowheads="1"/>
          </p:cNvSpPr>
          <p:nvPr/>
        </p:nvSpPr>
        <p:spPr bwMode="auto">
          <a:xfrm>
            <a:off x="868363"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59" name="Rectangle 63"/>
          <p:cNvSpPr>
            <a:spLocks noChangeArrowheads="1"/>
          </p:cNvSpPr>
          <p:nvPr/>
        </p:nvSpPr>
        <p:spPr bwMode="auto">
          <a:xfrm>
            <a:off x="868363"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0" name="Rectangle 64"/>
          <p:cNvSpPr>
            <a:spLocks noChangeArrowheads="1"/>
          </p:cNvSpPr>
          <p:nvPr/>
        </p:nvSpPr>
        <p:spPr bwMode="auto">
          <a:xfrm>
            <a:off x="868363"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1" name="Rectangle 65"/>
          <p:cNvSpPr>
            <a:spLocks noChangeArrowheads="1"/>
          </p:cNvSpPr>
          <p:nvPr/>
        </p:nvSpPr>
        <p:spPr bwMode="auto">
          <a:xfrm>
            <a:off x="868363"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2" name="Rectangle 66"/>
          <p:cNvSpPr>
            <a:spLocks noChangeArrowheads="1"/>
          </p:cNvSpPr>
          <p:nvPr/>
        </p:nvSpPr>
        <p:spPr bwMode="auto">
          <a:xfrm>
            <a:off x="868363"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3" name="Rectangle 67"/>
          <p:cNvSpPr>
            <a:spLocks noChangeArrowheads="1"/>
          </p:cNvSpPr>
          <p:nvPr/>
        </p:nvSpPr>
        <p:spPr bwMode="auto">
          <a:xfrm>
            <a:off x="868363"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4" name="Rectangle 68"/>
          <p:cNvSpPr>
            <a:spLocks noChangeArrowheads="1"/>
          </p:cNvSpPr>
          <p:nvPr/>
        </p:nvSpPr>
        <p:spPr bwMode="auto">
          <a:xfrm>
            <a:off x="868363"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5" name="Rectangle 69"/>
          <p:cNvSpPr>
            <a:spLocks noChangeArrowheads="1"/>
          </p:cNvSpPr>
          <p:nvPr/>
        </p:nvSpPr>
        <p:spPr bwMode="auto">
          <a:xfrm>
            <a:off x="868363"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6" name="Rectangle 70"/>
          <p:cNvSpPr>
            <a:spLocks noChangeArrowheads="1"/>
          </p:cNvSpPr>
          <p:nvPr/>
        </p:nvSpPr>
        <p:spPr bwMode="auto">
          <a:xfrm>
            <a:off x="868363"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7" name="Rectangle 71"/>
          <p:cNvSpPr>
            <a:spLocks noChangeArrowheads="1"/>
          </p:cNvSpPr>
          <p:nvPr/>
        </p:nvSpPr>
        <p:spPr bwMode="auto">
          <a:xfrm>
            <a:off x="868363"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8" name="Rectangle 72"/>
          <p:cNvSpPr>
            <a:spLocks noChangeArrowheads="1"/>
          </p:cNvSpPr>
          <p:nvPr/>
        </p:nvSpPr>
        <p:spPr bwMode="auto">
          <a:xfrm>
            <a:off x="868363"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69" name="Rectangle 73"/>
          <p:cNvSpPr>
            <a:spLocks noChangeArrowheads="1"/>
          </p:cNvSpPr>
          <p:nvPr/>
        </p:nvSpPr>
        <p:spPr bwMode="auto">
          <a:xfrm>
            <a:off x="1103313"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0" name="Rectangle 74"/>
          <p:cNvSpPr>
            <a:spLocks noChangeArrowheads="1"/>
          </p:cNvSpPr>
          <p:nvPr/>
        </p:nvSpPr>
        <p:spPr bwMode="auto">
          <a:xfrm>
            <a:off x="1103313"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1" name="Rectangle 75"/>
          <p:cNvSpPr>
            <a:spLocks noChangeArrowheads="1"/>
          </p:cNvSpPr>
          <p:nvPr/>
        </p:nvSpPr>
        <p:spPr bwMode="auto">
          <a:xfrm>
            <a:off x="1103313"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2" name="Rectangle 76"/>
          <p:cNvSpPr>
            <a:spLocks noChangeArrowheads="1"/>
          </p:cNvSpPr>
          <p:nvPr/>
        </p:nvSpPr>
        <p:spPr bwMode="auto">
          <a:xfrm>
            <a:off x="1103313"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3" name="Rectangle 77"/>
          <p:cNvSpPr>
            <a:spLocks noChangeArrowheads="1"/>
          </p:cNvSpPr>
          <p:nvPr/>
        </p:nvSpPr>
        <p:spPr bwMode="auto">
          <a:xfrm>
            <a:off x="1103313"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4" name="Rectangle 78"/>
          <p:cNvSpPr>
            <a:spLocks noChangeArrowheads="1"/>
          </p:cNvSpPr>
          <p:nvPr/>
        </p:nvSpPr>
        <p:spPr bwMode="auto">
          <a:xfrm>
            <a:off x="1103313"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5" name="Rectangle 79"/>
          <p:cNvSpPr>
            <a:spLocks noChangeArrowheads="1"/>
          </p:cNvSpPr>
          <p:nvPr/>
        </p:nvSpPr>
        <p:spPr bwMode="auto">
          <a:xfrm>
            <a:off x="1103313"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6" name="Rectangle 80"/>
          <p:cNvSpPr>
            <a:spLocks noChangeArrowheads="1"/>
          </p:cNvSpPr>
          <p:nvPr/>
        </p:nvSpPr>
        <p:spPr bwMode="auto">
          <a:xfrm>
            <a:off x="1103313"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7" name="Rectangle 81"/>
          <p:cNvSpPr>
            <a:spLocks noChangeArrowheads="1"/>
          </p:cNvSpPr>
          <p:nvPr/>
        </p:nvSpPr>
        <p:spPr bwMode="auto">
          <a:xfrm>
            <a:off x="1103313"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8" name="Rectangle 82"/>
          <p:cNvSpPr>
            <a:spLocks noChangeArrowheads="1"/>
          </p:cNvSpPr>
          <p:nvPr/>
        </p:nvSpPr>
        <p:spPr bwMode="auto">
          <a:xfrm>
            <a:off x="1103313"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79" name="Rectangle 83"/>
          <p:cNvSpPr>
            <a:spLocks noChangeArrowheads="1"/>
          </p:cNvSpPr>
          <p:nvPr/>
        </p:nvSpPr>
        <p:spPr bwMode="auto">
          <a:xfrm>
            <a:off x="1103313"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0" name="Rectangle 84"/>
          <p:cNvSpPr>
            <a:spLocks noChangeArrowheads="1"/>
          </p:cNvSpPr>
          <p:nvPr/>
        </p:nvSpPr>
        <p:spPr bwMode="auto">
          <a:xfrm>
            <a:off x="1338263"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1" name="Rectangle 85"/>
          <p:cNvSpPr>
            <a:spLocks noChangeArrowheads="1"/>
          </p:cNvSpPr>
          <p:nvPr/>
        </p:nvSpPr>
        <p:spPr bwMode="auto">
          <a:xfrm>
            <a:off x="1338263"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2" name="Rectangle 86"/>
          <p:cNvSpPr>
            <a:spLocks noChangeArrowheads="1"/>
          </p:cNvSpPr>
          <p:nvPr/>
        </p:nvSpPr>
        <p:spPr bwMode="auto">
          <a:xfrm>
            <a:off x="1338263"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3" name="Rectangle 87"/>
          <p:cNvSpPr>
            <a:spLocks noChangeArrowheads="1"/>
          </p:cNvSpPr>
          <p:nvPr/>
        </p:nvSpPr>
        <p:spPr bwMode="auto">
          <a:xfrm>
            <a:off x="1338263"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4" name="Rectangle 88"/>
          <p:cNvSpPr>
            <a:spLocks noChangeArrowheads="1"/>
          </p:cNvSpPr>
          <p:nvPr/>
        </p:nvSpPr>
        <p:spPr bwMode="auto">
          <a:xfrm>
            <a:off x="1338263"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5" name="Rectangle 89"/>
          <p:cNvSpPr>
            <a:spLocks noChangeArrowheads="1"/>
          </p:cNvSpPr>
          <p:nvPr/>
        </p:nvSpPr>
        <p:spPr bwMode="auto">
          <a:xfrm>
            <a:off x="1338263"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6" name="Rectangle 90"/>
          <p:cNvSpPr>
            <a:spLocks noChangeArrowheads="1"/>
          </p:cNvSpPr>
          <p:nvPr/>
        </p:nvSpPr>
        <p:spPr bwMode="auto">
          <a:xfrm>
            <a:off x="1338263"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7" name="Rectangle 91"/>
          <p:cNvSpPr>
            <a:spLocks noChangeArrowheads="1"/>
          </p:cNvSpPr>
          <p:nvPr/>
        </p:nvSpPr>
        <p:spPr bwMode="auto">
          <a:xfrm>
            <a:off x="1338263"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8" name="Rectangle 92"/>
          <p:cNvSpPr>
            <a:spLocks noChangeArrowheads="1"/>
          </p:cNvSpPr>
          <p:nvPr/>
        </p:nvSpPr>
        <p:spPr bwMode="auto">
          <a:xfrm>
            <a:off x="1338263"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89" name="Rectangle 93"/>
          <p:cNvSpPr>
            <a:spLocks noChangeArrowheads="1"/>
          </p:cNvSpPr>
          <p:nvPr/>
        </p:nvSpPr>
        <p:spPr bwMode="auto">
          <a:xfrm>
            <a:off x="1338263"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0" name="Rectangle 94"/>
          <p:cNvSpPr>
            <a:spLocks noChangeArrowheads="1"/>
          </p:cNvSpPr>
          <p:nvPr/>
        </p:nvSpPr>
        <p:spPr bwMode="auto">
          <a:xfrm>
            <a:off x="1338263"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1" name="Rectangle 95"/>
          <p:cNvSpPr>
            <a:spLocks noChangeArrowheads="1"/>
          </p:cNvSpPr>
          <p:nvPr/>
        </p:nvSpPr>
        <p:spPr bwMode="auto">
          <a:xfrm>
            <a:off x="1573213"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2" name="Rectangle 96"/>
          <p:cNvSpPr>
            <a:spLocks noChangeArrowheads="1"/>
          </p:cNvSpPr>
          <p:nvPr/>
        </p:nvSpPr>
        <p:spPr bwMode="auto">
          <a:xfrm>
            <a:off x="1573213"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3" name="Rectangle 97"/>
          <p:cNvSpPr>
            <a:spLocks noChangeArrowheads="1"/>
          </p:cNvSpPr>
          <p:nvPr/>
        </p:nvSpPr>
        <p:spPr bwMode="auto">
          <a:xfrm>
            <a:off x="1573213"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4" name="Rectangle 98"/>
          <p:cNvSpPr>
            <a:spLocks noChangeArrowheads="1"/>
          </p:cNvSpPr>
          <p:nvPr/>
        </p:nvSpPr>
        <p:spPr bwMode="auto">
          <a:xfrm>
            <a:off x="1573213"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5" name="Rectangle 99"/>
          <p:cNvSpPr>
            <a:spLocks noChangeArrowheads="1"/>
          </p:cNvSpPr>
          <p:nvPr/>
        </p:nvSpPr>
        <p:spPr bwMode="auto">
          <a:xfrm>
            <a:off x="1573213"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6" name="Rectangle 100"/>
          <p:cNvSpPr>
            <a:spLocks noChangeArrowheads="1"/>
          </p:cNvSpPr>
          <p:nvPr/>
        </p:nvSpPr>
        <p:spPr bwMode="auto">
          <a:xfrm>
            <a:off x="1573213"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7" name="Rectangle 101"/>
          <p:cNvSpPr>
            <a:spLocks noChangeArrowheads="1"/>
          </p:cNvSpPr>
          <p:nvPr/>
        </p:nvSpPr>
        <p:spPr bwMode="auto">
          <a:xfrm>
            <a:off x="1573213"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8" name="Rectangle 102"/>
          <p:cNvSpPr>
            <a:spLocks noChangeArrowheads="1"/>
          </p:cNvSpPr>
          <p:nvPr/>
        </p:nvSpPr>
        <p:spPr bwMode="auto">
          <a:xfrm>
            <a:off x="1573213"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199" name="Rectangle 103"/>
          <p:cNvSpPr>
            <a:spLocks noChangeArrowheads="1"/>
          </p:cNvSpPr>
          <p:nvPr/>
        </p:nvSpPr>
        <p:spPr bwMode="auto">
          <a:xfrm>
            <a:off x="1573213"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0" name="Rectangle 104"/>
          <p:cNvSpPr>
            <a:spLocks noChangeArrowheads="1"/>
          </p:cNvSpPr>
          <p:nvPr/>
        </p:nvSpPr>
        <p:spPr bwMode="auto">
          <a:xfrm>
            <a:off x="1573213"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1" name="Rectangle 105"/>
          <p:cNvSpPr>
            <a:spLocks noChangeArrowheads="1"/>
          </p:cNvSpPr>
          <p:nvPr/>
        </p:nvSpPr>
        <p:spPr bwMode="auto">
          <a:xfrm>
            <a:off x="1573213"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2" name="Rectangle 106"/>
          <p:cNvSpPr>
            <a:spLocks noChangeArrowheads="1"/>
          </p:cNvSpPr>
          <p:nvPr/>
        </p:nvSpPr>
        <p:spPr bwMode="auto">
          <a:xfrm>
            <a:off x="1808163"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3" name="Rectangle 107"/>
          <p:cNvSpPr>
            <a:spLocks noChangeArrowheads="1"/>
          </p:cNvSpPr>
          <p:nvPr/>
        </p:nvSpPr>
        <p:spPr bwMode="auto">
          <a:xfrm>
            <a:off x="1808163"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4" name="Rectangle 108"/>
          <p:cNvSpPr>
            <a:spLocks noChangeArrowheads="1"/>
          </p:cNvSpPr>
          <p:nvPr/>
        </p:nvSpPr>
        <p:spPr bwMode="auto">
          <a:xfrm>
            <a:off x="1808163"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5" name="Rectangle 109"/>
          <p:cNvSpPr>
            <a:spLocks noChangeArrowheads="1"/>
          </p:cNvSpPr>
          <p:nvPr/>
        </p:nvSpPr>
        <p:spPr bwMode="auto">
          <a:xfrm>
            <a:off x="1808163"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6" name="Rectangle 110"/>
          <p:cNvSpPr>
            <a:spLocks noChangeArrowheads="1"/>
          </p:cNvSpPr>
          <p:nvPr/>
        </p:nvSpPr>
        <p:spPr bwMode="auto">
          <a:xfrm>
            <a:off x="1808163"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7" name="Rectangle 111"/>
          <p:cNvSpPr>
            <a:spLocks noChangeArrowheads="1"/>
          </p:cNvSpPr>
          <p:nvPr/>
        </p:nvSpPr>
        <p:spPr bwMode="auto">
          <a:xfrm>
            <a:off x="1808163"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8" name="Rectangle 112"/>
          <p:cNvSpPr>
            <a:spLocks noChangeArrowheads="1"/>
          </p:cNvSpPr>
          <p:nvPr/>
        </p:nvSpPr>
        <p:spPr bwMode="auto">
          <a:xfrm>
            <a:off x="1808163"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09" name="Rectangle 113"/>
          <p:cNvSpPr>
            <a:spLocks noChangeArrowheads="1"/>
          </p:cNvSpPr>
          <p:nvPr/>
        </p:nvSpPr>
        <p:spPr bwMode="auto">
          <a:xfrm>
            <a:off x="1808163"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0" name="Rectangle 114"/>
          <p:cNvSpPr>
            <a:spLocks noChangeArrowheads="1"/>
          </p:cNvSpPr>
          <p:nvPr/>
        </p:nvSpPr>
        <p:spPr bwMode="auto">
          <a:xfrm>
            <a:off x="1808163"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1" name="Rectangle 115"/>
          <p:cNvSpPr>
            <a:spLocks noChangeArrowheads="1"/>
          </p:cNvSpPr>
          <p:nvPr/>
        </p:nvSpPr>
        <p:spPr bwMode="auto">
          <a:xfrm>
            <a:off x="1808163"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2" name="Rectangle 116"/>
          <p:cNvSpPr>
            <a:spLocks noChangeArrowheads="1"/>
          </p:cNvSpPr>
          <p:nvPr/>
        </p:nvSpPr>
        <p:spPr bwMode="auto">
          <a:xfrm>
            <a:off x="1808163"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3" name="Rectangle 117"/>
          <p:cNvSpPr>
            <a:spLocks noChangeArrowheads="1"/>
          </p:cNvSpPr>
          <p:nvPr/>
        </p:nvSpPr>
        <p:spPr bwMode="auto">
          <a:xfrm>
            <a:off x="2043113" y="1582738"/>
            <a:ext cx="119062"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4" name="Rectangle 118"/>
          <p:cNvSpPr>
            <a:spLocks noChangeArrowheads="1"/>
          </p:cNvSpPr>
          <p:nvPr/>
        </p:nvSpPr>
        <p:spPr bwMode="auto">
          <a:xfrm>
            <a:off x="2043113" y="1801813"/>
            <a:ext cx="119062"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5" name="Rectangle 119"/>
          <p:cNvSpPr>
            <a:spLocks noChangeArrowheads="1"/>
          </p:cNvSpPr>
          <p:nvPr/>
        </p:nvSpPr>
        <p:spPr bwMode="auto">
          <a:xfrm>
            <a:off x="2043113" y="2019300"/>
            <a:ext cx="119062"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6" name="Rectangle 120"/>
          <p:cNvSpPr>
            <a:spLocks noChangeArrowheads="1"/>
          </p:cNvSpPr>
          <p:nvPr/>
        </p:nvSpPr>
        <p:spPr bwMode="auto">
          <a:xfrm>
            <a:off x="2043113" y="2238375"/>
            <a:ext cx="119062"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7" name="Rectangle 121"/>
          <p:cNvSpPr>
            <a:spLocks noChangeArrowheads="1"/>
          </p:cNvSpPr>
          <p:nvPr/>
        </p:nvSpPr>
        <p:spPr bwMode="auto">
          <a:xfrm>
            <a:off x="2043113" y="2457450"/>
            <a:ext cx="119062"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8" name="Rectangle 122"/>
          <p:cNvSpPr>
            <a:spLocks noChangeArrowheads="1"/>
          </p:cNvSpPr>
          <p:nvPr/>
        </p:nvSpPr>
        <p:spPr bwMode="auto">
          <a:xfrm>
            <a:off x="2043113" y="2676525"/>
            <a:ext cx="119062"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19" name="Rectangle 123"/>
          <p:cNvSpPr>
            <a:spLocks noChangeArrowheads="1"/>
          </p:cNvSpPr>
          <p:nvPr/>
        </p:nvSpPr>
        <p:spPr bwMode="auto">
          <a:xfrm>
            <a:off x="2043113" y="2894013"/>
            <a:ext cx="119062"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0" name="Rectangle 124"/>
          <p:cNvSpPr>
            <a:spLocks noChangeArrowheads="1"/>
          </p:cNvSpPr>
          <p:nvPr/>
        </p:nvSpPr>
        <p:spPr bwMode="auto">
          <a:xfrm>
            <a:off x="2043113" y="3113088"/>
            <a:ext cx="119062"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1" name="Rectangle 125"/>
          <p:cNvSpPr>
            <a:spLocks noChangeArrowheads="1"/>
          </p:cNvSpPr>
          <p:nvPr/>
        </p:nvSpPr>
        <p:spPr bwMode="auto">
          <a:xfrm>
            <a:off x="2043113" y="3332163"/>
            <a:ext cx="119062"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2" name="Rectangle 126"/>
          <p:cNvSpPr>
            <a:spLocks noChangeArrowheads="1"/>
          </p:cNvSpPr>
          <p:nvPr/>
        </p:nvSpPr>
        <p:spPr bwMode="auto">
          <a:xfrm>
            <a:off x="2043113" y="3551238"/>
            <a:ext cx="119062"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3" name="Rectangle 127"/>
          <p:cNvSpPr>
            <a:spLocks noChangeArrowheads="1"/>
          </p:cNvSpPr>
          <p:nvPr/>
        </p:nvSpPr>
        <p:spPr bwMode="auto">
          <a:xfrm>
            <a:off x="2043113" y="3768725"/>
            <a:ext cx="119062"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4" name="Rectangle 128"/>
          <p:cNvSpPr>
            <a:spLocks noChangeArrowheads="1"/>
          </p:cNvSpPr>
          <p:nvPr/>
        </p:nvSpPr>
        <p:spPr bwMode="auto">
          <a:xfrm>
            <a:off x="2279650"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5" name="Rectangle 129"/>
          <p:cNvSpPr>
            <a:spLocks noChangeArrowheads="1"/>
          </p:cNvSpPr>
          <p:nvPr/>
        </p:nvSpPr>
        <p:spPr bwMode="auto">
          <a:xfrm>
            <a:off x="2279650"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6" name="Rectangle 130"/>
          <p:cNvSpPr>
            <a:spLocks noChangeArrowheads="1"/>
          </p:cNvSpPr>
          <p:nvPr/>
        </p:nvSpPr>
        <p:spPr bwMode="auto">
          <a:xfrm>
            <a:off x="2279650"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7" name="Rectangle 131"/>
          <p:cNvSpPr>
            <a:spLocks noChangeArrowheads="1"/>
          </p:cNvSpPr>
          <p:nvPr/>
        </p:nvSpPr>
        <p:spPr bwMode="auto">
          <a:xfrm>
            <a:off x="2279650"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8" name="Rectangle 132"/>
          <p:cNvSpPr>
            <a:spLocks noChangeArrowheads="1"/>
          </p:cNvSpPr>
          <p:nvPr/>
        </p:nvSpPr>
        <p:spPr bwMode="auto">
          <a:xfrm>
            <a:off x="2279650"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29" name="Rectangle 133"/>
          <p:cNvSpPr>
            <a:spLocks noChangeArrowheads="1"/>
          </p:cNvSpPr>
          <p:nvPr/>
        </p:nvSpPr>
        <p:spPr bwMode="auto">
          <a:xfrm>
            <a:off x="2279650"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0" name="Rectangle 134"/>
          <p:cNvSpPr>
            <a:spLocks noChangeArrowheads="1"/>
          </p:cNvSpPr>
          <p:nvPr/>
        </p:nvSpPr>
        <p:spPr bwMode="auto">
          <a:xfrm>
            <a:off x="2279650"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1" name="Rectangle 135"/>
          <p:cNvSpPr>
            <a:spLocks noChangeArrowheads="1"/>
          </p:cNvSpPr>
          <p:nvPr/>
        </p:nvSpPr>
        <p:spPr bwMode="auto">
          <a:xfrm>
            <a:off x="2279650"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2" name="Rectangle 136"/>
          <p:cNvSpPr>
            <a:spLocks noChangeArrowheads="1"/>
          </p:cNvSpPr>
          <p:nvPr/>
        </p:nvSpPr>
        <p:spPr bwMode="auto">
          <a:xfrm>
            <a:off x="2279650"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3" name="Rectangle 137"/>
          <p:cNvSpPr>
            <a:spLocks noChangeArrowheads="1"/>
          </p:cNvSpPr>
          <p:nvPr/>
        </p:nvSpPr>
        <p:spPr bwMode="auto">
          <a:xfrm>
            <a:off x="2279650"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4" name="Rectangle 138"/>
          <p:cNvSpPr>
            <a:spLocks noChangeArrowheads="1"/>
          </p:cNvSpPr>
          <p:nvPr/>
        </p:nvSpPr>
        <p:spPr bwMode="auto">
          <a:xfrm>
            <a:off x="2279650"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5" name="Rectangle 139"/>
          <p:cNvSpPr>
            <a:spLocks noChangeArrowheads="1"/>
          </p:cNvSpPr>
          <p:nvPr/>
        </p:nvSpPr>
        <p:spPr bwMode="auto">
          <a:xfrm>
            <a:off x="2514600"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6" name="Rectangle 140"/>
          <p:cNvSpPr>
            <a:spLocks noChangeArrowheads="1"/>
          </p:cNvSpPr>
          <p:nvPr/>
        </p:nvSpPr>
        <p:spPr bwMode="auto">
          <a:xfrm>
            <a:off x="2514600"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7" name="Rectangle 141"/>
          <p:cNvSpPr>
            <a:spLocks noChangeArrowheads="1"/>
          </p:cNvSpPr>
          <p:nvPr/>
        </p:nvSpPr>
        <p:spPr bwMode="auto">
          <a:xfrm>
            <a:off x="2514600"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8" name="Rectangle 142"/>
          <p:cNvSpPr>
            <a:spLocks noChangeArrowheads="1"/>
          </p:cNvSpPr>
          <p:nvPr/>
        </p:nvSpPr>
        <p:spPr bwMode="auto">
          <a:xfrm>
            <a:off x="2514600"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39" name="Rectangle 143"/>
          <p:cNvSpPr>
            <a:spLocks noChangeArrowheads="1"/>
          </p:cNvSpPr>
          <p:nvPr/>
        </p:nvSpPr>
        <p:spPr bwMode="auto">
          <a:xfrm>
            <a:off x="2514600"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0" name="Rectangle 144"/>
          <p:cNvSpPr>
            <a:spLocks noChangeArrowheads="1"/>
          </p:cNvSpPr>
          <p:nvPr/>
        </p:nvSpPr>
        <p:spPr bwMode="auto">
          <a:xfrm>
            <a:off x="2514600"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1" name="Rectangle 145"/>
          <p:cNvSpPr>
            <a:spLocks noChangeArrowheads="1"/>
          </p:cNvSpPr>
          <p:nvPr/>
        </p:nvSpPr>
        <p:spPr bwMode="auto">
          <a:xfrm>
            <a:off x="2514600"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2" name="Rectangle 146"/>
          <p:cNvSpPr>
            <a:spLocks noChangeArrowheads="1"/>
          </p:cNvSpPr>
          <p:nvPr/>
        </p:nvSpPr>
        <p:spPr bwMode="auto">
          <a:xfrm>
            <a:off x="2514600"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3" name="Rectangle 147"/>
          <p:cNvSpPr>
            <a:spLocks noChangeArrowheads="1"/>
          </p:cNvSpPr>
          <p:nvPr/>
        </p:nvSpPr>
        <p:spPr bwMode="auto">
          <a:xfrm>
            <a:off x="2514600"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4" name="Rectangle 148"/>
          <p:cNvSpPr>
            <a:spLocks noChangeArrowheads="1"/>
          </p:cNvSpPr>
          <p:nvPr/>
        </p:nvSpPr>
        <p:spPr bwMode="auto">
          <a:xfrm>
            <a:off x="2514600"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5" name="Rectangle 149"/>
          <p:cNvSpPr>
            <a:spLocks noChangeArrowheads="1"/>
          </p:cNvSpPr>
          <p:nvPr/>
        </p:nvSpPr>
        <p:spPr bwMode="auto">
          <a:xfrm>
            <a:off x="2514600"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6" name="Rectangle 150"/>
          <p:cNvSpPr>
            <a:spLocks noChangeArrowheads="1"/>
          </p:cNvSpPr>
          <p:nvPr/>
        </p:nvSpPr>
        <p:spPr bwMode="auto">
          <a:xfrm>
            <a:off x="2749550"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7" name="Rectangle 151"/>
          <p:cNvSpPr>
            <a:spLocks noChangeArrowheads="1"/>
          </p:cNvSpPr>
          <p:nvPr/>
        </p:nvSpPr>
        <p:spPr bwMode="auto">
          <a:xfrm>
            <a:off x="2749550"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8" name="Rectangle 152"/>
          <p:cNvSpPr>
            <a:spLocks noChangeArrowheads="1"/>
          </p:cNvSpPr>
          <p:nvPr/>
        </p:nvSpPr>
        <p:spPr bwMode="auto">
          <a:xfrm>
            <a:off x="2749550"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49" name="Rectangle 153"/>
          <p:cNvSpPr>
            <a:spLocks noChangeArrowheads="1"/>
          </p:cNvSpPr>
          <p:nvPr/>
        </p:nvSpPr>
        <p:spPr bwMode="auto">
          <a:xfrm>
            <a:off x="2749550"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0" name="Rectangle 154"/>
          <p:cNvSpPr>
            <a:spLocks noChangeArrowheads="1"/>
          </p:cNvSpPr>
          <p:nvPr/>
        </p:nvSpPr>
        <p:spPr bwMode="auto">
          <a:xfrm>
            <a:off x="2749550"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1" name="Rectangle 155"/>
          <p:cNvSpPr>
            <a:spLocks noChangeArrowheads="1"/>
          </p:cNvSpPr>
          <p:nvPr/>
        </p:nvSpPr>
        <p:spPr bwMode="auto">
          <a:xfrm>
            <a:off x="2749550"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2" name="Rectangle 156"/>
          <p:cNvSpPr>
            <a:spLocks noChangeArrowheads="1"/>
          </p:cNvSpPr>
          <p:nvPr/>
        </p:nvSpPr>
        <p:spPr bwMode="auto">
          <a:xfrm>
            <a:off x="2749550"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3" name="Rectangle 157"/>
          <p:cNvSpPr>
            <a:spLocks noChangeArrowheads="1"/>
          </p:cNvSpPr>
          <p:nvPr/>
        </p:nvSpPr>
        <p:spPr bwMode="auto">
          <a:xfrm>
            <a:off x="2749550"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4" name="Rectangle 158"/>
          <p:cNvSpPr>
            <a:spLocks noChangeArrowheads="1"/>
          </p:cNvSpPr>
          <p:nvPr/>
        </p:nvSpPr>
        <p:spPr bwMode="auto">
          <a:xfrm>
            <a:off x="2749550"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5" name="Rectangle 159"/>
          <p:cNvSpPr>
            <a:spLocks noChangeArrowheads="1"/>
          </p:cNvSpPr>
          <p:nvPr/>
        </p:nvSpPr>
        <p:spPr bwMode="auto">
          <a:xfrm>
            <a:off x="2749550"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6" name="Rectangle 160"/>
          <p:cNvSpPr>
            <a:spLocks noChangeArrowheads="1"/>
          </p:cNvSpPr>
          <p:nvPr/>
        </p:nvSpPr>
        <p:spPr bwMode="auto">
          <a:xfrm>
            <a:off x="2749550"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7" name="Rectangle 161"/>
          <p:cNvSpPr>
            <a:spLocks noChangeArrowheads="1"/>
          </p:cNvSpPr>
          <p:nvPr/>
        </p:nvSpPr>
        <p:spPr bwMode="auto">
          <a:xfrm>
            <a:off x="2984500"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8" name="Rectangle 162"/>
          <p:cNvSpPr>
            <a:spLocks noChangeArrowheads="1"/>
          </p:cNvSpPr>
          <p:nvPr/>
        </p:nvSpPr>
        <p:spPr bwMode="auto">
          <a:xfrm>
            <a:off x="2984500"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59" name="Rectangle 163"/>
          <p:cNvSpPr>
            <a:spLocks noChangeArrowheads="1"/>
          </p:cNvSpPr>
          <p:nvPr/>
        </p:nvSpPr>
        <p:spPr bwMode="auto">
          <a:xfrm>
            <a:off x="2984500"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0" name="Rectangle 164"/>
          <p:cNvSpPr>
            <a:spLocks noChangeArrowheads="1"/>
          </p:cNvSpPr>
          <p:nvPr/>
        </p:nvSpPr>
        <p:spPr bwMode="auto">
          <a:xfrm>
            <a:off x="2984500"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1" name="Rectangle 165"/>
          <p:cNvSpPr>
            <a:spLocks noChangeArrowheads="1"/>
          </p:cNvSpPr>
          <p:nvPr/>
        </p:nvSpPr>
        <p:spPr bwMode="auto">
          <a:xfrm>
            <a:off x="2984500"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2" name="Rectangle 166"/>
          <p:cNvSpPr>
            <a:spLocks noChangeArrowheads="1"/>
          </p:cNvSpPr>
          <p:nvPr/>
        </p:nvSpPr>
        <p:spPr bwMode="auto">
          <a:xfrm>
            <a:off x="2984500"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3" name="Rectangle 167"/>
          <p:cNvSpPr>
            <a:spLocks noChangeArrowheads="1"/>
          </p:cNvSpPr>
          <p:nvPr/>
        </p:nvSpPr>
        <p:spPr bwMode="auto">
          <a:xfrm>
            <a:off x="2984500"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4" name="Rectangle 168"/>
          <p:cNvSpPr>
            <a:spLocks noChangeArrowheads="1"/>
          </p:cNvSpPr>
          <p:nvPr/>
        </p:nvSpPr>
        <p:spPr bwMode="auto">
          <a:xfrm>
            <a:off x="2984500"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5" name="Rectangle 169"/>
          <p:cNvSpPr>
            <a:spLocks noChangeArrowheads="1"/>
          </p:cNvSpPr>
          <p:nvPr/>
        </p:nvSpPr>
        <p:spPr bwMode="auto">
          <a:xfrm>
            <a:off x="2984500"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6" name="Rectangle 170"/>
          <p:cNvSpPr>
            <a:spLocks noChangeArrowheads="1"/>
          </p:cNvSpPr>
          <p:nvPr/>
        </p:nvSpPr>
        <p:spPr bwMode="auto">
          <a:xfrm>
            <a:off x="2984500"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7" name="Rectangle 171"/>
          <p:cNvSpPr>
            <a:spLocks noChangeArrowheads="1"/>
          </p:cNvSpPr>
          <p:nvPr/>
        </p:nvSpPr>
        <p:spPr bwMode="auto">
          <a:xfrm>
            <a:off x="2984500"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8" name="Rectangle 172"/>
          <p:cNvSpPr>
            <a:spLocks noChangeArrowheads="1"/>
          </p:cNvSpPr>
          <p:nvPr/>
        </p:nvSpPr>
        <p:spPr bwMode="auto">
          <a:xfrm>
            <a:off x="3219450" y="15827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69" name="Rectangle 173"/>
          <p:cNvSpPr>
            <a:spLocks noChangeArrowheads="1"/>
          </p:cNvSpPr>
          <p:nvPr/>
        </p:nvSpPr>
        <p:spPr bwMode="auto">
          <a:xfrm>
            <a:off x="3219450" y="18018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0" name="Rectangle 174"/>
          <p:cNvSpPr>
            <a:spLocks noChangeArrowheads="1"/>
          </p:cNvSpPr>
          <p:nvPr/>
        </p:nvSpPr>
        <p:spPr bwMode="auto">
          <a:xfrm>
            <a:off x="3219450" y="201930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1" name="Rectangle 175"/>
          <p:cNvSpPr>
            <a:spLocks noChangeArrowheads="1"/>
          </p:cNvSpPr>
          <p:nvPr/>
        </p:nvSpPr>
        <p:spPr bwMode="auto">
          <a:xfrm>
            <a:off x="3219450" y="223837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2" name="Rectangle 176"/>
          <p:cNvSpPr>
            <a:spLocks noChangeArrowheads="1"/>
          </p:cNvSpPr>
          <p:nvPr/>
        </p:nvSpPr>
        <p:spPr bwMode="auto">
          <a:xfrm>
            <a:off x="3219450" y="2457450"/>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3" name="Rectangle 177"/>
          <p:cNvSpPr>
            <a:spLocks noChangeArrowheads="1"/>
          </p:cNvSpPr>
          <p:nvPr/>
        </p:nvSpPr>
        <p:spPr bwMode="auto">
          <a:xfrm>
            <a:off x="3219450" y="26765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4" name="Rectangle 178"/>
          <p:cNvSpPr>
            <a:spLocks noChangeArrowheads="1"/>
          </p:cNvSpPr>
          <p:nvPr/>
        </p:nvSpPr>
        <p:spPr bwMode="auto">
          <a:xfrm>
            <a:off x="3219450" y="289401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5" name="Rectangle 179"/>
          <p:cNvSpPr>
            <a:spLocks noChangeArrowheads="1"/>
          </p:cNvSpPr>
          <p:nvPr/>
        </p:nvSpPr>
        <p:spPr bwMode="auto">
          <a:xfrm>
            <a:off x="3219450" y="311308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6" name="Rectangle 180"/>
          <p:cNvSpPr>
            <a:spLocks noChangeArrowheads="1"/>
          </p:cNvSpPr>
          <p:nvPr/>
        </p:nvSpPr>
        <p:spPr bwMode="auto">
          <a:xfrm>
            <a:off x="3219450" y="3332163"/>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7" name="Rectangle 181"/>
          <p:cNvSpPr>
            <a:spLocks noChangeArrowheads="1"/>
          </p:cNvSpPr>
          <p:nvPr/>
        </p:nvSpPr>
        <p:spPr bwMode="auto">
          <a:xfrm>
            <a:off x="3219450" y="3551238"/>
            <a:ext cx="117475" cy="109537"/>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516278" name="Rectangle 182"/>
          <p:cNvSpPr>
            <a:spLocks noChangeArrowheads="1"/>
          </p:cNvSpPr>
          <p:nvPr/>
        </p:nvSpPr>
        <p:spPr bwMode="auto">
          <a:xfrm>
            <a:off x="3219450" y="3768725"/>
            <a:ext cx="117475" cy="10953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17536" name="Text Box 183"/>
          <p:cNvSpPr txBox="1">
            <a:spLocks noChangeArrowheads="1"/>
          </p:cNvSpPr>
          <p:nvPr/>
        </p:nvSpPr>
        <p:spPr bwMode="auto">
          <a:xfrm>
            <a:off x="933449" y="1757363"/>
            <a:ext cx="2124809" cy="115595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20000"/>
              </a:spcBef>
            </a:pPr>
            <a:r>
              <a:rPr lang="en-US" sz="2600" b="1" dirty="0"/>
              <a:t>Sequential</a:t>
            </a:r>
          </a:p>
          <a:p>
            <a:pPr eaLnBrk="1" hangingPunct="1">
              <a:spcBef>
                <a:spcPct val="20000"/>
              </a:spcBef>
            </a:pPr>
            <a:r>
              <a:rPr lang="en-US" sz="2600" b="1" dirty="0"/>
              <a:t>Circuit</a:t>
            </a:r>
          </a:p>
        </p:txBody>
      </p:sp>
      <p:sp>
        <p:nvSpPr>
          <p:cNvPr id="17537" name="Text Box 184"/>
          <p:cNvSpPr txBox="1">
            <a:spLocks noChangeArrowheads="1"/>
          </p:cNvSpPr>
          <p:nvPr/>
        </p:nvSpPr>
        <p:spPr bwMode="auto">
          <a:xfrm>
            <a:off x="4111625" y="2502895"/>
            <a:ext cx="4130124" cy="978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lnSpc>
                <a:spcPct val="100000"/>
              </a:lnSpc>
              <a:spcBef>
                <a:spcPts val="24"/>
              </a:spcBef>
            </a:pPr>
            <a:r>
              <a:rPr lang="en-US" sz="2600" dirty="0">
                <a:solidFill>
                  <a:srgbClr val="FFFFCC"/>
                </a:solidFill>
              </a:rPr>
              <a:t>Flip-flops converted to</a:t>
            </a:r>
          </a:p>
          <a:p>
            <a:pPr algn="l" eaLnBrk="1" hangingPunct="1">
              <a:spcBef>
                <a:spcPts val="24"/>
              </a:spcBef>
            </a:pPr>
            <a:r>
              <a:rPr lang="en-US" sz="2600" dirty="0">
                <a:solidFill>
                  <a:srgbClr val="FFFFCC"/>
                </a:solidFill>
              </a:rPr>
              <a:t>fully accessible scan cells</a:t>
            </a:r>
          </a:p>
        </p:txBody>
      </p:sp>
      <p:sp>
        <p:nvSpPr>
          <p:cNvPr id="17538" name="Text Box 185"/>
          <p:cNvSpPr txBox="1">
            <a:spLocks noChangeArrowheads="1"/>
          </p:cNvSpPr>
          <p:nvPr/>
        </p:nvSpPr>
        <p:spPr bwMode="auto">
          <a:xfrm>
            <a:off x="4281488" y="3403345"/>
            <a:ext cx="43195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spcBef>
                <a:spcPct val="20000"/>
              </a:spcBef>
              <a:buFont typeface="Symbol" charset="0"/>
              <a:buChar char="Þ"/>
            </a:pPr>
            <a:r>
              <a:rPr lang="en-US" sz="2200" b="1" dirty="0">
                <a:solidFill>
                  <a:srgbClr val="00FF00"/>
                </a:solidFill>
              </a:rPr>
              <a:t> Bring the circuit to any state</a:t>
            </a:r>
          </a:p>
        </p:txBody>
      </p:sp>
      <p:sp>
        <p:nvSpPr>
          <p:cNvPr id="17539" name="Text Box 186"/>
          <p:cNvSpPr txBox="1">
            <a:spLocks noChangeArrowheads="1"/>
          </p:cNvSpPr>
          <p:nvPr/>
        </p:nvSpPr>
        <p:spPr bwMode="auto">
          <a:xfrm>
            <a:off x="4281488" y="3824032"/>
            <a:ext cx="410051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spcBef>
                <a:spcPct val="20000"/>
              </a:spcBef>
              <a:buFont typeface="Symbol" charset="0"/>
              <a:buChar char="Þ"/>
            </a:pPr>
            <a:r>
              <a:rPr lang="en-US" sz="2200" b="1" dirty="0">
                <a:solidFill>
                  <a:srgbClr val="00FF00"/>
                </a:solidFill>
              </a:rPr>
              <a:t> Observe the state any time</a:t>
            </a:r>
          </a:p>
        </p:txBody>
      </p:sp>
      <p:sp>
        <p:nvSpPr>
          <p:cNvPr id="17540" name="Text Box 187"/>
          <p:cNvSpPr txBox="1">
            <a:spLocks noChangeArrowheads="1"/>
          </p:cNvSpPr>
          <p:nvPr/>
        </p:nvSpPr>
        <p:spPr bwMode="auto">
          <a:xfrm>
            <a:off x="191276" y="4532293"/>
            <a:ext cx="9144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spcBef>
                <a:spcPct val="20000"/>
              </a:spcBef>
            </a:pPr>
            <a:r>
              <a:rPr lang="en-US" sz="2200" b="1" dirty="0">
                <a:solidFill>
                  <a:srgbClr val="FFFFCC"/>
                </a:solidFill>
              </a:rPr>
              <a:t>Scan cells </a:t>
            </a:r>
            <a:r>
              <a:rPr lang="en-US" sz="2200" b="1" dirty="0">
                <a:solidFill>
                  <a:srgbClr val="FFFFCC"/>
                </a:solidFill>
                <a:sym typeface="Symbol" charset="0"/>
              </a:rPr>
              <a:t>controlled and observed through shift operations</a:t>
            </a:r>
            <a:endParaRPr lang="en-US" sz="2200" b="1" dirty="0">
              <a:solidFill>
                <a:srgbClr val="FFFFCC"/>
              </a:solidFill>
            </a:endParaRPr>
          </a:p>
        </p:txBody>
      </p:sp>
      <p:sp>
        <p:nvSpPr>
          <p:cNvPr id="516284" name="Text Box 188"/>
          <p:cNvSpPr txBox="1">
            <a:spLocks noChangeArrowheads="1"/>
          </p:cNvSpPr>
          <p:nvPr/>
        </p:nvSpPr>
        <p:spPr bwMode="auto">
          <a:xfrm>
            <a:off x="804568" y="1731705"/>
            <a:ext cx="2473989" cy="104413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spcBef>
                <a:spcPct val="20000"/>
              </a:spcBef>
            </a:pPr>
            <a:r>
              <a:rPr lang="en-US" sz="2400" b="1" dirty="0"/>
              <a:t>Combinational</a:t>
            </a:r>
          </a:p>
          <a:p>
            <a:pPr eaLnBrk="1" hangingPunct="1">
              <a:spcBef>
                <a:spcPct val="20000"/>
              </a:spcBef>
            </a:pPr>
            <a:r>
              <a:rPr lang="en-US" sz="2400" b="1" dirty="0"/>
              <a:t>Circuit</a:t>
            </a:r>
          </a:p>
        </p:txBody>
      </p:sp>
      <p:sp>
        <p:nvSpPr>
          <p:cNvPr id="17543" name="Line 14"/>
          <p:cNvSpPr>
            <a:spLocks noChangeShapeType="1"/>
          </p:cNvSpPr>
          <p:nvPr/>
        </p:nvSpPr>
        <p:spPr bwMode="auto">
          <a:xfrm>
            <a:off x="5620595" y="5274865"/>
            <a:ext cx="0" cy="581025"/>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7544" name="Line 18"/>
          <p:cNvSpPr>
            <a:spLocks noChangeShapeType="1"/>
          </p:cNvSpPr>
          <p:nvPr/>
        </p:nvSpPr>
        <p:spPr bwMode="auto">
          <a:xfrm>
            <a:off x="2828183" y="5311377"/>
            <a:ext cx="0" cy="5445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7545" name="Rectangle 19"/>
          <p:cNvSpPr>
            <a:spLocks noChangeArrowheads="1"/>
          </p:cNvSpPr>
          <p:nvPr/>
        </p:nvSpPr>
        <p:spPr bwMode="auto">
          <a:xfrm>
            <a:off x="3534620" y="5865415"/>
            <a:ext cx="427038" cy="2540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solidFill>
                <a:schemeClr val="accent2"/>
              </a:solidFill>
              <a:latin typeface="Times New Roman" charset="0"/>
            </a:endParaRPr>
          </a:p>
        </p:txBody>
      </p:sp>
      <p:sp>
        <p:nvSpPr>
          <p:cNvPr id="17546" name="Rectangle 20"/>
          <p:cNvSpPr>
            <a:spLocks noChangeArrowheads="1"/>
          </p:cNvSpPr>
          <p:nvPr/>
        </p:nvSpPr>
        <p:spPr bwMode="auto">
          <a:xfrm>
            <a:off x="4488708" y="5855890"/>
            <a:ext cx="427037" cy="2540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solidFill>
                <a:schemeClr val="accent2"/>
              </a:solidFill>
              <a:latin typeface="Times New Roman" charset="0"/>
            </a:endParaRPr>
          </a:p>
        </p:txBody>
      </p:sp>
      <p:sp>
        <p:nvSpPr>
          <p:cNvPr id="17547" name="Rectangle 21"/>
          <p:cNvSpPr>
            <a:spLocks noChangeArrowheads="1"/>
          </p:cNvSpPr>
          <p:nvPr/>
        </p:nvSpPr>
        <p:spPr bwMode="auto">
          <a:xfrm>
            <a:off x="5423745" y="5854302"/>
            <a:ext cx="427038" cy="2540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solidFill>
                <a:schemeClr val="accent2"/>
              </a:solidFill>
              <a:latin typeface="Times New Roman" charset="0"/>
            </a:endParaRPr>
          </a:p>
        </p:txBody>
      </p:sp>
      <p:sp>
        <p:nvSpPr>
          <p:cNvPr id="17548" name="Rectangle 22"/>
          <p:cNvSpPr>
            <a:spLocks noChangeArrowheads="1"/>
          </p:cNvSpPr>
          <p:nvPr/>
        </p:nvSpPr>
        <p:spPr bwMode="auto">
          <a:xfrm>
            <a:off x="6273058" y="5876527"/>
            <a:ext cx="427037" cy="2540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solidFill>
                <a:schemeClr val="accent2"/>
              </a:solidFill>
              <a:latin typeface="Times New Roman" charset="0"/>
            </a:endParaRPr>
          </a:p>
        </p:txBody>
      </p:sp>
      <p:sp>
        <p:nvSpPr>
          <p:cNvPr id="17549" name="Line 23"/>
          <p:cNvSpPr>
            <a:spLocks noChangeShapeType="1"/>
          </p:cNvSpPr>
          <p:nvPr/>
        </p:nvSpPr>
        <p:spPr bwMode="auto">
          <a:xfrm>
            <a:off x="3763220" y="5311377"/>
            <a:ext cx="0" cy="557213"/>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7550" name="Line 24"/>
          <p:cNvSpPr>
            <a:spLocks noChangeShapeType="1"/>
          </p:cNvSpPr>
          <p:nvPr/>
        </p:nvSpPr>
        <p:spPr bwMode="auto">
          <a:xfrm>
            <a:off x="4687145" y="5281215"/>
            <a:ext cx="0" cy="581025"/>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7551" name="Line 25"/>
          <p:cNvSpPr>
            <a:spLocks noChangeShapeType="1"/>
          </p:cNvSpPr>
          <p:nvPr/>
        </p:nvSpPr>
        <p:spPr bwMode="auto">
          <a:xfrm>
            <a:off x="6487370" y="5319315"/>
            <a:ext cx="0" cy="568325"/>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17552" name="Rectangle 26"/>
          <p:cNvSpPr>
            <a:spLocks noChangeArrowheads="1"/>
          </p:cNvSpPr>
          <p:nvPr/>
        </p:nvSpPr>
        <p:spPr bwMode="auto">
          <a:xfrm>
            <a:off x="2609108" y="5854302"/>
            <a:ext cx="427037" cy="2540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000">
              <a:solidFill>
                <a:schemeClr val="accent2"/>
              </a:solidFill>
              <a:latin typeface="Times New Roman" charset="0"/>
            </a:endParaRPr>
          </a:p>
        </p:txBody>
      </p:sp>
      <p:sp>
        <p:nvSpPr>
          <p:cNvPr id="17553" name="Line 27"/>
          <p:cNvSpPr>
            <a:spLocks noChangeShapeType="1"/>
          </p:cNvSpPr>
          <p:nvPr/>
        </p:nvSpPr>
        <p:spPr bwMode="auto">
          <a:xfrm flipV="1">
            <a:off x="2831358" y="6108302"/>
            <a:ext cx="0" cy="952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54" name="Line 28"/>
          <p:cNvSpPr>
            <a:spLocks noChangeShapeType="1"/>
          </p:cNvSpPr>
          <p:nvPr/>
        </p:nvSpPr>
        <p:spPr bwMode="auto">
          <a:xfrm flipV="1">
            <a:off x="3780683" y="6106715"/>
            <a:ext cx="0" cy="952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55" name="Line 29"/>
          <p:cNvSpPr>
            <a:spLocks noChangeShapeType="1"/>
          </p:cNvSpPr>
          <p:nvPr/>
        </p:nvSpPr>
        <p:spPr bwMode="auto">
          <a:xfrm flipV="1">
            <a:off x="4704608" y="6117827"/>
            <a:ext cx="0" cy="952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56" name="Line 30"/>
          <p:cNvSpPr>
            <a:spLocks noChangeShapeType="1"/>
          </p:cNvSpPr>
          <p:nvPr/>
        </p:nvSpPr>
        <p:spPr bwMode="auto">
          <a:xfrm flipV="1">
            <a:off x="5657108" y="6106715"/>
            <a:ext cx="0" cy="952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57" name="Line 31"/>
          <p:cNvSpPr>
            <a:spLocks noChangeShapeType="1"/>
          </p:cNvSpPr>
          <p:nvPr/>
        </p:nvSpPr>
        <p:spPr bwMode="auto">
          <a:xfrm flipV="1">
            <a:off x="6501658" y="6128940"/>
            <a:ext cx="0" cy="9525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7" name="Group 239"/>
          <p:cNvGrpSpPr>
            <a:grpSpLocks/>
          </p:cNvGrpSpPr>
          <p:nvPr/>
        </p:nvGrpSpPr>
        <p:grpSpPr bwMode="auto">
          <a:xfrm>
            <a:off x="2178895" y="5244702"/>
            <a:ext cx="4629150" cy="1166813"/>
            <a:chOff x="4044950" y="3638550"/>
            <a:chExt cx="4629150" cy="1166813"/>
          </a:xfrm>
        </p:grpSpPr>
        <p:grpSp>
          <p:nvGrpSpPr>
            <p:cNvPr id="17560" name="Group 32"/>
            <p:cNvGrpSpPr>
              <a:grpSpLocks/>
            </p:cNvGrpSpPr>
            <p:nvPr/>
          </p:nvGrpSpPr>
          <p:grpSpPr bwMode="auto">
            <a:xfrm>
              <a:off x="4044950" y="3638550"/>
              <a:ext cx="4629150" cy="1166813"/>
              <a:chOff x="1526" y="2866"/>
              <a:chExt cx="2916" cy="735"/>
            </a:xfrm>
          </p:grpSpPr>
          <p:sp>
            <p:nvSpPr>
              <p:cNvPr id="17562" name="Line 33"/>
              <p:cNvSpPr>
                <a:spLocks noChangeShapeType="1"/>
              </p:cNvSpPr>
              <p:nvPr/>
            </p:nvSpPr>
            <p:spPr bwMode="auto">
              <a:xfrm>
                <a:off x="1526" y="3113"/>
                <a:ext cx="2528" cy="0"/>
              </a:xfrm>
              <a:prstGeom prst="line">
                <a:avLst/>
              </a:prstGeom>
              <a:noFill/>
              <a:ln w="9525">
                <a:solidFill>
                  <a:schemeClr val="bg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63" name="AutoShape 34"/>
              <p:cNvSpPr>
                <a:spLocks noChangeArrowheads="1"/>
              </p:cNvSpPr>
              <p:nvPr/>
            </p:nvSpPr>
            <p:spPr bwMode="auto">
              <a:xfrm>
                <a:off x="1685" y="3029"/>
                <a:ext cx="374" cy="157"/>
              </a:xfrm>
              <a:prstGeom prst="flowChartManualOperation">
                <a:avLst/>
              </a:prstGeom>
              <a:solidFill>
                <a:srgbClr val="FF0000"/>
              </a:solidFill>
              <a:ln w="9525">
                <a:solidFill>
                  <a:schemeClr val="tx1"/>
                </a:solidFill>
                <a:miter lim="800000"/>
                <a:headEnd/>
                <a:tailEnd/>
              </a:ln>
            </p:spPr>
            <p:txBody>
              <a:bodyPr wrap="none" anchor="ctr"/>
              <a:lstStyle/>
              <a:p>
                <a:r>
                  <a:rPr lang="en-US" sz="1400" b="1">
                    <a:solidFill>
                      <a:schemeClr val="accent2"/>
                    </a:solidFill>
                    <a:latin typeface="Times New Roman" charset="0"/>
                  </a:rPr>
                  <a:t>MUX</a:t>
                </a:r>
              </a:p>
            </p:txBody>
          </p:sp>
          <p:sp>
            <p:nvSpPr>
              <p:cNvPr id="17564" name="AutoShape 35"/>
              <p:cNvSpPr>
                <a:spLocks noChangeArrowheads="1"/>
              </p:cNvSpPr>
              <p:nvPr/>
            </p:nvSpPr>
            <p:spPr bwMode="auto">
              <a:xfrm>
                <a:off x="2259" y="3028"/>
                <a:ext cx="374" cy="157"/>
              </a:xfrm>
              <a:prstGeom prst="flowChartManualOperation">
                <a:avLst/>
              </a:prstGeom>
              <a:solidFill>
                <a:srgbClr val="FF0000"/>
              </a:solidFill>
              <a:ln w="9525">
                <a:solidFill>
                  <a:schemeClr val="tx1"/>
                </a:solidFill>
                <a:miter lim="800000"/>
                <a:headEnd/>
                <a:tailEnd/>
              </a:ln>
            </p:spPr>
            <p:txBody>
              <a:bodyPr wrap="none" anchor="ctr"/>
              <a:lstStyle/>
              <a:p>
                <a:r>
                  <a:rPr lang="en-US" sz="1400" b="1">
                    <a:solidFill>
                      <a:schemeClr val="accent2"/>
                    </a:solidFill>
                    <a:latin typeface="Times New Roman" charset="0"/>
                  </a:rPr>
                  <a:t>MUX</a:t>
                </a:r>
              </a:p>
            </p:txBody>
          </p:sp>
          <p:sp>
            <p:nvSpPr>
              <p:cNvPr id="17565" name="AutoShape 36"/>
              <p:cNvSpPr>
                <a:spLocks noChangeArrowheads="1"/>
              </p:cNvSpPr>
              <p:nvPr/>
            </p:nvSpPr>
            <p:spPr bwMode="auto">
              <a:xfrm>
                <a:off x="2849" y="3027"/>
                <a:ext cx="374" cy="157"/>
              </a:xfrm>
              <a:prstGeom prst="flowChartManualOperation">
                <a:avLst/>
              </a:prstGeom>
              <a:solidFill>
                <a:srgbClr val="FF0000"/>
              </a:solidFill>
              <a:ln w="9525">
                <a:solidFill>
                  <a:schemeClr val="tx1"/>
                </a:solidFill>
                <a:miter lim="800000"/>
                <a:headEnd/>
                <a:tailEnd/>
              </a:ln>
            </p:spPr>
            <p:txBody>
              <a:bodyPr wrap="none" anchor="ctr"/>
              <a:lstStyle/>
              <a:p>
                <a:r>
                  <a:rPr lang="en-US" sz="1400" b="1">
                    <a:solidFill>
                      <a:schemeClr val="accent2"/>
                    </a:solidFill>
                    <a:latin typeface="Times New Roman" charset="0"/>
                  </a:rPr>
                  <a:t>MUX</a:t>
                </a:r>
              </a:p>
            </p:txBody>
          </p:sp>
          <p:sp>
            <p:nvSpPr>
              <p:cNvPr id="17566" name="AutoShape 37"/>
              <p:cNvSpPr>
                <a:spLocks noChangeArrowheads="1"/>
              </p:cNvSpPr>
              <p:nvPr/>
            </p:nvSpPr>
            <p:spPr bwMode="auto">
              <a:xfrm>
                <a:off x="3439" y="3027"/>
                <a:ext cx="374" cy="157"/>
              </a:xfrm>
              <a:prstGeom prst="flowChartManualOperation">
                <a:avLst/>
              </a:prstGeom>
              <a:solidFill>
                <a:srgbClr val="FF0000"/>
              </a:solidFill>
              <a:ln w="9525">
                <a:solidFill>
                  <a:schemeClr val="tx1"/>
                </a:solidFill>
                <a:miter lim="800000"/>
                <a:headEnd/>
                <a:tailEnd/>
              </a:ln>
            </p:spPr>
            <p:txBody>
              <a:bodyPr wrap="none" anchor="ctr"/>
              <a:lstStyle/>
              <a:p>
                <a:r>
                  <a:rPr lang="en-US" sz="1400" b="1">
                    <a:solidFill>
                      <a:schemeClr val="accent2"/>
                    </a:solidFill>
                    <a:latin typeface="Times New Roman" charset="0"/>
                  </a:rPr>
                  <a:t>MUX</a:t>
                </a:r>
              </a:p>
            </p:txBody>
          </p:sp>
          <p:sp>
            <p:nvSpPr>
              <p:cNvPr id="17567" name="AutoShape 38"/>
              <p:cNvSpPr>
                <a:spLocks noChangeArrowheads="1"/>
              </p:cNvSpPr>
              <p:nvPr/>
            </p:nvSpPr>
            <p:spPr bwMode="auto">
              <a:xfrm>
                <a:off x="3984" y="3041"/>
                <a:ext cx="374" cy="157"/>
              </a:xfrm>
              <a:prstGeom prst="flowChartManualOperation">
                <a:avLst/>
              </a:prstGeom>
              <a:solidFill>
                <a:srgbClr val="FF0000"/>
              </a:solidFill>
              <a:ln w="9525">
                <a:solidFill>
                  <a:schemeClr val="tx1"/>
                </a:solidFill>
                <a:miter lim="800000"/>
                <a:headEnd/>
                <a:tailEnd/>
              </a:ln>
            </p:spPr>
            <p:txBody>
              <a:bodyPr wrap="none" anchor="ctr"/>
              <a:lstStyle/>
              <a:p>
                <a:r>
                  <a:rPr lang="en-US" sz="1400" b="1">
                    <a:solidFill>
                      <a:schemeClr val="accent2"/>
                    </a:solidFill>
                    <a:latin typeface="Times New Roman" charset="0"/>
                  </a:rPr>
                  <a:t>MUX</a:t>
                </a:r>
              </a:p>
            </p:txBody>
          </p:sp>
          <p:sp>
            <p:nvSpPr>
              <p:cNvPr id="17568" name="Line 39"/>
              <p:cNvSpPr>
                <a:spLocks noChangeShapeType="1"/>
              </p:cNvSpPr>
              <p:nvPr/>
            </p:nvSpPr>
            <p:spPr bwMode="auto">
              <a:xfrm flipV="1">
                <a:off x="1788" y="2932"/>
                <a:ext cx="0" cy="98"/>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69" name="Line 41"/>
              <p:cNvSpPr>
                <a:spLocks noChangeShapeType="1"/>
              </p:cNvSpPr>
              <p:nvPr/>
            </p:nvSpPr>
            <p:spPr bwMode="auto">
              <a:xfrm>
                <a:off x="1937" y="3419"/>
                <a:ext cx="0" cy="164"/>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0" name="Line 42"/>
              <p:cNvSpPr>
                <a:spLocks noChangeShapeType="1"/>
              </p:cNvSpPr>
              <p:nvPr/>
            </p:nvSpPr>
            <p:spPr bwMode="auto">
              <a:xfrm>
                <a:off x="2214" y="2866"/>
                <a:ext cx="0" cy="717"/>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1" name="Line 43"/>
              <p:cNvSpPr>
                <a:spLocks noChangeShapeType="1"/>
              </p:cNvSpPr>
              <p:nvPr/>
            </p:nvSpPr>
            <p:spPr bwMode="auto">
              <a:xfrm flipH="1">
                <a:off x="1935" y="3574"/>
                <a:ext cx="276"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2" name="Line 44"/>
              <p:cNvSpPr>
                <a:spLocks noChangeShapeType="1"/>
              </p:cNvSpPr>
              <p:nvPr/>
            </p:nvSpPr>
            <p:spPr bwMode="auto">
              <a:xfrm>
                <a:off x="2214" y="2873"/>
                <a:ext cx="150"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3" name="Line 45"/>
              <p:cNvSpPr>
                <a:spLocks noChangeShapeType="1"/>
              </p:cNvSpPr>
              <p:nvPr/>
            </p:nvSpPr>
            <p:spPr bwMode="auto">
              <a:xfrm flipV="1">
                <a:off x="2363" y="2879"/>
                <a:ext cx="0" cy="15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4" name="Line 46"/>
              <p:cNvSpPr>
                <a:spLocks noChangeShapeType="1"/>
              </p:cNvSpPr>
              <p:nvPr/>
            </p:nvSpPr>
            <p:spPr bwMode="auto">
              <a:xfrm>
                <a:off x="2537" y="3424"/>
                <a:ext cx="0" cy="164"/>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5" name="Line 47"/>
              <p:cNvSpPr>
                <a:spLocks noChangeShapeType="1"/>
              </p:cNvSpPr>
              <p:nvPr/>
            </p:nvSpPr>
            <p:spPr bwMode="auto">
              <a:xfrm>
                <a:off x="2814" y="2871"/>
                <a:ext cx="0" cy="717"/>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6" name="Line 48"/>
              <p:cNvSpPr>
                <a:spLocks noChangeShapeType="1"/>
              </p:cNvSpPr>
              <p:nvPr/>
            </p:nvSpPr>
            <p:spPr bwMode="auto">
              <a:xfrm flipH="1">
                <a:off x="2535" y="3579"/>
                <a:ext cx="276"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7" name="Line 49"/>
              <p:cNvSpPr>
                <a:spLocks noChangeShapeType="1"/>
              </p:cNvSpPr>
              <p:nvPr/>
            </p:nvSpPr>
            <p:spPr bwMode="auto">
              <a:xfrm>
                <a:off x="2814" y="2878"/>
                <a:ext cx="150"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8" name="Line 50"/>
              <p:cNvSpPr>
                <a:spLocks noChangeShapeType="1"/>
              </p:cNvSpPr>
              <p:nvPr/>
            </p:nvSpPr>
            <p:spPr bwMode="auto">
              <a:xfrm flipV="1">
                <a:off x="2963" y="2884"/>
                <a:ext cx="0" cy="15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79" name="Line 51"/>
              <p:cNvSpPr>
                <a:spLocks noChangeShapeType="1"/>
              </p:cNvSpPr>
              <p:nvPr/>
            </p:nvSpPr>
            <p:spPr bwMode="auto">
              <a:xfrm>
                <a:off x="3116" y="3422"/>
                <a:ext cx="0" cy="164"/>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0" name="Line 52"/>
              <p:cNvSpPr>
                <a:spLocks noChangeShapeType="1"/>
              </p:cNvSpPr>
              <p:nvPr/>
            </p:nvSpPr>
            <p:spPr bwMode="auto">
              <a:xfrm>
                <a:off x="3393" y="2869"/>
                <a:ext cx="0" cy="717"/>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1" name="Line 53"/>
              <p:cNvSpPr>
                <a:spLocks noChangeShapeType="1"/>
              </p:cNvSpPr>
              <p:nvPr/>
            </p:nvSpPr>
            <p:spPr bwMode="auto">
              <a:xfrm flipH="1">
                <a:off x="3114" y="3577"/>
                <a:ext cx="276"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2" name="Line 54"/>
              <p:cNvSpPr>
                <a:spLocks noChangeShapeType="1"/>
              </p:cNvSpPr>
              <p:nvPr/>
            </p:nvSpPr>
            <p:spPr bwMode="auto">
              <a:xfrm>
                <a:off x="3393" y="2876"/>
                <a:ext cx="150"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3" name="Line 55"/>
              <p:cNvSpPr>
                <a:spLocks noChangeShapeType="1"/>
              </p:cNvSpPr>
              <p:nvPr/>
            </p:nvSpPr>
            <p:spPr bwMode="auto">
              <a:xfrm flipV="1">
                <a:off x="3542" y="2882"/>
                <a:ext cx="0" cy="15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4" name="Line 56"/>
              <p:cNvSpPr>
                <a:spLocks noChangeShapeType="1"/>
              </p:cNvSpPr>
              <p:nvPr/>
            </p:nvSpPr>
            <p:spPr bwMode="auto">
              <a:xfrm>
                <a:off x="3718" y="3422"/>
                <a:ext cx="0" cy="164"/>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5" name="Line 57"/>
              <p:cNvSpPr>
                <a:spLocks noChangeShapeType="1"/>
              </p:cNvSpPr>
              <p:nvPr/>
            </p:nvSpPr>
            <p:spPr bwMode="auto">
              <a:xfrm>
                <a:off x="3974" y="2869"/>
                <a:ext cx="0" cy="717"/>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6" name="Line 58"/>
              <p:cNvSpPr>
                <a:spLocks noChangeShapeType="1"/>
              </p:cNvSpPr>
              <p:nvPr/>
            </p:nvSpPr>
            <p:spPr bwMode="auto">
              <a:xfrm flipH="1">
                <a:off x="3716" y="3577"/>
                <a:ext cx="261"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7" name="Line 59"/>
              <p:cNvSpPr>
                <a:spLocks noChangeShapeType="1"/>
              </p:cNvSpPr>
              <p:nvPr/>
            </p:nvSpPr>
            <p:spPr bwMode="auto">
              <a:xfrm>
                <a:off x="3965" y="2876"/>
                <a:ext cx="187"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8" name="Line 60"/>
              <p:cNvSpPr>
                <a:spLocks noChangeShapeType="1"/>
              </p:cNvSpPr>
              <p:nvPr/>
            </p:nvSpPr>
            <p:spPr bwMode="auto">
              <a:xfrm flipV="1">
                <a:off x="4144" y="2882"/>
                <a:ext cx="0" cy="157"/>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89" name="Line 61"/>
              <p:cNvSpPr>
                <a:spLocks noChangeShapeType="1"/>
              </p:cNvSpPr>
              <p:nvPr/>
            </p:nvSpPr>
            <p:spPr bwMode="auto">
              <a:xfrm>
                <a:off x="4247" y="3437"/>
                <a:ext cx="0" cy="164"/>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590" name="Line 62"/>
              <p:cNvSpPr>
                <a:spLocks noChangeShapeType="1"/>
              </p:cNvSpPr>
              <p:nvPr/>
            </p:nvSpPr>
            <p:spPr bwMode="auto">
              <a:xfrm flipH="1">
                <a:off x="4240" y="3590"/>
                <a:ext cx="202"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561" name="Line 62"/>
            <p:cNvSpPr>
              <a:spLocks noChangeShapeType="1"/>
            </p:cNvSpPr>
            <p:nvPr/>
          </p:nvSpPr>
          <p:spPr bwMode="auto">
            <a:xfrm flipH="1">
              <a:off x="4137025" y="3746500"/>
              <a:ext cx="320675"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559" name="Text Box 63"/>
          <p:cNvSpPr txBox="1">
            <a:spLocks noChangeArrowheads="1"/>
          </p:cNvSpPr>
          <p:nvPr/>
        </p:nvSpPr>
        <p:spPr bwMode="auto">
          <a:xfrm>
            <a:off x="3921970" y="6141640"/>
            <a:ext cx="142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spcBef>
                <a:spcPct val="20000"/>
              </a:spcBef>
            </a:pPr>
            <a:r>
              <a:rPr lang="en-US" sz="2400">
                <a:solidFill>
                  <a:srgbClr val="FFFFFF"/>
                </a:solidFill>
              </a:rPr>
              <a:t>Flip-flops</a:t>
            </a:r>
          </a:p>
        </p:txBody>
      </p:sp>
      <p:grpSp>
        <p:nvGrpSpPr>
          <p:cNvPr id="2" name="Group 1"/>
          <p:cNvGrpSpPr/>
          <p:nvPr/>
        </p:nvGrpSpPr>
        <p:grpSpPr>
          <a:xfrm>
            <a:off x="4056448" y="1632704"/>
            <a:ext cx="4587025" cy="626432"/>
            <a:chOff x="220662" y="6012493"/>
            <a:chExt cx="4587025" cy="626432"/>
          </a:xfrm>
        </p:grpSpPr>
        <p:sp>
          <p:nvSpPr>
            <p:cNvPr id="242" name="Rectangle 190"/>
            <p:cNvSpPr>
              <a:spLocks noChangeArrowheads="1"/>
            </p:cNvSpPr>
            <p:nvPr/>
          </p:nvSpPr>
          <p:spPr bwMode="auto">
            <a:xfrm>
              <a:off x="220662" y="6012493"/>
              <a:ext cx="4587025" cy="626432"/>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43" name="Text Box 191"/>
            <p:cNvSpPr txBox="1">
              <a:spLocks noChangeArrowheads="1"/>
            </p:cNvSpPr>
            <p:nvPr/>
          </p:nvSpPr>
          <p:spPr bwMode="auto">
            <a:xfrm>
              <a:off x="325643" y="6030152"/>
              <a:ext cx="4427042" cy="57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spcBef>
                  <a:spcPct val="20000"/>
                </a:spcBef>
              </a:pPr>
              <a:r>
                <a:rPr lang="en-US" sz="2600" b="1" dirty="0" smtClean="0">
                  <a:solidFill>
                    <a:srgbClr val="FF0000"/>
                  </a:solidFill>
                </a:rPr>
                <a:t>Sequential test generation </a:t>
              </a:r>
              <a:endParaRPr lang="en-US" sz="2600" b="1" dirty="0">
                <a:solidFill>
                  <a:srgbClr val="FF0000"/>
                </a:solidFill>
              </a:endParaRPr>
            </a:p>
          </p:txBody>
        </p:sp>
      </p:grpSp>
      <p:grpSp>
        <p:nvGrpSpPr>
          <p:cNvPr id="7" name="Group 6"/>
          <p:cNvGrpSpPr/>
          <p:nvPr/>
        </p:nvGrpSpPr>
        <p:grpSpPr>
          <a:xfrm>
            <a:off x="3783939" y="1425375"/>
            <a:ext cx="2755349" cy="660856"/>
            <a:chOff x="3783939" y="1399459"/>
            <a:chExt cx="2755349" cy="660856"/>
          </a:xfrm>
        </p:grpSpPr>
        <p:sp>
          <p:nvSpPr>
            <p:cNvPr id="3" name="Rectangle 2"/>
            <p:cNvSpPr/>
            <p:nvPr/>
          </p:nvSpPr>
          <p:spPr bwMode="auto">
            <a:xfrm>
              <a:off x="3783939" y="1399459"/>
              <a:ext cx="2755349" cy="531277"/>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2400" b="1" i="0" u="none" strike="noStrike" cap="none" normalizeH="0" baseline="0" dirty="0" smtClean="0">
                  <a:ln>
                    <a:noFill/>
                  </a:ln>
                  <a:solidFill>
                    <a:schemeClr val="tx1"/>
                  </a:solidFill>
                  <a:effectLst/>
                  <a:latin typeface="Arial" charset="0"/>
                </a:rPr>
                <a:t>Combinational</a:t>
              </a:r>
              <a:endParaRPr kumimoji="0" lang="en-US" sz="2600" b="1" i="0" u="none" strike="noStrike" cap="none" normalizeH="0" baseline="0" dirty="0" smtClean="0">
                <a:ln>
                  <a:noFill/>
                </a:ln>
                <a:solidFill>
                  <a:schemeClr val="tx1"/>
                </a:solidFill>
                <a:effectLst/>
                <a:latin typeface="Arial" charset="0"/>
              </a:endParaRPr>
            </a:p>
          </p:txBody>
        </p:sp>
        <p:cxnSp>
          <p:nvCxnSpPr>
            <p:cNvPr id="6" name="Straight Connector 5"/>
            <p:cNvCxnSpPr/>
            <p:nvPr/>
          </p:nvCxnSpPr>
          <p:spPr bwMode="auto">
            <a:xfrm flipH="1">
              <a:off x="4185669" y="1917778"/>
              <a:ext cx="1736468" cy="142537"/>
            </a:xfrm>
            <a:prstGeom prst="line">
              <a:avLst/>
            </a:prstGeom>
            <a:noFill/>
            <a:ln w="57150" cap="flat" cmpd="sng" algn="ctr">
              <a:solidFill>
                <a:srgbClr val="F71127"/>
              </a:solidFill>
              <a:prstDash val="solid"/>
              <a:round/>
              <a:headEnd type="none" w="med" len="med"/>
              <a:tailEnd type="none" w="med" len="med"/>
            </a:ln>
            <a:effectLst/>
          </p:spPr>
        </p:cxnSp>
      </p:grpSp>
    </p:spTree>
    <p:custDataLst>
      <p:tags r:id="rId1"/>
    </p:custDataLst>
    <p:extLst>
      <p:ext uri="{BB962C8B-B14F-4D97-AF65-F5344CB8AC3E}">
        <p14:creationId xmlns:p14="http://schemas.microsoft.com/office/powerpoint/2010/main" val="2819308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1"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16284"/>
                                        </p:tgtEl>
                                        <p:attrNameLst>
                                          <p:attrName>style.visibility</p:attrName>
                                        </p:attrNameLst>
                                      </p:cBhvr>
                                      <p:to>
                                        <p:strVal val="visible"/>
                                      </p:to>
                                    </p:set>
                                    <p:animEffect transition="in" filter="dissolve">
                                      <p:cBhvr>
                                        <p:cTn id="14" dur="500"/>
                                        <p:tgtEl>
                                          <p:spTgt spid="516284"/>
                                        </p:tgtEl>
                                      </p:cBhvr>
                                    </p:animEffec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5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5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5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37" grpId="0"/>
      <p:bldP spid="17538" grpId="0"/>
      <p:bldP spid="17539" grpId="0"/>
      <p:bldP spid="17540" grpId="0"/>
      <p:bldP spid="51628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1" name="AutoShape 34"/>
          <p:cNvSpPr>
            <a:spLocks noChangeArrowheads="1"/>
          </p:cNvSpPr>
          <p:nvPr/>
        </p:nvSpPr>
        <p:spPr bwMode="auto">
          <a:xfrm rot="16200000">
            <a:off x="4890359" y="1509318"/>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7329703"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4" name="Oval 3"/>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sp>
        <p:nvSpPr>
          <p:cNvPr id="16" name="Oval 15"/>
          <p:cNvSpPr/>
          <p:nvPr/>
        </p:nvSpPr>
        <p:spPr bwMode="auto">
          <a:xfrm>
            <a:off x="5423495" y="1496934"/>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0" name="Oval 19"/>
          <p:cNvSpPr/>
          <p:nvPr/>
        </p:nvSpPr>
        <p:spPr bwMode="auto">
          <a:xfrm>
            <a:off x="7885651" y="3401755"/>
            <a:ext cx="810674"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s10</a:t>
            </a:r>
          </a:p>
        </p:txBody>
      </p:sp>
      <p:cxnSp>
        <p:nvCxnSpPr>
          <p:cNvPr id="21" name="Straight Arrow Connector 20"/>
          <p:cNvCxnSpPr>
            <a:endCxn id="20" idx="2"/>
          </p:cNvCxnSpPr>
          <p:nvPr/>
        </p:nvCxnSpPr>
        <p:spPr bwMode="auto">
          <a:xfrm flipV="1">
            <a:off x="6437377" y="3667393"/>
            <a:ext cx="1448274" cy="41970"/>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0" y="1299469"/>
            <a:ext cx="826251"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3"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9" name="TextBox 38"/>
          <p:cNvSpPr txBox="1"/>
          <p:nvPr/>
        </p:nvSpPr>
        <p:spPr>
          <a:xfrm>
            <a:off x="2436240" y="3343154"/>
            <a:ext cx="466794" cy="389850"/>
          </a:xfrm>
          <a:prstGeom prst="rect">
            <a:avLst/>
          </a:prstGeom>
          <a:noFill/>
        </p:spPr>
        <p:txBody>
          <a:bodyPr wrap="none" rtlCol="0">
            <a:spAutoFit/>
          </a:bodyPr>
          <a:lstStyle/>
          <a:p>
            <a:r>
              <a:rPr lang="en-US" b="1" dirty="0" smtClean="0">
                <a:solidFill>
                  <a:srgbClr val="66FFFF"/>
                </a:solidFill>
              </a:rPr>
              <a:t>CP</a:t>
            </a:r>
            <a:endParaRPr lang="en-US" b="1" dirty="0">
              <a:solidFill>
                <a:srgbClr val="66FFFF"/>
              </a:solidFill>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3" name="TextBox 42"/>
          <p:cNvSpPr txBox="1"/>
          <p:nvPr/>
        </p:nvSpPr>
        <p:spPr>
          <a:xfrm>
            <a:off x="4788525" y="2637231"/>
            <a:ext cx="1408859" cy="389850"/>
          </a:xfrm>
          <a:prstGeom prst="rect">
            <a:avLst/>
          </a:prstGeom>
          <a:noFill/>
        </p:spPr>
        <p:txBody>
          <a:bodyPr wrap="none" rtlCol="0">
            <a:spAutoFit/>
          </a:bodyPr>
          <a:lstStyle/>
          <a:p>
            <a:r>
              <a:rPr lang="en-US" b="1" dirty="0" smtClean="0">
                <a:solidFill>
                  <a:srgbClr val="66FFFF"/>
                </a:solidFill>
              </a:rPr>
              <a:t>CP – 0.7∆</a:t>
            </a:r>
            <a:r>
              <a:rPr lang="en-US" b="1" baseline="-25000" dirty="0" smtClean="0">
                <a:solidFill>
                  <a:srgbClr val="66FFFF"/>
                </a:solidFill>
              </a:rPr>
              <a:t>MUX</a:t>
            </a:r>
            <a:endParaRPr lang="en-US" b="1" baseline="-25000" dirty="0">
              <a:solidFill>
                <a:srgbClr val="66FFFF"/>
              </a:solidFill>
            </a:endParaRPr>
          </a:p>
        </p:txBody>
      </p:sp>
      <p:sp>
        <p:nvSpPr>
          <p:cNvPr id="44" name="TextBox 43"/>
          <p:cNvSpPr txBox="1"/>
          <p:nvPr/>
        </p:nvSpPr>
        <p:spPr>
          <a:xfrm>
            <a:off x="3683917" y="1830745"/>
            <a:ext cx="1408859" cy="389850"/>
          </a:xfrm>
          <a:prstGeom prst="rect">
            <a:avLst/>
          </a:prstGeom>
          <a:noFill/>
        </p:spPr>
        <p:txBody>
          <a:bodyPr wrap="none" rtlCol="0">
            <a:spAutoFit/>
          </a:bodyPr>
          <a:lstStyle/>
          <a:p>
            <a:r>
              <a:rPr lang="en-US" b="1" dirty="0" smtClean="0">
                <a:solidFill>
                  <a:srgbClr val="66FFFF"/>
                </a:solidFill>
              </a:rPr>
              <a:t>CP – 1.5∆</a:t>
            </a:r>
            <a:r>
              <a:rPr lang="en-US" b="1" baseline="-25000" dirty="0" smtClean="0">
                <a:solidFill>
                  <a:srgbClr val="66FFFF"/>
                </a:solidFill>
              </a:rPr>
              <a:t>MUX</a:t>
            </a:r>
            <a:endParaRPr lang="en-US" b="1" baseline="-25000" dirty="0">
              <a:solidFill>
                <a:srgbClr val="66FFFF"/>
              </a:solidFill>
            </a:endParaRPr>
          </a:p>
        </p:txBody>
      </p:sp>
      <p:sp>
        <p:nvSpPr>
          <p:cNvPr id="45" name="TextBox 44"/>
          <p:cNvSpPr txBox="1"/>
          <p:nvPr/>
        </p:nvSpPr>
        <p:spPr>
          <a:xfrm>
            <a:off x="6460190" y="3933028"/>
            <a:ext cx="1408859" cy="389850"/>
          </a:xfrm>
          <a:prstGeom prst="rect">
            <a:avLst/>
          </a:prstGeom>
          <a:noFill/>
        </p:spPr>
        <p:txBody>
          <a:bodyPr wrap="none" rtlCol="0">
            <a:spAutoFit/>
          </a:bodyPr>
          <a:lstStyle/>
          <a:p>
            <a:r>
              <a:rPr lang="en-US" b="1" dirty="0" smtClean="0">
                <a:solidFill>
                  <a:srgbClr val="66FFFF"/>
                </a:solidFill>
              </a:rPr>
              <a:t>CP – 0.3∆</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grpSp>
        <p:nvGrpSpPr>
          <p:cNvPr id="9" name="Group 8"/>
          <p:cNvGrpSpPr/>
          <p:nvPr/>
        </p:nvGrpSpPr>
        <p:grpSpPr>
          <a:xfrm>
            <a:off x="1983220" y="1477784"/>
            <a:ext cx="4182026" cy="2683409"/>
            <a:chOff x="1983220" y="1477784"/>
            <a:chExt cx="4182026" cy="2683409"/>
          </a:xfrm>
        </p:grpSpPr>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8" name="TextBox 47"/>
            <p:cNvSpPr txBox="1"/>
            <p:nvPr/>
          </p:nvSpPr>
          <p:spPr>
            <a:xfrm>
              <a:off x="4756387" y="2993865"/>
              <a:ext cx="1408859" cy="389850"/>
            </a:xfrm>
            <a:prstGeom prst="rect">
              <a:avLst/>
            </a:prstGeom>
            <a:noFill/>
          </p:spPr>
          <p:txBody>
            <a:bodyPr wrap="none" rtlCol="0">
              <a:spAutoFit/>
            </a:bodyPr>
            <a:lstStyle/>
            <a:p>
              <a:r>
                <a:rPr lang="en-US" b="1" dirty="0" smtClean="0">
                  <a:solidFill>
                    <a:srgbClr val="66FFFF"/>
                  </a:solidFill>
                </a:rPr>
                <a:t>CP – 1.7∆</a:t>
              </a:r>
              <a:r>
                <a:rPr lang="en-US" b="1" baseline="-25000" dirty="0" smtClean="0">
                  <a:solidFill>
                    <a:srgbClr val="66FFFF"/>
                  </a:solidFill>
                </a:rPr>
                <a:t>MUX</a:t>
              </a:r>
              <a:endParaRPr lang="en-US" b="1" baseline="-25000" dirty="0">
                <a:solidFill>
                  <a:srgbClr val="66FFFF"/>
                </a:solidFill>
              </a:endParaRPr>
            </a:p>
          </p:txBody>
        </p:sp>
        <p:sp>
          <p:nvSpPr>
            <p:cNvPr id="49" name="TextBox 48"/>
            <p:cNvSpPr txBox="1"/>
            <p:nvPr/>
          </p:nvSpPr>
          <p:spPr>
            <a:xfrm>
              <a:off x="3680812" y="1477784"/>
              <a:ext cx="1408859" cy="389850"/>
            </a:xfrm>
            <a:prstGeom prst="rect">
              <a:avLst/>
            </a:prstGeom>
            <a:noFill/>
          </p:spPr>
          <p:txBody>
            <a:bodyPr wrap="none" rtlCol="0">
              <a:spAutoFit/>
            </a:bodyPr>
            <a:lstStyle/>
            <a:p>
              <a:r>
                <a:rPr lang="en-US" b="1" dirty="0" smtClean="0">
                  <a:solidFill>
                    <a:srgbClr val="66FFFF"/>
                  </a:solidFill>
                </a:rPr>
                <a:t>CP – 0.5∆</a:t>
              </a:r>
              <a:r>
                <a:rPr lang="en-US" b="1" baseline="-25000" dirty="0" smtClean="0">
                  <a:solidFill>
                    <a:srgbClr val="66FFFF"/>
                  </a:solidFill>
                </a:rPr>
                <a:t>MUX</a:t>
              </a:r>
              <a:endParaRPr lang="en-US" b="1" baseline="-25000" dirty="0">
                <a:solidFill>
                  <a:srgbClr val="66FFFF"/>
                </a:solidFill>
              </a:endParaRPr>
            </a:p>
          </p:txBody>
        </p:sp>
        <p:cxnSp>
          <p:nvCxnSpPr>
            <p:cNvPr id="7" name="Straight Connector 6"/>
            <p:cNvCxnSpPr/>
            <p:nvPr/>
          </p:nvCxnSpPr>
          <p:spPr bwMode="auto">
            <a:xfrm flipH="1">
              <a:off x="2436240" y="3407943"/>
              <a:ext cx="466514" cy="285076"/>
            </a:xfrm>
            <a:prstGeom prst="line">
              <a:avLst/>
            </a:prstGeom>
            <a:noFill/>
            <a:ln w="57150" cap="flat" cmpd="sng" algn="ctr">
              <a:solidFill>
                <a:srgbClr val="99FF33"/>
              </a:solidFill>
              <a:prstDash val="solid"/>
              <a:round/>
              <a:headEnd type="none" w="med" len="med"/>
              <a:tailEnd type="none" w="med" len="med"/>
            </a:ln>
            <a:effectLst/>
          </p:spPr>
        </p:cxnSp>
        <p:cxnSp>
          <p:nvCxnSpPr>
            <p:cNvPr id="50" name="Straight Connector 49"/>
            <p:cNvCxnSpPr/>
            <p:nvPr/>
          </p:nvCxnSpPr>
          <p:spPr bwMode="auto">
            <a:xfrm flipH="1">
              <a:off x="5024881" y="2747087"/>
              <a:ext cx="962050" cy="281981"/>
            </a:xfrm>
            <a:prstGeom prst="line">
              <a:avLst/>
            </a:prstGeom>
            <a:noFill/>
            <a:ln w="57150" cap="flat" cmpd="sng" algn="ctr">
              <a:solidFill>
                <a:srgbClr val="99FF33"/>
              </a:solidFill>
              <a:prstDash val="solid"/>
              <a:round/>
              <a:headEnd type="none" w="med" len="med"/>
              <a:tailEnd type="none" w="med" len="med"/>
            </a:ln>
            <a:effectLst/>
          </p:spPr>
        </p:cxnSp>
        <p:cxnSp>
          <p:nvCxnSpPr>
            <p:cNvPr id="52" name="Straight Connector 51"/>
            <p:cNvCxnSpPr/>
            <p:nvPr/>
          </p:nvCxnSpPr>
          <p:spPr bwMode="auto">
            <a:xfrm flipH="1">
              <a:off x="3829574" y="1901725"/>
              <a:ext cx="962050" cy="281981"/>
            </a:xfrm>
            <a:prstGeom prst="line">
              <a:avLst/>
            </a:prstGeom>
            <a:noFill/>
            <a:ln w="57150" cap="flat" cmpd="sng" algn="ctr">
              <a:solidFill>
                <a:srgbClr val="F71127"/>
              </a:solidFill>
              <a:prstDash val="solid"/>
              <a:round/>
              <a:headEnd type="none" w="med" len="med"/>
              <a:tailEnd type="none" w="med" len="med"/>
            </a:ln>
            <a:effectLst/>
          </p:spPr>
        </p:cxnSp>
      </p:grpSp>
      <p:cxnSp>
        <p:nvCxnSpPr>
          <p:cNvPr id="53" name="Straight Arrow Connector 52"/>
          <p:cNvCxnSpPr/>
          <p:nvPr/>
        </p:nvCxnSpPr>
        <p:spPr bwMode="auto">
          <a:xfrm>
            <a:off x="3032342" y="2669340"/>
            <a:ext cx="489325" cy="132964"/>
          </a:xfrm>
          <a:prstGeom prst="straightConnector1">
            <a:avLst/>
          </a:prstGeom>
          <a:noFill/>
          <a:ln w="57150" cap="flat" cmpd="sng" algn="ctr">
            <a:solidFill>
              <a:srgbClr val="FFFF66"/>
            </a:solidFill>
            <a:prstDash val="solid"/>
            <a:round/>
            <a:headEnd type="none" w="med" len="med"/>
            <a:tailEnd type="arrow"/>
          </a:ln>
          <a:effectLst/>
        </p:spPr>
      </p:cxnSp>
      <p:graphicFrame>
        <p:nvGraphicFramePr>
          <p:cNvPr id="54" name="Table 53"/>
          <p:cNvGraphicFramePr>
            <a:graphicFrameLocks noGrp="1"/>
          </p:cNvGraphicFramePr>
          <p:nvPr>
            <p:extLst>
              <p:ext uri="{D42A27DB-BD31-4B8C-83A1-F6EECF244321}">
                <p14:modId xmlns:p14="http://schemas.microsoft.com/office/powerpoint/2010/main" val="3473013990"/>
              </p:ext>
            </p:extLst>
          </p:nvPr>
        </p:nvGraphicFramePr>
        <p:xfrm>
          <a:off x="539121" y="5051145"/>
          <a:ext cx="4709157" cy="37084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bl>
          </a:graphicData>
        </a:graphic>
      </p:graphicFrame>
    </p:spTree>
    <p:extLst>
      <p:ext uri="{BB962C8B-B14F-4D97-AF65-F5344CB8AC3E}">
        <p14:creationId xmlns:p14="http://schemas.microsoft.com/office/powerpoint/2010/main" val="2121844511"/>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1" name="AutoShape 34"/>
          <p:cNvSpPr>
            <a:spLocks noChangeArrowheads="1"/>
          </p:cNvSpPr>
          <p:nvPr/>
        </p:nvSpPr>
        <p:spPr bwMode="auto">
          <a:xfrm rot="16200000">
            <a:off x="4890359" y="1509318"/>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7329703"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16" name="Oval 15"/>
          <p:cNvSpPr/>
          <p:nvPr/>
        </p:nvSpPr>
        <p:spPr bwMode="auto">
          <a:xfrm>
            <a:off x="5423495" y="1496934"/>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0" name="Oval 19"/>
          <p:cNvSpPr/>
          <p:nvPr/>
        </p:nvSpPr>
        <p:spPr bwMode="auto">
          <a:xfrm>
            <a:off x="7885651" y="3401755"/>
            <a:ext cx="810674"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s10</a:t>
            </a:r>
          </a:p>
        </p:txBody>
      </p:sp>
      <p:cxnSp>
        <p:nvCxnSpPr>
          <p:cNvPr id="21" name="Straight Arrow Connector 20"/>
          <p:cNvCxnSpPr>
            <a:endCxn id="20" idx="2"/>
          </p:cNvCxnSpPr>
          <p:nvPr/>
        </p:nvCxnSpPr>
        <p:spPr bwMode="auto">
          <a:xfrm flipV="1">
            <a:off x="6437377" y="3667393"/>
            <a:ext cx="1448274" cy="41970"/>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0" y="1299469"/>
            <a:ext cx="826251"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3"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5" name="TextBox 44"/>
          <p:cNvSpPr txBox="1"/>
          <p:nvPr/>
        </p:nvSpPr>
        <p:spPr>
          <a:xfrm>
            <a:off x="6460190" y="3933028"/>
            <a:ext cx="1408859" cy="389850"/>
          </a:xfrm>
          <a:prstGeom prst="rect">
            <a:avLst/>
          </a:prstGeom>
          <a:noFill/>
        </p:spPr>
        <p:txBody>
          <a:bodyPr wrap="none" rtlCol="0">
            <a:spAutoFit/>
          </a:bodyPr>
          <a:lstStyle/>
          <a:p>
            <a:r>
              <a:rPr lang="en-US" b="1" dirty="0" smtClean="0">
                <a:solidFill>
                  <a:srgbClr val="66FFFF"/>
                </a:solidFill>
              </a:rPr>
              <a:t>CP – 0.3∆</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8" name="TextBox 47"/>
          <p:cNvSpPr txBox="1"/>
          <p:nvPr/>
        </p:nvSpPr>
        <p:spPr>
          <a:xfrm>
            <a:off x="4756387" y="2993865"/>
            <a:ext cx="1408859" cy="389850"/>
          </a:xfrm>
          <a:prstGeom prst="rect">
            <a:avLst/>
          </a:prstGeom>
          <a:noFill/>
        </p:spPr>
        <p:txBody>
          <a:bodyPr wrap="none" rtlCol="0">
            <a:spAutoFit/>
          </a:bodyPr>
          <a:lstStyle/>
          <a:p>
            <a:r>
              <a:rPr lang="en-US" b="1" dirty="0" smtClean="0">
                <a:solidFill>
                  <a:srgbClr val="66FFFF"/>
                </a:solidFill>
              </a:rPr>
              <a:t>CP – 1.7∆</a:t>
            </a:r>
            <a:r>
              <a:rPr lang="en-US" b="1" baseline="-25000" dirty="0" smtClean="0">
                <a:solidFill>
                  <a:srgbClr val="66FFFF"/>
                </a:solidFill>
              </a:rPr>
              <a:t>MUX</a:t>
            </a:r>
            <a:endParaRPr lang="en-US" b="1" baseline="-25000" dirty="0">
              <a:solidFill>
                <a:srgbClr val="66FFFF"/>
              </a:solidFill>
            </a:endParaRPr>
          </a:p>
        </p:txBody>
      </p:sp>
      <p:sp>
        <p:nvSpPr>
          <p:cNvPr id="49" name="TextBox 48"/>
          <p:cNvSpPr txBox="1"/>
          <p:nvPr/>
        </p:nvSpPr>
        <p:spPr>
          <a:xfrm>
            <a:off x="3680812" y="1477784"/>
            <a:ext cx="1408859" cy="389850"/>
          </a:xfrm>
          <a:prstGeom prst="rect">
            <a:avLst/>
          </a:prstGeom>
          <a:noFill/>
        </p:spPr>
        <p:txBody>
          <a:bodyPr wrap="none" rtlCol="0">
            <a:spAutoFit/>
          </a:bodyPr>
          <a:lstStyle/>
          <a:p>
            <a:r>
              <a:rPr lang="en-US" b="1" dirty="0" smtClean="0">
                <a:solidFill>
                  <a:srgbClr val="66FFFF"/>
                </a:solidFill>
              </a:rPr>
              <a:t>CP – 0.5∆</a:t>
            </a:r>
            <a:r>
              <a:rPr lang="en-US" b="1" baseline="-25000" dirty="0" smtClean="0">
                <a:solidFill>
                  <a:srgbClr val="66FFFF"/>
                </a:solidFill>
              </a:rPr>
              <a:t>MUX</a:t>
            </a:r>
            <a:endParaRPr lang="en-US" b="1" baseline="-25000" dirty="0">
              <a:solidFill>
                <a:srgbClr val="66FFFF"/>
              </a:solidFill>
            </a:endParaRPr>
          </a:p>
        </p:txBody>
      </p:sp>
      <p:sp>
        <p:nvSpPr>
          <p:cNvPr id="40" name="Oval 39"/>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cxnSp>
        <p:nvCxnSpPr>
          <p:cNvPr id="51" name="Straight Arrow Connector 50"/>
          <p:cNvCxnSpPr/>
          <p:nvPr/>
        </p:nvCxnSpPr>
        <p:spPr bwMode="auto">
          <a:xfrm flipH="1">
            <a:off x="8348792" y="3019204"/>
            <a:ext cx="126216" cy="382551"/>
          </a:xfrm>
          <a:prstGeom prst="straightConnector1">
            <a:avLst/>
          </a:prstGeom>
          <a:noFill/>
          <a:ln w="57150" cap="flat" cmpd="sng" algn="ctr">
            <a:solidFill>
              <a:srgbClr val="FFFF66"/>
            </a:solidFill>
            <a:prstDash val="solid"/>
            <a:round/>
            <a:headEnd type="none" w="med" len="med"/>
            <a:tailEnd type="arrow"/>
          </a:ln>
          <a:effectLst/>
        </p:spPr>
      </p:cxnSp>
      <p:graphicFrame>
        <p:nvGraphicFramePr>
          <p:cNvPr id="55" name="Table 54"/>
          <p:cNvGraphicFramePr>
            <a:graphicFrameLocks noGrp="1"/>
          </p:cNvGraphicFramePr>
          <p:nvPr>
            <p:extLst>
              <p:ext uri="{D42A27DB-BD31-4B8C-83A1-F6EECF244321}">
                <p14:modId xmlns:p14="http://schemas.microsoft.com/office/powerpoint/2010/main" val="1864007641"/>
              </p:ext>
            </p:extLst>
          </p:nvPr>
        </p:nvGraphicFramePr>
        <p:xfrm>
          <a:off x="539121" y="5051145"/>
          <a:ext cx="4709157" cy="74168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r h="370840">
                <a:tc>
                  <a:txBody>
                    <a:bodyPr/>
                    <a:lstStyle/>
                    <a:p>
                      <a:r>
                        <a:rPr lang="en-US" b="1" dirty="0" smtClean="0"/>
                        <a:t>Trans. #1</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0.3∆</a:t>
                      </a:r>
                      <a:r>
                        <a:rPr lang="en-US" b="1" baseline="-25000" dirty="0" smtClean="0">
                          <a:solidFill>
                            <a:srgbClr val="000000"/>
                          </a:solidFill>
                        </a:rPr>
                        <a:t>MUX</a:t>
                      </a:r>
                    </a:p>
                  </a:txBody>
                  <a:tcPr/>
                </a:tc>
              </a:tr>
            </a:tbl>
          </a:graphicData>
        </a:graphic>
      </p:graphicFrame>
    </p:spTree>
    <p:extLst>
      <p:ext uri="{BB962C8B-B14F-4D97-AF65-F5344CB8AC3E}">
        <p14:creationId xmlns:p14="http://schemas.microsoft.com/office/powerpoint/2010/main" val="190074532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1" name="AutoShape 34"/>
          <p:cNvSpPr>
            <a:spLocks noChangeArrowheads="1"/>
          </p:cNvSpPr>
          <p:nvPr/>
        </p:nvSpPr>
        <p:spPr bwMode="auto">
          <a:xfrm rot="16200000">
            <a:off x="4890359" y="1509318"/>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8483054"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16" name="Oval 15"/>
          <p:cNvSpPr/>
          <p:nvPr/>
        </p:nvSpPr>
        <p:spPr bwMode="auto">
          <a:xfrm>
            <a:off x="5423495" y="1496934"/>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0" name="Oval 19"/>
          <p:cNvSpPr/>
          <p:nvPr/>
        </p:nvSpPr>
        <p:spPr bwMode="auto">
          <a:xfrm>
            <a:off x="7852985" y="3401755"/>
            <a:ext cx="751604" cy="531273"/>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s10</a:t>
            </a:r>
          </a:p>
        </p:txBody>
      </p:sp>
      <p:cxnSp>
        <p:nvCxnSpPr>
          <p:cNvPr id="21" name="Straight Arrow Connector 20"/>
          <p:cNvCxnSpPr>
            <a:endCxn id="20" idx="2"/>
          </p:cNvCxnSpPr>
          <p:nvPr/>
        </p:nvCxnSpPr>
        <p:spPr bwMode="auto">
          <a:xfrm flipV="1">
            <a:off x="6437377" y="3667392"/>
            <a:ext cx="1415608" cy="41972"/>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0" y="1299469"/>
            <a:ext cx="826251"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3"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5" name="TextBox 44"/>
          <p:cNvSpPr txBox="1"/>
          <p:nvPr/>
        </p:nvSpPr>
        <p:spPr>
          <a:xfrm>
            <a:off x="6460190" y="3933028"/>
            <a:ext cx="1408859" cy="389850"/>
          </a:xfrm>
          <a:prstGeom prst="rect">
            <a:avLst/>
          </a:prstGeom>
          <a:noFill/>
        </p:spPr>
        <p:txBody>
          <a:bodyPr wrap="none" rtlCol="0">
            <a:spAutoFit/>
          </a:bodyPr>
          <a:lstStyle/>
          <a:p>
            <a:r>
              <a:rPr lang="en-US" b="1" dirty="0" smtClean="0">
                <a:solidFill>
                  <a:srgbClr val="66FFFF"/>
                </a:solidFill>
              </a:rPr>
              <a:t>CP – 0.3∆</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8" name="TextBox 47"/>
          <p:cNvSpPr txBox="1"/>
          <p:nvPr/>
        </p:nvSpPr>
        <p:spPr>
          <a:xfrm>
            <a:off x="4756387" y="2993865"/>
            <a:ext cx="1408859" cy="389850"/>
          </a:xfrm>
          <a:prstGeom prst="rect">
            <a:avLst/>
          </a:prstGeom>
          <a:noFill/>
        </p:spPr>
        <p:txBody>
          <a:bodyPr wrap="none" rtlCol="0">
            <a:spAutoFit/>
          </a:bodyPr>
          <a:lstStyle/>
          <a:p>
            <a:r>
              <a:rPr lang="en-US" b="1" dirty="0" smtClean="0">
                <a:solidFill>
                  <a:srgbClr val="66FFFF"/>
                </a:solidFill>
              </a:rPr>
              <a:t>CP – 1.7∆</a:t>
            </a:r>
            <a:r>
              <a:rPr lang="en-US" b="1" baseline="-25000" dirty="0" smtClean="0">
                <a:solidFill>
                  <a:srgbClr val="66FFFF"/>
                </a:solidFill>
              </a:rPr>
              <a:t>MUX</a:t>
            </a:r>
            <a:endParaRPr lang="en-US" b="1" baseline="-25000" dirty="0">
              <a:solidFill>
                <a:srgbClr val="66FFFF"/>
              </a:solidFill>
            </a:endParaRPr>
          </a:p>
        </p:txBody>
      </p:sp>
      <p:sp>
        <p:nvSpPr>
          <p:cNvPr id="49" name="TextBox 48"/>
          <p:cNvSpPr txBox="1"/>
          <p:nvPr/>
        </p:nvSpPr>
        <p:spPr>
          <a:xfrm>
            <a:off x="3680812" y="1477784"/>
            <a:ext cx="1408859" cy="389850"/>
          </a:xfrm>
          <a:prstGeom prst="rect">
            <a:avLst/>
          </a:prstGeom>
          <a:noFill/>
        </p:spPr>
        <p:txBody>
          <a:bodyPr wrap="none" rtlCol="0">
            <a:spAutoFit/>
          </a:bodyPr>
          <a:lstStyle/>
          <a:p>
            <a:r>
              <a:rPr lang="en-US" b="1" dirty="0" smtClean="0">
                <a:solidFill>
                  <a:srgbClr val="66FFFF"/>
                </a:solidFill>
              </a:rPr>
              <a:t>CP – 0.5∆</a:t>
            </a:r>
            <a:r>
              <a:rPr lang="en-US" b="1" baseline="-25000" dirty="0" smtClean="0">
                <a:solidFill>
                  <a:srgbClr val="66FFFF"/>
                </a:solidFill>
              </a:rPr>
              <a:t>MUX</a:t>
            </a:r>
            <a:endParaRPr lang="en-US" b="1" baseline="-25000" dirty="0">
              <a:solidFill>
                <a:srgbClr val="66FFFF"/>
              </a:solidFill>
            </a:endParaRPr>
          </a:p>
        </p:txBody>
      </p:sp>
      <p:sp>
        <p:nvSpPr>
          <p:cNvPr id="40" name="Oval 39"/>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cxnSp>
        <p:nvCxnSpPr>
          <p:cNvPr id="51" name="Straight Arrow Connector 50"/>
          <p:cNvCxnSpPr/>
          <p:nvPr/>
        </p:nvCxnSpPr>
        <p:spPr bwMode="auto">
          <a:xfrm flipH="1">
            <a:off x="8348792" y="3019204"/>
            <a:ext cx="126216" cy="382551"/>
          </a:xfrm>
          <a:prstGeom prst="straightConnector1">
            <a:avLst/>
          </a:prstGeom>
          <a:noFill/>
          <a:ln w="57150" cap="flat" cmpd="sng" algn="ctr">
            <a:solidFill>
              <a:srgbClr val="FFFF66"/>
            </a:solidFill>
            <a:prstDash val="solid"/>
            <a:round/>
            <a:headEnd type="none" w="med" len="med"/>
            <a:tailEnd type="arrow"/>
          </a:ln>
          <a:effectLst/>
        </p:spPr>
      </p:cxnSp>
      <p:grpSp>
        <p:nvGrpSpPr>
          <p:cNvPr id="4" name="Group 3"/>
          <p:cNvGrpSpPr/>
          <p:nvPr/>
        </p:nvGrpSpPr>
        <p:grpSpPr>
          <a:xfrm>
            <a:off x="6444126" y="3282035"/>
            <a:ext cx="1408859" cy="1016913"/>
            <a:chOff x="6444126" y="3282035"/>
            <a:chExt cx="1408859" cy="1016913"/>
          </a:xfrm>
        </p:grpSpPr>
        <p:cxnSp>
          <p:nvCxnSpPr>
            <p:cNvPr id="33" name="Straight Connector 32"/>
            <p:cNvCxnSpPr/>
            <p:nvPr/>
          </p:nvCxnSpPr>
          <p:spPr bwMode="auto">
            <a:xfrm flipH="1">
              <a:off x="6644721" y="4016967"/>
              <a:ext cx="962050" cy="281981"/>
            </a:xfrm>
            <a:prstGeom prst="line">
              <a:avLst/>
            </a:prstGeom>
            <a:noFill/>
            <a:ln w="57150" cap="flat" cmpd="sng" algn="ctr">
              <a:solidFill>
                <a:srgbClr val="99FF33"/>
              </a:solidFill>
              <a:prstDash val="solid"/>
              <a:round/>
              <a:headEnd type="none" w="med" len="med"/>
              <a:tailEnd type="none" w="med" len="med"/>
            </a:ln>
            <a:effectLst/>
          </p:spPr>
        </p:cxnSp>
        <p:sp>
          <p:nvSpPr>
            <p:cNvPr id="34" name="TextBox 33"/>
            <p:cNvSpPr txBox="1"/>
            <p:nvPr/>
          </p:nvSpPr>
          <p:spPr>
            <a:xfrm>
              <a:off x="6444126" y="3282035"/>
              <a:ext cx="1408859" cy="389850"/>
            </a:xfrm>
            <a:prstGeom prst="rect">
              <a:avLst/>
            </a:prstGeom>
            <a:noFill/>
          </p:spPr>
          <p:txBody>
            <a:bodyPr wrap="none" rtlCol="0">
              <a:spAutoFit/>
            </a:bodyPr>
            <a:lstStyle/>
            <a:p>
              <a:r>
                <a:rPr lang="en-US" b="1" dirty="0" smtClean="0">
                  <a:solidFill>
                    <a:srgbClr val="66FFFF"/>
                  </a:solidFill>
                </a:rPr>
                <a:t>CP – 1.3∆</a:t>
              </a:r>
              <a:r>
                <a:rPr lang="en-US" b="1" baseline="-25000" dirty="0" smtClean="0">
                  <a:solidFill>
                    <a:srgbClr val="66FFFF"/>
                  </a:solidFill>
                </a:rPr>
                <a:t>MUX</a:t>
              </a:r>
              <a:endParaRPr lang="en-US" b="1" baseline="-25000" dirty="0">
                <a:solidFill>
                  <a:srgbClr val="66FFFF"/>
                </a:solidFill>
              </a:endParaRPr>
            </a:p>
          </p:txBody>
        </p:sp>
      </p:grpSp>
      <p:graphicFrame>
        <p:nvGraphicFramePr>
          <p:cNvPr id="43" name="Table 42"/>
          <p:cNvGraphicFramePr>
            <a:graphicFrameLocks noGrp="1"/>
          </p:cNvGraphicFramePr>
          <p:nvPr>
            <p:extLst>
              <p:ext uri="{D42A27DB-BD31-4B8C-83A1-F6EECF244321}">
                <p14:modId xmlns:p14="http://schemas.microsoft.com/office/powerpoint/2010/main" val="824887465"/>
              </p:ext>
            </p:extLst>
          </p:nvPr>
        </p:nvGraphicFramePr>
        <p:xfrm>
          <a:off x="539121" y="5051145"/>
          <a:ext cx="4709157" cy="74168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r h="370840">
                <a:tc>
                  <a:txBody>
                    <a:bodyPr/>
                    <a:lstStyle/>
                    <a:p>
                      <a:r>
                        <a:rPr lang="en-US" b="1" dirty="0" smtClean="0"/>
                        <a:t>Trans. #1</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0.3∆</a:t>
                      </a:r>
                      <a:r>
                        <a:rPr lang="en-US" b="1" baseline="-25000" dirty="0" smtClean="0">
                          <a:solidFill>
                            <a:srgbClr val="000000"/>
                          </a:solidFill>
                        </a:rPr>
                        <a:t>MUX</a:t>
                      </a:r>
                    </a:p>
                  </a:txBody>
                  <a:tcPr/>
                </a:tc>
              </a:tr>
            </a:tbl>
          </a:graphicData>
        </a:graphic>
      </p:graphicFrame>
    </p:spTree>
    <p:extLst>
      <p:ext uri="{BB962C8B-B14F-4D97-AF65-F5344CB8AC3E}">
        <p14:creationId xmlns:p14="http://schemas.microsoft.com/office/powerpoint/2010/main" val="304086232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1" name="AutoShape 34"/>
          <p:cNvSpPr>
            <a:spLocks noChangeArrowheads="1"/>
          </p:cNvSpPr>
          <p:nvPr/>
        </p:nvSpPr>
        <p:spPr bwMode="auto">
          <a:xfrm rot="16200000">
            <a:off x="4890359" y="1509318"/>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8483054"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16" name="Oval 15"/>
          <p:cNvSpPr/>
          <p:nvPr/>
        </p:nvSpPr>
        <p:spPr bwMode="auto">
          <a:xfrm>
            <a:off x="5423495" y="1496934"/>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cxnSp>
        <p:nvCxnSpPr>
          <p:cNvPr id="21" name="Straight Arrow Connector 20"/>
          <p:cNvCxnSpPr/>
          <p:nvPr/>
        </p:nvCxnSpPr>
        <p:spPr bwMode="auto">
          <a:xfrm flipV="1">
            <a:off x="6437377" y="3667393"/>
            <a:ext cx="1448274" cy="41969"/>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0" y="1299469"/>
            <a:ext cx="826251"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3"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8" name="TextBox 47"/>
          <p:cNvSpPr txBox="1"/>
          <p:nvPr/>
        </p:nvSpPr>
        <p:spPr>
          <a:xfrm>
            <a:off x="4756387" y="2993865"/>
            <a:ext cx="1408859" cy="389850"/>
          </a:xfrm>
          <a:prstGeom prst="rect">
            <a:avLst/>
          </a:prstGeom>
          <a:noFill/>
        </p:spPr>
        <p:txBody>
          <a:bodyPr wrap="none" rtlCol="0">
            <a:spAutoFit/>
          </a:bodyPr>
          <a:lstStyle/>
          <a:p>
            <a:r>
              <a:rPr lang="en-US" b="1" dirty="0" smtClean="0">
                <a:solidFill>
                  <a:srgbClr val="66FFFF"/>
                </a:solidFill>
              </a:rPr>
              <a:t>CP – 1.7∆</a:t>
            </a:r>
            <a:r>
              <a:rPr lang="en-US" b="1" baseline="-25000" dirty="0" smtClean="0">
                <a:solidFill>
                  <a:srgbClr val="66FFFF"/>
                </a:solidFill>
              </a:rPr>
              <a:t>MUX</a:t>
            </a:r>
            <a:endParaRPr lang="en-US" b="1" baseline="-25000" dirty="0">
              <a:solidFill>
                <a:srgbClr val="66FFFF"/>
              </a:solidFill>
            </a:endParaRPr>
          </a:p>
        </p:txBody>
      </p:sp>
      <p:sp>
        <p:nvSpPr>
          <p:cNvPr id="49" name="TextBox 48"/>
          <p:cNvSpPr txBox="1"/>
          <p:nvPr/>
        </p:nvSpPr>
        <p:spPr>
          <a:xfrm>
            <a:off x="3680812" y="1477784"/>
            <a:ext cx="1408859" cy="389850"/>
          </a:xfrm>
          <a:prstGeom prst="rect">
            <a:avLst/>
          </a:prstGeom>
          <a:noFill/>
        </p:spPr>
        <p:txBody>
          <a:bodyPr wrap="none" rtlCol="0">
            <a:spAutoFit/>
          </a:bodyPr>
          <a:lstStyle/>
          <a:p>
            <a:r>
              <a:rPr lang="en-US" b="1" dirty="0" smtClean="0">
                <a:solidFill>
                  <a:srgbClr val="66FFFF"/>
                </a:solidFill>
              </a:rPr>
              <a:t>CP – 0.5∆</a:t>
            </a:r>
            <a:r>
              <a:rPr lang="en-US" b="1" baseline="-25000" dirty="0" smtClean="0">
                <a:solidFill>
                  <a:srgbClr val="66FFFF"/>
                </a:solidFill>
              </a:rPr>
              <a:t>MUX</a:t>
            </a:r>
            <a:endParaRPr lang="en-US" b="1" baseline="-25000" dirty="0">
              <a:solidFill>
                <a:srgbClr val="66FFFF"/>
              </a:solidFill>
            </a:endParaRPr>
          </a:p>
        </p:txBody>
      </p:sp>
      <p:sp>
        <p:nvSpPr>
          <p:cNvPr id="40" name="Oval 39"/>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cxnSp>
        <p:nvCxnSpPr>
          <p:cNvPr id="51" name="Straight Arrow Connector 50"/>
          <p:cNvCxnSpPr/>
          <p:nvPr/>
        </p:nvCxnSpPr>
        <p:spPr bwMode="auto">
          <a:xfrm flipH="1">
            <a:off x="5873676" y="1127342"/>
            <a:ext cx="126216" cy="382551"/>
          </a:xfrm>
          <a:prstGeom prst="straightConnector1">
            <a:avLst/>
          </a:prstGeom>
          <a:noFill/>
          <a:ln w="57150" cap="flat" cmpd="sng" algn="ctr">
            <a:solidFill>
              <a:srgbClr val="FFFF66"/>
            </a:solidFill>
            <a:prstDash val="solid"/>
            <a:round/>
            <a:headEnd type="none" w="med" len="med"/>
            <a:tailEnd type="arrow"/>
          </a:ln>
          <a:effectLst/>
        </p:spPr>
      </p:cxnSp>
      <p:sp>
        <p:nvSpPr>
          <p:cNvPr id="34" name="TextBox 33"/>
          <p:cNvSpPr txBox="1"/>
          <p:nvPr/>
        </p:nvSpPr>
        <p:spPr>
          <a:xfrm>
            <a:off x="6444126" y="3282035"/>
            <a:ext cx="1408859" cy="389850"/>
          </a:xfrm>
          <a:prstGeom prst="rect">
            <a:avLst/>
          </a:prstGeom>
          <a:noFill/>
        </p:spPr>
        <p:txBody>
          <a:bodyPr wrap="none" rtlCol="0">
            <a:spAutoFit/>
          </a:bodyPr>
          <a:lstStyle/>
          <a:p>
            <a:r>
              <a:rPr lang="en-US" b="1" dirty="0" smtClean="0">
                <a:solidFill>
                  <a:srgbClr val="66FFFF"/>
                </a:solidFill>
              </a:rPr>
              <a:t>CP – 1.3∆</a:t>
            </a:r>
            <a:r>
              <a:rPr lang="en-US" b="1" baseline="-25000" dirty="0" smtClean="0">
                <a:solidFill>
                  <a:srgbClr val="66FFFF"/>
                </a:solidFill>
              </a:rPr>
              <a:t>MUX</a:t>
            </a:r>
            <a:endParaRPr lang="en-US" b="1" baseline="-25000" dirty="0">
              <a:solidFill>
                <a:srgbClr val="66FFFF"/>
              </a:solidFill>
            </a:endParaRPr>
          </a:p>
        </p:txBody>
      </p:sp>
      <p:sp>
        <p:nvSpPr>
          <p:cNvPr id="39" name="Oval 38"/>
          <p:cNvSpPr/>
          <p:nvPr/>
        </p:nvSpPr>
        <p:spPr bwMode="auto">
          <a:xfrm>
            <a:off x="7852985" y="3401755"/>
            <a:ext cx="751604"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s10</a:t>
            </a:r>
          </a:p>
        </p:txBody>
      </p:sp>
      <p:graphicFrame>
        <p:nvGraphicFramePr>
          <p:cNvPr id="44" name="Table 43"/>
          <p:cNvGraphicFramePr>
            <a:graphicFrameLocks noGrp="1"/>
          </p:cNvGraphicFramePr>
          <p:nvPr>
            <p:extLst>
              <p:ext uri="{D42A27DB-BD31-4B8C-83A1-F6EECF244321}">
                <p14:modId xmlns:p14="http://schemas.microsoft.com/office/powerpoint/2010/main" val="3639297172"/>
              </p:ext>
            </p:extLst>
          </p:nvPr>
        </p:nvGraphicFramePr>
        <p:xfrm>
          <a:off x="539121" y="5051145"/>
          <a:ext cx="4709157" cy="111252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r h="370840">
                <a:tc>
                  <a:txBody>
                    <a:bodyPr/>
                    <a:lstStyle/>
                    <a:p>
                      <a:r>
                        <a:rPr lang="en-US" b="1" dirty="0" smtClean="0"/>
                        <a:t>Trans. #1</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0.3∆</a:t>
                      </a:r>
                      <a:r>
                        <a:rPr lang="en-US" b="1" baseline="-25000" dirty="0" smtClean="0">
                          <a:solidFill>
                            <a:srgbClr val="000000"/>
                          </a:solidFill>
                        </a:rPr>
                        <a:t>MUX</a:t>
                      </a:r>
                    </a:p>
                  </a:txBody>
                  <a:tcPr/>
                </a:tc>
              </a:tr>
              <a:tr h="370840">
                <a:tc>
                  <a:txBody>
                    <a:bodyPr/>
                    <a:lstStyle/>
                    <a:p>
                      <a:r>
                        <a:rPr lang="en-US" b="1" dirty="0" smtClean="0"/>
                        <a:t>Trans. #2</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0.5∆</a:t>
                      </a:r>
                      <a:r>
                        <a:rPr lang="en-US" b="1" baseline="-25000" dirty="0" smtClean="0">
                          <a:solidFill>
                            <a:srgbClr val="000000"/>
                          </a:solidFill>
                        </a:rPr>
                        <a:t>MUX</a:t>
                      </a:r>
                    </a:p>
                  </a:txBody>
                  <a:tcPr/>
                </a:tc>
              </a:tr>
            </a:tbl>
          </a:graphicData>
        </a:graphic>
      </p:graphicFrame>
    </p:spTree>
    <p:extLst>
      <p:ext uri="{BB962C8B-B14F-4D97-AF65-F5344CB8AC3E}">
        <p14:creationId xmlns:p14="http://schemas.microsoft.com/office/powerpoint/2010/main" val="21860734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8483054"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16" name="Oval 15"/>
          <p:cNvSpPr/>
          <p:nvPr/>
        </p:nvSpPr>
        <p:spPr bwMode="auto">
          <a:xfrm>
            <a:off x="5423495" y="1496934"/>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cxnSp>
        <p:nvCxnSpPr>
          <p:cNvPr id="21" name="Straight Arrow Connector 20"/>
          <p:cNvCxnSpPr/>
          <p:nvPr/>
        </p:nvCxnSpPr>
        <p:spPr bwMode="auto">
          <a:xfrm flipV="1">
            <a:off x="6437377" y="3667393"/>
            <a:ext cx="1448274" cy="41969"/>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0" y="1299469"/>
            <a:ext cx="826251"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3"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8" name="TextBox 47"/>
          <p:cNvSpPr txBox="1"/>
          <p:nvPr/>
        </p:nvSpPr>
        <p:spPr>
          <a:xfrm>
            <a:off x="4756387" y="2993865"/>
            <a:ext cx="1408859" cy="389850"/>
          </a:xfrm>
          <a:prstGeom prst="rect">
            <a:avLst/>
          </a:prstGeom>
          <a:noFill/>
        </p:spPr>
        <p:txBody>
          <a:bodyPr wrap="none" rtlCol="0">
            <a:spAutoFit/>
          </a:bodyPr>
          <a:lstStyle/>
          <a:p>
            <a:r>
              <a:rPr lang="en-US" b="1" dirty="0" smtClean="0">
                <a:solidFill>
                  <a:srgbClr val="66FFFF"/>
                </a:solidFill>
              </a:rPr>
              <a:t>CP – 1.7∆</a:t>
            </a:r>
            <a:r>
              <a:rPr lang="en-US" b="1" baseline="-25000" dirty="0" smtClean="0">
                <a:solidFill>
                  <a:srgbClr val="66FFFF"/>
                </a:solidFill>
              </a:rPr>
              <a:t>MUX</a:t>
            </a:r>
            <a:endParaRPr lang="en-US" b="1" baseline="-25000" dirty="0">
              <a:solidFill>
                <a:srgbClr val="66FFFF"/>
              </a:solidFill>
            </a:endParaRPr>
          </a:p>
        </p:txBody>
      </p:sp>
      <p:sp>
        <p:nvSpPr>
          <p:cNvPr id="49" name="TextBox 48"/>
          <p:cNvSpPr txBox="1"/>
          <p:nvPr/>
        </p:nvSpPr>
        <p:spPr>
          <a:xfrm>
            <a:off x="3680812" y="1477784"/>
            <a:ext cx="1408859" cy="389850"/>
          </a:xfrm>
          <a:prstGeom prst="rect">
            <a:avLst/>
          </a:prstGeom>
          <a:noFill/>
        </p:spPr>
        <p:txBody>
          <a:bodyPr wrap="none" rtlCol="0">
            <a:spAutoFit/>
          </a:bodyPr>
          <a:lstStyle/>
          <a:p>
            <a:r>
              <a:rPr lang="en-US" b="1" dirty="0" smtClean="0">
                <a:solidFill>
                  <a:srgbClr val="66FFFF"/>
                </a:solidFill>
              </a:rPr>
              <a:t>CP – 0.5∆</a:t>
            </a:r>
            <a:r>
              <a:rPr lang="en-US" b="1" baseline="-25000" dirty="0" smtClean="0">
                <a:solidFill>
                  <a:srgbClr val="66FFFF"/>
                </a:solidFill>
              </a:rPr>
              <a:t>MUX</a:t>
            </a:r>
            <a:endParaRPr lang="en-US" b="1" baseline="-25000" dirty="0">
              <a:solidFill>
                <a:srgbClr val="66FFFF"/>
              </a:solidFill>
            </a:endParaRPr>
          </a:p>
        </p:txBody>
      </p:sp>
      <p:sp>
        <p:nvSpPr>
          <p:cNvPr id="40" name="Oval 39"/>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cxnSp>
        <p:nvCxnSpPr>
          <p:cNvPr id="51" name="Straight Arrow Connector 50"/>
          <p:cNvCxnSpPr/>
          <p:nvPr/>
        </p:nvCxnSpPr>
        <p:spPr bwMode="auto">
          <a:xfrm flipH="1">
            <a:off x="5873676" y="1127342"/>
            <a:ext cx="126216" cy="382551"/>
          </a:xfrm>
          <a:prstGeom prst="straightConnector1">
            <a:avLst/>
          </a:prstGeom>
          <a:noFill/>
          <a:ln w="57150" cap="flat" cmpd="sng" algn="ctr">
            <a:solidFill>
              <a:srgbClr val="FFFF66"/>
            </a:solidFill>
            <a:prstDash val="solid"/>
            <a:round/>
            <a:headEnd type="none" w="med" len="med"/>
            <a:tailEnd type="arrow"/>
          </a:ln>
          <a:effectLst/>
        </p:spPr>
      </p:cxnSp>
      <p:sp>
        <p:nvSpPr>
          <p:cNvPr id="34" name="TextBox 33"/>
          <p:cNvSpPr txBox="1"/>
          <p:nvPr/>
        </p:nvSpPr>
        <p:spPr>
          <a:xfrm>
            <a:off x="6444126" y="3282035"/>
            <a:ext cx="1408859" cy="389850"/>
          </a:xfrm>
          <a:prstGeom prst="rect">
            <a:avLst/>
          </a:prstGeom>
          <a:noFill/>
        </p:spPr>
        <p:txBody>
          <a:bodyPr wrap="none" rtlCol="0">
            <a:spAutoFit/>
          </a:bodyPr>
          <a:lstStyle/>
          <a:p>
            <a:r>
              <a:rPr lang="en-US" b="1" dirty="0" smtClean="0">
                <a:solidFill>
                  <a:srgbClr val="66FFFF"/>
                </a:solidFill>
              </a:rPr>
              <a:t>CP – 1.3∆</a:t>
            </a:r>
            <a:r>
              <a:rPr lang="en-US" b="1" baseline="-25000" dirty="0" smtClean="0">
                <a:solidFill>
                  <a:srgbClr val="66FFFF"/>
                </a:solidFill>
              </a:rPr>
              <a:t>MUX</a:t>
            </a:r>
            <a:endParaRPr lang="en-US" b="1" baseline="-25000" dirty="0">
              <a:solidFill>
                <a:srgbClr val="66FFFF"/>
              </a:solidFill>
            </a:endParaRPr>
          </a:p>
        </p:txBody>
      </p:sp>
      <p:sp>
        <p:nvSpPr>
          <p:cNvPr id="33" name="AutoShape 34"/>
          <p:cNvSpPr>
            <a:spLocks noChangeArrowheads="1"/>
          </p:cNvSpPr>
          <p:nvPr/>
        </p:nvSpPr>
        <p:spPr bwMode="auto">
          <a:xfrm rot="16200000">
            <a:off x="5522245" y="2141164"/>
            <a:ext cx="593725" cy="249238"/>
          </a:xfrm>
          <a:prstGeom prst="flowChartManualOperation">
            <a:avLst/>
          </a:prstGeom>
          <a:solidFill>
            <a:srgbClr val="FF0000"/>
          </a:solidFill>
          <a:ln w="9525">
            <a:solidFill>
              <a:schemeClr val="tx1"/>
            </a:solidFill>
            <a:miter lim="800000"/>
            <a:headEnd/>
            <a:tailEnd/>
          </a:ln>
          <a:scene3d>
            <a:camera prst="orthographicFront">
              <a:rot lat="0" lon="0" rev="16200000"/>
            </a:camera>
            <a:lightRig rig="threePt" dir="t"/>
          </a:scene3d>
        </p:spPr>
        <p:txBody>
          <a:bodyPr wrap="none" anchor="ctr"/>
          <a:lstStyle/>
          <a:p>
            <a:endParaRPr lang="en-US" sz="1400" b="1" dirty="0">
              <a:solidFill>
                <a:schemeClr val="accent2"/>
              </a:solidFill>
              <a:latin typeface="Times New Roman" charset="0"/>
            </a:endParaRPr>
          </a:p>
        </p:txBody>
      </p:sp>
      <p:sp>
        <p:nvSpPr>
          <p:cNvPr id="39" name="Oval 38"/>
          <p:cNvSpPr/>
          <p:nvPr/>
        </p:nvSpPr>
        <p:spPr bwMode="auto">
          <a:xfrm>
            <a:off x="7852985" y="3401755"/>
            <a:ext cx="751604"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s10</a:t>
            </a:r>
          </a:p>
        </p:txBody>
      </p:sp>
      <p:grpSp>
        <p:nvGrpSpPr>
          <p:cNvPr id="4" name="Group 3"/>
          <p:cNvGrpSpPr/>
          <p:nvPr/>
        </p:nvGrpSpPr>
        <p:grpSpPr>
          <a:xfrm>
            <a:off x="3683917" y="1541997"/>
            <a:ext cx="2481328" cy="1807924"/>
            <a:chOff x="3683917" y="1541997"/>
            <a:chExt cx="2481328" cy="1807924"/>
          </a:xfrm>
        </p:grpSpPr>
        <p:cxnSp>
          <p:nvCxnSpPr>
            <p:cNvPr id="43" name="Straight Connector 42"/>
            <p:cNvCxnSpPr/>
            <p:nvPr/>
          </p:nvCxnSpPr>
          <p:spPr bwMode="auto">
            <a:xfrm flipH="1">
              <a:off x="4905148" y="3067940"/>
              <a:ext cx="962050" cy="281981"/>
            </a:xfrm>
            <a:prstGeom prst="line">
              <a:avLst/>
            </a:prstGeom>
            <a:noFill/>
            <a:ln w="57150" cap="flat" cmpd="sng" algn="ctr">
              <a:solidFill>
                <a:srgbClr val="F71127"/>
              </a:solidFill>
              <a:prstDash val="solid"/>
              <a:round/>
              <a:headEnd type="none" w="med" len="med"/>
              <a:tailEnd type="none" w="med" len="med"/>
            </a:ln>
            <a:effectLst/>
          </p:spPr>
        </p:cxnSp>
        <p:cxnSp>
          <p:nvCxnSpPr>
            <p:cNvPr id="44" name="Straight Connector 43"/>
            <p:cNvCxnSpPr/>
            <p:nvPr/>
          </p:nvCxnSpPr>
          <p:spPr bwMode="auto">
            <a:xfrm flipH="1">
              <a:off x="3845636" y="1541997"/>
              <a:ext cx="962050" cy="281981"/>
            </a:xfrm>
            <a:prstGeom prst="line">
              <a:avLst/>
            </a:prstGeom>
            <a:noFill/>
            <a:ln w="57150" cap="flat" cmpd="sng" algn="ctr">
              <a:solidFill>
                <a:srgbClr val="99FF33"/>
              </a:solidFill>
              <a:prstDash val="solid"/>
              <a:round/>
              <a:headEnd type="none" w="med" len="med"/>
              <a:tailEnd type="none" w="med" len="med"/>
            </a:ln>
            <a:effectLst/>
          </p:spPr>
        </p:cxnSp>
        <p:sp>
          <p:nvSpPr>
            <p:cNvPr id="45" name="TextBox 44"/>
            <p:cNvSpPr txBox="1"/>
            <p:nvPr/>
          </p:nvSpPr>
          <p:spPr>
            <a:xfrm>
              <a:off x="3683917" y="1830745"/>
              <a:ext cx="1408859" cy="389850"/>
            </a:xfrm>
            <a:prstGeom prst="rect">
              <a:avLst/>
            </a:prstGeom>
            <a:noFill/>
          </p:spPr>
          <p:txBody>
            <a:bodyPr wrap="none" rtlCol="0">
              <a:spAutoFit/>
            </a:bodyPr>
            <a:lstStyle/>
            <a:p>
              <a:r>
                <a:rPr lang="en-US" b="1" dirty="0" smtClean="0">
                  <a:solidFill>
                    <a:srgbClr val="66FFFF"/>
                  </a:solidFill>
                </a:rPr>
                <a:t>CP – 1.5∆</a:t>
              </a:r>
              <a:r>
                <a:rPr lang="en-US" b="1" baseline="-25000" dirty="0" smtClean="0">
                  <a:solidFill>
                    <a:srgbClr val="66FFFF"/>
                  </a:solidFill>
                </a:rPr>
                <a:t>MUX</a:t>
              </a:r>
              <a:endParaRPr lang="en-US" b="1" baseline="-25000" dirty="0">
                <a:solidFill>
                  <a:srgbClr val="66FFFF"/>
                </a:solidFill>
              </a:endParaRPr>
            </a:p>
          </p:txBody>
        </p:sp>
        <p:sp>
          <p:nvSpPr>
            <p:cNvPr id="50" name="TextBox 49"/>
            <p:cNvSpPr txBox="1"/>
            <p:nvPr/>
          </p:nvSpPr>
          <p:spPr>
            <a:xfrm>
              <a:off x="4756386" y="2579211"/>
              <a:ext cx="1408859" cy="389850"/>
            </a:xfrm>
            <a:prstGeom prst="rect">
              <a:avLst/>
            </a:prstGeom>
            <a:noFill/>
          </p:spPr>
          <p:txBody>
            <a:bodyPr wrap="none" rtlCol="0">
              <a:spAutoFit/>
            </a:bodyPr>
            <a:lstStyle/>
            <a:p>
              <a:r>
                <a:rPr lang="en-US" b="1" dirty="0" smtClean="0">
                  <a:solidFill>
                    <a:srgbClr val="66FFFF"/>
                  </a:solidFill>
                </a:rPr>
                <a:t>CP – 0.7∆</a:t>
              </a:r>
              <a:r>
                <a:rPr lang="en-US" b="1" baseline="-25000" dirty="0" smtClean="0">
                  <a:solidFill>
                    <a:srgbClr val="66FFFF"/>
                  </a:solidFill>
                </a:rPr>
                <a:t>MUX</a:t>
              </a:r>
              <a:endParaRPr lang="en-US" b="1" baseline="-25000" dirty="0">
                <a:solidFill>
                  <a:srgbClr val="66FFFF"/>
                </a:solidFill>
              </a:endParaRPr>
            </a:p>
          </p:txBody>
        </p:sp>
      </p:grpSp>
      <p:graphicFrame>
        <p:nvGraphicFramePr>
          <p:cNvPr id="53" name="Table 52"/>
          <p:cNvGraphicFramePr>
            <a:graphicFrameLocks noGrp="1"/>
          </p:cNvGraphicFramePr>
          <p:nvPr>
            <p:extLst>
              <p:ext uri="{D42A27DB-BD31-4B8C-83A1-F6EECF244321}">
                <p14:modId xmlns:p14="http://schemas.microsoft.com/office/powerpoint/2010/main" val="4047078283"/>
              </p:ext>
            </p:extLst>
          </p:nvPr>
        </p:nvGraphicFramePr>
        <p:xfrm>
          <a:off x="539121" y="5051145"/>
          <a:ext cx="4709157" cy="111252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r h="370840">
                <a:tc>
                  <a:txBody>
                    <a:bodyPr/>
                    <a:lstStyle/>
                    <a:p>
                      <a:r>
                        <a:rPr lang="en-US" b="1" dirty="0" smtClean="0"/>
                        <a:t>Trans. #1</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0.3∆</a:t>
                      </a:r>
                      <a:r>
                        <a:rPr lang="en-US" b="1" baseline="-25000" dirty="0" smtClean="0">
                          <a:solidFill>
                            <a:srgbClr val="000000"/>
                          </a:solidFill>
                        </a:rPr>
                        <a:t>MUX</a:t>
                      </a:r>
                    </a:p>
                  </a:txBody>
                  <a:tcPr/>
                </a:tc>
              </a:tr>
              <a:tr h="370840">
                <a:tc>
                  <a:txBody>
                    <a:bodyPr/>
                    <a:lstStyle/>
                    <a:p>
                      <a:r>
                        <a:rPr lang="en-US" b="1" dirty="0" smtClean="0"/>
                        <a:t>Trans. #2</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0.5∆</a:t>
                      </a:r>
                      <a:r>
                        <a:rPr lang="en-US" b="1" baseline="-25000" dirty="0" smtClean="0">
                          <a:solidFill>
                            <a:srgbClr val="000000"/>
                          </a:solidFill>
                        </a:rPr>
                        <a:t>MUX</a:t>
                      </a:r>
                    </a:p>
                  </a:txBody>
                  <a:tcPr/>
                </a:tc>
              </a:tr>
            </a:tbl>
          </a:graphicData>
        </a:graphic>
      </p:graphicFrame>
    </p:spTree>
    <p:extLst>
      <p:ext uri="{BB962C8B-B14F-4D97-AF65-F5344CB8AC3E}">
        <p14:creationId xmlns:p14="http://schemas.microsoft.com/office/powerpoint/2010/main" val="325609389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8483054"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16" name="Oval 15"/>
          <p:cNvSpPr/>
          <p:nvPr/>
        </p:nvSpPr>
        <p:spPr bwMode="auto">
          <a:xfrm>
            <a:off x="5423495" y="1496934"/>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cxnSp>
        <p:nvCxnSpPr>
          <p:cNvPr id="21" name="Straight Arrow Connector 20"/>
          <p:cNvCxnSpPr/>
          <p:nvPr/>
        </p:nvCxnSpPr>
        <p:spPr bwMode="auto">
          <a:xfrm flipV="1">
            <a:off x="6437377" y="3667393"/>
            <a:ext cx="1448274" cy="41969"/>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1" y="1299469"/>
            <a:ext cx="82935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4"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0" name="Oval 39"/>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sp>
        <p:nvSpPr>
          <p:cNvPr id="34" name="TextBox 33"/>
          <p:cNvSpPr txBox="1"/>
          <p:nvPr/>
        </p:nvSpPr>
        <p:spPr>
          <a:xfrm>
            <a:off x="6444126" y="3282035"/>
            <a:ext cx="1408859" cy="389850"/>
          </a:xfrm>
          <a:prstGeom prst="rect">
            <a:avLst/>
          </a:prstGeom>
          <a:noFill/>
        </p:spPr>
        <p:txBody>
          <a:bodyPr wrap="none" rtlCol="0">
            <a:spAutoFit/>
          </a:bodyPr>
          <a:lstStyle/>
          <a:p>
            <a:r>
              <a:rPr lang="en-US" b="1" dirty="0" smtClean="0">
                <a:solidFill>
                  <a:srgbClr val="66FFFF"/>
                </a:solidFill>
              </a:rPr>
              <a:t>CP – 1.3∆</a:t>
            </a:r>
            <a:r>
              <a:rPr lang="en-US" b="1" baseline="-25000" dirty="0" smtClean="0">
                <a:solidFill>
                  <a:srgbClr val="66FFFF"/>
                </a:solidFill>
              </a:rPr>
              <a:t>MUX</a:t>
            </a:r>
            <a:endParaRPr lang="en-US" b="1" baseline="-25000" dirty="0">
              <a:solidFill>
                <a:srgbClr val="66FFFF"/>
              </a:solidFill>
            </a:endParaRPr>
          </a:p>
        </p:txBody>
      </p:sp>
      <p:sp>
        <p:nvSpPr>
          <p:cNvPr id="33" name="AutoShape 34"/>
          <p:cNvSpPr>
            <a:spLocks noChangeArrowheads="1"/>
          </p:cNvSpPr>
          <p:nvPr/>
        </p:nvSpPr>
        <p:spPr bwMode="auto">
          <a:xfrm rot="16200000">
            <a:off x="5522245" y="2141164"/>
            <a:ext cx="593725" cy="249238"/>
          </a:xfrm>
          <a:prstGeom prst="flowChartManualOperation">
            <a:avLst/>
          </a:prstGeom>
          <a:solidFill>
            <a:srgbClr val="FF0000"/>
          </a:solidFill>
          <a:ln w="9525">
            <a:solidFill>
              <a:schemeClr val="tx1"/>
            </a:solidFill>
            <a:miter lim="800000"/>
            <a:headEnd/>
            <a:tailEnd/>
          </a:ln>
          <a:scene3d>
            <a:camera prst="orthographicFront">
              <a:rot lat="0" lon="0" rev="16200000"/>
            </a:camera>
            <a:lightRig rig="threePt" dir="t"/>
          </a:scene3d>
        </p:spPr>
        <p:txBody>
          <a:bodyPr wrap="none" anchor="ctr"/>
          <a:lstStyle/>
          <a:p>
            <a:endParaRPr lang="en-US" sz="1400" b="1" dirty="0">
              <a:solidFill>
                <a:schemeClr val="accent2"/>
              </a:solidFill>
              <a:latin typeface="Times New Roman" charset="0"/>
            </a:endParaRPr>
          </a:p>
        </p:txBody>
      </p:sp>
      <p:sp>
        <p:nvSpPr>
          <p:cNvPr id="39" name="Oval 38"/>
          <p:cNvSpPr/>
          <p:nvPr/>
        </p:nvSpPr>
        <p:spPr bwMode="auto">
          <a:xfrm>
            <a:off x="7852985" y="3401755"/>
            <a:ext cx="751604"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s10</a:t>
            </a:r>
          </a:p>
        </p:txBody>
      </p:sp>
      <p:grpSp>
        <p:nvGrpSpPr>
          <p:cNvPr id="4" name="Group 3"/>
          <p:cNvGrpSpPr/>
          <p:nvPr/>
        </p:nvGrpSpPr>
        <p:grpSpPr>
          <a:xfrm>
            <a:off x="3683917" y="1830745"/>
            <a:ext cx="2481328" cy="1138316"/>
            <a:chOff x="3683917" y="1830745"/>
            <a:chExt cx="2481328" cy="1138316"/>
          </a:xfrm>
        </p:grpSpPr>
        <p:sp>
          <p:nvSpPr>
            <p:cNvPr id="45" name="TextBox 44"/>
            <p:cNvSpPr txBox="1"/>
            <p:nvPr/>
          </p:nvSpPr>
          <p:spPr>
            <a:xfrm>
              <a:off x="3683917" y="1830745"/>
              <a:ext cx="1408859" cy="389850"/>
            </a:xfrm>
            <a:prstGeom prst="rect">
              <a:avLst/>
            </a:prstGeom>
            <a:noFill/>
          </p:spPr>
          <p:txBody>
            <a:bodyPr wrap="none" rtlCol="0">
              <a:spAutoFit/>
            </a:bodyPr>
            <a:lstStyle/>
            <a:p>
              <a:r>
                <a:rPr lang="en-US" b="1" dirty="0" smtClean="0">
                  <a:solidFill>
                    <a:srgbClr val="66FFFF"/>
                  </a:solidFill>
                </a:rPr>
                <a:t>CP – 1.5∆</a:t>
              </a:r>
              <a:r>
                <a:rPr lang="en-US" b="1" baseline="-25000" dirty="0" smtClean="0">
                  <a:solidFill>
                    <a:srgbClr val="66FFFF"/>
                  </a:solidFill>
                </a:rPr>
                <a:t>MUX</a:t>
              </a:r>
              <a:endParaRPr lang="en-US" b="1" baseline="-25000" dirty="0">
                <a:solidFill>
                  <a:srgbClr val="66FFFF"/>
                </a:solidFill>
              </a:endParaRPr>
            </a:p>
          </p:txBody>
        </p:sp>
        <p:sp>
          <p:nvSpPr>
            <p:cNvPr id="50" name="TextBox 49"/>
            <p:cNvSpPr txBox="1"/>
            <p:nvPr/>
          </p:nvSpPr>
          <p:spPr>
            <a:xfrm>
              <a:off x="4756386" y="2579211"/>
              <a:ext cx="1408859" cy="389850"/>
            </a:xfrm>
            <a:prstGeom prst="rect">
              <a:avLst/>
            </a:prstGeom>
            <a:noFill/>
          </p:spPr>
          <p:txBody>
            <a:bodyPr wrap="none" rtlCol="0">
              <a:spAutoFit/>
            </a:bodyPr>
            <a:lstStyle/>
            <a:p>
              <a:r>
                <a:rPr lang="en-US" b="1" dirty="0" smtClean="0">
                  <a:solidFill>
                    <a:srgbClr val="66FFFF"/>
                  </a:solidFill>
                </a:rPr>
                <a:t>CP – 0.7∆</a:t>
              </a:r>
              <a:r>
                <a:rPr lang="en-US" b="1" baseline="-25000" dirty="0" smtClean="0">
                  <a:solidFill>
                    <a:srgbClr val="66FFFF"/>
                  </a:solidFill>
                </a:rPr>
                <a:t>MUX</a:t>
              </a:r>
              <a:endParaRPr lang="en-US" b="1" baseline="-25000" dirty="0">
                <a:solidFill>
                  <a:srgbClr val="66FFFF"/>
                </a:solidFill>
              </a:endParaRPr>
            </a:p>
          </p:txBody>
        </p:sp>
      </p:grpSp>
      <p:cxnSp>
        <p:nvCxnSpPr>
          <p:cNvPr id="52" name="Straight Arrow Connector 51"/>
          <p:cNvCxnSpPr/>
          <p:nvPr/>
        </p:nvCxnSpPr>
        <p:spPr bwMode="auto">
          <a:xfrm>
            <a:off x="3032342" y="2669340"/>
            <a:ext cx="489325" cy="132964"/>
          </a:xfrm>
          <a:prstGeom prst="straightConnector1">
            <a:avLst/>
          </a:prstGeom>
          <a:noFill/>
          <a:ln w="57150" cap="flat" cmpd="sng" algn="ctr">
            <a:solidFill>
              <a:srgbClr val="FFFF66"/>
            </a:solidFill>
            <a:prstDash val="solid"/>
            <a:round/>
            <a:headEnd type="none" w="med" len="med"/>
            <a:tailEnd type="arrow"/>
          </a:ln>
          <a:effectLst/>
        </p:spPr>
      </p:cxnSp>
      <p:sp>
        <p:nvSpPr>
          <p:cNvPr id="5" name="TextBox 4"/>
          <p:cNvSpPr txBox="1"/>
          <p:nvPr/>
        </p:nvSpPr>
        <p:spPr>
          <a:xfrm>
            <a:off x="1970366" y="2254685"/>
            <a:ext cx="1381809" cy="746871"/>
          </a:xfrm>
          <a:prstGeom prst="rect">
            <a:avLst/>
          </a:prstGeom>
          <a:noFill/>
        </p:spPr>
        <p:txBody>
          <a:bodyPr wrap="none" rtlCol="0">
            <a:spAutoFit/>
          </a:bodyPr>
          <a:lstStyle/>
          <a:p>
            <a:pPr algn="ctr"/>
            <a:r>
              <a:rPr lang="en-US" b="1" dirty="0" smtClean="0"/>
              <a:t>Already</a:t>
            </a:r>
          </a:p>
          <a:p>
            <a:pPr algn="ctr"/>
            <a:r>
              <a:rPr lang="en-US" b="1" dirty="0" smtClean="0"/>
              <a:t>transformed</a:t>
            </a:r>
            <a:endParaRPr lang="en-US" b="1" dirty="0"/>
          </a:p>
        </p:txBody>
      </p:sp>
      <p:graphicFrame>
        <p:nvGraphicFramePr>
          <p:cNvPr id="54" name="Table 53"/>
          <p:cNvGraphicFramePr>
            <a:graphicFrameLocks noGrp="1"/>
          </p:cNvGraphicFramePr>
          <p:nvPr>
            <p:extLst>
              <p:ext uri="{D42A27DB-BD31-4B8C-83A1-F6EECF244321}">
                <p14:modId xmlns:p14="http://schemas.microsoft.com/office/powerpoint/2010/main" val="2300566972"/>
              </p:ext>
            </p:extLst>
          </p:nvPr>
        </p:nvGraphicFramePr>
        <p:xfrm>
          <a:off x="539121" y="5051145"/>
          <a:ext cx="4709157" cy="1483360"/>
        </p:xfrm>
        <a:graphic>
          <a:graphicData uri="http://schemas.openxmlformats.org/drawingml/2006/table">
            <a:tbl>
              <a:tblPr firstRow="1" bandRow="1">
                <a:tableStyleId>{C4B1156A-380E-4F78-BDF5-A606A8083BF9}</a:tableStyleId>
              </a:tblPr>
              <a:tblGrid>
                <a:gridCol w="1389114"/>
                <a:gridCol w="3320043"/>
              </a:tblGrid>
              <a:tr h="370840">
                <a:tc>
                  <a:txBody>
                    <a:bodyPr/>
                    <a:lstStyle/>
                    <a:p>
                      <a:r>
                        <a:rPr lang="en-US" dirty="0" smtClean="0"/>
                        <a:t>Originally</a:t>
                      </a:r>
                      <a:endParaRPr lang="en-US" dirty="0"/>
                    </a:p>
                  </a:txBody>
                  <a:tcPr/>
                </a:tc>
                <a:tc>
                  <a:txBody>
                    <a:bodyPr/>
                    <a:lstStyle/>
                    <a:p>
                      <a:r>
                        <a:rPr lang="en-US" dirty="0" smtClean="0"/>
                        <a:t>Critical Path:</a:t>
                      </a:r>
                      <a:r>
                        <a:rPr lang="en-US" baseline="0" dirty="0" smtClean="0"/>
                        <a:t> CP</a:t>
                      </a:r>
                      <a:endParaRPr lang="en-US" dirty="0"/>
                    </a:p>
                  </a:txBody>
                  <a:tcPr/>
                </a:tc>
              </a:tr>
              <a:tr h="370840">
                <a:tc>
                  <a:txBody>
                    <a:bodyPr/>
                    <a:lstStyle/>
                    <a:p>
                      <a:r>
                        <a:rPr lang="en-US" b="1" dirty="0" smtClean="0"/>
                        <a:t>Trans. #1</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0.3∆</a:t>
                      </a:r>
                      <a:r>
                        <a:rPr lang="en-US" b="1" baseline="-25000" dirty="0" smtClean="0">
                          <a:solidFill>
                            <a:srgbClr val="000000"/>
                          </a:solidFill>
                        </a:rPr>
                        <a:t>MUX</a:t>
                      </a:r>
                    </a:p>
                  </a:txBody>
                  <a:tcPr/>
                </a:tc>
              </a:tr>
              <a:tr h="370840">
                <a:tc>
                  <a:txBody>
                    <a:bodyPr/>
                    <a:lstStyle/>
                    <a:p>
                      <a:r>
                        <a:rPr lang="en-US" b="1" dirty="0" smtClean="0"/>
                        <a:t>Trans. #2</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0.5∆</a:t>
                      </a:r>
                      <a:r>
                        <a:rPr lang="en-US" b="1" baseline="-25000" dirty="0" smtClean="0">
                          <a:solidFill>
                            <a:srgbClr val="000000"/>
                          </a:solidFill>
                        </a:rPr>
                        <a:t>MUX</a:t>
                      </a:r>
                    </a:p>
                  </a:txBody>
                  <a:tcPr/>
                </a:tc>
              </a:tr>
              <a:tr h="370840">
                <a:tc>
                  <a:txBody>
                    <a:bodyPr/>
                    <a:lstStyle/>
                    <a:p>
                      <a:r>
                        <a:rPr lang="en-US" b="1" dirty="0" smtClean="0"/>
                        <a:t>Trans. #3</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Critical Path:</a:t>
                      </a:r>
                      <a:r>
                        <a:rPr lang="en-US" b="1" baseline="0" dirty="0" smtClean="0"/>
                        <a:t> CP - </a:t>
                      </a:r>
                      <a:r>
                        <a:rPr lang="en-US" b="1" dirty="0" smtClean="0">
                          <a:solidFill>
                            <a:srgbClr val="000000"/>
                          </a:solidFill>
                        </a:rPr>
                        <a:t>0.7∆</a:t>
                      </a:r>
                      <a:r>
                        <a:rPr lang="en-US" b="1" baseline="-25000" dirty="0" smtClean="0">
                          <a:solidFill>
                            <a:srgbClr val="000000"/>
                          </a:solidFill>
                        </a:rPr>
                        <a:t>MUX</a:t>
                      </a:r>
                    </a:p>
                  </a:txBody>
                  <a:tcPr/>
                </a:tc>
              </a:tr>
            </a:tbl>
          </a:graphicData>
        </a:graphic>
      </p:graphicFrame>
      <p:sp>
        <p:nvSpPr>
          <p:cNvPr id="55" name="Rectangle 4"/>
          <p:cNvSpPr>
            <a:spLocks noChangeArrowheads="1"/>
          </p:cNvSpPr>
          <p:nvPr/>
        </p:nvSpPr>
        <p:spPr bwMode="auto">
          <a:xfrm>
            <a:off x="5388577" y="4940360"/>
            <a:ext cx="3591820" cy="1512703"/>
          </a:xfrm>
          <a:prstGeom prst="rect">
            <a:avLst/>
          </a:prstGeom>
          <a:noFill/>
          <a:ln w="9525">
            <a:noFill/>
            <a:miter lim="800000"/>
            <a:headEnd/>
            <a:tailEnd/>
          </a:ln>
        </p:spPr>
        <p:txBody>
          <a:bodyPr/>
          <a:lstStyle/>
          <a:p>
            <a:pPr marL="342900" indent="-342900">
              <a:buFontTx/>
              <a:buChar char="•"/>
            </a:pPr>
            <a:r>
              <a:rPr lang="en-US" sz="2400" dirty="0" smtClean="0">
                <a:solidFill>
                  <a:srgbClr val="FFFFCC"/>
                </a:solidFill>
              </a:rPr>
              <a:t>Shortened critical path by </a:t>
            </a:r>
            <a:r>
              <a:rPr lang="en-US" sz="2400" b="1" dirty="0" smtClean="0">
                <a:solidFill>
                  <a:srgbClr val="99FF33"/>
                </a:solidFill>
              </a:rPr>
              <a:t>0.7 </a:t>
            </a:r>
            <a:r>
              <a:rPr lang="en-US" sz="2400" b="1" dirty="0">
                <a:solidFill>
                  <a:srgbClr val="99FF33"/>
                </a:solidFill>
              </a:rPr>
              <a:t>∆</a:t>
            </a:r>
            <a:r>
              <a:rPr lang="en-US" sz="2400" b="1" baseline="-25000" dirty="0" smtClean="0">
                <a:solidFill>
                  <a:srgbClr val="99FF33"/>
                </a:solidFill>
              </a:rPr>
              <a:t>MUX</a:t>
            </a:r>
            <a:r>
              <a:rPr lang="en-US" sz="2400" dirty="0" smtClean="0">
                <a:solidFill>
                  <a:srgbClr val="FFFFCC"/>
                </a:solidFill>
              </a:rPr>
              <a:t> via 3 transformations</a:t>
            </a:r>
            <a:endParaRPr lang="en-US" sz="2400" b="1" i="1" dirty="0">
              <a:solidFill>
                <a:srgbClr val="FFFFCC"/>
              </a:solidFill>
            </a:endParaRPr>
          </a:p>
        </p:txBody>
      </p:sp>
    </p:spTree>
    <p:extLst>
      <p:ext uri="{BB962C8B-B14F-4D97-AF65-F5344CB8AC3E}">
        <p14:creationId xmlns:p14="http://schemas.microsoft.com/office/powerpoint/2010/main" val="253936471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34"/>
          <p:cNvSpPr>
            <a:spLocks noChangeArrowheads="1"/>
          </p:cNvSpPr>
          <p:nvPr/>
        </p:nvSpPr>
        <p:spPr bwMode="auto">
          <a:xfrm rot="16200000">
            <a:off x="6665706" y="2338627"/>
            <a:ext cx="593725" cy="249238"/>
          </a:xfrm>
          <a:prstGeom prst="flowChartManualOperation">
            <a:avLst/>
          </a:prstGeom>
          <a:solidFill>
            <a:srgbClr val="FF0000"/>
          </a:solidFill>
          <a:ln w="9525">
            <a:solidFill>
              <a:schemeClr val="tx1"/>
            </a:solidFill>
            <a:miter lim="800000"/>
            <a:headEnd/>
            <a:tailEnd/>
          </a:ln>
          <a:scene3d>
            <a:camera prst="orthographicFront">
              <a:rot lat="0" lon="21599986" rev="19799999"/>
            </a:camera>
            <a:lightRig rig="threePt" dir="t"/>
          </a:scene3d>
        </p:spPr>
        <p:txBody>
          <a:bodyPr wrap="none" anchor="ctr"/>
          <a:lstStyle/>
          <a:p>
            <a:endParaRPr lang="en-US" sz="1400" b="1" dirty="0">
              <a:solidFill>
                <a:schemeClr val="accent2"/>
              </a:solidFill>
              <a:latin typeface="Times New Roman" charset="0"/>
            </a:endParaRPr>
          </a:p>
        </p:txBody>
      </p:sp>
      <p:sp>
        <p:nvSpPr>
          <p:cNvPr id="30" name="AutoShape 34"/>
          <p:cNvSpPr>
            <a:spLocks noChangeArrowheads="1"/>
          </p:cNvSpPr>
          <p:nvPr/>
        </p:nvSpPr>
        <p:spPr bwMode="auto">
          <a:xfrm rot="16200000">
            <a:off x="2298613" y="1496360"/>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9" name="AutoShape 34"/>
          <p:cNvSpPr>
            <a:spLocks noChangeArrowheads="1"/>
          </p:cNvSpPr>
          <p:nvPr/>
        </p:nvSpPr>
        <p:spPr bwMode="auto">
          <a:xfrm rot="16200000">
            <a:off x="8483054" y="3598647"/>
            <a:ext cx="593725" cy="249238"/>
          </a:xfrm>
          <a:prstGeom prst="flowChartManualOperation">
            <a:avLst/>
          </a:prstGeom>
          <a:solidFill>
            <a:srgbClr val="FF0000"/>
          </a:solidFill>
          <a:ln w="9525">
            <a:solidFill>
              <a:schemeClr val="tx1"/>
            </a:solidFill>
            <a:miter lim="800000"/>
            <a:headEnd/>
            <a:tailEnd/>
          </a:ln>
        </p:spPr>
        <p:txBody>
          <a:bodyPr wrap="none" anchor="ctr"/>
          <a:lstStyle/>
          <a:p>
            <a:endParaRPr lang="en-US" sz="1400" b="1" dirty="0">
              <a:solidFill>
                <a:schemeClr val="accent2"/>
              </a:solidFill>
              <a:latin typeface="Times New Roman" charset="0"/>
            </a:endParaRPr>
          </a:p>
        </p:txBody>
      </p:sp>
      <p:sp>
        <p:nvSpPr>
          <p:cNvPr id="2" name="Rectangle 2"/>
          <p:cNvSpPr>
            <a:spLocks noChangeArrowheads="1"/>
          </p:cNvSpPr>
          <p:nvPr/>
        </p:nvSpPr>
        <p:spPr bwMode="auto">
          <a:xfrm>
            <a:off x="0" y="3128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Impact on Timing</a:t>
            </a:r>
            <a:endParaRPr lang="en-GB" sz="3600" b="1" dirty="0">
              <a:solidFill>
                <a:srgbClr val="FAFD00"/>
              </a:solidFill>
            </a:endParaRPr>
          </a:p>
        </p:txBody>
      </p:sp>
      <p:sp>
        <p:nvSpPr>
          <p:cNvPr id="3" name="Oval 2"/>
          <p:cNvSpPr/>
          <p:nvPr/>
        </p:nvSpPr>
        <p:spPr bwMode="auto">
          <a:xfrm>
            <a:off x="1101490" y="252680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s6</a:t>
            </a:r>
          </a:p>
        </p:txBody>
      </p:sp>
      <p:sp>
        <p:nvSpPr>
          <p:cNvPr id="16" name="Oval 15"/>
          <p:cNvSpPr/>
          <p:nvPr/>
        </p:nvSpPr>
        <p:spPr bwMode="auto">
          <a:xfrm>
            <a:off x="5423495" y="1496934"/>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s7</a:t>
            </a:r>
          </a:p>
        </p:txBody>
      </p:sp>
      <p:sp>
        <p:nvSpPr>
          <p:cNvPr id="17" name="Oval 16"/>
          <p:cNvSpPr/>
          <p:nvPr/>
        </p:nvSpPr>
        <p:spPr bwMode="auto">
          <a:xfrm>
            <a:off x="5786338" y="3440629"/>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s4</a:t>
            </a:r>
          </a:p>
        </p:txBody>
      </p:sp>
      <p:sp>
        <p:nvSpPr>
          <p:cNvPr id="18" name="Freeform 17"/>
          <p:cNvSpPr/>
          <p:nvPr/>
        </p:nvSpPr>
        <p:spPr>
          <a:xfrm>
            <a:off x="4107913" y="1503423"/>
            <a:ext cx="1334749" cy="1114085"/>
          </a:xfrm>
          <a:custGeom>
            <a:avLst/>
            <a:gdLst>
              <a:gd name="connsiteX0" fmla="*/ 0 w 1334749"/>
              <a:gd name="connsiteY0" fmla="*/ 1114085 h 1114085"/>
              <a:gd name="connsiteX1" fmla="*/ 259175 w 1334749"/>
              <a:gd name="connsiteY1" fmla="*/ 90407 h 1114085"/>
              <a:gd name="connsiteX2" fmla="*/ 1334749 w 1334749"/>
              <a:gd name="connsiteY2" fmla="*/ 116322 h 1114085"/>
            </a:gdLst>
            <a:ahLst/>
            <a:cxnLst>
              <a:cxn ang="0">
                <a:pos x="connsiteX0" y="connsiteY0"/>
              </a:cxn>
              <a:cxn ang="0">
                <a:pos x="connsiteX1" y="connsiteY1"/>
              </a:cxn>
              <a:cxn ang="0">
                <a:pos x="connsiteX2" y="connsiteY2"/>
              </a:cxn>
            </a:cxnLst>
            <a:rect l="l" t="t" r="r" b="b"/>
            <a:pathLst>
              <a:path w="1334749" h="1114085">
                <a:moveTo>
                  <a:pt x="0" y="1114085"/>
                </a:moveTo>
                <a:cubicBezTo>
                  <a:pt x="18358" y="685393"/>
                  <a:pt x="36717" y="256701"/>
                  <a:pt x="259175" y="90407"/>
                </a:cubicBezTo>
                <a:cubicBezTo>
                  <a:pt x="481633" y="-75887"/>
                  <a:pt x="908191" y="20217"/>
                  <a:pt x="1334749" y="116322"/>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cxnSp>
        <p:nvCxnSpPr>
          <p:cNvPr id="21" name="Straight Arrow Connector 20"/>
          <p:cNvCxnSpPr/>
          <p:nvPr/>
        </p:nvCxnSpPr>
        <p:spPr bwMode="auto">
          <a:xfrm flipV="1">
            <a:off x="6437377" y="3667393"/>
            <a:ext cx="1448274" cy="41969"/>
          </a:xfrm>
          <a:prstGeom prst="straightConnector1">
            <a:avLst/>
          </a:prstGeom>
          <a:noFill/>
          <a:ln w="9525" cap="flat" cmpd="sng" algn="ctr">
            <a:solidFill>
              <a:srgbClr val="0DFFE8"/>
            </a:solidFill>
            <a:prstDash val="solid"/>
            <a:round/>
            <a:headEnd type="none" w="med" len="med"/>
            <a:tailEnd type="arrow"/>
          </a:ln>
          <a:effectLst/>
        </p:spPr>
      </p:cxnSp>
      <p:sp>
        <p:nvSpPr>
          <p:cNvPr id="23" name="Oval 22"/>
          <p:cNvSpPr/>
          <p:nvPr/>
        </p:nvSpPr>
        <p:spPr bwMode="auto">
          <a:xfrm>
            <a:off x="7105022" y="2478643"/>
            <a:ext cx="64793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s8</a:t>
            </a:r>
          </a:p>
        </p:txBody>
      </p:sp>
      <p:sp>
        <p:nvSpPr>
          <p:cNvPr id="24" name="Freeform 23"/>
          <p:cNvSpPr/>
          <p:nvPr/>
        </p:nvSpPr>
        <p:spPr>
          <a:xfrm>
            <a:off x="6711820" y="1762137"/>
            <a:ext cx="1398240" cy="881287"/>
          </a:xfrm>
          <a:custGeom>
            <a:avLst/>
            <a:gdLst>
              <a:gd name="connsiteX0" fmla="*/ 1011576 w 1398240"/>
              <a:gd name="connsiteY0" fmla="*/ 881287 h 881287"/>
              <a:gd name="connsiteX1" fmla="*/ 1387379 w 1398240"/>
              <a:gd name="connsiteY1" fmla="*/ 375926 h 881287"/>
              <a:gd name="connsiteX2" fmla="*/ 635773 w 1398240"/>
              <a:gd name="connsiteY2" fmla="*/ 145 h 881287"/>
              <a:gd name="connsiteX3" fmla="*/ 795 w 1398240"/>
              <a:gd name="connsiteY3" fmla="*/ 337052 h 881287"/>
              <a:gd name="connsiteX4" fmla="*/ 493227 w 1398240"/>
              <a:gd name="connsiteY4" fmla="*/ 790581 h 881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8240" h="881287">
                <a:moveTo>
                  <a:pt x="1011576" y="881287"/>
                </a:moveTo>
                <a:cubicBezTo>
                  <a:pt x="1230794" y="702035"/>
                  <a:pt x="1450013" y="522783"/>
                  <a:pt x="1387379" y="375926"/>
                </a:cubicBezTo>
                <a:cubicBezTo>
                  <a:pt x="1324745" y="229069"/>
                  <a:pt x="866870" y="6624"/>
                  <a:pt x="635773" y="145"/>
                </a:cubicBezTo>
                <a:cubicBezTo>
                  <a:pt x="404676" y="-6334"/>
                  <a:pt x="24553" y="205313"/>
                  <a:pt x="795" y="337052"/>
                </a:cubicBezTo>
                <a:cubicBezTo>
                  <a:pt x="-22963" y="468791"/>
                  <a:pt x="493227" y="790581"/>
                  <a:pt x="493227" y="790581"/>
                </a:cubicBez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25" name="Oval 24"/>
          <p:cNvSpPr/>
          <p:nvPr/>
        </p:nvSpPr>
        <p:spPr bwMode="auto">
          <a:xfrm>
            <a:off x="660891" y="1338343"/>
            <a:ext cx="742293"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s12</a:t>
            </a:r>
          </a:p>
        </p:txBody>
      </p:sp>
      <p:sp>
        <p:nvSpPr>
          <p:cNvPr id="26" name="Oval 25"/>
          <p:cNvSpPr/>
          <p:nvPr/>
        </p:nvSpPr>
        <p:spPr bwMode="auto">
          <a:xfrm>
            <a:off x="2854561" y="1299469"/>
            <a:ext cx="829356" cy="53127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FAFD00"/>
                </a:solidFill>
                <a:effectLst/>
                <a:latin typeface="Arial" charset="0"/>
              </a:rPr>
              <a:t>s13</a:t>
            </a:r>
          </a:p>
        </p:txBody>
      </p:sp>
      <p:cxnSp>
        <p:nvCxnSpPr>
          <p:cNvPr id="27" name="Straight Arrow Connector 26"/>
          <p:cNvCxnSpPr>
            <a:endCxn id="26" idx="2"/>
          </p:cNvCxnSpPr>
          <p:nvPr/>
        </p:nvCxnSpPr>
        <p:spPr bwMode="auto">
          <a:xfrm flipV="1">
            <a:off x="1406287" y="1565107"/>
            <a:ext cx="1448274" cy="41970"/>
          </a:xfrm>
          <a:prstGeom prst="straightConnector1">
            <a:avLst/>
          </a:prstGeom>
          <a:noFill/>
          <a:ln w="9525" cap="flat" cmpd="sng" algn="ctr">
            <a:solidFill>
              <a:srgbClr val="0DFFE8"/>
            </a:solidFill>
            <a:prstDash val="solid"/>
            <a:round/>
            <a:headEnd type="none" w="med" len="med"/>
            <a:tailEnd type="arrow"/>
          </a:ln>
          <a:effectLst/>
        </p:spPr>
      </p:cxnSp>
      <p:sp>
        <p:nvSpPr>
          <p:cNvPr id="35" name="AutoShape 34"/>
          <p:cNvSpPr>
            <a:spLocks noChangeArrowheads="1"/>
          </p:cNvSpPr>
          <p:nvPr/>
        </p:nvSpPr>
        <p:spPr bwMode="auto">
          <a:xfrm rot="16200000">
            <a:off x="3827745" y="2209050"/>
            <a:ext cx="593725" cy="249238"/>
          </a:xfrm>
          <a:prstGeom prst="flowChartManualOperation">
            <a:avLst/>
          </a:prstGeom>
          <a:solidFill>
            <a:srgbClr val="FF0000"/>
          </a:solidFill>
          <a:ln w="9525">
            <a:solidFill>
              <a:schemeClr val="tx1"/>
            </a:solidFill>
            <a:miter lim="800000"/>
            <a:headEnd/>
            <a:tailEnd/>
          </a:ln>
          <a:scene3d>
            <a:camera prst="orthographicFront">
              <a:rot lat="0" lon="0" rev="5400000"/>
            </a:camera>
            <a:lightRig rig="threePt" dir="t"/>
          </a:scene3d>
        </p:spPr>
        <p:txBody>
          <a:bodyPr wrap="none" anchor="ctr"/>
          <a:lstStyle/>
          <a:p>
            <a:endParaRPr lang="en-US" sz="1400" b="1" dirty="0">
              <a:solidFill>
                <a:schemeClr val="accent2"/>
              </a:solidFill>
              <a:latin typeface="Times New Roman" charset="0"/>
            </a:endParaRPr>
          </a:p>
        </p:txBody>
      </p:sp>
      <p:sp>
        <p:nvSpPr>
          <p:cNvPr id="36" name="Freeform 35"/>
          <p:cNvSpPr/>
          <p:nvPr/>
        </p:nvSpPr>
        <p:spPr>
          <a:xfrm>
            <a:off x="1415660" y="3045120"/>
            <a:ext cx="2424484" cy="777478"/>
          </a:xfrm>
          <a:custGeom>
            <a:avLst/>
            <a:gdLst>
              <a:gd name="connsiteX0" fmla="*/ 9796 w 2424484"/>
              <a:gd name="connsiteY0" fmla="*/ 0 h 982154"/>
              <a:gd name="connsiteX1" fmla="*/ 61630 w 2424484"/>
              <a:gd name="connsiteY1" fmla="*/ 401697 h 982154"/>
              <a:gd name="connsiteX2" fmla="*/ 476310 w 2424484"/>
              <a:gd name="connsiteY2" fmla="*/ 673814 h 982154"/>
              <a:gd name="connsiteX3" fmla="*/ 1435255 w 2424484"/>
              <a:gd name="connsiteY3" fmla="*/ 971847 h 982154"/>
              <a:gd name="connsiteX4" fmla="*/ 2070233 w 2424484"/>
              <a:gd name="connsiteY4" fmla="*/ 907058 h 982154"/>
              <a:gd name="connsiteX5" fmla="*/ 2368283 w 2424484"/>
              <a:gd name="connsiteY5" fmla="*/ 842268 h 982154"/>
              <a:gd name="connsiteX6" fmla="*/ 2420118 w 2424484"/>
              <a:gd name="connsiteY6" fmla="*/ 570151 h 982154"/>
              <a:gd name="connsiteX7" fmla="*/ 2420118 w 2424484"/>
              <a:gd name="connsiteY7" fmla="*/ 349865 h 982154"/>
              <a:gd name="connsiteX8" fmla="*/ 2407160 w 2424484"/>
              <a:gd name="connsiteY8" fmla="*/ 349865 h 9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24484" h="982154">
                <a:moveTo>
                  <a:pt x="9796" y="0"/>
                </a:moveTo>
                <a:cubicBezTo>
                  <a:pt x="-3163" y="144697"/>
                  <a:pt x="-16122" y="289395"/>
                  <a:pt x="61630" y="401697"/>
                </a:cubicBezTo>
                <a:cubicBezTo>
                  <a:pt x="139382" y="513999"/>
                  <a:pt x="247373" y="578789"/>
                  <a:pt x="476310" y="673814"/>
                </a:cubicBezTo>
                <a:cubicBezTo>
                  <a:pt x="705247" y="768839"/>
                  <a:pt x="1169601" y="932973"/>
                  <a:pt x="1435255" y="971847"/>
                </a:cubicBezTo>
                <a:cubicBezTo>
                  <a:pt x="1700909" y="1010721"/>
                  <a:pt x="1914728" y="928655"/>
                  <a:pt x="2070233" y="907058"/>
                </a:cubicBezTo>
                <a:cubicBezTo>
                  <a:pt x="2225738" y="885462"/>
                  <a:pt x="2309969" y="898419"/>
                  <a:pt x="2368283" y="842268"/>
                </a:cubicBezTo>
                <a:cubicBezTo>
                  <a:pt x="2426597" y="786117"/>
                  <a:pt x="2411479" y="652218"/>
                  <a:pt x="2420118" y="570151"/>
                </a:cubicBezTo>
                <a:cubicBezTo>
                  <a:pt x="2428757" y="488084"/>
                  <a:pt x="2422278" y="386579"/>
                  <a:pt x="2420118" y="349865"/>
                </a:cubicBezTo>
                <a:cubicBezTo>
                  <a:pt x="2417958" y="313151"/>
                  <a:pt x="2407160" y="349865"/>
                  <a:pt x="2407160" y="349865"/>
                </a:cubicBez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7" name="Freeform 36"/>
          <p:cNvSpPr/>
          <p:nvPr/>
        </p:nvSpPr>
        <p:spPr>
          <a:xfrm>
            <a:off x="3822181" y="2034401"/>
            <a:ext cx="1944447" cy="1710450"/>
          </a:xfrm>
          <a:custGeom>
            <a:avLst/>
            <a:gdLst>
              <a:gd name="connsiteX0" fmla="*/ 1944447 w 1944447"/>
              <a:gd name="connsiteY0" fmla="*/ 0 h 1891953"/>
              <a:gd name="connsiteX1" fmla="*/ 1879654 w 1944447"/>
              <a:gd name="connsiteY1" fmla="*/ 634940 h 1891953"/>
              <a:gd name="connsiteX2" fmla="*/ 1711190 w 1944447"/>
              <a:gd name="connsiteY2" fmla="*/ 1451291 h 1891953"/>
              <a:gd name="connsiteX3" fmla="*/ 1115089 w 1944447"/>
              <a:gd name="connsiteY3" fmla="*/ 1788198 h 1891953"/>
              <a:gd name="connsiteX4" fmla="*/ 544905 w 1944447"/>
              <a:gd name="connsiteY4" fmla="*/ 1840030 h 1891953"/>
              <a:gd name="connsiteX5" fmla="*/ 78391 w 1944447"/>
              <a:gd name="connsiteY5" fmla="*/ 1891862 h 1891953"/>
              <a:gd name="connsiteX6" fmla="*/ 639 w 1944447"/>
              <a:gd name="connsiteY6" fmla="*/ 1827072 h 1891953"/>
              <a:gd name="connsiteX7" fmla="*/ 639 w 1944447"/>
              <a:gd name="connsiteY7" fmla="*/ 1827072 h 189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447" h="1891953">
                <a:moveTo>
                  <a:pt x="1944447" y="0"/>
                </a:moveTo>
                <a:cubicBezTo>
                  <a:pt x="1931488" y="196529"/>
                  <a:pt x="1918530" y="393058"/>
                  <a:pt x="1879654" y="634940"/>
                </a:cubicBezTo>
                <a:cubicBezTo>
                  <a:pt x="1840778" y="876822"/>
                  <a:pt x="1838617" y="1259081"/>
                  <a:pt x="1711190" y="1451291"/>
                </a:cubicBezTo>
                <a:cubicBezTo>
                  <a:pt x="1583763" y="1643501"/>
                  <a:pt x="1309470" y="1723408"/>
                  <a:pt x="1115089" y="1788198"/>
                </a:cubicBezTo>
                <a:cubicBezTo>
                  <a:pt x="920708" y="1852988"/>
                  <a:pt x="717688" y="1822753"/>
                  <a:pt x="544905" y="1840030"/>
                </a:cubicBezTo>
                <a:cubicBezTo>
                  <a:pt x="372122" y="1857307"/>
                  <a:pt x="169102" y="1894022"/>
                  <a:pt x="78391" y="1891862"/>
                </a:cubicBezTo>
                <a:cubicBezTo>
                  <a:pt x="-12320" y="1889702"/>
                  <a:pt x="639" y="1827072"/>
                  <a:pt x="639" y="1827072"/>
                </a:cubicBezTo>
                <a:lnTo>
                  <a:pt x="639" y="1827072"/>
                </a:lnTo>
              </a:path>
            </a:pathLst>
          </a:custGeom>
          <a:ln>
            <a:solidFill>
              <a:srgbClr val="0DFFE8"/>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38" name="Freeform 37"/>
          <p:cNvSpPr/>
          <p:nvPr/>
        </p:nvSpPr>
        <p:spPr>
          <a:xfrm>
            <a:off x="3822820" y="3071036"/>
            <a:ext cx="12958" cy="246202"/>
          </a:xfrm>
          <a:custGeom>
            <a:avLst/>
            <a:gdLst>
              <a:gd name="connsiteX0" fmla="*/ 0 w 12958"/>
              <a:gd name="connsiteY0" fmla="*/ 246202 h 246202"/>
              <a:gd name="connsiteX1" fmla="*/ 12958 w 12958"/>
              <a:gd name="connsiteY1" fmla="*/ 0 h 246202"/>
              <a:gd name="connsiteX2" fmla="*/ 12958 w 12958"/>
              <a:gd name="connsiteY2" fmla="*/ 0 h 246202"/>
            </a:gdLst>
            <a:ahLst/>
            <a:cxnLst>
              <a:cxn ang="0">
                <a:pos x="connsiteX0" y="connsiteY0"/>
              </a:cxn>
              <a:cxn ang="0">
                <a:pos x="connsiteX1" y="connsiteY1"/>
              </a:cxn>
              <a:cxn ang="0">
                <a:pos x="connsiteX2" y="connsiteY2"/>
              </a:cxn>
            </a:cxnLst>
            <a:rect l="l" t="t" r="r" b="b"/>
            <a:pathLst>
              <a:path w="12958" h="246202">
                <a:moveTo>
                  <a:pt x="0" y="246202"/>
                </a:moveTo>
                <a:lnTo>
                  <a:pt x="12958" y="0"/>
                </a:lnTo>
                <a:lnTo>
                  <a:pt x="12958" y="0"/>
                </a:lnTo>
              </a:path>
            </a:pathLst>
          </a:custGeom>
          <a:ln>
            <a:solidFill>
              <a:srgbClr val="0DFFE8"/>
            </a:solidFill>
            <a:headEnd type="none"/>
            <a:tailEnd type="arrow"/>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41" name="TextBox 40"/>
          <p:cNvSpPr txBox="1"/>
          <p:nvPr/>
        </p:nvSpPr>
        <p:spPr>
          <a:xfrm>
            <a:off x="1357558" y="929877"/>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6" name="TextBox 45"/>
          <p:cNvSpPr txBox="1"/>
          <p:nvPr/>
        </p:nvSpPr>
        <p:spPr>
          <a:xfrm>
            <a:off x="6693448" y="1406226"/>
            <a:ext cx="1408859" cy="389850"/>
          </a:xfrm>
          <a:prstGeom prst="rect">
            <a:avLst/>
          </a:prstGeom>
          <a:noFill/>
        </p:spPr>
        <p:txBody>
          <a:bodyPr wrap="none" rtlCol="0">
            <a:spAutoFit/>
          </a:bodyPr>
          <a:lstStyle/>
          <a:p>
            <a:r>
              <a:rPr lang="en-US" b="1" dirty="0" smtClean="0">
                <a:solidFill>
                  <a:srgbClr val="66FFFF"/>
                </a:solidFill>
              </a:rPr>
              <a:t>CP – 0.8∆</a:t>
            </a:r>
            <a:r>
              <a:rPr lang="en-US" b="1" baseline="-25000" dirty="0" smtClean="0">
                <a:solidFill>
                  <a:srgbClr val="66FFFF"/>
                </a:solidFill>
              </a:rPr>
              <a:t>MUX</a:t>
            </a:r>
            <a:endParaRPr lang="en-US" b="1" baseline="-25000" dirty="0">
              <a:solidFill>
                <a:srgbClr val="66FFFF"/>
              </a:solidFill>
            </a:endParaRPr>
          </a:p>
        </p:txBody>
      </p:sp>
      <p:sp>
        <p:nvSpPr>
          <p:cNvPr id="47" name="TextBox 46"/>
          <p:cNvSpPr txBox="1"/>
          <p:nvPr/>
        </p:nvSpPr>
        <p:spPr>
          <a:xfrm>
            <a:off x="1710552" y="4431621"/>
            <a:ext cx="5632270" cy="389850"/>
          </a:xfrm>
          <a:prstGeom prst="rect">
            <a:avLst/>
          </a:prstGeom>
          <a:noFill/>
        </p:spPr>
        <p:txBody>
          <a:bodyPr wrap="none" rtlCol="0">
            <a:spAutoFit/>
          </a:bodyPr>
          <a:lstStyle/>
          <a:p>
            <a:r>
              <a:rPr lang="en-US" dirty="0" smtClean="0"/>
              <a:t>All paths within 2</a:t>
            </a:r>
            <a:r>
              <a:rPr lang="en-US" dirty="0" smtClean="0">
                <a:solidFill>
                  <a:srgbClr val="FFFF66"/>
                </a:solidFill>
              </a:rPr>
              <a:t>∆</a:t>
            </a:r>
            <a:r>
              <a:rPr lang="en-US" baseline="-25000" dirty="0">
                <a:solidFill>
                  <a:srgbClr val="FFFF66"/>
                </a:solidFill>
              </a:rPr>
              <a:t>MUX</a:t>
            </a:r>
            <a:r>
              <a:rPr lang="en-US" dirty="0" smtClean="0"/>
              <a:t> delays from critical path shown above</a:t>
            </a:r>
            <a:endParaRPr lang="en-US" dirty="0"/>
          </a:p>
        </p:txBody>
      </p:sp>
      <p:sp>
        <p:nvSpPr>
          <p:cNvPr id="42" name="TextBox 41"/>
          <p:cNvSpPr txBox="1"/>
          <p:nvPr/>
        </p:nvSpPr>
        <p:spPr>
          <a:xfrm>
            <a:off x="1983220" y="3771343"/>
            <a:ext cx="1408859" cy="389850"/>
          </a:xfrm>
          <a:prstGeom prst="rect">
            <a:avLst/>
          </a:prstGeom>
          <a:noFill/>
        </p:spPr>
        <p:txBody>
          <a:bodyPr wrap="none" rtlCol="0">
            <a:spAutoFit/>
          </a:bodyPr>
          <a:lstStyle/>
          <a:p>
            <a:r>
              <a:rPr lang="en-US" b="1" dirty="0" smtClean="0">
                <a:solidFill>
                  <a:srgbClr val="66FFFF"/>
                </a:solidFill>
              </a:rPr>
              <a:t>CP – 1.0∆</a:t>
            </a:r>
            <a:r>
              <a:rPr lang="en-US" b="1" baseline="-25000" dirty="0" smtClean="0">
                <a:solidFill>
                  <a:srgbClr val="66FFFF"/>
                </a:solidFill>
              </a:rPr>
              <a:t>MUX</a:t>
            </a:r>
            <a:endParaRPr lang="en-US" b="1" baseline="-25000" dirty="0">
              <a:solidFill>
                <a:srgbClr val="66FFFF"/>
              </a:solidFill>
            </a:endParaRPr>
          </a:p>
        </p:txBody>
      </p:sp>
      <p:sp>
        <p:nvSpPr>
          <p:cNvPr id="40" name="Oval 39"/>
          <p:cNvSpPr/>
          <p:nvPr/>
        </p:nvSpPr>
        <p:spPr bwMode="auto">
          <a:xfrm>
            <a:off x="3521667" y="2536666"/>
            <a:ext cx="647936"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chemeClr val="tx1"/>
                </a:solidFill>
                <a:effectLst/>
                <a:latin typeface="Arial" charset="0"/>
              </a:rPr>
              <a:t>s9</a:t>
            </a:r>
          </a:p>
        </p:txBody>
      </p:sp>
      <p:sp>
        <p:nvSpPr>
          <p:cNvPr id="34" name="TextBox 33"/>
          <p:cNvSpPr txBox="1"/>
          <p:nvPr/>
        </p:nvSpPr>
        <p:spPr>
          <a:xfrm>
            <a:off x="6444126" y="3282035"/>
            <a:ext cx="1408859" cy="389850"/>
          </a:xfrm>
          <a:prstGeom prst="rect">
            <a:avLst/>
          </a:prstGeom>
          <a:noFill/>
        </p:spPr>
        <p:txBody>
          <a:bodyPr wrap="none" rtlCol="0">
            <a:spAutoFit/>
          </a:bodyPr>
          <a:lstStyle/>
          <a:p>
            <a:r>
              <a:rPr lang="en-US" b="1" dirty="0" smtClean="0">
                <a:solidFill>
                  <a:srgbClr val="66FFFF"/>
                </a:solidFill>
              </a:rPr>
              <a:t>CP – 1.3∆</a:t>
            </a:r>
            <a:r>
              <a:rPr lang="en-US" b="1" baseline="-25000" dirty="0" smtClean="0">
                <a:solidFill>
                  <a:srgbClr val="66FFFF"/>
                </a:solidFill>
              </a:rPr>
              <a:t>MUX</a:t>
            </a:r>
            <a:endParaRPr lang="en-US" b="1" baseline="-25000" dirty="0">
              <a:solidFill>
                <a:srgbClr val="66FFFF"/>
              </a:solidFill>
            </a:endParaRPr>
          </a:p>
        </p:txBody>
      </p:sp>
      <p:sp>
        <p:nvSpPr>
          <p:cNvPr id="33" name="AutoShape 34"/>
          <p:cNvSpPr>
            <a:spLocks noChangeArrowheads="1"/>
          </p:cNvSpPr>
          <p:nvPr/>
        </p:nvSpPr>
        <p:spPr bwMode="auto">
          <a:xfrm rot="16200000">
            <a:off x="5522245" y="2141164"/>
            <a:ext cx="593725" cy="249238"/>
          </a:xfrm>
          <a:prstGeom prst="flowChartManualOperation">
            <a:avLst/>
          </a:prstGeom>
          <a:solidFill>
            <a:srgbClr val="FF0000"/>
          </a:solidFill>
          <a:ln w="9525">
            <a:solidFill>
              <a:schemeClr val="tx1"/>
            </a:solidFill>
            <a:miter lim="800000"/>
            <a:headEnd/>
            <a:tailEnd/>
          </a:ln>
          <a:scene3d>
            <a:camera prst="orthographicFront">
              <a:rot lat="0" lon="0" rev="16200000"/>
            </a:camera>
            <a:lightRig rig="threePt" dir="t"/>
          </a:scene3d>
        </p:spPr>
        <p:txBody>
          <a:bodyPr wrap="none" anchor="ctr"/>
          <a:lstStyle/>
          <a:p>
            <a:endParaRPr lang="en-US" sz="1400" b="1" dirty="0">
              <a:solidFill>
                <a:schemeClr val="accent2"/>
              </a:solidFill>
              <a:latin typeface="Times New Roman" charset="0"/>
            </a:endParaRPr>
          </a:p>
        </p:txBody>
      </p:sp>
      <p:sp>
        <p:nvSpPr>
          <p:cNvPr id="39" name="Oval 38"/>
          <p:cNvSpPr/>
          <p:nvPr/>
        </p:nvSpPr>
        <p:spPr bwMode="auto">
          <a:xfrm>
            <a:off x="7852985" y="3401755"/>
            <a:ext cx="751604" cy="531276"/>
          </a:xfrm>
          <a:prstGeom prst="ellipse">
            <a:avLst/>
          </a:prstGeom>
          <a:solidFill>
            <a:srgbClr val="FFFF66"/>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1600" b="0" i="0" u="none" strike="noStrike" cap="none" normalizeH="0" baseline="0" dirty="0" smtClean="0">
                <a:ln>
                  <a:noFill/>
                </a:ln>
                <a:solidFill>
                  <a:srgbClr val="000000"/>
                </a:solidFill>
                <a:effectLst/>
                <a:latin typeface="Arial" charset="0"/>
              </a:rPr>
              <a:t>s10</a:t>
            </a:r>
          </a:p>
        </p:txBody>
      </p:sp>
      <p:grpSp>
        <p:nvGrpSpPr>
          <p:cNvPr id="4" name="Group 3"/>
          <p:cNvGrpSpPr/>
          <p:nvPr/>
        </p:nvGrpSpPr>
        <p:grpSpPr>
          <a:xfrm>
            <a:off x="3683917" y="1830745"/>
            <a:ext cx="2481328" cy="1138316"/>
            <a:chOff x="3683917" y="1830745"/>
            <a:chExt cx="2481328" cy="1138316"/>
          </a:xfrm>
        </p:grpSpPr>
        <p:sp>
          <p:nvSpPr>
            <p:cNvPr id="45" name="TextBox 44"/>
            <p:cNvSpPr txBox="1"/>
            <p:nvPr/>
          </p:nvSpPr>
          <p:spPr>
            <a:xfrm>
              <a:off x="3683917" y="1830745"/>
              <a:ext cx="1408859" cy="389850"/>
            </a:xfrm>
            <a:prstGeom prst="rect">
              <a:avLst/>
            </a:prstGeom>
            <a:noFill/>
          </p:spPr>
          <p:txBody>
            <a:bodyPr wrap="none" rtlCol="0">
              <a:spAutoFit/>
            </a:bodyPr>
            <a:lstStyle/>
            <a:p>
              <a:r>
                <a:rPr lang="en-US" b="1" dirty="0" smtClean="0">
                  <a:solidFill>
                    <a:srgbClr val="66FFFF"/>
                  </a:solidFill>
                </a:rPr>
                <a:t>CP – 1.5∆</a:t>
              </a:r>
              <a:r>
                <a:rPr lang="en-US" b="1" baseline="-25000" dirty="0" smtClean="0">
                  <a:solidFill>
                    <a:srgbClr val="66FFFF"/>
                  </a:solidFill>
                </a:rPr>
                <a:t>MUX</a:t>
              </a:r>
              <a:endParaRPr lang="en-US" b="1" baseline="-25000" dirty="0">
                <a:solidFill>
                  <a:srgbClr val="66FFFF"/>
                </a:solidFill>
              </a:endParaRPr>
            </a:p>
          </p:txBody>
        </p:sp>
        <p:sp>
          <p:nvSpPr>
            <p:cNvPr id="50" name="TextBox 49"/>
            <p:cNvSpPr txBox="1"/>
            <p:nvPr/>
          </p:nvSpPr>
          <p:spPr>
            <a:xfrm>
              <a:off x="4756386" y="2579211"/>
              <a:ext cx="1408859" cy="389850"/>
            </a:xfrm>
            <a:prstGeom prst="rect">
              <a:avLst/>
            </a:prstGeom>
            <a:noFill/>
          </p:spPr>
          <p:txBody>
            <a:bodyPr wrap="none" rtlCol="0">
              <a:spAutoFit/>
            </a:bodyPr>
            <a:lstStyle/>
            <a:p>
              <a:r>
                <a:rPr lang="en-US" b="1" dirty="0" smtClean="0">
                  <a:solidFill>
                    <a:srgbClr val="66FFFF"/>
                  </a:solidFill>
                </a:rPr>
                <a:t>CP – 0.7∆</a:t>
              </a:r>
              <a:r>
                <a:rPr lang="en-US" b="1" baseline="-25000" dirty="0" smtClean="0">
                  <a:solidFill>
                    <a:srgbClr val="66FFFF"/>
                  </a:solidFill>
                </a:rPr>
                <a:t>MUX</a:t>
              </a:r>
              <a:endParaRPr lang="en-US" b="1" baseline="-25000" dirty="0">
                <a:solidFill>
                  <a:srgbClr val="66FFFF"/>
                </a:solidFill>
              </a:endParaRPr>
            </a:p>
          </p:txBody>
        </p:sp>
      </p:grpSp>
      <p:cxnSp>
        <p:nvCxnSpPr>
          <p:cNvPr id="52" name="Straight Arrow Connector 51"/>
          <p:cNvCxnSpPr/>
          <p:nvPr/>
        </p:nvCxnSpPr>
        <p:spPr bwMode="auto">
          <a:xfrm>
            <a:off x="3032342" y="2669340"/>
            <a:ext cx="489325" cy="132964"/>
          </a:xfrm>
          <a:prstGeom prst="straightConnector1">
            <a:avLst/>
          </a:prstGeom>
          <a:noFill/>
          <a:ln w="57150" cap="flat" cmpd="sng" algn="ctr">
            <a:solidFill>
              <a:srgbClr val="FFFF66"/>
            </a:solidFill>
            <a:prstDash val="solid"/>
            <a:round/>
            <a:headEnd type="none" w="med" len="med"/>
            <a:tailEnd type="arrow"/>
          </a:ln>
          <a:effectLst/>
        </p:spPr>
      </p:cxnSp>
      <p:sp>
        <p:nvSpPr>
          <p:cNvPr id="5" name="TextBox 4"/>
          <p:cNvSpPr txBox="1"/>
          <p:nvPr/>
        </p:nvSpPr>
        <p:spPr>
          <a:xfrm>
            <a:off x="1970366" y="2254685"/>
            <a:ext cx="1381809" cy="746871"/>
          </a:xfrm>
          <a:prstGeom prst="rect">
            <a:avLst/>
          </a:prstGeom>
          <a:noFill/>
        </p:spPr>
        <p:txBody>
          <a:bodyPr wrap="none" rtlCol="0">
            <a:spAutoFit/>
          </a:bodyPr>
          <a:lstStyle/>
          <a:p>
            <a:pPr algn="ctr"/>
            <a:r>
              <a:rPr lang="en-US" b="1" dirty="0" smtClean="0"/>
              <a:t>Already</a:t>
            </a:r>
          </a:p>
          <a:p>
            <a:pPr algn="ctr"/>
            <a:r>
              <a:rPr lang="en-US" b="1" dirty="0" smtClean="0"/>
              <a:t>transformed</a:t>
            </a:r>
            <a:endParaRPr lang="en-US" b="1" dirty="0"/>
          </a:p>
        </p:txBody>
      </p:sp>
      <p:sp>
        <p:nvSpPr>
          <p:cNvPr id="55" name="Rectangle 4"/>
          <p:cNvSpPr>
            <a:spLocks noChangeArrowheads="1"/>
          </p:cNvSpPr>
          <p:nvPr/>
        </p:nvSpPr>
        <p:spPr bwMode="auto">
          <a:xfrm>
            <a:off x="5388577" y="4940360"/>
            <a:ext cx="3591820" cy="1512703"/>
          </a:xfrm>
          <a:prstGeom prst="rect">
            <a:avLst/>
          </a:prstGeom>
          <a:noFill/>
          <a:ln w="9525">
            <a:noFill/>
            <a:miter lim="800000"/>
            <a:headEnd/>
            <a:tailEnd/>
          </a:ln>
        </p:spPr>
        <p:txBody>
          <a:bodyPr/>
          <a:lstStyle/>
          <a:p>
            <a:pPr marL="342900" indent="-342900">
              <a:buFontTx/>
              <a:buChar char="•"/>
            </a:pPr>
            <a:r>
              <a:rPr lang="en-US" sz="2400" dirty="0" smtClean="0">
                <a:solidFill>
                  <a:srgbClr val="FFFFCC"/>
                </a:solidFill>
              </a:rPr>
              <a:t>Shortened critical path by </a:t>
            </a:r>
            <a:r>
              <a:rPr lang="en-US" sz="2400" b="1" dirty="0" smtClean="0">
                <a:solidFill>
                  <a:srgbClr val="99FF33"/>
                </a:solidFill>
              </a:rPr>
              <a:t>0.7 </a:t>
            </a:r>
            <a:r>
              <a:rPr lang="en-US" sz="2400" b="1" dirty="0">
                <a:solidFill>
                  <a:srgbClr val="99FF33"/>
                </a:solidFill>
              </a:rPr>
              <a:t>∆</a:t>
            </a:r>
            <a:r>
              <a:rPr lang="en-US" sz="2400" b="1" baseline="-25000" dirty="0" smtClean="0">
                <a:solidFill>
                  <a:srgbClr val="99FF33"/>
                </a:solidFill>
              </a:rPr>
              <a:t>MUX</a:t>
            </a:r>
            <a:r>
              <a:rPr lang="en-US" sz="2400" dirty="0" smtClean="0">
                <a:solidFill>
                  <a:srgbClr val="FFFFCC"/>
                </a:solidFill>
              </a:rPr>
              <a:t> via 3 transformations</a:t>
            </a:r>
            <a:endParaRPr lang="en-US" sz="2400" b="1" i="1" dirty="0">
              <a:solidFill>
                <a:srgbClr val="FFFFCC"/>
              </a:solidFill>
            </a:endParaRPr>
          </a:p>
        </p:txBody>
      </p:sp>
      <p:sp>
        <p:nvSpPr>
          <p:cNvPr id="43" name="Rectangle 4"/>
          <p:cNvSpPr>
            <a:spLocks noChangeArrowheads="1"/>
          </p:cNvSpPr>
          <p:nvPr/>
        </p:nvSpPr>
        <p:spPr bwMode="auto">
          <a:xfrm>
            <a:off x="331570" y="5040927"/>
            <a:ext cx="4968549" cy="1632422"/>
          </a:xfrm>
          <a:prstGeom prst="rect">
            <a:avLst/>
          </a:prstGeom>
          <a:noFill/>
          <a:ln w="38100" cmpd="sng">
            <a:solidFill>
              <a:srgbClr val="FF3300"/>
            </a:solidFill>
            <a:miter lim="800000"/>
            <a:headEnd/>
            <a:tailEnd/>
          </a:ln>
        </p:spPr>
        <p:txBody>
          <a:bodyPr/>
          <a:lstStyle/>
          <a:p>
            <a:r>
              <a:rPr lang="en-US" sz="2400" b="1" i="1" dirty="0" smtClean="0">
                <a:ln>
                  <a:solidFill>
                    <a:srgbClr val="FF3300"/>
                  </a:solidFill>
                </a:ln>
                <a:solidFill>
                  <a:srgbClr val="FF3300"/>
                </a:solidFill>
              </a:rPr>
              <a:t>Limitation:</a:t>
            </a:r>
          </a:p>
          <a:p>
            <a:pPr marL="342900" indent="-342900">
              <a:buFont typeface="Arial"/>
              <a:buChar char="•"/>
            </a:pPr>
            <a:r>
              <a:rPr lang="en-US" sz="2400" b="1" i="1" dirty="0" smtClean="0">
                <a:ln>
                  <a:solidFill>
                    <a:srgbClr val="FF3300"/>
                  </a:solidFill>
                </a:ln>
                <a:solidFill>
                  <a:srgbClr val="FFFFCC"/>
                </a:solidFill>
              </a:rPr>
              <a:t>Critical path originating and terminating at the same FF</a:t>
            </a:r>
            <a:endParaRPr lang="en-US" sz="2400" b="1" i="1" dirty="0">
              <a:ln>
                <a:solidFill>
                  <a:srgbClr val="FF3300"/>
                </a:solidFill>
              </a:ln>
              <a:solidFill>
                <a:srgbClr val="FFFFCC"/>
              </a:solidFill>
            </a:endParaRPr>
          </a:p>
        </p:txBody>
      </p:sp>
    </p:spTree>
    <p:extLst>
      <p:ext uri="{BB962C8B-B14F-4D97-AF65-F5344CB8AC3E}">
        <p14:creationId xmlns:p14="http://schemas.microsoft.com/office/powerpoint/2010/main" val="149737914"/>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273050"/>
            <a:ext cx="9143999" cy="694359"/>
          </a:xfrm>
          <a:prstGeom prst="rect">
            <a:avLst/>
          </a:prstGeom>
          <a:noFill/>
          <a:ln w="9525">
            <a:noFill/>
            <a:miter lim="800000"/>
            <a:headEnd/>
            <a:tailEnd/>
          </a:ln>
        </p:spPr>
        <p:txBody>
          <a:bodyPr lIns="92075" tIns="46038" rIns="92075" bIns="46038" anchor="b"/>
          <a:lstStyle/>
          <a:p>
            <a:pPr algn="ctr"/>
            <a:r>
              <a:rPr lang="en-GB" sz="3400" b="1" dirty="0" smtClean="0"/>
              <a:t>Iterative Application of Transformations</a:t>
            </a:r>
            <a:endParaRPr lang="en-GB" sz="3400" b="1" dirty="0">
              <a:solidFill>
                <a:srgbClr val="FAFD00"/>
              </a:solidFill>
            </a:endParaRPr>
          </a:p>
        </p:txBody>
      </p:sp>
      <p:pic>
        <p:nvPicPr>
          <p:cNvPr id="6146" name="Picture 2"/>
          <p:cNvPicPr>
            <a:picLocks noChangeAspect="1" noChangeArrowheads="1"/>
          </p:cNvPicPr>
          <p:nvPr/>
        </p:nvPicPr>
        <p:blipFill>
          <a:blip r:embed="rId2" cstate="print"/>
          <a:srcRect/>
          <a:stretch>
            <a:fillRect/>
          </a:stretch>
        </p:blipFill>
        <p:spPr bwMode="auto">
          <a:xfrm>
            <a:off x="1931882" y="1099925"/>
            <a:ext cx="5565913" cy="5380383"/>
          </a:xfrm>
          <a:prstGeom prst="rect">
            <a:avLst/>
          </a:prstGeom>
          <a:noFill/>
          <a:ln w="9525">
            <a:noFill/>
            <a:miter lim="800000"/>
            <a:headEnd/>
            <a:tailEnd/>
          </a:ln>
        </p:spPr>
      </p:pic>
      <p:sp>
        <p:nvSpPr>
          <p:cNvPr id="5" name="Rectangle 4"/>
          <p:cNvSpPr/>
          <p:nvPr/>
        </p:nvSpPr>
        <p:spPr bwMode="auto">
          <a:xfrm>
            <a:off x="1574073" y="1112888"/>
            <a:ext cx="357809" cy="5353879"/>
          </a:xfrm>
          <a:prstGeom prst="rect">
            <a:avLst/>
          </a:prstGeom>
          <a:solidFill>
            <a:srgbClr val="FFFFFF"/>
          </a:solidFill>
          <a:ln w="9525" cap="flat" cmpd="sng" algn="ctr">
            <a:solidFill>
              <a:srgbClr val="FFFFFF"/>
            </a:solid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cxnSp>
        <p:nvCxnSpPr>
          <p:cNvPr id="7" name="Straight Connector 6"/>
          <p:cNvCxnSpPr/>
          <p:nvPr/>
        </p:nvCxnSpPr>
        <p:spPr bwMode="auto">
          <a:xfrm rot="5400000">
            <a:off x="-261352" y="3902765"/>
            <a:ext cx="4439478" cy="0"/>
          </a:xfrm>
          <a:prstGeom prst="line">
            <a:avLst/>
          </a:prstGeom>
          <a:no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67342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2"/>
          <p:cNvSpPr>
            <a:spLocks noChangeArrowheads="1"/>
          </p:cNvSpPr>
          <p:nvPr/>
        </p:nvSpPr>
        <p:spPr bwMode="auto">
          <a:xfrm>
            <a:off x="0" y="3382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Scan Retiming Further</a:t>
            </a:r>
            <a:endParaRPr lang="en-GB" sz="3600" b="1" dirty="0">
              <a:solidFill>
                <a:srgbClr val="FAFD00"/>
              </a:solidFill>
            </a:endParaRPr>
          </a:p>
        </p:txBody>
      </p:sp>
      <p:sp>
        <p:nvSpPr>
          <p:cNvPr id="67" name="TextBox 133"/>
          <p:cNvSpPr txBox="1">
            <a:spLocks noChangeArrowheads="1"/>
          </p:cNvSpPr>
          <p:nvPr/>
        </p:nvSpPr>
        <p:spPr bwMode="auto">
          <a:xfrm>
            <a:off x="4952650" y="22148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68" name="TextBox 134"/>
          <p:cNvSpPr txBox="1">
            <a:spLocks noChangeArrowheads="1"/>
          </p:cNvSpPr>
          <p:nvPr/>
        </p:nvSpPr>
        <p:spPr bwMode="auto">
          <a:xfrm>
            <a:off x="4973287" y="16766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sp>
        <p:nvSpPr>
          <p:cNvPr id="73" name="AutoShape 39"/>
          <p:cNvSpPr>
            <a:spLocks noChangeArrowheads="1"/>
          </p:cNvSpPr>
          <p:nvPr/>
        </p:nvSpPr>
        <p:spPr bwMode="auto">
          <a:xfrm rot="16200000">
            <a:off x="946632" y="20851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4" name="Rectangle 103"/>
          <p:cNvSpPr>
            <a:spLocks noChangeArrowheads="1"/>
          </p:cNvSpPr>
          <p:nvPr/>
        </p:nvSpPr>
        <p:spPr bwMode="auto">
          <a:xfrm>
            <a:off x="1811170" y="20722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75" name="TextBox 104"/>
          <p:cNvSpPr txBox="1">
            <a:spLocks noChangeArrowheads="1"/>
          </p:cNvSpPr>
          <p:nvPr/>
        </p:nvSpPr>
        <p:spPr bwMode="auto">
          <a:xfrm>
            <a:off x="1866820" y="20226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6" name="Straight Connector 116"/>
          <p:cNvCxnSpPr>
            <a:cxnSpLocks noChangeShapeType="1"/>
          </p:cNvCxnSpPr>
          <p:nvPr/>
        </p:nvCxnSpPr>
        <p:spPr bwMode="auto">
          <a:xfrm>
            <a:off x="1526765" y="2271832"/>
            <a:ext cx="342667" cy="0"/>
          </a:xfrm>
          <a:prstGeom prst="line">
            <a:avLst/>
          </a:prstGeom>
          <a:noFill/>
          <a:ln w="25400" algn="ctr">
            <a:solidFill>
              <a:srgbClr val="FFFFFF"/>
            </a:solidFill>
            <a:round/>
            <a:headEnd/>
            <a:tailEnd/>
          </a:ln>
        </p:spPr>
      </p:cxnSp>
      <p:sp>
        <p:nvSpPr>
          <p:cNvPr id="77" name="TextBox 117"/>
          <p:cNvSpPr txBox="1">
            <a:spLocks noChangeArrowheads="1"/>
          </p:cNvSpPr>
          <p:nvPr/>
        </p:nvSpPr>
        <p:spPr bwMode="auto">
          <a:xfrm>
            <a:off x="2328460" y="20161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8" name="Straight Connector 119"/>
          <p:cNvCxnSpPr>
            <a:cxnSpLocks noChangeShapeType="1"/>
          </p:cNvCxnSpPr>
          <p:nvPr/>
        </p:nvCxnSpPr>
        <p:spPr bwMode="auto">
          <a:xfrm flipV="1">
            <a:off x="2212100" y="2798929"/>
            <a:ext cx="92826" cy="81537"/>
          </a:xfrm>
          <a:prstGeom prst="line">
            <a:avLst/>
          </a:prstGeom>
          <a:noFill/>
          <a:ln w="9525" algn="ctr">
            <a:solidFill>
              <a:schemeClr val="tx1"/>
            </a:solidFill>
            <a:round/>
            <a:headEnd/>
            <a:tailEnd/>
          </a:ln>
        </p:spPr>
      </p:cxnSp>
      <p:cxnSp>
        <p:nvCxnSpPr>
          <p:cNvPr id="79" name="Straight Connector 120"/>
          <p:cNvCxnSpPr>
            <a:cxnSpLocks noChangeShapeType="1"/>
          </p:cNvCxnSpPr>
          <p:nvPr/>
        </p:nvCxnSpPr>
        <p:spPr bwMode="auto">
          <a:xfrm>
            <a:off x="2306901" y="2802148"/>
            <a:ext cx="80976" cy="87974"/>
          </a:xfrm>
          <a:prstGeom prst="line">
            <a:avLst/>
          </a:prstGeom>
          <a:noFill/>
          <a:ln w="9525" algn="ctr">
            <a:solidFill>
              <a:schemeClr val="tx1"/>
            </a:solidFill>
            <a:round/>
            <a:headEnd/>
            <a:tailEnd/>
          </a:ln>
        </p:spPr>
      </p:cxnSp>
      <p:cxnSp>
        <p:nvCxnSpPr>
          <p:cNvPr id="80" name="Straight Connector 124"/>
          <p:cNvCxnSpPr>
            <a:cxnSpLocks noChangeShapeType="1"/>
          </p:cNvCxnSpPr>
          <p:nvPr/>
        </p:nvCxnSpPr>
        <p:spPr bwMode="auto">
          <a:xfrm>
            <a:off x="2692633" y="2283633"/>
            <a:ext cx="571267" cy="0"/>
          </a:xfrm>
          <a:prstGeom prst="line">
            <a:avLst/>
          </a:prstGeom>
          <a:noFill/>
          <a:ln w="25400" algn="ctr">
            <a:solidFill>
              <a:srgbClr val="FFFFFF"/>
            </a:solidFill>
            <a:round/>
            <a:headEnd/>
            <a:tailEnd/>
          </a:ln>
        </p:spPr>
      </p:cxnSp>
      <p:cxnSp>
        <p:nvCxnSpPr>
          <p:cNvPr id="81" name="Straight Connector 125"/>
          <p:cNvCxnSpPr>
            <a:cxnSpLocks noChangeShapeType="1"/>
          </p:cNvCxnSpPr>
          <p:nvPr/>
        </p:nvCxnSpPr>
        <p:spPr bwMode="auto">
          <a:xfrm>
            <a:off x="901670" y="2502495"/>
            <a:ext cx="343655" cy="0"/>
          </a:xfrm>
          <a:prstGeom prst="line">
            <a:avLst/>
          </a:prstGeom>
          <a:noFill/>
          <a:ln w="25400" algn="ctr">
            <a:solidFill>
              <a:srgbClr val="FFFFFF"/>
            </a:solidFill>
            <a:round/>
            <a:headEnd/>
            <a:tailEnd/>
          </a:ln>
        </p:spPr>
      </p:cxnSp>
      <p:cxnSp>
        <p:nvCxnSpPr>
          <p:cNvPr id="82" name="Straight Connector 126"/>
          <p:cNvCxnSpPr>
            <a:cxnSpLocks noChangeShapeType="1"/>
          </p:cNvCxnSpPr>
          <p:nvPr/>
        </p:nvCxnSpPr>
        <p:spPr bwMode="auto">
          <a:xfrm>
            <a:off x="896732" y="1996109"/>
            <a:ext cx="342667" cy="0"/>
          </a:xfrm>
          <a:prstGeom prst="line">
            <a:avLst/>
          </a:prstGeom>
          <a:noFill/>
          <a:ln w="25400" algn="ctr">
            <a:solidFill>
              <a:srgbClr val="FFFFFF"/>
            </a:solidFill>
            <a:round/>
            <a:headEnd/>
            <a:tailEnd/>
          </a:ln>
        </p:spPr>
      </p:cxnSp>
      <p:cxnSp>
        <p:nvCxnSpPr>
          <p:cNvPr id="83" name="Straight Connector 127"/>
          <p:cNvCxnSpPr>
            <a:cxnSpLocks noChangeShapeType="1"/>
          </p:cNvCxnSpPr>
          <p:nvPr/>
        </p:nvCxnSpPr>
        <p:spPr bwMode="auto">
          <a:xfrm rot="5400000" flipH="1" flipV="1">
            <a:off x="1106317" y="2867266"/>
            <a:ext cx="590069" cy="0"/>
          </a:xfrm>
          <a:prstGeom prst="line">
            <a:avLst/>
          </a:prstGeom>
          <a:noFill/>
          <a:ln w="25400" algn="ctr">
            <a:solidFill>
              <a:srgbClr val="FFFFFF"/>
            </a:solidFill>
            <a:round/>
            <a:headEnd/>
            <a:tailEnd/>
          </a:ln>
        </p:spPr>
      </p:cxnSp>
      <p:cxnSp>
        <p:nvCxnSpPr>
          <p:cNvPr id="84" name="Straight Connector 129"/>
          <p:cNvCxnSpPr>
            <a:cxnSpLocks noChangeShapeType="1"/>
          </p:cNvCxnSpPr>
          <p:nvPr/>
        </p:nvCxnSpPr>
        <p:spPr bwMode="auto">
          <a:xfrm rot="5400000" flipH="1" flipV="1">
            <a:off x="2144979" y="2999696"/>
            <a:ext cx="297180" cy="10862"/>
          </a:xfrm>
          <a:prstGeom prst="line">
            <a:avLst/>
          </a:prstGeom>
          <a:noFill/>
          <a:ln w="25400" algn="ctr">
            <a:solidFill>
              <a:srgbClr val="FFFFFF"/>
            </a:solidFill>
            <a:round/>
            <a:headEnd/>
            <a:tailEnd/>
          </a:ln>
        </p:spPr>
      </p:cxnSp>
      <p:sp>
        <p:nvSpPr>
          <p:cNvPr id="85" name="Text Box 41"/>
          <p:cNvSpPr txBox="1">
            <a:spLocks noChangeArrowheads="1"/>
          </p:cNvSpPr>
          <p:nvPr/>
        </p:nvSpPr>
        <p:spPr bwMode="auto">
          <a:xfrm rot="16200000">
            <a:off x="965218" y="20117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71" name="Straight Connector 70"/>
          <p:cNvCxnSpPr/>
          <p:nvPr/>
        </p:nvCxnSpPr>
        <p:spPr bwMode="auto">
          <a:xfrm rot="5400000" flipH="1" flipV="1">
            <a:off x="2490213" y="1921052"/>
            <a:ext cx="701342" cy="0"/>
          </a:xfrm>
          <a:prstGeom prst="line">
            <a:avLst/>
          </a:prstGeom>
          <a:noFill/>
          <a:ln w="28575" cap="flat" cmpd="sng" algn="ctr">
            <a:solidFill>
              <a:srgbClr val="FFFFFF"/>
            </a:solidFill>
            <a:prstDash val="solid"/>
            <a:round/>
            <a:headEnd type="none" w="med" len="med"/>
            <a:tailEnd type="none" w="med" len="med"/>
          </a:ln>
          <a:effectLst/>
        </p:spPr>
      </p:cxnSp>
      <p:sp>
        <p:nvSpPr>
          <p:cNvPr id="86" name="Freeform 85"/>
          <p:cNvSpPr/>
          <p:nvPr/>
        </p:nvSpPr>
        <p:spPr>
          <a:xfrm>
            <a:off x="2844800" y="1396725"/>
            <a:ext cx="2603500" cy="4193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7" name="TextBox 86"/>
          <p:cNvSpPr txBox="1"/>
          <p:nvPr/>
        </p:nvSpPr>
        <p:spPr>
          <a:xfrm>
            <a:off x="3479800" y="9652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92" name="AutoShape 39"/>
          <p:cNvSpPr>
            <a:spLocks noChangeArrowheads="1"/>
          </p:cNvSpPr>
          <p:nvPr/>
        </p:nvSpPr>
        <p:spPr bwMode="auto">
          <a:xfrm rot="16200000">
            <a:off x="6915632" y="18311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95" name="Straight Connector 116"/>
          <p:cNvCxnSpPr>
            <a:cxnSpLocks noChangeShapeType="1"/>
          </p:cNvCxnSpPr>
          <p:nvPr/>
        </p:nvCxnSpPr>
        <p:spPr bwMode="auto">
          <a:xfrm>
            <a:off x="7495765" y="2017832"/>
            <a:ext cx="342667" cy="0"/>
          </a:xfrm>
          <a:prstGeom prst="line">
            <a:avLst/>
          </a:prstGeom>
          <a:noFill/>
          <a:ln w="25400" algn="ctr">
            <a:solidFill>
              <a:srgbClr val="FFFFFF"/>
            </a:solidFill>
            <a:round/>
            <a:headEnd/>
            <a:tailEnd/>
          </a:ln>
        </p:spPr>
      </p:cxnSp>
      <p:cxnSp>
        <p:nvCxnSpPr>
          <p:cNvPr id="99" name="Straight Connector 124"/>
          <p:cNvCxnSpPr>
            <a:cxnSpLocks noChangeShapeType="1"/>
          </p:cNvCxnSpPr>
          <p:nvPr/>
        </p:nvCxnSpPr>
        <p:spPr bwMode="auto">
          <a:xfrm>
            <a:off x="7836133" y="2016934"/>
            <a:ext cx="342667" cy="0"/>
          </a:xfrm>
          <a:prstGeom prst="line">
            <a:avLst/>
          </a:prstGeom>
          <a:noFill/>
          <a:ln w="25400" algn="ctr">
            <a:solidFill>
              <a:srgbClr val="FFFFFF"/>
            </a:solidFill>
            <a:round/>
            <a:headEnd/>
            <a:tailEnd/>
          </a:ln>
        </p:spPr>
      </p:cxnSp>
      <p:cxnSp>
        <p:nvCxnSpPr>
          <p:cNvPr id="100" name="Straight Connector 125"/>
          <p:cNvCxnSpPr>
            <a:cxnSpLocks noChangeShapeType="1"/>
          </p:cNvCxnSpPr>
          <p:nvPr/>
        </p:nvCxnSpPr>
        <p:spPr bwMode="auto">
          <a:xfrm>
            <a:off x="6870670" y="2248496"/>
            <a:ext cx="343655" cy="0"/>
          </a:xfrm>
          <a:prstGeom prst="line">
            <a:avLst/>
          </a:prstGeom>
          <a:noFill/>
          <a:ln w="25400" algn="ctr">
            <a:solidFill>
              <a:srgbClr val="FFFFFF"/>
            </a:solidFill>
            <a:round/>
            <a:headEnd/>
            <a:tailEnd/>
          </a:ln>
        </p:spPr>
      </p:cxnSp>
      <p:cxnSp>
        <p:nvCxnSpPr>
          <p:cNvPr id="101" name="Straight Connector 126"/>
          <p:cNvCxnSpPr>
            <a:cxnSpLocks noChangeShapeType="1"/>
          </p:cNvCxnSpPr>
          <p:nvPr/>
        </p:nvCxnSpPr>
        <p:spPr bwMode="auto">
          <a:xfrm>
            <a:off x="6578600" y="1742109"/>
            <a:ext cx="629799" cy="0"/>
          </a:xfrm>
          <a:prstGeom prst="line">
            <a:avLst/>
          </a:prstGeom>
          <a:noFill/>
          <a:ln w="25400" algn="ctr">
            <a:solidFill>
              <a:srgbClr val="FFFFFF"/>
            </a:solidFill>
            <a:round/>
            <a:headEnd/>
            <a:tailEnd/>
          </a:ln>
        </p:spPr>
      </p:cxnSp>
      <p:cxnSp>
        <p:nvCxnSpPr>
          <p:cNvPr id="102" name="Straight Connector 127"/>
          <p:cNvCxnSpPr>
            <a:cxnSpLocks noChangeShapeType="1"/>
          </p:cNvCxnSpPr>
          <p:nvPr/>
        </p:nvCxnSpPr>
        <p:spPr bwMode="auto">
          <a:xfrm flipV="1">
            <a:off x="7370352" y="2318232"/>
            <a:ext cx="0" cy="450368"/>
          </a:xfrm>
          <a:prstGeom prst="line">
            <a:avLst/>
          </a:prstGeom>
          <a:noFill/>
          <a:ln w="25400" algn="ctr">
            <a:solidFill>
              <a:srgbClr val="FFFFFF"/>
            </a:solidFill>
            <a:round/>
            <a:headEnd/>
            <a:tailEnd/>
          </a:ln>
        </p:spPr>
      </p:cxnSp>
      <p:grpSp>
        <p:nvGrpSpPr>
          <p:cNvPr id="106" name="Group 105"/>
          <p:cNvGrpSpPr/>
          <p:nvPr/>
        </p:nvGrpSpPr>
        <p:grpSpPr>
          <a:xfrm>
            <a:off x="5938670" y="5851570"/>
            <a:ext cx="862917" cy="873952"/>
            <a:chOff x="6484770" y="4200570"/>
            <a:chExt cx="862917" cy="873952"/>
          </a:xfrm>
        </p:grpSpPr>
        <p:sp>
          <p:nvSpPr>
            <p:cNvPr id="93"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94"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9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9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sp>
        <p:nvSpPr>
          <p:cNvPr id="104" name="Text Box 41"/>
          <p:cNvSpPr txBox="1">
            <a:spLocks noChangeArrowheads="1"/>
          </p:cNvSpPr>
          <p:nvPr/>
        </p:nvSpPr>
        <p:spPr bwMode="auto">
          <a:xfrm rot="16200000">
            <a:off x="6934218" y="17577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90" name="Straight Connector 89"/>
          <p:cNvCxnSpPr/>
          <p:nvPr/>
        </p:nvCxnSpPr>
        <p:spPr bwMode="auto">
          <a:xfrm rot="5400000" flipH="1" flipV="1">
            <a:off x="7633713" y="1654352"/>
            <a:ext cx="701342" cy="0"/>
          </a:xfrm>
          <a:prstGeom prst="line">
            <a:avLst/>
          </a:prstGeom>
          <a:noFill/>
          <a:ln w="28575" cap="flat" cmpd="sng" algn="ctr">
            <a:solidFill>
              <a:srgbClr val="FFFFFF"/>
            </a:solidFill>
            <a:prstDash val="solid"/>
            <a:round/>
            <a:headEnd type="none" w="med" len="med"/>
            <a:tailEnd type="none" w="med" len="med"/>
          </a:ln>
          <a:effectLst/>
        </p:spPr>
      </p:cxnSp>
      <p:sp>
        <p:nvSpPr>
          <p:cNvPr id="105" name="Oval 104"/>
          <p:cNvSpPr/>
          <p:nvPr/>
        </p:nvSpPr>
        <p:spPr bwMode="auto">
          <a:xfrm>
            <a:off x="2692400" y="1879600"/>
            <a:ext cx="317500" cy="8509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grpSp>
        <p:nvGrpSpPr>
          <p:cNvPr id="107" name="Group 106"/>
          <p:cNvGrpSpPr/>
          <p:nvPr/>
        </p:nvGrpSpPr>
        <p:grpSpPr>
          <a:xfrm>
            <a:off x="5748170" y="2384470"/>
            <a:ext cx="862917" cy="873952"/>
            <a:chOff x="6484770" y="4200570"/>
            <a:chExt cx="862917" cy="873952"/>
          </a:xfrm>
        </p:grpSpPr>
        <p:sp>
          <p:nvSpPr>
            <p:cNvPr id="108"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09"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0"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1"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2"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113" name="Group 112"/>
          <p:cNvGrpSpPr/>
          <p:nvPr/>
        </p:nvGrpSpPr>
        <p:grpSpPr>
          <a:xfrm>
            <a:off x="5748170" y="1482770"/>
            <a:ext cx="862917" cy="873952"/>
            <a:chOff x="6484770" y="4200570"/>
            <a:chExt cx="862917" cy="873952"/>
          </a:xfrm>
        </p:grpSpPr>
        <p:sp>
          <p:nvSpPr>
            <p:cNvPr id="114"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16"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7"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118"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120" name="Straight Connector 125"/>
          <p:cNvCxnSpPr>
            <a:cxnSpLocks noChangeShapeType="1"/>
          </p:cNvCxnSpPr>
          <p:nvPr/>
        </p:nvCxnSpPr>
        <p:spPr bwMode="auto">
          <a:xfrm>
            <a:off x="6603970" y="2680296"/>
            <a:ext cx="266730"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flipV="1">
            <a:off x="6870703" y="2242032"/>
            <a:ext cx="4350" cy="450368"/>
          </a:xfrm>
          <a:prstGeom prst="line">
            <a:avLst/>
          </a:prstGeom>
          <a:noFill/>
          <a:ln w="25400" algn="ctr">
            <a:solidFill>
              <a:srgbClr val="FFFFFF"/>
            </a:solidFill>
            <a:round/>
            <a:headEnd/>
            <a:tailEnd/>
          </a:ln>
        </p:spPr>
      </p:cxnSp>
      <p:cxnSp>
        <p:nvCxnSpPr>
          <p:cNvPr id="125" name="Straight Connector 125"/>
          <p:cNvCxnSpPr>
            <a:cxnSpLocks noChangeShapeType="1"/>
          </p:cNvCxnSpPr>
          <p:nvPr/>
        </p:nvCxnSpPr>
        <p:spPr bwMode="auto">
          <a:xfrm>
            <a:off x="6807200" y="6172796"/>
            <a:ext cx="736600" cy="0"/>
          </a:xfrm>
          <a:prstGeom prst="line">
            <a:avLst/>
          </a:prstGeom>
          <a:noFill/>
          <a:ln w="25400" algn="ctr">
            <a:solidFill>
              <a:srgbClr val="FFFFFF"/>
            </a:solidFill>
            <a:round/>
            <a:headEnd/>
            <a:tailEnd/>
          </a:ln>
        </p:spPr>
      </p:cxnSp>
      <p:cxnSp>
        <p:nvCxnSpPr>
          <p:cNvPr id="127" name="Straight Connector 125"/>
          <p:cNvCxnSpPr>
            <a:cxnSpLocks noChangeShapeType="1"/>
          </p:cNvCxnSpPr>
          <p:nvPr/>
        </p:nvCxnSpPr>
        <p:spPr bwMode="auto">
          <a:xfrm>
            <a:off x="5422870" y="1791296"/>
            <a:ext cx="343655" cy="0"/>
          </a:xfrm>
          <a:prstGeom prst="line">
            <a:avLst/>
          </a:prstGeom>
          <a:noFill/>
          <a:ln w="25400" algn="ctr">
            <a:solidFill>
              <a:srgbClr val="FFFFFF"/>
            </a:solidFill>
            <a:round/>
            <a:headEnd/>
            <a:tailEnd/>
          </a:ln>
        </p:spPr>
      </p:cxnSp>
      <p:cxnSp>
        <p:nvCxnSpPr>
          <p:cNvPr id="128" name="Straight Connector 125"/>
          <p:cNvCxnSpPr>
            <a:cxnSpLocks noChangeShapeType="1"/>
          </p:cNvCxnSpPr>
          <p:nvPr/>
        </p:nvCxnSpPr>
        <p:spPr bwMode="auto">
          <a:xfrm>
            <a:off x="5422870" y="2667596"/>
            <a:ext cx="343655" cy="0"/>
          </a:xfrm>
          <a:prstGeom prst="line">
            <a:avLst/>
          </a:prstGeom>
          <a:noFill/>
          <a:ln w="25400" algn="ctr">
            <a:solidFill>
              <a:srgbClr val="FFFFFF"/>
            </a:solidFill>
            <a:round/>
            <a:headEnd/>
            <a:tailEnd/>
          </a:ln>
        </p:spPr>
      </p:cxnSp>
      <p:cxnSp>
        <p:nvCxnSpPr>
          <p:cNvPr id="129" name="Straight Connector 125"/>
          <p:cNvCxnSpPr>
            <a:cxnSpLocks noChangeShapeType="1"/>
          </p:cNvCxnSpPr>
          <p:nvPr/>
        </p:nvCxnSpPr>
        <p:spPr bwMode="auto">
          <a:xfrm>
            <a:off x="5600670" y="6160096"/>
            <a:ext cx="343655" cy="0"/>
          </a:xfrm>
          <a:prstGeom prst="line">
            <a:avLst/>
          </a:prstGeom>
          <a:noFill/>
          <a:ln w="25400" algn="ctr">
            <a:solidFill>
              <a:srgbClr val="FFFFFF"/>
            </a:solidFill>
            <a:round/>
            <a:headEnd/>
            <a:tailEnd/>
          </a:ln>
        </p:spPr>
      </p:cxnSp>
      <p:sp>
        <p:nvSpPr>
          <p:cNvPr id="130" name="TextBox 131"/>
          <p:cNvSpPr txBox="1">
            <a:spLocks noChangeArrowheads="1"/>
          </p:cNvSpPr>
          <p:nvPr/>
        </p:nvSpPr>
        <p:spPr bwMode="auto">
          <a:xfrm>
            <a:off x="4690164" y="6060326"/>
            <a:ext cx="1196975" cy="400050"/>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31" name="TextBox 131"/>
          <p:cNvSpPr txBox="1">
            <a:spLocks noChangeArrowheads="1"/>
          </p:cNvSpPr>
          <p:nvPr/>
        </p:nvSpPr>
        <p:spPr bwMode="auto">
          <a:xfrm>
            <a:off x="6836464" y="27075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sp>
        <p:nvSpPr>
          <p:cNvPr id="132" name="TextBox 131"/>
          <p:cNvSpPr txBox="1"/>
          <p:nvPr/>
        </p:nvSpPr>
        <p:spPr>
          <a:xfrm>
            <a:off x="5981700" y="6184900"/>
            <a:ext cx="857526" cy="389850"/>
          </a:xfrm>
          <a:prstGeom prst="rect">
            <a:avLst/>
          </a:prstGeom>
          <a:noFill/>
        </p:spPr>
        <p:txBody>
          <a:bodyPr wrap="none" rtlCol="0">
            <a:spAutoFit/>
          </a:bodyPr>
          <a:lstStyle/>
          <a:p>
            <a:r>
              <a:rPr lang="en-US" b="1" dirty="0" smtClean="0">
                <a:solidFill>
                  <a:srgbClr val="F71127"/>
                </a:solidFill>
              </a:rPr>
              <a:t>shared</a:t>
            </a:r>
            <a:endParaRPr lang="en-US" b="1" dirty="0">
              <a:solidFill>
                <a:srgbClr val="F71127"/>
              </a:solidFill>
            </a:endParaRPr>
          </a:p>
        </p:txBody>
      </p:sp>
      <p:sp>
        <p:nvSpPr>
          <p:cNvPr id="103" name="TextBox 131"/>
          <p:cNvSpPr txBox="1">
            <a:spLocks noChangeArrowheads="1"/>
          </p:cNvSpPr>
          <p:nvPr/>
        </p:nvSpPr>
        <p:spPr bwMode="auto">
          <a:xfrm>
            <a:off x="7103164" y="60984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cxnSp>
        <p:nvCxnSpPr>
          <p:cNvPr id="121" name="Straight Arrow Connector 120"/>
          <p:cNvCxnSpPr/>
          <p:nvPr/>
        </p:nvCxnSpPr>
        <p:spPr bwMode="auto">
          <a:xfrm>
            <a:off x="2438400" y="2946400"/>
            <a:ext cx="889000" cy="0"/>
          </a:xfrm>
          <a:prstGeom prst="straightConnector1">
            <a:avLst/>
          </a:prstGeom>
          <a:noFill/>
          <a:ln w="38100" cap="flat" cmpd="sng" algn="ctr">
            <a:solidFill>
              <a:srgbClr val="FF33CC"/>
            </a:solidFill>
            <a:prstDash val="solid"/>
            <a:round/>
            <a:headEnd type="arrow" w="med" len="med"/>
            <a:tailEnd type="none"/>
          </a:ln>
          <a:effectLst/>
        </p:spPr>
      </p:cxnSp>
      <p:sp>
        <p:nvSpPr>
          <p:cNvPr id="154" name="TextBox 134"/>
          <p:cNvSpPr txBox="1">
            <a:spLocks noChangeArrowheads="1"/>
          </p:cNvSpPr>
          <p:nvPr/>
        </p:nvSpPr>
        <p:spPr bwMode="auto">
          <a:xfrm>
            <a:off x="1976087" y="1308382"/>
            <a:ext cx="840520"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55" name="TextBox 133"/>
          <p:cNvSpPr txBox="1">
            <a:spLocks noChangeArrowheads="1"/>
          </p:cNvSpPr>
          <p:nvPr/>
        </p:nvSpPr>
        <p:spPr bwMode="auto">
          <a:xfrm>
            <a:off x="3276250" y="20116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165" name="TextBox 164"/>
          <p:cNvSpPr txBox="1"/>
          <p:nvPr/>
        </p:nvSpPr>
        <p:spPr>
          <a:xfrm>
            <a:off x="0" y="5580665"/>
            <a:ext cx="4749800" cy="1224951"/>
          </a:xfrm>
          <a:prstGeom prst="rect">
            <a:avLst/>
          </a:prstGeom>
          <a:noFill/>
        </p:spPr>
        <p:txBody>
          <a:bodyPr wrap="square" rtlCol="0">
            <a:spAutoFit/>
          </a:bodyPr>
          <a:lstStyle/>
          <a:p>
            <a:pPr marL="285750" indent="-285750">
              <a:lnSpc>
                <a:spcPct val="100000"/>
              </a:lnSpc>
              <a:buFont typeface="Arial"/>
              <a:buChar char="•"/>
            </a:pPr>
            <a:r>
              <a:rPr lang="en-US" b="1" dirty="0" smtClean="0"/>
              <a:t>MUX delay </a:t>
            </a:r>
            <a:r>
              <a:rPr lang="en-US" dirty="0" smtClean="0"/>
              <a:t>transferred forward </a:t>
            </a:r>
          </a:p>
          <a:p>
            <a:pPr marL="285750" indent="-285750">
              <a:lnSpc>
                <a:spcPct val="100000"/>
              </a:lnSpc>
              <a:buFont typeface="Arial"/>
              <a:buChar char="•"/>
            </a:pPr>
            <a:r>
              <a:rPr lang="en-US" b="1" dirty="0" err="1" smtClean="0"/>
              <a:t>Fanout</a:t>
            </a:r>
            <a:r>
              <a:rPr lang="en-US" b="1" dirty="0" smtClean="0"/>
              <a:t> delay </a:t>
            </a:r>
            <a:r>
              <a:rPr lang="en-US" dirty="0" smtClean="0"/>
              <a:t>transferred backwards </a:t>
            </a:r>
          </a:p>
          <a:p>
            <a:pPr marL="742950" lvl="2" indent="-285750">
              <a:lnSpc>
                <a:spcPct val="100000"/>
              </a:lnSpc>
              <a:buFont typeface="Wingdings" charset="2"/>
              <a:buChar char="Ø"/>
            </a:pPr>
            <a:r>
              <a:rPr lang="en-US" b="1" u="sng" dirty="0" smtClean="0">
                <a:solidFill>
                  <a:srgbClr val="99FF33"/>
                </a:solidFill>
              </a:rPr>
              <a:t>Best case saving</a:t>
            </a:r>
            <a:r>
              <a:rPr lang="en-US" b="1" dirty="0" smtClean="0">
                <a:solidFill>
                  <a:srgbClr val="99FF33"/>
                </a:solidFill>
              </a:rPr>
              <a:t>: Entire scan penalty </a:t>
            </a:r>
          </a:p>
          <a:p>
            <a:pPr marL="457200" lvl="2">
              <a:lnSpc>
                <a:spcPct val="100000"/>
              </a:lnSpc>
            </a:pPr>
            <a:r>
              <a:rPr lang="en-US" b="1" dirty="0">
                <a:solidFill>
                  <a:srgbClr val="99FF33"/>
                </a:solidFill>
              </a:rPr>
              <a:t> </a:t>
            </a:r>
            <a:r>
              <a:rPr lang="en-US" b="1" dirty="0" smtClean="0">
                <a:solidFill>
                  <a:srgbClr val="99FF33"/>
                </a:solidFill>
              </a:rPr>
              <a:t>    (= </a:t>
            </a:r>
            <a:r>
              <a:rPr lang="en-US" b="1" dirty="0" err="1" smtClean="0">
                <a:solidFill>
                  <a:srgbClr val="99FF33"/>
                </a:solidFill>
              </a:rPr>
              <a:t>MUX+fanout</a:t>
            </a:r>
            <a:r>
              <a:rPr lang="en-US" b="1" dirty="0" smtClean="0">
                <a:solidFill>
                  <a:srgbClr val="99FF33"/>
                </a:solidFill>
              </a:rPr>
              <a:t> delay) </a:t>
            </a:r>
            <a:endParaRPr lang="en-US" b="1" dirty="0">
              <a:solidFill>
                <a:srgbClr val="99FF33"/>
              </a:solidFill>
            </a:endParaRPr>
          </a:p>
        </p:txBody>
      </p:sp>
      <p:grpSp>
        <p:nvGrpSpPr>
          <p:cNvPr id="7" name="Group 6"/>
          <p:cNvGrpSpPr/>
          <p:nvPr/>
        </p:nvGrpSpPr>
        <p:grpSpPr>
          <a:xfrm>
            <a:off x="236332" y="3276600"/>
            <a:ext cx="8637828" cy="2293222"/>
            <a:chOff x="236332" y="3276600"/>
            <a:chExt cx="8637828" cy="2293222"/>
          </a:xfrm>
        </p:grpSpPr>
        <p:sp>
          <p:nvSpPr>
            <p:cNvPr id="124" name="AutoShape 39"/>
            <p:cNvSpPr>
              <a:spLocks noChangeArrowheads="1"/>
            </p:cNvSpPr>
            <p:nvPr/>
          </p:nvSpPr>
          <p:spPr bwMode="auto">
            <a:xfrm rot="16200000">
              <a:off x="286232" y="43584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26" name="Rectangle 103"/>
            <p:cNvSpPr>
              <a:spLocks noChangeArrowheads="1"/>
            </p:cNvSpPr>
            <p:nvPr/>
          </p:nvSpPr>
          <p:spPr bwMode="auto">
            <a:xfrm>
              <a:off x="2027070" y="35835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33" name="TextBox 104"/>
            <p:cNvSpPr txBox="1">
              <a:spLocks noChangeArrowheads="1"/>
            </p:cNvSpPr>
            <p:nvPr/>
          </p:nvSpPr>
          <p:spPr bwMode="auto">
            <a:xfrm>
              <a:off x="2082720" y="35339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134" name="Straight Connector 116"/>
            <p:cNvCxnSpPr>
              <a:cxnSpLocks noChangeShapeType="1"/>
            </p:cNvCxnSpPr>
            <p:nvPr/>
          </p:nvCxnSpPr>
          <p:spPr bwMode="auto">
            <a:xfrm>
              <a:off x="866365" y="4545132"/>
              <a:ext cx="342667" cy="0"/>
            </a:xfrm>
            <a:prstGeom prst="line">
              <a:avLst/>
            </a:prstGeom>
            <a:noFill/>
            <a:ln w="25400" algn="ctr">
              <a:solidFill>
                <a:srgbClr val="FFFFFF"/>
              </a:solidFill>
              <a:round/>
              <a:headEnd/>
              <a:tailEnd/>
            </a:ln>
          </p:spPr>
        </p:cxnSp>
        <p:sp>
          <p:nvSpPr>
            <p:cNvPr id="135" name="TextBox 117"/>
            <p:cNvSpPr txBox="1">
              <a:spLocks noChangeArrowheads="1"/>
            </p:cNvSpPr>
            <p:nvPr/>
          </p:nvSpPr>
          <p:spPr bwMode="auto">
            <a:xfrm>
              <a:off x="2544360" y="35274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36" name="Straight Connector 119"/>
            <p:cNvCxnSpPr>
              <a:cxnSpLocks noChangeShapeType="1"/>
            </p:cNvCxnSpPr>
            <p:nvPr/>
          </p:nvCxnSpPr>
          <p:spPr bwMode="auto">
            <a:xfrm flipV="1">
              <a:off x="2428000" y="4310229"/>
              <a:ext cx="92826" cy="81537"/>
            </a:xfrm>
            <a:prstGeom prst="line">
              <a:avLst/>
            </a:prstGeom>
            <a:noFill/>
            <a:ln w="9525" algn="ctr">
              <a:solidFill>
                <a:schemeClr val="tx1"/>
              </a:solidFill>
              <a:round/>
              <a:headEnd/>
              <a:tailEnd/>
            </a:ln>
          </p:spPr>
        </p:cxnSp>
        <p:cxnSp>
          <p:nvCxnSpPr>
            <p:cNvPr id="138" name="Straight Connector 120"/>
            <p:cNvCxnSpPr>
              <a:cxnSpLocks noChangeShapeType="1"/>
            </p:cNvCxnSpPr>
            <p:nvPr/>
          </p:nvCxnSpPr>
          <p:spPr bwMode="auto">
            <a:xfrm>
              <a:off x="2522801" y="4313448"/>
              <a:ext cx="80976" cy="87974"/>
            </a:xfrm>
            <a:prstGeom prst="line">
              <a:avLst/>
            </a:prstGeom>
            <a:noFill/>
            <a:ln w="9525" algn="ctr">
              <a:solidFill>
                <a:schemeClr val="tx1"/>
              </a:solidFill>
              <a:round/>
              <a:headEnd/>
              <a:tailEnd/>
            </a:ln>
          </p:spPr>
        </p:cxnSp>
        <p:cxnSp>
          <p:nvCxnSpPr>
            <p:cNvPr id="139" name="Straight Connector 124"/>
            <p:cNvCxnSpPr>
              <a:cxnSpLocks noChangeShapeType="1"/>
            </p:cNvCxnSpPr>
            <p:nvPr/>
          </p:nvCxnSpPr>
          <p:spPr bwMode="auto">
            <a:xfrm>
              <a:off x="1194033" y="4544233"/>
              <a:ext cx="520467" cy="2367"/>
            </a:xfrm>
            <a:prstGeom prst="line">
              <a:avLst/>
            </a:prstGeom>
            <a:noFill/>
            <a:ln w="25400" algn="ctr">
              <a:solidFill>
                <a:srgbClr val="FFFFFF"/>
              </a:solidFill>
              <a:round/>
              <a:headEnd/>
              <a:tailEnd/>
            </a:ln>
          </p:spPr>
        </p:cxnSp>
        <p:cxnSp>
          <p:nvCxnSpPr>
            <p:cNvPr id="140" name="Straight Connector 125"/>
            <p:cNvCxnSpPr>
              <a:cxnSpLocks noChangeShapeType="1"/>
            </p:cNvCxnSpPr>
            <p:nvPr/>
          </p:nvCxnSpPr>
          <p:spPr bwMode="auto">
            <a:xfrm>
              <a:off x="241270" y="4775795"/>
              <a:ext cx="343655" cy="0"/>
            </a:xfrm>
            <a:prstGeom prst="line">
              <a:avLst/>
            </a:prstGeom>
            <a:noFill/>
            <a:ln w="25400" algn="ctr">
              <a:solidFill>
                <a:srgbClr val="FFFFFF"/>
              </a:solidFill>
              <a:round/>
              <a:headEnd/>
              <a:tailEnd/>
            </a:ln>
          </p:spPr>
        </p:cxnSp>
        <p:cxnSp>
          <p:nvCxnSpPr>
            <p:cNvPr id="141" name="Straight Connector 126"/>
            <p:cNvCxnSpPr>
              <a:cxnSpLocks noChangeShapeType="1"/>
            </p:cNvCxnSpPr>
            <p:nvPr/>
          </p:nvCxnSpPr>
          <p:spPr bwMode="auto">
            <a:xfrm>
              <a:off x="236332" y="4269409"/>
              <a:ext cx="342667" cy="0"/>
            </a:xfrm>
            <a:prstGeom prst="line">
              <a:avLst/>
            </a:prstGeom>
            <a:noFill/>
            <a:ln w="25400" algn="ctr">
              <a:solidFill>
                <a:srgbClr val="FFFFFF"/>
              </a:solidFill>
              <a:round/>
              <a:headEnd/>
              <a:tailEnd/>
            </a:ln>
          </p:spPr>
        </p:cxnSp>
        <p:cxnSp>
          <p:nvCxnSpPr>
            <p:cNvPr id="142" name="Straight Connector 127"/>
            <p:cNvCxnSpPr>
              <a:cxnSpLocks noChangeShapeType="1"/>
            </p:cNvCxnSpPr>
            <p:nvPr/>
          </p:nvCxnSpPr>
          <p:spPr bwMode="auto">
            <a:xfrm rot="5400000" flipH="1" flipV="1">
              <a:off x="445917" y="5140566"/>
              <a:ext cx="590069" cy="0"/>
            </a:xfrm>
            <a:prstGeom prst="line">
              <a:avLst/>
            </a:prstGeom>
            <a:noFill/>
            <a:ln w="25400" algn="ctr">
              <a:solidFill>
                <a:srgbClr val="FFFFFF"/>
              </a:solidFill>
              <a:round/>
              <a:headEnd/>
              <a:tailEnd/>
            </a:ln>
          </p:spPr>
        </p:cxnSp>
        <p:sp>
          <p:nvSpPr>
            <p:cNvPr id="144" name="Text Box 41"/>
            <p:cNvSpPr txBox="1">
              <a:spLocks noChangeArrowheads="1"/>
            </p:cNvSpPr>
            <p:nvPr/>
          </p:nvSpPr>
          <p:spPr bwMode="auto">
            <a:xfrm rot="16200000">
              <a:off x="304818" y="42850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145" name="Straight Connector 144"/>
            <p:cNvCxnSpPr/>
            <p:nvPr/>
          </p:nvCxnSpPr>
          <p:spPr bwMode="auto">
            <a:xfrm rot="5400000" flipH="1" flipV="1">
              <a:off x="991613" y="4181652"/>
              <a:ext cx="701342" cy="0"/>
            </a:xfrm>
            <a:prstGeom prst="line">
              <a:avLst/>
            </a:prstGeom>
            <a:noFill/>
            <a:ln w="28575" cap="flat" cmpd="sng" algn="ctr">
              <a:solidFill>
                <a:srgbClr val="FFFFFF"/>
              </a:solidFill>
              <a:prstDash val="solid"/>
              <a:round/>
              <a:headEnd type="none" w="med" len="med"/>
              <a:tailEnd type="none" w="med" len="med"/>
            </a:ln>
            <a:effectLst/>
          </p:spPr>
        </p:cxnSp>
        <p:sp>
          <p:nvSpPr>
            <p:cNvPr id="146" name="Oval 145"/>
            <p:cNvSpPr/>
            <p:nvPr/>
          </p:nvSpPr>
          <p:spPr bwMode="auto">
            <a:xfrm>
              <a:off x="1193800" y="4140200"/>
              <a:ext cx="317500" cy="850900"/>
            </a:xfrm>
            <a:prstGeom prst="ellipse">
              <a:avLst/>
            </a:prstGeom>
            <a:noFill/>
            <a:ln w="57150" cap="flat" cmpd="sng" algn="ctr">
              <a:solidFill>
                <a:srgbClr val="FF33CC"/>
              </a:solidFill>
              <a:prstDash val="dash"/>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49" name="Rectangle 103"/>
            <p:cNvSpPr>
              <a:spLocks noChangeArrowheads="1"/>
            </p:cNvSpPr>
            <p:nvPr/>
          </p:nvSpPr>
          <p:spPr bwMode="auto">
            <a:xfrm>
              <a:off x="2027070" y="47519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150" name="TextBox 104"/>
            <p:cNvSpPr txBox="1">
              <a:spLocks noChangeArrowheads="1"/>
            </p:cNvSpPr>
            <p:nvPr/>
          </p:nvSpPr>
          <p:spPr bwMode="auto">
            <a:xfrm>
              <a:off x="2082720" y="47023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151" name="TextBox 117"/>
            <p:cNvSpPr txBox="1">
              <a:spLocks noChangeArrowheads="1"/>
            </p:cNvSpPr>
            <p:nvPr/>
          </p:nvSpPr>
          <p:spPr bwMode="auto">
            <a:xfrm>
              <a:off x="2544360" y="46958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52" name="Straight Connector 119"/>
            <p:cNvCxnSpPr>
              <a:cxnSpLocks noChangeShapeType="1"/>
            </p:cNvCxnSpPr>
            <p:nvPr/>
          </p:nvCxnSpPr>
          <p:spPr bwMode="auto">
            <a:xfrm flipV="1">
              <a:off x="2428000" y="5478629"/>
              <a:ext cx="92826" cy="81537"/>
            </a:xfrm>
            <a:prstGeom prst="line">
              <a:avLst/>
            </a:prstGeom>
            <a:noFill/>
            <a:ln w="9525" algn="ctr">
              <a:solidFill>
                <a:schemeClr val="tx1"/>
              </a:solidFill>
              <a:round/>
              <a:headEnd/>
              <a:tailEnd/>
            </a:ln>
          </p:spPr>
        </p:cxnSp>
        <p:cxnSp>
          <p:nvCxnSpPr>
            <p:cNvPr id="153" name="Straight Connector 120"/>
            <p:cNvCxnSpPr>
              <a:cxnSpLocks noChangeShapeType="1"/>
            </p:cNvCxnSpPr>
            <p:nvPr/>
          </p:nvCxnSpPr>
          <p:spPr bwMode="auto">
            <a:xfrm>
              <a:off x="2522801" y="5481848"/>
              <a:ext cx="80976" cy="87974"/>
            </a:xfrm>
            <a:prstGeom prst="line">
              <a:avLst/>
            </a:prstGeom>
            <a:noFill/>
            <a:ln w="9525" algn="ctr">
              <a:solidFill>
                <a:schemeClr val="tx1"/>
              </a:solidFill>
              <a:round/>
              <a:headEnd/>
              <a:tailEnd/>
            </a:ln>
          </p:spPr>
        </p:cxnSp>
        <p:cxnSp>
          <p:nvCxnSpPr>
            <p:cNvPr id="156" name="Straight Connector 124"/>
            <p:cNvCxnSpPr>
              <a:cxnSpLocks noChangeShapeType="1"/>
            </p:cNvCxnSpPr>
            <p:nvPr/>
          </p:nvCxnSpPr>
          <p:spPr bwMode="auto">
            <a:xfrm>
              <a:off x="1346433" y="3845733"/>
              <a:ext cx="672867" cy="2367"/>
            </a:xfrm>
            <a:prstGeom prst="line">
              <a:avLst/>
            </a:prstGeom>
            <a:noFill/>
            <a:ln w="25400" algn="ctr">
              <a:solidFill>
                <a:srgbClr val="FFFFFF"/>
              </a:solidFill>
              <a:round/>
              <a:headEnd/>
              <a:tailEnd/>
            </a:ln>
          </p:spPr>
        </p:cxnSp>
        <p:cxnSp>
          <p:nvCxnSpPr>
            <p:cNvPr id="157" name="Straight Connector 156"/>
            <p:cNvCxnSpPr/>
            <p:nvPr/>
          </p:nvCxnSpPr>
          <p:spPr bwMode="auto">
            <a:xfrm flipV="1">
              <a:off x="1710584" y="4542181"/>
              <a:ext cx="0" cy="436219"/>
            </a:xfrm>
            <a:prstGeom prst="line">
              <a:avLst/>
            </a:prstGeom>
            <a:noFill/>
            <a:ln w="28575" cap="flat" cmpd="sng" algn="ctr">
              <a:solidFill>
                <a:srgbClr val="FFFFFF"/>
              </a:solidFill>
              <a:prstDash val="solid"/>
              <a:round/>
              <a:headEnd type="none" w="med" len="med"/>
              <a:tailEnd type="none" w="med" len="med"/>
            </a:ln>
            <a:effectLst/>
          </p:spPr>
        </p:cxnSp>
        <p:cxnSp>
          <p:nvCxnSpPr>
            <p:cNvPr id="158" name="Straight Connector 125"/>
            <p:cNvCxnSpPr>
              <a:cxnSpLocks noChangeShapeType="1"/>
            </p:cNvCxnSpPr>
            <p:nvPr/>
          </p:nvCxnSpPr>
          <p:spPr bwMode="auto">
            <a:xfrm>
              <a:off x="1701770" y="4991696"/>
              <a:ext cx="343655" cy="0"/>
            </a:xfrm>
            <a:prstGeom prst="line">
              <a:avLst/>
            </a:prstGeom>
            <a:noFill/>
            <a:ln w="25400" algn="ctr">
              <a:solidFill>
                <a:srgbClr val="FFFFFF"/>
              </a:solidFill>
              <a:round/>
              <a:headEnd/>
              <a:tailEnd/>
            </a:ln>
          </p:spPr>
        </p:cxnSp>
        <p:cxnSp>
          <p:nvCxnSpPr>
            <p:cNvPr id="159" name="Straight Connector 125"/>
            <p:cNvCxnSpPr>
              <a:cxnSpLocks noChangeShapeType="1"/>
            </p:cNvCxnSpPr>
            <p:nvPr/>
          </p:nvCxnSpPr>
          <p:spPr bwMode="auto">
            <a:xfrm>
              <a:off x="2882870" y="5004396"/>
              <a:ext cx="343655" cy="0"/>
            </a:xfrm>
            <a:prstGeom prst="line">
              <a:avLst/>
            </a:prstGeom>
            <a:noFill/>
            <a:ln w="25400" algn="ctr">
              <a:solidFill>
                <a:srgbClr val="FFFFFF"/>
              </a:solidFill>
              <a:round/>
              <a:headEnd/>
              <a:tailEnd/>
            </a:ln>
          </p:spPr>
        </p:cxnSp>
        <p:sp>
          <p:nvSpPr>
            <p:cNvPr id="160" name="TextBox 133"/>
            <p:cNvSpPr txBox="1">
              <a:spLocks noChangeArrowheads="1"/>
            </p:cNvSpPr>
            <p:nvPr/>
          </p:nvSpPr>
          <p:spPr bwMode="auto">
            <a:xfrm>
              <a:off x="3238150" y="47294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cxnSp>
          <p:nvCxnSpPr>
            <p:cNvPr id="161" name="Straight Connector 125"/>
            <p:cNvCxnSpPr>
              <a:cxnSpLocks noChangeShapeType="1"/>
            </p:cNvCxnSpPr>
            <p:nvPr/>
          </p:nvCxnSpPr>
          <p:spPr bwMode="auto">
            <a:xfrm>
              <a:off x="2882870" y="3848696"/>
              <a:ext cx="343655" cy="0"/>
            </a:xfrm>
            <a:prstGeom prst="line">
              <a:avLst/>
            </a:prstGeom>
            <a:noFill/>
            <a:ln w="25400" algn="ctr">
              <a:solidFill>
                <a:srgbClr val="FFFFFF"/>
              </a:solidFill>
              <a:round/>
              <a:headEnd/>
              <a:tailEnd/>
            </a:ln>
          </p:spPr>
        </p:cxnSp>
        <p:sp>
          <p:nvSpPr>
            <p:cNvPr id="162" name="TextBox 133"/>
            <p:cNvSpPr txBox="1">
              <a:spLocks noChangeArrowheads="1"/>
            </p:cNvSpPr>
            <p:nvPr/>
          </p:nvSpPr>
          <p:spPr bwMode="auto">
            <a:xfrm>
              <a:off x="3098450" y="3776945"/>
              <a:ext cx="854922" cy="464230"/>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93" name="TextBox 133"/>
            <p:cNvSpPr txBox="1">
              <a:spLocks noChangeArrowheads="1"/>
            </p:cNvSpPr>
            <p:nvPr/>
          </p:nvSpPr>
          <p:spPr bwMode="auto">
            <a:xfrm>
              <a:off x="5308250" y="45262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194" name="TextBox 134"/>
            <p:cNvSpPr txBox="1">
              <a:spLocks noChangeArrowheads="1"/>
            </p:cNvSpPr>
            <p:nvPr/>
          </p:nvSpPr>
          <p:spPr bwMode="auto">
            <a:xfrm>
              <a:off x="5328887" y="3988082"/>
              <a:ext cx="684213" cy="400050"/>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sp>
          <p:nvSpPr>
            <p:cNvPr id="195" name="Freeform 194"/>
            <p:cNvSpPr/>
            <p:nvPr/>
          </p:nvSpPr>
          <p:spPr>
            <a:xfrm>
              <a:off x="3200400" y="3682725"/>
              <a:ext cx="2603500" cy="4193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196" name="TextBox 195"/>
            <p:cNvSpPr txBox="1"/>
            <p:nvPr/>
          </p:nvSpPr>
          <p:spPr>
            <a:xfrm>
              <a:off x="3835400" y="3276600"/>
              <a:ext cx="1370387" cy="389850"/>
            </a:xfrm>
            <a:prstGeom prst="rect">
              <a:avLst/>
            </a:prstGeom>
            <a:noFill/>
          </p:spPr>
          <p:txBody>
            <a:bodyPr wrap="none" rtlCol="0">
              <a:spAutoFit/>
            </a:bodyPr>
            <a:lstStyle/>
            <a:p>
              <a:r>
                <a:rPr lang="en-US" b="1" dirty="0" smtClean="0">
                  <a:solidFill>
                    <a:schemeClr val="tx2">
                      <a:lumMod val="60000"/>
                      <a:lumOff val="40000"/>
                    </a:schemeClr>
                  </a:solidFill>
                </a:rPr>
                <a:t>Critical path</a:t>
              </a:r>
              <a:endParaRPr lang="en-US" b="1" dirty="0">
                <a:solidFill>
                  <a:schemeClr val="tx2">
                    <a:lumMod val="60000"/>
                    <a:lumOff val="40000"/>
                  </a:schemeClr>
                </a:solidFill>
              </a:endParaRPr>
            </a:p>
          </p:txBody>
        </p:sp>
        <p:sp>
          <p:nvSpPr>
            <p:cNvPr id="197" name="AutoShape 39"/>
            <p:cNvSpPr>
              <a:spLocks noChangeArrowheads="1"/>
            </p:cNvSpPr>
            <p:nvPr/>
          </p:nvSpPr>
          <p:spPr bwMode="auto">
            <a:xfrm rot="16200000">
              <a:off x="7271232" y="4142507"/>
              <a:ext cx="905488" cy="37130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198" name="Straight Connector 116"/>
            <p:cNvCxnSpPr>
              <a:cxnSpLocks noChangeShapeType="1"/>
            </p:cNvCxnSpPr>
            <p:nvPr/>
          </p:nvCxnSpPr>
          <p:spPr bwMode="auto">
            <a:xfrm>
              <a:off x="7851365" y="4329232"/>
              <a:ext cx="342667" cy="0"/>
            </a:xfrm>
            <a:prstGeom prst="line">
              <a:avLst/>
            </a:prstGeom>
            <a:noFill/>
            <a:ln w="25400" algn="ctr">
              <a:solidFill>
                <a:srgbClr val="FFFFFF"/>
              </a:solidFill>
              <a:round/>
              <a:headEnd/>
              <a:tailEnd/>
            </a:ln>
          </p:spPr>
        </p:cxnSp>
        <p:cxnSp>
          <p:nvCxnSpPr>
            <p:cNvPr id="199" name="Straight Connector 124"/>
            <p:cNvCxnSpPr>
              <a:cxnSpLocks noChangeShapeType="1"/>
            </p:cNvCxnSpPr>
            <p:nvPr/>
          </p:nvCxnSpPr>
          <p:spPr bwMode="auto">
            <a:xfrm>
              <a:off x="8191733" y="4328334"/>
              <a:ext cx="342667" cy="0"/>
            </a:xfrm>
            <a:prstGeom prst="line">
              <a:avLst/>
            </a:prstGeom>
            <a:noFill/>
            <a:ln w="25400" algn="ctr">
              <a:solidFill>
                <a:srgbClr val="FFFFFF"/>
              </a:solidFill>
              <a:round/>
              <a:headEnd/>
              <a:tailEnd/>
            </a:ln>
          </p:spPr>
        </p:cxnSp>
        <p:cxnSp>
          <p:nvCxnSpPr>
            <p:cNvPr id="200" name="Straight Connector 125"/>
            <p:cNvCxnSpPr>
              <a:cxnSpLocks noChangeShapeType="1"/>
            </p:cNvCxnSpPr>
            <p:nvPr/>
          </p:nvCxnSpPr>
          <p:spPr bwMode="auto">
            <a:xfrm>
              <a:off x="7226270" y="4559896"/>
              <a:ext cx="343655" cy="0"/>
            </a:xfrm>
            <a:prstGeom prst="line">
              <a:avLst/>
            </a:prstGeom>
            <a:noFill/>
            <a:ln w="25400" algn="ctr">
              <a:solidFill>
                <a:srgbClr val="FFFFFF"/>
              </a:solidFill>
              <a:round/>
              <a:headEnd/>
              <a:tailEnd/>
            </a:ln>
          </p:spPr>
        </p:cxnSp>
        <p:cxnSp>
          <p:nvCxnSpPr>
            <p:cNvPr id="201" name="Straight Connector 126"/>
            <p:cNvCxnSpPr>
              <a:cxnSpLocks noChangeShapeType="1"/>
            </p:cNvCxnSpPr>
            <p:nvPr/>
          </p:nvCxnSpPr>
          <p:spPr bwMode="auto">
            <a:xfrm>
              <a:off x="6934200" y="4053509"/>
              <a:ext cx="629799" cy="0"/>
            </a:xfrm>
            <a:prstGeom prst="line">
              <a:avLst/>
            </a:prstGeom>
            <a:noFill/>
            <a:ln w="25400" algn="ctr">
              <a:solidFill>
                <a:srgbClr val="FFFFFF"/>
              </a:solidFill>
              <a:round/>
              <a:headEnd/>
              <a:tailEnd/>
            </a:ln>
          </p:spPr>
        </p:cxnSp>
        <p:cxnSp>
          <p:nvCxnSpPr>
            <p:cNvPr id="202" name="Straight Connector 127"/>
            <p:cNvCxnSpPr>
              <a:cxnSpLocks noChangeShapeType="1"/>
            </p:cNvCxnSpPr>
            <p:nvPr/>
          </p:nvCxnSpPr>
          <p:spPr bwMode="auto">
            <a:xfrm flipV="1">
              <a:off x="7725952" y="4629632"/>
              <a:ext cx="0" cy="450368"/>
            </a:xfrm>
            <a:prstGeom prst="line">
              <a:avLst/>
            </a:prstGeom>
            <a:noFill/>
            <a:ln w="25400" algn="ctr">
              <a:solidFill>
                <a:srgbClr val="FFFFFF"/>
              </a:solidFill>
              <a:round/>
              <a:headEnd/>
              <a:tailEnd/>
            </a:ln>
          </p:spPr>
        </p:cxnSp>
        <p:sp>
          <p:nvSpPr>
            <p:cNvPr id="203" name="Text Box 41"/>
            <p:cNvSpPr txBox="1">
              <a:spLocks noChangeArrowheads="1"/>
            </p:cNvSpPr>
            <p:nvPr/>
          </p:nvSpPr>
          <p:spPr bwMode="auto">
            <a:xfrm rot="16200000">
              <a:off x="7289818" y="4069123"/>
              <a:ext cx="885105" cy="508417"/>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204" name="Straight Connector 203"/>
            <p:cNvCxnSpPr/>
            <p:nvPr/>
          </p:nvCxnSpPr>
          <p:spPr bwMode="auto">
            <a:xfrm rot="5400000" flipH="1" flipV="1">
              <a:off x="7989313" y="3965752"/>
              <a:ext cx="701342" cy="0"/>
            </a:xfrm>
            <a:prstGeom prst="line">
              <a:avLst/>
            </a:prstGeom>
            <a:noFill/>
            <a:ln w="28575" cap="flat" cmpd="sng" algn="ctr">
              <a:solidFill>
                <a:srgbClr val="FFFFFF"/>
              </a:solidFill>
              <a:prstDash val="solid"/>
              <a:round/>
              <a:headEnd type="none" w="med" len="med"/>
              <a:tailEnd type="none" w="med" len="med"/>
            </a:ln>
            <a:effectLst/>
          </p:spPr>
        </p:cxnSp>
        <p:grpSp>
          <p:nvGrpSpPr>
            <p:cNvPr id="205" name="Group 204"/>
            <p:cNvGrpSpPr/>
            <p:nvPr/>
          </p:nvGrpSpPr>
          <p:grpSpPr>
            <a:xfrm>
              <a:off x="6103770" y="4695870"/>
              <a:ext cx="862917" cy="873952"/>
              <a:chOff x="6484770" y="4200570"/>
              <a:chExt cx="862917" cy="873952"/>
            </a:xfrm>
          </p:grpSpPr>
          <p:sp>
            <p:nvSpPr>
              <p:cNvPr id="206"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207"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208"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09"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210"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grpSp>
          <p:nvGrpSpPr>
            <p:cNvPr id="211" name="Group 210"/>
            <p:cNvGrpSpPr/>
            <p:nvPr/>
          </p:nvGrpSpPr>
          <p:grpSpPr>
            <a:xfrm>
              <a:off x="6103770" y="3794170"/>
              <a:ext cx="862917" cy="873952"/>
              <a:chOff x="6484770" y="4200570"/>
              <a:chExt cx="862917" cy="873952"/>
            </a:xfrm>
          </p:grpSpPr>
          <p:sp>
            <p:nvSpPr>
              <p:cNvPr id="212" name="Rectangle 103"/>
              <p:cNvSpPr>
                <a:spLocks noChangeArrowheads="1"/>
              </p:cNvSpPr>
              <p:nvPr/>
            </p:nvSpPr>
            <p:spPr bwMode="auto">
              <a:xfrm>
                <a:off x="6484770" y="4256682"/>
                <a:ext cx="862917" cy="817497"/>
              </a:xfrm>
              <a:prstGeom prst="rect">
                <a:avLst/>
              </a:prstGeom>
              <a:solidFill>
                <a:srgbClr val="FFFFFF"/>
              </a:solidFill>
              <a:ln w="9525" algn="ctr">
                <a:solidFill>
                  <a:schemeClr val="tx1"/>
                </a:solidFill>
                <a:round/>
                <a:headEnd/>
                <a:tailEnd/>
              </a:ln>
            </p:spPr>
            <p:txBody>
              <a:bodyPr/>
              <a:lstStyle/>
              <a:p>
                <a:endParaRPr lang="en-US"/>
              </a:p>
            </p:txBody>
          </p:sp>
          <p:sp>
            <p:nvSpPr>
              <p:cNvPr id="213" name="TextBox 104"/>
              <p:cNvSpPr txBox="1">
                <a:spLocks noChangeArrowheads="1"/>
              </p:cNvSpPr>
              <p:nvPr/>
            </p:nvSpPr>
            <p:spPr bwMode="auto">
              <a:xfrm>
                <a:off x="6540420" y="4207007"/>
                <a:ext cx="253478" cy="34371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214" name="TextBox 117"/>
              <p:cNvSpPr txBox="1">
                <a:spLocks noChangeArrowheads="1"/>
              </p:cNvSpPr>
              <p:nvPr/>
            </p:nvSpPr>
            <p:spPr bwMode="auto">
              <a:xfrm>
                <a:off x="7002060" y="4200570"/>
                <a:ext cx="263449" cy="34371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15" name="Straight Connector 119"/>
              <p:cNvCxnSpPr>
                <a:cxnSpLocks noChangeShapeType="1"/>
              </p:cNvCxnSpPr>
              <p:nvPr/>
            </p:nvCxnSpPr>
            <p:spPr bwMode="auto">
              <a:xfrm flipV="1">
                <a:off x="6885700" y="4983330"/>
                <a:ext cx="92826" cy="81537"/>
              </a:xfrm>
              <a:prstGeom prst="line">
                <a:avLst/>
              </a:prstGeom>
              <a:noFill/>
              <a:ln w="9525" algn="ctr">
                <a:solidFill>
                  <a:schemeClr val="tx1"/>
                </a:solidFill>
                <a:round/>
                <a:headEnd/>
                <a:tailEnd/>
              </a:ln>
            </p:spPr>
          </p:cxnSp>
          <p:cxnSp>
            <p:nvCxnSpPr>
              <p:cNvPr id="216" name="Straight Connector 120"/>
              <p:cNvCxnSpPr>
                <a:cxnSpLocks noChangeShapeType="1"/>
              </p:cNvCxnSpPr>
              <p:nvPr/>
            </p:nvCxnSpPr>
            <p:spPr bwMode="auto">
              <a:xfrm>
                <a:off x="6980501" y="4986548"/>
                <a:ext cx="80976" cy="87974"/>
              </a:xfrm>
              <a:prstGeom prst="line">
                <a:avLst/>
              </a:prstGeom>
              <a:noFill/>
              <a:ln w="9525" algn="ctr">
                <a:solidFill>
                  <a:schemeClr val="tx1"/>
                </a:solidFill>
                <a:round/>
                <a:headEnd/>
                <a:tailEnd/>
              </a:ln>
            </p:spPr>
          </p:cxnSp>
        </p:grpSp>
        <p:cxnSp>
          <p:nvCxnSpPr>
            <p:cNvPr id="217" name="Straight Connector 125"/>
            <p:cNvCxnSpPr>
              <a:cxnSpLocks noChangeShapeType="1"/>
            </p:cNvCxnSpPr>
            <p:nvPr/>
          </p:nvCxnSpPr>
          <p:spPr bwMode="auto">
            <a:xfrm>
              <a:off x="6959570" y="4991696"/>
              <a:ext cx="266730" cy="0"/>
            </a:xfrm>
            <a:prstGeom prst="line">
              <a:avLst/>
            </a:prstGeom>
            <a:noFill/>
            <a:ln w="25400" algn="ctr">
              <a:solidFill>
                <a:srgbClr val="FFFFFF"/>
              </a:solidFill>
              <a:round/>
              <a:headEnd/>
              <a:tailEnd/>
            </a:ln>
          </p:spPr>
        </p:cxnSp>
        <p:cxnSp>
          <p:nvCxnSpPr>
            <p:cNvPr id="218" name="Straight Connector 127"/>
            <p:cNvCxnSpPr>
              <a:cxnSpLocks noChangeShapeType="1"/>
            </p:cNvCxnSpPr>
            <p:nvPr/>
          </p:nvCxnSpPr>
          <p:spPr bwMode="auto">
            <a:xfrm flipV="1">
              <a:off x="7226303" y="4553432"/>
              <a:ext cx="4350" cy="450368"/>
            </a:xfrm>
            <a:prstGeom prst="line">
              <a:avLst/>
            </a:prstGeom>
            <a:noFill/>
            <a:ln w="25400" algn="ctr">
              <a:solidFill>
                <a:srgbClr val="FFFFFF"/>
              </a:solidFill>
              <a:round/>
              <a:headEnd/>
              <a:tailEnd/>
            </a:ln>
          </p:spPr>
        </p:cxnSp>
        <p:cxnSp>
          <p:nvCxnSpPr>
            <p:cNvPr id="219" name="Straight Connector 125"/>
            <p:cNvCxnSpPr>
              <a:cxnSpLocks noChangeShapeType="1"/>
            </p:cNvCxnSpPr>
            <p:nvPr/>
          </p:nvCxnSpPr>
          <p:spPr bwMode="auto">
            <a:xfrm>
              <a:off x="5778470" y="4102696"/>
              <a:ext cx="343655" cy="0"/>
            </a:xfrm>
            <a:prstGeom prst="line">
              <a:avLst/>
            </a:prstGeom>
            <a:noFill/>
            <a:ln w="25400" algn="ctr">
              <a:solidFill>
                <a:srgbClr val="FFFFFF"/>
              </a:solidFill>
              <a:round/>
              <a:headEnd/>
              <a:tailEnd/>
            </a:ln>
          </p:spPr>
        </p:cxnSp>
        <p:cxnSp>
          <p:nvCxnSpPr>
            <p:cNvPr id="220" name="Straight Connector 125"/>
            <p:cNvCxnSpPr>
              <a:cxnSpLocks noChangeShapeType="1"/>
            </p:cNvCxnSpPr>
            <p:nvPr/>
          </p:nvCxnSpPr>
          <p:spPr bwMode="auto">
            <a:xfrm>
              <a:off x="5778470" y="4978996"/>
              <a:ext cx="343655" cy="0"/>
            </a:xfrm>
            <a:prstGeom prst="line">
              <a:avLst/>
            </a:prstGeom>
            <a:noFill/>
            <a:ln w="25400" algn="ctr">
              <a:solidFill>
                <a:srgbClr val="FFFFFF"/>
              </a:solidFill>
              <a:round/>
              <a:headEnd/>
              <a:tailEnd/>
            </a:ln>
          </p:spPr>
        </p:cxnSp>
        <p:sp>
          <p:nvSpPr>
            <p:cNvPr id="221" name="TextBox 131"/>
            <p:cNvSpPr txBox="1">
              <a:spLocks noChangeArrowheads="1"/>
            </p:cNvSpPr>
            <p:nvPr/>
          </p:nvSpPr>
          <p:spPr bwMode="auto">
            <a:xfrm>
              <a:off x="7192064" y="5018926"/>
              <a:ext cx="1682096" cy="464230"/>
            </a:xfrm>
            <a:prstGeom prst="rect">
              <a:avLst/>
            </a:prstGeom>
            <a:noFill/>
            <a:ln w="9525">
              <a:noFill/>
              <a:miter lim="800000"/>
              <a:headEnd/>
              <a:tailEnd/>
            </a:ln>
          </p:spPr>
          <p:txBody>
            <a:bodyPr wrap="none">
              <a:spAutoFit/>
            </a:bodyPr>
            <a:lstStyle/>
            <a:p>
              <a:r>
                <a:rPr lang="en-US" sz="2000" dirty="0" err="1" smtClean="0">
                  <a:solidFill>
                    <a:srgbClr val="FFFFCC"/>
                  </a:solidFill>
                </a:rPr>
                <a:t>Scan_en_del</a:t>
              </a:r>
              <a:endParaRPr lang="en-US" sz="2000" dirty="0">
                <a:solidFill>
                  <a:srgbClr val="FFFFCC"/>
                </a:solidFill>
              </a:endParaRPr>
            </a:p>
          </p:txBody>
        </p:sp>
      </p:grpSp>
    </p:spTree>
    <p:extLst>
      <p:ext uri="{BB962C8B-B14F-4D97-AF65-F5344CB8AC3E}">
        <p14:creationId xmlns:p14="http://schemas.microsoft.com/office/powerpoint/2010/main" val="33081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blinds(horizontal)">
                                      <p:cBhvr>
                                        <p:cTn id="7" dur="500"/>
                                        <p:tgtEl>
                                          <p:spTgt spid="105"/>
                                        </p:tgtEl>
                                      </p:cBhvr>
                                    </p:animEffect>
                                  </p:childTnLst>
                                </p:cTn>
                              </p:par>
                              <p:par>
                                <p:cTn id="8" presetID="3" presetClass="entr" presetSubtype="10" fill="hold" nodeType="withEffect">
                                  <p:stCondLst>
                                    <p:cond delay="0"/>
                                  </p:stCondLst>
                                  <p:childTnLst>
                                    <p:set>
                                      <p:cBhvr>
                                        <p:cTn id="9" dur="1" fill="hold">
                                          <p:stCondLst>
                                            <p:cond delay="0"/>
                                          </p:stCondLst>
                                        </p:cTn>
                                        <p:tgtEl>
                                          <p:spTgt spid="121"/>
                                        </p:tgtEl>
                                        <p:attrNameLst>
                                          <p:attrName>style.visibility</p:attrName>
                                        </p:attrNameLst>
                                      </p:cBhvr>
                                      <p:to>
                                        <p:strVal val="visible"/>
                                      </p:to>
                                    </p:set>
                                    <p:animEffect transition="in" filter="blinds(horizontal)">
                                      <p:cBhvr>
                                        <p:cTn id="10" dur="500"/>
                                        <p:tgtEl>
                                          <p:spTgt spid="12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6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673100"/>
            <a:ext cx="8826500" cy="6018415"/>
          </a:xfrm>
          <a:prstGeom prst="rect">
            <a:avLst/>
          </a:prstGeom>
        </p:spPr>
      </p:pic>
      <p:sp>
        <p:nvSpPr>
          <p:cNvPr id="3" name="Rectangle 2"/>
          <p:cNvSpPr>
            <a:spLocks noChangeArrowheads="1"/>
          </p:cNvSpPr>
          <p:nvPr/>
        </p:nvSpPr>
        <p:spPr bwMode="auto">
          <a:xfrm>
            <a:off x="0" y="207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Experimental Results</a:t>
            </a:r>
            <a:endParaRPr lang="en-GB" sz="3600" b="1" dirty="0">
              <a:solidFill>
                <a:srgbClr val="FAFD00"/>
              </a:solidFill>
            </a:endParaRPr>
          </a:p>
        </p:txBody>
      </p:sp>
      <p:grpSp>
        <p:nvGrpSpPr>
          <p:cNvPr id="7" name="Group 6"/>
          <p:cNvGrpSpPr/>
          <p:nvPr/>
        </p:nvGrpSpPr>
        <p:grpSpPr>
          <a:xfrm>
            <a:off x="139700" y="1790700"/>
            <a:ext cx="8890000" cy="5041900"/>
            <a:chOff x="139700" y="1790700"/>
            <a:chExt cx="8890000" cy="5041900"/>
          </a:xfrm>
        </p:grpSpPr>
        <p:sp>
          <p:nvSpPr>
            <p:cNvPr id="4" name="Rectangle 3"/>
            <p:cNvSpPr/>
            <p:nvPr/>
          </p:nvSpPr>
          <p:spPr bwMode="auto">
            <a:xfrm>
              <a:off x="139700" y="1790700"/>
              <a:ext cx="8890000" cy="3759200"/>
            </a:xfrm>
            <a:prstGeom prst="rect">
              <a:avLst/>
            </a:prstGeom>
            <a:solidFill>
              <a:srgbClr val="000090"/>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dirty="0" smtClean="0">
                <a:ln>
                  <a:noFill/>
                </a:ln>
                <a:solidFill>
                  <a:srgbClr val="FAFD00"/>
                </a:solidFill>
                <a:effectLst/>
                <a:latin typeface="Arial" charset="0"/>
              </a:endParaRPr>
            </a:p>
          </p:txBody>
        </p:sp>
        <p:sp>
          <p:nvSpPr>
            <p:cNvPr id="5" name="Rectangle 4"/>
            <p:cNvSpPr/>
            <p:nvPr/>
          </p:nvSpPr>
          <p:spPr bwMode="auto">
            <a:xfrm>
              <a:off x="139700" y="6413500"/>
              <a:ext cx="8864600" cy="419100"/>
            </a:xfrm>
            <a:prstGeom prst="rect">
              <a:avLst/>
            </a:prstGeom>
            <a:solidFill>
              <a:srgbClr val="000090"/>
            </a:solidFill>
            <a:ln w="9525" cap="flat" cmpd="sng" algn="ctr">
              <a:no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6" name="TextBox 5"/>
            <p:cNvSpPr txBox="1"/>
            <p:nvPr/>
          </p:nvSpPr>
          <p:spPr>
            <a:xfrm>
              <a:off x="1625600" y="4470400"/>
              <a:ext cx="5986159" cy="910506"/>
            </a:xfrm>
            <a:prstGeom prst="rect">
              <a:avLst/>
            </a:prstGeom>
            <a:noFill/>
          </p:spPr>
          <p:txBody>
            <a:bodyPr wrap="none" rtlCol="0">
              <a:spAutoFit/>
            </a:bodyPr>
            <a:lstStyle/>
            <a:p>
              <a:r>
                <a:rPr lang="en-US" sz="2000" dirty="0" smtClean="0">
                  <a:solidFill>
                    <a:srgbClr val="99FF33"/>
                  </a:solidFill>
                </a:rPr>
                <a:t>High performance stream-cipher encryption circuits </a:t>
              </a:r>
            </a:p>
            <a:p>
              <a:r>
                <a:rPr lang="en-US" sz="2000" dirty="0" smtClean="0">
                  <a:solidFill>
                    <a:srgbClr val="99FF33"/>
                  </a:solidFill>
                  <a:latin typeface="Wingdings"/>
                  <a:ea typeface="Wingdings"/>
                  <a:cs typeface="Wingdings"/>
                  <a:sym typeface="Wingdings"/>
                </a:rPr>
                <a:t> </a:t>
              </a:r>
              <a:r>
                <a:rPr lang="en-US" sz="2000" dirty="0" smtClean="0">
                  <a:solidFill>
                    <a:srgbClr val="99FF33"/>
                  </a:solidFill>
                  <a:latin typeface="+mj-lt"/>
                  <a:ea typeface="Wingdings"/>
                  <a:cs typeface="Wingdings"/>
                  <a:sym typeface="Wingdings"/>
                </a:rPr>
                <a:t>Higher reductions in critical path delay</a:t>
              </a:r>
              <a:endParaRPr lang="en-US" sz="2000" dirty="0">
                <a:solidFill>
                  <a:srgbClr val="99FF33"/>
                </a:solidFill>
              </a:endParaRPr>
            </a:p>
          </p:txBody>
        </p:sp>
      </p:grpSp>
    </p:spTree>
    <p:extLst>
      <p:ext uri="{BB962C8B-B14F-4D97-AF65-F5344CB8AC3E}">
        <p14:creationId xmlns:p14="http://schemas.microsoft.com/office/powerpoint/2010/main" val="221197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flipV="1">
            <a:off x="1582738" y="990024"/>
            <a:ext cx="0" cy="685800"/>
          </a:xfrm>
          <a:prstGeom prst="line">
            <a:avLst/>
          </a:prstGeom>
          <a:noFill/>
          <a:ln w="635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1587" name="Rectangle 3"/>
          <p:cNvSpPr>
            <a:spLocks noChangeArrowheads="1"/>
          </p:cNvSpPr>
          <p:nvPr/>
        </p:nvSpPr>
        <p:spPr bwMode="auto">
          <a:xfrm>
            <a:off x="654050" y="1683761"/>
            <a:ext cx="1927225" cy="1577975"/>
          </a:xfrm>
          <a:prstGeom prst="rect">
            <a:avLst/>
          </a:prstGeom>
          <a:solidFill>
            <a:srgbClr val="800000"/>
          </a:solidFill>
          <a:ln w="9525">
            <a:noFill/>
            <a:miter lim="800000"/>
            <a:headEnd/>
            <a:tailEnd/>
          </a:ln>
          <a:effectLst>
            <a:outerShdw dist="35921" dir="2700000" algn="ctr" rotWithShape="0">
              <a:schemeClr val="bg2"/>
            </a:outerShdw>
          </a:effectLst>
        </p:spPr>
        <p:txBody>
          <a:bodyPr wrap="none" anchor="ctr"/>
          <a:lstStyle/>
          <a:p>
            <a:pPr>
              <a:lnSpc>
                <a:spcPct val="90000"/>
              </a:lnSpc>
            </a:pPr>
            <a:r>
              <a:rPr lang="en-US" sz="2000">
                <a:solidFill>
                  <a:schemeClr val="bg1"/>
                </a:solidFill>
                <a:effectLst>
                  <a:outerShdw blurRad="38100" dist="38100" dir="2700000" algn="tl">
                    <a:srgbClr val="000000"/>
                  </a:outerShdw>
                </a:effectLst>
              </a:rPr>
              <a:t>Automatic</a:t>
            </a:r>
          </a:p>
          <a:p>
            <a:pPr>
              <a:lnSpc>
                <a:spcPct val="90000"/>
              </a:lnSpc>
            </a:pPr>
            <a:r>
              <a:rPr lang="en-US" sz="2000">
                <a:solidFill>
                  <a:schemeClr val="bg1"/>
                </a:solidFill>
                <a:effectLst>
                  <a:outerShdw blurRad="38100" dist="38100" dir="2700000" algn="tl">
                    <a:srgbClr val="000000"/>
                  </a:outerShdw>
                </a:effectLst>
              </a:rPr>
              <a:t>Test</a:t>
            </a:r>
          </a:p>
          <a:p>
            <a:pPr>
              <a:lnSpc>
                <a:spcPct val="90000"/>
              </a:lnSpc>
            </a:pPr>
            <a:r>
              <a:rPr lang="en-US" sz="2000">
                <a:solidFill>
                  <a:schemeClr val="bg1"/>
                </a:solidFill>
                <a:effectLst>
                  <a:outerShdw blurRad="38100" dist="38100" dir="2700000" algn="tl">
                    <a:srgbClr val="000000"/>
                  </a:outerShdw>
                </a:effectLst>
              </a:rPr>
              <a:t>Equipment</a:t>
            </a:r>
          </a:p>
        </p:txBody>
      </p:sp>
      <p:sp>
        <p:nvSpPr>
          <p:cNvPr id="23556" name="Line 4"/>
          <p:cNvSpPr>
            <a:spLocks noChangeShapeType="1"/>
          </p:cNvSpPr>
          <p:nvPr/>
        </p:nvSpPr>
        <p:spPr bwMode="auto">
          <a:xfrm rot="-5400000">
            <a:off x="1106488" y="3730049"/>
            <a:ext cx="958850" cy="0"/>
          </a:xfrm>
          <a:prstGeom prst="line">
            <a:avLst/>
          </a:prstGeom>
          <a:noFill/>
          <a:ln w="63500">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23557" name="Group 5"/>
          <p:cNvGrpSpPr>
            <a:grpSpLocks/>
          </p:cNvGrpSpPr>
          <p:nvPr/>
        </p:nvGrpSpPr>
        <p:grpSpPr bwMode="auto">
          <a:xfrm>
            <a:off x="3352800" y="1012249"/>
            <a:ext cx="2366963" cy="273050"/>
            <a:chOff x="1920" y="2243"/>
            <a:chExt cx="960" cy="97"/>
          </a:xfrm>
        </p:grpSpPr>
        <p:sp>
          <p:nvSpPr>
            <p:cNvPr id="24192" name="Line 6"/>
            <p:cNvSpPr>
              <a:spLocks noChangeShapeType="1"/>
            </p:cNvSpPr>
            <p:nvPr/>
          </p:nvSpPr>
          <p:spPr bwMode="auto">
            <a:xfrm rot="5400000">
              <a:off x="187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3" name="Line 7"/>
            <p:cNvSpPr>
              <a:spLocks noChangeShapeType="1"/>
            </p:cNvSpPr>
            <p:nvPr/>
          </p:nvSpPr>
          <p:spPr bwMode="auto">
            <a:xfrm rot="5400000">
              <a:off x="196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4" name="Line 8"/>
            <p:cNvSpPr>
              <a:spLocks noChangeShapeType="1"/>
            </p:cNvSpPr>
            <p:nvPr/>
          </p:nvSpPr>
          <p:spPr bwMode="auto">
            <a:xfrm rot="5400000">
              <a:off x="206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5" name="Line 9"/>
            <p:cNvSpPr>
              <a:spLocks noChangeShapeType="1"/>
            </p:cNvSpPr>
            <p:nvPr/>
          </p:nvSpPr>
          <p:spPr bwMode="auto">
            <a:xfrm rot="5400000">
              <a:off x="216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6" name="Line 10"/>
            <p:cNvSpPr>
              <a:spLocks noChangeShapeType="1"/>
            </p:cNvSpPr>
            <p:nvPr/>
          </p:nvSpPr>
          <p:spPr bwMode="auto">
            <a:xfrm rot="5400000">
              <a:off x="225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7" name="Line 11"/>
            <p:cNvSpPr>
              <a:spLocks noChangeShapeType="1"/>
            </p:cNvSpPr>
            <p:nvPr/>
          </p:nvSpPr>
          <p:spPr bwMode="auto">
            <a:xfrm rot="5400000">
              <a:off x="2353" y="2292"/>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8" name="Line 12"/>
            <p:cNvSpPr>
              <a:spLocks noChangeShapeType="1"/>
            </p:cNvSpPr>
            <p:nvPr/>
          </p:nvSpPr>
          <p:spPr bwMode="auto">
            <a:xfrm rot="5400000">
              <a:off x="244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9" name="Line 13"/>
            <p:cNvSpPr>
              <a:spLocks noChangeShapeType="1"/>
            </p:cNvSpPr>
            <p:nvPr/>
          </p:nvSpPr>
          <p:spPr bwMode="auto">
            <a:xfrm rot="5400000">
              <a:off x="254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200" name="Line 14"/>
            <p:cNvSpPr>
              <a:spLocks noChangeShapeType="1"/>
            </p:cNvSpPr>
            <p:nvPr/>
          </p:nvSpPr>
          <p:spPr bwMode="auto">
            <a:xfrm rot="5400000">
              <a:off x="264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201" name="Line 15"/>
            <p:cNvSpPr>
              <a:spLocks noChangeShapeType="1"/>
            </p:cNvSpPr>
            <p:nvPr/>
          </p:nvSpPr>
          <p:spPr bwMode="auto">
            <a:xfrm rot="5400000">
              <a:off x="273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202" name="Line 16"/>
            <p:cNvSpPr>
              <a:spLocks noChangeShapeType="1"/>
            </p:cNvSpPr>
            <p:nvPr/>
          </p:nvSpPr>
          <p:spPr bwMode="auto">
            <a:xfrm rot="5400000">
              <a:off x="283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pic>
        <p:nvPicPr>
          <p:cNvPr id="23558" name="Picture 17" descr="C:\WINNT\Profiles\ismet\Desktop\reliable-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7688" y="1307524"/>
            <a:ext cx="29591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9" name="Group 18"/>
          <p:cNvGrpSpPr>
            <a:grpSpLocks/>
          </p:cNvGrpSpPr>
          <p:nvPr/>
        </p:nvGrpSpPr>
        <p:grpSpPr bwMode="auto">
          <a:xfrm>
            <a:off x="3349625" y="3931661"/>
            <a:ext cx="2366963" cy="273050"/>
            <a:chOff x="1920" y="2243"/>
            <a:chExt cx="960" cy="97"/>
          </a:xfrm>
        </p:grpSpPr>
        <p:sp>
          <p:nvSpPr>
            <p:cNvPr id="24181" name="Line 19"/>
            <p:cNvSpPr>
              <a:spLocks noChangeShapeType="1"/>
            </p:cNvSpPr>
            <p:nvPr/>
          </p:nvSpPr>
          <p:spPr bwMode="auto">
            <a:xfrm rot="5400000">
              <a:off x="187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2" name="Line 20"/>
            <p:cNvSpPr>
              <a:spLocks noChangeShapeType="1"/>
            </p:cNvSpPr>
            <p:nvPr/>
          </p:nvSpPr>
          <p:spPr bwMode="auto">
            <a:xfrm rot="5400000">
              <a:off x="196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3" name="Line 21"/>
            <p:cNvSpPr>
              <a:spLocks noChangeShapeType="1"/>
            </p:cNvSpPr>
            <p:nvPr/>
          </p:nvSpPr>
          <p:spPr bwMode="auto">
            <a:xfrm rot="5400000">
              <a:off x="206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4" name="Line 22"/>
            <p:cNvSpPr>
              <a:spLocks noChangeShapeType="1"/>
            </p:cNvSpPr>
            <p:nvPr/>
          </p:nvSpPr>
          <p:spPr bwMode="auto">
            <a:xfrm rot="5400000">
              <a:off x="216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5" name="Line 23"/>
            <p:cNvSpPr>
              <a:spLocks noChangeShapeType="1"/>
            </p:cNvSpPr>
            <p:nvPr/>
          </p:nvSpPr>
          <p:spPr bwMode="auto">
            <a:xfrm rot="5400000">
              <a:off x="225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6" name="Line 24"/>
            <p:cNvSpPr>
              <a:spLocks noChangeShapeType="1"/>
            </p:cNvSpPr>
            <p:nvPr/>
          </p:nvSpPr>
          <p:spPr bwMode="auto">
            <a:xfrm rot="5400000">
              <a:off x="2353" y="2292"/>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7" name="Line 25"/>
            <p:cNvSpPr>
              <a:spLocks noChangeShapeType="1"/>
            </p:cNvSpPr>
            <p:nvPr/>
          </p:nvSpPr>
          <p:spPr bwMode="auto">
            <a:xfrm rot="5400000">
              <a:off x="244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8" name="Line 26"/>
            <p:cNvSpPr>
              <a:spLocks noChangeShapeType="1"/>
            </p:cNvSpPr>
            <p:nvPr/>
          </p:nvSpPr>
          <p:spPr bwMode="auto">
            <a:xfrm rot="5400000">
              <a:off x="254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9" name="Line 27"/>
            <p:cNvSpPr>
              <a:spLocks noChangeShapeType="1"/>
            </p:cNvSpPr>
            <p:nvPr/>
          </p:nvSpPr>
          <p:spPr bwMode="auto">
            <a:xfrm rot="5400000">
              <a:off x="264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0" name="Line 28"/>
            <p:cNvSpPr>
              <a:spLocks noChangeShapeType="1"/>
            </p:cNvSpPr>
            <p:nvPr/>
          </p:nvSpPr>
          <p:spPr bwMode="auto">
            <a:xfrm rot="5400000">
              <a:off x="273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91" name="Line 29"/>
            <p:cNvSpPr>
              <a:spLocks noChangeShapeType="1"/>
            </p:cNvSpPr>
            <p:nvPr/>
          </p:nvSpPr>
          <p:spPr bwMode="auto">
            <a:xfrm rot="5400000">
              <a:off x="283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23560" name="Line 30"/>
          <p:cNvSpPr>
            <a:spLocks noChangeShapeType="1"/>
          </p:cNvSpPr>
          <p:nvPr/>
        </p:nvSpPr>
        <p:spPr bwMode="auto">
          <a:xfrm>
            <a:off x="1579563" y="4211061"/>
            <a:ext cx="4176712" cy="0"/>
          </a:xfrm>
          <a:prstGeom prst="line">
            <a:avLst/>
          </a:prstGeom>
          <a:noFill/>
          <a:ln w="63500">
            <a:solidFill>
              <a:srgbClr val="FFFFFF"/>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31"/>
          <p:cNvSpPr>
            <a:spLocks noChangeShapeType="1"/>
          </p:cNvSpPr>
          <p:nvPr/>
        </p:nvSpPr>
        <p:spPr bwMode="auto">
          <a:xfrm>
            <a:off x="1565275" y="991611"/>
            <a:ext cx="4176713" cy="0"/>
          </a:xfrm>
          <a:prstGeom prst="line">
            <a:avLst/>
          </a:prstGeom>
          <a:noFill/>
          <a:ln w="63500">
            <a:solidFill>
              <a:srgbClr val="FFFFFF"/>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62" name="Rectangle 32"/>
          <p:cNvSpPr>
            <a:spLocks noChangeArrowheads="1"/>
          </p:cNvSpPr>
          <p:nvPr/>
        </p:nvSpPr>
        <p:spPr bwMode="auto">
          <a:xfrm>
            <a:off x="641350" y="84514"/>
            <a:ext cx="77724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600" b="1" dirty="0">
                <a:solidFill>
                  <a:srgbClr val="FFFF00"/>
                </a:solidFill>
              </a:rPr>
              <a:t>Scan Based Test</a:t>
            </a:r>
          </a:p>
        </p:txBody>
      </p:sp>
      <p:sp>
        <p:nvSpPr>
          <p:cNvPr id="451617" name="Text Box 33"/>
          <p:cNvSpPr txBox="1">
            <a:spLocks noChangeArrowheads="1"/>
          </p:cNvSpPr>
          <p:nvPr/>
        </p:nvSpPr>
        <p:spPr bwMode="auto">
          <a:xfrm>
            <a:off x="3871913" y="1858386"/>
            <a:ext cx="1311275" cy="1416050"/>
          </a:xfrm>
          <a:prstGeom prst="rect">
            <a:avLst/>
          </a:prstGeom>
          <a:noFill/>
          <a:ln w="9525">
            <a:noFill/>
            <a:miter lim="800000"/>
            <a:headEnd/>
            <a:tailEnd/>
          </a:ln>
          <a:effectLst>
            <a:outerShdw dist="53882" dir="2700000" algn="ctr" rotWithShape="0">
              <a:schemeClr val="tx1">
                <a:alpha val="50000"/>
              </a:schemeClr>
            </a:outerShdw>
          </a:effectLst>
        </p:spPr>
        <p:txBody>
          <a:bodyPr wrap="none">
            <a:spAutoFit/>
          </a:bodyPr>
          <a:lstStyle/>
          <a:p>
            <a:pPr>
              <a:lnSpc>
                <a:spcPct val="90000"/>
              </a:lnSpc>
              <a:spcBef>
                <a:spcPct val="20000"/>
              </a:spcBef>
              <a:defRPr/>
            </a:pPr>
            <a:r>
              <a:rPr lang="en-US" b="1">
                <a:solidFill>
                  <a:schemeClr val="bg1"/>
                </a:solidFill>
                <a:ea typeface="+mn-ea"/>
              </a:rPr>
              <a:t>Circuit</a:t>
            </a:r>
          </a:p>
          <a:p>
            <a:pPr>
              <a:lnSpc>
                <a:spcPct val="90000"/>
              </a:lnSpc>
              <a:spcBef>
                <a:spcPct val="20000"/>
              </a:spcBef>
              <a:defRPr/>
            </a:pPr>
            <a:r>
              <a:rPr lang="en-US" b="1">
                <a:solidFill>
                  <a:schemeClr val="bg1"/>
                </a:solidFill>
                <a:ea typeface="+mn-ea"/>
              </a:rPr>
              <a:t>Under</a:t>
            </a:r>
          </a:p>
          <a:p>
            <a:pPr>
              <a:lnSpc>
                <a:spcPct val="90000"/>
              </a:lnSpc>
              <a:spcBef>
                <a:spcPct val="20000"/>
              </a:spcBef>
              <a:defRPr/>
            </a:pPr>
            <a:r>
              <a:rPr lang="en-US" b="1">
                <a:solidFill>
                  <a:schemeClr val="bg1"/>
                </a:solidFill>
                <a:ea typeface="+mn-ea"/>
              </a:rPr>
              <a:t>Test</a:t>
            </a:r>
          </a:p>
        </p:txBody>
      </p:sp>
      <p:sp>
        <p:nvSpPr>
          <p:cNvPr id="23564" name="Line 35"/>
          <p:cNvSpPr>
            <a:spLocks noChangeShapeType="1"/>
          </p:cNvSpPr>
          <p:nvPr/>
        </p:nvSpPr>
        <p:spPr bwMode="auto">
          <a:xfrm flipV="1">
            <a:off x="1581150" y="988436"/>
            <a:ext cx="0" cy="685800"/>
          </a:xfrm>
          <a:prstGeom prst="line">
            <a:avLst/>
          </a:prstGeom>
          <a:noFill/>
          <a:ln w="6350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1620" name="Rectangle 36"/>
          <p:cNvSpPr>
            <a:spLocks noChangeArrowheads="1"/>
          </p:cNvSpPr>
          <p:nvPr/>
        </p:nvSpPr>
        <p:spPr bwMode="auto">
          <a:xfrm>
            <a:off x="652463" y="1682174"/>
            <a:ext cx="1927225" cy="1577975"/>
          </a:xfrm>
          <a:prstGeom prst="rect">
            <a:avLst/>
          </a:prstGeom>
          <a:solidFill>
            <a:srgbClr val="800000"/>
          </a:solidFill>
          <a:ln w="9525">
            <a:noFill/>
            <a:miter lim="800000"/>
            <a:headEnd/>
            <a:tailEnd/>
          </a:ln>
          <a:effectLst>
            <a:outerShdw dist="35921" dir="2700000" algn="ctr" rotWithShape="0">
              <a:schemeClr val="bg2"/>
            </a:outerShdw>
          </a:effectLst>
        </p:spPr>
        <p:txBody>
          <a:bodyPr wrap="none" anchor="ctr"/>
          <a:lstStyle/>
          <a:p>
            <a:pPr algn="ctr">
              <a:lnSpc>
                <a:spcPct val="90000"/>
              </a:lnSpc>
            </a:pPr>
            <a:r>
              <a:rPr lang="en-US" sz="2000" dirty="0">
                <a:solidFill>
                  <a:srgbClr val="FFFFFF"/>
                </a:solidFill>
                <a:effectLst>
                  <a:outerShdw blurRad="38100" dist="38100" dir="2700000" algn="tl">
                    <a:srgbClr val="000000"/>
                  </a:outerShdw>
                </a:effectLst>
              </a:rPr>
              <a:t>Automatic</a:t>
            </a:r>
          </a:p>
          <a:p>
            <a:pPr algn="ctr">
              <a:lnSpc>
                <a:spcPct val="90000"/>
              </a:lnSpc>
            </a:pPr>
            <a:r>
              <a:rPr lang="en-US" sz="2000" dirty="0">
                <a:solidFill>
                  <a:srgbClr val="FFFFFF"/>
                </a:solidFill>
                <a:effectLst>
                  <a:outerShdw blurRad="38100" dist="38100" dir="2700000" algn="tl">
                    <a:srgbClr val="000000"/>
                  </a:outerShdw>
                </a:effectLst>
              </a:rPr>
              <a:t>Test</a:t>
            </a:r>
          </a:p>
          <a:p>
            <a:pPr algn="ctr">
              <a:lnSpc>
                <a:spcPct val="90000"/>
              </a:lnSpc>
            </a:pPr>
            <a:r>
              <a:rPr lang="en-US" sz="2000" dirty="0">
                <a:solidFill>
                  <a:srgbClr val="FFFFFF"/>
                </a:solidFill>
                <a:effectLst>
                  <a:outerShdw blurRad="38100" dist="38100" dir="2700000" algn="tl">
                    <a:srgbClr val="000000"/>
                  </a:outerShdw>
                </a:effectLst>
              </a:rPr>
              <a:t>Equipment</a:t>
            </a:r>
          </a:p>
        </p:txBody>
      </p:sp>
      <p:sp>
        <p:nvSpPr>
          <p:cNvPr id="23566" name="Line 37"/>
          <p:cNvSpPr>
            <a:spLocks noChangeShapeType="1"/>
          </p:cNvSpPr>
          <p:nvPr/>
        </p:nvSpPr>
        <p:spPr bwMode="auto">
          <a:xfrm rot="-5400000">
            <a:off x="1104900" y="3728461"/>
            <a:ext cx="958850" cy="0"/>
          </a:xfrm>
          <a:prstGeom prst="line">
            <a:avLst/>
          </a:prstGeom>
          <a:noFill/>
          <a:ln w="63500">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23567" name="Group 38"/>
          <p:cNvGrpSpPr>
            <a:grpSpLocks/>
          </p:cNvGrpSpPr>
          <p:nvPr/>
        </p:nvGrpSpPr>
        <p:grpSpPr bwMode="auto">
          <a:xfrm>
            <a:off x="3351213" y="1010661"/>
            <a:ext cx="2366962" cy="273050"/>
            <a:chOff x="1920" y="2243"/>
            <a:chExt cx="960" cy="97"/>
          </a:xfrm>
        </p:grpSpPr>
        <p:sp>
          <p:nvSpPr>
            <p:cNvPr id="24170" name="Line 39"/>
            <p:cNvSpPr>
              <a:spLocks noChangeShapeType="1"/>
            </p:cNvSpPr>
            <p:nvPr/>
          </p:nvSpPr>
          <p:spPr bwMode="auto">
            <a:xfrm rot="5400000">
              <a:off x="187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1" name="Line 40"/>
            <p:cNvSpPr>
              <a:spLocks noChangeShapeType="1"/>
            </p:cNvSpPr>
            <p:nvPr/>
          </p:nvSpPr>
          <p:spPr bwMode="auto">
            <a:xfrm rot="5400000">
              <a:off x="196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2" name="Line 41"/>
            <p:cNvSpPr>
              <a:spLocks noChangeShapeType="1"/>
            </p:cNvSpPr>
            <p:nvPr/>
          </p:nvSpPr>
          <p:spPr bwMode="auto">
            <a:xfrm rot="5400000">
              <a:off x="206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3" name="Line 42"/>
            <p:cNvSpPr>
              <a:spLocks noChangeShapeType="1"/>
            </p:cNvSpPr>
            <p:nvPr/>
          </p:nvSpPr>
          <p:spPr bwMode="auto">
            <a:xfrm rot="5400000">
              <a:off x="216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4" name="Line 43"/>
            <p:cNvSpPr>
              <a:spLocks noChangeShapeType="1"/>
            </p:cNvSpPr>
            <p:nvPr/>
          </p:nvSpPr>
          <p:spPr bwMode="auto">
            <a:xfrm rot="5400000">
              <a:off x="225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5" name="Line 44"/>
            <p:cNvSpPr>
              <a:spLocks noChangeShapeType="1"/>
            </p:cNvSpPr>
            <p:nvPr/>
          </p:nvSpPr>
          <p:spPr bwMode="auto">
            <a:xfrm rot="5400000">
              <a:off x="2353" y="2292"/>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6" name="Line 45"/>
            <p:cNvSpPr>
              <a:spLocks noChangeShapeType="1"/>
            </p:cNvSpPr>
            <p:nvPr/>
          </p:nvSpPr>
          <p:spPr bwMode="auto">
            <a:xfrm rot="5400000">
              <a:off x="244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7" name="Line 46"/>
            <p:cNvSpPr>
              <a:spLocks noChangeShapeType="1"/>
            </p:cNvSpPr>
            <p:nvPr/>
          </p:nvSpPr>
          <p:spPr bwMode="auto">
            <a:xfrm rot="5400000">
              <a:off x="254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8" name="Line 47"/>
            <p:cNvSpPr>
              <a:spLocks noChangeShapeType="1"/>
            </p:cNvSpPr>
            <p:nvPr/>
          </p:nvSpPr>
          <p:spPr bwMode="auto">
            <a:xfrm rot="5400000">
              <a:off x="264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79" name="Line 48"/>
            <p:cNvSpPr>
              <a:spLocks noChangeShapeType="1"/>
            </p:cNvSpPr>
            <p:nvPr/>
          </p:nvSpPr>
          <p:spPr bwMode="auto">
            <a:xfrm rot="5400000">
              <a:off x="273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180" name="Line 49"/>
            <p:cNvSpPr>
              <a:spLocks noChangeShapeType="1"/>
            </p:cNvSpPr>
            <p:nvPr/>
          </p:nvSpPr>
          <p:spPr bwMode="auto">
            <a:xfrm rot="5400000">
              <a:off x="283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pic>
        <p:nvPicPr>
          <p:cNvPr id="23568" name="Picture 50" descr="C:\WINNT\Profiles\ismet\Desktop\reliable-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6100" y="1305936"/>
            <a:ext cx="29591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69" name="Group 51"/>
          <p:cNvGrpSpPr>
            <a:grpSpLocks/>
          </p:cNvGrpSpPr>
          <p:nvPr/>
        </p:nvGrpSpPr>
        <p:grpSpPr bwMode="auto">
          <a:xfrm>
            <a:off x="3294063" y="1301174"/>
            <a:ext cx="2468562" cy="2624137"/>
            <a:chOff x="3046" y="2834"/>
            <a:chExt cx="1008" cy="1152"/>
          </a:xfrm>
        </p:grpSpPr>
        <p:grpSp>
          <p:nvGrpSpPr>
            <p:cNvPr id="24027" name="Group 52"/>
            <p:cNvGrpSpPr>
              <a:grpSpLocks/>
            </p:cNvGrpSpPr>
            <p:nvPr/>
          </p:nvGrpSpPr>
          <p:grpSpPr bwMode="auto">
            <a:xfrm>
              <a:off x="3046" y="2834"/>
              <a:ext cx="48" cy="1152"/>
              <a:chOff x="4062" y="1429"/>
              <a:chExt cx="48" cy="1152"/>
            </a:xfrm>
          </p:grpSpPr>
          <p:sp>
            <p:nvSpPr>
              <p:cNvPr id="24158" name="Line 53"/>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638" name="Rectangle 54"/>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39" name="Rectangle 55"/>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0" name="Rectangle 56"/>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1" name="Rectangle 57"/>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2" name="Rectangle 58"/>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3" name="Rectangle 59"/>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4" name="Rectangle 60"/>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5" name="Rectangle 61"/>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6" name="Rectangle 62"/>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7" name="Rectangle 63"/>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48" name="Rectangle 64"/>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28" name="Group 65"/>
            <p:cNvGrpSpPr>
              <a:grpSpLocks/>
            </p:cNvGrpSpPr>
            <p:nvPr/>
          </p:nvGrpSpPr>
          <p:grpSpPr bwMode="auto">
            <a:xfrm>
              <a:off x="3142" y="2834"/>
              <a:ext cx="48" cy="1152"/>
              <a:chOff x="4062" y="1429"/>
              <a:chExt cx="48" cy="1152"/>
            </a:xfrm>
          </p:grpSpPr>
          <p:sp>
            <p:nvSpPr>
              <p:cNvPr id="24146" name="Line 66"/>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651" name="Rectangle 67"/>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2" name="Rectangle 68"/>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3" name="Rectangle 69"/>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4" name="Rectangle 70"/>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5" name="Rectangle 71"/>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6" name="Rectangle 72"/>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7" name="Rectangle 73"/>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8" name="Rectangle 74"/>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59" name="Rectangle 75"/>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0" name="Rectangle 76"/>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1" name="Rectangle 77"/>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29" name="Group 78"/>
            <p:cNvGrpSpPr>
              <a:grpSpLocks/>
            </p:cNvGrpSpPr>
            <p:nvPr/>
          </p:nvGrpSpPr>
          <p:grpSpPr bwMode="auto">
            <a:xfrm>
              <a:off x="3238" y="2834"/>
              <a:ext cx="48" cy="1152"/>
              <a:chOff x="4062" y="1429"/>
              <a:chExt cx="48" cy="1152"/>
            </a:xfrm>
          </p:grpSpPr>
          <p:sp>
            <p:nvSpPr>
              <p:cNvPr id="24134" name="Line 79"/>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664" name="Rectangle 80"/>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5" name="Rectangle 81"/>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6" name="Rectangle 82"/>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7" name="Rectangle 83"/>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8" name="Rectangle 84"/>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69" name="Rectangle 85"/>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0" name="Rectangle 86"/>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1" name="Rectangle 87"/>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2" name="Rectangle 88"/>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3" name="Rectangle 89"/>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4" name="Rectangle 90"/>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0" name="Group 91"/>
            <p:cNvGrpSpPr>
              <a:grpSpLocks/>
            </p:cNvGrpSpPr>
            <p:nvPr/>
          </p:nvGrpSpPr>
          <p:grpSpPr bwMode="auto">
            <a:xfrm>
              <a:off x="3334" y="2834"/>
              <a:ext cx="48" cy="1152"/>
              <a:chOff x="4062" y="1429"/>
              <a:chExt cx="48" cy="1152"/>
            </a:xfrm>
          </p:grpSpPr>
          <p:sp>
            <p:nvSpPr>
              <p:cNvPr id="24122" name="Line 92"/>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677" name="Rectangle 93"/>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8" name="Rectangle 94"/>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79" name="Rectangle 95"/>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0" name="Rectangle 96"/>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1" name="Rectangle 97"/>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2" name="Rectangle 98"/>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3" name="Rectangle 99"/>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4" name="Rectangle 100"/>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5" name="Rectangle 101"/>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6" name="Rectangle 102"/>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87" name="Rectangle 103"/>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1" name="Group 104"/>
            <p:cNvGrpSpPr>
              <a:grpSpLocks/>
            </p:cNvGrpSpPr>
            <p:nvPr/>
          </p:nvGrpSpPr>
          <p:grpSpPr bwMode="auto">
            <a:xfrm>
              <a:off x="3430" y="2834"/>
              <a:ext cx="48" cy="1152"/>
              <a:chOff x="4062" y="1429"/>
              <a:chExt cx="48" cy="1152"/>
            </a:xfrm>
          </p:grpSpPr>
          <p:sp>
            <p:nvSpPr>
              <p:cNvPr id="24110" name="Line 105"/>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690" name="Rectangle 106"/>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1" name="Rectangle 107"/>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2" name="Rectangle 108"/>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3" name="Rectangle 109"/>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4" name="Rectangle 110"/>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5" name="Rectangle 111"/>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6" name="Rectangle 112"/>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7" name="Rectangle 113"/>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8" name="Rectangle 114"/>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699" name="Rectangle 115"/>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0" name="Rectangle 116"/>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2" name="Group 117"/>
            <p:cNvGrpSpPr>
              <a:grpSpLocks/>
            </p:cNvGrpSpPr>
            <p:nvPr/>
          </p:nvGrpSpPr>
          <p:grpSpPr bwMode="auto">
            <a:xfrm>
              <a:off x="3526" y="2834"/>
              <a:ext cx="48" cy="1152"/>
              <a:chOff x="4062" y="1429"/>
              <a:chExt cx="48" cy="1152"/>
            </a:xfrm>
          </p:grpSpPr>
          <p:sp>
            <p:nvSpPr>
              <p:cNvPr id="24098" name="Line 118"/>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03" name="Rectangle 119"/>
              <p:cNvSpPr>
                <a:spLocks noChangeArrowheads="1"/>
              </p:cNvSpPr>
              <p:nvPr/>
            </p:nvSpPr>
            <p:spPr bwMode="auto">
              <a:xfrm>
                <a:off x="4062" y="1477"/>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4" name="Rectangle 120"/>
              <p:cNvSpPr>
                <a:spLocks noChangeArrowheads="1"/>
              </p:cNvSpPr>
              <p:nvPr/>
            </p:nvSpPr>
            <p:spPr bwMode="auto">
              <a:xfrm>
                <a:off x="4062" y="1573"/>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5" name="Rectangle 121"/>
              <p:cNvSpPr>
                <a:spLocks noChangeArrowheads="1"/>
              </p:cNvSpPr>
              <p:nvPr/>
            </p:nvSpPr>
            <p:spPr bwMode="auto">
              <a:xfrm>
                <a:off x="4062" y="1669"/>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6" name="Rectangle 122"/>
              <p:cNvSpPr>
                <a:spLocks noChangeArrowheads="1"/>
              </p:cNvSpPr>
              <p:nvPr/>
            </p:nvSpPr>
            <p:spPr bwMode="auto">
              <a:xfrm>
                <a:off x="4062" y="1765"/>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7" name="Rectangle 123"/>
              <p:cNvSpPr>
                <a:spLocks noChangeArrowheads="1"/>
              </p:cNvSpPr>
              <p:nvPr/>
            </p:nvSpPr>
            <p:spPr bwMode="auto">
              <a:xfrm>
                <a:off x="4062" y="1861"/>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8" name="Rectangle 124"/>
              <p:cNvSpPr>
                <a:spLocks noChangeArrowheads="1"/>
              </p:cNvSpPr>
              <p:nvPr/>
            </p:nvSpPr>
            <p:spPr bwMode="auto">
              <a:xfrm>
                <a:off x="4062" y="1957"/>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09" name="Rectangle 125"/>
              <p:cNvSpPr>
                <a:spLocks noChangeArrowheads="1"/>
              </p:cNvSpPr>
              <p:nvPr/>
            </p:nvSpPr>
            <p:spPr bwMode="auto">
              <a:xfrm>
                <a:off x="4062" y="2053"/>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0" name="Rectangle 126"/>
              <p:cNvSpPr>
                <a:spLocks noChangeArrowheads="1"/>
              </p:cNvSpPr>
              <p:nvPr/>
            </p:nvSpPr>
            <p:spPr bwMode="auto">
              <a:xfrm>
                <a:off x="4062" y="2149"/>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1" name="Rectangle 127"/>
              <p:cNvSpPr>
                <a:spLocks noChangeArrowheads="1"/>
              </p:cNvSpPr>
              <p:nvPr/>
            </p:nvSpPr>
            <p:spPr bwMode="auto">
              <a:xfrm>
                <a:off x="4062" y="2245"/>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2" name="Rectangle 128"/>
              <p:cNvSpPr>
                <a:spLocks noChangeArrowheads="1"/>
              </p:cNvSpPr>
              <p:nvPr/>
            </p:nvSpPr>
            <p:spPr bwMode="auto">
              <a:xfrm>
                <a:off x="4062" y="2341"/>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3" name="Rectangle 129"/>
              <p:cNvSpPr>
                <a:spLocks noChangeArrowheads="1"/>
              </p:cNvSpPr>
              <p:nvPr/>
            </p:nvSpPr>
            <p:spPr bwMode="auto">
              <a:xfrm>
                <a:off x="4062" y="2437"/>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3" name="Group 130"/>
            <p:cNvGrpSpPr>
              <a:grpSpLocks/>
            </p:cNvGrpSpPr>
            <p:nvPr/>
          </p:nvGrpSpPr>
          <p:grpSpPr bwMode="auto">
            <a:xfrm>
              <a:off x="3622" y="2834"/>
              <a:ext cx="48" cy="1152"/>
              <a:chOff x="4062" y="1429"/>
              <a:chExt cx="48" cy="1152"/>
            </a:xfrm>
          </p:grpSpPr>
          <p:sp>
            <p:nvSpPr>
              <p:cNvPr id="24086" name="Line 131"/>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16" name="Rectangle 132"/>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7" name="Rectangle 133"/>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8" name="Rectangle 134"/>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19" name="Rectangle 135"/>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0" name="Rectangle 136"/>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1" name="Rectangle 137"/>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2" name="Rectangle 138"/>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3" name="Rectangle 139"/>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4" name="Rectangle 140"/>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5" name="Rectangle 141"/>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26" name="Rectangle 142"/>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4" name="Group 143"/>
            <p:cNvGrpSpPr>
              <a:grpSpLocks/>
            </p:cNvGrpSpPr>
            <p:nvPr/>
          </p:nvGrpSpPr>
          <p:grpSpPr bwMode="auto">
            <a:xfrm>
              <a:off x="3718" y="2834"/>
              <a:ext cx="48" cy="1152"/>
              <a:chOff x="4062" y="1429"/>
              <a:chExt cx="48" cy="1152"/>
            </a:xfrm>
          </p:grpSpPr>
          <p:sp>
            <p:nvSpPr>
              <p:cNvPr id="24074" name="Line 144"/>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29" name="Rectangle 145"/>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0" name="Rectangle 146"/>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1" name="Rectangle 147"/>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2" name="Rectangle 148"/>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3" name="Rectangle 149"/>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4" name="Rectangle 150"/>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5" name="Rectangle 151"/>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6" name="Rectangle 152"/>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7" name="Rectangle 153"/>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8" name="Rectangle 154"/>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39" name="Rectangle 155"/>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5" name="Group 156"/>
            <p:cNvGrpSpPr>
              <a:grpSpLocks/>
            </p:cNvGrpSpPr>
            <p:nvPr/>
          </p:nvGrpSpPr>
          <p:grpSpPr bwMode="auto">
            <a:xfrm>
              <a:off x="3814" y="2834"/>
              <a:ext cx="48" cy="1152"/>
              <a:chOff x="4062" y="1429"/>
              <a:chExt cx="48" cy="1152"/>
            </a:xfrm>
          </p:grpSpPr>
          <p:sp>
            <p:nvSpPr>
              <p:cNvPr id="24062" name="Line 157"/>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42" name="Rectangle 158"/>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3" name="Rectangle 159"/>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4" name="Rectangle 160"/>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5" name="Rectangle 161"/>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6" name="Rectangle 162"/>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7" name="Rectangle 163"/>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8" name="Rectangle 164"/>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49" name="Rectangle 165"/>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0" name="Rectangle 166"/>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1" name="Rectangle 167"/>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2" name="Rectangle 168"/>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6" name="Group 169"/>
            <p:cNvGrpSpPr>
              <a:grpSpLocks/>
            </p:cNvGrpSpPr>
            <p:nvPr/>
          </p:nvGrpSpPr>
          <p:grpSpPr bwMode="auto">
            <a:xfrm>
              <a:off x="3910" y="2834"/>
              <a:ext cx="48" cy="1152"/>
              <a:chOff x="4062" y="1429"/>
              <a:chExt cx="48" cy="1152"/>
            </a:xfrm>
          </p:grpSpPr>
          <p:sp>
            <p:nvSpPr>
              <p:cNvPr id="24050" name="Line 170"/>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55" name="Rectangle 171"/>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6" name="Rectangle 172"/>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7" name="Rectangle 173"/>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8" name="Rectangle 174"/>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59" name="Rectangle 175"/>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0" name="Rectangle 176"/>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1" name="Rectangle 177"/>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2" name="Rectangle 178"/>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3" name="Rectangle 179"/>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4" name="Rectangle 180"/>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5" name="Rectangle 181"/>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4037" name="Group 182"/>
            <p:cNvGrpSpPr>
              <a:grpSpLocks/>
            </p:cNvGrpSpPr>
            <p:nvPr/>
          </p:nvGrpSpPr>
          <p:grpSpPr bwMode="auto">
            <a:xfrm>
              <a:off x="4006" y="2834"/>
              <a:ext cx="48" cy="1152"/>
              <a:chOff x="4062" y="1429"/>
              <a:chExt cx="48" cy="1152"/>
            </a:xfrm>
          </p:grpSpPr>
          <p:sp>
            <p:nvSpPr>
              <p:cNvPr id="24038" name="Line 183"/>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768" name="Rectangle 184"/>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69" name="Rectangle 185"/>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0" name="Rectangle 186"/>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1" name="Rectangle 187"/>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2" name="Rectangle 188"/>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3" name="Rectangle 189"/>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4" name="Rectangle 190"/>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5" name="Rectangle 191"/>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6" name="Rectangle 192"/>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7" name="Rectangle 193"/>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778" name="Rectangle 194"/>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grpSp>
        <p:nvGrpSpPr>
          <p:cNvPr id="23570" name="Group 195"/>
          <p:cNvGrpSpPr>
            <a:grpSpLocks/>
          </p:cNvGrpSpPr>
          <p:nvPr/>
        </p:nvGrpSpPr>
        <p:grpSpPr bwMode="auto">
          <a:xfrm>
            <a:off x="3348038" y="3930074"/>
            <a:ext cx="2366962" cy="273050"/>
            <a:chOff x="1920" y="2243"/>
            <a:chExt cx="960" cy="97"/>
          </a:xfrm>
        </p:grpSpPr>
        <p:sp>
          <p:nvSpPr>
            <p:cNvPr id="24016" name="Line 196"/>
            <p:cNvSpPr>
              <a:spLocks noChangeShapeType="1"/>
            </p:cNvSpPr>
            <p:nvPr/>
          </p:nvSpPr>
          <p:spPr bwMode="auto">
            <a:xfrm rot="5400000">
              <a:off x="187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17" name="Line 197"/>
            <p:cNvSpPr>
              <a:spLocks noChangeShapeType="1"/>
            </p:cNvSpPr>
            <p:nvPr/>
          </p:nvSpPr>
          <p:spPr bwMode="auto">
            <a:xfrm rot="5400000">
              <a:off x="196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18" name="Line 198"/>
            <p:cNvSpPr>
              <a:spLocks noChangeShapeType="1"/>
            </p:cNvSpPr>
            <p:nvPr/>
          </p:nvSpPr>
          <p:spPr bwMode="auto">
            <a:xfrm rot="5400000">
              <a:off x="206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19" name="Line 199"/>
            <p:cNvSpPr>
              <a:spLocks noChangeShapeType="1"/>
            </p:cNvSpPr>
            <p:nvPr/>
          </p:nvSpPr>
          <p:spPr bwMode="auto">
            <a:xfrm rot="5400000">
              <a:off x="216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0" name="Line 200"/>
            <p:cNvSpPr>
              <a:spLocks noChangeShapeType="1"/>
            </p:cNvSpPr>
            <p:nvPr/>
          </p:nvSpPr>
          <p:spPr bwMode="auto">
            <a:xfrm rot="5400000">
              <a:off x="225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1" name="Line 201"/>
            <p:cNvSpPr>
              <a:spLocks noChangeShapeType="1"/>
            </p:cNvSpPr>
            <p:nvPr/>
          </p:nvSpPr>
          <p:spPr bwMode="auto">
            <a:xfrm rot="5400000">
              <a:off x="2353" y="2292"/>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2" name="Line 202"/>
            <p:cNvSpPr>
              <a:spLocks noChangeShapeType="1"/>
            </p:cNvSpPr>
            <p:nvPr/>
          </p:nvSpPr>
          <p:spPr bwMode="auto">
            <a:xfrm rot="5400000">
              <a:off x="2448"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3" name="Line 203"/>
            <p:cNvSpPr>
              <a:spLocks noChangeShapeType="1"/>
            </p:cNvSpPr>
            <p:nvPr/>
          </p:nvSpPr>
          <p:spPr bwMode="auto">
            <a:xfrm rot="5400000">
              <a:off x="2544"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4" name="Line 204"/>
            <p:cNvSpPr>
              <a:spLocks noChangeShapeType="1"/>
            </p:cNvSpPr>
            <p:nvPr/>
          </p:nvSpPr>
          <p:spPr bwMode="auto">
            <a:xfrm rot="5400000">
              <a:off x="2640"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5" name="Line 205"/>
            <p:cNvSpPr>
              <a:spLocks noChangeShapeType="1"/>
            </p:cNvSpPr>
            <p:nvPr/>
          </p:nvSpPr>
          <p:spPr bwMode="auto">
            <a:xfrm rot="5400000">
              <a:off x="2736"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026" name="Line 206"/>
            <p:cNvSpPr>
              <a:spLocks noChangeShapeType="1"/>
            </p:cNvSpPr>
            <p:nvPr/>
          </p:nvSpPr>
          <p:spPr bwMode="auto">
            <a:xfrm rot="5400000">
              <a:off x="2832" y="2291"/>
              <a:ext cx="96" cy="0"/>
            </a:xfrm>
            <a:prstGeom prst="line">
              <a:avLst/>
            </a:prstGeom>
            <a:noFill/>
            <a:ln w="9525">
              <a:solidFill>
                <a:srgbClr val="FFFFFF"/>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23571" name="Line 207"/>
          <p:cNvSpPr>
            <a:spLocks noChangeShapeType="1"/>
          </p:cNvSpPr>
          <p:nvPr/>
        </p:nvSpPr>
        <p:spPr bwMode="auto">
          <a:xfrm>
            <a:off x="1577975" y="4209474"/>
            <a:ext cx="4176713" cy="0"/>
          </a:xfrm>
          <a:prstGeom prst="line">
            <a:avLst/>
          </a:prstGeom>
          <a:noFill/>
          <a:ln w="63500">
            <a:solidFill>
              <a:srgbClr val="FFFFFF"/>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2" name="Line 208"/>
          <p:cNvSpPr>
            <a:spLocks noChangeShapeType="1"/>
          </p:cNvSpPr>
          <p:nvPr/>
        </p:nvSpPr>
        <p:spPr bwMode="auto">
          <a:xfrm>
            <a:off x="1563688" y="990024"/>
            <a:ext cx="4176712" cy="0"/>
          </a:xfrm>
          <a:prstGeom prst="line">
            <a:avLst/>
          </a:prstGeom>
          <a:noFill/>
          <a:ln w="63500">
            <a:solidFill>
              <a:srgbClr val="FFFFFF"/>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574" name="Rectangle 216"/>
          <p:cNvSpPr>
            <a:spLocks noChangeArrowheads="1"/>
          </p:cNvSpPr>
          <p:nvPr/>
        </p:nvSpPr>
        <p:spPr bwMode="auto">
          <a:xfrm>
            <a:off x="6076950" y="1706581"/>
            <a:ext cx="2944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lgn="l">
              <a:spcBef>
                <a:spcPct val="50000"/>
              </a:spcBef>
              <a:buFont typeface="Symbol" charset="0"/>
              <a:buNone/>
            </a:pPr>
            <a:r>
              <a:rPr lang="en-US" sz="1800" b="1" u="sng">
                <a:solidFill>
                  <a:srgbClr val="00FF00"/>
                </a:solidFill>
              </a:rPr>
              <a:t>Test application:</a:t>
            </a:r>
          </a:p>
        </p:txBody>
      </p:sp>
      <p:sp>
        <p:nvSpPr>
          <p:cNvPr id="451801" name="Rectangle 217"/>
          <p:cNvSpPr>
            <a:spLocks noChangeArrowheads="1"/>
          </p:cNvSpPr>
          <p:nvPr/>
        </p:nvSpPr>
        <p:spPr bwMode="auto">
          <a:xfrm>
            <a:off x="6084888" y="2138381"/>
            <a:ext cx="2944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lgn="l">
              <a:spcBef>
                <a:spcPct val="50000"/>
              </a:spcBef>
              <a:buFont typeface="Symbol" charset="0"/>
              <a:buNone/>
            </a:pPr>
            <a:r>
              <a:rPr lang="en-US" sz="1800" b="1">
                <a:solidFill>
                  <a:schemeClr val="accent1"/>
                </a:solidFill>
              </a:rPr>
              <a:t>Loading stimulus</a:t>
            </a:r>
          </a:p>
        </p:txBody>
      </p:sp>
      <p:sp>
        <p:nvSpPr>
          <p:cNvPr id="451802" name="Rectangle 218"/>
          <p:cNvSpPr>
            <a:spLocks noChangeArrowheads="1"/>
          </p:cNvSpPr>
          <p:nvPr/>
        </p:nvSpPr>
        <p:spPr bwMode="auto">
          <a:xfrm>
            <a:off x="6084888" y="2544781"/>
            <a:ext cx="2944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lgn="l">
              <a:spcBef>
                <a:spcPct val="50000"/>
              </a:spcBef>
              <a:buFont typeface="Symbol" charset="0"/>
              <a:buNone/>
            </a:pPr>
            <a:r>
              <a:rPr lang="en-US" sz="1800" b="1" dirty="0">
                <a:solidFill>
                  <a:srgbClr val="66FFFF"/>
                </a:solidFill>
              </a:rPr>
              <a:t>Capturing response</a:t>
            </a:r>
          </a:p>
        </p:txBody>
      </p:sp>
      <p:sp>
        <p:nvSpPr>
          <p:cNvPr id="451804" name="Rectangle 220"/>
          <p:cNvSpPr>
            <a:spLocks noChangeArrowheads="1"/>
          </p:cNvSpPr>
          <p:nvPr/>
        </p:nvSpPr>
        <p:spPr bwMode="auto">
          <a:xfrm>
            <a:off x="6072188" y="2976581"/>
            <a:ext cx="2944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lgn="l">
              <a:spcBef>
                <a:spcPct val="50000"/>
              </a:spcBef>
              <a:buFont typeface="Symbol" charset="0"/>
              <a:buNone/>
            </a:pPr>
            <a:r>
              <a:rPr lang="en-US" sz="1800" b="1">
                <a:solidFill>
                  <a:srgbClr val="FFFF00"/>
                </a:solidFill>
              </a:rPr>
              <a:t>Unloading response</a:t>
            </a:r>
          </a:p>
        </p:txBody>
      </p:sp>
      <p:grpSp>
        <p:nvGrpSpPr>
          <p:cNvPr id="20" name="Group 221"/>
          <p:cNvGrpSpPr>
            <a:grpSpLocks/>
          </p:cNvGrpSpPr>
          <p:nvPr/>
        </p:nvGrpSpPr>
        <p:grpSpPr bwMode="auto">
          <a:xfrm>
            <a:off x="3294063" y="1301174"/>
            <a:ext cx="2468562" cy="2624137"/>
            <a:chOff x="3046" y="2834"/>
            <a:chExt cx="1008" cy="1152"/>
          </a:xfrm>
        </p:grpSpPr>
        <p:grpSp>
          <p:nvGrpSpPr>
            <p:cNvPr id="23867" name="Group 222"/>
            <p:cNvGrpSpPr>
              <a:grpSpLocks/>
            </p:cNvGrpSpPr>
            <p:nvPr/>
          </p:nvGrpSpPr>
          <p:grpSpPr bwMode="auto">
            <a:xfrm>
              <a:off x="3046" y="2834"/>
              <a:ext cx="48" cy="1152"/>
              <a:chOff x="4062" y="1429"/>
              <a:chExt cx="48" cy="1152"/>
            </a:xfrm>
          </p:grpSpPr>
          <p:sp>
            <p:nvSpPr>
              <p:cNvPr id="23998" name="Line 223"/>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08" name="Rectangle 224"/>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09" name="Rectangle 225"/>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0" name="Rectangle 226"/>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1" name="Rectangle 227"/>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2" name="Rectangle 228"/>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3" name="Rectangle 229"/>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4" name="Rectangle 230"/>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5" name="Rectangle 231"/>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6" name="Rectangle 232"/>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7" name="Rectangle 233"/>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18" name="Rectangle 234"/>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68" name="Group 235"/>
            <p:cNvGrpSpPr>
              <a:grpSpLocks/>
            </p:cNvGrpSpPr>
            <p:nvPr/>
          </p:nvGrpSpPr>
          <p:grpSpPr bwMode="auto">
            <a:xfrm>
              <a:off x="3142" y="2834"/>
              <a:ext cx="48" cy="1152"/>
              <a:chOff x="4062" y="1429"/>
              <a:chExt cx="48" cy="1152"/>
            </a:xfrm>
          </p:grpSpPr>
          <p:sp>
            <p:nvSpPr>
              <p:cNvPr id="23986" name="Line 236"/>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21" name="Rectangle 237"/>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2" name="Rectangle 238"/>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3" name="Rectangle 239"/>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4" name="Rectangle 240"/>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5" name="Rectangle 241"/>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6" name="Rectangle 242"/>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7" name="Rectangle 243"/>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8" name="Rectangle 244"/>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29" name="Rectangle 245"/>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0" name="Rectangle 246"/>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1" name="Rectangle 247"/>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69" name="Group 248"/>
            <p:cNvGrpSpPr>
              <a:grpSpLocks/>
            </p:cNvGrpSpPr>
            <p:nvPr/>
          </p:nvGrpSpPr>
          <p:grpSpPr bwMode="auto">
            <a:xfrm>
              <a:off x="3238" y="2834"/>
              <a:ext cx="48" cy="1152"/>
              <a:chOff x="4062" y="1429"/>
              <a:chExt cx="48" cy="1152"/>
            </a:xfrm>
          </p:grpSpPr>
          <p:sp>
            <p:nvSpPr>
              <p:cNvPr id="23974" name="Line 249"/>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34" name="Rectangle 250"/>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5" name="Rectangle 251"/>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6" name="Rectangle 252"/>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7" name="Rectangle 253"/>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8" name="Rectangle 254"/>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39" name="Rectangle 255"/>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0" name="Rectangle 256"/>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1" name="Rectangle 257"/>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2" name="Rectangle 258"/>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3" name="Rectangle 259"/>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4" name="Rectangle 260"/>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0" name="Group 261"/>
            <p:cNvGrpSpPr>
              <a:grpSpLocks/>
            </p:cNvGrpSpPr>
            <p:nvPr/>
          </p:nvGrpSpPr>
          <p:grpSpPr bwMode="auto">
            <a:xfrm>
              <a:off x="3334" y="2834"/>
              <a:ext cx="48" cy="1152"/>
              <a:chOff x="4062" y="1429"/>
              <a:chExt cx="48" cy="1152"/>
            </a:xfrm>
          </p:grpSpPr>
          <p:sp>
            <p:nvSpPr>
              <p:cNvPr id="23962" name="Line 262"/>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47" name="Rectangle 263"/>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8" name="Rectangle 264"/>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49" name="Rectangle 265"/>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0" name="Rectangle 266"/>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1" name="Rectangle 267"/>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2" name="Rectangle 268"/>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3" name="Rectangle 269"/>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4" name="Rectangle 270"/>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5" name="Rectangle 271"/>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6" name="Rectangle 272"/>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57" name="Rectangle 273"/>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1" name="Group 274"/>
            <p:cNvGrpSpPr>
              <a:grpSpLocks/>
            </p:cNvGrpSpPr>
            <p:nvPr/>
          </p:nvGrpSpPr>
          <p:grpSpPr bwMode="auto">
            <a:xfrm>
              <a:off x="3430" y="2834"/>
              <a:ext cx="48" cy="1152"/>
              <a:chOff x="4062" y="1429"/>
              <a:chExt cx="48" cy="1152"/>
            </a:xfrm>
          </p:grpSpPr>
          <p:sp>
            <p:nvSpPr>
              <p:cNvPr id="23950" name="Line 275"/>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60" name="Rectangle 276"/>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1" name="Rectangle 277"/>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2" name="Rectangle 278"/>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3" name="Rectangle 279"/>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4" name="Rectangle 280"/>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5" name="Rectangle 281"/>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6" name="Rectangle 282"/>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7" name="Rectangle 283"/>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8" name="Rectangle 284"/>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69" name="Rectangle 285"/>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0" name="Rectangle 286"/>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2" name="Group 287"/>
            <p:cNvGrpSpPr>
              <a:grpSpLocks/>
            </p:cNvGrpSpPr>
            <p:nvPr/>
          </p:nvGrpSpPr>
          <p:grpSpPr bwMode="auto">
            <a:xfrm>
              <a:off x="3526" y="2834"/>
              <a:ext cx="48" cy="1152"/>
              <a:chOff x="4062" y="1429"/>
              <a:chExt cx="48" cy="1152"/>
            </a:xfrm>
          </p:grpSpPr>
          <p:sp>
            <p:nvSpPr>
              <p:cNvPr id="23938" name="Line 288"/>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73" name="Rectangle 289"/>
              <p:cNvSpPr>
                <a:spLocks noChangeArrowheads="1"/>
              </p:cNvSpPr>
              <p:nvPr/>
            </p:nvSpPr>
            <p:spPr bwMode="auto">
              <a:xfrm>
                <a:off x="4062" y="1477"/>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4" name="Rectangle 290"/>
              <p:cNvSpPr>
                <a:spLocks noChangeArrowheads="1"/>
              </p:cNvSpPr>
              <p:nvPr/>
            </p:nvSpPr>
            <p:spPr bwMode="auto">
              <a:xfrm>
                <a:off x="4062" y="1573"/>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5" name="Rectangle 291"/>
              <p:cNvSpPr>
                <a:spLocks noChangeArrowheads="1"/>
              </p:cNvSpPr>
              <p:nvPr/>
            </p:nvSpPr>
            <p:spPr bwMode="auto">
              <a:xfrm>
                <a:off x="4062" y="1669"/>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6" name="Rectangle 292"/>
              <p:cNvSpPr>
                <a:spLocks noChangeArrowheads="1"/>
              </p:cNvSpPr>
              <p:nvPr/>
            </p:nvSpPr>
            <p:spPr bwMode="auto">
              <a:xfrm>
                <a:off x="4062" y="1765"/>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7" name="Rectangle 293"/>
              <p:cNvSpPr>
                <a:spLocks noChangeArrowheads="1"/>
              </p:cNvSpPr>
              <p:nvPr/>
            </p:nvSpPr>
            <p:spPr bwMode="auto">
              <a:xfrm>
                <a:off x="4062" y="1861"/>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8" name="Rectangle 294"/>
              <p:cNvSpPr>
                <a:spLocks noChangeArrowheads="1"/>
              </p:cNvSpPr>
              <p:nvPr/>
            </p:nvSpPr>
            <p:spPr bwMode="auto">
              <a:xfrm>
                <a:off x="4062" y="1957"/>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79" name="Rectangle 295"/>
              <p:cNvSpPr>
                <a:spLocks noChangeArrowheads="1"/>
              </p:cNvSpPr>
              <p:nvPr/>
            </p:nvSpPr>
            <p:spPr bwMode="auto">
              <a:xfrm>
                <a:off x="4062" y="2053"/>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0" name="Rectangle 296"/>
              <p:cNvSpPr>
                <a:spLocks noChangeArrowheads="1"/>
              </p:cNvSpPr>
              <p:nvPr/>
            </p:nvSpPr>
            <p:spPr bwMode="auto">
              <a:xfrm>
                <a:off x="4062" y="2149"/>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1" name="Rectangle 297"/>
              <p:cNvSpPr>
                <a:spLocks noChangeArrowheads="1"/>
              </p:cNvSpPr>
              <p:nvPr/>
            </p:nvSpPr>
            <p:spPr bwMode="auto">
              <a:xfrm>
                <a:off x="4062" y="2245"/>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2" name="Rectangle 298"/>
              <p:cNvSpPr>
                <a:spLocks noChangeArrowheads="1"/>
              </p:cNvSpPr>
              <p:nvPr/>
            </p:nvSpPr>
            <p:spPr bwMode="auto">
              <a:xfrm>
                <a:off x="4062" y="2341"/>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3" name="Rectangle 299"/>
              <p:cNvSpPr>
                <a:spLocks noChangeArrowheads="1"/>
              </p:cNvSpPr>
              <p:nvPr/>
            </p:nvSpPr>
            <p:spPr bwMode="auto">
              <a:xfrm>
                <a:off x="4062" y="2437"/>
                <a:ext cx="54"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3" name="Group 300"/>
            <p:cNvGrpSpPr>
              <a:grpSpLocks/>
            </p:cNvGrpSpPr>
            <p:nvPr/>
          </p:nvGrpSpPr>
          <p:grpSpPr bwMode="auto">
            <a:xfrm>
              <a:off x="3622" y="2834"/>
              <a:ext cx="48" cy="1152"/>
              <a:chOff x="4062" y="1429"/>
              <a:chExt cx="48" cy="1152"/>
            </a:xfrm>
          </p:grpSpPr>
          <p:sp>
            <p:nvSpPr>
              <p:cNvPr id="23926" name="Line 301"/>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86" name="Rectangle 302"/>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7" name="Rectangle 303"/>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8" name="Rectangle 304"/>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89" name="Rectangle 305"/>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0" name="Rectangle 306"/>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1" name="Rectangle 307"/>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2" name="Rectangle 308"/>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3" name="Rectangle 309"/>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4" name="Rectangle 310"/>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5" name="Rectangle 311"/>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896" name="Rectangle 312"/>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4" name="Group 313"/>
            <p:cNvGrpSpPr>
              <a:grpSpLocks/>
            </p:cNvGrpSpPr>
            <p:nvPr/>
          </p:nvGrpSpPr>
          <p:grpSpPr bwMode="auto">
            <a:xfrm>
              <a:off x="3718" y="2834"/>
              <a:ext cx="48" cy="1152"/>
              <a:chOff x="4062" y="1429"/>
              <a:chExt cx="48" cy="1152"/>
            </a:xfrm>
          </p:grpSpPr>
          <p:sp>
            <p:nvSpPr>
              <p:cNvPr id="23914" name="Line 314"/>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899" name="Rectangle 315"/>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0" name="Rectangle 316"/>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1" name="Rectangle 317"/>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2" name="Rectangle 318"/>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3" name="Rectangle 319"/>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4" name="Rectangle 320"/>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5" name="Rectangle 321"/>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6" name="Rectangle 322"/>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7" name="Rectangle 323"/>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8" name="Rectangle 324"/>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09" name="Rectangle 325"/>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5" name="Group 326"/>
            <p:cNvGrpSpPr>
              <a:grpSpLocks/>
            </p:cNvGrpSpPr>
            <p:nvPr/>
          </p:nvGrpSpPr>
          <p:grpSpPr bwMode="auto">
            <a:xfrm>
              <a:off x="3814" y="2834"/>
              <a:ext cx="48" cy="1152"/>
              <a:chOff x="4062" y="1429"/>
              <a:chExt cx="48" cy="1152"/>
            </a:xfrm>
          </p:grpSpPr>
          <p:sp>
            <p:nvSpPr>
              <p:cNvPr id="23902" name="Line 327"/>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12" name="Rectangle 328"/>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3" name="Rectangle 329"/>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4" name="Rectangle 330"/>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5" name="Rectangle 331"/>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6" name="Rectangle 332"/>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7" name="Rectangle 333"/>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8" name="Rectangle 334"/>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19" name="Rectangle 335"/>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0" name="Rectangle 336"/>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1" name="Rectangle 337"/>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2" name="Rectangle 338"/>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6" name="Group 339"/>
            <p:cNvGrpSpPr>
              <a:grpSpLocks/>
            </p:cNvGrpSpPr>
            <p:nvPr/>
          </p:nvGrpSpPr>
          <p:grpSpPr bwMode="auto">
            <a:xfrm>
              <a:off x="3910" y="2834"/>
              <a:ext cx="48" cy="1152"/>
              <a:chOff x="4062" y="1429"/>
              <a:chExt cx="48" cy="1152"/>
            </a:xfrm>
          </p:grpSpPr>
          <p:sp>
            <p:nvSpPr>
              <p:cNvPr id="23890" name="Line 340"/>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25" name="Rectangle 341"/>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6" name="Rectangle 342"/>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7" name="Rectangle 343"/>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8" name="Rectangle 344"/>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29" name="Rectangle 345"/>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0" name="Rectangle 346"/>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1" name="Rectangle 347"/>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2" name="Rectangle 348"/>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3" name="Rectangle 349"/>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4" name="Rectangle 350"/>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5" name="Rectangle 351"/>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877" name="Group 352"/>
            <p:cNvGrpSpPr>
              <a:grpSpLocks/>
            </p:cNvGrpSpPr>
            <p:nvPr/>
          </p:nvGrpSpPr>
          <p:grpSpPr bwMode="auto">
            <a:xfrm>
              <a:off x="4006" y="2834"/>
              <a:ext cx="48" cy="1152"/>
              <a:chOff x="4062" y="1429"/>
              <a:chExt cx="48" cy="1152"/>
            </a:xfrm>
          </p:grpSpPr>
          <p:sp>
            <p:nvSpPr>
              <p:cNvPr id="23878" name="Line 353"/>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38" name="Rectangle 354"/>
              <p:cNvSpPr>
                <a:spLocks noChangeArrowheads="1"/>
              </p:cNvSpPr>
              <p:nvPr/>
            </p:nvSpPr>
            <p:spPr bwMode="auto">
              <a:xfrm>
                <a:off x="4062" y="147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39" name="Rectangle 355"/>
              <p:cNvSpPr>
                <a:spLocks noChangeArrowheads="1"/>
              </p:cNvSpPr>
              <p:nvPr/>
            </p:nvSpPr>
            <p:spPr bwMode="auto">
              <a:xfrm>
                <a:off x="4062" y="157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0" name="Rectangle 356"/>
              <p:cNvSpPr>
                <a:spLocks noChangeArrowheads="1"/>
              </p:cNvSpPr>
              <p:nvPr/>
            </p:nvSpPr>
            <p:spPr bwMode="auto">
              <a:xfrm>
                <a:off x="4062" y="166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1" name="Rectangle 357"/>
              <p:cNvSpPr>
                <a:spLocks noChangeArrowheads="1"/>
              </p:cNvSpPr>
              <p:nvPr/>
            </p:nvSpPr>
            <p:spPr bwMode="auto">
              <a:xfrm>
                <a:off x="4062" y="176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2" name="Rectangle 358"/>
              <p:cNvSpPr>
                <a:spLocks noChangeArrowheads="1"/>
              </p:cNvSpPr>
              <p:nvPr/>
            </p:nvSpPr>
            <p:spPr bwMode="auto">
              <a:xfrm>
                <a:off x="4062" y="186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3" name="Rectangle 359"/>
              <p:cNvSpPr>
                <a:spLocks noChangeArrowheads="1"/>
              </p:cNvSpPr>
              <p:nvPr/>
            </p:nvSpPr>
            <p:spPr bwMode="auto">
              <a:xfrm>
                <a:off x="4062" y="195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4" name="Rectangle 360"/>
              <p:cNvSpPr>
                <a:spLocks noChangeArrowheads="1"/>
              </p:cNvSpPr>
              <p:nvPr/>
            </p:nvSpPr>
            <p:spPr bwMode="auto">
              <a:xfrm>
                <a:off x="4062" y="2053"/>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5" name="Rectangle 361"/>
              <p:cNvSpPr>
                <a:spLocks noChangeArrowheads="1"/>
              </p:cNvSpPr>
              <p:nvPr/>
            </p:nvSpPr>
            <p:spPr bwMode="auto">
              <a:xfrm>
                <a:off x="4062" y="2149"/>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6" name="Rectangle 362"/>
              <p:cNvSpPr>
                <a:spLocks noChangeArrowheads="1"/>
              </p:cNvSpPr>
              <p:nvPr/>
            </p:nvSpPr>
            <p:spPr bwMode="auto">
              <a:xfrm>
                <a:off x="4062" y="2245"/>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7" name="Rectangle 363"/>
              <p:cNvSpPr>
                <a:spLocks noChangeArrowheads="1"/>
              </p:cNvSpPr>
              <p:nvPr/>
            </p:nvSpPr>
            <p:spPr bwMode="auto">
              <a:xfrm>
                <a:off x="4062" y="2341"/>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48" name="Rectangle 364"/>
              <p:cNvSpPr>
                <a:spLocks noChangeArrowheads="1"/>
              </p:cNvSpPr>
              <p:nvPr/>
            </p:nvSpPr>
            <p:spPr bwMode="auto">
              <a:xfrm>
                <a:off x="4062" y="2437"/>
                <a:ext cx="48" cy="48"/>
              </a:xfrm>
              <a:prstGeom prst="rect">
                <a:avLst/>
              </a:prstGeom>
              <a:solidFill>
                <a:schemeClr val="accent1"/>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grpSp>
        <p:nvGrpSpPr>
          <p:cNvPr id="23617" name="Group 365"/>
          <p:cNvGrpSpPr>
            <a:grpSpLocks/>
          </p:cNvGrpSpPr>
          <p:nvPr/>
        </p:nvGrpSpPr>
        <p:grpSpPr bwMode="auto">
          <a:xfrm>
            <a:off x="3294063" y="1288474"/>
            <a:ext cx="2468562" cy="2624137"/>
            <a:chOff x="3046" y="2834"/>
            <a:chExt cx="1008" cy="1152"/>
          </a:xfrm>
        </p:grpSpPr>
        <p:grpSp>
          <p:nvGrpSpPr>
            <p:cNvPr id="23724" name="Group 366"/>
            <p:cNvGrpSpPr>
              <a:grpSpLocks/>
            </p:cNvGrpSpPr>
            <p:nvPr/>
          </p:nvGrpSpPr>
          <p:grpSpPr bwMode="auto">
            <a:xfrm>
              <a:off x="3046" y="2834"/>
              <a:ext cx="48" cy="1152"/>
              <a:chOff x="4062" y="1429"/>
              <a:chExt cx="48" cy="1152"/>
            </a:xfrm>
          </p:grpSpPr>
          <p:sp>
            <p:nvSpPr>
              <p:cNvPr id="23855" name="Line 367"/>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52" name="Rectangle 368"/>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3" name="Rectangle 369"/>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4" name="Rectangle 370"/>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5" name="Rectangle 371"/>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6" name="Rectangle 372"/>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7" name="Rectangle 373"/>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8" name="Rectangle 374"/>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59" name="Rectangle 375"/>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0" name="Rectangle 376"/>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1" name="Rectangle 377"/>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2" name="Rectangle 378"/>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25" name="Group 379"/>
            <p:cNvGrpSpPr>
              <a:grpSpLocks/>
            </p:cNvGrpSpPr>
            <p:nvPr/>
          </p:nvGrpSpPr>
          <p:grpSpPr bwMode="auto">
            <a:xfrm>
              <a:off x="3142" y="2834"/>
              <a:ext cx="48" cy="1152"/>
              <a:chOff x="4062" y="1429"/>
              <a:chExt cx="48" cy="1152"/>
            </a:xfrm>
          </p:grpSpPr>
          <p:sp>
            <p:nvSpPr>
              <p:cNvPr id="23843" name="Line 380"/>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65" name="Rectangle 381"/>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6" name="Rectangle 382"/>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7" name="Rectangle 383"/>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8" name="Rectangle 384"/>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69" name="Rectangle 385"/>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0" name="Rectangle 386"/>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1" name="Rectangle 387"/>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2" name="Rectangle 388"/>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3" name="Rectangle 389"/>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4" name="Rectangle 390"/>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5" name="Rectangle 391"/>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26" name="Group 392"/>
            <p:cNvGrpSpPr>
              <a:grpSpLocks/>
            </p:cNvGrpSpPr>
            <p:nvPr/>
          </p:nvGrpSpPr>
          <p:grpSpPr bwMode="auto">
            <a:xfrm>
              <a:off x="3238" y="2834"/>
              <a:ext cx="48" cy="1152"/>
              <a:chOff x="4062" y="1429"/>
              <a:chExt cx="48" cy="1152"/>
            </a:xfrm>
          </p:grpSpPr>
          <p:sp>
            <p:nvSpPr>
              <p:cNvPr id="23831" name="Line 393"/>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78" name="Rectangle 394"/>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79" name="Rectangle 395"/>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0" name="Rectangle 396"/>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1" name="Rectangle 397"/>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2" name="Rectangle 398"/>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3" name="Rectangle 399"/>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4" name="Rectangle 400"/>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5" name="Rectangle 401"/>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6" name="Rectangle 402"/>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7" name="Rectangle 403"/>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88" name="Rectangle 404"/>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27" name="Group 405"/>
            <p:cNvGrpSpPr>
              <a:grpSpLocks/>
            </p:cNvGrpSpPr>
            <p:nvPr/>
          </p:nvGrpSpPr>
          <p:grpSpPr bwMode="auto">
            <a:xfrm>
              <a:off x="3334" y="2834"/>
              <a:ext cx="48" cy="1152"/>
              <a:chOff x="4062" y="1429"/>
              <a:chExt cx="48" cy="1152"/>
            </a:xfrm>
          </p:grpSpPr>
          <p:sp>
            <p:nvSpPr>
              <p:cNvPr id="23819" name="Line 406"/>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1991" name="Rectangle 407"/>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2" name="Rectangle 408"/>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3" name="Rectangle 409"/>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4" name="Rectangle 410"/>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5" name="Rectangle 411"/>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6" name="Rectangle 412"/>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7" name="Rectangle 413"/>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8" name="Rectangle 414"/>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1999" name="Rectangle 415"/>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0" name="Rectangle 416"/>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1" name="Rectangle 417"/>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28" name="Group 418"/>
            <p:cNvGrpSpPr>
              <a:grpSpLocks/>
            </p:cNvGrpSpPr>
            <p:nvPr/>
          </p:nvGrpSpPr>
          <p:grpSpPr bwMode="auto">
            <a:xfrm>
              <a:off x="3430" y="2834"/>
              <a:ext cx="48" cy="1152"/>
              <a:chOff x="4062" y="1429"/>
              <a:chExt cx="48" cy="1152"/>
            </a:xfrm>
          </p:grpSpPr>
          <p:sp>
            <p:nvSpPr>
              <p:cNvPr id="23807" name="Line 419"/>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04" name="Rectangle 420"/>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5" name="Rectangle 421"/>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6" name="Rectangle 422"/>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7" name="Rectangle 423"/>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8" name="Rectangle 424"/>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09" name="Rectangle 425"/>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0" name="Rectangle 426"/>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1" name="Rectangle 427"/>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2" name="Rectangle 428"/>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3" name="Rectangle 429"/>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4" name="Rectangle 430"/>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29" name="Group 431"/>
            <p:cNvGrpSpPr>
              <a:grpSpLocks/>
            </p:cNvGrpSpPr>
            <p:nvPr/>
          </p:nvGrpSpPr>
          <p:grpSpPr bwMode="auto">
            <a:xfrm>
              <a:off x="3526" y="2834"/>
              <a:ext cx="48" cy="1152"/>
              <a:chOff x="4062" y="1429"/>
              <a:chExt cx="48" cy="1152"/>
            </a:xfrm>
          </p:grpSpPr>
          <p:sp>
            <p:nvSpPr>
              <p:cNvPr id="23795" name="Line 432"/>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17" name="Rectangle 433"/>
              <p:cNvSpPr>
                <a:spLocks noChangeArrowheads="1"/>
              </p:cNvSpPr>
              <p:nvPr/>
            </p:nvSpPr>
            <p:spPr bwMode="auto">
              <a:xfrm>
                <a:off x="4062" y="1477"/>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8" name="Rectangle 434"/>
              <p:cNvSpPr>
                <a:spLocks noChangeArrowheads="1"/>
              </p:cNvSpPr>
              <p:nvPr/>
            </p:nvSpPr>
            <p:spPr bwMode="auto">
              <a:xfrm>
                <a:off x="4062" y="1573"/>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19" name="Rectangle 435"/>
              <p:cNvSpPr>
                <a:spLocks noChangeArrowheads="1"/>
              </p:cNvSpPr>
              <p:nvPr/>
            </p:nvSpPr>
            <p:spPr bwMode="auto">
              <a:xfrm>
                <a:off x="4062" y="1669"/>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0" name="Rectangle 436"/>
              <p:cNvSpPr>
                <a:spLocks noChangeArrowheads="1"/>
              </p:cNvSpPr>
              <p:nvPr/>
            </p:nvSpPr>
            <p:spPr bwMode="auto">
              <a:xfrm>
                <a:off x="4062" y="1765"/>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1" name="Rectangle 437"/>
              <p:cNvSpPr>
                <a:spLocks noChangeArrowheads="1"/>
              </p:cNvSpPr>
              <p:nvPr/>
            </p:nvSpPr>
            <p:spPr bwMode="auto">
              <a:xfrm>
                <a:off x="4062" y="1861"/>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2" name="Rectangle 438"/>
              <p:cNvSpPr>
                <a:spLocks noChangeArrowheads="1"/>
              </p:cNvSpPr>
              <p:nvPr/>
            </p:nvSpPr>
            <p:spPr bwMode="auto">
              <a:xfrm>
                <a:off x="4062" y="1957"/>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3" name="Rectangle 439"/>
              <p:cNvSpPr>
                <a:spLocks noChangeArrowheads="1"/>
              </p:cNvSpPr>
              <p:nvPr/>
            </p:nvSpPr>
            <p:spPr bwMode="auto">
              <a:xfrm>
                <a:off x="4062" y="2053"/>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4" name="Rectangle 440"/>
              <p:cNvSpPr>
                <a:spLocks noChangeArrowheads="1"/>
              </p:cNvSpPr>
              <p:nvPr/>
            </p:nvSpPr>
            <p:spPr bwMode="auto">
              <a:xfrm>
                <a:off x="4062" y="2149"/>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5" name="Rectangle 441"/>
              <p:cNvSpPr>
                <a:spLocks noChangeArrowheads="1"/>
              </p:cNvSpPr>
              <p:nvPr/>
            </p:nvSpPr>
            <p:spPr bwMode="auto">
              <a:xfrm>
                <a:off x="4062" y="2245"/>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6" name="Rectangle 442"/>
              <p:cNvSpPr>
                <a:spLocks noChangeArrowheads="1"/>
              </p:cNvSpPr>
              <p:nvPr/>
            </p:nvSpPr>
            <p:spPr bwMode="auto">
              <a:xfrm>
                <a:off x="4062" y="2341"/>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27" name="Rectangle 443"/>
              <p:cNvSpPr>
                <a:spLocks noChangeArrowheads="1"/>
              </p:cNvSpPr>
              <p:nvPr/>
            </p:nvSpPr>
            <p:spPr bwMode="auto">
              <a:xfrm>
                <a:off x="4062" y="2437"/>
                <a:ext cx="54"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30" name="Group 444"/>
            <p:cNvGrpSpPr>
              <a:grpSpLocks/>
            </p:cNvGrpSpPr>
            <p:nvPr/>
          </p:nvGrpSpPr>
          <p:grpSpPr bwMode="auto">
            <a:xfrm>
              <a:off x="3622" y="2834"/>
              <a:ext cx="48" cy="1152"/>
              <a:chOff x="4062" y="1429"/>
              <a:chExt cx="48" cy="1152"/>
            </a:xfrm>
          </p:grpSpPr>
          <p:sp>
            <p:nvSpPr>
              <p:cNvPr id="23783" name="Line 445"/>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30" name="Rectangle 446"/>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1" name="Rectangle 447"/>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2" name="Rectangle 448"/>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3" name="Rectangle 449"/>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4" name="Rectangle 450"/>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5" name="Rectangle 451"/>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6" name="Rectangle 452"/>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7" name="Rectangle 453"/>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8" name="Rectangle 454"/>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39" name="Rectangle 455"/>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0" name="Rectangle 456"/>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31" name="Group 457"/>
            <p:cNvGrpSpPr>
              <a:grpSpLocks/>
            </p:cNvGrpSpPr>
            <p:nvPr/>
          </p:nvGrpSpPr>
          <p:grpSpPr bwMode="auto">
            <a:xfrm>
              <a:off x="3718" y="2834"/>
              <a:ext cx="48" cy="1152"/>
              <a:chOff x="4062" y="1429"/>
              <a:chExt cx="48" cy="1152"/>
            </a:xfrm>
          </p:grpSpPr>
          <p:sp>
            <p:nvSpPr>
              <p:cNvPr id="23771" name="Line 458"/>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43" name="Rectangle 459"/>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4" name="Rectangle 460"/>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5" name="Rectangle 461"/>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6" name="Rectangle 462"/>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7" name="Rectangle 463"/>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8" name="Rectangle 464"/>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49" name="Rectangle 465"/>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0" name="Rectangle 466"/>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1" name="Rectangle 467"/>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2" name="Rectangle 468"/>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3" name="Rectangle 469"/>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32" name="Group 470"/>
            <p:cNvGrpSpPr>
              <a:grpSpLocks/>
            </p:cNvGrpSpPr>
            <p:nvPr/>
          </p:nvGrpSpPr>
          <p:grpSpPr bwMode="auto">
            <a:xfrm>
              <a:off x="3814" y="2834"/>
              <a:ext cx="48" cy="1152"/>
              <a:chOff x="4062" y="1429"/>
              <a:chExt cx="48" cy="1152"/>
            </a:xfrm>
          </p:grpSpPr>
          <p:sp>
            <p:nvSpPr>
              <p:cNvPr id="23759" name="Line 471"/>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56" name="Rectangle 472"/>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7" name="Rectangle 473"/>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8" name="Rectangle 474"/>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59" name="Rectangle 475"/>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0" name="Rectangle 476"/>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1" name="Rectangle 477"/>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2" name="Rectangle 478"/>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3" name="Rectangle 479"/>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4" name="Rectangle 480"/>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5" name="Rectangle 481"/>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66" name="Rectangle 482"/>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33" name="Group 483"/>
            <p:cNvGrpSpPr>
              <a:grpSpLocks/>
            </p:cNvGrpSpPr>
            <p:nvPr/>
          </p:nvGrpSpPr>
          <p:grpSpPr bwMode="auto">
            <a:xfrm>
              <a:off x="3910" y="2834"/>
              <a:ext cx="48" cy="1152"/>
              <a:chOff x="4062" y="1429"/>
              <a:chExt cx="48" cy="1152"/>
            </a:xfrm>
          </p:grpSpPr>
          <p:sp>
            <p:nvSpPr>
              <p:cNvPr id="23747" name="Line 484"/>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69" name="Rectangle 485"/>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0" name="Rectangle 486"/>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1" name="Rectangle 487"/>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2" name="Rectangle 488"/>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3" name="Rectangle 489"/>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4" name="Rectangle 490"/>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5" name="Rectangle 491"/>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6" name="Rectangle 492"/>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7" name="Rectangle 493"/>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8" name="Rectangle 494"/>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79" name="Rectangle 495"/>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734" name="Group 496"/>
            <p:cNvGrpSpPr>
              <a:grpSpLocks/>
            </p:cNvGrpSpPr>
            <p:nvPr/>
          </p:nvGrpSpPr>
          <p:grpSpPr bwMode="auto">
            <a:xfrm>
              <a:off x="4006" y="2834"/>
              <a:ext cx="48" cy="1152"/>
              <a:chOff x="4062" y="1429"/>
              <a:chExt cx="48" cy="1152"/>
            </a:xfrm>
          </p:grpSpPr>
          <p:sp>
            <p:nvSpPr>
              <p:cNvPr id="23735" name="Line 497"/>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82" name="Rectangle 498"/>
              <p:cNvSpPr>
                <a:spLocks noChangeArrowheads="1"/>
              </p:cNvSpPr>
              <p:nvPr/>
            </p:nvSpPr>
            <p:spPr bwMode="auto">
              <a:xfrm>
                <a:off x="4062" y="147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3" name="Rectangle 499"/>
              <p:cNvSpPr>
                <a:spLocks noChangeArrowheads="1"/>
              </p:cNvSpPr>
              <p:nvPr/>
            </p:nvSpPr>
            <p:spPr bwMode="auto">
              <a:xfrm>
                <a:off x="4062" y="157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4" name="Rectangle 500"/>
              <p:cNvSpPr>
                <a:spLocks noChangeArrowheads="1"/>
              </p:cNvSpPr>
              <p:nvPr/>
            </p:nvSpPr>
            <p:spPr bwMode="auto">
              <a:xfrm>
                <a:off x="4062" y="166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5" name="Rectangle 501"/>
              <p:cNvSpPr>
                <a:spLocks noChangeArrowheads="1"/>
              </p:cNvSpPr>
              <p:nvPr/>
            </p:nvSpPr>
            <p:spPr bwMode="auto">
              <a:xfrm>
                <a:off x="4062" y="176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6" name="Rectangle 502"/>
              <p:cNvSpPr>
                <a:spLocks noChangeArrowheads="1"/>
              </p:cNvSpPr>
              <p:nvPr/>
            </p:nvSpPr>
            <p:spPr bwMode="auto">
              <a:xfrm>
                <a:off x="4062" y="186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7" name="Rectangle 503"/>
              <p:cNvSpPr>
                <a:spLocks noChangeArrowheads="1"/>
              </p:cNvSpPr>
              <p:nvPr/>
            </p:nvSpPr>
            <p:spPr bwMode="auto">
              <a:xfrm>
                <a:off x="4062" y="195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8" name="Rectangle 504"/>
              <p:cNvSpPr>
                <a:spLocks noChangeArrowheads="1"/>
              </p:cNvSpPr>
              <p:nvPr/>
            </p:nvSpPr>
            <p:spPr bwMode="auto">
              <a:xfrm>
                <a:off x="4062" y="2053"/>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89" name="Rectangle 505"/>
              <p:cNvSpPr>
                <a:spLocks noChangeArrowheads="1"/>
              </p:cNvSpPr>
              <p:nvPr/>
            </p:nvSpPr>
            <p:spPr bwMode="auto">
              <a:xfrm>
                <a:off x="4062" y="2149"/>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90" name="Rectangle 506"/>
              <p:cNvSpPr>
                <a:spLocks noChangeArrowheads="1"/>
              </p:cNvSpPr>
              <p:nvPr/>
            </p:nvSpPr>
            <p:spPr bwMode="auto">
              <a:xfrm>
                <a:off x="4062" y="2245"/>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91" name="Rectangle 507"/>
              <p:cNvSpPr>
                <a:spLocks noChangeArrowheads="1"/>
              </p:cNvSpPr>
              <p:nvPr/>
            </p:nvSpPr>
            <p:spPr bwMode="auto">
              <a:xfrm>
                <a:off x="4062" y="2341"/>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92" name="Rectangle 508"/>
              <p:cNvSpPr>
                <a:spLocks noChangeArrowheads="1"/>
              </p:cNvSpPr>
              <p:nvPr/>
            </p:nvSpPr>
            <p:spPr bwMode="auto">
              <a:xfrm>
                <a:off x="4062" y="2437"/>
                <a:ext cx="48" cy="48"/>
              </a:xfrm>
              <a:prstGeom prst="rect">
                <a:avLst/>
              </a:prstGeom>
              <a:solidFill>
                <a:srgbClr val="00CCFF"/>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grpSp>
        <p:nvGrpSpPr>
          <p:cNvPr id="23630" name="Group 509"/>
          <p:cNvGrpSpPr>
            <a:grpSpLocks/>
          </p:cNvGrpSpPr>
          <p:nvPr/>
        </p:nvGrpSpPr>
        <p:grpSpPr bwMode="auto">
          <a:xfrm>
            <a:off x="3294063" y="1288474"/>
            <a:ext cx="2468562" cy="2624137"/>
            <a:chOff x="3046" y="2834"/>
            <a:chExt cx="1008" cy="1152"/>
          </a:xfrm>
        </p:grpSpPr>
        <p:grpSp>
          <p:nvGrpSpPr>
            <p:cNvPr id="23581" name="Group 510"/>
            <p:cNvGrpSpPr>
              <a:grpSpLocks/>
            </p:cNvGrpSpPr>
            <p:nvPr/>
          </p:nvGrpSpPr>
          <p:grpSpPr bwMode="auto">
            <a:xfrm>
              <a:off x="3046" y="2834"/>
              <a:ext cx="48" cy="1152"/>
              <a:chOff x="4062" y="1429"/>
              <a:chExt cx="48" cy="1152"/>
            </a:xfrm>
          </p:grpSpPr>
          <p:sp>
            <p:nvSpPr>
              <p:cNvPr id="23712" name="Line 511"/>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096" name="Rectangle 512"/>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97" name="Rectangle 513"/>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98" name="Rectangle 514"/>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099" name="Rectangle 515"/>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0" name="Rectangle 516"/>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1" name="Rectangle 517"/>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2" name="Rectangle 518"/>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3" name="Rectangle 519"/>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4" name="Rectangle 520"/>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5" name="Rectangle 521"/>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06" name="Rectangle 522"/>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2" name="Group 523"/>
            <p:cNvGrpSpPr>
              <a:grpSpLocks/>
            </p:cNvGrpSpPr>
            <p:nvPr/>
          </p:nvGrpSpPr>
          <p:grpSpPr bwMode="auto">
            <a:xfrm>
              <a:off x="3142" y="2834"/>
              <a:ext cx="48" cy="1152"/>
              <a:chOff x="4062" y="1429"/>
              <a:chExt cx="48" cy="1152"/>
            </a:xfrm>
          </p:grpSpPr>
          <p:sp>
            <p:nvSpPr>
              <p:cNvPr id="23700" name="Line 524"/>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09" name="Rectangle 525"/>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0" name="Rectangle 526"/>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1" name="Rectangle 527"/>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2" name="Rectangle 528"/>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3" name="Rectangle 529"/>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4" name="Rectangle 530"/>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5" name="Rectangle 531"/>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6" name="Rectangle 532"/>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7" name="Rectangle 533"/>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8" name="Rectangle 534"/>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19" name="Rectangle 535"/>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3" name="Group 536"/>
            <p:cNvGrpSpPr>
              <a:grpSpLocks/>
            </p:cNvGrpSpPr>
            <p:nvPr/>
          </p:nvGrpSpPr>
          <p:grpSpPr bwMode="auto">
            <a:xfrm>
              <a:off x="3238" y="2834"/>
              <a:ext cx="48" cy="1152"/>
              <a:chOff x="4062" y="1429"/>
              <a:chExt cx="48" cy="1152"/>
            </a:xfrm>
          </p:grpSpPr>
          <p:sp>
            <p:nvSpPr>
              <p:cNvPr id="23688" name="Line 537"/>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22" name="Rectangle 538"/>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3" name="Rectangle 539"/>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4" name="Rectangle 540"/>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5" name="Rectangle 541"/>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6" name="Rectangle 542"/>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7" name="Rectangle 543"/>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8" name="Rectangle 544"/>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29" name="Rectangle 545"/>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0" name="Rectangle 546"/>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1" name="Rectangle 547"/>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2" name="Rectangle 548"/>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4" name="Group 549"/>
            <p:cNvGrpSpPr>
              <a:grpSpLocks/>
            </p:cNvGrpSpPr>
            <p:nvPr/>
          </p:nvGrpSpPr>
          <p:grpSpPr bwMode="auto">
            <a:xfrm>
              <a:off x="3334" y="2834"/>
              <a:ext cx="48" cy="1152"/>
              <a:chOff x="4062" y="1429"/>
              <a:chExt cx="48" cy="1152"/>
            </a:xfrm>
          </p:grpSpPr>
          <p:sp>
            <p:nvSpPr>
              <p:cNvPr id="23676" name="Line 550"/>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35" name="Rectangle 551"/>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6" name="Rectangle 552"/>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7" name="Rectangle 553"/>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8" name="Rectangle 554"/>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39" name="Rectangle 555"/>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0" name="Rectangle 556"/>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1" name="Rectangle 557"/>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2" name="Rectangle 558"/>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3" name="Rectangle 559"/>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4" name="Rectangle 560"/>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5" name="Rectangle 561"/>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5" name="Group 562"/>
            <p:cNvGrpSpPr>
              <a:grpSpLocks/>
            </p:cNvGrpSpPr>
            <p:nvPr/>
          </p:nvGrpSpPr>
          <p:grpSpPr bwMode="auto">
            <a:xfrm>
              <a:off x="3430" y="2834"/>
              <a:ext cx="48" cy="1152"/>
              <a:chOff x="4062" y="1429"/>
              <a:chExt cx="48" cy="1152"/>
            </a:xfrm>
          </p:grpSpPr>
          <p:sp>
            <p:nvSpPr>
              <p:cNvPr id="23664" name="Line 563"/>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48" name="Rectangle 564"/>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49" name="Rectangle 565"/>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0" name="Rectangle 566"/>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1" name="Rectangle 567"/>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2" name="Rectangle 568"/>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3" name="Rectangle 569"/>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4" name="Rectangle 570"/>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5" name="Rectangle 571"/>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6" name="Rectangle 572"/>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7" name="Rectangle 573"/>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58" name="Rectangle 574"/>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6" name="Group 575"/>
            <p:cNvGrpSpPr>
              <a:grpSpLocks/>
            </p:cNvGrpSpPr>
            <p:nvPr/>
          </p:nvGrpSpPr>
          <p:grpSpPr bwMode="auto">
            <a:xfrm>
              <a:off x="3526" y="2834"/>
              <a:ext cx="48" cy="1152"/>
              <a:chOff x="4062" y="1429"/>
              <a:chExt cx="48" cy="1152"/>
            </a:xfrm>
          </p:grpSpPr>
          <p:sp>
            <p:nvSpPr>
              <p:cNvPr id="23652" name="Line 576"/>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61" name="Rectangle 577"/>
              <p:cNvSpPr>
                <a:spLocks noChangeArrowheads="1"/>
              </p:cNvSpPr>
              <p:nvPr/>
            </p:nvSpPr>
            <p:spPr bwMode="auto">
              <a:xfrm>
                <a:off x="4062" y="1477"/>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2" name="Rectangle 578"/>
              <p:cNvSpPr>
                <a:spLocks noChangeArrowheads="1"/>
              </p:cNvSpPr>
              <p:nvPr/>
            </p:nvSpPr>
            <p:spPr bwMode="auto">
              <a:xfrm>
                <a:off x="4062" y="1573"/>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3" name="Rectangle 579"/>
              <p:cNvSpPr>
                <a:spLocks noChangeArrowheads="1"/>
              </p:cNvSpPr>
              <p:nvPr/>
            </p:nvSpPr>
            <p:spPr bwMode="auto">
              <a:xfrm>
                <a:off x="4062" y="1669"/>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4" name="Rectangle 580"/>
              <p:cNvSpPr>
                <a:spLocks noChangeArrowheads="1"/>
              </p:cNvSpPr>
              <p:nvPr/>
            </p:nvSpPr>
            <p:spPr bwMode="auto">
              <a:xfrm>
                <a:off x="4062" y="1765"/>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5" name="Rectangle 581"/>
              <p:cNvSpPr>
                <a:spLocks noChangeArrowheads="1"/>
              </p:cNvSpPr>
              <p:nvPr/>
            </p:nvSpPr>
            <p:spPr bwMode="auto">
              <a:xfrm>
                <a:off x="4062" y="1861"/>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6" name="Rectangle 582"/>
              <p:cNvSpPr>
                <a:spLocks noChangeArrowheads="1"/>
              </p:cNvSpPr>
              <p:nvPr/>
            </p:nvSpPr>
            <p:spPr bwMode="auto">
              <a:xfrm>
                <a:off x="4062" y="1957"/>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7" name="Rectangle 583"/>
              <p:cNvSpPr>
                <a:spLocks noChangeArrowheads="1"/>
              </p:cNvSpPr>
              <p:nvPr/>
            </p:nvSpPr>
            <p:spPr bwMode="auto">
              <a:xfrm>
                <a:off x="4062" y="2053"/>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8" name="Rectangle 584"/>
              <p:cNvSpPr>
                <a:spLocks noChangeArrowheads="1"/>
              </p:cNvSpPr>
              <p:nvPr/>
            </p:nvSpPr>
            <p:spPr bwMode="auto">
              <a:xfrm>
                <a:off x="4062" y="2149"/>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69" name="Rectangle 585"/>
              <p:cNvSpPr>
                <a:spLocks noChangeArrowheads="1"/>
              </p:cNvSpPr>
              <p:nvPr/>
            </p:nvSpPr>
            <p:spPr bwMode="auto">
              <a:xfrm>
                <a:off x="4062" y="2245"/>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0" name="Rectangle 586"/>
              <p:cNvSpPr>
                <a:spLocks noChangeArrowheads="1"/>
              </p:cNvSpPr>
              <p:nvPr/>
            </p:nvSpPr>
            <p:spPr bwMode="auto">
              <a:xfrm>
                <a:off x="4062" y="2341"/>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1" name="Rectangle 587"/>
              <p:cNvSpPr>
                <a:spLocks noChangeArrowheads="1"/>
              </p:cNvSpPr>
              <p:nvPr/>
            </p:nvSpPr>
            <p:spPr bwMode="auto">
              <a:xfrm>
                <a:off x="4062" y="2437"/>
                <a:ext cx="54"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7" name="Group 588"/>
            <p:cNvGrpSpPr>
              <a:grpSpLocks/>
            </p:cNvGrpSpPr>
            <p:nvPr/>
          </p:nvGrpSpPr>
          <p:grpSpPr bwMode="auto">
            <a:xfrm>
              <a:off x="3622" y="2834"/>
              <a:ext cx="48" cy="1152"/>
              <a:chOff x="4062" y="1429"/>
              <a:chExt cx="48" cy="1152"/>
            </a:xfrm>
          </p:grpSpPr>
          <p:sp>
            <p:nvSpPr>
              <p:cNvPr id="23640" name="Line 589"/>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74" name="Rectangle 590"/>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5" name="Rectangle 591"/>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6" name="Rectangle 592"/>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7" name="Rectangle 593"/>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8" name="Rectangle 594"/>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79" name="Rectangle 595"/>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0" name="Rectangle 596"/>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1" name="Rectangle 597"/>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2" name="Rectangle 598"/>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3" name="Rectangle 599"/>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4" name="Rectangle 600"/>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8" name="Group 601"/>
            <p:cNvGrpSpPr>
              <a:grpSpLocks/>
            </p:cNvGrpSpPr>
            <p:nvPr/>
          </p:nvGrpSpPr>
          <p:grpSpPr bwMode="auto">
            <a:xfrm>
              <a:off x="3718" y="2834"/>
              <a:ext cx="48" cy="1152"/>
              <a:chOff x="4062" y="1429"/>
              <a:chExt cx="48" cy="1152"/>
            </a:xfrm>
          </p:grpSpPr>
          <p:sp>
            <p:nvSpPr>
              <p:cNvPr id="23628" name="Line 602"/>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187" name="Rectangle 603"/>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8" name="Rectangle 604"/>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89" name="Rectangle 605"/>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0" name="Rectangle 606"/>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1" name="Rectangle 607"/>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2" name="Rectangle 608"/>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3" name="Rectangle 609"/>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4" name="Rectangle 610"/>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5" name="Rectangle 611"/>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6" name="Rectangle 612"/>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197" name="Rectangle 613"/>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89" name="Group 614"/>
            <p:cNvGrpSpPr>
              <a:grpSpLocks/>
            </p:cNvGrpSpPr>
            <p:nvPr/>
          </p:nvGrpSpPr>
          <p:grpSpPr bwMode="auto">
            <a:xfrm>
              <a:off x="3814" y="2834"/>
              <a:ext cx="48" cy="1152"/>
              <a:chOff x="4062" y="1429"/>
              <a:chExt cx="48" cy="1152"/>
            </a:xfrm>
          </p:grpSpPr>
          <p:sp>
            <p:nvSpPr>
              <p:cNvPr id="23616" name="Line 615"/>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200" name="Rectangle 616"/>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1" name="Rectangle 617"/>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2" name="Rectangle 618"/>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3" name="Rectangle 619"/>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4" name="Rectangle 620"/>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5" name="Rectangle 621"/>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6" name="Rectangle 622"/>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7" name="Rectangle 623"/>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8" name="Rectangle 624"/>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09" name="Rectangle 625"/>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0" name="Rectangle 626"/>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90" name="Group 627"/>
            <p:cNvGrpSpPr>
              <a:grpSpLocks/>
            </p:cNvGrpSpPr>
            <p:nvPr/>
          </p:nvGrpSpPr>
          <p:grpSpPr bwMode="auto">
            <a:xfrm>
              <a:off x="3910" y="2834"/>
              <a:ext cx="48" cy="1152"/>
              <a:chOff x="4062" y="1429"/>
              <a:chExt cx="48" cy="1152"/>
            </a:xfrm>
          </p:grpSpPr>
          <p:sp>
            <p:nvSpPr>
              <p:cNvPr id="23604" name="Line 628"/>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213" name="Rectangle 629"/>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4" name="Rectangle 630"/>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5" name="Rectangle 631"/>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6" name="Rectangle 632"/>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7" name="Rectangle 633"/>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8" name="Rectangle 634"/>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19" name="Rectangle 635"/>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0" name="Rectangle 636"/>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1" name="Rectangle 637"/>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2" name="Rectangle 638"/>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3" name="Rectangle 639"/>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nvGrpSpPr>
            <p:cNvPr id="23591" name="Group 640"/>
            <p:cNvGrpSpPr>
              <a:grpSpLocks/>
            </p:cNvGrpSpPr>
            <p:nvPr/>
          </p:nvGrpSpPr>
          <p:grpSpPr bwMode="auto">
            <a:xfrm>
              <a:off x="4006" y="2834"/>
              <a:ext cx="48" cy="1152"/>
              <a:chOff x="4062" y="1429"/>
              <a:chExt cx="48" cy="1152"/>
            </a:xfrm>
          </p:grpSpPr>
          <p:sp>
            <p:nvSpPr>
              <p:cNvPr id="23592" name="Line 641"/>
              <p:cNvSpPr>
                <a:spLocks noChangeShapeType="1"/>
              </p:cNvSpPr>
              <p:nvPr/>
            </p:nvSpPr>
            <p:spPr bwMode="auto">
              <a:xfrm flipV="1">
                <a:off x="4086" y="1429"/>
                <a:ext cx="0" cy="1152"/>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2226" name="Rectangle 642"/>
              <p:cNvSpPr>
                <a:spLocks noChangeArrowheads="1"/>
              </p:cNvSpPr>
              <p:nvPr/>
            </p:nvSpPr>
            <p:spPr bwMode="auto">
              <a:xfrm>
                <a:off x="4062" y="147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7" name="Rectangle 643"/>
              <p:cNvSpPr>
                <a:spLocks noChangeArrowheads="1"/>
              </p:cNvSpPr>
              <p:nvPr/>
            </p:nvSpPr>
            <p:spPr bwMode="auto">
              <a:xfrm>
                <a:off x="4062" y="157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8" name="Rectangle 644"/>
              <p:cNvSpPr>
                <a:spLocks noChangeArrowheads="1"/>
              </p:cNvSpPr>
              <p:nvPr/>
            </p:nvSpPr>
            <p:spPr bwMode="auto">
              <a:xfrm>
                <a:off x="4062" y="166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29" name="Rectangle 645"/>
              <p:cNvSpPr>
                <a:spLocks noChangeArrowheads="1"/>
              </p:cNvSpPr>
              <p:nvPr/>
            </p:nvSpPr>
            <p:spPr bwMode="auto">
              <a:xfrm>
                <a:off x="4062" y="176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0" name="Rectangle 646"/>
              <p:cNvSpPr>
                <a:spLocks noChangeArrowheads="1"/>
              </p:cNvSpPr>
              <p:nvPr/>
            </p:nvSpPr>
            <p:spPr bwMode="auto">
              <a:xfrm>
                <a:off x="4062" y="186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1" name="Rectangle 647"/>
              <p:cNvSpPr>
                <a:spLocks noChangeArrowheads="1"/>
              </p:cNvSpPr>
              <p:nvPr/>
            </p:nvSpPr>
            <p:spPr bwMode="auto">
              <a:xfrm>
                <a:off x="4062" y="195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2" name="Rectangle 648"/>
              <p:cNvSpPr>
                <a:spLocks noChangeArrowheads="1"/>
              </p:cNvSpPr>
              <p:nvPr/>
            </p:nvSpPr>
            <p:spPr bwMode="auto">
              <a:xfrm>
                <a:off x="4062" y="2053"/>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3" name="Rectangle 649"/>
              <p:cNvSpPr>
                <a:spLocks noChangeArrowheads="1"/>
              </p:cNvSpPr>
              <p:nvPr/>
            </p:nvSpPr>
            <p:spPr bwMode="auto">
              <a:xfrm>
                <a:off x="4062" y="2149"/>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4" name="Rectangle 650"/>
              <p:cNvSpPr>
                <a:spLocks noChangeArrowheads="1"/>
              </p:cNvSpPr>
              <p:nvPr/>
            </p:nvSpPr>
            <p:spPr bwMode="auto">
              <a:xfrm>
                <a:off x="4062" y="2245"/>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5" name="Rectangle 651"/>
              <p:cNvSpPr>
                <a:spLocks noChangeArrowheads="1"/>
              </p:cNvSpPr>
              <p:nvPr/>
            </p:nvSpPr>
            <p:spPr bwMode="auto">
              <a:xfrm>
                <a:off x="4062" y="2341"/>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sp>
            <p:nvSpPr>
              <p:cNvPr id="452236" name="Rectangle 652"/>
              <p:cNvSpPr>
                <a:spLocks noChangeArrowheads="1"/>
              </p:cNvSpPr>
              <p:nvPr/>
            </p:nvSpPr>
            <p:spPr bwMode="auto">
              <a:xfrm>
                <a:off x="4062" y="2437"/>
                <a:ext cx="48" cy="48"/>
              </a:xfrm>
              <a:prstGeom prst="rect">
                <a:avLst/>
              </a:prstGeom>
              <a:solidFill>
                <a:srgbClr val="FFFF00"/>
              </a:solidFill>
              <a:ln w="9525">
                <a:solidFill>
                  <a:srgbClr val="FFFFFF"/>
                </a:solidFill>
                <a:miter lim="800000"/>
                <a:headEnd/>
                <a:tailEnd/>
              </a:ln>
              <a:effectLst>
                <a:outerShdw dist="35921" dir="2700000" algn="ctr" rotWithShape="0">
                  <a:schemeClr val="tx1"/>
                </a:outerShdw>
              </a:effectLst>
            </p:spPr>
            <p:txBody>
              <a:bodyPr wrap="none" anchor="ctr"/>
              <a:lstStyle/>
              <a:p>
                <a:pPr>
                  <a:defRPr/>
                </a:pPr>
                <a:endParaRPr lang="en-US">
                  <a:ea typeface="+mn-ea"/>
                </a:endParaRPr>
              </a:p>
            </p:txBody>
          </p:sp>
        </p:grpSp>
      </p:grpSp>
      <p:grpSp>
        <p:nvGrpSpPr>
          <p:cNvPr id="651" name="Group 650"/>
          <p:cNvGrpSpPr/>
          <p:nvPr/>
        </p:nvGrpSpPr>
        <p:grpSpPr>
          <a:xfrm>
            <a:off x="4859570" y="4618025"/>
            <a:ext cx="2915478" cy="1713922"/>
            <a:chOff x="2668930" y="1850912"/>
            <a:chExt cx="3437905" cy="2130425"/>
          </a:xfrm>
        </p:grpSpPr>
        <p:sp>
          <p:nvSpPr>
            <p:cNvPr id="652" name="Rectangle 36"/>
            <p:cNvSpPr>
              <a:spLocks noChangeArrowheads="1"/>
            </p:cNvSpPr>
            <p:nvPr/>
          </p:nvSpPr>
          <p:spPr bwMode="auto">
            <a:xfrm>
              <a:off x="2780055" y="1850912"/>
              <a:ext cx="3268663" cy="196850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653"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654" name="Text Box 41"/>
            <p:cNvSpPr txBox="1">
              <a:spLocks noChangeArrowheads="1"/>
            </p:cNvSpPr>
            <p:nvPr/>
          </p:nvSpPr>
          <p:spPr bwMode="auto">
            <a:xfrm rot="16200000">
              <a:off x="2835618" y="2355112"/>
              <a:ext cx="1309688" cy="599738"/>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sp>
          <p:nvSpPr>
            <p:cNvPr id="655"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656" name="TextBox 104"/>
            <p:cNvSpPr txBox="1">
              <a:spLocks noChangeArrowheads="1"/>
            </p:cNvSpPr>
            <p:nvPr/>
          </p:nvSpPr>
          <p:spPr bwMode="auto">
            <a:xfrm>
              <a:off x="4228418" y="2422412"/>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657"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658" name="TextBox 117"/>
            <p:cNvSpPr txBox="1">
              <a:spLocks noChangeArrowheads="1"/>
            </p:cNvSpPr>
            <p:nvPr/>
          </p:nvSpPr>
          <p:spPr bwMode="auto">
            <a:xfrm>
              <a:off x="5094977" y="2412887"/>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659"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660"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661"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662"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663"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664"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665"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grpSp>
      <p:sp>
        <p:nvSpPr>
          <p:cNvPr id="666" name="TextBox 131"/>
          <p:cNvSpPr txBox="1">
            <a:spLocks noChangeArrowheads="1"/>
          </p:cNvSpPr>
          <p:nvPr/>
        </p:nvSpPr>
        <p:spPr bwMode="auto">
          <a:xfrm>
            <a:off x="4690602" y="6297950"/>
            <a:ext cx="1196975" cy="400050"/>
          </a:xfrm>
          <a:prstGeom prst="rect">
            <a:avLst/>
          </a:prstGeom>
          <a:noFill/>
          <a:ln w="9525">
            <a:noFill/>
            <a:miter lim="800000"/>
            <a:headEnd/>
            <a:tailEnd/>
          </a:ln>
        </p:spPr>
        <p:txBody>
          <a:bodyPr wrap="none">
            <a:spAutoFit/>
          </a:bodyPr>
          <a:lstStyle/>
          <a:p>
            <a:r>
              <a:rPr lang="en-US" sz="2000">
                <a:solidFill>
                  <a:srgbClr val="FFFFCC"/>
                </a:solidFill>
              </a:rPr>
              <a:t>Scan_en</a:t>
            </a:r>
          </a:p>
        </p:txBody>
      </p:sp>
      <p:sp>
        <p:nvSpPr>
          <p:cNvPr id="667" name="TextBox 132"/>
          <p:cNvSpPr txBox="1">
            <a:spLocks noChangeArrowheads="1"/>
          </p:cNvSpPr>
          <p:nvPr/>
        </p:nvSpPr>
        <p:spPr bwMode="auto">
          <a:xfrm>
            <a:off x="6509877" y="6315412"/>
            <a:ext cx="498475" cy="400050"/>
          </a:xfrm>
          <a:prstGeom prst="rect">
            <a:avLst/>
          </a:prstGeom>
          <a:noFill/>
          <a:ln w="9525">
            <a:noFill/>
            <a:miter lim="800000"/>
            <a:headEnd/>
            <a:tailEnd/>
          </a:ln>
        </p:spPr>
        <p:txBody>
          <a:bodyPr wrap="none">
            <a:spAutoFit/>
          </a:bodyPr>
          <a:lstStyle/>
          <a:p>
            <a:r>
              <a:rPr lang="en-US" sz="2000">
                <a:solidFill>
                  <a:srgbClr val="FFFFCC"/>
                </a:solidFill>
              </a:rPr>
              <a:t>clk</a:t>
            </a:r>
          </a:p>
        </p:txBody>
      </p:sp>
      <p:sp>
        <p:nvSpPr>
          <p:cNvPr id="668" name="TextBox 133"/>
          <p:cNvSpPr txBox="1">
            <a:spLocks noChangeArrowheads="1"/>
          </p:cNvSpPr>
          <p:nvPr/>
        </p:nvSpPr>
        <p:spPr bwMode="auto">
          <a:xfrm>
            <a:off x="4038688" y="5436969"/>
            <a:ext cx="698500" cy="400050"/>
          </a:xfrm>
          <a:prstGeom prst="rect">
            <a:avLst/>
          </a:prstGeom>
          <a:noFill/>
          <a:ln w="9525">
            <a:noFill/>
            <a:miter lim="800000"/>
            <a:headEnd/>
            <a:tailEnd/>
          </a:ln>
        </p:spPr>
        <p:txBody>
          <a:bodyPr wrap="none">
            <a:spAutoFit/>
          </a:bodyPr>
          <a:lstStyle/>
          <a:p>
            <a:r>
              <a:rPr lang="en-US" sz="2000">
                <a:solidFill>
                  <a:srgbClr val="FFFFCC"/>
                </a:solidFill>
              </a:rPr>
              <a:t>S_in</a:t>
            </a:r>
          </a:p>
        </p:txBody>
      </p:sp>
      <p:sp>
        <p:nvSpPr>
          <p:cNvPr id="669" name="TextBox 134"/>
          <p:cNvSpPr txBox="1">
            <a:spLocks noChangeArrowheads="1"/>
          </p:cNvSpPr>
          <p:nvPr/>
        </p:nvSpPr>
        <p:spPr bwMode="auto">
          <a:xfrm>
            <a:off x="4059325" y="4657506"/>
            <a:ext cx="684213" cy="400050"/>
          </a:xfrm>
          <a:prstGeom prst="rect">
            <a:avLst/>
          </a:prstGeom>
          <a:noFill/>
          <a:ln w="9525">
            <a:noFill/>
            <a:miter lim="800000"/>
            <a:headEnd/>
            <a:tailEnd/>
          </a:ln>
        </p:spPr>
        <p:txBody>
          <a:bodyPr wrap="none">
            <a:spAutoFit/>
          </a:bodyPr>
          <a:lstStyle/>
          <a:p>
            <a:r>
              <a:rPr lang="en-US" sz="2000">
                <a:solidFill>
                  <a:srgbClr val="FFFFCC"/>
                </a:solidFill>
              </a:rPr>
              <a:t>F_in</a:t>
            </a:r>
          </a:p>
        </p:txBody>
      </p:sp>
      <p:sp>
        <p:nvSpPr>
          <p:cNvPr id="670" name="TextBox 135"/>
          <p:cNvSpPr txBox="1">
            <a:spLocks noChangeArrowheads="1"/>
          </p:cNvSpPr>
          <p:nvPr/>
        </p:nvSpPr>
        <p:spPr bwMode="auto">
          <a:xfrm>
            <a:off x="7859462" y="5052173"/>
            <a:ext cx="854721" cy="439287"/>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cxnSp>
        <p:nvCxnSpPr>
          <p:cNvPr id="672" name="Straight Connector 671"/>
          <p:cNvCxnSpPr/>
          <p:nvPr/>
        </p:nvCxnSpPr>
        <p:spPr bwMode="auto">
          <a:xfrm rot="5400000" flipH="1" flipV="1">
            <a:off x="7092560" y="4854348"/>
            <a:ext cx="834887" cy="0"/>
          </a:xfrm>
          <a:prstGeom prst="line">
            <a:avLst/>
          </a:prstGeom>
          <a:noFill/>
          <a:ln w="28575" cap="flat" cmpd="sng" algn="ctr">
            <a:solidFill>
              <a:srgbClr val="FFFFFF"/>
            </a:solidFill>
            <a:prstDash val="solid"/>
            <a:round/>
            <a:headEnd type="none" w="med" len="med"/>
            <a:tailEnd type="none" w="med" len="med"/>
          </a:ln>
          <a:effectLst/>
        </p:spPr>
      </p:cxnSp>
      <p:sp>
        <p:nvSpPr>
          <p:cNvPr id="673" name="TextBox 135"/>
          <p:cNvSpPr txBox="1">
            <a:spLocks noChangeArrowheads="1"/>
          </p:cNvSpPr>
          <p:nvPr/>
        </p:nvSpPr>
        <p:spPr bwMode="auto">
          <a:xfrm>
            <a:off x="7044453" y="4024836"/>
            <a:ext cx="840295" cy="439287"/>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674" name="TextBox 135"/>
          <p:cNvSpPr txBox="1">
            <a:spLocks noChangeArrowheads="1"/>
          </p:cNvSpPr>
          <p:nvPr/>
        </p:nvSpPr>
        <p:spPr bwMode="auto">
          <a:xfrm>
            <a:off x="4897601" y="4502206"/>
            <a:ext cx="1410964" cy="439287"/>
          </a:xfrm>
          <a:prstGeom prst="rect">
            <a:avLst/>
          </a:prstGeom>
          <a:noFill/>
          <a:ln w="9525">
            <a:noFill/>
            <a:miter lim="800000"/>
            <a:headEnd/>
            <a:tailEnd/>
          </a:ln>
        </p:spPr>
        <p:txBody>
          <a:bodyPr wrap="none">
            <a:spAutoFit/>
          </a:bodyPr>
          <a:lstStyle/>
          <a:p>
            <a:r>
              <a:rPr lang="en-US" sz="2000" dirty="0" smtClean="0">
                <a:solidFill>
                  <a:srgbClr val="FFFFCC"/>
                </a:solidFill>
              </a:rPr>
              <a:t>Scan MUX</a:t>
            </a:r>
            <a:endParaRPr lang="en-US" sz="2000" dirty="0">
              <a:solidFill>
                <a:srgbClr val="FFFFCC"/>
              </a:solidFill>
            </a:endParaRPr>
          </a:p>
        </p:txBody>
      </p:sp>
      <p:sp>
        <p:nvSpPr>
          <p:cNvPr id="675" name="TextBox 135"/>
          <p:cNvSpPr txBox="1">
            <a:spLocks noChangeArrowheads="1"/>
          </p:cNvSpPr>
          <p:nvPr/>
        </p:nvSpPr>
        <p:spPr bwMode="auto">
          <a:xfrm>
            <a:off x="7143845" y="5834053"/>
            <a:ext cx="1226618" cy="439287"/>
          </a:xfrm>
          <a:prstGeom prst="rect">
            <a:avLst/>
          </a:prstGeom>
          <a:noFill/>
          <a:ln w="9525">
            <a:noFill/>
            <a:miter lim="800000"/>
            <a:headEnd/>
            <a:tailEnd/>
          </a:ln>
        </p:spPr>
        <p:txBody>
          <a:bodyPr wrap="none">
            <a:spAutoFit/>
          </a:bodyPr>
          <a:lstStyle/>
          <a:p>
            <a:r>
              <a:rPr lang="en-US" sz="2000" dirty="0" smtClean="0">
                <a:solidFill>
                  <a:srgbClr val="FFFFCC"/>
                </a:solidFill>
              </a:rPr>
              <a:t>Scan cell</a:t>
            </a:r>
            <a:endParaRPr lang="en-US" sz="2000" dirty="0">
              <a:solidFill>
                <a:srgbClr val="FFFFCC"/>
              </a:solidFill>
            </a:endParaRPr>
          </a:p>
        </p:txBody>
      </p:sp>
      <p:sp>
        <p:nvSpPr>
          <p:cNvPr id="676" name="Text Box 184"/>
          <p:cNvSpPr txBox="1">
            <a:spLocks noChangeArrowheads="1"/>
          </p:cNvSpPr>
          <p:nvPr/>
        </p:nvSpPr>
        <p:spPr bwMode="auto">
          <a:xfrm>
            <a:off x="583142" y="4887160"/>
            <a:ext cx="3252640" cy="129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Arial" charset="0"/>
                <a:ea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8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8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8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800">
                <a:solidFill>
                  <a:schemeClr val="tx1"/>
                </a:solidFill>
                <a:latin typeface="Arial" charset="0"/>
                <a:ea typeface="ＭＳ Ｐゴシック" charset="0"/>
              </a:defRPr>
            </a:lvl9pPr>
          </a:lstStyle>
          <a:p>
            <a:pPr algn="l" eaLnBrk="1" hangingPunct="1">
              <a:lnSpc>
                <a:spcPct val="100000"/>
              </a:lnSpc>
              <a:spcBef>
                <a:spcPts val="24"/>
              </a:spcBef>
            </a:pPr>
            <a:r>
              <a:rPr lang="en-US" sz="2600" b="1" u="sng" dirty="0" smtClean="0">
                <a:solidFill>
                  <a:srgbClr val="FFFFCC"/>
                </a:solidFill>
              </a:rPr>
              <a:t>Can select:</a:t>
            </a:r>
          </a:p>
          <a:p>
            <a:pPr marL="457200" indent="-457200" algn="l" eaLnBrk="1" hangingPunct="1">
              <a:lnSpc>
                <a:spcPct val="100000"/>
              </a:lnSpc>
              <a:spcBef>
                <a:spcPts val="24"/>
              </a:spcBef>
              <a:buFont typeface="Arial"/>
              <a:buChar char="•"/>
            </a:pPr>
            <a:r>
              <a:rPr lang="en-US" sz="2600" dirty="0" smtClean="0">
                <a:solidFill>
                  <a:srgbClr val="FFFFCC"/>
                </a:solidFill>
              </a:rPr>
              <a:t>Functional input</a:t>
            </a:r>
          </a:p>
          <a:p>
            <a:pPr marL="457200" indent="-457200" algn="l" eaLnBrk="1" hangingPunct="1">
              <a:lnSpc>
                <a:spcPct val="100000"/>
              </a:lnSpc>
              <a:spcBef>
                <a:spcPts val="24"/>
              </a:spcBef>
              <a:buFont typeface="Arial"/>
              <a:buChar char="•"/>
            </a:pPr>
            <a:r>
              <a:rPr lang="en-US" sz="2600" dirty="0" smtClean="0">
                <a:solidFill>
                  <a:srgbClr val="FFFFCC"/>
                </a:solidFill>
              </a:rPr>
              <a:t>Scan input</a:t>
            </a:r>
            <a:endParaRPr lang="en-US" sz="2600" dirty="0">
              <a:solidFill>
                <a:srgbClr val="FFFFCC"/>
              </a:solidFill>
            </a:endParaRPr>
          </a:p>
        </p:txBody>
      </p:sp>
    </p:spTree>
    <p:custDataLst>
      <p:tags r:id="rId1"/>
    </p:custDataLst>
    <p:extLst>
      <p:ext uri="{BB962C8B-B14F-4D97-AF65-F5344CB8AC3E}">
        <p14:creationId xmlns:p14="http://schemas.microsoft.com/office/powerpoint/2010/main" val="142430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1801"/>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up)">
                                      <p:cBhvr>
                                        <p:cTn id="9" dur="500"/>
                                        <p:tgtEl>
                                          <p:spTgt spid="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51802"/>
                                        </p:tgtEl>
                                        <p:attrNameLst>
                                          <p:attrName>style.visibility</p:attrName>
                                        </p:attrNameLst>
                                      </p:cBhvr>
                                      <p:to>
                                        <p:strVal val="visible"/>
                                      </p:to>
                                    </p:set>
                                  </p:childTnLst>
                                </p:cTn>
                              </p:par>
                              <p:par>
                                <p:cTn id="14" presetID="9" presetClass="entr" presetSubtype="0" fill="hold" nodeType="withEffect">
                                  <p:stCondLst>
                                    <p:cond delay="0"/>
                                  </p:stCondLst>
                                  <p:childTnLst>
                                    <p:set>
                                      <p:cBhvr>
                                        <p:cTn id="15" dur="1" fill="hold">
                                          <p:stCondLst>
                                            <p:cond delay="0"/>
                                          </p:stCondLst>
                                        </p:cTn>
                                        <p:tgtEl>
                                          <p:spTgt spid="23617"/>
                                        </p:tgtEl>
                                        <p:attrNameLst>
                                          <p:attrName>style.visibility</p:attrName>
                                        </p:attrNameLst>
                                      </p:cBhvr>
                                      <p:to>
                                        <p:strVal val="visible"/>
                                      </p:to>
                                    </p:set>
                                    <p:animEffect transition="in" filter="dissolve">
                                      <p:cBhvr>
                                        <p:cTn id="16" dur="500"/>
                                        <p:tgtEl>
                                          <p:spTgt spid="236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51804"/>
                                        </p:tgtEl>
                                        <p:attrNameLst>
                                          <p:attrName>style.visibility</p:attrName>
                                        </p:attrNameLst>
                                      </p:cBhvr>
                                      <p:to>
                                        <p:strVal val="visible"/>
                                      </p:to>
                                    </p:set>
                                  </p:childTnLst>
                                </p:cTn>
                              </p:par>
                              <p:par>
                                <p:cTn id="21" presetID="22" presetClass="entr" presetSubtype="1" fill="hold" nodeType="withEffect">
                                  <p:stCondLst>
                                    <p:cond delay="0"/>
                                  </p:stCondLst>
                                  <p:childTnLst>
                                    <p:set>
                                      <p:cBhvr>
                                        <p:cTn id="22" dur="1" fill="hold">
                                          <p:stCondLst>
                                            <p:cond delay="0"/>
                                          </p:stCondLst>
                                        </p:cTn>
                                        <p:tgtEl>
                                          <p:spTgt spid="23630"/>
                                        </p:tgtEl>
                                        <p:attrNameLst>
                                          <p:attrName>style.visibility</p:attrName>
                                        </p:attrNameLst>
                                      </p:cBhvr>
                                      <p:to>
                                        <p:strVal val="visible"/>
                                      </p:to>
                                    </p:set>
                                    <p:animEffect transition="in" filter="wipe(up)">
                                      <p:cBhvr>
                                        <p:cTn id="23" dur="500"/>
                                        <p:tgtEl>
                                          <p:spTgt spid="23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801" grpId="0" autoUpdateAnimBg="0"/>
      <p:bldP spid="451802" grpId="0" autoUpdateAnimBg="0"/>
      <p:bldP spid="45180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73050"/>
            <a:ext cx="9143999" cy="694359"/>
          </a:xfrm>
          <a:prstGeom prst="rect">
            <a:avLst/>
          </a:prstGeom>
          <a:noFill/>
          <a:ln w="9525">
            <a:noFill/>
            <a:miter lim="800000"/>
            <a:headEnd/>
            <a:tailEnd/>
          </a:ln>
        </p:spPr>
        <p:txBody>
          <a:bodyPr lIns="92075" tIns="46038" rIns="92075" bIns="46038" anchor="b"/>
          <a:lstStyle/>
          <a:p>
            <a:pPr algn="ctr"/>
            <a:r>
              <a:rPr lang="en-GB" sz="3400" b="1" dirty="0" smtClean="0"/>
              <a:t>Conclusions</a:t>
            </a:r>
            <a:endParaRPr lang="en-GB" sz="3400" b="1" dirty="0">
              <a:solidFill>
                <a:srgbClr val="FAFD00"/>
              </a:solidFill>
            </a:endParaRPr>
          </a:p>
        </p:txBody>
      </p:sp>
      <p:sp>
        <p:nvSpPr>
          <p:cNvPr id="3" name="Rectangle 3"/>
          <p:cNvSpPr txBox="1">
            <a:spLocks noChangeArrowheads="1"/>
          </p:cNvSpPr>
          <p:nvPr/>
        </p:nvSpPr>
        <p:spPr>
          <a:xfrm>
            <a:off x="142464" y="1036433"/>
            <a:ext cx="9001536" cy="5758067"/>
          </a:xfrm>
          <a:prstGeom prst="rect">
            <a:avLst/>
          </a:prstGeom>
          <a:noFill/>
          <a:ln/>
        </p:spPr>
        <p:txBody>
          <a:bodyPr/>
          <a:lstStyle/>
          <a:p>
            <a:pPr marL="342900" marR="0" lvl="0" indent="-342900" algn="l" defTabSz="914400" rtl="0" eaLnBrk="0" fontAlgn="base" latinLnBrk="0" hangingPunct="0">
              <a:lnSpc>
                <a:spcPct val="115000"/>
              </a:lnSpc>
              <a:spcBef>
                <a:spcPct val="20000"/>
              </a:spcBef>
              <a:spcAft>
                <a:spcPct val="0"/>
              </a:spcAft>
              <a:buClr>
                <a:srgbClr val="FAFD00"/>
              </a:buClr>
              <a:buSzTx/>
              <a:buFontTx/>
              <a:buChar char="•"/>
              <a:tabLst/>
              <a:defRPr/>
            </a:pPr>
            <a:r>
              <a:rPr kumimoji="0" lang="en-US" sz="2800" b="1" i="0" u="none" strike="noStrike" kern="0" cap="none" spc="0" normalizeH="0" baseline="0" noProof="0" dirty="0" smtClean="0">
                <a:ln>
                  <a:noFill/>
                </a:ln>
                <a:solidFill>
                  <a:srgbClr val="00FF00"/>
                </a:solidFill>
                <a:effectLst/>
                <a:uLnTx/>
                <a:uFillTx/>
                <a:latin typeface="+mn-lt"/>
                <a:ea typeface="+mn-ea"/>
                <a:cs typeface="+mn-cs"/>
              </a:rPr>
              <a:t>MUX and </a:t>
            </a:r>
            <a:r>
              <a:rPr kumimoji="0" lang="en-US" sz="2800" b="1" i="0" u="none" strike="noStrike" kern="0" cap="none" spc="0" normalizeH="0" baseline="0" noProof="0" dirty="0" err="1" smtClean="0">
                <a:ln>
                  <a:noFill/>
                </a:ln>
                <a:solidFill>
                  <a:srgbClr val="00FF00"/>
                </a:solidFill>
                <a:effectLst/>
                <a:uLnTx/>
                <a:uFillTx/>
                <a:latin typeface="+mn-lt"/>
                <a:ea typeface="+mn-ea"/>
                <a:cs typeface="+mn-cs"/>
              </a:rPr>
              <a:t>fanout</a:t>
            </a:r>
            <a:r>
              <a:rPr kumimoji="0" lang="en-US" sz="2800" b="1" i="0" u="none" strike="noStrike" kern="0" cap="none" spc="0" normalizeH="0" baseline="0" noProof="0" dirty="0" smtClean="0">
                <a:ln>
                  <a:noFill/>
                </a:ln>
                <a:solidFill>
                  <a:srgbClr val="00FF00"/>
                </a:solidFill>
                <a:effectLst/>
                <a:uLnTx/>
                <a:uFillTx/>
                <a:latin typeface="+mn-lt"/>
                <a:ea typeface="+mn-ea"/>
                <a:cs typeface="+mn-cs"/>
              </a:rPr>
              <a:t> delay transfer </a:t>
            </a:r>
            <a:r>
              <a:rPr kumimoji="0" lang="en-US" sz="2800" b="0" i="0" u="none" strike="noStrike" kern="0" cap="none" spc="0" normalizeH="0" baseline="0" noProof="0" dirty="0" smtClean="0">
                <a:ln>
                  <a:noFill/>
                </a:ln>
                <a:solidFill>
                  <a:srgbClr val="FFFF66"/>
                </a:solidFill>
                <a:effectLst/>
                <a:uLnTx/>
                <a:uFillTx/>
                <a:latin typeface="+mn-lt"/>
                <a:ea typeface="+mn-ea"/>
                <a:cs typeface="+mn-cs"/>
              </a:rPr>
              <a:t>through proposed scan circuit retiming</a:t>
            </a:r>
            <a:endParaRPr kumimoji="0" lang="en-US" sz="2800" b="0" i="0" u="none" strike="noStrike" kern="0" cap="none" spc="0" normalizeH="0" noProof="0" dirty="0" smtClean="0">
              <a:ln>
                <a:noFill/>
              </a:ln>
              <a:solidFill>
                <a:srgbClr val="FFFF66"/>
              </a:solidFill>
              <a:effectLst/>
              <a:uLnTx/>
              <a:uFillTx/>
              <a:latin typeface="+mn-lt"/>
              <a:ea typeface="+mn-ea"/>
              <a:cs typeface="+mn-cs"/>
            </a:endParaRPr>
          </a:p>
          <a:p>
            <a:pPr marL="800100" lvl="1" indent="-342900">
              <a:lnSpc>
                <a:spcPct val="115000"/>
              </a:lnSpc>
              <a:buFont typeface="Wingdings" pitchFamily="2" charset="2"/>
              <a:buChar char="Ø"/>
            </a:pPr>
            <a:r>
              <a:rPr kumimoji="0" lang="en-US" sz="2800" b="1" i="0" u="none" strike="noStrike" kern="0" cap="none" spc="0" normalizeH="0" baseline="0" noProof="0" dirty="0" smtClean="0">
                <a:ln>
                  <a:noFill/>
                </a:ln>
                <a:solidFill>
                  <a:srgbClr val="00FF00"/>
                </a:solidFill>
                <a:effectLst/>
                <a:uLnTx/>
                <a:uFillTx/>
                <a:latin typeface="+mn-lt"/>
                <a:ea typeface="+mn-ea"/>
                <a:cs typeface="+mn-cs"/>
              </a:rPr>
              <a:t>Can eliminate performance penalty</a:t>
            </a:r>
            <a:r>
              <a:rPr kumimoji="0" lang="en-US" sz="2800" b="1" i="0" u="none" strike="noStrike" kern="0" cap="none" spc="0" normalizeH="0" noProof="0" dirty="0" smtClean="0">
                <a:ln>
                  <a:noFill/>
                </a:ln>
                <a:solidFill>
                  <a:srgbClr val="00FF00"/>
                </a:solidFill>
                <a:effectLst/>
                <a:uLnTx/>
                <a:uFillTx/>
                <a:latin typeface="+mn-lt"/>
                <a:ea typeface="+mn-ea"/>
                <a:cs typeface="+mn-cs"/>
              </a:rPr>
              <a:t> of scan</a:t>
            </a:r>
          </a:p>
          <a:p>
            <a:pPr marL="800100" lvl="1" indent="-342900">
              <a:lnSpc>
                <a:spcPct val="100000"/>
              </a:lnSpc>
              <a:buFont typeface="Wingdings" pitchFamily="2" charset="2"/>
              <a:buChar char="Ø"/>
            </a:pPr>
            <a:r>
              <a:rPr lang="en-US" sz="2800" b="1" kern="0" baseline="0" dirty="0" smtClean="0">
                <a:solidFill>
                  <a:srgbClr val="00FF00"/>
                </a:solidFill>
                <a:latin typeface="+mn-lt"/>
              </a:rPr>
              <a:t>Clock paths untouched</a:t>
            </a:r>
            <a:endParaRPr kumimoji="0" lang="en-US" sz="2800" b="1" i="0" u="none" strike="noStrike" kern="0" cap="none" spc="0" normalizeH="0" baseline="0" noProof="0" dirty="0" smtClean="0">
              <a:ln>
                <a:noFill/>
              </a:ln>
              <a:solidFill>
                <a:srgbClr val="00FF00"/>
              </a:solidFill>
              <a:effectLst/>
              <a:uLnTx/>
              <a:uFillTx/>
              <a:latin typeface="+mn-lt"/>
              <a:ea typeface="+mn-ea"/>
              <a:cs typeface="+mn-cs"/>
            </a:endParaRPr>
          </a:p>
          <a:p>
            <a:pPr marL="342900" marR="0" lvl="0" indent="-342900" algn="l" defTabSz="914400" rtl="0" eaLnBrk="0" fontAlgn="base" latinLnBrk="0" hangingPunct="0">
              <a:lnSpc>
                <a:spcPct val="115000"/>
              </a:lnSpc>
              <a:spcBef>
                <a:spcPct val="20000"/>
              </a:spcBef>
              <a:spcAft>
                <a:spcPct val="0"/>
              </a:spcAft>
              <a:buClr>
                <a:srgbClr val="FAFD00"/>
              </a:buClr>
              <a:buSzTx/>
              <a:buFontTx/>
              <a:buChar char="•"/>
              <a:tabLst/>
              <a:defRPr/>
            </a:pPr>
            <a:endParaRPr kumimoji="0" lang="en-US" sz="1000" b="0" i="0" u="none" strike="noStrike" kern="0" cap="none" spc="0" normalizeH="0" baseline="0" noProof="0" dirty="0" smtClean="0">
              <a:ln>
                <a:noFill/>
              </a:ln>
              <a:solidFill>
                <a:srgbClr val="FFFF6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AFD00"/>
              </a:buClr>
              <a:buSzTx/>
              <a:buFontTx/>
              <a:buChar char="•"/>
              <a:tabLst/>
              <a:defRPr/>
            </a:pPr>
            <a:r>
              <a:rPr kumimoji="0" lang="en-US" sz="2800" b="0" i="0" u="none" strike="noStrike" kern="0" cap="none" spc="0" normalizeH="0" baseline="0" noProof="0" dirty="0" smtClean="0">
                <a:ln>
                  <a:noFill/>
                </a:ln>
                <a:solidFill>
                  <a:srgbClr val="FFFF66"/>
                </a:solidFill>
                <a:effectLst/>
                <a:uLnTx/>
                <a:uFillTx/>
                <a:latin typeface="+mn-lt"/>
                <a:ea typeface="+mn-ea"/>
                <a:cs typeface="+mn-cs"/>
              </a:rPr>
              <a:t>Retains intact:</a:t>
            </a:r>
          </a:p>
          <a:p>
            <a:pPr marL="800100" lvl="1" indent="-342900">
              <a:lnSpc>
                <a:spcPct val="115000"/>
              </a:lnSpc>
              <a:buFont typeface="Wingdings" pitchFamily="2" charset="2"/>
              <a:buChar char="Ø"/>
            </a:pPr>
            <a:r>
              <a:rPr kumimoji="0" lang="en-US" sz="2800" b="0" i="0" u="none" strike="noStrike" kern="0" cap="none" spc="0" normalizeH="0" baseline="0" noProof="0" dirty="0" smtClean="0">
                <a:ln>
                  <a:noFill/>
                </a:ln>
                <a:solidFill>
                  <a:srgbClr val="FFFF66"/>
                </a:solidFill>
                <a:effectLst/>
                <a:uLnTx/>
                <a:uFillTx/>
                <a:latin typeface="+mn-lt"/>
                <a:ea typeface="+mn-ea"/>
                <a:cs typeface="+mn-cs"/>
              </a:rPr>
              <a:t>Test development process (fault coverage,  pattern count, etc)</a:t>
            </a:r>
          </a:p>
          <a:p>
            <a:pPr marL="800100" lvl="1" indent="-342900">
              <a:lnSpc>
                <a:spcPct val="100000"/>
              </a:lnSpc>
              <a:buFont typeface="Wingdings" pitchFamily="2" charset="2"/>
              <a:buChar char="Ø"/>
            </a:pPr>
            <a:r>
              <a:rPr lang="en-US" sz="2800" kern="0" dirty="0" smtClean="0">
                <a:solidFill>
                  <a:srgbClr val="FFFF66"/>
                </a:solidFill>
                <a:latin typeface="+mn-lt"/>
              </a:rPr>
              <a:t>Test application process (test time, data volume, etc)</a:t>
            </a:r>
            <a:endParaRPr kumimoji="0" lang="en-US" sz="2800" b="0" i="0" u="none" strike="noStrike" kern="0" cap="none" spc="0" normalizeH="0" baseline="0" noProof="0" dirty="0" smtClean="0">
              <a:ln>
                <a:noFill/>
              </a:ln>
              <a:solidFill>
                <a:srgbClr val="FFFF66"/>
              </a:solidFill>
              <a:effectLst/>
              <a:uLnTx/>
              <a:uFillTx/>
              <a:latin typeface="+mn-lt"/>
              <a:ea typeface="+mn-ea"/>
              <a:cs typeface="+mn-cs"/>
            </a:endParaRPr>
          </a:p>
          <a:p>
            <a:pPr marL="742950" marR="0" lvl="1" indent="-285750" algn="l" defTabSz="914400" rtl="0" eaLnBrk="0" fontAlgn="base" latinLnBrk="0" hangingPunct="0">
              <a:lnSpc>
                <a:spcPct val="90000"/>
              </a:lnSpc>
              <a:spcBef>
                <a:spcPct val="20000"/>
              </a:spcBef>
              <a:spcAft>
                <a:spcPct val="0"/>
              </a:spcAft>
              <a:buClr>
                <a:srgbClr val="FAFD00"/>
              </a:buClr>
              <a:buSzTx/>
              <a:tabLst/>
              <a:defRPr/>
            </a:pPr>
            <a:endParaRPr kumimoji="0" lang="en-US" sz="1000" b="0" i="0" u="none" strike="noStrike" kern="0" cap="none" spc="0" normalizeH="0" baseline="0" noProof="0" dirty="0" smtClean="0">
              <a:ln>
                <a:noFill/>
              </a:ln>
              <a:solidFill>
                <a:srgbClr val="FFFF66"/>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rgbClr val="FAFD00"/>
              </a:buClr>
              <a:buSzTx/>
              <a:buFontTx/>
              <a:buChar char="•"/>
              <a:tabLst/>
              <a:defRPr/>
            </a:pPr>
            <a:r>
              <a:rPr kumimoji="0" lang="en-US" sz="2800" b="0" i="0" u="none" strike="noStrike" kern="0" cap="none" spc="0" normalizeH="0" baseline="0" noProof="0" dirty="0" smtClean="0">
                <a:ln>
                  <a:noFill/>
                </a:ln>
                <a:solidFill>
                  <a:srgbClr val="FFFF66"/>
                </a:solidFill>
                <a:effectLst/>
                <a:uLnTx/>
                <a:uFillTx/>
                <a:latin typeface="+mn-lt"/>
                <a:ea typeface="+mn-ea"/>
                <a:cs typeface="+mn-cs"/>
              </a:rPr>
              <a:t>Few </a:t>
            </a:r>
            <a:r>
              <a:rPr lang="en-US" sz="2800" kern="0" dirty="0" smtClean="0">
                <a:solidFill>
                  <a:srgbClr val="FFFF66"/>
                </a:solidFill>
                <a:latin typeface="+mn-lt"/>
              </a:rPr>
              <a:t>scan cells transformed </a:t>
            </a:r>
            <a:r>
              <a:rPr lang="en-US" sz="2800" kern="0" dirty="0" smtClean="0">
                <a:solidFill>
                  <a:srgbClr val="FFFF66"/>
                </a:solidFill>
                <a:latin typeface="+mn-lt"/>
                <a:sym typeface="Symbol"/>
              </a:rPr>
              <a:t> </a:t>
            </a:r>
            <a:r>
              <a:rPr kumimoji="0" lang="en-US" sz="2800" b="1" i="0" u="none" strike="noStrike" kern="0" cap="none" spc="0" normalizeH="0" baseline="0" noProof="0" dirty="0" smtClean="0">
                <a:ln>
                  <a:noFill/>
                </a:ln>
                <a:solidFill>
                  <a:srgbClr val="99FF33"/>
                </a:solidFill>
                <a:effectLst/>
                <a:uLnTx/>
                <a:uFillTx/>
                <a:latin typeface="+mn-lt"/>
                <a:ea typeface="+mn-ea"/>
                <a:cs typeface="+mn-cs"/>
              </a:rPr>
              <a:t>very small area cost</a:t>
            </a:r>
            <a:endParaRPr kumimoji="0" lang="en-US" sz="2800" b="1" i="0" u="none" strike="noStrike" kern="0" cap="none" spc="0" normalizeH="0" baseline="0" noProof="0" dirty="0">
              <a:ln>
                <a:noFill/>
              </a:ln>
              <a:solidFill>
                <a:srgbClr val="99FF33"/>
              </a:solidFill>
              <a:effectLst/>
              <a:uLnTx/>
              <a:uFillTx/>
              <a:latin typeface="+mn-lt"/>
              <a:sym typeface="Symbol" pitchFamily="18"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1" y="199057"/>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Scan Multiplexer</a:t>
            </a:r>
            <a:endParaRPr lang="en-GB" sz="3600" b="1" dirty="0">
              <a:solidFill>
                <a:srgbClr val="FAFD00"/>
              </a:solidFill>
            </a:endParaRPr>
          </a:p>
        </p:txBody>
      </p:sp>
      <p:sp>
        <p:nvSpPr>
          <p:cNvPr id="223235" name="Rectangle 4"/>
          <p:cNvSpPr>
            <a:spLocks noChangeArrowheads="1"/>
          </p:cNvSpPr>
          <p:nvPr/>
        </p:nvSpPr>
        <p:spPr bwMode="auto">
          <a:xfrm>
            <a:off x="248479" y="5109270"/>
            <a:ext cx="8565321" cy="999430"/>
          </a:xfrm>
          <a:prstGeom prst="rect">
            <a:avLst/>
          </a:prstGeom>
          <a:noFill/>
          <a:ln w="9525">
            <a:noFill/>
            <a:miter lim="800000"/>
            <a:headEnd/>
            <a:tailEnd/>
          </a:ln>
        </p:spPr>
        <p:txBody>
          <a:bodyPr/>
          <a:lstStyle/>
          <a:p>
            <a:pPr marL="342900" indent="-342900" algn="l">
              <a:spcBef>
                <a:spcPct val="20000"/>
              </a:spcBef>
              <a:buFontTx/>
              <a:buChar char="•"/>
            </a:pPr>
            <a:r>
              <a:rPr lang="en-US" sz="2400" dirty="0" smtClean="0">
                <a:solidFill>
                  <a:srgbClr val="FFFFCC"/>
                </a:solidFill>
              </a:rPr>
              <a:t>Scan delay = (</a:t>
            </a:r>
            <a:r>
              <a:rPr lang="en-US" sz="2400" dirty="0" err="1" smtClean="0">
                <a:solidFill>
                  <a:srgbClr val="FFFFCC"/>
                </a:solidFill>
              </a:rPr>
              <a:t>Fanout</a:t>
            </a:r>
            <a:r>
              <a:rPr lang="en-US" sz="2400" dirty="0" smtClean="0">
                <a:solidFill>
                  <a:srgbClr val="FFFFCC"/>
                </a:solidFill>
              </a:rPr>
              <a:t> + MUX) delay on functional paths</a:t>
            </a:r>
          </a:p>
          <a:p>
            <a:pPr algn="l">
              <a:lnSpc>
                <a:spcPct val="100000"/>
              </a:lnSpc>
              <a:spcBef>
                <a:spcPct val="20000"/>
              </a:spcBef>
            </a:pPr>
            <a:r>
              <a:rPr lang="en-US" sz="2400" dirty="0">
                <a:solidFill>
                  <a:srgbClr val="FFFFCC"/>
                </a:solidFill>
                <a:sym typeface="Symbol"/>
              </a:rPr>
              <a:t> </a:t>
            </a:r>
            <a:r>
              <a:rPr lang="en-US" sz="2400" dirty="0" smtClean="0">
                <a:solidFill>
                  <a:srgbClr val="FFFFCC"/>
                </a:solidFill>
                <a:sym typeface="Symbol"/>
              </a:rPr>
              <a:t>    </a:t>
            </a:r>
            <a:r>
              <a:rPr lang="en-US" sz="2400" b="1" dirty="0" smtClean="0">
                <a:solidFill>
                  <a:srgbClr val="FF5008"/>
                </a:solidFill>
              </a:rPr>
              <a:t>performance degradation </a:t>
            </a:r>
            <a:r>
              <a:rPr lang="en-US" sz="2000" b="1" i="1" dirty="0" smtClean="0">
                <a:solidFill>
                  <a:srgbClr val="FF5008"/>
                </a:solidFill>
              </a:rPr>
              <a:t>(slower chip!)</a:t>
            </a:r>
            <a:endParaRPr lang="en-US" sz="2000" b="1" i="1" dirty="0">
              <a:solidFill>
                <a:srgbClr val="FFFFCC"/>
              </a:solidFill>
            </a:endParaRPr>
          </a:p>
        </p:txBody>
      </p:sp>
      <p:grpSp>
        <p:nvGrpSpPr>
          <p:cNvPr id="24" name="Group 23"/>
          <p:cNvGrpSpPr/>
          <p:nvPr/>
        </p:nvGrpSpPr>
        <p:grpSpPr>
          <a:xfrm>
            <a:off x="5202032" y="3008801"/>
            <a:ext cx="2915478" cy="1713922"/>
            <a:chOff x="2668930" y="1850912"/>
            <a:chExt cx="3437905" cy="2130425"/>
          </a:xfrm>
        </p:grpSpPr>
        <p:sp>
          <p:nvSpPr>
            <p:cNvPr id="223236" name="Rectangle 36"/>
            <p:cNvSpPr>
              <a:spLocks noChangeArrowheads="1"/>
            </p:cNvSpPr>
            <p:nvPr/>
          </p:nvSpPr>
          <p:spPr bwMode="auto">
            <a:xfrm>
              <a:off x="2780055" y="1850912"/>
              <a:ext cx="3268663" cy="196850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223237"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223238" name="Text Box 41"/>
            <p:cNvSpPr txBox="1">
              <a:spLocks noChangeArrowheads="1"/>
            </p:cNvSpPr>
            <p:nvPr/>
          </p:nvSpPr>
          <p:spPr bwMode="auto">
            <a:xfrm rot="16200000">
              <a:off x="2835618" y="2355112"/>
              <a:ext cx="1309688" cy="599738"/>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sp>
          <p:nvSpPr>
            <p:cNvPr id="223239"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223240" name="TextBox 104"/>
            <p:cNvSpPr txBox="1">
              <a:spLocks noChangeArrowheads="1"/>
            </p:cNvSpPr>
            <p:nvPr/>
          </p:nvSpPr>
          <p:spPr bwMode="auto">
            <a:xfrm>
              <a:off x="4228418" y="2422412"/>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223241"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223242" name="TextBox 117"/>
            <p:cNvSpPr txBox="1">
              <a:spLocks noChangeArrowheads="1"/>
            </p:cNvSpPr>
            <p:nvPr/>
          </p:nvSpPr>
          <p:spPr bwMode="auto">
            <a:xfrm>
              <a:off x="5094977" y="2412887"/>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23243"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223244"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223245"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223246"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223247"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223248"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223249"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grpSp>
      <p:sp>
        <p:nvSpPr>
          <p:cNvPr id="223250" name="TextBox 131"/>
          <p:cNvSpPr txBox="1">
            <a:spLocks noChangeArrowheads="1"/>
          </p:cNvSpPr>
          <p:nvPr/>
        </p:nvSpPr>
        <p:spPr bwMode="auto">
          <a:xfrm>
            <a:off x="5033064" y="4688726"/>
            <a:ext cx="1196975" cy="400050"/>
          </a:xfrm>
          <a:prstGeom prst="rect">
            <a:avLst/>
          </a:prstGeom>
          <a:noFill/>
          <a:ln w="9525">
            <a:noFill/>
            <a:miter lim="800000"/>
            <a:headEnd/>
            <a:tailEnd/>
          </a:ln>
        </p:spPr>
        <p:txBody>
          <a:bodyPr wrap="none">
            <a:spAutoFit/>
          </a:bodyPr>
          <a:lstStyle/>
          <a:p>
            <a:r>
              <a:rPr lang="en-US" sz="2000">
                <a:solidFill>
                  <a:srgbClr val="FFFFCC"/>
                </a:solidFill>
              </a:rPr>
              <a:t>Scan_en</a:t>
            </a:r>
          </a:p>
        </p:txBody>
      </p:sp>
      <p:sp>
        <p:nvSpPr>
          <p:cNvPr id="223251" name="TextBox 132"/>
          <p:cNvSpPr txBox="1">
            <a:spLocks noChangeArrowheads="1"/>
          </p:cNvSpPr>
          <p:nvPr/>
        </p:nvSpPr>
        <p:spPr bwMode="auto">
          <a:xfrm>
            <a:off x="6852339" y="4706188"/>
            <a:ext cx="498475" cy="400050"/>
          </a:xfrm>
          <a:prstGeom prst="rect">
            <a:avLst/>
          </a:prstGeom>
          <a:noFill/>
          <a:ln w="9525">
            <a:noFill/>
            <a:miter lim="800000"/>
            <a:headEnd/>
            <a:tailEnd/>
          </a:ln>
        </p:spPr>
        <p:txBody>
          <a:bodyPr wrap="none">
            <a:spAutoFit/>
          </a:bodyPr>
          <a:lstStyle/>
          <a:p>
            <a:r>
              <a:rPr lang="en-US" sz="2000">
                <a:solidFill>
                  <a:srgbClr val="FFFFCC"/>
                </a:solidFill>
              </a:rPr>
              <a:t>clk</a:t>
            </a:r>
          </a:p>
        </p:txBody>
      </p:sp>
      <p:sp>
        <p:nvSpPr>
          <p:cNvPr id="223252" name="TextBox 133"/>
          <p:cNvSpPr txBox="1">
            <a:spLocks noChangeArrowheads="1"/>
          </p:cNvSpPr>
          <p:nvPr/>
        </p:nvSpPr>
        <p:spPr bwMode="auto">
          <a:xfrm>
            <a:off x="4406550" y="3827745"/>
            <a:ext cx="698500" cy="400050"/>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223253" name="TextBox 134"/>
          <p:cNvSpPr txBox="1">
            <a:spLocks noChangeArrowheads="1"/>
          </p:cNvSpPr>
          <p:nvPr/>
        </p:nvSpPr>
        <p:spPr bwMode="auto">
          <a:xfrm>
            <a:off x="4401787" y="3048282"/>
            <a:ext cx="684213" cy="400050"/>
          </a:xfrm>
          <a:prstGeom prst="rect">
            <a:avLst/>
          </a:prstGeom>
          <a:noFill/>
          <a:ln w="9525">
            <a:noFill/>
            <a:miter lim="800000"/>
            <a:headEnd/>
            <a:tailEnd/>
          </a:ln>
        </p:spPr>
        <p:txBody>
          <a:bodyPr wrap="none">
            <a:spAutoFit/>
          </a:bodyPr>
          <a:lstStyle/>
          <a:p>
            <a:r>
              <a:rPr lang="en-US" sz="2000">
                <a:solidFill>
                  <a:srgbClr val="FFFFCC"/>
                </a:solidFill>
              </a:rPr>
              <a:t>F_in</a:t>
            </a:r>
          </a:p>
        </p:txBody>
      </p:sp>
      <p:sp>
        <p:nvSpPr>
          <p:cNvPr id="223254" name="TextBox 135"/>
          <p:cNvSpPr txBox="1">
            <a:spLocks noChangeArrowheads="1"/>
          </p:cNvSpPr>
          <p:nvPr/>
        </p:nvSpPr>
        <p:spPr bwMode="auto">
          <a:xfrm>
            <a:off x="8163824" y="3392149"/>
            <a:ext cx="854721" cy="439287"/>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103" name="Freeform 49"/>
          <p:cNvSpPr>
            <a:spLocks/>
          </p:cNvSpPr>
          <p:nvPr/>
        </p:nvSpPr>
        <p:spPr bwMode="auto">
          <a:xfrm>
            <a:off x="5065158" y="3190605"/>
            <a:ext cx="1708150" cy="431800"/>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F71127"/>
            </a:solidFill>
            <a:round/>
            <a:headEnd type="none" w="sm" len="sm"/>
            <a:tailEnd type="none" w="med" len="lg"/>
          </a:ln>
        </p:spPr>
        <p:txBody>
          <a:bodyPr/>
          <a:lstStyle/>
          <a:p>
            <a:endParaRPr lang="en-US"/>
          </a:p>
        </p:txBody>
      </p:sp>
      <p:sp>
        <p:nvSpPr>
          <p:cNvPr id="34" name="Rectangle 4"/>
          <p:cNvSpPr>
            <a:spLocks noChangeArrowheads="1"/>
          </p:cNvSpPr>
          <p:nvPr/>
        </p:nvSpPr>
        <p:spPr bwMode="auto">
          <a:xfrm>
            <a:off x="238540" y="833786"/>
            <a:ext cx="8630478" cy="1658175"/>
          </a:xfrm>
          <a:prstGeom prst="rect">
            <a:avLst/>
          </a:prstGeom>
          <a:noFill/>
          <a:ln w="9525">
            <a:noFill/>
            <a:miter lim="800000"/>
            <a:headEnd/>
            <a:tailEnd/>
          </a:ln>
        </p:spPr>
        <p:txBody>
          <a:bodyPr/>
          <a:lstStyle/>
          <a:p>
            <a:pPr marL="342900" indent="-342900" algn="l">
              <a:spcBef>
                <a:spcPct val="20000"/>
              </a:spcBef>
              <a:buFontTx/>
              <a:buChar char="•"/>
            </a:pPr>
            <a:r>
              <a:rPr lang="en-US" sz="2400" dirty="0" smtClean="0">
                <a:solidFill>
                  <a:srgbClr val="FFFFCC"/>
                </a:solidFill>
              </a:rPr>
              <a:t>Scan multiplexers enable full access to registers during test</a:t>
            </a:r>
          </a:p>
          <a:p>
            <a:pPr marL="800100" lvl="1" indent="-342900">
              <a:buFontTx/>
              <a:buChar char="•"/>
            </a:pPr>
            <a:r>
              <a:rPr lang="en-US" sz="2000" dirty="0" smtClean="0">
                <a:solidFill>
                  <a:srgbClr val="FFFFCC"/>
                </a:solidFill>
              </a:rPr>
              <a:t>Sequential test generation → combinational test generation</a:t>
            </a:r>
          </a:p>
          <a:p>
            <a:pPr marL="800100" lvl="1" indent="-342900">
              <a:buFontTx/>
              <a:buChar char="•"/>
            </a:pPr>
            <a:r>
              <a:rPr lang="en-US" sz="2000" dirty="0" smtClean="0">
                <a:solidFill>
                  <a:srgbClr val="FFFFCC"/>
                </a:solidFill>
              </a:rPr>
              <a:t>Test generation complexity, test quality, debugging benefits</a:t>
            </a:r>
            <a:endParaRPr lang="en-US" sz="2000" dirty="0">
              <a:solidFill>
                <a:srgbClr val="FFFFCC"/>
              </a:solidFill>
            </a:endParaRPr>
          </a:p>
        </p:txBody>
      </p:sp>
      <p:cxnSp>
        <p:nvCxnSpPr>
          <p:cNvPr id="36" name="Straight Connector 35"/>
          <p:cNvCxnSpPr/>
          <p:nvPr/>
        </p:nvCxnSpPr>
        <p:spPr bwMode="auto">
          <a:xfrm rot="5400000" flipH="1" flipV="1">
            <a:off x="7435022" y="3245124"/>
            <a:ext cx="834887" cy="0"/>
          </a:xfrm>
          <a:prstGeom prst="line">
            <a:avLst/>
          </a:prstGeom>
          <a:noFill/>
          <a:ln w="28575" cap="flat" cmpd="sng" algn="ctr">
            <a:solidFill>
              <a:srgbClr val="FFFFFF"/>
            </a:solidFill>
            <a:prstDash val="solid"/>
            <a:round/>
            <a:headEnd type="none" w="med" len="med"/>
            <a:tailEnd type="none" w="med" len="med"/>
          </a:ln>
          <a:effectLst/>
        </p:spPr>
      </p:cxnSp>
      <p:sp>
        <p:nvSpPr>
          <p:cNvPr id="37" name="TextBox 135"/>
          <p:cNvSpPr txBox="1">
            <a:spLocks noChangeArrowheads="1"/>
          </p:cNvSpPr>
          <p:nvPr/>
        </p:nvSpPr>
        <p:spPr bwMode="auto">
          <a:xfrm>
            <a:off x="7374215" y="2402654"/>
            <a:ext cx="840295" cy="439287"/>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38" name="TextBox 135"/>
          <p:cNvSpPr txBox="1">
            <a:spLocks noChangeArrowheads="1"/>
          </p:cNvSpPr>
          <p:nvPr/>
        </p:nvSpPr>
        <p:spPr bwMode="auto">
          <a:xfrm>
            <a:off x="5240063" y="2892982"/>
            <a:ext cx="1410964" cy="439287"/>
          </a:xfrm>
          <a:prstGeom prst="rect">
            <a:avLst/>
          </a:prstGeom>
          <a:noFill/>
          <a:ln w="9525">
            <a:noFill/>
            <a:miter lim="800000"/>
            <a:headEnd/>
            <a:tailEnd/>
          </a:ln>
        </p:spPr>
        <p:txBody>
          <a:bodyPr wrap="none">
            <a:spAutoFit/>
          </a:bodyPr>
          <a:lstStyle/>
          <a:p>
            <a:r>
              <a:rPr lang="en-US" sz="2000" dirty="0" smtClean="0">
                <a:solidFill>
                  <a:srgbClr val="FFFFCC"/>
                </a:solidFill>
              </a:rPr>
              <a:t>Scan MUX</a:t>
            </a:r>
            <a:endParaRPr lang="en-US" sz="2000" dirty="0">
              <a:solidFill>
                <a:srgbClr val="FFFFCC"/>
              </a:solidFill>
            </a:endParaRPr>
          </a:p>
        </p:txBody>
      </p:sp>
      <p:sp>
        <p:nvSpPr>
          <p:cNvPr id="39" name="TextBox 135"/>
          <p:cNvSpPr txBox="1">
            <a:spLocks noChangeArrowheads="1"/>
          </p:cNvSpPr>
          <p:nvPr/>
        </p:nvSpPr>
        <p:spPr bwMode="auto">
          <a:xfrm>
            <a:off x="7486307" y="4224829"/>
            <a:ext cx="1226618" cy="439287"/>
          </a:xfrm>
          <a:prstGeom prst="rect">
            <a:avLst/>
          </a:prstGeom>
          <a:noFill/>
          <a:ln w="9525">
            <a:noFill/>
            <a:miter lim="800000"/>
            <a:headEnd/>
            <a:tailEnd/>
          </a:ln>
        </p:spPr>
        <p:txBody>
          <a:bodyPr wrap="none">
            <a:spAutoFit/>
          </a:bodyPr>
          <a:lstStyle/>
          <a:p>
            <a:r>
              <a:rPr lang="en-US" sz="2000" dirty="0" smtClean="0">
                <a:solidFill>
                  <a:srgbClr val="FFFFCC"/>
                </a:solidFill>
              </a:rPr>
              <a:t>Scan cell</a:t>
            </a:r>
            <a:endParaRPr lang="en-US" sz="2000" dirty="0">
              <a:solidFill>
                <a:srgbClr val="FFFFCC"/>
              </a:solidFill>
            </a:endParaRPr>
          </a:p>
        </p:txBody>
      </p:sp>
      <p:grpSp>
        <p:nvGrpSpPr>
          <p:cNvPr id="30" name="Group 29"/>
          <p:cNvGrpSpPr/>
          <p:nvPr/>
        </p:nvGrpSpPr>
        <p:grpSpPr>
          <a:xfrm>
            <a:off x="287132" y="3021501"/>
            <a:ext cx="2915478" cy="1713922"/>
            <a:chOff x="2668930" y="1850912"/>
            <a:chExt cx="3437905" cy="2130425"/>
          </a:xfrm>
        </p:grpSpPr>
        <p:sp>
          <p:nvSpPr>
            <p:cNvPr id="31" name="Rectangle 36"/>
            <p:cNvSpPr>
              <a:spLocks noChangeArrowheads="1"/>
            </p:cNvSpPr>
            <p:nvPr/>
          </p:nvSpPr>
          <p:spPr bwMode="auto">
            <a:xfrm>
              <a:off x="2780055" y="1850912"/>
              <a:ext cx="3268663" cy="196850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32" name="AutoShape 39"/>
            <p:cNvSpPr>
              <a:spLocks noChangeArrowheads="1"/>
            </p:cNvSpPr>
            <p:nvPr/>
          </p:nvSpPr>
          <p:spPr bwMode="auto">
            <a:xfrm rot="-5400000">
              <a:off x="2807043" y="2363675"/>
              <a:ext cx="1339850" cy="596900"/>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33" name="Text Box 41"/>
            <p:cNvSpPr txBox="1">
              <a:spLocks noChangeArrowheads="1"/>
            </p:cNvSpPr>
            <p:nvPr/>
          </p:nvSpPr>
          <p:spPr bwMode="auto">
            <a:xfrm rot="16200000">
              <a:off x="2835618" y="2355112"/>
              <a:ext cx="1309688" cy="599738"/>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sp>
          <p:nvSpPr>
            <p:cNvPr id="35" name="Rectangle 103"/>
            <p:cNvSpPr>
              <a:spLocks noChangeArrowheads="1"/>
            </p:cNvSpPr>
            <p:nvPr/>
          </p:nvSpPr>
          <p:spPr bwMode="auto">
            <a:xfrm>
              <a:off x="4138956" y="2368438"/>
              <a:ext cx="1387202" cy="1209650"/>
            </a:xfrm>
            <a:prstGeom prst="rect">
              <a:avLst/>
            </a:prstGeom>
            <a:solidFill>
              <a:srgbClr val="FFFFFF"/>
            </a:solidFill>
            <a:ln w="9525" algn="ctr">
              <a:solidFill>
                <a:schemeClr val="tx1"/>
              </a:solidFill>
              <a:round/>
              <a:headEnd/>
              <a:tailEnd/>
            </a:ln>
          </p:spPr>
          <p:txBody>
            <a:bodyPr/>
            <a:lstStyle/>
            <a:p>
              <a:endParaRPr lang="en-US"/>
            </a:p>
          </p:txBody>
        </p:sp>
        <p:sp>
          <p:nvSpPr>
            <p:cNvPr id="40" name="TextBox 104"/>
            <p:cNvSpPr txBox="1">
              <a:spLocks noChangeArrowheads="1"/>
            </p:cNvSpPr>
            <p:nvPr/>
          </p:nvSpPr>
          <p:spPr bwMode="auto">
            <a:xfrm>
              <a:off x="4228418" y="2422412"/>
              <a:ext cx="407484" cy="508601"/>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41" name="Straight Connector 116"/>
            <p:cNvCxnSpPr>
              <a:cxnSpLocks noChangeShapeType="1"/>
            </p:cNvCxnSpPr>
            <p:nvPr/>
          </p:nvCxnSpPr>
          <p:spPr bwMode="auto">
            <a:xfrm>
              <a:off x="3681755" y="2663712"/>
              <a:ext cx="550863" cy="0"/>
            </a:xfrm>
            <a:prstGeom prst="line">
              <a:avLst/>
            </a:prstGeom>
            <a:noFill/>
            <a:ln w="25400" algn="ctr">
              <a:solidFill>
                <a:srgbClr val="FFFFFF"/>
              </a:solidFill>
              <a:round/>
              <a:headEnd/>
              <a:tailEnd/>
            </a:ln>
          </p:spPr>
        </p:cxnSp>
        <p:sp>
          <p:nvSpPr>
            <p:cNvPr id="42" name="TextBox 117"/>
            <p:cNvSpPr txBox="1">
              <a:spLocks noChangeArrowheads="1"/>
            </p:cNvSpPr>
            <p:nvPr/>
          </p:nvSpPr>
          <p:spPr bwMode="auto">
            <a:xfrm>
              <a:off x="5094977" y="2412887"/>
              <a:ext cx="423514" cy="508601"/>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43" name="Straight Connector 119"/>
            <p:cNvCxnSpPr>
              <a:cxnSpLocks noChangeShapeType="1"/>
            </p:cNvCxnSpPr>
            <p:nvPr/>
          </p:nvCxnSpPr>
          <p:spPr bwMode="auto">
            <a:xfrm flipV="1">
              <a:off x="4783480" y="3443658"/>
              <a:ext cx="149225" cy="120650"/>
            </a:xfrm>
            <a:prstGeom prst="line">
              <a:avLst/>
            </a:prstGeom>
            <a:noFill/>
            <a:ln w="9525" algn="ctr">
              <a:solidFill>
                <a:schemeClr val="tx1"/>
              </a:solidFill>
              <a:round/>
              <a:headEnd/>
              <a:tailEnd/>
            </a:ln>
          </p:spPr>
        </p:cxnSp>
        <p:cxnSp>
          <p:nvCxnSpPr>
            <p:cNvPr id="44" name="Straight Connector 120"/>
            <p:cNvCxnSpPr>
              <a:cxnSpLocks noChangeShapeType="1"/>
            </p:cNvCxnSpPr>
            <p:nvPr/>
          </p:nvCxnSpPr>
          <p:spPr bwMode="auto">
            <a:xfrm>
              <a:off x="4935880" y="3448421"/>
              <a:ext cx="130175" cy="130175"/>
            </a:xfrm>
            <a:prstGeom prst="line">
              <a:avLst/>
            </a:prstGeom>
            <a:noFill/>
            <a:ln w="9525" algn="ctr">
              <a:solidFill>
                <a:schemeClr val="tx1"/>
              </a:solidFill>
              <a:round/>
              <a:headEnd/>
              <a:tailEnd/>
            </a:ln>
          </p:spPr>
        </p:cxnSp>
        <p:cxnSp>
          <p:nvCxnSpPr>
            <p:cNvPr id="45" name="Straight Connector 124"/>
            <p:cNvCxnSpPr>
              <a:cxnSpLocks noChangeShapeType="1"/>
            </p:cNvCxnSpPr>
            <p:nvPr/>
          </p:nvCxnSpPr>
          <p:spPr bwMode="auto">
            <a:xfrm>
              <a:off x="5555972" y="2681175"/>
              <a:ext cx="550863" cy="0"/>
            </a:xfrm>
            <a:prstGeom prst="line">
              <a:avLst/>
            </a:prstGeom>
            <a:noFill/>
            <a:ln w="25400" algn="ctr">
              <a:solidFill>
                <a:srgbClr val="FFFFFF"/>
              </a:solidFill>
              <a:round/>
              <a:headEnd/>
              <a:tailEnd/>
            </a:ln>
          </p:spPr>
        </p:cxnSp>
        <p:cxnSp>
          <p:nvCxnSpPr>
            <p:cNvPr id="46" name="Straight Connector 125"/>
            <p:cNvCxnSpPr>
              <a:cxnSpLocks noChangeShapeType="1"/>
            </p:cNvCxnSpPr>
            <p:nvPr/>
          </p:nvCxnSpPr>
          <p:spPr bwMode="auto">
            <a:xfrm>
              <a:off x="2676868" y="3005025"/>
              <a:ext cx="552450" cy="0"/>
            </a:xfrm>
            <a:prstGeom prst="line">
              <a:avLst/>
            </a:prstGeom>
            <a:noFill/>
            <a:ln w="25400" algn="ctr">
              <a:solidFill>
                <a:srgbClr val="FFFFFF"/>
              </a:solidFill>
              <a:round/>
              <a:headEnd/>
              <a:tailEnd/>
            </a:ln>
          </p:spPr>
        </p:cxnSp>
        <p:cxnSp>
          <p:nvCxnSpPr>
            <p:cNvPr id="47" name="Straight Connector 126"/>
            <p:cNvCxnSpPr>
              <a:cxnSpLocks noChangeShapeType="1"/>
            </p:cNvCxnSpPr>
            <p:nvPr/>
          </p:nvCxnSpPr>
          <p:spPr bwMode="auto">
            <a:xfrm>
              <a:off x="2668930" y="2255725"/>
              <a:ext cx="550863" cy="0"/>
            </a:xfrm>
            <a:prstGeom prst="line">
              <a:avLst/>
            </a:prstGeom>
            <a:noFill/>
            <a:ln w="25400" algn="ctr">
              <a:solidFill>
                <a:srgbClr val="FFFFFF"/>
              </a:solidFill>
              <a:round/>
              <a:headEnd/>
              <a:tailEnd/>
            </a:ln>
          </p:spPr>
        </p:cxnSp>
        <p:cxnSp>
          <p:nvCxnSpPr>
            <p:cNvPr id="48" name="Straight Connector 127"/>
            <p:cNvCxnSpPr>
              <a:cxnSpLocks noChangeShapeType="1"/>
            </p:cNvCxnSpPr>
            <p:nvPr/>
          </p:nvCxnSpPr>
          <p:spPr bwMode="auto">
            <a:xfrm rot="5400000" flipH="1" flipV="1">
              <a:off x="3043580" y="3544775"/>
              <a:ext cx="873125" cy="0"/>
            </a:xfrm>
            <a:prstGeom prst="line">
              <a:avLst/>
            </a:prstGeom>
            <a:noFill/>
            <a:ln w="25400" algn="ctr">
              <a:solidFill>
                <a:srgbClr val="FFFFFF"/>
              </a:solidFill>
              <a:round/>
              <a:headEnd/>
              <a:tailEnd/>
            </a:ln>
          </p:spPr>
        </p:cxnSp>
        <p:cxnSp>
          <p:nvCxnSpPr>
            <p:cNvPr id="49" name="Straight Connector 129"/>
            <p:cNvCxnSpPr>
              <a:cxnSpLocks noChangeShapeType="1"/>
            </p:cNvCxnSpPr>
            <p:nvPr/>
          </p:nvCxnSpPr>
          <p:spPr bwMode="auto">
            <a:xfrm rot="5400000" flipH="1" flipV="1">
              <a:off x="4694580" y="3740038"/>
              <a:ext cx="439737" cy="17462"/>
            </a:xfrm>
            <a:prstGeom prst="line">
              <a:avLst/>
            </a:prstGeom>
            <a:noFill/>
            <a:ln w="25400" algn="ctr">
              <a:solidFill>
                <a:srgbClr val="FFFFFF"/>
              </a:solidFill>
              <a:round/>
              <a:headEnd/>
              <a:tailEnd/>
            </a:ln>
          </p:spPr>
        </p:cxnSp>
      </p:grpSp>
      <p:cxnSp>
        <p:nvCxnSpPr>
          <p:cNvPr id="56" name="Straight Connector 55"/>
          <p:cNvCxnSpPr/>
          <p:nvPr/>
        </p:nvCxnSpPr>
        <p:spPr bwMode="auto">
          <a:xfrm rot="5400000" flipH="1" flipV="1">
            <a:off x="2520122" y="3257824"/>
            <a:ext cx="834887" cy="0"/>
          </a:xfrm>
          <a:prstGeom prst="line">
            <a:avLst/>
          </a:prstGeom>
          <a:noFill/>
          <a:ln w="28575" cap="flat" cmpd="sng" algn="ctr">
            <a:solidFill>
              <a:srgbClr val="FFFFFF"/>
            </a:solidFill>
            <a:prstDash val="solid"/>
            <a:round/>
            <a:headEnd type="none" w="med" len="med"/>
            <a:tailEnd type="none" w="med" len="med"/>
          </a:ln>
          <a:effectLst/>
        </p:spPr>
      </p:cxnSp>
      <p:sp>
        <p:nvSpPr>
          <p:cNvPr id="60" name="Freeform 49"/>
          <p:cNvSpPr>
            <a:spLocks/>
          </p:cNvSpPr>
          <p:nvPr/>
        </p:nvSpPr>
        <p:spPr bwMode="auto">
          <a:xfrm rot="16200000">
            <a:off x="2401333" y="3111500"/>
            <a:ext cx="965200" cy="431800"/>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F71127"/>
            </a:solidFill>
            <a:round/>
            <a:headEnd type="none" w="sm" len="sm"/>
            <a:tailEnd type="none" w="med" len="lg"/>
          </a:ln>
        </p:spPr>
        <p:txBody>
          <a:bodyPr/>
          <a:lstStyle/>
          <a:p>
            <a:endParaRPr lang="en-US"/>
          </a:p>
        </p:txBody>
      </p:sp>
      <p:sp>
        <p:nvSpPr>
          <p:cNvPr id="7" name="Freeform 6"/>
          <p:cNvSpPr/>
          <p:nvPr/>
        </p:nvSpPr>
        <p:spPr>
          <a:xfrm>
            <a:off x="2946400" y="2463525"/>
            <a:ext cx="2260600" cy="889275"/>
          </a:xfrm>
          <a:custGeom>
            <a:avLst/>
            <a:gdLst>
              <a:gd name="connsiteX0" fmla="*/ 0 w 2260600"/>
              <a:gd name="connsiteY0" fmla="*/ 368575 h 889275"/>
              <a:gd name="connsiteX1" fmla="*/ 355600 w 2260600"/>
              <a:gd name="connsiteY1" fmla="*/ 275 h 889275"/>
              <a:gd name="connsiteX2" fmla="*/ 812800 w 2260600"/>
              <a:gd name="connsiteY2" fmla="*/ 419375 h 889275"/>
              <a:gd name="connsiteX3" fmla="*/ 1333500 w 2260600"/>
              <a:gd name="connsiteY3" fmla="*/ 76475 h 889275"/>
              <a:gd name="connsiteX4" fmla="*/ 1663700 w 2260600"/>
              <a:gd name="connsiteY4" fmla="*/ 571775 h 889275"/>
              <a:gd name="connsiteX5" fmla="*/ 2006600 w 2260600"/>
              <a:gd name="connsiteY5" fmla="*/ 457475 h 889275"/>
              <a:gd name="connsiteX6" fmla="*/ 2260600 w 2260600"/>
              <a:gd name="connsiteY6" fmla="*/ 889275 h 88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60600" h="889275">
                <a:moveTo>
                  <a:pt x="0" y="368575"/>
                </a:moveTo>
                <a:cubicBezTo>
                  <a:pt x="110066" y="180191"/>
                  <a:pt x="220133" y="-8192"/>
                  <a:pt x="355600" y="275"/>
                </a:cubicBezTo>
                <a:cubicBezTo>
                  <a:pt x="491067" y="8742"/>
                  <a:pt x="649817" y="406675"/>
                  <a:pt x="812800" y="419375"/>
                </a:cubicBezTo>
                <a:cubicBezTo>
                  <a:pt x="975783" y="432075"/>
                  <a:pt x="1191683" y="51075"/>
                  <a:pt x="1333500" y="76475"/>
                </a:cubicBezTo>
                <a:cubicBezTo>
                  <a:pt x="1475317" y="101875"/>
                  <a:pt x="1551517" y="508275"/>
                  <a:pt x="1663700" y="571775"/>
                </a:cubicBezTo>
                <a:cubicBezTo>
                  <a:pt x="1775883" y="635275"/>
                  <a:pt x="1907117" y="404558"/>
                  <a:pt x="2006600" y="457475"/>
                </a:cubicBezTo>
                <a:cubicBezTo>
                  <a:pt x="2106083" y="510392"/>
                  <a:pt x="2183341" y="699833"/>
                  <a:pt x="2260600" y="889275"/>
                </a:cubicBezTo>
              </a:path>
            </a:pathLst>
          </a:custGeom>
          <a:ln w="38100" cmpd="sng">
            <a:solidFill>
              <a:schemeClr val="accent2">
                <a:lumMod val="60000"/>
                <a:lumOff val="40000"/>
              </a:schemeClr>
            </a:solidFill>
          </a:ln>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FFFFF"/>
              </a:solidFill>
              <a:effectLst/>
              <a:latin typeface="Arial" charset="0"/>
            </a:endParaRPr>
          </a:p>
        </p:txBody>
      </p:sp>
      <p:sp>
        <p:nvSpPr>
          <p:cNvPr id="8" name="TextBox 7"/>
          <p:cNvSpPr txBox="1"/>
          <p:nvPr/>
        </p:nvSpPr>
        <p:spPr>
          <a:xfrm>
            <a:off x="3594100" y="2197100"/>
            <a:ext cx="1381408" cy="389850"/>
          </a:xfrm>
          <a:prstGeom prst="rect">
            <a:avLst/>
          </a:prstGeom>
          <a:noFill/>
        </p:spPr>
        <p:txBody>
          <a:bodyPr wrap="none" rtlCol="0">
            <a:spAutoFit/>
          </a:bodyPr>
          <a:lstStyle/>
          <a:p>
            <a:r>
              <a:rPr lang="en-US" b="1" dirty="0" smtClean="0">
                <a:solidFill>
                  <a:schemeClr val="tx2">
                    <a:lumMod val="60000"/>
                    <a:lumOff val="40000"/>
                  </a:schemeClr>
                </a:solidFill>
              </a:rPr>
              <a:t>Combo path</a:t>
            </a:r>
            <a:endParaRPr lang="en-US" b="1" dirty="0">
              <a:solidFill>
                <a:schemeClr val="tx2">
                  <a:lumMod val="60000"/>
                  <a:lumOff val="40000"/>
                </a:schemeClr>
              </a:solidFill>
            </a:endParaRPr>
          </a:p>
        </p:txBody>
      </p:sp>
      <p:sp>
        <p:nvSpPr>
          <p:cNvPr id="63" name="Rectangle 4"/>
          <p:cNvSpPr>
            <a:spLocks noChangeArrowheads="1"/>
          </p:cNvSpPr>
          <p:nvPr/>
        </p:nvSpPr>
        <p:spPr bwMode="auto">
          <a:xfrm>
            <a:off x="248479" y="6146800"/>
            <a:ext cx="3764721" cy="495300"/>
          </a:xfrm>
          <a:prstGeom prst="rect">
            <a:avLst/>
          </a:prstGeom>
          <a:noFill/>
          <a:ln w="9525">
            <a:noFill/>
            <a:miter lim="800000"/>
            <a:headEnd/>
            <a:tailEnd/>
          </a:ln>
        </p:spPr>
        <p:txBody>
          <a:bodyPr/>
          <a:lstStyle/>
          <a:p>
            <a:pPr marL="342900" indent="-342900" algn="l">
              <a:spcBef>
                <a:spcPct val="20000"/>
              </a:spcBef>
              <a:buFontTx/>
              <a:buChar char="•"/>
            </a:pPr>
            <a:r>
              <a:rPr lang="en-US" sz="2400" dirty="0" smtClean="0">
                <a:solidFill>
                  <a:srgbClr val="FFFFCC"/>
                </a:solidFill>
              </a:rPr>
              <a:t>Remedy: Partial Scan?</a:t>
            </a:r>
          </a:p>
        </p:txBody>
      </p:sp>
      <p:sp>
        <p:nvSpPr>
          <p:cNvPr id="9" name="TextBox 8"/>
          <p:cNvSpPr txBox="1"/>
          <p:nvPr/>
        </p:nvSpPr>
        <p:spPr>
          <a:xfrm>
            <a:off x="3962400" y="6146800"/>
            <a:ext cx="4249330" cy="538609"/>
          </a:xfrm>
          <a:prstGeom prst="rect">
            <a:avLst/>
          </a:prstGeom>
          <a:noFill/>
        </p:spPr>
        <p:txBody>
          <a:bodyPr wrap="none" rtlCol="0">
            <a:spAutoFit/>
          </a:bodyPr>
          <a:lstStyle/>
          <a:p>
            <a:r>
              <a:rPr lang="en-US" sz="2400" b="1" dirty="0" smtClean="0">
                <a:solidFill>
                  <a:srgbClr val="FF6600"/>
                </a:solidFill>
              </a:rPr>
              <a:t>Test generation complexity!</a:t>
            </a:r>
            <a:endParaRPr lang="en-US" sz="2400" b="1" dirty="0">
              <a:solidFill>
                <a:srgbClr val="FF66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wipe(left)">
                                      <p:cBhvr>
                                        <p:cTn id="10" dur="500"/>
                                        <p:tgtEl>
                                          <p:spTgt spid="10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2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p:bldP spid="103" grpId="0" animBg="1"/>
      <p:bldP spid="60" grpId="0" animBg="1"/>
      <p:bldP spid="63"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p:cNvGrpSpPr/>
          <p:nvPr/>
        </p:nvGrpSpPr>
        <p:grpSpPr>
          <a:xfrm>
            <a:off x="4220582" y="2886212"/>
            <a:ext cx="4658374" cy="3570795"/>
            <a:chOff x="4220582" y="2796212"/>
            <a:chExt cx="4658374" cy="3570795"/>
          </a:xfrm>
        </p:grpSpPr>
        <p:sp>
          <p:nvSpPr>
            <p:cNvPr id="82" name="Rectangle 36"/>
            <p:cNvSpPr>
              <a:spLocks noChangeArrowheads="1"/>
            </p:cNvSpPr>
            <p:nvPr/>
          </p:nvSpPr>
          <p:spPr bwMode="auto">
            <a:xfrm>
              <a:off x="5078728" y="3347268"/>
              <a:ext cx="3358889" cy="2461079"/>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85" name="Rectangle 103"/>
            <p:cNvSpPr>
              <a:spLocks noChangeArrowheads="1"/>
            </p:cNvSpPr>
            <p:nvPr/>
          </p:nvSpPr>
          <p:spPr bwMode="auto">
            <a:xfrm>
              <a:off x="6159385" y="3567309"/>
              <a:ext cx="1103162" cy="941287"/>
            </a:xfrm>
            <a:prstGeom prst="rect">
              <a:avLst/>
            </a:prstGeom>
            <a:solidFill>
              <a:srgbClr val="FFFFFF"/>
            </a:solidFill>
            <a:ln w="9525" algn="ctr">
              <a:solidFill>
                <a:schemeClr val="tx1"/>
              </a:solidFill>
              <a:round/>
              <a:headEnd/>
              <a:tailEnd/>
            </a:ln>
          </p:spPr>
          <p:txBody>
            <a:bodyPr/>
            <a:lstStyle/>
            <a:p>
              <a:endParaRPr lang="en-US"/>
            </a:p>
          </p:txBody>
        </p:sp>
        <p:sp>
          <p:nvSpPr>
            <p:cNvPr id="86" name="TextBox 104"/>
            <p:cNvSpPr txBox="1">
              <a:spLocks noChangeArrowheads="1"/>
            </p:cNvSpPr>
            <p:nvPr/>
          </p:nvSpPr>
          <p:spPr bwMode="auto">
            <a:xfrm>
              <a:off x="6230529" y="3609309"/>
              <a:ext cx="324048" cy="395766"/>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8" name="TextBox 117"/>
            <p:cNvSpPr txBox="1">
              <a:spLocks noChangeArrowheads="1"/>
            </p:cNvSpPr>
            <p:nvPr/>
          </p:nvSpPr>
          <p:spPr bwMode="auto">
            <a:xfrm>
              <a:off x="6919654" y="3601898"/>
              <a:ext cx="336796" cy="395766"/>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89" name="Straight Connector 119"/>
            <p:cNvCxnSpPr>
              <a:cxnSpLocks noChangeShapeType="1"/>
            </p:cNvCxnSpPr>
            <p:nvPr/>
          </p:nvCxnSpPr>
          <p:spPr bwMode="auto">
            <a:xfrm flipV="1">
              <a:off x="6671938" y="4403989"/>
              <a:ext cx="118670" cy="93884"/>
            </a:xfrm>
            <a:prstGeom prst="line">
              <a:avLst/>
            </a:prstGeom>
            <a:noFill/>
            <a:ln w="9525" algn="ctr">
              <a:solidFill>
                <a:schemeClr val="tx1"/>
              </a:solidFill>
              <a:round/>
              <a:headEnd/>
              <a:tailEnd/>
            </a:ln>
          </p:spPr>
        </p:cxnSp>
        <p:cxnSp>
          <p:nvCxnSpPr>
            <p:cNvPr id="90" name="Straight Connector 120"/>
            <p:cNvCxnSpPr>
              <a:cxnSpLocks noChangeShapeType="1"/>
            </p:cNvCxnSpPr>
            <p:nvPr/>
          </p:nvCxnSpPr>
          <p:spPr bwMode="auto">
            <a:xfrm>
              <a:off x="6793132" y="4407695"/>
              <a:ext cx="103520" cy="101295"/>
            </a:xfrm>
            <a:prstGeom prst="line">
              <a:avLst/>
            </a:prstGeom>
            <a:noFill/>
            <a:ln w="9525" algn="ctr">
              <a:solidFill>
                <a:schemeClr val="tx1"/>
              </a:solidFill>
              <a:round/>
              <a:headEnd/>
              <a:tailEnd/>
            </a:ln>
          </p:spPr>
        </p:cxnSp>
        <p:cxnSp>
          <p:nvCxnSpPr>
            <p:cNvPr id="91" name="Straight Connector 124"/>
            <p:cNvCxnSpPr>
              <a:cxnSpLocks noChangeShapeType="1"/>
            </p:cNvCxnSpPr>
            <p:nvPr/>
          </p:nvCxnSpPr>
          <p:spPr bwMode="auto">
            <a:xfrm>
              <a:off x="8106462" y="4028573"/>
              <a:ext cx="438069" cy="0"/>
            </a:xfrm>
            <a:prstGeom prst="line">
              <a:avLst/>
            </a:prstGeom>
            <a:noFill/>
            <a:ln w="25400" algn="ctr">
              <a:solidFill>
                <a:srgbClr val="FFFFFF"/>
              </a:solidFill>
              <a:round/>
              <a:headEnd/>
              <a:tailEnd/>
            </a:ln>
          </p:spPr>
        </p:cxnSp>
        <p:sp>
          <p:nvSpPr>
            <p:cNvPr id="98" name="TextBox 133"/>
            <p:cNvSpPr txBox="1">
              <a:spLocks noChangeArrowheads="1"/>
            </p:cNvSpPr>
            <p:nvPr/>
          </p:nvSpPr>
          <p:spPr bwMode="auto">
            <a:xfrm>
              <a:off x="4220582" y="4943701"/>
              <a:ext cx="655013" cy="386947"/>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99" name="TextBox 134"/>
            <p:cNvSpPr txBox="1">
              <a:spLocks noChangeArrowheads="1"/>
            </p:cNvSpPr>
            <p:nvPr/>
          </p:nvSpPr>
          <p:spPr bwMode="auto">
            <a:xfrm>
              <a:off x="4239934" y="3574506"/>
              <a:ext cx="641616" cy="386947"/>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sp>
          <p:nvSpPr>
            <p:cNvPr id="100" name="TextBox 135"/>
            <p:cNvSpPr txBox="1">
              <a:spLocks noChangeArrowheads="1"/>
            </p:cNvSpPr>
            <p:nvPr/>
          </p:nvSpPr>
          <p:spPr bwMode="auto">
            <a:xfrm>
              <a:off x="8077448" y="3987248"/>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cxnSp>
          <p:nvCxnSpPr>
            <p:cNvPr id="102" name="Straight Connector 101"/>
            <p:cNvCxnSpPr/>
            <p:nvPr/>
          </p:nvCxnSpPr>
          <p:spPr bwMode="auto">
            <a:xfrm rot="5400000" flipH="1" flipV="1">
              <a:off x="7892217" y="3611088"/>
              <a:ext cx="807542" cy="0"/>
            </a:xfrm>
            <a:prstGeom prst="line">
              <a:avLst/>
            </a:prstGeom>
            <a:noFill/>
            <a:ln w="28575" cap="flat" cmpd="sng" algn="ctr">
              <a:solidFill>
                <a:srgbClr val="FFFFFF"/>
              </a:solidFill>
              <a:prstDash val="solid"/>
              <a:round/>
              <a:headEnd type="none" w="med" len="med"/>
              <a:tailEnd type="none" w="med" len="med"/>
            </a:ln>
            <a:effectLst/>
          </p:spPr>
        </p:cxnSp>
        <p:sp>
          <p:nvSpPr>
            <p:cNvPr id="104" name="TextBox 135"/>
            <p:cNvSpPr txBox="1">
              <a:spLocks noChangeArrowheads="1"/>
            </p:cNvSpPr>
            <p:nvPr/>
          </p:nvSpPr>
          <p:spPr bwMode="auto">
            <a:xfrm>
              <a:off x="7859422" y="2796212"/>
              <a:ext cx="787980" cy="424899"/>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05" name="TextBox 132"/>
            <p:cNvSpPr txBox="1">
              <a:spLocks noChangeArrowheads="1"/>
            </p:cNvSpPr>
            <p:nvPr/>
          </p:nvSpPr>
          <p:spPr bwMode="auto">
            <a:xfrm>
              <a:off x="6194505" y="3990144"/>
              <a:ext cx="1040518" cy="424899"/>
            </a:xfrm>
            <a:prstGeom prst="rect">
              <a:avLst/>
            </a:prstGeom>
            <a:noFill/>
            <a:ln w="9525">
              <a:noFill/>
              <a:miter lim="800000"/>
              <a:headEnd/>
              <a:tailEnd/>
            </a:ln>
          </p:spPr>
          <p:txBody>
            <a:bodyPr wrap="none">
              <a:spAutoFit/>
            </a:bodyPr>
            <a:lstStyle/>
            <a:p>
              <a:r>
                <a:rPr lang="en-US" sz="2000" b="1" dirty="0" smtClean="0">
                  <a:solidFill>
                    <a:schemeClr val="tx1"/>
                  </a:solidFill>
                </a:rPr>
                <a:t>original</a:t>
              </a:r>
              <a:endParaRPr lang="en-US" sz="2000" b="1" dirty="0">
                <a:solidFill>
                  <a:schemeClr val="tx1"/>
                </a:solidFill>
              </a:endParaRPr>
            </a:p>
          </p:txBody>
        </p:sp>
        <p:sp>
          <p:nvSpPr>
            <p:cNvPr id="112" name="AutoShape 39"/>
            <p:cNvSpPr>
              <a:spLocks noChangeArrowheads="1"/>
            </p:cNvSpPr>
            <p:nvPr/>
          </p:nvSpPr>
          <p:spPr bwMode="auto">
            <a:xfrm rot="16200000">
              <a:off x="5104410" y="4696722"/>
              <a:ext cx="1042601" cy="474681"/>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14" name="Rectangle 103"/>
            <p:cNvSpPr>
              <a:spLocks noChangeArrowheads="1"/>
            </p:cNvSpPr>
            <p:nvPr/>
          </p:nvSpPr>
          <p:spPr bwMode="auto">
            <a:xfrm>
              <a:off x="6152152" y="4705529"/>
              <a:ext cx="1103162" cy="94128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223295" y="4747529"/>
              <a:ext cx="324048" cy="395766"/>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116" name="Straight Connector 116"/>
            <p:cNvCxnSpPr>
              <a:cxnSpLocks noChangeShapeType="1"/>
            </p:cNvCxnSpPr>
            <p:nvPr/>
          </p:nvCxnSpPr>
          <p:spPr bwMode="auto">
            <a:xfrm>
              <a:off x="5788565" y="4935297"/>
              <a:ext cx="438069" cy="0"/>
            </a:xfrm>
            <a:prstGeom prst="line">
              <a:avLst/>
            </a:prstGeom>
            <a:noFill/>
            <a:ln w="25400" algn="ctr">
              <a:solidFill>
                <a:srgbClr val="FFFFFF"/>
              </a:solidFill>
              <a:round/>
              <a:headEnd/>
              <a:tailEnd/>
            </a:ln>
          </p:spPr>
        </p:cxnSp>
        <p:sp>
          <p:nvSpPr>
            <p:cNvPr id="117" name="TextBox 117"/>
            <p:cNvSpPr txBox="1">
              <a:spLocks noChangeArrowheads="1"/>
            </p:cNvSpPr>
            <p:nvPr/>
          </p:nvSpPr>
          <p:spPr bwMode="auto">
            <a:xfrm>
              <a:off x="6912420" y="4740118"/>
              <a:ext cx="336796" cy="395766"/>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8" name="Straight Connector 119"/>
            <p:cNvCxnSpPr>
              <a:cxnSpLocks noChangeShapeType="1"/>
            </p:cNvCxnSpPr>
            <p:nvPr/>
          </p:nvCxnSpPr>
          <p:spPr bwMode="auto">
            <a:xfrm flipV="1">
              <a:off x="6664704" y="5542209"/>
              <a:ext cx="118670" cy="93884"/>
            </a:xfrm>
            <a:prstGeom prst="line">
              <a:avLst/>
            </a:prstGeom>
            <a:noFill/>
            <a:ln w="9525" algn="ctr">
              <a:solidFill>
                <a:schemeClr val="tx1"/>
              </a:solidFill>
              <a:round/>
              <a:headEnd/>
              <a:tailEnd/>
            </a:ln>
          </p:spPr>
        </p:cxnSp>
        <p:cxnSp>
          <p:nvCxnSpPr>
            <p:cNvPr id="119" name="Straight Connector 120"/>
            <p:cNvCxnSpPr>
              <a:cxnSpLocks noChangeShapeType="1"/>
            </p:cNvCxnSpPr>
            <p:nvPr/>
          </p:nvCxnSpPr>
          <p:spPr bwMode="auto">
            <a:xfrm>
              <a:off x="6785899" y="5545916"/>
              <a:ext cx="103520" cy="101295"/>
            </a:xfrm>
            <a:prstGeom prst="line">
              <a:avLst/>
            </a:prstGeom>
            <a:noFill/>
            <a:ln w="9525" algn="ctr">
              <a:solidFill>
                <a:schemeClr val="tx1"/>
              </a:solidFill>
              <a:round/>
              <a:headEnd/>
              <a:tailEnd/>
            </a:ln>
          </p:spPr>
        </p:cxnSp>
        <p:cxnSp>
          <p:nvCxnSpPr>
            <p:cNvPr id="120" name="Straight Connector 125"/>
            <p:cNvCxnSpPr>
              <a:cxnSpLocks noChangeShapeType="1"/>
            </p:cNvCxnSpPr>
            <p:nvPr/>
          </p:nvCxnSpPr>
          <p:spPr bwMode="auto">
            <a:xfrm>
              <a:off x="4989437" y="5200888"/>
              <a:ext cx="439331" cy="0"/>
            </a:xfrm>
            <a:prstGeom prst="line">
              <a:avLst/>
            </a:prstGeom>
            <a:noFill/>
            <a:ln w="25400" algn="ctr">
              <a:solidFill>
                <a:srgbClr val="FFFFFF"/>
              </a:solidFill>
              <a:round/>
              <a:headEnd/>
              <a:tailEnd/>
            </a:ln>
          </p:spPr>
        </p:cxnSp>
        <p:cxnSp>
          <p:nvCxnSpPr>
            <p:cNvPr id="121" name="Straight Connector 126"/>
            <p:cNvCxnSpPr>
              <a:cxnSpLocks noChangeShapeType="1"/>
            </p:cNvCxnSpPr>
            <p:nvPr/>
          </p:nvCxnSpPr>
          <p:spPr bwMode="auto">
            <a:xfrm>
              <a:off x="4983124" y="3848745"/>
              <a:ext cx="1192759"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rot="5400000" flipH="1" flipV="1">
              <a:off x="5288524" y="5620894"/>
              <a:ext cx="679420" cy="0"/>
            </a:xfrm>
            <a:prstGeom prst="line">
              <a:avLst/>
            </a:prstGeom>
            <a:noFill/>
            <a:ln w="25400" algn="ctr">
              <a:solidFill>
                <a:srgbClr val="FFFFFF"/>
              </a:solidFill>
              <a:round/>
              <a:headEnd/>
              <a:tailEnd/>
            </a:ln>
          </p:spPr>
        </p:cxnSp>
        <p:sp>
          <p:nvSpPr>
            <p:cNvPr id="123" name="TextBox 131"/>
            <p:cNvSpPr txBox="1">
              <a:spLocks noChangeArrowheads="1"/>
            </p:cNvSpPr>
            <p:nvPr/>
          </p:nvSpPr>
          <p:spPr bwMode="auto">
            <a:xfrm>
              <a:off x="4824676" y="5927720"/>
              <a:ext cx="1122454" cy="386947"/>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25" name="TextBox 132"/>
            <p:cNvSpPr txBox="1">
              <a:spLocks noChangeArrowheads="1"/>
            </p:cNvSpPr>
            <p:nvPr/>
          </p:nvSpPr>
          <p:spPr bwMode="auto">
            <a:xfrm>
              <a:off x="6187271" y="5128364"/>
              <a:ext cx="1069079" cy="424899"/>
            </a:xfrm>
            <a:prstGeom prst="rect">
              <a:avLst/>
            </a:prstGeom>
            <a:noFill/>
            <a:ln w="9525">
              <a:noFill/>
              <a:miter lim="800000"/>
              <a:headEnd/>
              <a:tailEnd/>
            </a:ln>
          </p:spPr>
          <p:txBody>
            <a:bodyPr wrap="none">
              <a:spAutoFit/>
            </a:bodyPr>
            <a:lstStyle/>
            <a:p>
              <a:r>
                <a:rPr lang="en-US" sz="2000" b="1" dirty="0" smtClean="0">
                  <a:solidFill>
                    <a:schemeClr val="tx1"/>
                  </a:solidFill>
                </a:rPr>
                <a:t>shadow</a:t>
              </a:r>
              <a:endParaRPr lang="en-US" sz="2000" b="1" dirty="0">
                <a:solidFill>
                  <a:schemeClr val="tx1"/>
                </a:solidFill>
              </a:endParaRPr>
            </a:p>
          </p:txBody>
        </p:sp>
        <p:cxnSp>
          <p:nvCxnSpPr>
            <p:cNvPr id="127" name="Straight Connector 126"/>
            <p:cNvCxnSpPr/>
            <p:nvPr/>
          </p:nvCxnSpPr>
          <p:spPr bwMode="auto">
            <a:xfrm rot="5400000" flipH="1" flipV="1">
              <a:off x="4840298" y="4253131"/>
              <a:ext cx="807542" cy="0"/>
            </a:xfrm>
            <a:prstGeom prst="line">
              <a:avLst/>
            </a:prstGeom>
            <a:noFill/>
            <a:ln w="28575" cap="flat" cmpd="sng" algn="ctr">
              <a:solidFill>
                <a:srgbClr val="FFFFFF"/>
              </a:solidFill>
              <a:prstDash val="solid"/>
              <a:round/>
              <a:headEnd type="none" w="med" len="med"/>
              <a:tailEnd type="none" w="med" len="med"/>
            </a:ln>
            <a:effectLst/>
          </p:spPr>
        </p:cxnSp>
        <p:sp>
          <p:nvSpPr>
            <p:cNvPr id="113" name="Text Box 41"/>
            <p:cNvSpPr txBox="1">
              <a:spLocks noChangeArrowheads="1"/>
            </p:cNvSpPr>
            <p:nvPr/>
          </p:nvSpPr>
          <p:spPr bwMode="auto">
            <a:xfrm rot="16200000">
              <a:off x="5126876" y="4690034"/>
              <a:ext cx="1019131" cy="476937"/>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cxnSp>
          <p:nvCxnSpPr>
            <p:cNvPr id="128" name="Straight Connector 116"/>
            <p:cNvCxnSpPr>
              <a:cxnSpLocks noChangeShapeType="1"/>
            </p:cNvCxnSpPr>
            <p:nvPr/>
          </p:nvCxnSpPr>
          <p:spPr bwMode="auto">
            <a:xfrm>
              <a:off x="5235567" y="4659713"/>
              <a:ext cx="219542" cy="0"/>
            </a:xfrm>
            <a:prstGeom prst="line">
              <a:avLst/>
            </a:prstGeom>
            <a:noFill/>
            <a:ln w="25400" algn="ctr">
              <a:solidFill>
                <a:srgbClr val="FFFFFF"/>
              </a:solidFill>
              <a:round/>
              <a:headEnd/>
              <a:tailEnd/>
            </a:ln>
          </p:spPr>
        </p:cxnSp>
        <p:sp>
          <p:nvSpPr>
            <p:cNvPr id="130" name="AutoShape 39"/>
            <p:cNvSpPr>
              <a:spLocks noChangeArrowheads="1"/>
            </p:cNvSpPr>
            <p:nvPr/>
          </p:nvSpPr>
          <p:spPr bwMode="auto">
            <a:xfrm rot="16200000">
              <a:off x="7328866" y="3816010"/>
              <a:ext cx="1042601" cy="474681"/>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131" name="Straight Connector 127"/>
            <p:cNvCxnSpPr>
              <a:cxnSpLocks noChangeShapeType="1"/>
            </p:cNvCxnSpPr>
            <p:nvPr/>
          </p:nvCxnSpPr>
          <p:spPr bwMode="auto">
            <a:xfrm rot="5400000" flipH="1" flipV="1">
              <a:off x="7057933" y="5195230"/>
              <a:ext cx="1589515" cy="0"/>
            </a:xfrm>
            <a:prstGeom prst="line">
              <a:avLst/>
            </a:prstGeom>
            <a:noFill/>
            <a:ln w="25400" algn="ctr">
              <a:solidFill>
                <a:srgbClr val="FFFFFF"/>
              </a:solidFill>
              <a:round/>
              <a:headEnd/>
              <a:tailEnd/>
            </a:ln>
          </p:spPr>
        </p:cxnSp>
        <p:sp>
          <p:nvSpPr>
            <p:cNvPr id="132" name="Text Box 41"/>
            <p:cNvSpPr txBox="1">
              <a:spLocks noChangeArrowheads="1"/>
            </p:cNvSpPr>
            <p:nvPr/>
          </p:nvSpPr>
          <p:spPr bwMode="auto">
            <a:xfrm rot="16200000">
              <a:off x="7351332" y="3809322"/>
              <a:ext cx="1019131" cy="476937"/>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cxnSp>
          <p:nvCxnSpPr>
            <p:cNvPr id="133" name="Straight Connector 116"/>
            <p:cNvCxnSpPr>
              <a:cxnSpLocks noChangeShapeType="1"/>
            </p:cNvCxnSpPr>
            <p:nvPr/>
          </p:nvCxnSpPr>
          <p:spPr bwMode="auto">
            <a:xfrm>
              <a:off x="7279830" y="3832943"/>
              <a:ext cx="362451" cy="0"/>
            </a:xfrm>
            <a:prstGeom prst="line">
              <a:avLst/>
            </a:prstGeom>
            <a:noFill/>
            <a:ln w="25400" algn="ctr">
              <a:solidFill>
                <a:srgbClr val="FFFFFF"/>
              </a:solidFill>
              <a:round/>
              <a:headEnd/>
              <a:tailEnd/>
            </a:ln>
          </p:spPr>
        </p:cxnSp>
        <p:cxnSp>
          <p:nvCxnSpPr>
            <p:cNvPr id="135" name="Straight Connector 116"/>
            <p:cNvCxnSpPr>
              <a:cxnSpLocks noChangeShapeType="1"/>
            </p:cNvCxnSpPr>
            <p:nvPr/>
          </p:nvCxnSpPr>
          <p:spPr bwMode="auto">
            <a:xfrm>
              <a:off x="7455874" y="4262346"/>
              <a:ext cx="180196" cy="0"/>
            </a:xfrm>
            <a:prstGeom prst="line">
              <a:avLst/>
            </a:prstGeom>
            <a:noFill/>
            <a:ln w="25400" algn="ctr">
              <a:solidFill>
                <a:srgbClr val="FFFFFF"/>
              </a:solidFill>
              <a:round/>
              <a:headEnd/>
              <a:tailEnd/>
            </a:ln>
          </p:spPr>
        </p:cxnSp>
        <p:cxnSp>
          <p:nvCxnSpPr>
            <p:cNvPr id="137" name="Straight Connector 136"/>
            <p:cNvCxnSpPr/>
            <p:nvPr/>
          </p:nvCxnSpPr>
          <p:spPr bwMode="auto">
            <a:xfrm rot="5400000" flipH="1" flipV="1">
              <a:off x="7095245" y="4607740"/>
              <a:ext cx="709224" cy="0"/>
            </a:xfrm>
            <a:prstGeom prst="line">
              <a:avLst/>
            </a:prstGeom>
            <a:noFill/>
            <a:ln w="28575" cap="flat" cmpd="sng" algn="ctr">
              <a:solidFill>
                <a:srgbClr val="FFFFFF"/>
              </a:solidFill>
              <a:prstDash val="solid"/>
              <a:round/>
              <a:headEnd type="none" w="med" len="med"/>
              <a:tailEnd type="none" w="med" len="med"/>
            </a:ln>
            <a:effectLst/>
          </p:spPr>
        </p:cxnSp>
        <p:cxnSp>
          <p:nvCxnSpPr>
            <p:cNvPr id="139" name="Straight Connector 116"/>
            <p:cNvCxnSpPr>
              <a:cxnSpLocks noChangeShapeType="1"/>
            </p:cNvCxnSpPr>
            <p:nvPr/>
          </p:nvCxnSpPr>
          <p:spPr bwMode="auto">
            <a:xfrm>
              <a:off x="7263257" y="4960927"/>
              <a:ext cx="180196" cy="0"/>
            </a:xfrm>
            <a:prstGeom prst="line">
              <a:avLst/>
            </a:prstGeom>
            <a:noFill/>
            <a:ln w="25400" algn="ctr">
              <a:solidFill>
                <a:srgbClr val="FFFFFF"/>
              </a:solidFill>
              <a:round/>
              <a:headEnd/>
              <a:tailEnd/>
            </a:ln>
          </p:spPr>
        </p:cxnSp>
        <p:sp>
          <p:nvSpPr>
            <p:cNvPr id="143" name="TextBox 131"/>
            <p:cNvSpPr txBox="1">
              <a:spLocks noChangeArrowheads="1"/>
            </p:cNvSpPr>
            <p:nvPr/>
          </p:nvSpPr>
          <p:spPr bwMode="auto">
            <a:xfrm>
              <a:off x="6872141" y="5927720"/>
              <a:ext cx="1584088" cy="439287"/>
            </a:xfrm>
            <a:prstGeom prst="rect">
              <a:avLst/>
            </a:prstGeom>
            <a:noFill/>
            <a:ln w="9525">
              <a:noFill/>
              <a:miter lim="800000"/>
              <a:headEnd/>
              <a:tailEnd/>
            </a:ln>
          </p:spPr>
          <p:txBody>
            <a:bodyPr wrap="none">
              <a:spAutoFit/>
            </a:bodyPr>
            <a:lstStyle/>
            <a:p>
              <a:r>
                <a:rPr lang="en-US" sz="2000" dirty="0" err="1" smtClean="0">
                  <a:solidFill>
                    <a:srgbClr val="FFFFCC"/>
                  </a:solidFill>
                </a:rPr>
                <a:t>Sel_shadow</a:t>
              </a:r>
              <a:endParaRPr lang="en-US" sz="2000" dirty="0">
                <a:solidFill>
                  <a:srgbClr val="FFFFCC"/>
                </a:solidFill>
              </a:endParaRPr>
            </a:p>
          </p:txBody>
        </p:sp>
        <p:sp>
          <p:nvSpPr>
            <p:cNvPr id="145" name="TextBox 144"/>
            <p:cNvSpPr txBox="1"/>
            <p:nvPr/>
          </p:nvSpPr>
          <p:spPr>
            <a:xfrm>
              <a:off x="5015943" y="2848114"/>
              <a:ext cx="2661306" cy="439287"/>
            </a:xfrm>
            <a:prstGeom prst="rect">
              <a:avLst/>
            </a:prstGeom>
            <a:noFill/>
          </p:spPr>
          <p:txBody>
            <a:bodyPr wrap="none" rtlCol="0">
              <a:spAutoFit/>
            </a:bodyPr>
            <a:lstStyle/>
            <a:p>
              <a:r>
                <a:rPr lang="en-US" sz="2000" b="1" u="sng" dirty="0" smtClean="0"/>
                <a:t>After transformation</a:t>
              </a:r>
              <a:endParaRPr lang="en-US" sz="2000" b="1" u="sng" dirty="0"/>
            </a:p>
          </p:txBody>
        </p:sp>
      </p:grpSp>
      <p:sp>
        <p:nvSpPr>
          <p:cNvPr id="223234" name="Rectangle 2"/>
          <p:cNvSpPr>
            <a:spLocks noChangeArrowheads="1"/>
          </p:cNvSpPr>
          <p:nvPr/>
        </p:nvSpPr>
        <p:spPr bwMode="auto">
          <a:xfrm>
            <a:off x="0" y="1731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Earlier Work: Scan Cell Transformation</a:t>
            </a:r>
            <a:endParaRPr lang="en-GB" sz="3600" b="1" dirty="0">
              <a:solidFill>
                <a:srgbClr val="FAFD00"/>
              </a:solidFill>
            </a:endParaRPr>
          </a:p>
        </p:txBody>
      </p:sp>
      <p:sp>
        <p:nvSpPr>
          <p:cNvPr id="223235" name="Rectangle 4"/>
          <p:cNvSpPr>
            <a:spLocks noChangeArrowheads="1"/>
          </p:cNvSpPr>
          <p:nvPr/>
        </p:nvSpPr>
        <p:spPr bwMode="auto">
          <a:xfrm>
            <a:off x="371061" y="1016000"/>
            <a:ext cx="8544339" cy="18415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dirty="0" smtClean="0">
                <a:solidFill>
                  <a:srgbClr val="FFFFCC"/>
                </a:solidFill>
              </a:rPr>
              <a:t>Move the scan MUX off the critical path</a:t>
            </a:r>
          </a:p>
          <a:p>
            <a:pPr marL="800100" lvl="1" indent="-342900">
              <a:buFontTx/>
              <a:buChar char="•"/>
            </a:pPr>
            <a:r>
              <a:rPr lang="en-US" sz="2000" i="1" dirty="0" smtClean="0">
                <a:solidFill>
                  <a:srgbClr val="FFFFCC"/>
                </a:solidFill>
              </a:rPr>
              <a:t>Additionally, 1 FF and 1 MUX inserted per transformation</a:t>
            </a:r>
          </a:p>
          <a:p>
            <a:pPr marL="800100" lvl="1" indent="-342900">
              <a:buFontTx/>
              <a:buChar char="•"/>
            </a:pPr>
            <a:r>
              <a:rPr lang="en-US" sz="2000" i="1" dirty="0" smtClean="0">
                <a:solidFill>
                  <a:srgbClr val="FFFFCC"/>
                </a:solidFill>
              </a:rPr>
              <a:t>Transformation applied on </a:t>
            </a:r>
            <a:r>
              <a:rPr lang="en-US" sz="2000" b="1" i="1" dirty="0" smtClean="0">
                <a:solidFill>
                  <a:srgbClr val="66FFFF"/>
                </a:solidFill>
              </a:rPr>
              <a:t>only critical path sinks</a:t>
            </a:r>
          </a:p>
          <a:p>
            <a:pPr marL="1257300" lvl="2" indent="-342900">
              <a:buFontTx/>
              <a:buChar char="•"/>
            </a:pPr>
            <a:r>
              <a:rPr lang="en-US" sz="2000" i="1" dirty="0" smtClean="0">
                <a:solidFill>
                  <a:srgbClr val="66FFFF"/>
                </a:solidFill>
              </a:rPr>
              <a:t>MUX delay moved elsewhere</a:t>
            </a:r>
            <a:endParaRPr lang="en-US" sz="2000" i="1" dirty="0">
              <a:solidFill>
                <a:srgbClr val="66FFFF"/>
              </a:solidFill>
            </a:endParaRPr>
          </a:p>
        </p:txBody>
      </p:sp>
      <p:sp>
        <p:nvSpPr>
          <p:cNvPr id="101" name="Freeform 49"/>
          <p:cNvSpPr>
            <a:spLocks/>
          </p:cNvSpPr>
          <p:nvPr/>
        </p:nvSpPr>
        <p:spPr bwMode="auto">
          <a:xfrm>
            <a:off x="4862005" y="3635534"/>
            <a:ext cx="1601805" cy="417657"/>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66FFFF"/>
            </a:solidFill>
            <a:round/>
            <a:headEnd type="none" w="sm" len="sm"/>
            <a:tailEnd type="none" w="med" len="lg"/>
          </a:ln>
        </p:spPr>
        <p:txBody>
          <a:bodyPr/>
          <a:lstStyle/>
          <a:p>
            <a:endParaRPr lang="en-US"/>
          </a:p>
        </p:txBody>
      </p:sp>
      <p:sp>
        <p:nvSpPr>
          <p:cNvPr id="30" name="TextBox 29"/>
          <p:cNvSpPr txBox="1"/>
          <p:nvPr/>
        </p:nvSpPr>
        <p:spPr>
          <a:xfrm>
            <a:off x="5215470" y="3497721"/>
            <a:ext cx="836083" cy="357731"/>
          </a:xfrm>
          <a:prstGeom prst="rect">
            <a:avLst/>
          </a:prstGeom>
          <a:noFill/>
        </p:spPr>
        <p:txBody>
          <a:bodyPr wrap="none" rtlCol="0">
            <a:spAutoFit/>
          </a:bodyPr>
          <a:lstStyle/>
          <a:p>
            <a:r>
              <a:rPr lang="en-US" b="1" dirty="0" smtClean="0">
                <a:solidFill>
                  <a:srgbClr val="66FFFF"/>
                </a:solidFill>
              </a:rPr>
              <a:t>shorter</a:t>
            </a:r>
            <a:endParaRPr lang="en-US" b="1" dirty="0">
              <a:solidFill>
                <a:srgbClr val="66FFFF"/>
              </a:solidFill>
            </a:endParaRPr>
          </a:p>
        </p:txBody>
      </p:sp>
      <p:sp>
        <p:nvSpPr>
          <p:cNvPr id="29" name="Freeform 49"/>
          <p:cNvSpPr>
            <a:spLocks/>
          </p:cNvSpPr>
          <p:nvPr/>
        </p:nvSpPr>
        <p:spPr bwMode="auto">
          <a:xfrm>
            <a:off x="7331303" y="3816725"/>
            <a:ext cx="1004313" cy="235681"/>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FF0000"/>
            </a:solidFill>
            <a:round/>
            <a:headEnd type="none" w="sm" len="sm"/>
            <a:tailEnd type="none" w="med" len="lg"/>
          </a:ln>
        </p:spPr>
        <p:txBody>
          <a:bodyPr/>
          <a:lstStyle/>
          <a:p>
            <a:endParaRPr lang="en-US"/>
          </a:p>
        </p:txBody>
      </p:sp>
      <p:sp>
        <p:nvSpPr>
          <p:cNvPr id="31" name="TextBox 30"/>
          <p:cNvSpPr txBox="1"/>
          <p:nvPr/>
        </p:nvSpPr>
        <p:spPr>
          <a:xfrm>
            <a:off x="7450569" y="3366163"/>
            <a:ext cx="811441" cy="369845"/>
          </a:xfrm>
          <a:prstGeom prst="rect">
            <a:avLst/>
          </a:prstGeom>
          <a:noFill/>
        </p:spPr>
        <p:txBody>
          <a:bodyPr wrap="none" rtlCol="0">
            <a:spAutoFit/>
          </a:bodyPr>
          <a:lstStyle/>
          <a:p>
            <a:r>
              <a:rPr lang="en-US" b="1" dirty="0" smtClean="0">
                <a:solidFill>
                  <a:srgbClr val="FF0000"/>
                </a:solidFill>
              </a:rPr>
              <a:t>longer</a:t>
            </a:r>
            <a:endParaRPr lang="en-US" b="1" dirty="0">
              <a:solidFill>
                <a:srgbClr val="FF0000"/>
              </a:solidFill>
            </a:endParaRPr>
          </a:p>
        </p:txBody>
      </p:sp>
      <p:grpSp>
        <p:nvGrpSpPr>
          <p:cNvPr id="146" name="Group 145"/>
          <p:cNvGrpSpPr/>
          <p:nvPr/>
        </p:nvGrpSpPr>
        <p:grpSpPr>
          <a:xfrm>
            <a:off x="140162" y="2931487"/>
            <a:ext cx="3974864" cy="3002741"/>
            <a:chOff x="140162" y="2841487"/>
            <a:chExt cx="3974864" cy="3002741"/>
          </a:xfrm>
        </p:grpSpPr>
        <p:sp>
          <p:nvSpPr>
            <p:cNvPr id="56" name="Rectangle 36"/>
            <p:cNvSpPr>
              <a:spLocks noChangeArrowheads="1"/>
            </p:cNvSpPr>
            <p:nvPr/>
          </p:nvSpPr>
          <p:spPr bwMode="auto">
            <a:xfrm>
              <a:off x="998309" y="3832379"/>
              <a:ext cx="2599379" cy="1531784"/>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57" name="AutoShape 39"/>
            <p:cNvSpPr>
              <a:spLocks noChangeArrowheads="1"/>
            </p:cNvSpPr>
            <p:nvPr/>
          </p:nvSpPr>
          <p:spPr bwMode="auto">
            <a:xfrm rot="16200000">
              <a:off x="1031224" y="4226283"/>
              <a:ext cx="1042601" cy="474681"/>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59" name="Rectangle 103"/>
            <p:cNvSpPr>
              <a:spLocks noChangeArrowheads="1"/>
            </p:cNvSpPr>
            <p:nvPr/>
          </p:nvSpPr>
          <p:spPr bwMode="auto">
            <a:xfrm>
              <a:off x="2078965" y="4235090"/>
              <a:ext cx="1103162" cy="941287"/>
            </a:xfrm>
            <a:prstGeom prst="rect">
              <a:avLst/>
            </a:prstGeom>
            <a:solidFill>
              <a:srgbClr val="FFFFFF"/>
            </a:solidFill>
            <a:ln w="9525" algn="ctr">
              <a:solidFill>
                <a:schemeClr val="tx1"/>
              </a:solidFill>
              <a:round/>
              <a:headEnd/>
              <a:tailEnd/>
            </a:ln>
          </p:spPr>
          <p:txBody>
            <a:bodyPr/>
            <a:lstStyle/>
            <a:p>
              <a:endParaRPr lang="en-US"/>
            </a:p>
          </p:txBody>
        </p:sp>
        <p:sp>
          <p:nvSpPr>
            <p:cNvPr id="60" name="TextBox 104"/>
            <p:cNvSpPr txBox="1">
              <a:spLocks noChangeArrowheads="1"/>
            </p:cNvSpPr>
            <p:nvPr/>
          </p:nvSpPr>
          <p:spPr bwMode="auto">
            <a:xfrm>
              <a:off x="2150109" y="4277090"/>
              <a:ext cx="324048" cy="395766"/>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61" name="Straight Connector 116"/>
            <p:cNvCxnSpPr>
              <a:cxnSpLocks noChangeShapeType="1"/>
            </p:cNvCxnSpPr>
            <p:nvPr/>
          </p:nvCxnSpPr>
          <p:spPr bwMode="auto">
            <a:xfrm>
              <a:off x="1715379" y="4464858"/>
              <a:ext cx="438069" cy="0"/>
            </a:xfrm>
            <a:prstGeom prst="line">
              <a:avLst/>
            </a:prstGeom>
            <a:noFill/>
            <a:ln w="25400" algn="ctr">
              <a:solidFill>
                <a:srgbClr val="FFFFFF"/>
              </a:solidFill>
              <a:round/>
              <a:headEnd/>
              <a:tailEnd/>
            </a:ln>
          </p:spPr>
        </p:cxnSp>
        <p:sp>
          <p:nvSpPr>
            <p:cNvPr id="62" name="TextBox 117"/>
            <p:cNvSpPr txBox="1">
              <a:spLocks noChangeArrowheads="1"/>
            </p:cNvSpPr>
            <p:nvPr/>
          </p:nvSpPr>
          <p:spPr bwMode="auto">
            <a:xfrm>
              <a:off x="2839234" y="4269679"/>
              <a:ext cx="336796" cy="395766"/>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63" name="Straight Connector 119"/>
            <p:cNvCxnSpPr>
              <a:cxnSpLocks noChangeShapeType="1"/>
            </p:cNvCxnSpPr>
            <p:nvPr/>
          </p:nvCxnSpPr>
          <p:spPr bwMode="auto">
            <a:xfrm flipV="1">
              <a:off x="2591518" y="5071770"/>
              <a:ext cx="118670" cy="93884"/>
            </a:xfrm>
            <a:prstGeom prst="line">
              <a:avLst/>
            </a:prstGeom>
            <a:noFill/>
            <a:ln w="9525" algn="ctr">
              <a:solidFill>
                <a:schemeClr val="tx1"/>
              </a:solidFill>
              <a:round/>
              <a:headEnd/>
              <a:tailEnd/>
            </a:ln>
          </p:spPr>
        </p:cxnSp>
        <p:cxnSp>
          <p:nvCxnSpPr>
            <p:cNvPr id="64" name="Straight Connector 120"/>
            <p:cNvCxnSpPr>
              <a:cxnSpLocks noChangeShapeType="1"/>
            </p:cNvCxnSpPr>
            <p:nvPr/>
          </p:nvCxnSpPr>
          <p:spPr bwMode="auto">
            <a:xfrm>
              <a:off x="2712712" y="5075477"/>
              <a:ext cx="103520" cy="101295"/>
            </a:xfrm>
            <a:prstGeom prst="line">
              <a:avLst/>
            </a:prstGeom>
            <a:noFill/>
            <a:ln w="9525" algn="ctr">
              <a:solidFill>
                <a:schemeClr val="tx1"/>
              </a:solidFill>
              <a:round/>
              <a:headEnd/>
              <a:tailEnd/>
            </a:ln>
          </p:spPr>
        </p:cxnSp>
        <p:cxnSp>
          <p:nvCxnSpPr>
            <p:cNvPr id="65" name="Straight Connector 124"/>
            <p:cNvCxnSpPr>
              <a:cxnSpLocks noChangeShapeType="1"/>
            </p:cNvCxnSpPr>
            <p:nvPr/>
          </p:nvCxnSpPr>
          <p:spPr bwMode="auto">
            <a:xfrm>
              <a:off x="3205837" y="4478447"/>
              <a:ext cx="438069" cy="0"/>
            </a:xfrm>
            <a:prstGeom prst="line">
              <a:avLst/>
            </a:prstGeom>
            <a:noFill/>
            <a:ln w="25400" algn="ctr">
              <a:solidFill>
                <a:srgbClr val="FFFFFF"/>
              </a:solidFill>
              <a:round/>
              <a:headEnd/>
              <a:tailEnd/>
            </a:ln>
          </p:spPr>
        </p:cxnSp>
        <p:cxnSp>
          <p:nvCxnSpPr>
            <p:cNvPr id="66" name="Straight Connector 125"/>
            <p:cNvCxnSpPr>
              <a:cxnSpLocks noChangeShapeType="1"/>
            </p:cNvCxnSpPr>
            <p:nvPr/>
          </p:nvCxnSpPr>
          <p:spPr bwMode="auto">
            <a:xfrm>
              <a:off x="916251" y="4730449"/>
              <a:ext cx="439331" cy="0"/>
            </a:xfrm>
            <a:prstGeom prst="line">
              <a:avLst/>
            </a:prstGeom>
            <a:noFill/>
            <a:ln w="25400" algn="ctr">
              <a:solidFill>
                <a:srgbClr val="FFFFFF"/>
              </a:solidFill>
              <a:round/>
              <a:headEnd/>
              <a:tailEnd/>
            </a:ln>
          </p:spPr>
        </p:cxnSp>
        <p:cxnSp>
          <p:nvCxnSpPr>
            <p:cNvPr id="67" name="Straight Connector 126"/>
            <p:cNvCxnSpPr>
              <a:cxnSpLocks noChangeShapeType="1"/>
            </p:cNvCxnSpPr>
            <p:nvPr/>
          </p:nvCxnSpPr>
          <p:spPr bwMode="auto">
            <a:xfrm>
              <a:off x="909938" y="4147383"/>
              <a:ext cx="438069" cy="0"/>
            </a:xfrm>
            <a:prstGeom prst="line">
              <a:avLst/>
            </a:prstGeom>
            <a:noFill/>
            <a:ln w="25400" algn="ctr">
              <a:solidFill>
                <a:srgbClr val="FFFFFF"/>
              </a:solidFill>
              <a:round/>
              <a:headEnd/>
              <a:tailEnd/>
            </a:ln>
          </p:spPr>
        </p:cxnSp>
        <p:cxnSp>
          <p:nvCxnSpPr>
            <p:cNvPr id="68" name="Straight Connector 127"/>
            <p:cNvCxnSpPr>
              <a:cxnSpLocks noChangeShapeType="1"/>
            </p:cNvCxnSpPr>
            <p:nvPr/>
          </p:nvCxnSpPr>
          <p:spPr bwMode="auto">
            <a:xfrm rot="5400000" flipH="1" flipV="1">
              <a:off x="1215338" y="5150455"/>
              <a:ext cx="679420" cy="0"/>
            </a:xfrm>
            <a:prstGeom prst="line">
              <a:avLst/>
            </a:prstGeom>
            <a:noFill/>
            <a:ln w="25400" algn="ctr">
              <a:solidFill>
                <a:srgbClr val="FFFFFF"/>
              </a:solidFill>
              <a:round/>
              <a:headEnd/>
              <a:tailEnd/>
            </a:ln>
          </p:spPr>
        </p:cxnSp>
        <p:sp>
          <p:nvSpPr>
            <p:cNvPr id="70" name="TextBox 131"/>
            <p:cNvSpPr txBox="1">
              <a:spLocks noChangeArrowheads="1"/>
            </p:cNvSpPr>
            <p:nvPr/>
          </p:nvSpPr>
          <p:spPr bwMode="auto">
            <a:xfrm>
              <a:off x="751489" y="5457281"/>
              <a:ext cx="1122454" cy="386947"/>
            </a:xfrm>
            <a:prstGeom prst="rect">
              <a:avLst/>
            </a:prstGeom>
            <a:noFill/>
            <a:ln w="9525">
              <a:noFill/>
              <a:miter lim="800000"/>
              <a:headEnd/>
              <a:tailEnd/>
            </a:ln>
          </p:spPr>
          <p:txBody>
            <a:bodyPr wrap="none">
              <a:spAutoFit/>
            </a:bodyPr>
            <a:lstStyle/>
            <a:p>
              <a:r>
                <a:rPr lang="en-US" sz="2000">
                  <a:solidFill>
                    <a:srgbClr val="FFFFCC"/>
                  </a:solidFill>
                </a:rPr>
                <a:t>Scan_en</a:t>
              </a:r>
            </a:p>
          </p:txBody>
        </p:sp>
        <p:sp>
          <p:nvSpPr>
            <p:cNvPr id="72" name="TextBox 133"/>
            <p:cNvSpPr txBox="1">
              <a:spLocks noChangeArrowheads="1"/>
            </p:cNvSpPr>
            <p:nvPr/>
          </p:nvSpPr>
          <p:spPr bwMode="auto">
            <a:xfrm>
              <a:off x="140162" y="4624500"/>
              <a:ext cx="655013" cy="386947"/>
            </a:xfrm>
            <a:prstGeom prst="rect">
              <a:avLst/>
            </a:prstGeom>
            <a:noFill/>
            <a:ln w="9525">
              <a:noFill/>
              <a:miter lim="800000"/>
              <a:headEnd/>
              <a:tailEnd/>
            </a:ln>
          </p:spPr>
          <p:txBody>
            <a:bodyPr wrap="none">
              <a:spAutoFit/>
            </a:bodyPr>
            <a:lstStyle/>
            <a:p>
              <a:r>
                <a:rPr lang="en-US" sz="2000">
                  <a:solidFill>
                    <a:srgbClr val="FFFFCC"/>
                  </a:solidFill>
                </a:rPr>
                <a:t>S_in</a:t>
              </a:r>
            </a:p>
          </p:txBody>
        </p:sp>
        <p:sp>
          <p:nvSpPr>
            <p:cNvPr id="73" name="TextBox 134"/>
            <p:cNvSpPr txBox="1">
              <a:spLocks noChangeArrowheads="1"/>
            </p:cNvSpPr>
            <p:nvPr/>
          </p:nvSpPr>
          <p:spPr bwMode="auto">
            <a:xfrm>
              <a:off x="159514" y="3870567"/>
              <a:ext cx="641616" cy="386947"/>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sp>
          <p:nvSpPr>
            <p:cNvPr id="74" name="TextBox 135"/>
            <p:cNvSpPr txBox="1">
              <a:spLocks noChangeArrowheads="1"/>
            </p:cNvSpPr>
            <p:nvPr/>
          </p:nvSpPr>
          <p:spPr bwMode="auto">
            <a:xfrm>
              <a:off x="3313518" y="4437121"/>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75" name="Freeform 49"/>
            <p:cNvSpPr>
              <a:spLocks/>
            </p:cNvSpPr>
            <p:nvPr/>
          </p:nvSpPr>
          <p:spPr bwMode="auto">
            <a:xfrm>
              <a:off x="781585" y="4008228"/>
              <a:ext cx="1601805" cy="417657"/>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F71127"/>
              </a:solidFill>
              <a:round/>
              <a:headEnd type="none" w="sm" len="sm"/>
              <a:tailEnd type="none" w="med" len="lg"/>
            </a:ln>
          </p:spPr>
          <p:txBody>
            <a:bodyPr/>
            <a:lstStyle/>
            <a:p>
              <a:endParaRPr lang="en-US"/>
            </a:p>
          </p:txBody>
        </p:sp>
        <p:cxnSp>
          <p:nvCxnSpPr>
            <p:cNvPr id="76" name="Straight Connector 75"/>
            <p:cNvCxnSpPr/>
            <p:nvPr/>
          </p:nvCxnSpPr>
          <p:spPr bwMode="auto">
            <a:xfrm rot="5400000" flipH="1" flipV="1">
              <a:off x="2991591" y="4060962"/>
              <a:ext cx="807542" cy="0"/>
            </a:xfrm>
            <a:prstGeom prst="line">
              <a:avLst/>
            </a:prstGeom>
            <a:noFill/>
            <a:ln w="28575" cap="flat" cmpd="sng" algn="ctr">
              <a:solidFill>
                <a:srgbClr val="FFFFFF"/>
              </a:solidFill>
              <a:prstDash val="solid"/>
              <a:round/>
              <a:headEnd type="none" w="med" len="med"/>
              <a:tailEnd type="none" w="med" len="med"/>
            </a:ln>
            <a:effectLst/>
          </p:spPr>
        </p:cxnSp>
        <p:sp>
          <p:nvSpPr>
            <p:cNvPr id="77" name="TextBox 135"/>
            <p:cNvSpPr txBox="1">
              <a:spLocks noChangeArrowheads="1"/>
            </p:cNvSpPr>
            <p:nvPr/>
          </p:nvSpPr>
          <p:spPr bwMode="auto">
            <a:xfrm>
              <a:off x="2958796" y="3194814"/>
              <a:ext cx="787980" cy="424899"/>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80" name="TextBox 132"/>
            <p:cNvSpPr txBox="1">
              <a:spLocks noChangeArrowheads="1"/>
            </p:cNvSpPr>
            <p:nvPr/>
          </p:nvSpPr>
          <p:spPr bwMode="auto">
            <a:xfrm>
              <a:off x="2114085" y="4657925"/>
              <a:ext cx="1040518" cy="424899"/>
            </a:xfrm>
            <a:prstGeom prst="rect">
              <a:avLst/>
            </a:prstGeom>
            <a:noFill/>
            <a:ln w="9525">
              <a:noFill/>
              <a:miter lim="800000"/>
              <a:headEnd/>
              <a:tailEnd/>
            </a:ln>
          </p:spPr>
          <p:txBody>
            <a:bodyPr wrap="none">
              <a:spAutoFit/>
            </a:bodyPr>
            <a:lstStyle/>
            <a:p>
              <a:r>
                <a:rPr lang="en-US" sz="2000" b="1" dirty="0" smtClean="0">
                  <a:solidFill>
                    <a:schemeClr val="tx1"/>
                  </a:solidFill>
                </a:rPr>
                <a:t>original</a:t>
              </a:r>
              <a:endParaRPr lang="en-US" sz="2000" b="1" dirty="0">
                <a:solidFill>
                  <a:schemeClr val="tx1"/>
                </a:solidFill>
              </a:endParaRPr>
            </a:p>
          </p:txBody>
        </p:sp>
        <p:sp>
          <p:nvSpPr>
            <p:cNvPr id="58" name="Text Box 41"/>
            <p:cNvSpPr txBox="1">
              <a:spLocks noChangeArrowheads="1"/>
            </p:cNvSpPr>
            <p:nvPr/>
          </p:nvSpPr>
          <p:spPr bwMode="auto">
            <a:xfrm rot="16200000">
              <a:off x="1053690" y="4219595"/>
              <a:ext cx="1019131" cy="476937"/>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sp>
          <p:nvSpPr>
            <p:cNvPr id="144" name="TextBox 143"/>
            <p:cNvSpPr txBox="1"/>
            <p:nvPr/>
          </p:nvSpPr>
          <p:spPr>
            <a:xfrm>
              <a:off x="768626" y="2841487"/>
              <a:ext cx="2876108" cy="439287"/>
            </a:xfrm>
            <a:prstGeom prst="rect">
              <a:avLst/>
            </a:prstGeom>
            <a:noFill/>
          </p:spPr>
          <p:txBody>
            <a:bodyPr wrap="none" rtlCol="0">
              <a:spAutoFit/>
            </a:bodyPr>
            <a:lstStyle/>
            <a:p>
              <a:r>
                <a:rPr lang="en-US" sz="2000" b="1" u="sng" dirty="0" smtClean="0"/>
                <a:t>Before transformation</a:t>
              </a:r>
              <a:endParaRPr lang="en-US" sz="2000" b="1" u="sng" dirty="0"/>
            </a:p>
          </p:txBody>
        </p:sp>
      </p:grpSp>
      <p:sp>
        <p:nvSpPr>
          <p:cNvPr id="2" name="Rectangle 1"/>
          <p:cNvSpPr/>
          <p:nvPr/>
        </p:nvSpPr>
        <p:spPr>
          <a:xfrm>
            <a:off x="88900" y="6084173"/>
            <a:ext cx="4572000" cy="697627"/>
          </a:xfrm>
          <a:prstGeom prst="rect">
            <a:avLst/>
          </a:prstGeom>
          <a:ln>
            <a:solidFill>
              <a:srgbClr val="FFFFFF"/>
            </a:solidFill>
          </a:ln>
        </p:spPr>
        <p:txBody>
          <a:bodyPr>
            <a:spAutoFit/>
          </a:bodyPr>
          <a:lstStyle/>
          <a:p>
            <a:r>
              <a:rPr lang="en-US" dirty="0">
                <a:solidFill>
                  <a:srgbClr val="FFFFFF"/>
                </a:solidFill>
              </a:rPr>
              <a:t>Sinanoglu, “Eliminating Performance Penalty of Scan,” VLSI Design 2012</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01"/>
                                        </p:tgtEl>
                                        <p:attrNameLst>
                                          <p:attrName>style.visibility</p:attrName>
                                        </p:attrNameLst>
                                      </p:cBhvr>
                                      <p:to>
                                        <p:strVal val="visible"/>
                                      </p:to>
                                    </p:set>
                                    <p:animEffect transition="in" filter="wipe(left)">
                                      <p:cBhvr>
                                        <p:cTn id="14" dur="500"/>
                                        <p:tgtEl>
                                          <p:spTgt spid="10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dissolve">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30" grpId="0"/>
      <p:bldP spid="29" grpId="0" animBg="1"/>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p:cNvGrpSpPr/>
          <p:nvPr/>
        </p:nvGrpSpPr>
        <p:grpSpPr>
          <a:xfrm>
            <a:off x="4220582" y="2886212"/>
            <a:ext cx="4658374" cy="3570795"/>
            <a:chOff x="4220582" y="2796212"/>
            <a:chExt cx="4658374" cy="3570795"/>
          </a:xfrm>
        </p:grpSpPr>
        <p:sp>
          <p:nvSpPr>
            <p:cNvPr id="82" name="Rectangle 36"/>
            <p:cNvSpPr>
              <a:spLocks noChangeArrowheads="1"/>
            </p:cNvSpPr>
            <p:nvPr/>
          </p:nvSpPr>
          <p:spPr bwMode="auto">
            <a:xfrm>
              <a:off x="5078728" y="3347268"/>
              <a:ext cx="3358889" cy="2461079"/>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85" name="Rectangle 103"/>
            <p:cNvSpPr>
              <a:spLocks noChangeArrowheads="1"/>
            </p:cNvSpPr>
            <p:nvPr/>
          </p:nvSpPr>
          <p:spPr bwMode="auto">
            <a:xfrm>
              <a:off x="6159385" y="3567309"/>
              <a:ext cx="1103162" cy="941287"/>
            </a:xfrm>
            <a:prstGeom prst="rect">
              <a:avLst/>
            </a:prstGeom>
            <a:solidFill>
              <a:srgbClr val="FFFFFF"/>
            </a:solidFill>
            <a:ln w="9525" algn="ctr">
              <a:solidFill>
                <a:schemeClr val="tx1"/>
              </a:solidFill>
              <a:round/>
              <a:headEnd/>
              <a:tailEnd/>
            </a:ln>
          </p:spPr>
          <p:txBody>
            <a:bodyPr/>
            <a:lstStyle/>
            <a:p>
              <a:endParaRPr lang="en-US"/>
            </a:p>
          </p:txBody>
        </p:sp>
        <p:sp>
          <p:nvSpPr>
            <p:cNvPr id="86" name="TextBox 104"/>
            <p:cNvSpPr txBox="1">
              <a:spLocks noChangeArrowheads="1"/>
            </p:cNvSpPr>
            <p:nvPr/>
          </p:nvSpPr>
          <p:spPr bwMode="auto">
            <a:xfrm>
              <a:off x="6230529" y="3609309"/>
              <a:ext cx="324048" cy="395766"/>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8" name="TextBox 117"/>
            <p:cNvSpPr txBox="1">
              <a:spLocks noChangeArrowheads="1"/>
            </p:cNvSpPr>
            <p:nvPr/>
          </p:nvSpPr>
          <p:spPr bwMode="auto">
            <a:xfrm>
              <a:off x="6919654" y="3601898"/>
              <a:ext cx="336796" cy="395766"/>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89" name="Straight Connector 119"/>
            <p:cNvCxnSpPr>
              <a:cxnSpLocks noChangeShapeType="1"/>
            </p:cNvCxnSpPr>
            <p:nvPr/>
          </p:nvCxnSpPr>
          <p:spPr bwMode="auto">
            <a:xfrm flipV="1">
              <a:off x="6671938" y="4403989"/>
              <a:ext cx="118670" cy="93884"/>
            </a:xfrm>
            <a:prstGeom prst="line">
              <a:avLst/>
            </a:prstGeom>
            <a:noFill/>
            <a:ln w="9525" algn="ctr">
              <a:solidFill>
                <a:schemeClr val="tx1"/>
              </a:solidFill>
              <a:round/>
              <a:headEnd/>
              <a:tailEnd/>
            </a:ln>
          </p:spPr>
        </p:cxnSp>
        <p:cxnSp>
          <p:nvCxnSpPr>
            <p:cNvPr id="90" name="Straight Connector 120"/>
            <p:cNvCxnSpPr>
              <a:cxnSpLocks noChangeShapeType="1"/>
            </p:cNvCxnSpPr>
            <p:nvPr/>
          </p:nvCxnSpPr>
          <p:spPr bwMode="auto">
            <a:xfrm>
              <a:off x="6793132" y="4407695"/>
              <a:ext cx="103520" cy="101295"/>
            </a:xfrm>
            <a:prstGeom prst="line">
              <a:avLst/>
            </a:prstGeom>
            <a:noFill/>
            <a:ln w="9525" algn="ctr">
              <a:solidFill>
                <a:schemeClr val="tx1"/>
              </a:solidFill>
              <a:round/>
              <a:headEnd/>
              <a:tailEnd/>
            </a:ln>
          </p:spPr>
        </p:cxnSp>
        <p:cxnSp>
          <p:nvCxnSpPr>
            <p:cNvPr id="91" name="Straight Connector 124"/>
            <p:cNvCxnSpPr>
              <a:cxnSpLocks noChangeShapeType="1"/>
            </p:cNvCxnSpPr>
            <p:nvPr/>
          </p:nvCxnSpPr>
          <p:spPr bwMode="auto">
            <a:xfrm>
              <a:off x="8106462" y="4028573"/>
              <a:ext cx="438069" cy="0"/>
            </a:xfrm>
            <a:prstGeom prst="line">
              <a:avLst/>
            </a:prstGeom>
            <a:noFill/>
            <a:ln w="25400" algn="ctr">
              <a:solidFill>
                <a:srgbClr val="FFFFFF"/>
              </a:solidFill>
              <a:round/>
              <a:headEnd/>
              <a:tailEnd/>
            </a:ln>
          </p:spPr>
        </p:cxnSp>
        <p:sp>
          <p:nvSpPr>
            <p:cNvPr id="98" name="TextBox 133"/>
            <p:cNvSpPr txBox="1">
              <a:spLocks noChangeArrowheads="1"/>
            </p:cNvSpPr>
            <p:nvPr/>
          </p:nvSpPr>
          <p:spPr bwMode="auto">
            <a:xfrm>
              <a:off x="4220582" y="4943701"/>
              <a:ext cx="655013" cy="386947"/>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99" name="TextBox 134"/>
            <p:cNvSpPr txBox="1">
              <a:spLocks noChangeArrowheads="1"/>
            </p:cNvSpPr>
            <p:nvPr/>
          </p:nvSpPr>
          <p:spPr bwMode="auto">
            <a:xfrm>
              <a:off x="4239934" y="3574506"/>
              <a:ext cx="641616" cy="386947"/>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sp>
          <p:nvSpPr>
            <p:cNvPr id="100" name="TextBox 135"/>
            <p:cNvSpPr txBox="1">
              <a:spLocks noChangeArrowheads="1"/>
            </p:cNvSpPr>
            <p:nvPr/>
          </p:nvSpPr>
          <p:spPr bwMode="auto">
            <a:xfrm>
              <a:off x="8077448" y="3987248"/>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cxnSp>
          <p:nvCxnSpPr>
            <p:cNvPr id="102" name="Straight Connector 101"/>
            <p:cNvCxnSpPr/>
            <p:nvPr/>
          </p:nvCxnSpPr>
          <p:spPr bwMode="auto">
            <a:xfrm rot="5400000" flipH="1" flipV="1">
              <a:off x="7892217" y="3611088"/>
              <a:ext cx="807542" cy="0"/>
            </a:xfrm>
            <a:prstGeom prst="line">
              <a:avLst/>
            </a:prstGeom>
            <a:noFill/>
            <a:ln w="28575" cap="flat" cmpd="sng" algn="ctr">
              <a:solidFill>
                <a:srgbClr val="FFFFFF"/>
              </a:solidFill>
              <a:prstDash val="solid"/>
              <a:round/>
              <a:headEnd type="none" w="med" len="med"/>
              <a:tailEnd type="none" w="med" len="med"/>
            </a:ln>
            <a:effectLst/>
          </p:spPr>
        </p:cxnSp>
        <p:sp>
          <p:nvSpPr>
            <p:cNvPr id="104" name="TextBox 135"/>
            <p:cNvSpPr txBox="1">
              <a:spLocks noChangeArrowheads="1"/>
            </p:cNvSpPr>
            <p:nvPr/>
          </p:nvSpPr>
          <p:spPr bwMode="auto">
            <a:xfrm>
              <a:off x="7859422" y="2796212"/>
              <a:ext cx="787980" cy="424899"/>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105" name="TextBox 132"/>
            <p:cNvSpPr txBox="1">
              <a:spLocks noChangeArrowheads="1"/>
            </p:cNvSpPr>
            <p:nvPr/>
          </p:nvSpPr>
          <p:spPr bwMode="auto">
            <a:xfrm>
              <a:off x="6194505" y="3990144"/>
              <a:ext cx="1040518" cy="424899"/>
            </a:xfrm>
            <a:prstGeom prst="rect">
              <a:avLst/>
            </a:prstGeom>
            <a:noFill/>
            <a:ln w="9525">
              <a:noFill/>
              <a:miter lim="800000"/>
              <a:headEnd/>
              <a:tailEnd/>
            </a:ln>
          </p:spPr>
          <p:txBody>
            <a:bodyPr wrap="none">
              <a:spAutoFit/>
            </a:bodyPr>
            <a:lstStyle/>
            <a:p>
              <a:r>
                <a:rPr lang="en-US" sz="2000" b="1" dirty="0" smtClean="0">
                  <a:solidFill>
                    <a:schemeClr val="tx1"/>
                  </a:solidFill>
                </a:rPr>
                <a:t>original</a:t>
              </a:r>
              <a:endParaRPr lang="en-US" sz="2000" b="1" dirty="0">
                <a:solidFill>
                  <a:schemeClr val="tx1"/>
                </a:solidFill>
              </a:endParaRPr>
            </a:p>
          </p:txBody>
        </p:sp>
        <p:sp>
          <p:nvSpPr>
            <p:cNvPr id="112" name="AutoShape 39"/>
            <p:cNvSpPr>
              <a:spLocks noChangeArrowheads="1"/>
            </p:cNvSpPr>
            <p:nvPr/>
          </p:nvSpPr>
          <p:spPr bwMode="auto">
            <a:xfrm rot="16200000">
              <a:off x="5104410" y="4696722"/>
              <a:ext cx="1042601" cy="474681"/>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14" name="Rectangle 103"/>
            <p:cNvSpPr>
              <a:spLocks noChangeArrowheads="1"/>
            </p:cNvSpPr>
            <p:nvPr/>
          </p:nvSpPr>
          <p:spPr bwMode="auto">
            <a:xfrm>
              <a:off x="6152152" y="4705529"/>
              <a:ext cx="1103162" cy="941287"/>
            </a:xfrm>
            <a:prstGeom prst="rect">
              <a:avLst/>
            </a:prstGeom>
            <a:solidFill>
              <a:srgbClr val="FFFFFF"/>
            </a:solidFill>
            <a:ln w="9525" algn="ctr">
              <a:solidFill>
                <a:schemeClr val="tx1"/>
              </a:solidFill>
              <a:round/>
              <a:headEnd/>
              <a:tailEnd/>
            </a:ln>
          </p:spPr>
          <p:txBody>
            <a:bodyPr/>
            <a:lstStyle/>
            <a:p>
              <a:endParaRPr lang="en-US"/>
            </a:p>
          </p:txBody>
        </p:sp>
        <p:sp>
          <p:nvSpPr>
            <p:cNvPr id="115" name="TextBox 104"/>
            <p:cNvSpPr txBox="1">
              <a:spLocks noChangeArrowheads="1"/>
            </p:cNvSpPr>
            <p:nvPr/>
          </p:nvSpPr>
          <p:spPr bwMode="auto">
            <a:xfrm>
              <a:off x="6223295" y="4747529"/>
              <a:ext cx="324048" cy="395766"/>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116" name="Straight Connector 116"/>
            <p:cNvCxnSpPr>
              <a:cxnSpLocks noChangeShapeType="1"/>
            </p:cNvCxnSpPr>
            <p:nvPr/>
          </p:nvCxnSpPr>
          <p:spPr bwMode="auto">
            <a:xfrm>
              <a:off x="5788565" y="4935297"/>
              <a:ext cx="438069" cy="0"/>
            </a:xfrm>
            <a:prstGeom prst="line">
              <a:avLst/>
            </a:prstGeom>
            <a:noFill/>
            <a:ln w="25400" algn="ctr">
              <a:solidFill>
                <a:srgbClr val="FFFFFF"/>
              </a:solidFill>
              <a:round/>
              <a:headEnd/>
              <a:tailEnd/>
            </a:ln>
          </p:spPr>
        </p:cxnSp>
        <p:sp>
          <p:nvSpPr>
            <p:cNvPr id="117" name="TextBox 117"/>
            <p:cNvSpPr txBox="1">
              <a:spLocks noChangeArrowheads="1"/>
            </p:cNvSpPr>
            <p:nvPr/>
          </p:nvSpPr>
          <p:spPr bwMode="auto">
            <a:xfrm>
              <a:off x="6912420" y="4740118"/>
              <a:ext cx="336796" cy="395766"/>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118" name="Straight Connector 119"/>
            <p:cNvCxnSpPr>
              <a:cxnSpLocks noChangeShapeType="1"/>
            </p:cNvCxnSpPr>
            <p:nvPr/>
          </p:nvCxnSpPr>
          <p:spPr bwMode="auto">
            <a:xfrm flipV="1">
              <a:off x="6664704" y="5542209"/>
              <a:ext cx="118670" cy="93884"/>
            </a:xfrm>
            <a:prstGeom prst="line">
              <a:avLst/>
            </a:prstGeom>
            <a:noFill/>
            <a:ln w="9525" algn="ctr">
              <a:solidFill>
                <a:schemeClr val="tx1"/>
              </a:solidFill>
              <a:round/>
              <a:headEnd/>
              <a:tailEnd/>
            </a:ln>
          </p:spPr>
        </p:cxnSp>
        <p:cxnSp>
          <p:nvCxnSpPr>
            <p:cNvPr id="119" name="Straight Connector 120"/>
            <p:cNvCxnSpPr>
              <a:cxnSpLocks noChangeShapeType="1"/>
            </p:cNvCxnSpPr>
            <p:nvPr/>
          </p:nvCxnSpPr>
          <p:spPr bwMode="auto">
            <a:xfrm>
              <a:off x="6785899" y="5545916"/>
              <a:ext cx="103520" cy="101295"/>
            </a:xfrm>
            <a:prstGeom prst="line">
              <a:avLst/>
            </a:prstGeom>
            <a:noFill/>
            <a:ln w="9525" algn="ctr">
              <a:solidFill>
                <a:schemeClr val="tx1"/>
              </a:solidFill>
              <a:round/>
              <a:headEnd/>
              <a:tailEnd/>
            </a:ln>
          </p:spPr>
        </p:cxnSp>
        <p:cxnSp>
          <p:nvCxnSpPr>
            <p:cNvPr id="120" name="Straight Connector 125"/>
            <p:cNvCxnSpPr>
              <a:cxnSpLocks noChangeShapeType="1"/>
            </p:cNvCxnSpPr>
            <p:nvPr/>
          </p:nvCxnSpPr>
          <p:spPr bwMode="auto">
            <a:xfrm>
              <a:off x="4989437" y="5200888"/>
              <a:ext cx="439331" cy="0"/>
            </a:xfrm>
            <a:prstGeom prst="line">
              <a:avLst/>
            </a:prstGeom>
            <a:noFill/>
            <a:ln w="25400" algn="ctr">
              <a:solidFill>
                <a:srgbClr val="FFFFFF"/>
              </a:solidFill>
              <a:round/>
              <a:headEnd/>
              <a:tailEnd/>
            </a:ln>
          </p:spPr>
        </p:cxnSp>
        <p:cxnSp>
          <p:nvCxnSpPr>
            <p:cNvPr id="121" name="Straight Connector 126"/>
            <p:cNvCxnSpPr>
              <a:cxnSpLocks noChangeShapeType="1"/>
            </p:cNvCxnSpPr>
            <p:nvPr/>
          </p:nvCxnSpPr>
          <p:spPr bwMode="auto">
            <a:xfrm>
              <a:off x="4983124" y="3848745"/>
              <a:ext cx="1192759" cy="0"/>
            </a:xfrm>
            <a:prstGeom prst="line">
              <a:avLst/>
            </a:prstGeom>
            <a:noFill/>
            <a:ln w="25400" algn="ctr">
              <a:solidFill>
                <a:srgbClr val="FFFFFF"/>
              </a:solidFill>
              <a:round/>
              <a:headEnd/>
              <a:tailEnd/>
            </a:ln>
          </p:spPr>
        </p:cxnSp>
        <p:cxnSp>
          <p:nvCxnSpPr>
            <p:cNvPr id="122" name="Straight Connector 127"/>
            <p:cNvCxnSpPr>
              <a:cxnSpLocks noChangeShapeType="1"/>
            </p:cNvCxnSpPr>
            <p:nvPr/>
          </p:nvCxnSpPr>
          <p:spPr bwMode="auto">
            <a:xfrm rot="5400000" flipH="1" flipV="1">
              <a:off x="5288524" y="5620894"/>
              <a:ext cx="679420" cy="0"/>
            </a:xfrm>
            <a:prstGeom prst="line">
              <a:avLst/>
            </a:prstGeom>
            <a:noFill/>
            <a:ln w="25400" algn="ctr">
              <a:solidFill>
                <a:srgbClr val="FFFFFF"/>
              </a:solidFill>
              <a:round/>
              <a:headEnd/>
              <a:tailEnd/>
            </a:ln>
          </p:spPr>
        </p:cxnSp>
        <p:sp>
          <p:nvSpPr>
            <p:cNvPr id="123" name="TextBox 131"/>
            <p:cNvSpPr txBox="1">
              <a:spLocks noChangeArrowheads="1"/>
            </p:cNvSpPr>
            <p:nvPr/>
          </p:nvSpPr>
          <p:spPr bwMode="auto">
            <a:xfrm>
              <a:off x="4824676" y="5927720"/>
              <a:ext cx="1122454" cy="386947"/>
            </a:xfrm>
            <a:prstGeom prst="rect">
              <a:avLst/>
            </a:prstGeom>
            <a:noFill/>
            <a:ln w="9525">
              <a:noFill/>
              <a:miter lim="800000"/>
              <a:headEnd/>
              <a:tailEnd/>
            </a:ln>
          </p:spPr>
          <p:txBody>
            <a:bodyPr wrap="none">
              <a:spAutoFit/>
            </a:bodyPr>
            <a:lstStyle/>
            <a:p>
              <a:r>
                <a:rPr lang="en-US" sz="2000" dirty="0" err="1">
                  <a:solidFill>
                    <a:srgbClr val="FFFFCC"/>
                  </a:solidFill>
                </a:rPr>
                <a:t>Scan_en</a:t>
              </a:r>
              <a:endParaRPr lang="en-US" sz="2000" dirty="0">
                <a:solidFill>
                  <a:srgbClr val="FFFFCC"/>
                </a:solidFill>
              </a:endParaRPr>
            </a:p>
          </p:txBody>
        </p:sp>
        <p:sp>
          <p:nvSpPr>
            <p:cNvPr id="125" name="TextBox 132"/>
            <p:cNvSpPr txBox="1">
              <a:spLocks noChangeArrowheads="1"/>
            </p:cNvSpPr>
            <p:nvPr/>
          </p:nvSpPr>
          <p:spPr bwMode="auto">
            <a:xfrm>
              <a:off x="6187271" y="5128364"/>
              <a:ext cx="1069079" cy="424899"/>
            </a:xfrm>
            <a:prstGeom prst="rect">
              <a:avLst/>
            </a:prstGeom>
            <a:noFill/>
            <a:ln w="9525">
              <a:noFill/>
              <a:miter lim="800000"/>
              <a:headEnd/>
              <a:tailEnd/>
            </a:ln>
          </p:spPr>
          <p:txBody>
            <a:bodyPr wrap="none">
              <a:spAutoFit/>
            </a:bodyPr>
            <a:lstStyle/>
            <a:p>
              <a:r>
                <a:rPr lang="en-US" sz="2000" b="1" dirty="0" smtClean="0">
                  <a:solidFill>
                    <a:schemeClr val="tx1"/>
                  </a:solidFill>
                </a:rPr>
                <a:t>shadow</a:t>
              </a:r>
              <a:endParaRPr lang="en-US" sz="2000" b="1" dirty="0">
                <a:solidFill>
                  <a:schemeClr val="tx1"/>
                </a:solidFill>
              </a:endParaRPr>
            </a:p>
          </p:txBody>
        </p:sp>
        <p:cxnSp>
          <p:nvCxnSpPr>
            <p:cNvPr id="127" name="Straight Connector 126"/>
            <p:cNvCxnSpPr/>
            <p:nvPr/>
          </p:nvCxnSpPr>
          <p:spPr bwMode="auto">
            <a:xfrm rot="5400000" flipH="1" flipV="1">
              <a:off x="4840298" y="4253131"/>
              <a:ext cx="807542" cy="0"/>
            </a:xfrm>
            <a:prstGeom prst="line">
              <a:avLst/>
            </a:prstGeom>
            <a:noFill/>
            <a:ln w="28575" cap="flat" cmpd="sng" algn="ctr">
              <a:solidFill>
                <a:srgbClr val="FFFFFF"/>
              </a:solidFill>
              <a:prstDash val="solid"/>
              <a:round/>
              <a:headEnd type="none" w="med" len="med"/>
              <a:tailEnd type="none" w="med" len="med"/>
            </a:ln>
            <a:effectLst/>
          </p:spPr>
        </p:cxnSp>
        <p:sp>
          <p:nvSpPr>
            <p:cNvPr id="113" name="Text Box 41"/>
            <p:cNvSpPr txBox="1">
              <a:spLocks noChangeArrowheads="1"/>
            </p:cNvSpPr>
            <p:nvPr/>
          </p:nvSpPr>
          <p:spPr bwMode="auto">
            <a:xfrm rot="16200000">
              <a:off x="5126876" y="4690034"/>
              <a:ext cx="1019131" cy="476937"/>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cxnSp>
          <p:nvCxnSpPr>
            <p:cNvPr id="128" name="Straight Connector 116"/>
            <p:cNvCxnSpPr>
              <a:cxnSpLocks noChangeShapeType="1"/>
            </p:cNvCxnSpPr>
            <p:nvPr/>
          </p:nvCxnSpPr>
          <p:spPr bwMode="auto">
            <a:xfrm>
              <a:off x="5235567" y="4659713"/>
              <a:ext cx="219542" cy="0"/>
            </a:xfrm>
            <a:prstGeom prst="line">
              <a:avLst/>
            </a:prstGeom>
            <a:noFill/>
            <a:ln w="25400" algn="ctr">
              <a:solidFill>
                <a:srgbClr val="FFFFFF"/>
              </a:solidFill>
              <a:round/>
              <a:headEnd/>
              <a:tailEnd/>
            </a:ln>
          </p:spPr>
        </p:cxnSp>
        <p:sp>
          <p:nvSpPr>
            <p:cNvPr id="130" name="AutoShape 39"/>
            <p:cNvSpPr>
              <a:spLocks noChangeArrowheads="1"/>
            </p:cNvSpPr>
            <p:nvPr/>
          </p:nvSpPr>
          <p:spPr bwMode="auto">
            <a:xfrm rot="16200000">
              <a:off x="7328866" y="3816010"/>
              <a:ext cx="1042601" cy="474681"/>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131" name="Straight Connector 127"/>
            <p:cNvCxnSpPr>
              <a:cxnSpLocks noChangeShapeType="1"/>
            </p:cNvCxnSpPr>
            <p:nvPr/>
          </p:nvCxnSpPr>
          <p:spPr bwMode="auto">
            <a:xfrm rot="5400000" flipH="1" flipV="1">
              <a:off x="7057933" y="5195230"/>
              <a:ext cx="1589515" cy="0"/>
            </a:xfrm>
            <a:prstGeom prst="line">
              <a:avLst/>
            </a:prstGeom>
            <a:noFill/>
            <a:ln w="25400" algn="ctr">
              <a:solidFill>
                <a:srgbClr val="FFFFFF"/>
              </a:solidFill>
              <a:round/>
              <a:headEnd/>
              <a:tailEnd/>
            </a:ln>
          </p:spPr>
        </p:cxnSp>
        <p:sp>
          <p:nvSpPr>
            <p:cNvPr id="132" name="Text Box 41"/>
            <p:cNvSpPr txBox="1">
              <a:spLocks noChangeArrowheads="1"/>
            </p:cNvSpPr>
            <p:nvPr/>
          </p:nvSpPr>
          <p:spPr bwMode="auto">
            <a:xfrm rot="16200000">
              <a:off x="7351332" y="3809322"/>
              <a:ext cx="1019131" cy="476937"/>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cxnSp>
          <p:nvCxnSpPr>
            <p:cNvPr id="133" name="Straight Connector 116"/>
            <p:cNvCxnSpPr>
              <a:cxnSpLocks noChangeShapeType="1"/>
            </p:cNvCxnSpPr>
            <p:nvPr/>
          </p:nvCxnSpPr>
          <p:spPr bwMode="auto">
            <a:xfrm>
              <a:off x="7279830" y="3832943"/>
              <a:ext cx="362451" cy="0"/>
            </a:xfrm>
            <a:prstGeom prst="line">
              <a:avLst/>
            </a:prstGeom>
            <a:noFill/>
            <a:ln w="25400" algn="ctr">
              <a:solidFill>
                <a:srgbClr val="FFFFFF"/>
              </a:solidFill>
              <a:round/>
              <a:headEnd/>
              <a:tailEnd/>
            </a:ln>
          </p:spPr>
        </p:cxnSp>
        <p:cxnSp>
          <p:nvCxnSpPr>
            <p:cNvPr id="135" name="Straight Connector 116"/>
            <p:cNvCxnSpPr>
              <a:cxnSpLocks noChangeShapeType="1"/>
            </p:cNvCxnSpPr>
            <p:nvPr/>
          </p:nvCxnSpPr>
          <p:spPr bwMode="auto">
            <a:xfrm>
              <a:off x="7455874" y="4262346"/>
              <a:ext cx="180196" cy="0"/>
            </a:xfrm>
            <a:prstGeom prst="line">
              <a:avLst/>
            </a:prstGeom>
            <a:noFill/>
            <a:ln w="25400" algn="ctr">
              <a:solidFill>
                <a:srgbClr val="FFFFFF"/>
              </a:solidFill>
              <a:round/>
              <a:headEnd/>
              <a:tailEnd/>
            </a:ln>
          </p:spPr>
        </p:cxnSp>
        <p:cxnSp>
          <p:nvCxnSpPr>
            <p:cNvPr id="137" name="Straight Connector 136"/>
            <p:cNvCxnSpPr/>
            <p:nvPr/>
          </p:nvCxnSpPr>
          <p:spPr bwMode="auto">
            <a:xfrm rot="5400000" flipH="1" flipV="1">
              <a:off x="7095245" y="4607740"/>
              <a:ext cx="709224" cy="0"/>
            </a:xfrm>
            <a:prstGeom prst="line">
              <a:avLst/>
            </a:prstGeom>
            <a:noFill/>
            <a:ln w="28575" cap="flat" cmpd="sng" algn="ctr">
              <a:solidFill>
                <a:srgbClr val="FFFFFF"/>
              </a:solidFill>
              <a:prstDash val="solid"/>
              <a:round/>
              <a:headEnd type="none" w="med" len="med"/>
              <a:tailEnd type="none" w="med" len="med"/>
            </a:ln>
            <a:effectLst/>
          </p:spPr>
        </p:cxnSp>
        <p:cxnSp>
          <p:nvCxnSpPr>
            <p:cNvPr id="139" name="Straight Connector 116"/>
            <p:cNvCxnSpPr>
              <a:cxnSpLocks noChangeShapeType="1"/>
            </p:cNvCxnSpPr>
            <p:nvPr/>
          </p:nvCxnSpPr>
          <p:spPr bwMode="auto">
            <a:xfrm>
              <a:off x="7263257" y="4960927"/>
              <a:ext cx="180196" cy="0"/>
            </a:xfrm>
            <a:prstGeom prst="line">
              <a:avLst/>
            </a:prstGeom>
            <a:noFill/>
            <a:ln w="25400" algn="ctr">
              <a:solidFill>
                <a:srgbClr val="FFFFFF"/>
              </a:solidFill>
              <a:round/>
              <a:headEnd/>
              <a:tailEnd/>
            </a:ln>
          </p:spPr>
        </p:cxnSp>
        <p:sp>
          <p:nvSpPr>
            <p:cNvPr id="143" name="TextBox 131"/>
            <p:cNvSpPr txBox="1">
              <a:spLocks noChangeArrowheads="1"/>
            </p:cNvSpPr>
            <p:nvPr/>
          </p:nvSpPr>
          <p:spPr bwMode="auto">
            <a:xfrm>
              <a:off x="6872141" y="5927720"/>
              <a:ext cx="1584088" cy="439287"/>
            </a:xfrm>
            <a:prstGeom prst="rect">
              <a:avLst/>
            </a:prstGeom>
            <a:noFill/>
            <a:ln w="9525">
              <a:noFill/>
              <a:miter lim="800000"/>
              <a:headEnd/>
              <a:tailEnd/>
            </a:ln>
          </p:spPr>
          <p:txBody>
            <a:bodyPr wrap="none">
              <a:spAutoFit/>
            </a:bodyPr>
            <a:lstStyle/>
            <a:p>
              <a:r>
                <a:rPr lang="en-US" sz="2000" dirty="0" err="1" smtClean="0">
                  <a:solidFill>
                    <a:srgbClr val="FFFFCC"/>
                  </a:solidFill>
                </a:rPr>
                <a:t>Sel_shadow</a:t>
              </a:r>
              <a:endParaRPr lang="en-US" sz="2000" dirty="0">
                <a:solidFill>
                  <a:srgbClr val="FFFFCC"/>
                </a:solidFill>
              </a:endParaRPr>
            </a:p>
          </p:txBody>
        </p:sp>
        <p:sp>
          <p:nvSpPr>
            <p:cNvPr id="145" name="TextBox 144"/>
            <p:cNvSpPr txBox="1"/>
            <p:nvPr/>
          </p:nvSpPr>
          <p:spPr>
            <a:xfrm>
              <a:off x="5015943" y="2848114"/>
              <a:ext cx="2661306" cy="439287"/>
            </a:xfrm>
            <a:prstGeom prst="rect">
              <a:avLst/>
            </a:prstGeom>
            <a:noFill/>
          </p:spPr>
          <p:txBody>
            <a:bodyPr wrap="none" rtlCol="0">
              <a:spAutoFit/>
            </a:bodyPr>
            <a:lstStyle/>
            <a:p>
              <a:r>
                <a:rPr lang="en-US" sz="2000" b="1" u="sng" dirty="0" smtClean="0"/>
                <a:t>After transformation</a:t>
              </a:r>
              <a:endParaRPr lang="en-US" sz="2000" b="1" u="sng" dirty="0"/>
            </a:p>
          </p:txBody>
        </p:sp>
      </p:grpSp>
      <p:sp>
        <p:nvSpPr>
          <p:cNvPr id="223234" name="Rectangle 2"/>
          <p:cNvSpPr>
            <a:spLocks noChangeArrowheads="1"/>
          </p:cNvSpPr>
          <p:nvPr/>
        </p:nvSpPr>
        <p:spPr bwMode="auto">
          <a:xfrm>
            <a:off x="0" y="173106"/>
            <a:ext cx="9144000" cy="660400"/>
          </a:xfrm>
          <a:prstGeom prst="rect">
            <a:avLst/>
          </a:prstGeom>
          <a:noFill/>
          <a:ln w="9525">
            <a:noFill/>
            <a:miter lim="800000"/>
            <a:headEnd/>
            <a:tailEnd/>
          </a:ln>
        </p:spPr>
        <p:txBody>
          <a:bodyPr lIns="92075" tIns="46038" rIns="92075" bIns="46038" anchor="b"/>
          <a:lstStyle/>
          <a:p>
            <a:pPr algn="ctr"/>
            <a:r>
              <a:rPr lang="en-GB" sz="3600" b="1" dirty="0" smtClean="0">
                <a:solidFill>
                  <a:srgbClr val="FAFD00"/>
                </a:solidFill>
              </a:rPr>
              <a:t>Earlier Work: Scan Cell Transformation</a:t>
            </a:r>
            <a:endParaRPr lang="en-GB" sz="3600" b="1" dirty="0">
              <a:solidFill>
                <a:srgbClr val="FAFD00"/>
              </a:solidFill>
            </a:endParaRPr>
          </a:p>
        </p:txBody>
      </p:sp>
      <p:sp>
        <p:nvSpPr>
          <p:cNvPr id="223235" name="Rectangle 4"/>
          <p:cNvSpPr>
            <a:spLocks noChangeArrowheads="1"/>
          </p:cNvSpPr>
          <p:nvPr/>
        </p:nvSpPr>
        <p:spPr bwMode="auto">
          <a:xfrm>
            <a:off x="371061" y="1016000"/>
            <a:ext cx="8544339" cy="1841500"/>
          </a:xfrm>
          <a:prstGeom prst="rect">
            <a:avLst/>
          </a:prstGeom>
          <a:noFill/>
          <a:ln w="9525">
            <a:noFill/>
            <a:miter lim="800000"/>
            <a:headEnd/>
            <a:tailEnd/>
          </a:ln>
        </p:spPr>
        <p:txBody>
          <a:bodyPr/>
          <a:lstStyle/>
          <a:p>
            <a:pPr marL="342900" indent="-342900" algn="l">
              <a:lnSpc>
                <a:spcPct val="90000"/>
              </a:lnSpc>
              <a:spcBef>
                <a:spcPct val="20000"/>
              </a:spcBef>
              <a:buFontTx/>
              <a:buChar char="•"/>
            </a:pPr>
            <a:r>
              <a:rPr lang="en-US" sz="2400" dirty="0" smtClean="0">
                <a:solidFill>
                  <a:srgbClr val="FFFFCC"/>
                </a:solidFill>
              </a:rPr>
              <a:t>Scan penalty:</a:t>
            </a:r>
          </a:p>
          <a:p>
            <a:pPr marL="800100" lvl="1" indent="-342900">
              <a:buFont typeface="Wingdings" charset="2"/>
              <a:buChar char="Ø"/>
            </a:pPr>
            <a:r>
              <a:rPr lang="en-US" sz="2000" i="1" dirty="0" smtClean="0">
                <a:solidFill>
                  <a:srgbClr val="FFFFCC"/>
                </a:solidFill>
              </a:rPr>
              <a:t>MUX-delay + </a:t>
            </a:r>
            <a:r>
              <a:rPr lang="en-US" sz="2000" i="1" dirty="0" err="1" smtClean="0">
                <a:solidFill>
                  <a:srgbClr val="FFFFCC"/>
                </a:solidFill>
              </a:rPr>
              <a:t>fanout</a:t>
            </a:r>
            <a:r>
              <a:rPr lang="en-US" sz="2000" i="1" dirty="0" smtClean="0">
                <a:solidFill>
                  <a:srgbClr val="FFFFCC"/>
                </a:solidFill>
              </a:rPr>
              <a:t>-delay</a:t>
            </a:r>
          </a:p>
          <a:p>
            <a:pPr marL="342900" indent="-342900">
              <a:lnSpc>
                <a:spcPct val="90000"/>
              </a:lnSpc>
              <a:buFontTx/>
              <a:buChar char="•"/>
            </a:pPr>
            <a:r>
              <a:rPr lang="en-US" sz="2400" dirty="0" smtClean="0">
                <a:solidFill>
                  <a:srgbClr val="FFFFCC"/>
                </a:solidFill>
              </a:rPr>
              <a:t>Performance saving by this approach (best case):</a:t>
            </a:r>
            <a:endParaRPr lang="en-US" sz="2400" dirty="0">
              <a:solidFill>
                <a:srgbClr val="FFFFCC"/>
              </a:solidFill>
            </a:endParaRPr>
          </a:p>
          <a:p>
            <a:pPr marL="800100" lvl="1" indent="-342900">
              <a:buFont typeface="Wingdings" charset="2"/>
              <a:buChar char="Ø"/>
            </a:pPr>
            <a:r>
              <a:rPr lang="en-US" sz="2000" i="1" dirty="0">
                <a:solidFill>
                  <a:srgbClr val="FFFFCC"/>
                </a:solidFill>
              </a:rPr>
              <a:t>MUX-delay </a:t>
            </a:r>
            <a:r>
              <a:rPr lang="en-US" sz="2000" i="1" dirty="0" smtClean="0">
                <a:solidFill>
                  <a:srgbClr val="FFFFCC"/>
                </a:solidFill>
              </a:rPr>
              <a:t>- </a:t>
            </a:r>
            <a:r>
              <a:rPr lang="en-US" sz="2000" i="1" dirty="0" err="1">
                <a:solidFill>
                  <a:srgbClr val="FFFFCC"/>
                </a:solidFill>
              </a:rPr>
              <a:t>fanout</a:t>
            </a:r>
            <a:r>
              <a:rPr lang="en-US" sz="2000" i="1" dirty="0">
                <a:solidFill>
                  <a:srgbClr val="FFFFCC"/>
                </a:solidFill>
              </a:rPr>
              <a:t>-</a:t>
            </a:r>
            <a:r>
              <a:rPr lang="en-US" sz="2000" i="1" dirty="0" smtClean="0">
                <a:solidFill>
                  <a:srgbClr val="FFFFCC"/>
                </a:solidFill>
              </a:rPr>
              <a:t>delay (</a:t>
            </a:r>
            <a:r>
              <a:rPr lang="en-US" sz="2000" b="1" i="1" dirty="0" smtClean="0">
                <a:solidFill>
                  <a:srgbClr val="FF3300"/>
                </a:solidFill>
              </a:rPr>
              <a:t>not entire scan penalty</a:t>
            </a:r>
            <a:r>
              <a:rPr lang="en-US" sz="2000" i="1" dirty="0" smtClean="0">
                <a:solidFill>
                  <a:srgbClr val="FFFFCC"/>
                </a:solidFill>
              </a:rPr>
              <a:t>)</a:t>
            </a:r>
            <a:endParaRPr lang="en-US" sz="2000" i="1" dirty="0">
              <a:solidFill>
                <a:srgbClr val="66FFFF"/>
              </a:solidFill>
            </a:endParaRPr>
          </a:p>
        </p:txBody>
      </p:sp>
      <p:sp>
        <p:nvSpPr>
          <p:cNvPr id="101" name="Freeform 49"/>
          <p:cNvSpPr>
            <a:spLocks/>
          </p:cNvSpPr>
          <p:nvPr/>
        </p:nvSpPr>
        <p:spPr bwMode="auto">
          <a:xfrm>
            <a:off x="4862005" y="3635534"/>
            <a:ext cx="1601805" cy="417657"/>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66FFFF"/>
            </a:solidFill>
            <a:round/>
            <a:headEnd type="none" w="sm" len="sm"/>
            <a:tailEnd type="none" w="med" len="lg"/>
          </a:ln>
        </p:spPr>
        <p:txBody>
          <a:bodyPr/>
          <a:lstStyle/>
          <a:p>
            <a:endParaRPr lang="en-US"/>
          </a:p>
        </p:txBody>
      </p:sp>
      <p:sp>
        <p:nvSpPr>
          <p:cNvPr id="30" name="TextBox 29"/>
          <p:cNvSpPr txBox="1"/>
          <p:nvPr/>
        </p:nvSpPr>
        <p:spPr>
          <a:xfrm>
            <a:off x="5215470" y="3497721"/>
            <a:ext cx="836083" cy="357731"/>
          </a:xfrm>
          <a:prstGeom prst="rect">
            <a:avLst/>
          </a:prstGeom>
          <a:noFill/>
        </p:spPr>
        <p:txBody>
          <a:bodyPr wrap="none" rtlCol="0">
            <a:spAutoFit/>
          </a:bodyPr>
          <a:lstStyle/>
          <a:p>
            <a:r>
              <a:rPr lang="en-US" b="1" dirty="0" smtClean="0">
                <a:solidFill>
                  <a:srgbClr val="66FFFF"/>
                </a:solidFill>
              </a:rPr>
              <a:t>shorter</a:t>
            </a:r>
            <a:endParaRPr lang="en-US" b="1" dirty="0">
              <a:solidFill>
                <a:srgbClr val="66FFFF"/>
              </a:solidFill>
            </a:endParaRPr>
          </a:p>
        </p:txBody>
      </p:sp>
      <p:sp>
        <p:nvSpPr>
          <p:cNvPr id="29" name="Freeform 49"/>
          <p:cNvSpPr>
            <a:spLocks/>
          </p:cNvSpPr>
          <p:nvPr/>
        </p:nvSpPr>
        <p:spPr bwMode="auto">
          <a:xfrm>
            <a:off x="7331303" y="3816725"/>
            <a:ext cx="1004313" cy="235681"/>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FF0000"/>
            </a:solidFill>
            <a:round/>
            <a:headEnd type="none" w="sm" len="sm"/>
            <a:tailEnd type="none" w="med" len="lg"/>
          </a:ln>
        </p:spPr>
        <p:txBody>
          <a:bodyPr/>
          <a:lstStyle/>
          <a:p>
            <a:endParaRPr lang="en-US"/>
          </a:p>
        </p:txBody>
      </p:sp>
      <p:sp>
        <p:nvSpPr>
          <p:cNvPr id="31" name="TextBox 30"/>
          <p:cNvSpPr txBox="1"/>
          <p:nvPr/>
        </p:nvSpPr>
        <p:spPr>
          <a:xfrm>
            <a:off x="7450569" y="3366163"/>
            <a:ext cx="811441" cy="369845"/>
          </a:xfrm>
          <a:prstGeom prst="rect">
            <a:avLst/>
          </a:prstGeom>
          <a:noFill/>
        </p:spPr>
        <p:txBody>
          <a:bodyPr wrap="none" rtlCol="0">
            <a:spAutoFit/>
          </a:bodyPr>
          <a:lstStyle/>
          <a:p>
            <a:r>
              <a:rPr lang="en-US" b="1" dirty="0" smtClean="0">
                <a:solidFill>
                  <a:srgbClr val="FF0000"/>
                </a:solidFill>
              </a:rPr>
              <a:t>longer</a:t>
            </a:r>
            <a:endParaRPr lang="en-US" b="1" dirty="0">
              <a:solidFill>
                <a:srgbClr val="FF0000"/>
              </a:solidFill>
            </a:endParaRPr>
          </a:p>
        </p:txBody>
      </p:sp>
      <p:grpSp>
        <p:nvGrpSpPr>
          <p:cNvPr id="146" name="Group 145"/>
          <p:cNvGrpSpPr/>
          <p:nvPr/>
        </p:nvGrpSpPr>
        <p:grpSpPr>
          <a:xfrm>
            <a:off x="140162" y="2931487"/>
            <a:ext cx="3974864" cy="3002741"/>
            <a:chOff x="140162" y="2841487"/>
            <a:chExt cx="3974864" cy="3002741"/>
          </a:xfrm>
        </p:grpSpPr>
        <p:sp>
          <p:nvSpPr>
            <p:cNvPr id="56" name="Rectangle 36"/>
            <p:cNvSpPr>
              <a:spLocks noChangeArrowheads="1"/>
            </p:cNvSpPr>
            <p:nvPr/>
          </p:nvSpPr>
          <p:spPr bwMode="auto">
            <a:xfrm>
              <a:off x="998309" y="3832379"/>
              <a:ext cx="2599379" cy="1531784"/>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57" name="AutoShape 39"/>
            <p:cNvSpPr>
              <a:spLocks noChangeArrowheads="1"/>
            </p:cNvSpPr>
            <p:nvPr/>
          </p:nvSpPr>
          <p:spPr bwMode="auto">
            <a:xfrm rot="16200000">
              <a:off x="1031224" y="4226283"/>
              <a:ext cx="1042601" cy="474681"/>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59" name="Rectangle 103"/>
            <p:cNvSpPr>
              <a:spLocks noChangeArrowheads="1"/>
            </p:cNvSpPr>
            <p:nvPr/>
          </p:nvSpPr>
          <p:spPr bwMode="auto">
            <a:xfrm>
              <a:off x="2078965" y="4235090"/>
              <a:ext cx="1103162" cy="941287"/>
            </a:xfrm>
            <a:prstGeom prst="rect">
              <a:avLst/>
            </a:prstGeom>
            <a:solidFill>
              <a:srgbClr val="FFFFFF"/>
            </a:solidFill>
            <a:ln w="9525" algn="ctr">
              <a:solidFill>
                <a:schemeClr val="tx1"/>
              </a:solidFill>
              <a:round/>
              <a:headEnd/>
              <a:tailEnd/>
            </a:ln>
          </p:spPr>
          <p:txBody>
            <a:bodyPr/>
            <a:lstStyle/>
            <a:p>
              <a:endParaRPr lang="en-US"/>
            </a:p>
          </p:txBody>
        </p:sp>
        <p:sp>
          <p:nvSpPr>
            <p:cNvPr id="60" name="TextBox 104"/>
            <p:cNvSpPr txBox="1">
              <a:spLocks noChangeArrowheads="1"/>
            </p:cNvSpPr>
            <p:nvPr/>
          </p:nvSpPr>
          <p:spPr bwMode="auto">
            <a:xfrm>
              <a:off x="2150109" y="4277090"/>
              <a:ext cx="324048" cy="395766"/>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61" name="Straight Connector 116"/>
            <p:cNvCxnSpPr>
              <a:cxnSpLocks noChangeShapeType="1"/>
            </p:cNvCxnSpPr>
            <p:nvPr/>
          </p:nvCxnSpPr>
          <p:spPr bwMode="auto">
            <a:xfrm>
              <a:off x="1715379" y="4464858"/>
              <a:ext cx="438069" cy="0"/>
            </a:xfrm>
            <a:prstGeom prst="line">
              <a:avLst/>
            </a:prstGeom>
            <a:noFill/>
            <a:ln w="25400" algn="ctr">
              <a:solidFill>
                <a:srgbClr val="FFFFFF"/>
              </a:solidFill>
              <a:round/>
              <a:headEnd/>
              <a:tailEnd/>
            </a:ln>
          </p:spPr>
        </p:cxnSp>
        <p:sp>
          <p:nvSpPr>
            <p:cNvPr id="62" name="TextBox 117"/>
            <p:cNvSpPr txBox="1">
              <a:spLocks noChangeArrowheads="1"/>
            </p:cNvSpPr>
            <p:nvPr/>
          </p:nvSpPr>
          <p:spPr bwMode="auto">
            <a:xfrm>
              <a:off x="2839234" y="4269679"/>
              <a:ext cx="336796" cy="395766"/>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63" name="Straight Connector 119"/>
            <p:cNvCxnSpPr>
              <a:cxnSpLocks noChangeShapeType="1"/>
            </p:cNvCxnSpPr>
            <p:nvPr/>
          </p:nvCxnSpPr>
          <p:spPr bwMode="auto">
            <a:xfrm flipV="1">
              <a:off x="2591518" y="5071770"/>
              <a:ext cx="118670" cy="93884"/>
            </a:xfrm>
            <a:prstGeom prst="line">
              <a:avLst/>
            </a:prstGeom>
            <a:noFill/>
            <a:ln w="9525" algn="ctr">
              <a:solidFill>
                <a:schemeClr val="tx1"/>
              </a:solidFill>
              <a:round/>
              <a:headEnd/>
              <a:tailEnd/>
            </a:ln>
          </p:spPr>
        </p:cxnSp>
        <p:cxnSp>
          <p:nvCxnSpPr>
            <p:cNvPr id="64" name="Straight Connector 120"/>
            <p:cNvCxnSpPr>
              <a:cxnSpLocks noChangeShapeType="1"/>
            </p:cNvCxnSpPr>
            <p:nvPr/>
          </p:nvCxnSpPr>
          <p:spPr bwMode="auto">
            <a:xfrm>
              <a:off x="2712712" y="5075477"/>
              <a:ext cx="103520" cy="101295"/>
            </a:xfrm>
            <a:prstGeom prst="line">
              <a:avLst/>
            </a:prstGeom>
            <a:noFill/>
            <a:ln w="9525" algn="ctr">
              <a:solidFill>
                <a:schemeClr val="tx1"/>
              </a:solidFill>
              <a:round/>
              <a:headEnd/>
              <a:tailEnd/>
            </a:ln>
          </p:spPr>
        </p:cxnSp>
        <p:cxnSp>
          <p:nvCxnSpPr>
            <p:cNvPr id="65" name="Straight Connector 124"/>
            <p:cNvCxnSpPr>
              <a:cxnSpLocks noChangeShapeType="1"/>
            </p:cNvCxnSpPr>
            <p:nvPr/>
          </p:nvCxnSpPr>
          <p:spPr bwMode="auto">
            <a:xfrm>
              <a:off x="3205837" y="4478447"/>
              <a:ext cx="438069" cy="0"/>
            </a:xfrm>
            <a:prstGeom prst="line">
              <a:avLst/>
            </a:prstGeom>
            <a:noFill/>
            <a:ln w="25400" algn="ctr">
              <a:solidFill>
                <a:srgbClr val="FFFFFF"/>
              </a:solidFill>
              <a:round/>
              <a:headEnd/>
              <a:tailEnd/>
            </a:ln>
          </p:spPr>
        </p:cxnSp>
        <p:cxnSp>
          <p:nvCxnSpPr>
            <p:cNvPr id="66" name="Straight Connector 125"/>
            <p:cNvCxnSpPr>
              <a:cxnSpLocks noChangeShapeType="1"/>
            </p:cNvCxnSpPr>
            <p:nvPr/>
          </p:nvCxnSpPr>
          <p:spPr bwMode="auto">
            <a:xfrm>
              <a:off x="916251" y="4730449"/>
              <a:ext cx="439331" cy="0"/>
            </a:xfrm>
            <a:prstGeom prst="line">
              <a:avLst/>
            </a:prstGeom>
            <a:noFill/>
            <a:ln w="25400" algn="ctr">
              <a:solidFill>
                <a:srgbClr val="FFFFFF"/>
              </a:solidFill>
              <a:round/>
              <a:headEnd/>
              <a:tailEnd/>
            </a:ln>
          </p:spPr>
        </p:cxnSp>
        <p:cxnSp>
          <p:nvCxnSpPr>
            <p:cNvPr id="67" name="Straight Connector 126"/>
            <p:cNvCxnSpPr>
              <a:cxnSpLocks noChangeShapeType="1"/>
            </p:cNvCxnSpPr>
            <p:nvPr/>
          </p:nvCxnSpPr>
          <p:spPr bwMode="auto">
            <a:xfrm>
              <a:off x="909938" y="4147383"/>
              <a:ext cx="438069" cy="0"/>
            </a:xfrm>
            <a:prstGeom prst="line">
              <a:avLst/>
            </a:prstGeom>
            <a:noFill/>
            <a:ln w="25400" algn="ctr">
              <a:solidFill>
                <a:srgbClr val="FFFFFF"/>
              </a:solidFill>
              <a:round/>
              <a:headEnd/>
              <a:tailEnd/>
            </a:ln>
          </p:spPr>
        </p:cxnSp>
        <p:cxnSp>
          <p:nvCxnSpPr>
            <p:cNvPr id="68" name="Straight Connector 127"/>
            <p:cNvCxnSpPr>
              <a:cxnSpLocks noChangeShapeType="1"/>
            </p:cNvCxnSpPr>
            <p:nvPr/>
          </p:nvCxnSpPr>
          <p:spPr bwMode="auto">
            <a:xfrm rot="5400000" flipH="1" flipV="1">
              <a:off x="1215338" y="5150455"/>
              <a:ext cx="679420" cy="0"/>
            </a:xfrm>
            <a:prstGeom prst="line">
              <a:avLst/>
            </a:prstGeom>
            <a:noFill/>
            <a:ln w="25400" algn="ctr">
              <a:solidFill>
                <a:srgbClr val="FFFFFF"/>
              </a:solidFill>
              <a:round/>
              <a:headEnd/>
              <a:tailEnd/>
            </a:ln>
          </p:spPr>
        </p:cxnSp>
        <p:sp>
          <p:nvSpPr>
            <p:cNvPr id="70" name="TextBox 131"/>
            <p:cNvSpPr txBox="1">
              <a:spLocks noChangeArrowheads="1"/>
            </p:cNvSpPr>
            <p:nvPr/>
          </p:nvSpPr>
          <p:spPr bwMode="auto">
            <a:xfrm>
              <a:off x="751489" y="5457281"/>
              <a:ext cx="1122454" cy="386947"/>
            </a:xfrm>
            <a:prstGeom prst="rect">
              <a:avLst/>
            </a:prstGeom>
            <a:noFill/>
            <a:ln w="9525">
              <a:noFill/>
              <a:miter lim="800000"/>
              <a:headEnd/>
              <a:tailEnd/>
            </a:ln>
          </p:spPr>
          <p:txBody>
            <a:bodyPr wrap="none">
              <a:spAutoFit/>
            </a:bodyPr>
            <a:lstStyle/>
            <a:p>
              <a:r>
                <a:rPr lang="en-US" sz="2000">
                  <a:solidFill>
                    <a:srgbClr val="FFFFCC"/>
                  </a:solidFill>
                </a:rPr>
                <a:t>Scan_en</a:t>
              </a:r>
            </a:p>
          </p:txBody>
        </p:sp>
        <p:sp>
          <p:nvSpPr>
            <p:cNvPr id="72" name="TextBox 133"/>
            <p:cNvSpPr txBox="1">
              <a:spLocks noChangeArrowheads="1"/>
            </p:cNvSpPr>
            <p:nvPr/>
          </p:nvSpPr>
          <p:spPr bwMode="auto">
            <a:xfrm>
              <a:off x="140162" y="4624500"/>
              <a:ext cx="655013" cy="386947"/>
            </a:xfrm>
            <a:prstGeom prst="rect">
              <a:avLst/>
            </a:prstGeom>
            <a:noFill/>
            <a:ln w="9525">
              <a:noFill/>
              <a:miter lim="800000"/>
              <a:headEnd/>
              <a:tailEnd/>
            </a:ln>
          </p:spPr>
          <p:txBody>
            <a:bodyPr wrap="none">
              <a:spAutoFit/>
            </a:bodyPr>
            <a:lstStyle/>
            <a:p>
              <a:r>
                <a:rPr lang="en-US" sz="2000">
                  <a:solidFill>
                    <a:srgbClr val="FFFFCC"/>
                  </a:solidFill>
                </a:rPr>
                <a:t>S_in</a:t>
              </a:r>
            </a:p>
          </p:txBody>
        </p:sp>
        <p:sp>
          <p:nvSpPr>
            <p:cNvPr id="73" name="TextBox 134"/>
            <p:cNvSpPr txBox="1">
              <a:spLocks noChangeArrowheads="1"/>
            </p:cNvSpPr>
            <p:nvPr/>
          </p:nvSpPr>
          <p:spPr bwMode="auto">
            <a:xfrm>
              <a:off x="159514" y="3870567"/>
              <a:ext cx="641616" cy="386947"/>
            </a:xfrm>
            <a:prstGeom prst="rect">
              <a:avLst/>
            </a:prstGeom>
            <a:noFill/>
            <a:ln w="9525">
              <a:noFill/>
              <a:miter lim="800000"/>
              <a:headEnd/>
              <a:tailEnd/>
            </a:ln>
          </p:spPr>
          <p:txBody>
            <a:bodyPr wrap="none">
              <a:spAutoFit/>
            </a:bodyPr>
            <a:lstStyle/>
            <a:p>
              <a:r>
                <a:rPr lang="en-US" sz="2000" dirty="0" err="1">
                  <a:solidFill>
                    <a:srgbClr val="FFFFCC"/>
                  </a:solidFill>
                </a:rPr>
                <a:t>F_in</a:t>
              </a:r>
              <a:endParaRPr lang="en-US" sz="2000" dirty="0">
                <a:solidFill>
                  <a:srgbClr val="FFFFCC"/>
                </a:solidFill>
              </a:endParaRPr>
            </a:p>
          </p:txBody>
        </p:sp>
        <p:sp>
          <p:nvSpPr>
            <p:cNvPr id="74" name="TextBox 135"/>
            <p:cNvSpPr txBox="1">
              <a:spLocks noChangeArrowheads="1"/>
            </p:cNvSpPr>
            <p:nvPr/>
          </p:nvSpPr>
          <p:spPr bwMode="auto">
            <a:xfrm>
              <a:off x="3313518" y="4437121"/>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75" name="Freeform 49"/>
            <p:cNvSpPr>
              <a:spLocks/>
            </p:cNvSpPr>
            <p:nvPr/>
          </p:nvSpPr>
          <p:spPr bwMode="auto">
            <a:xfrm>
              <a:off x="781585" y="4008228"/>
              <a:ext cx="1601805" cy="417657"/>
            </a:xfrm>
            <a:custGeom>
              <a:avLst/>
              <a:gdLst>
                <a:gd name="T0" fmla="*/ 0 w 768"/>
                <a:gd name="T1" fmla="*/ 0 h 144"/>
                <a:gd name="T2" fmla="*/ 2147483647 w 768"/>
                <a:gd name="T3" fmla="*/ 2147483647 h 144"/>
                <a:gd name="T4" fmla="*/ 2147483647 w 768"/>
                <a:gd name="T5" fmla="*/ 2147483647 h 144"/>
                <a:gd name="T6" fmla="*/ 0 60000 65536"/>
                <a:gd name="T7" fmla="*/ 0 60000 65536"/>
                <a:gd name="T8" fmla="*/ 0 60000 65536"/>
                <a:gd name="T9" fmla="*/ 0 w 768"/>
                <a:gd name="T10" fmla="*/ 0 h 144"/>
                <a:gd name="T11" fmla="*/ 768 w 768"/>
                <a:gd name="T12" fmla="*/ 144 h 144"/>
              </a:gdLst>
              <a:ahLst/>
              <a:cxnLst>
                <a:cxn ang="T6">
                  <a:pos x="T0" y="T1"/>
                </a:cxn>
                <a:cxn ang="T7">
                  <a:pos x="T2" y="T3"/>
                </a:cxn>
                <a:cxn ang="T8">
                  <a:pos x="T4" y="T5"/>
                </a:cxn>
              </a:cxnLst>
              <a:rect l="T9" t="T10" r="T11" b="T12"/>
              <a:pathLst>
                <a:path w="768" h="144">
                  <a:moveTo>
                    <a:pt x="0" y="0"/>
                  </a:moveTo>
                  <a:cubicBezTo>
                    <a:pt x="80" y="36"/>
                    <a:pt x="160" y="72"/>
                    <a:pt x="288" y="96"/>
                  </a:cubicBezTo>
                  <a:cubicBezTo>
                    <a:pt x="416" y="120"/>
                    <a:pt x="592" y="132"/>
                    <a:pt x="768" y="144"/>
                  </a:cubicBezTo>
                </a:path>
              </a:pathLst>
            </a:custGeom>
            <a:noFill/>
            <a:ln w="38100">
              <a:solidFill>
                <a:srgbClr val="F71127"/>
              </a:solidFill>
              <a:round/>
              <a:headEnd type="none" w="sm" len="sm"/>
              <a:tailEnd type="none" w="med" len="lg"/>
            </a:ln>
          </p:spPr>
          <p:txBody>
            <a:bodyPr/>
            <a:lstStyle/>
            <a:p>
              <a:endParaRPr lang="en-US"/>
            </a:p>
          </p:txBody>
        </p:sp>
        <p:cxnSp>
          <p:nvCxnSpPr>
            <p:cNvPr id="76" name="Straight Connector 75"/>
            <p:cNvCxnSpPr/>
            <p:nvPr/>
          </p:nvCxnSpPr>
          <p:spPr bwMode="auto">
            <a:xfrm rot="5400000" flipH="1" flipV="1">
              <a:off x="2991591" y="4060962"/>
              <a:ext cx="807542" cy="0"/>
            </a:xfrm>
            <a:prstGeom prst="line">
              <a:avLst/>
            </a:prstGeom>
            <a:noFill/>
            <a:ln w="28575" cap="flat" cmpd="sng" algn="ctr">
              <a:solidFill>
                <a:srgbClr val="FFFFFF"/>
              </a:solidFill>
              <a:prstDash val="solid"/>
              <a:round/>
              <a:headEnd type="none" w="med" len="med"/>
              <a:tailEnd type="none" w="med" len="med"/>
            </a:ln>
            <a:effectLst/>
          </p:spPr>
        </p:cxnSp>
        <p:sp>
          <p:nvSpPr>
            <p:cNvPr id="77" name="TextBox 135"/>
            <p:cNvSpPr txBox="1">
              <a:spLocks noChangeArrowheads="1"/>
            </p:cNvSpPr>
            <p:nvPr/>
          </p:nvSpPr>
          <p:spPr bwMode="auto">
            <a:xfrm>
              <a:off x="2958796" y="3194814"/>
              <a:ext cx="787980" cy="424899"/>
            </a:xfrm>
            <a:prstGeom prst="rect">
              <a:avLst/>
            </a:prstGeom>
            <a:noFill/>
            <a:ln w="9525">
              <a:noFill/>
              <a:miter lim="800000"/>
              <a:headEnd/>
              <a:tailEnd/>
            </a:ln>
          </p:spPr>
          <p:txBody>
            <a:bodyPr wrap="none">
              <a:spAutoFit/>
            </a:bodyPr>
            <a:lstStyle/>
            <a:p>
              <a:r>
                <a:rPr lang="en-US" sz="2000" dirty="0" err="1" smtClean="0">
                  <a:solidFill>
                    <a:srgbClr val="FFFFCC"/>
                  </a:solidFill>
                </a:rPr>
                <a:t>F_out</a:t>
              </a:r>
              <a:endParaRPr lang="en-US" sz="2000" dirty="0">
                <a:solidFill>
                  <a:srgbClr val="FFFFCC"/>
                </a:solidFill>
              </a:endParaRPr>
            </a:p>
          </p:txBody>
        </p:sp>
        <p:sp>
          <p:nvSpPr>
            <p:cNvPr id="80" name="TextBox 132"/>
            <p:cNvSpPr txBox="1">
              <a:spLocks noChangeArrowheads="1"/>
            </p:cNvSpPr>
            <p:nvPr/>
          </p:nvSpPr>
          <p:spPr bwMode="auto">
            <a:xfrm>
              <a:off x="2114085" y="4657925"/>
              <a:ext cx="1040518" cy="424899"/>
            </a:xfrm>
            <a:prstGeom prst="rect">
              <a:avLst/>
            </a:prstGeom>
            <a:noFill/>
            <a:ln w="9525">
              <a:noFill/>
              <a:miter lim="800000"/>
              <a:headEnd/>
              <a:tailEnd/>
            </a:ln>
          </p:spPr>
          <p:txBody>
            <a:bodyPr wrap="none">
              <a:spAutoFit/>
            </a:bodyPr>
            <a:lstStyle/>
            <a:p>
              <a:r>
                <a:rPr lang="en-US" sz="2000" b="1" dirty="0" smtClean="0">
                  <a:solidFill>
                    <a:schemeClr val="tx1"/>
                  </a:solidFill>
                </a:rPr>
                <a:t>original</a:t>
              </a:r>
              <a:endParaRPr lang="en-US" sz="2000" b="1" dirty="0">
                <a:solidFill>
                  <a:schemeClr val="tx1"/>
                </a:solidFill>
              </a:endParaRPr>
            </a:p>
          </p:txBody>
        </p:sp>
        <p:sp>
          <p:nvSpPr>
            <p:cNvPr id="58" name="Text Box 41"/>
            <p:cNvSpPr txBox="1">
              <a:spLocks noChangeArrowheads="1"/>
            </p:cNvSpPr>
            <p:nvPr/>
          </p:nvSpPr>
          <p:spPr bwMode="auto">
            <a:xfrm rot="16200000">
              <a:off x="1053690" y="4219595"/>
              <a:ext cx="1019131" cy="476937"/>
            </a:xfrm>
            <a:prstGeom prst="rect">
              <a:avLst/>
            </a:prstGeom>
            <a:noFill/>
            <a:ln w="9525">
              <a:noFill/>
              <a:miter lim="800000"/>
              <a:headEnd/>
              <a:tailEnd/>
            </a:ln>
          </p:spPr>
          <p:txBody>
            <a:bodyPr>
              <a:spAutoFit/>
            </a:bodyPr>
            <a:lstStyle/>
            <a:p>
              <a:pPr algn="ctr"/>
              <a:r>
                <a:rPr lang="en-US" sz="2400" b="1" dirty="0" smtClean="0">
                  <a:solidFill>
                    <a:schemeClr val="tx1"/>
                  </a:solidFill>
                </a:rPr>
                <a:t>MUX</a:t>
              </a:r>
              <a:endParaRPr lang="en-US" sz="2400" b="1" dirty="0">
                <a:solidFill>
                  <a:schemeClr val="tx1"/>
                </a:solidFill>
              </a:endParaRPr>
            </a:p>
          </p:txBody>
        </p:sp>
        <p:sp>
          <p:nvSpPr>
            <p:cNvPr id="144" name="TextBox 143"/>
            <p:cNvSpPr txBox="1"/>
            <p:nvPr/>
          </p:nvSpPr>
          <p:spPr>
            <a:xfrm>
              <a:off x="768626" y="2841487"/>
              <a:ext cx="2876108" cy="439287"/>
            </a:xfrm>
            <a:prstGeom prst="rect">
              <a:avLst/>
            </a:prstGeom>
            <a:noFill/>
          </p:spPr>
          <p:txBody>
            <a:bodyPr wrap="none" rtlCol="0">
              <a:spAutoFit/>
            </a:bodyPr>
            <a:lstStyle/>
            <a:p>
              <a:r>
                <a:rPr lang="en-US" sz="2000" b="1" u="sng" dirty="0" smtClean="0"/>
                <a:t>Before transformation</a:t>
              </a:r>
              <a:endParaRPr lang="en-US" sz="2000" b="1" u="sng" dirty="0"/>
            </a:p>
          </p:txBody>
        </p:sp>
      </p:grpSp>
      <p:sp>
        <p:nvSpPr>
          <p:cNvPr id="2" name="Rectangle 1"/>
          <p:cNvSpPr/>
          <p:nvPr/>
        </p:nvSpPr>
        <p:spPr>
          <a:xfrm>
            <a:off x="88900" y="6084173"/>
            <a:ext cx="4572000" cy="697627"/>
          </a:xfrm>
          <a:prstGeom prst="rect">
            <a:avLst/>
          </a:prstGeom>
          <a:ln>
            <a:solidFill>
              <a:srgbClr val="FFFFFF"/>
            </a:solidFill>
          </a:ln>
        </p:spPr>
        <p:txBody>
          <a:bodyPr>
            <a:spAutoFit/>
          </a:bodyPr>
          <a:lstStyle/>
          <a:p>
            <a:r>
              <a:rPr lang="en-US" dirty="0">
                <a:solidFill>
                  <a:srgbClr val="FFFFFF"/>
                </a:solidFill>
              </a:rPr>
              <a:t>Sinanoglu, “Eliminating Performance Penalty of Scan,” VLSI Design 2012</a:t>
            </a:r>
          </a:p>
        </p:txBody>
      </p:sp>
    </p:spTree>
    <p:custDataLst>
      <p:tags r:id="rId1"/>
    </p:custDataLst>
    <p:extLst>
      <p:ext uri="{BB962C8B-B14F-4D97-AF65-F5344CB8AC3E}">
        <p14:creationId xmlns:p14="http://schemas.microsoft.com/office/powerpoint/2010/main" val="3834896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73050"/>
            <a:ext cx="9143999" cy="694359"/>
          </a:xfrm>
          <a:prstGeom prst="rect">
            <a:avLst/>
          </a:prstGeom>
          <a:noFill/>
          <a:ln w="9525">
            <a:noFill/>
            <a:miter lim="800000"/>
            <a:headEnd/>
            <a:tailEnd/>
          </a:ln>
        </p:spPr>
        <p:txBody>
          <a:bodyPr lIns="92075" tIns="46038" rIns="92075" bIns="46038" anchor="b"/>
          <a:lstStyle/>
          <a:p>
            <a:pPr algn="ctr"/>
            <a:r>
              <a:rPr lang="en-GB" sz="3400" b="1" dirty="0" smtClean="0"/>
              <a:t>Scan Operations with Transformed Cells</a:t>
            </a:r>
            <a:endParaRPr lang="en-GB" sz="3400" b="1" dirty="0">
              <a:solidFill>
                <a:srgbClr val="FAFD00"/>
              </a:solidFill>
            </a:endParaRPr>
          </a:p>
        </p:txBody>
      </p:sp>
      <p:sp>
        <p:nvSpPr>
          <p:cNvPr id="5" name="Rectangle 36"/>
          <p:cNvSpPr>
            <a:spLocks noChangeArrowheads="1"/>
          </p:cNvSpPr>
          <p:nvPr/>
        </p:nvSpPr>
        <p:spPr bwMode="auto">
          <a:xfrm>
            <a:off x="2989908" y="2499622"/>
            <a:ext cx="3138708" cy="2003974"/>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6" name="Rectangle 103"/>
          <p:cNvSpPr>
            <a:spLocks noChangeArrowheads="1"/>
          </p:cNvSpPr>
          <p:nvPr/>
        </p:nvSpPr>
        <p:spPr bwMode="auto">
          <a:xfrm>
            <a:off x="3999727" y="26787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 name="TextBox 104"/>
          <p:cNvSpPr txBox="1">
            <a:spLocks noChangeArrowheads="1"/>
          </p:cNvSpPr>
          <p:nvPr/>
        </p:nvSpPr>
        <p:spPr bwMode="auto">
          <a:xfrm>
            <a:off x="4066207" y="2712994"/>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 name="TextBox 117"/>
          <p:cNvSpPr txBox="1">
            <a:spLocks noChangeArrowheads="1"/>
          </p:cNvSpPr>
          <p:nvPr/>
        </p:nvSpPr>
        <p:spPr bwMode="auto">
          <a:xfrm>
            <a:off x="4710159" y="27069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 name="Straight Connector 119"/>
          <p:cNvCxnSpPr>
            <a:cxnSpLocks noChangeShapeType="1"/>
          </p:cNvCxnSpPr>
          <p:nvPr/>
        </p:nvCxnSpPr>
        <p:spPr bwMode="auto">
          <a:xfrm flipV="1">
            <a:off x="4478681" y="3360075"/>
            <a:ext cx="110891" cy="76447"/>
          </a:xfrm>
          <a:prstGeom prst="line">
            <a:avLst/>
          </a:prstGeom>
          <a:noFill/>
          <a:ln w="9525" algn="ctr">
            <a:solidFill>
              <a:schemeClr val="tx1"/>
            </a:solidFill>
            <a:round/>
            <a:headEnd/>
            <a:tailEnd/>
          </a:ln>
        </p:spPr>
      </p:cxnSp>
      <p:cxnSp>
        <p:nvCxnSpPr>
          <p:cNvPr id="10" name="Straight Connector 120"/>
          <p:cNvCxnSpPr>
            <a:cxnSpLocks noChangeShapeType="1"/>
          </p:cNvCxnSpPr>
          <p:nvPr/>
        </p:nvCxnSpPr>
        <p:spPr bwMode="auto">
          <a:xfrm>
            <a:off x="4591930" y="3363093"/>
            <a:ext cx="96734" cy="82481"/>
          </a:xfrm>
          <a:prstGeom prst="line">
            <a:avLst/>
          </a:prstGeom>
          <a:noFill/>
          <a:ln w="9525" algn="ctr">
            <a:solidFill>
              <a:schemeClr val="tx1"/>
            </a:solidFill>
            <a:round/>
            <a:headEnd/>
            <a:tailEnd/>
          </a:ln>
        </p:spPr>
      </p:cxnSp>
      <p:cxnSp>
        <p:nvCxnSpPr>
          <p:cNvPr id="11" name="Straight Connector 124"/>
          <p:cNvCxnSpPr>
            <a:cxnSpLocks noChangeShapeType="1"/>
          </p:cNvCxnSpPr>
          <p:nvPr/>
        </p:nvCxnSpPr>
        <p:spPr bwMode="auto">
          <a:xfrm>
            <a:off x="5819169" y="3054386"/>
            <a:ext cx="409353" cy="0"/>
          </a:xfrm>
          <a:prstGeom prst="line">
            <a:avLst/>
          </a:prstGeom>
          <a:noFill/>
          <a:ln w="25400" algn="ctr">
            <a:solidFill>
              <a:srgbClr val="FFFFFF"/>
            </a:solidFill>
            <a:round/>
            <a:headEnd/>
            <a:tailEnd/>
          </a:ln>
        </p:spPr>
      </p:cxnSp>
      <p:cxnSp>
        <p:nvCxnSpPr>
          <p:cNvPr id="15" name="Straight Connector 14"/>
          <p:cNvCxnSpPr/>
          <p:nvPr/>
        </p:nvCxnSpPr>
        <p:spPr bwMode="auto">
          <a:xfrm rot="5400000" flipH="1" flipV="1">
            <a:off x="5322801" y="2369749"/>
            <a:ext cx="1346941" cy="0"/>
          </a:xfrm>
          <a:prstGeom prst="line">
            <a:avLst/>
          </a:prstGeom>
          <a:noFill/>
          <a:ln w="28575" cap="flat" cmpd="sng" algn="ctr">
            <a:solidFill>
              <a:srgbClr val="FFFFFF"/>
            </a:solidFill>
            <a:prstDash val="solid"/>
            <a:round/>
            <a:headEnd type="none" w="med" len="med"/>
            <a:tailEnd type="none" w="med" len="med"/>
          </a:ln>
          <a:effectLst/>
        </p:spPr>
      </p:cxnSp>
      <p:sp>
        <p:nvSpPr>
          <p:cNvPr id="17" name="TextBox 132"/>
          <p:cNvSpPr txBox="1">
            <a:spLocks noChangeArrowheads="1"/>
          </p:cNvSpPr>
          <p:nvPr/>
        </p:nvSpPr>
        <p:spPr bwMode="auto">
          <a:xfrm>
            <a:off x="4032544" y="30230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18" name="AutoShape 39"/>
          <p:cNvSpPr>
            <a:spLocks noChangeArrowheads="1"/>
          </p:cNvSpPr>
          <p:nvPr/>
        </p:nvSpPr>
        <p:spPr bwMode="auto">
          <a:xfrm rot="16200000">
            <a:off x="3076558" y="3569914"/>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9" name="Rectangle 103"/>
          <p:cNvSpPr>
            <a:spLocks noChangeArrowheads="1"/>
          </p:cNvSpPr>
          <p:nvPr/>
        </p:nvSpPr>
        <p:spPr bwMode="auto">
          <a:xfrm>
            <a:off x="3992968" y="3605609"/>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20" name="TextBox 104"/>
          <p:cNvSpPr txBox="1">
            <a:spLocks noChangeArrowheads="1"/>
          </p:cNvSpPr>
          <p:nvPr/>
        </p:nvSpPr>
        <p:spPr bwMode="auto">
          <a:xfrm>
            <a:off x="4059447" y="3639808"/>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21" name="Straight Connector 116"/>
          <p:cNvCxnSpPr>
            <a:cxnSpLocks noChangeShapeType="1"/>
          </p:cNvCxnSpPr>
          <p:nvPr/>
        </p:nvCxnSpPr>
        <p:spPr bwMode="auto">
          <a:xfrm>
            <a:off x="3653214" y="3792701"/>
            <a:ext cx="409353" cy="0"/>
          </a:xfrm>
          <a:prstGeom prst="line">
            <a:avLst/>
          </a:prstGeom>
          <a:noFill/>
          <a:ln w="25400" algn="ctr">
            <a:solidFill>
              <a:srgbClr val="FFFFFF"/>
            </a:solidFill>
            <a:round/>
            <a:headEnd/>
            <a:tailEnd/>
          </a:ln>
        </p:spPr>
      </p:cxnSp>
      <p:sp>
        <p:nvSpPr>
          <p:cNvPr id="22" name="TextBox 117"/>
          <p:cNvSpPr txBox="1">
            <a:spLocks noChangeArrowheads="1"/>
          </p:cNvSpPr>
          <p:nvPr/>
        </p:nvSpPr>
        <p:spPr bwMode="auto">
          <a:xfrm>
            <a:off x="4703399" y="3633774"/>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3" name="Straight Connector 119"/>
          <p:cNvCxnSpPr>
            <a:cxnSpLocks noChangeShapeType="1"/>
          </p:cNvCxnSpPr>
          <p:nvPr/>
        </p:nvCxnSpPr>
        <p:spPr bwMode="auto">
          <a:xfrm flipV="1">
            <a:off x="4471921" y="4286889"/>
            <a:ext cx="110891" cy="76447"/>
          </a:xfrm>
          <a:prstGeom prst="line">
            <a:avLst/>
          </a:prstGeom>
          <a:noFill/>
          <a:ln w="9525" algn="ctr">
            <a:solidFill>
              <a:schemeClr val="tx1"/>
            </a:solidFill>
            <a:round/>
            <a:headEnd/>
            <a:tailEnd/>
          </a:ln>
        </p:spPr>
      </p:cxnSp>
      <p:cxnSp>
        <p:nvCxnSpPr>
          <p:cNvPr id="24" name="Straight Connector 120"/>
          <p:cNvCxnSpPr>
            <a:cxnSpLocks noChangeShapeType="1"/>
          </p:cNvCxnSpPr>
          <p:nvPr/>
        </p:nvCxnSpPr>
        <p:spPr bwMode="auto">
          <a:xfrm>
            <a:off x="4585171" y="4289908"/>
            <a:ext cx="96734" cy="82481"/>
          </a:xfrm>
          <a:prstGeom prst="line">
            <a:avLst/>
          </a:prstGeom>
          <a:noFill/>
          <a:ln w="9525" algn="ctr">
            <a:solidFill>
              <a:schemeClr val="tx1"/>
            </a:solidFill>
            <a:round/>
            <a:headEnd/>
            <a:tailEnd/>
          </a:ln>
        </p:spPr>
      </p:cxnSp>
      <p:cxnSp>
        <p:nvCxnSpPr>
          <p:cNvPr id="25" name="Straight Connector 125"/>
          <p:cNvCxnSpPr>
            <a:cxnSpLocks noChangeShapeType="1"/>
          </p:cNvCxnSpPr>
          <p:nvPr/>
        </p:nvCxnSpPr>
        <p:spPr bwMode="auto">
          <a:xfrm>
            <a:off x="2906471" y="4008963"/>
            <a:ext cx="410532" cy="0"/>
          </a:xfrm>
          <a:prstGeom prst="line">
            <a:avLst/>
          </a:prstGeom>
          <a:noFill/>
          <a:ln w="25400" algn="ctr">
            <a:solidFill>
              <a:srgbClr val="FFFFFF"/>
            </a:solidFill>
            <a:round/>
            <a:headEnd/>
            <a:tailEnd/>
          </a:ln>
        </p:spPr>
      </p:cxnSp>
      <p:cxnSp>
        <p:nvCxnSpPr>
          <p:cNvPr id="26" name="Straight Connector 126"/>
          <p:cNvCxnSpPr>
            <a:cxnSpLocks noChangeShapeType="1"/>
          </p:cNvCxnSpPr>
          <p:nvPr/>
        </p:nvCxnSpPr>
        <p:spPr bwMode="auto">
          <a:xfrm>
            <a:off x="2900571" y="2907958"/>
            <a:ext cx="1114572" cy="0"/>
          </a:xfrm>
          <a:prstGeom prst="line">
            <a:avLst/>
          </a:prstGeom>
          <a:noFill/>
          <a:ln w="25400" algn="ctr">
            <a:solidFill>
              <a:srgbClr val="FFFFFF"/>
            </a:solidFill>
            <a:round/>
            <a:headEnd/>
            <a:tailEnd/>
          </a:ln>
        </p:spPr>
      </p:cxnSp>
      <p:cxnSp>
        <p:nvCxnSpPr>
          <p:cNvPr id="27" name="Straight Connector 127"/>
          <p:cNvCxnSpPr>
            <a:cxnSpLocks noChangeShapeType="1"/>
          </p:cNvCxnSpPr>
          <p:nvPr/>
        </p:nvCxnSpPr>
        <p:spPr bwMode="auto">
          <a:xfrm rot="5400000" flipH="1" flipV="1">
            <a:off x="3226779" y="4350960"/>
            <a:ext cx="553229" cy="0"/>
          </a:xfrm>
          <a:prstGeom prst="line">
            <a:avLst/>
          </a:prstGeom>
          <a:noFill/>
          <a:ln w="25400" algn="ctr">
            <a:solidFill>
              <a:srgbClr val="FFFFFF"/>
            </a:solidFill>
            <a:round/>
            <a:headEnd/>
            <a:tailEnd/>
          </a:ln>
        </p:spPr>
      </p:cxnSp>
      <p:sp>
        <p:nvSpPr>
          <p:cNvPr id="29" name="TextBox 132"/>
          <p:cNvSpPr txBox="1">
            <a:spLocks noChangeArrowheads="1"/>
          </p:cNvSpPr>
          <p:nvPr/>
        </p:nvSpPr>
        <p:spPr bwMode="auto">
          <a:xfrm>
            <a:off x="4025785" y="3949909"/>
            <a:ext cx="947695" cy="369845"/>
          </a:xfrm>
          <a:prstGeom prst="rect">
            <a:avLst/>
          </a:prstGeom>
          <a:noFill/>
          <a:ln w="9525">
            <a:noFill/>
            <a:miter lim="800000"/>
            <a:headEnd/>
            <a:tailEnd/>
          </a:ln>
        </p:spPr>
        <p:txBody>
          <a:bodyPr wrap="none">
            <a:spAutoFit/>
          </a:bodyPr>
          <a:lstStyle/>
          <a:p>
            <a:r>
              <a:rPr lang="en-US" b="1" dirty="0" smtClean="0">
                <a:solidFill>
                  <a:schemeClr val="tx1"/>
                </a:solidFill>
              </a:rPr>
              <a:t>shadow</a:t>
            </a:r>
            <a:endParaRPr lang="en-US" sz="2000" b="1" dirty="0">
              <a:solidFill>
                <a:schemeClr val="tx1"/>
              </a:solidFill>
            </a:endParaRPr>
          </a:p>
        </p:txBody>
      </p:sp>
      <p:cxnSp>
        <p:nvCxnSpPr>
          <p:cNvPr id="30" name="Straight Connector 29"/>
          <p:cNvCxnSpPr/>
          <p:nvPr/>
        </p:nvCxnSpPr>
        <p:spPr bwMode="auto">
          <a:xfrm rot="5400000" flipH="1" flipV="1">
            <a:off x="2815634" y="3237236"/>
            <a:ext cx="657554" cy="0"/>
          </a:xfrm>
          <a:prstGeom prst="line">
            <a:avLst/>
          </a:prstGeom>
          <a:noFill/>
          <a:ln w="28575" cap="flat" cmpd="sng" algn="ctr">
            <a:solidFill>
              <a:srgbClr val="FFFFFF"/>
            </a:solidFill>
            <a:prstDash val="solid"/>
            <a:round/>
            <a:headEnd type="none" w="med" len="med"/>
            <a:tailEnd type="none" w="med" len="med"/>
          </a:ln>
          <a:effectLst/>
        </p:spPr>
      </p:cxnSp>
      <p:sp>
        <p:nvSpPr>
          <p:cNvPr id="31" name="Text Box 41"/>
          <p:cNvSpPr txBox="1">
            <a:spLocks noChangeArrowheads="1"/>
          </p:cNvSpPr>
          <p:nvPr/>
        </p:nvSpPr>
        <p:spPr bwMode="auto">
          <a:xfrm rot="16200000">
            <a:off x="3096141" y="3532868"/>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2" name="Straight Connector 116"/>
          <p:cNvCxnSpPr>
            <a:cxnSpLocks noChangeShapeType="1"/>
          </p:cNvCxnSpPr>
          <p:nvPr/>
        </p:nvCxnSpPr>
        <p:spPr bwMode="auto">
          <a:xfrm>
            <a:off x="3136466" y="3568302"/>
            <a:ext cx="205151" cy="0"/>
          </a:xfrm>
          <a:prstGeom prst="line">
            <a:avLst/>
          </a:prstGeom>
          <a:noFill/>
          <a:ln w="25400" algn="ctr">
            <a:solidFill>
              <a:srgbClr val="FFFFFF"/>
            </a:solidFill>
            <a:round/>
            <a:headEnd/>
            <a:tailEnd/>
          </a:ln>
        </p:spPr>
      </p:cxnSp>
      <p:sp>
        <p:nvSpPr>
          <p:cNvPr id="33" name="AutoShape 39"/>
          <p:cNvSpPr>
            <a:spLocks noChangeArrowheads="1"/>
          </p:cNvSpPr>
          <p:nvPr/>
        </p:nvSpPr>
        <p:spPr bwMode="auto">
          <a:xfrm rot="16200000">
            <a:off x="5155197" y="285277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34" name="Straight Connector 127"/>
          <p:cNvCxnSpPr>
            <a:cxnSpLocks noChangeShapeType="1"/>
          </p:cNvCxnSpPr>
          <p:nvPr/>
        </p:nvCxnSpPr>
        <p:spPr bwMode="auto">
          <a:xfrm rot="5400000" flipH="1" flipV="1">
            <a:off x="4934888" y="4004356"/>
            <a:ext cx="1294289" cy="0"/>
          </a:xfrm>
          <a:prstGeom prst="line">
            <a:avLst/>
          </a:prstGeom>
          <a:noFill/>
          <a:ln w="25400" algn="ctr">
            <a:solidFill>
              <a:srgbClr val="FFFFFF"/>
            </a:solidFill>
            <a:round/>
            <a:headEnd/>
            <a:tailEnd/>
          </a:ln>
        </p:spPr>
      </p:cxnSp>
      <p:sp>
        <p:nvSpPr>
          <p:cNvPr id="35" name="Text Box 41"/>
          <p:cNvSpPr txBox="1">
            <a:spLocks noChangeArrowheads="1"/>
          </p:cNvSpPr>
          <p:nvPr/>
        </p:nvSpPr>
        <p:spPr bwMode="auto">
          <a:xfrm rot="16200000">
            <a:off x="5174780" y="281573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6" name="Straight Connector 116"/>
          <p:cNvCxnSpPr>
            <a:cxnSpLocks noChangeShapeType="1"/>
          </p:cNvCxnSpPr>
          <p:nvPr/>
        </p:nvCxnSpPr>
        <p:spPr bwMode="auto">
          <a:xfrm>
            <a:off x="5046724" y="2895091"/>
            <a:ext cx="338692" cy="0"/>
          </a:xfrm>
          <a:prstGeom prst="line">
            <a:avLst/>
          </a:prstGeom>
          <a:noFill/>
          <a:ln w="25400" algn="ctr">
            <a:solidFill>
              <a:srgbClr val="FFFFFF"/>
            </a:solidFill>
            <a:round/>
            <a:headEnd/>
            <a:tailEnd/>
          </a:ln>
        </p:spPr>
      </p:cxnSp>
      <p:cxnSp>
        <p:nvCxnSpPr>
          <p:cNvPr id="37" name="Straight Connector 116"/>
          <p:cNvCxnSpPr>
            <a:cxnSpLocks noChangeShapeType="1"/>
          </p:cNvCxnSpPr>
          <p:nvPr/>
        </p:nvCxnSpPr>
        <p:spPr bwMode="auto">
          <a:xfrm>
            <a:off x="5211228" y="3244740"/>
            <a:ext cx="168384" cy="0"/>
          </a:xfrm>
          <a:prstGeom prst="line">
            <a:avLst/>
          </a:prstGeom>
          <a:noFill/>
          <a:ln w="25400" algn="ctr">
            <a:solidFill>
              <a:srgbClr val="FFFFFF"/>
            </a:solidFill>
            <a:round/>
            <a:headEnd/>
            <a:tailEnd/>
          </a:ln>
        </p:spPr>
      </p:cxnSp>
      <p:cxnSp>
        <p:nvCxnSpPr>
          <p:cNvPr id="38" name="Straight Connector 37"/>
          <p:cNvCxnSpPr/>
          <p:nvPr/>
        </p:nvCxnSpPr>
        <p:spPr bwMode="auto">
          <a:xfrm rot="5400000" flipH="1" flipV="1">
            <a:off x="4916857" y="3525983"/>
            <a:ext cx="577497" cy="0"/>
          </a:xfrm>
          <a:prstGeom prst="line">
            <a:avLst/>
          </a:prstGeom>
          <a:noFill/>
          <a:ln w="28575" cap="flat" cmpd="sng" algn="ctr">
            <a:solidFill>
              <a:srgbClr val="FFFFFF"/>
            </a:solidFill>
            <a:prstDash val="solid"/>
            <a:round/>
            <a:headEnd type="none" w="med" len="med"/>
            <a:tailEnd type="none" w="med" len="med"/>
          </a:ln>
          <a:effectLst/>
        </p:spPr>
      </p:cxnSp>
      <p:cxnSp>
        <p:nvCxnSpPr>
          <p:cNvPr id="39" name="Straight Connector 116"/>
          <p:cNvCxnSpPr>
            <a:cxnSpLocks noChangeShapeType="1"/>
          </p:cNvCxnSpPr>
          <p:nvPr/>
        </p:nvCxnSpPr>
        <p:spPr bwMode="auto">
          <a:xfrm>
            <a:off x="5031238" y="3813571"/>
            <a:ext cx="168384" cy="0"/>
          </a:xfrm>
          <a:prstGeom prst="line">
            <a:avLst/>
          </a:prstGeom>
          <a:noFill/>
          <a:ln w="25400" algn="ctr">
            <a:solidFill>
              <a:srgbClr val="FFFFFF"/>
            </a:solidFill>
            <a:round/>
            <a:headEnd/>
            <a:tailEnd/>
          </a:ln>
        </p:spPr>
      </p:cxnSp>
      <p:sp>
        <p:nvSpPr>
          <p:cNvPr id="47" name="Rectangle 36"/>
          <p:cNvSpPr>
            <a:spLocks noChangeArrowheads="1"/>
          </p:cNvSpPr>
          <p:nvPr/>
        </p:nvSpPr>
        <p:spPr bwMode="auto">
          <a:xfrm>
            <a:off x="422671" y="3490980"/>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48" name="AutoShape 39"/>
          <p:cNvSpPr>
            <a:spLocks noChangeArrowheads="1"/>
          </p:cNvSpPr>
          <p:nvPr/>
        </p:nvSpPr>
        <p:spPr bwMode="auto">
          <a:xfrm rot="16200000">
            <a:off x="516079" y="378319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49" name="Rectangle 103"/>
          <p:cNvSpPr>
            <a:spLocks noChangeArrowheads="1"/>
          </p:cNvSpPr>
          <p:nvPr/>
        </p:nvSpPr>
        <p:spPr bwMode="auto">
          <a:xfrm>
            <a:off x="1432488"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50" name="TextBox 104"/>
          <p:cNvSpPr txBox="1">
            <a:spLocks noChangeArrowheads="1"/>
          </p:cNvSpPr>
          <p:nvPr/>
        </p:nvSpPr>
        <p:spPr bwMode="auto">
          <a:xfrm>
            <a:off x="1498969" y="3853093"/>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1" name="Straight Connector 116"/>
          <p:cNvCxnSpPr>
            <a:cxnSpLocks noChangeShapeType="1"/>
          </p:cNvCxnSpPr>
          <p:nvPr/>
        </p:nvCxnSpPr>
        <p:spPr bwMode="auto">
          <a:xfrm>
            <a:off x="1092736" y="4005987"/>
            <a:ext cx="409353" cy="0"/>
          </a:xfrm>
          <a:prstGeom prst="line">
            <a:avLst/>
          </a:prstGeom>
          <a:noFill/>
          <a:ln w="25400" algn="ctr">
            <a:solidFill>
              <a:srgbClr val="FFFFFF"/>
            </a:solidFill>
            <a:round/>
            <a:headEnd/>
            <a:tailEnd/>
          </a:ln>
        </p:spPr>
      </p:cxnSp>
      <p:sp>
        <p:nvSpPr>
          <p:cNvPr id="52" name="TextBox 117"/>
          <p:cNvSpPr txBox="1">
            <a:spLocks noChangeArrowheads="1"/>
          </p:cNvSpPr>
          <p:nvPr/>
        </p:nvSpPr>
        <p:spPr bwMode="auto">
          <a:xfrm>
            <a:off x="2142920" y="38470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3"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54"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cxnSp>
        <p:nvCxnSpPr>
          <p:cNvPr id="55" name="Straight Connector 124"/>
          <p:cNvCxnSpPr>
            <a:cxnSpLocks noChangeShapeType="1"/>
          </p:cNvCxnSpPr>
          <p:nvPr/>
        </p:nvCxnSpPr>
        <p:spPr bwMode="auto">
          <a:xfrm>
            <a:off x="2485492" y="4017052"/>
            <a:ext cx="409353" cy="0"/>
          </a:xfrm>
          <a:prstGeom prst="line">
            <a:avLst/>
          </a:prstGeom>
          <a:noFill/>
          <a:ln w="25400" algn="ctr">
            <a:solidFill>
              <a:srgbClr val="FFFFFF"/>
            </a:solidFill>
            <a:round/>
            <a:headEnd/>
            <a:tailEnd/>
          </a:ln>
        </p:spPr>
      </p:cxnSp>
      <p:cxnSp>
        <p:nvCxnSpPr>
          <p:cNvPr id="56" name="Straight Connector 125"/>
          <p:cNvCxnSpPr>
            <a:cxnSpLocks noChangeShapeType="1"/>
          </p:cNvCxnSpPr>
          <p:nvPr/>
        </p:nvCxnSpPr>
        <p:spPr bwMode="auto">
          <a:xfrm>
            <a:off x="345992" y="4222248"/>
            <a:ext cx="410532" cy="0"/>
          </a:xfrm>
          <a:prstGeom prst="line">
            <a:avLst/>
          </a:prstGeom>
          <a:noFill/>
          <a:ln w="25400" algn="ctr">
            <a:solidFill>
              <a:srgbClr val="FFFFFF"/>
            </a:solidFill>
            <a:round/>
            <a:headEnd/>
            <a:tailEnd/>
          </a:ln>
        </p:spPr>
      </p:cxnSp>
      <p:cxnSp>
        <p:nvCxnSpPr>
          <p:cNvPr id="57" name="Straight Connector 126"/>
          <p:cNvCxnSpPr>
            <a:cxnSpLocks noChangeShapeType="1"/>
          </p:cNvCxnSpPr>
          <p:nvPr/>
        </p:nvCxnSpPr>
        <p:spPr bwMode="auto">
          <a:xfrm>
            <a:off x="340093" y="3747477"/>
            <a:ext cx="409353" cy="0"/>
          </a:xfrm>
          <a:prstGeom prst="line">
            <a:avLst/>
          </a:prstGeom>
          <a:noFill/>
          <a:ln w="25400" algn="ctr">
            <a:solidFill>
              <a:srgbClr val="FFFFFF"/>
            </a:solidFill>
            <a:round/>
            <a:headEnd/>
            <a:tailEnd/>
          </a:ln>
        </p:spPr>
      </p:cxnSp>
      <p:cxnSp>
        <p:nvCxnSpPr>
          <p:cNvPr id="58" name="Straight Connector 127"/>
          <p:cNvCxnSpPr>
            <a:cxnSpLocks noChangeShapeType="1"/>
          </p:cNvCxnSpPr>
          <p:nvPr/>
        </p:nvCxnSpPr>
        <p:spPr bwMode="auto">
          <a:xfrm rot="5400000" flipH="1" flipV="1">
            <a:off x="666300" y="4564245"/>
            <a:ext cx="553229" cy="0"/>
          </a:xfrm>
          <a:prstGeom prst="line">
            <a:avLst/>
          </a:prstGeom>
          <a:noFill/>
          <a:ln w="25400" algn="ctr">
            <a:solidFill>
              <a:srgbClr val="FFFFFF"/>
            </a:solidFill>
            <a:round/>
            <a:headEnd/>
            <a:tailEnd/>
          </a:ln>
        </p:spPr>
      </p:cxnSp>
      <p:cxnSp>
        <p:nvCxnSpPr>
          <p:cNvPr id="64" name="Straight Connector 63"/>
          <p:cNvCxnSpPr/>
          <p:nvPr/>
        </p:nvCxnSpPr>
        <p:spPr bwMode="auto">
          <a:xfrm rot="5400000" flipH="1" flipV="1">
            <a:off x="1501164" y="2844456"/>
            <a:ext cx="2322859" cy="0"/>
          </a:xfrm>
          <a:prstGeom prst="line">
            <a:avLst/>
          </a:prstGeom>
          <a:noFill/>
          <a:ln w="28575" cap="flat" cmpd="sng" algn="ctr">
            <a:solidFill>
              <a:srgbClr val="FFFFFF"/>
            </a:solidFill>
            <a:prstDash val="solid"/>
            <a:round/>
            <a:headEnd type="none" w="med" len="med"/>
            <a:tailEnd type="none" w="med" len="med"/>
          </a:ln>
          <a:effectLst/>
        </p:spPr>
      </p:cxnSp>
      <p:sp>
        <p:nvSpPr>
          <p:cNvPr id="66" name="TextBox 132"/>
          <p:cNvSpPr txBox="1">
            <a:spLocks noChangeArrowheads="1"/>
          </p:cNvSpPr>
          <p:nvPr/>
        </p:nvSpPr>
        <p:spPr bwMode="auto">
          <a:xfrm>
            <a:off x="1465306" y="41631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67" name="Text Box 41"/>
          <p:cNvSpPr txBox="1">
            <a:spLocks noChangeArrowheads="1"/>
          </p:cNvSpPr>
          <p:nvPr/>
        </p:nvSpPr>
        <p:spPr bwMode="auto">
          <a:xfrm rot="16200000">
            <a:off x="535662" y="374615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sp>
        <p:nvSpPr>
          <p:cNvPr id="70" name="Rectangle 36"/>
          <p:cNvSpPr>
            <a:spLocks noChangeArrowheads="1"/>
          </p:cNvSpPr>
          <p:nvPr/>
        </p:nvSpPr>
        <p:spPr bwMode="auto">
          <a:xfrm>
            <a:off x="6300010" y="2318163"/>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71" name="AutoShape 39"/>
          <p:cNvSpPr>
            <a:spLocks noChangeArrowheads="1"/>
          </p:cNvSpPr>
          <p:nvPr/>
        </p:nvSpPr>
        <p:spPr bwMode="auto">
          <a:xfrm rot="16200000">
            <a:off x="6393418" y="2610382"/>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2" name="Rectangle 103"/>
          <p:cNvSpPr>
            <a:spLocks noChangeArrowheads="1"/>
          </p:cNvSpPr>
          <p:nvPr/>
        </p:nvSpPr>
        <p:spPr bwMode="auto">
          <a:xfrm>
            <a:off x="7309827" y="2646077"/>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3" name="TextBox 104"/>
          <p:cNvSpPr txBox="1">
            <a:spLocks noChangeArrowheads="1"/>
          </p:cNvSpPr>
          <p:nvPr/>
        </p:nvSpPr>
        <p:spPr bwMode="auto">
          <a:xfrm>
            <a:off x="7376308" y="2680276"/>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4" name="Straight Connector 116"/>
          <p:cNvCxnSpPr>
            <a:cxnSpLocks noChangeShapeType="1"/>
          </p:cNvCxnSpPr>
          <p:nvPr/>
        </p:nvCxnSpPr>
        <p:spPr bwMode="auto">
          <a:xfrm>
            <a:off x="6970075" y="2833170"/>
            <a:ext cx="409353" cy="0"/>
          </a:xfrm>
          <a:prstGeom prst="line">
            <a:avLst/>
          </a:prstGeom>
          <a:noFill/>
          <a:ln w="25400" algn="ctr">
            <a:solidFill>
              <a:srgbClr val="FFFFFF"/>
            </a:solidFill>
            <a:round/>
            <a:headEnd/>
            <a:tailEnd/>
          </a:ln>
        </p:spPr>
      </p:cxnSp>
      <p:sp>
        <p:nvSpPr>
          <p:cNvPr id="75" name="TextBox 117"/>
          <p:cNvSpPr txBox="1">
            <a:spLocks noChangeArrowheads="1"/>
          </p:cNvSpPr>
          <p:nvPr/>
        </p:nvSpPr>
        <p:spPr bwMode="auto">
          <a:xfrm>
            <a:off x="8020259" y="2674242"/>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6" name="Straight Connector 119"/>
          <p:cNvCxnSpPr>
            <a:cxnSpLocks noChangeShapeType="1"/>
          </p:cNvCxnSpPr>
          <p:nvPr/>
        </p:nvCxnSpPr>
        <p:spPr bwMode="auto">
          <a:xfrm flipV="1">
            <a:off x="7788781" y="3327358"/>
            <a:ext cx="110891" cy="76447"/>
          </a:xfrm>
          <a:prstGeom prst="line">
            <a:avLst/>
          </a:prstGeom>
          <a:noFill/>
          <a:ln w="9525" algn="ctr">
            <a:solidFill>
              <a:schemeClr val="tx1"/>
            </a:solidFill>
            <a:round/>
            <a:headEnd/>
            <a:tailEnd/>
          </a:ln>
        </p:spPr>
      </p:cxnSp>
      <p:cxnSp>
        <p:nvCxnSpPr>
          <p:cNvPr id="77" name="Straight Connector 120"/>
          <p:cNvCxnSpPr>
            <a:cxnSpLocks noChangeShapeType="1"/>
          </p:cNvCxnSpPr>
          <p:nvPr/>
        </p:nvCxnSpPr>
        <p:spPr bwMode="auto">
          <a:xfrm>
            <a:off x="7902031" y="3330376"/>
            <a:ext cx="96734" cy="82481"/>
          </a:xfrm>
          <a:prstGeom prst="line">
            <a:avLst/>
          </a:prstGeom>
          <a:noFill/>
          <a:ln w="9525" algn="ctr">
            <a:solidFill>
              <a:schemeClr val="tx1"/>
            </a:solidFill>
            <a:round/>
            <a:headEnd/>
            <a:tailEnd/>
          </a:ln>
        </p:spPr>
      </p:cxnSp>
      <p:cxnSp>
        <p:nvCxnSpPr>
          <p:cNvPr id="78" name="Straight Connector 124"/>
          <p:cNvCxnSpPr>
            <a:cxnSpLocks noChangeShapeType="1"/>
          </p:cNvCxnSpPr>
          <p:nvPr/>
        </p:nvCxnSpPr>
        <p:spPr bwMode="auto">
          <a:xfrm>
            <a:off x="8362831" y="2844235"/>
            <a:ext cx="409353" cy="0"/>
          </a:xfrm>
          <a:prstGeom prst="line">
            <a:avLst/>
          </a:prstGeom>
          <a:noFill/>
          <a:ln w="25400" algn="ctr">
            <a:solidFill>
              <a:srgbClr val="FFFFFF"/>
            </a:solidFill>
            <a:round/>
            <a:headEnd/>
            <a:tailEnd/>
          </a:ln>
        </p:spPr>
      </p:cxnSp>
      <p:cxnSp>
        <p:nvCxnSpPr>
          <p:cNvPr id="79" name="Straight Connector 125"/>
          <p:cNvCxnSpPr>
            <a:cxnSpLocks noChangeShapeType="1"/>
          </p:cNvCxnSpPr>
          <p:nvPr/>
        </p:nvCxnSpPr>
        <p:spPr bwMode="auto">
          <a:xfrm>
            <a:off x="6223331" y="3049431"/>
            <a:ext cx="410532" cy="0"/>
          </a:xfrm>
          <a:prstGeom prst="line">
            <a:avLst/>
          </a:prstGeom>
          <a:noFill/>
          <a:ln w="25400" algn="ctr">
            <a:solidFill>
              <a:srgbClr val="FFFFFF"/>
            </a:solidFill>
            <a:round/>
            <a:headEnd/>
            <a:tailEnd/>
          </a:ln>
        </p:spPr>
      </p:cxnSp>
      <p:cxnSp>
        <p:nvCxnSpPr>
          <p:cNvPr id="80" name="Straight Connector 126"/>
          <p:cNvCxnSpPr>
            <a:cxnSpLocks noChangeShapeType="1"/>
          </p:cNvCxnSpPr>
          <p:nvPr/>
        </p:nvCxnSpPr>
        <p:spPr bwMode="auto">
          <a:xfrm>
            <a:off x="6217432" y="2574660"/>
            <a:ext cx="409353" cy="0"/>
          </a:xfrm>
          <a:prstGeom prst="line">
            <a:avLst/>
          </a:prstGeom>
          <a:noFill/>
          <a:ln w="25400" algn="ctr">
            <a:solidFill>
              <a:srgbClr val="FFFFFF"/>
            </a:solidFill>
            <a:round/>
            <a:headEnd/>
            <a:tailEnd/>
          </a:ln>
        </p:spPr>
      </p:cxnSp>
      <p:cxnSp>
        <p:nvCxnSpPr>
          <p:cNvPr id="81" name="Straight Connector 127"/>
          <p:cNvCxnSpPr>
            <a:cxnSpLocks noChangeShapeType="1"/>
          </p:cNvCxnSpPr>
          <p:nvPr/>
        </p:nvCxnSpPr>
        <p:spPr bwMode="auto">
          <a:xfrm rot="5400000" flipH="1" flipV="1">
            <a:off x="6543639" y="3391428"/>
            <a:ext cx="553229" cy="0"/>
          </a:xfrm>
          <a:prstGeom prst="line">
            <a:avLst/>
          </a:prstGeom>
          <a:noFill/>
          <a:ln w="25400" algn="ctr">
            <a:solidFill>
              <a:srgbClr val="FFFFFF"/>
            </a:solidFill>
            <a:round/>
            <a:headEnd/>
            <a:tailEnd/>
          </a:ln>
        </p:spPr>
      </p:cxnSp>
      <p:cxnSp>
        <p:nvCxnSpPr>
          <p:cNvPr id="82" name="Straight Connector 81"/>
          <p:cNvCxnSpPr/>
          <p:nvPr/>
        </p:nvCxnSpPr>
        <p:spPr bwMode="auto">
          <a:xfrm rot="5400000" flipH="1" flipV="1">
            <a:off x="7984790" y="2277926"/>
            <a:ext cx="1110285" cy="0"/>
          </a:xfrm>
          <a:prstGeom prst="line">
            <a:avLst/>
          </a:prstGeom>
          <a:noFill/>
          <a:ln w="28575" cap="flat" cmpd="sng" algn="ctr">
            <a:solidFill>
              <a:srgbClr val="FFFFFF"/>
            </a:solidFill>
            <a:prstDash val="solid"/>
            <a:round/>
            <a:headEnd type="none" w="med" len="med"/>
            <a:tailEnd type="none" w="med" len="med"/>
          </a:ln>
          <a:effectLst/>
        </p:spPr>
      </p:cxnSp>
      <p:sp>
        <p:nvSpPr>
          <p:cNvPr id="83" name="TextBox 132"/>
          <p:cNvSpPr txBox="1">
            <a:spLocks noChangeArrowheads="1"/>
          </p:cNvSpPr>
          <p:nvPr/>
        </p:nvSpPr>
        <p:spPr bwMode="auto">
          <a:xfrm>
            <a:off x="7342645" y="2990378"/>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84" name="Text Box 41"/>
          <p:cNvSpPr txBox="1">
            <a:spLocks noChangeArrowheads="1"/>
          </p:cNvSpPr>
          <p:nvPr/>
        </p:nvSpPr>
        <p:spPr bwMode="auto">
          <a:xfrm rot="16200000">
            <a:off x="6413001" y="2573337"/>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85" name="Straight Connector 84"/>
          <p:cNvCxnSpPr/>
          <p:nvPr/>
        </p:nvCxnSpPr>
        <p:spPr bwMode="auto">
          <a:xfrm rot="5400000" flipH="1" flipV="1">
            <a:off x="-695354" y="2701998"/>
            <a:ext cx="2090951" cy="0"/>
          </a:xfrm>
          <a:prstGeom prst="line">
            <a:avLst/>
          </a:prstGeom>
          <a:noFill/>
          <a:ln w="28575" cap="flat" cmpd="sng" algn="ctr">
            <a:solidFill>
              <a:srgbClr val="FFFFFF"/>
            </a:solidFill>
            <a:prstDash val="solid"/>
            <a:round/>
            <a:headEnd type="none" w="med" len="med"/>
            <a:tailEnd type="none" w="med" len="med"/>
          </a:ln>
          <a:effectLst/>
        </p:spPr>
      </p:cxnSp>
      <p:sp>
        <p:nvSpPr>
          <p:cNvPr id="88" name="TextBox 87"/>
          <p:cNvSpPr txBox="1"/>
          <p:nvPr/>
        </p:nvSpPr>
        <p:spPr>
          <a:xfrm>
            <a:off x="1510745" y="5194849"/>
            <a:ext cx="6332183" cy="477054"/>
          </a:xfrm>
          <a:prstGeom prst="rect">
            <a:avLst/>
          </a:prstGeom>
          <a:noFill/>
        </p:spPr>
        <p:txBody>
          <a:bodyPr wrap="none" rtlCol="0">
            <a:spAutoFit/>
          </a:bodyPr>
          <a:lstStyle/>
          <a:p>
            <a:r>
              <a:rPr lang="en-US" sz="2000" b="1" dirty="0" smtClean="0"/>
              <a:t>3-bit scan chain fragment; middle cell transformed</a:t>
            </a:r>
            <a:endParaRPr lang="en-US" sz="2000" b="1" dirty="0"/>
          </a:p>
        </p:txBody>
      </p:sp>
      <p:cxnSp>
        <p:nvCxnSpPr>
          <p:cNvPr id="89" name="Straight Connector 88"/>
          <p:cNvCxnSpPr/>
          <p:nvPr/>
        </p:nvCxnSpPr>
        <p:spPr bwMode="auto">
          <a:xfrm rot="5400000" flipH="1" flipV="1">
            <a:off x="2291407" y="2293551"/>
            <a:ext cx="1221049" cy="0"/>
          </a:xfrm>
          <a:prstGeom prst="line">
            <a:avLst/>
          </a:prstGeom>
          <a:noFill/>
          <a:ln w="28575" cap="flat" cmpd="sng" algn="ctr">
            <a:solidFill>
              <a:srgbClr val="FFFFFF"/>
            </a:solidFill>
            <a:prstDash val="solid"/>
            <a:round/>
            <a:headEnd type="none" w="med" len="med"/>
            <a:tailEnd type="none" w="med" len="med"/>
          </a:ln>
          <a:effectLst/>
        </p:spPr>
      </p:cxnSp>
      <p:cxnSp>
        <p:nvCxnSpPr>
          <p:cNvPr id="93" name="Straight Connector 92"/>
          <p:cNvCxnSpPr/>
          <p:nvPr/>
        </p:nvCxnSpPr>
        <p:spPr bwMode="auto">
          <a:xfrm rot="5400000" flipH="1" flipV="1">
            <a:off x="5776683" y="2121275"/>
            <a:ext cx="903002" cy="0"/>
          </a:xfrm>
          <a:prstGeom prst="line">
            <a:avLst/>
          </a:prstGeom>
          <a:noFill/>
          <a:ln w="28575" cap="flat" cmpd="sng" algn="ctr">
            <a:solidFill>
              <a:srgbClr val="FFFFFF"/>
            </a:solidFill>
            <a:prstDash val="solid"/>
            <a:round/>
            <a:headEnd type="none" w="med" len="med"/>
            <a:tailEnd type="none" w="med" len="med"/>
          </a:ln>
          <a:effectLst/>
        </p:spPr>
      </p:cxnSp>
      <p:sp>
        <p:nvSpPr>
          <p:cNvPr id="96" name="Rounded Rectangle 95"/>
          <p:cNvSpPr/>
          <p:nvPr/>
        </p:nvSpPr>
        <p:spPr bwMode="auto">
          <a:xfrm>
            <a:off x="251790" y="1099930"/>
            <a:ext cx="8560905" cy="596348"/>
          </a:xfrm>
          <a:prstGeom prst="roundRect">
            <a:avLst/>
          </a:prstGeom>
          <a:solidFill>
            <a:schemeClr val="accent2">
              <a:lumMod val="40000"/>
              <a:lumOff val="60000"/>
            </a:schemeClr>
          </a:solidFill>
          <a:ln w="9525" cap="flat" cmpd="sng" algn="ctr">
            <a:solidFill>
              <a:schemeClr val="accent2">
                <a:lumMod val="60000"/>
                <a:lumOff val="40000"/>
              </a:schemeClr>
            </a:solid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2400" b="0" i="0" u="none" strike="noStrike" cap="none" normalizeH="0" baseline="0" dirty="0" smtClean="0">
                <a:ln>
                  <a:noFill/>
                </a:ln>
                <a:solidFill>
                  <a:schemeClr val="tx1"/>
                </a:solidFill>
                <a:effectLst/>
                <a:latin typeface="Arial" charset="0"/>
              </a:rPr>
              <a:t>Combinational Logic</a:t>
            </a:r>
          </a:p>
        </p:txBody>
      </p:sp>
      <p:sp>
        <p:nvSpPr>
          <p:cNvPr id="97" name="TextBox 131"/>
          <p:cNvSpPr txBox="1">
            <a:spLocks noChangeArrowheads="1"/>
          </p:cNvSpPr>
          <p:nvPr/>
        </p:nvSpPr>
        <p:spPr bwMode="auto">
          <a:xfrm>
            <a:off x="2916565" y="4509733"/>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98" name="TextBox 131"/>
          <p:cNvSpPr txBox="1">
            <a:spLocks noChangeArrowheads="1"/>
          </p:cNvSpPr>
          <p:nvPr/>
        </p:nvSpPr>
        <p:spPr bwMode="auto">
          <a:xfrm>
            <a:off x="4757533" y="4549489"/>
            <a:ext cx="1828800" cy="477054"/>
          </a:xfrm>
          <a:prstGeom prst="rect">
            <a:avLst/>
          </a:prstGeom>
          <a:noFill/>
          <a:ln w="9525">
            <a:noFill/>
            <a:miter lim="800000"/>
            <a:headEnd/>
            <a:tailEnd/>
          </a:ln>
        </p:spPr>
        <p:txBody>
          <a:bodyPr wrap="square">
            <a:spAutoFit/>
          </a:bodyPr>
          <a:lstStyle/>
          <a:p>
            <a:r>
              <a:rPr lang="en-US" sz="2000" dirty="0" err="1" smtClean="0">
                <a:solidFill>
                  <a:srgbClr val="FFFFCC"/>
                </a:solidFill>
              </a:rPr>
              <a:t>Sel_shadow</a:t>
            </a:r>
            <a:endParaRPr lang="en-US" sz="2000" dirty="0">
              <a:solidFill>
                <a:srgbClr val="FFFFCC"/>
              </a:solidFill>
            </a:endParaRPr>
          </a:p>
        </p:txBody>
      </p:sp>
      <p:sp>
        <p:nvSpPr>
          <p:cNvPr id="99" name="TextBox 131"/>
          <p:cNvSpPr txBox="1">
            <a:spLocks noChangeArrowheads="1"/>
          </p:cNvSpPr>
          <p:nvPr/>
        </p:nvSpPr>
        <p:spPr bwMode="auto">
          <a:xfrm>
            <a:off x="219748" y="4741646"/>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0" name="TextBox 131"/>
          <p:cNvSpPr txBox="1">
            <a:spLocks noChangeArrowheads="1"/>
          </p:cNvSpPr>
          <p:nvPr/>
        </p:nvSpPr>
        <p:spPr bwMode="auto">
          <a:xfrm>
            <a:off x="6189852" y="3568829"/>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1" name="TextBox 133"/>
          <p:cNvSpPr txBox="1">
            <a:spLocks noChangeArrowheads="1"/>
          </p:cNvSpPr>
          <p:nvPr/>
        </p:nvSpPr>
        <p:spPr bwMode="auto">
          <a:xfrm>
            <a:off x="-26504" y="4122062"/>
            <a:ext cx="655013" cy="386947"/>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102" name="TextBox 135"/>
          <p:cNvSpPr txBox="1">
            <a:spLocks noChangeArrowheads="1"/>
          </p:cNvSpPr>
          <p:nvPr/>
        </p:nvSpPr>
        <p:spPr bwMode="auto">
          <a:xfrm>
            <a:off x="8315988" y="2768040"/>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grpSp>
        <p:nvGrpSpPr>
          <p:cNvPr id="114" name="Group 113"/>
          <p:cNvGrpSpPr/>
          <p:nvPr/>
        </p:nvGrpSpPr>
        <p:grpSpPr>
          <a:xfrm>
            <a:off x="112644" y="1709530"/>
            <a:ext cx="8547652" cy="4696288"/>
            <a:chOff x="112644" y="1709530"/>
            <a:chExt cx="8547652" cy="4696288"/>
          </a:xfrm>
        </p:grpSpPr>
        <p:sp>
          <p:nvSpPr>
            <p:cNvPr id="103" name="TextBox 102"/>
            <p:cNvSpPr txBox="1"/>
            <p:nvPr/>
          </p:nvSpPr>
          <p:spPr>
            <a:xfrm>
              <a:off x="1524003" y="5897217"/>
              <a:ext cx="6473247" cy="508601"/>
            </a:xfrm>
            <a:prstGeom prst="rect">
              <a:avLst/>
            </a:prstGeom>
            <a:noFill/>
          </p:spPr>
          <p:txBody>
            <a:bodyPr wrap="none" rtlCol="0">
              <a:spAutoFit/>
            </a:bodyPr>
            <a:lstStyle/>
            <a:p>
              <a:r>
                <a:rPr lang="en-US" sz="2400" b="1" dirty="0" smtClean="0">
                  <a:solidFill>
                    <a:srgbClr val="FF33CC"/>
                  </a:solidFill>
                </a:rPr>
                <a:t>CAPTURE: 	 Scan-en = 0    </a:t>
              </a:r>
              <a:r>
                <a:rPr lang="en-US" sz="2400" b="1" dirty="0" err="1" smtClean="0">
                  <a:solidFill>
                    <a:srgbClr val="FF33CC"/>
                  </a:solidFill>
                </a:rPr>
                <a:t>Sel_shadow</a:t>
              </a:r>
              <a:r>
                <a:rPr lang="en-US" sz="2400" b="1" dirty="0" smtClean="0">
                  <a:solidFill>
                    <a:srgbClr val="FF33CC"/>
                  </a:solidFill>
                </a:rPr>
                <a:t> = 1</a:t>
              </a:r>
              <a:endParaRPr lang="en-US" sz="2400" b="1" dirty="0">
                <a:solidFill>
                  <a:srgbClr val="FF33CC"/>
                </a:solidFill>
              </a:endParaRPr>
            </a:p>
          </p:txBody>
        </p:sp>
        <p:sp>
          <p:nvSpPr>
            <p:cNvPr id="105" name="Freeform 104"/>
            <p:cNvSpPr/>
            <p:nvPr/>
          </p:nvSpPr>
          <p:spPr bwMode="auto">
            <a:xfrm>
              <a:off x="112644" y="1736035"/>
              <a:ext cx="1318591" cy="2292626"/>
            </a:xfrm>
            <a:custGeom>
              <a:avLst/>
              <a:gdLst>
                <a:gd name="connsiteX0" fmla="*/ 324678 w 1318591"/>
                <a:gd name="connsiteY0" fmla="*/ 0 h 2292626"/>
                <a:gd name="connsiteX1" fmla="*/ 165652 w 1318591"/>
                <a:gd name="connsiteY1" fmla="*/ 1736035 h 2292626"/>
                <a:gd name="connsiteX2" fmla="*/ 1318591 w 1318591"/>
                <a:gd name="connsiteY2" fmla="*/ 2292626 h 2292626"/>
              </a:gdLst>
              <a:ahLst/>
              <a:cxnLst>
                <a:cxn ang="0">
                  <a:pos x="connsiteX0" y="connsiteY0"/>
                </a:cxn>
                <a:cxn ang="0">
                  <a:pos x="connsiteX1" y="connsiteY1"/>
                </a:cxn>
                <a:cxn ang="0">
                  <a:pos x="connsiteX2" y="connsiteY2"/>
                </a:cxn>
              </a:cxnLst>
              <a:rect l="l" t="t" r="r" b="b"/>
              <a:pathLst>
                <a:path w="1318591" h="2292626">
                  <a:moveTo>
                    <a:pt x="324678" y="0"/>
                  </a:moveTo>
                  <a:cubicBezTo>
                    <a:pt x="162339" y="676965"/>
                    <a:pt x="0" y="1353931"/>
                    <a:pt x="165652" y="1736035"/>
                  </a:cubicBezTo>
                  <a:cubicBezTo>
                    <a:pt x="331304" y="2118139"/>
                    <a:pt x="824947" y="2205382"/>
                    <a:pt x="1318591" y="2292626"/>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06" name="Freeform 105"/>
            <p:cNvSpPr/>
            <p:nvPr/>
          </p:nvSpPr>
          <p:spPr bwMode="auto">
            <a:xfrm>
              <a:off x="2464904" y="1709530"/>
              <a:ext cx="282714" cy="2332383"/>
            </a:xfrm>
            <a:custGeom>
              <a:avLst/>
              <a:gdLst>
                <a:gd name="connsiteX0" fmla="*/ 0 w 282714"/>
                <a:gd name="connsiteY0" fmla="*/ 2332383 h 2332383"/>
                <a:gd name="connsiteX1" fmla="*/ 251792 w 282714"/>
                <a:gd name="connsiteY1" fmla="*/ 1656522 h 2332383"/>
                <a:gd name="connsiteX2" fmla="*/ 185531 w 282714"/>
                <a:gd name="connsiteY2" fmla="*/ 0 h 2332383"/>
              </a:gdLst>
              <a:ahLst/>
              <a:cxnLst>
                <a:cxn ang="0">
                  <a:pos x="connsiteX0" y="connsiteY0"/>
                </a:cxn>
                <a:cxn ang="0">
                  <a:pos x="connsiteX1" y="connsiteY1"/>
                </a:cxn>
                <a:cxn ang="0">
                  <a:pos x="connsiteX2" y="connsiteY2"/>
                </a:cxn>
              </a:cxnLst>
              <a:rect l="l" t="t" r="r" b="b"/>
              <a:pathLst>
                <a:path w="282714" h="2332383">
                  <a:moveTo>
                    <a:pt x="0" y="2332383"/>
                  </a:moveTo>
                  <a:cubicBezTo>
                    <a:pt x="110435" y="2188818"/>
                    <a:pt x="220870" y="2045253"/>
                    <a:pt x="251792" y="1656522"/>
                  </a:cubicBezTo>
                  <a:cubicBezTo>
                    <a:pt x="282714" y="1267792"/>
                    <a:pt x="234122" y="633896"/>
                    <a:pt x="185531" y="0"/>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08" name="Freeform 107"/>
            <p:cNvSpPr/>
            <p:nvPr/>
          </p:nvSpPr>
          <p:spPr bwMode="auto">
            <a:xfrm>
              <a:off x="6060661" y="1762539"/>
              <a:ext cx="1241287" cy="1099931"/>
            </a:xfrm>
            <a:custGeom>
              <a:avLst/>
              <a:gdLst>
                <a:gd name="connsiteX0" fmla="*/ 234122 w 1241287"/>
                <a:gd name="connsiteY0" fmla="*/ 0 h 1099931"/>
                <a:gd name="connsiteX1" fmla="*/ 167861 w 1241287"/>
                <a:gd name="connsiteY1" fmla="*/ 649357 h 1099931"/>
                <a:gd name="connsiteX2" fmla="*/ 1241287 w 1241287"/>
                <a:gd name="connsiteY2" fmla="*/ 1099931 h 1099931"/>
              </a:gdLst>
              <a:ahLst/>
              <a:cxnLst>
                <a:cxn ang="0">
                  <a:pos x="connsiteX0" y="connsiteY0"/>
                </a:cxn>
                <a:cxn ang="0">
                  <a:pos x="connsiteX1" y="connsiteY1"/>
                </a:cxn>
                <a:cxn ang="0">
                  <a:pos x="connsiteX2" y="connsiteY2"/>
                </a:cxn>
              </a:cxnLst>
              <a:rect l="l" t="t" r="r" b="b"/>
              <a:pathLst>
                <a:path w="1241287" h="1099931">
                  <a:moveTo>
                    <a:pt x="234122" y="0"/>
                  </a:moveTo>
                  <a:cubicBezTo>
                    <a:pt x="117061" y="233017"/>
                    <a:pt x="0" y="466035"/>
                    <a:pt x="167861" y="649357"/>
                  </a:cubicBezTo>
                  <a:cubicBezTo>
                    <a:pt x="335722" y="832679"/>
                    <a:pt x="788504" y="966305"/>
                    <a:pt x="1241287" y="1099931"/>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09" name="Freeform 108"/>
            <p:cNvSpPr/>
            <p:nvPr/>
          </p:nvSpPr>
          <p:spPr bwMode="auto">
            <a:xfrm>
              <a:off x="8322365" y="1722783"/>
              <a:ext cx="337931" cy="1192695"/>
            </a:xfrm>
            <a:custGeom>
              <a:avLst/>
              <a:gdLst>
                <a:gd name="connsiteX0" fmla="*/ 0 w 337931"/>
                <a:gd name="connsiteY0" fmla="*/ 1139687 h 1192695"/>
                <a:gd name="connsiteX1" fmla="*/ 53009 w 337931"/>
                <a:gd name="connsiteY1" fmla="*/ 1113182 h 1192695"/>
                <a:gd name="connsiteX2" fmla="*/ 304800 w 337931"/>
                <a:gd name="connsiteY2" fmla="*/ 662608 h 1192695"/>
                <a:gd name="connsiteX3" fmla="*/ 251792 w 337931"/>
                <a:gd name="connsiteY3" fmla="*/ 0 h 1192695"/>
              </a:gdLst>
              <a:ahLst/>
              <a:cxnLst>
                <a:cxn ang="0">
                  <a:pos x="connsiteX0" y="connsiteY0"/>
                </a:cxn>
                <a:cxn ang="0">
                  <a:pos x="connsiteX1" y="connsiteY1"/>
                </a:cxn>
                <a:cxn ang="0">
                  <a:pos x="connsiteX2" y="connsiteY2"/>
                </a:cxn>
                <a:cxn ang="0">
                  <a:pos x="connsiteX3" y="connsiteY3"/>
                </a:cxn>
              </a:cxnLst>
              <a:rect l="l" t="t" r="r" b="b"/>
              <a:pathLst>
                <a:path w="337931" h="1192695">
                  <a:moveTo>
                    <a:pt x="0" y="1139687"/>
                  </a:moveTo>
                  <a:cubicBezTo>
                    <a:pt x="1104" y="1166191"/>
                    <a:pt x="2209" y="1192695"/>
                    <a:pt x="53009" y="1113182"/>
                  </a:cubicBezTo>
                  <a:cubicBezTo>
                    <a:pt x="103809" y="1033669"/>
                    <a:pt x="271670" y="848138"/>
                    <a:pt x="304800" y="662608"/>
                  </a:cubicBezTo>
                  <a:cubicBezTo>
                    <a:pt x="337931" y="477078"/>
                    <a:pt x="294861" y="238539"/>
                    <a:pt x="251792" y="0"/>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dirty="0" smtClean="0">
                <a:ln>
                  <a:noFill/>
                </a:ln>
                <a:solidFill>
                  <a:srgbClr val="FF33CC"/>
                </a:solidFill>
                <a:effectLst/>
                <a:latin typeface="Arial" charset="0"/>
              </a:endParaRPr>
            </a:p>
          </p:txBody>
        </p:sp>
        <p:sp>
          <p:nvSpPr>
            <p:cNvPr id="110" name="Freeform 109"/>
            <p:cNvSpPr/>
            <p:nvPr/>
          </p:nvSpPr>
          <p:spPr bwMode="auto">
            <a:xfrm>
              <a:off x="2824921" y="1736035"/>
              <a:ext cx="1177236" cy="1190487"/>
            </a:xfrm>
            <a:custGeom>
              <a:avLst/>
              <a:gdLst>
                <a:gd name="connsiteX0" fmla="*/ 156818 w 1177236"/>
                <a:gd name="connsiteY0" fmla="*/ 0 h 1190487"/>
                <a:gd name="connsiteX1" fmla="*/ 170070 w 1177236"/>
                <a:gd name="connsiteY1" fmla="*/ 993913 h 1190487"/>
                <a:gd name="connsiteX2" fmla="*/ 1177236 w 1177236"/>
                <a:gd name="connsiteY2" fmla="*/ 1179443 h 1190487"/>
              </a:gdLst>
              <a:ahLst/>
              <a:cxnLst>
                <a:cxn ang="0">
                  <a:pos x="connsiteX0" y="connsiteY0"/>
                </a:cxn>
                <a:cxn ang="0">
                  <a:pos x="connsiteX1" y="connsiteY1"/>
                </a:cxn>
                <a:cxn ang="0">
                  <a:pos x="connsiteX2" y="connsiteY2"/>
                </a:cxn>
              </a:cxnLst>
              <a:rect l="l" t="t" r="r" b="b"/>
              <a:pathLst>
                <a:path w="1177236" h="1190487">
                  <a:moveTo>
                    <a:pt x="156818" y="0"/>
                  </a:moveTo>
                  <a:cubicBezTo>
                    <a:pt x="78409" y="398669"/>
                    <a:pt x="0" y="797339"/>
                    <a:pt x="170070" y="993913"/>
                  </a:cubicBezTo>
                  <a:cubicBezTo>
                    <a:pt x="340140" y="1190487"/>
                    <a:pt x="758688" y="1184965"/>
                    <a:pt x="1177236" y="1179443"/>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11" name="Freeform 110"/>
            <p:cNvSpPr/>
            <p:nvPr/>
          </p:nvSpPr>
          <p:spPr bwMode="auto">
            <a:xfrm>
              <a:off x="2800626" y="1762539"/>
              <a:ext cx="1161774" cy="2027583"/>
            </a:xfrm>
            <a:custGeom>
              <a:avLst/>
              <a:gdLst>
                <a:gd name="connsiteX0" fmla="*/ 154609 w 1161774"/>
                <a:gd name="connsiteY0" fmla="*/ 0 h 2027583"/>
                <a:gd name="connsiteX1" fmla="*/ 167861 w 1161774"/>
                <a:gd name="connsiteY1" fmla="*/ 1630018 h 2027583"/>
                <a:gd name="connsiteX2" fmla="*/ 1161774 w 1161774"/>
                <a:gd name="connsiteY2" fmla="*/ 2027583 h 2027583"/>
              </a:gdLst>
              <a:ahLst/>
              <a:cxnLst>
                <a:cxn ang="0">
                  <a:pos x="connsiteX0" y="connsiteY0"/>
                </a:cxn>
                <a:cxn ang="0">
                  <a:pos x="connsiteX1" y="connsiteY1"/>
                </a:cxn>
                <a:cxn ang="0">
                  <a:pos x="connsiteX2" y="connsiteY2"/>
                </a:cxn>
              </a:cxnLst>
              <a:rect l="l" t="t" r="r" b="b"/>
              <a:pathLst>
                <a:path w="1161774" h="2027583">
                  <a:moveTo>
                    <a:pt x="154609" y="0"/>
                  </a:moveTo>
                  <a:cubicBezTo>
                    <a:pt x="77304" y="646044"/>
                    <a:pt x="0" y="1292088"/>
                    <a:pt x="167861" y="1630018"/>
                  </a:cubicBezTo>
                  <a:cubicBezTo>
                    <a:pt x="335722" y="1967948"/>
                    <a:pt x="748748" y="1997765"/>
                    <a:pt x="1161774" y="2027583"/>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12" name="Freeform 111"/>
            <p:cNvSpPr/>
            <p:nvPr/>
          </p:nvSpPr>
          <p:spPr bwMode="auto">
            <a:xfrm>
              <a:off x="5049078" y="3061252"/>
              <a:ext cx="834887" cy="728870"/>
            </a:xfrm>
            <a:custGeom>
              <a:avLst/>
              <a:gdLst>
                <a:gd name="connsiteX0" fmla="*/ 0 w 834887"/>
                <a:gd name="connsiteY0" fmla="*/ 728870 h 728870"/>
                <a:gd name="connsiteX1" fmla="*/ 225287 w 834887"/>
                <a:gd name="connsiteY1" fmla="*/ 212035 h 728870"/>
                <a:gd name="connsiteX2" fmla="*/ 834887 w 834887"/>
                <a:gd name="connsiteY2" fmla="*/ 0 h 728870"/>
              </a:gdLst>
              <a:ahLst/>
              <a:cxnLst>
                <a:cxn ang="0">
                  <a:pos x="connsiteX0" y="connsiteY0"/>
                </a:cxn>
                <a:cxn ang="0">
                  <a:pos x="connsiteX1" y="connsiteY1"/>
                </a:cxn>
                <a:cxn ang="0">
                  <a:pos x="connsiteX2" y="connsiteY2"/>
                </a:cxn>
              </a:cxnLst>
              <a:rect l="l" t="t" r="r" b="b"/>
              <a:pathLst>
                <a:path w="834887" h="728870">
                  <a:moveTo>
                    <a:pt x="0" y="728870"/>
                  </a:moveTo>
                  <a:cubicBezTo>
                    <a:pt x="43069" y="531191"/>
                    <a:pt x="86139" y="333513"/>
                    <a:pt x="225287" y="212035"/>
                  </a:cubicBezTo>
                  <a:cubicBezTo>
                    <a:pt x="364435" y="90557"/>
                    <a:pt x="599661" y="45278"/>
                    <a:pt x="834887" y="0"/>
                  </a:cubicBezTo>
                </a:path>
              </a:pathLst>
            </a:custGeom>
            <a:noFill/>
            <a:ln w="57150" cap="flat" cmpd="sng" algn="ctr">
              <a:solidFill>
                <a:srgbClr val="FF33CC"/>
              </a:solid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13" name="Freeform 112"/>
            <p:cNvSpPr/>
            <p:nvPr/>
          </p:nvSpPr>
          <p:spPr bwMode="auto">
            <a:xfrm>
              <a:off x="5883965" y="1722783"/>
              <a:ext cx="154609" cy="1338469"/>
            </a:xfrm>
            <a:custGeom>
              <a:avLst/>
              <a:gdLst>
                <a:gd name="connsiteX0" fmla="*/ 0 w 154609"/>
                <a:gd name="connsiteY0" fmla="*/ 1338469 h 1338469"/>
                <a:gd name="connsiteX1" fmla="*/ 145774 w 154609"/>
                <a:gd name="connsiteY1" fmla="*/ 980660 h 1338469"/>
                <a:gd name="connsiteX2" fmla="*/ 53009 w 154609"/>
                <a:gd name="connsiteY2" fmla="*/ 0 h 1338469"/>
              </a:gdLst>
              <a:ahLst/>
              <a:cxnLst>
                <a:cxn ang="0">
                  <a:pos x="connsiteX0" y="connsiteY0"/>
                </a:cxn>
                <a:cxn ang="0">
                  <a:pos x="connsiteX1" y="connsiteY1"/>
                </a:cxn>
                <a:cxn ang="0">
                  <a:pos x="connsiteX2" y="connsiteY2"/>
                </a:cxn>
              </a:cxnLst>
              <a:rect l="l" t="t" r="r" b="b"/>
              <a:pathLst>
                <a:path w="154609" h="1338469">
                  <a:moveTo>
                    <a:pt x="0" y="1338469"/>
                  </a:moveTo>
                  <a:cubicBezTo>
                    <a:pt x="68469" y="1271103"/>
                    <a:pt x="136939" y="1203738"/>
                    <a:pt x="145774" y="980660"/>
                  </a:cubicBezTo>
                  <a:cubicBezTo>
                    <a:pt x="154609" y="757582"/>
                    <a:pt x="103809" y="378791"/>
                    <a:pt x="53009" y="0"/>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grpSp>
    </p:spTree>
    <p:extLst>
      <p:ext uri="{BB962C8B-B14F-4D97-AF65-F5344CB8AC3E}">
        <p14:creationId xmlns:p14="http://schemas.microsoft.com/office/powerpoint/2010/main" val="315950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73050"/>
            <a:ext cx="9143999" cy="694359"/>
          </a:xfrm>
          <a:prstGeom prst="rect">
            <a:avLst/>
          </a:prstGeom>
          <a:noFill/>
          <a:ln w="9525">
            <a:noFill/>
            <a:miter lim="800000"/>
            <a:headEnd/>
            <a:tailEnd/>
          </a:ln>
        </p:spPr>
        <p:txBody>
          <a:bodyPr lIns="92075" tIns="46038" rIns="92075" bIns="46038" anchor="b"/>
          <a:lstStyle/>
          <a:p>
            <a:pPr algn="ctr"/>
            <a:r>
              <a:rPr lang="en-GB" sz="3400" b="1" dirty="0" smtClean="0"/>
              <a:t>Scan Operations with Transformed Cells</a:t>
            </a:r>
            <a:endParaRPr lang="en-GB" sz="3400" b="1" dirty="0">
              <a:solidFill>
                <a:srgbClr val="FAFD00"/>
              </a:solidFill>
            </a:endParaRPr>
          </a:p>
        </p:txBody>
      </p:sp>
      <p:sp>
        <p:nvSpPr>
          <p:cNvPr id="5" name="Rectangle 36"/>
          <p:cNvSpPr>
            <a:spLocks noChangeArrowheads="1"/>
          </p:cNvSpPr>
          <p:nvPr/>
        </p:nvSpPr>
        <p:spPr bwMode="auto">
          <a:xfrm>
            <a:off x="2989908" y="2499622"/>
            <a:ext cx="3138708" cy="2003974"/>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6" name="Rectangle 103"/>
          <p:cNvSpPr>
            <a:spLocks noChangeArrowheads="1"/>
          </p:cNvSpPr>
          <p:nvPr/>
        </p:nvSpPr>
        <p:spPr bwMode="auto">
          <a:xfrm>
            <a:off x="3999727" y="26787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 name="TextBox 104"/>
          <p:cNvSpPr txBox="1">
            <a:spLocks noChangeArrowheads="1"/>
          </p:cNvSpPr>
          <p:nvPr/>
        </p:nvSpPr>
        <p:spPr bwMode="auto">
          <a:xfrm>
            <a:off x="4066207" y="2712994"/>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 name="TextBox 117"/>
          <p:cNvSpPr txBox="1">
            <a:spLocks noChangeArrowheads="1"/>
          </p:cNvSpPr>
          <p:nvPr/>
        </p:nvSpPr>
        <p:spPr bwMode="auto">
          <a:xfrm>
            <a:off x="4710159" y="27069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 name="Straight Connector 119"/>
          <p:cNvCxnSpPr>
            <a:cxnSpLocks noChangeShapeType="1"/>
          </p:cNvCxnSpPr>
          <p:nvPr/>
        </p:nvCxnSpPr>
        <p:spPr bwMode="auto">
          <a:xfrm flipV="1">
            <a:off x="4478681" y="3360075"/>
            <a:ext cx="110891" cy="76447"/>
          </a:xfrm>
          <a:prstGeom prst="line">
            <a:avLst/>
          </a:prstGeom>
          <a:noFill/>
          <a:ln w="9525" algn="ctr">
            <a:solidFill>
              <a:schemeClr val="tx1"/>
            </a:solidFill>
            <a:round/>
            <a:headEnd/>
            <a:tailEnd/>
          </a:ln>
        </p:spPr>
      </p:cxnSp>
      <p:cxnSp>
        <p:nvCxnSpPr>
          <p:cNvPr id="10" name="Straight Connector 120"/>
          <p:cNvCxnSpPr>
            <a:cxnSpLocks noChangeShapeType="1"/>
          </p:cNvCxnSpPr>
          <p:nvPr/>
        </p:nvCxnSpPr>
        <p:spPr bwMode="auto">
          <a:xfrm>
            <a:off x="4591930" y="3363093"/>
            <a:ext cx="96734" cy="82481"/>
          </a:xfrm>
          <a:prstGeom prst="line">
            <a:avLst/>
          </a:prstGeom>
          <a:noFill/>
          <a:ln w="9525" algn="ctr">
            <a:solidFill>
              <a:schemeClr val="tx1"/>
            </a:solidFill>
            <a:round/>
            <a:headEnd/>
            <a:tailEnd/>
          </a:ln>
        </p:spPr>
      </p:cxnSp>
      <p:cxnSp>
        <p:nvCxnSpPr>
          <p:cNvPr id="11" name="Straight Connector 124"/>
          <p:cNvCxnSpPr>
            <a:cxnSpLocks noChangeShapeType="1"/>
          </p:cNvCxnSpPr>
          <p:nvPr/>
        </p:nvCxnSpPr>
        <p:spPr bwMode="auto">
          <a:xfrm>
            <a:off x="5819169" y="3054386"/>
            <a:ext cx="409353" cy="0"/>
          </a:xfrm>
          <a:prstGeom prst="line">
            <a:avLst/>
          </a:prstGeom>
          <a:noFill/>
          <a:ln w="25400" algn="ctr">
            <a:solidFill>
              <a:srgbClr val="FFFFFF"/>
            </a:solidFill>
            <a:round/>
            <a:headEnd/>
            <a:tailEnd/>
          </a:ln>
        </p:spPr>
      </p:cxnSp>
      <p:cxnSp>
        <p:nvCxnSpPr>
          <p:cNvPr id="15" name="Straight Connector 14"/>
          <p:cNvCxnSpPr/>
          <p:nvPr/>
        </p:nvCxnSpPr>
        <p:spPr bwMode="auto">
          <a:xfrm rot="5400000" flipH="1" flipV="1">
            <a:off x="5322801" y="2369749"/>
            <a:ext cx="1346941" cy="0"/>
          </a:xfrm>
          <a:prstGeom prst="line">
            <a:avLst/>
          </a:prstGeom>
          <a:noFill/>
          <a:ln w="28575" cap="flat" cmpd="sng" algn="ctr">
            <a:solidFill>
              <a:srgbClr val="FFFFFF"/>
            </a:solidFill>
            <a:prstDash val="solid"/>
            <a:round/>
            <a:headEnd type="none" w="med" len="med"/>
            <a:tailEnd type="none" w="med" len="med"/>
          </a:ln>
          <a:effectLst/>
        </p:spPr>
      </p:cxnSp>
      <p:sp>
        <p:nvSpPr>
          <p:cNvPr id="17" name="TextBox 132"/>
          <p:cNvSpPr txBox="1">
            <a:spLocks noChangeArrowheads="1"/>
          </p:cNvSpPr>
          <p:nvPr/>
        </p:nvSpPr>
        <p:spPr bwMode="auto">
          <a:xfrm>
            <a:off x="4032544" y="30230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18" name="AutoShape 39"/>
          <p:cNvSpPr>
            <a:spLocks noChangeArrowheads="1"/>
          </p:cNvSpPr>
          <p:nvPr/>
        </p:nvSpPr>
        <p:spPr bwMode="auto">
          <a:xfrm rot="16200000">
            <a:off x="3076558" y="3569914"/>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9" name="Rectangle 103"/>
          <p:cNvSpPr>
            <a:spLocks noChangeArrowheads="1"/>
          </p:cNvSpPr>
          <p:nvPr/>
        </p:nvSpPr>
        <p:spPr bwMode="auto">
          <a:xfrm>
            <a:off x="3992968" y="3605609"/>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20" name="TextBox 104"/>
          <p:cNvSpPr txBox="1">
            <a:spLocks noChangeArrowheads="1"/>
          </p:cNvSpPr>
          <p:nvPr/>
        </p:nvSpPr>
        <p:spPr bwMode="auto">
          <a:xfrm>
            <a:off x="4059447" y="3639808"/>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21" name="Straight Connector 116"/>
          <p:cNvCxnSpPr>
            <a:cxnSpLocks noChangeShapeType="1"/>
          </p:cNvCxnSpPr>
          <p:nvPr/>
        </p:nvCxnSpPr>
        <p:spPr bwMode="auto">
          <a:xfrm>
            <a:off x="3653214" y="3792701"/>
            <a:ext cx="409353" cy="0"/>
          </a:xfrm>
          <a:prstGeom prst="line">
            <a:avLst/>
          </a:prstGeom>
          <a:noFill/>
          <a:ln w="25400" algn="ctr">
            <a:solidFill>
              <a:srgbClr val="FFFFFF"/>
            </a:solidFill>
            <a:round/>
            <a:headEnd/>
            <a:tailEnd/>
          </a:ln>
        </p:spPr>
      </p:cxnSp>
      <p:sp>
        <p:nvSpPr>
          <p:cNvPr id="22" name="TextBox 117"/>
          <p:cNvSpPr txBox="1">
            <a:spLocks noChangeArrowheads="1"/>
          </p:cNvSpPr>
          <p:nvPr/>
        </p:nvSpPr>
        <p:spPr bwMode="auto">
          <a:xfrm>
            <a:off x="4703399" y="3633774"/>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3" name="Straight Connector 119"/>
          <p:cNvCxnSpPr>
            <a:cxnSpLocks noChangeShapeType="1"/>
          </p:cNvCxnSpPr>
          <p:nvPr/>
        </p:nvCxnSpPr>
        <p:spPr bwMode="auto">
          <a:xfrm flipV="1">
            <a:off x="4471921" y="4286889"/>
            <a:ext cx="110891" cy="76447"/>
          </a:xfrm>
          <a:prstGeom prst="line">
            <a:avLst/>
          </a:prstGeom>
          <a:noFill/>
          <a:ln w="9525" algn="ctr">
            <a:solidFill>
              <a:schemeClr val="tx1"/>
            </a:solidFill>
            <a:round/>
            <a:headEnd/>
            <a:tailEnd/>
          </a:ln>
        </p:spPr>
      </p:cxnSp>
      <p:cxnSp>
        <p:nvCxnSpPr>
          <p:cNvPr id="24" name="Straight Connector 120"/>
          <p:cNvCxnSpPr>
            <a:cxnSpLocks noChangeShapeType="1"/>
          </p:cNvCxnSpPr>
          <p:nvPr/>
        </p:nvCxnSpPr>
        <p:spPr bwMode="auto">
          <a:xfrm>
            <a:off x="4585171" y="4289908"/>
            <a:ext cx="96734" cy="82481"/>
          </a:xfrm>
          <a:prstGeom prst="line">
            <a:avLst/>
          </a:prstGeom>
          <a:noFill/>
          <a:ln w="9525" algn="ctr">
            <a:solidFill>
              <a:schemeClr val="tx1"/>
            </a:solidFill>
            <a:round/>
            <a:headEnd/>
            <a:tailEnd/>
          </a:ln>
        </p:spPr>
      </p:cxnSp>
      <p:cxnSp>
        <p:nvCxnSpPr>
          <p:cNvPr id="25" name="Straight Connector 125"/>
          <p:cNvCxnSpPr>
            <a:cxnSpLocks noChangeShapeType="1"/>
          </p:cNvCxnSpPr>
          <p:nvPr/>
        </p:nvCxnSpPr>
        <p:spPr bwMode="auto">
          <a:xfrm>
            <a:off x="2906471" y="4008963"/>
            <a:ext cx="410532" cy="0"/>
          </a:xfrm>
          <a:prstGeom prst="line">
            <a:avLst/>
          </a:prstGeom>
          <a:noFill/>
          <a:ln w="25400" algn="ctr">
            <a:solidFill>
              <a:srgbClr val="FFFFFF"/>
            </a:solidFill>
            <a:round/>
            <a:headEnd/>
            <a:tailEnd/>
          </a:ln>
        </p:spPr>
      </p:cxnSp>
      <p:cxnSp>
        <p:nvCxnSpPr>
          <p:cNvPr id="26" name="Straight Connector 126"/>
          <p:cNvCxnSpPr>
            <a:cxnSpLocks noChangeShapeType="1"/>
          </p:cNvCxnSpPr>
          <p:nvPr/>
        </p:nvCxnSpPr>
        <p:spPr bwMode="auto">
          <a:xfrm>
            <a:off x="2900571" y="2907958"/>
            <a:ext cx="1114572" cy="0"/>
          </a:xfrm>
          <a:prstGeom prst="line">
            <a:avLst/>
          </a:prstGeom>
          <a:noFill/>
          <a:ln w="25400" algn="ctr">
            <a:solidFill>
              <a:srgbClr val="FFFFFF"/>
            </a:solidFill>
            <a:round/>
            <a:headEnd/>
            <a:tailEnd/>
          </a:ln>
        </p:spPr>
      </p:cxnSp>
      <p:cxnSp>
        <p:nvCxnSpPr>
          <p:cNvPr id="27" name="Straight Connector 127"/>
          <p:cNvCxnSpPr>
            <a:cxnSpLocks noChangeShapeType="1"/>
          </p:cNvCxnSpPr>
          <p:nvPr/>
        </p:nvCxnSpPr>
        <p:spPr bwMode="auto">
          <a:xfrm rot="5400000" flipH="1" flipV="1">
            <a:off x="3226779" y="4350960"/>
            <a:ext cx="553229" cy="0"/>
          </a:xfrm>
          <a:prstGeom prst="line">
            <a:avLst/>
          </a:prstGeom>
          <a:noFill/>
          <a:ln w="25400" algn="ctr">
            <a:solidFill>
              <a:srgbClr val="FFFFFF"/>
            </a:solidFill>
            <a:round/>
            <a:headEnd/>
            <a:tailEnd/>
          </a:ln>
        </p:spPr>
      </p:cxnSp>
      <p:sp>
        <p:nvSpPr>
          <p:cNvPr id="29" name="TextBox 132"/>
          <p:cNvSpPr txBox="1">
            <a:spLocks noChangeArrowheads="1"/>
          </p:cNvSpPr>
          <p:nvPr/>
        </p:nvSpPr>
        <p:spPr bwMode="auto">
          <a:xfrm>
            <a:off x="4025785" y="3949909"/>
            <a:ext cx="947695" cy="369845"/>
          </a:xfrm>
          <a:prstGeom prst="rect">
            <a:avLst/>
          </a:prstGeom>
          <a:noFill/>
          <a:ln w="9525">
            <a:noFill/>
            <a:miter lim="800000"/>
            <a:headEnd/>
            <a:tailEnd/>
          </a:ln>
        </p:spPr>
        <p:txBody>
          <a:bodyPr wrap="none">
            <a:spAutoFit/>
          </a:bodyPr>
          <a:lstStyle/>
          <a:p>
            <a:r>
              <a:rPr lang="en-US" b="1" dirty="0" smtClean="0">
                <a:solidFill>
                  <a:schemeClr val="tx1"/>
                </a:solidFill>
              </a:rPr>
              <a:t>shadow</a:t>
            </a:r>
            <a:endParaRPr lang="en-US" sz="2000" b="1" dirty="0">
              <a:solidFill>
                <a:schemeClr val="tx1"/>
              </a:solidFill>
            </a:endParaRPr>
          </a:p>
        </p:txBody>
      </p:sp>
      <p:cxnSp>
        <p:nvCxnSpPr>
          <p:cNvPr id="30" name="Straight Connector 29"/>
          <p:cNvCxnSpPr/>
          <p:nvPr/>
        </p:nvCxnSpPr>
        <p:spPr bwMode="auto">
          <a:xfrm rot="5400000" flipH="1" flipV="1">
            <a:off x="2815634" y="3237236"/>
            <a:ext cx="657554" cy="0"/>
          </a:xfrm>
          <a:prstGeom prst="line">
            <a:avLst/>
          </a:prstGeom>
          <a:noFill/>
          <a:ln w="28575" cap="flat" cmpd="sng" algn="ctr">
            <a:solidFill>
              <a:srgbClr val="FFFFFF"/>
            </a:solidFill>
            <a:prstDash val="solid"/>
            <a:round/>
            <a:headEnd type="none" w="med" len="med"/>
            <a:tailEnd type="none" w="med" len="med"/>
          </a:ln>
          <a:effectLst/>
        </p:spPr>
      </p:cxnSp>
      <p:sp>
        <p:nvSpPr>
          <p:cNvPr id="31" name="Text Box 41"/>
          <p:cNvSpPr txBox="1">
            <a:spLocks noChangeArrowheads="1"/>
          </p:cNvSpPr>
          <p:nvPr/>
        </p:nvSpPr>
        <p:spPr bwMode="auto">
          <a:xfrm rot="16200000">
            <a:off x="3096141" y="3532868"/>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2" name="Straight Connector 116"/>
          <p:cNvCxnSpPr>
            <a:cxnSpLocks noChangeShapeType="1"/>
          </p:cNvCxnSpPr>
          <p:nvPr/>
        </p:nvCxnSpPr>
        <p:spPr bwMode="auto">
          <a:xfrm>
            <a:off x="3136466" y="3568302"/>
            <a:ext cx="205151" cy="0"/>
          </a:xfrm>
          <a:prstGeom prst="line">
            <a:avLst/>
          </a:prstGeom>
          <a:noFill/>
          <a:ln w="25400" algn="ctr">
            <a:solidFill>
              <a:srgbClr val="FFFFFF"/>
            </a:solidFill>
            <a:round/>
            <a:headEnd/>
            <a:tailEnd/>
          </a:ln>
        </p:spPr>
      </p:cxnSp>
      <p:sp>
        <p:nvSpPr>
          <p:cNvPr id="33" name="AutoShape 39"/>
          <p:cNvSpPr>
            <a:spLocks noChangeArrowheads="1"/>
          </p:cNvSpPr>
          <p:nvPr/>
        </p:nvSpPr>
        <p:spPr bwMode="auto">
          <a:xfrm rot="16200000">
            <a:off x="5155197" y="285277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34" name="Straight Connector 127"/>
          <p:cNvCxnSpPr>
            <a:cxnSpLocks noChangeShapeType="1"/>
          </p:cNvCxnSpPr>
          <p:nvPr/>
        </p:nvCxnSpPr>
        <p:spPr bwMode="auto">
          <a:xfrm rot="5400000" flipH="1" flipV="1">
            <a:off x="4934888" y="4004356"/>
            <a:ext cx="1294289" cy="0"/>
          </a:xfrm>
          <a:prstGeom prst="line">
            <a:avLst/>
          </a:prstGeom>
          <a:noFill/>
          <a:ln w="25400" algn="ctr">
            <a:solidFill>
              <a:srgbClr val="FFFFFF"/>
            </a:solidFill>
            <a:round/>
            <a:headEnd/>
            <a:tailEnd/>
          </a:ln>
        </p:spPr>
      </p:cxnSp>
      <p:sp>
        <p:nvSpPr>
          <p:cNvPr id="35" name="Text Box 41"/>
          <p:cNvSpPr txBox="1">
            <a:spLocks noChangeArrowheads="1"/>
          </p:cNvSpPr>
          <p:nvPr/>
        </p:nvSpPr>
        <p:spPr bwMode="auto">
          <a:xfrm rot="16200000">
            <a:off x="5174780" y="281573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6" name="Straight Connector 116"/>
          <p:cNvCxnSpPr>
            <a:cxnSpLocks noChangeShapeType="1"/>
          </p:cNvCxnSpPr>
          <p:nvPr/>
        </p:nvCxnSpPr>
        <p:spPr bwMode="auto">
          <a:xfrm>
            <a:off x="5046724" y="2895091"/>
            <a:ext cx="338692" cy="0"/>
          </a:xfrm>
          <a:prstGeom prst="line">
            <a:avLst/>
          </a:prstGeom>
          <a:noFill/>
          <a:ln w="25400" algn="ctr">
            <a:solidFill>
              <a:srgbClr val="FFFFFF"/>
            </a:solidFill>
            <a:round/>
            <a:headEnd/>
            <a:tailEnd/>
          </a:ln>
        </p:spPr>
      </p:cxnSp>
      <p:cxnSp>
        <p:nvCxnSpPr>
          <p:cNvPr id="37" name="Straight Connector 116"/>
          <p:cNvCxnSpPr>
            <a:cxnSpLocks noChangeShapeType="1"/>
          </p:cNvCxnSpPr>
          <p:nvPr/>
        </p:nvCxnSpPr>
        <p:spPr bwMode="auto">
          <a:xfrm>
            <a:off x="5211228" y="3244740"/>
            <a:ext cx="168384" cy="0"/>
          </a:xfrm>
          <a:prstGeom prst="line">
            <a:avLst/>
          </a:prstGeom>
          <a:noFill/>
          <a:ln w="25400" algn="ctr">
            <a:solidFill>
              <a:srgbClr val="FFFFFF"/>
            </a:solidFill>
            <a:round/>
            <a:headEnd/>
            <a:tailEnd/>
          </a:ln>
        </p:spPr>
      </p:cxnSp>
      <p:cxnSp>
        <p:nvCxnSpPr>
          <p:cNvPr id="38" name="Straight Connector 37"/>
          <p:cNvCxnSpPr/>
          <p:nvPr/>
        </p:nvCxnSpPr>
        <p:spPr bwMode="auto">
          <a:xfrm rot="5400000" flipH="1" flipV="1">
            <a:off x="4916857" y="3525983"/>
            <a:ext cx="577497" cy="0"/>
          </a:xfrm>
          <a:prstGeom prst="line">
            <a:avLst/>
          </a:prstGeom>
          <a:noFill/>
          <a:ln w="28575" cap="flat" cmpd="sng" algn="ctr">
            <a:solidFill>
              <a:srgbClr val="FFFFFF"/>
            </a:solidFill>
            <a:prstDash val="solid"/>
            <a:round/>
            <a:headEnd type="none" w="med" len="med"/>
            <a:tailEnd type="none" w="med" len="med"/>
          </a:ln>
          <a:effectLst/>
        </p:spPr>
      </p:cxnSp>
      <p:cxnSp>
        <p:nvCxnSpPr>
          <p:cNvPr id="39" name="Straight Connector 116"/>
          <p:cNvCxnSpPr>
            <a:cxnSpLocks noChangeShapeType="1"/>
          </p:cNvCxnSpPr>
          <p:nvPr/>
        </p:nvCxnSpPr>
        <p:spPr bwMode="auto">
          <a:xfrm>
            <a:off x="5031238" y="3813571"/>
            <a:ext cx="168384" cy="0"/>
          </a:xfrm>
          <a:prstGeom prst="line">
            <a:avLst/>
          </a:prstGeom>
          <a:noFill/>
          <a:ln w="25400" algn="ctr">
            <a:solidFill>
              <a:srgbClr val="FFFFFF"/>
            </a:solidFill>
            <a:round/>
            <a:headEnd/>
            <a:tailEnd/>
          </a:ln>
        </p:spPr>
      </p:cxnSp>
      <p:sp>
        <p:nvSpPr>
          <p:cNvPr id="47" name="Rectangle 36"/>
          <p:cNvSpPr>
            <a:spLocks noChangeArrowheads="1"/>
          </p:cNvSpPr>
          <p:nvPr/>
        </p:nvSpPr>
        <p:spPr bwMode="auto">
          <a:xfrm>
            <a:off x="422671" y="3490980"/>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48" name="AutoShape 39"/>
          <p:cNvSpPr>
            <a:spLocks noChangeArrowheads="1"/>
          </p:cNvSpPr>
          <p:nvPr/>
        </p:nvSpPr>
        <p:spPr bwMode="auto">
          <a:xfrm rot="16200000">
            <a:off x="516079" y="378319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49" name="Rectangle 103"/>
          <p:cNvSpPr>
            <a:spLocks noChangeArrowheads="1"/>
          </p:cNvSpPr>
          <p:nvPr/>
        </p:nvSpPr>
        <p:spPr bwMode="auto">
          <a:xfrm>
            <a:off x="1432488"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50" name="TextBox 104"/>
          <p:cNvSpPr txBox="1">
            <a:spLocks noChangeArrowheads="1"/>
          </p:cNvSpPr>
          <p:nvPr/>
        </p:nvSpPr>
        <p:spPr bwMode="auto">
          <a:xfrm>
            <a:off x="1498969" y="3853093"/>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1" name="Straight Connector 116"/>
          <p:cNvCxnSpPr>
            <a:cxnSpLocks noChangeShapeType="1"/>
          </p:cNvCxnSpPr>
          <p:nvPr/>
        </p:nvCxnSpPr>
        <p:spPr bwMode="auto">
          <a:xfrm>
            <a:off x="1092736" y="4005987"/>
            <a:ext cx="409353" cy="0"/>
          </a:xfrm>
          <a:prstGeom prst="line">
            <a:avLst/>
          </a:prstGeom>
          <a:noFill/>
          <a:ln w="25400" algn="ctr">
            <a:solidFill>
              <a:srgbClr val="FFFFFF"/>
            </a:solidFill>
            <a:round/>
            <a:headEnd/>
            <a:tailEnd/>
          </a:ln>
        </p:spPr>
      </p:cxnSp>
      <p:sp>
        <p:nvSpPr>
          <p:cNvPr id="52" name="TextBox 117"/>
          <p:cNvSpPr txBox="1">
            <a:spLocks noChangeArrowheads="1"/>
          </p:cNvSpPr>
          <p:nvPr/>
        </p:nvSpPr>
        <p:spPr bwMode="auto">
          <a:xfrm>
            <a:off x="2142920" y="38470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3"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54"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cxnSp>
        <p:nvCxnSpPr>
          <p:cNvPr id="55" name="Straight Connector 124"/>
          <p:cNvCxnSpPr>
            <a:cxnSpLocks noChangeShapeType="1"/>
          </p:cNvCxnSpPr>
          <p:nvPr/>
        </p:nvCxnSpPr>
        <p:spPr bwMode="auto">
          <a:xfrm>
            <a:off x="2485492" y="4017052"/>
            <a:ext cx="409353" cy="0"/>
          </a:xfrm>
          <a:prstGeom prst="line">
            <a:avLst/>
          </a:prstGeom>
          <a:noFill/>
          <a:ln w="25400" algn="ctr">
            <a:solidFill>
              <a:srgbClr val="FFFFFF"/>
            </a:solidFill>
            <a:round/>
            <a:headEnd/>
            <a:tailEnd/>
          </a:ln>
        </p:spPr>
      </p:cxnSp>
      <p:cxnSp>
        <p:nvCxnSpPr>
          <p:cNvPr id="56" name="Straight Connector 125"/>
          <p:cNvCxnSpPr>
            <a:cxnSpLocks noChangeShapeType="1"/>
          </p:cNvCxnSpPr>
          <p:nvPr/>
        </p:nvCxnSpPr>
        <p:spPr bwMode="auto">
          <a:xfrm>
            <a:off x="345992" y="4222248"/>
            <a:ext cx="410532" cy="0"/>
          </a:xfrm>
          <a:prstGeom prst="line">
            <a:avLst/>
          </a:prstGeom>
          <a:noFill/>
          <a:ln w="25400" algn="ctr">
            <a:solidFill>
              <a:srgbClr val="FFFFFF"/>
            </a:solidFill>
            <a:round/>
            <a:headEnd/>
            <a:tailEnd/>
          </a:ln>
        </p:spPr>
      </p:cxnSp>
      <p:cxnSp>
        <p:nvCxnSpPr>
          <p:cNvPr id="57" name="Straight Connector 126"/>
          <p:cNvCxnSpPr>
            <a:cxnSpLocks noChangeShapeType="1"/>
          </p:cNvCxnSpPr>
          <p:nvPr/>
        </p:nvCxnSpPr>
        <p:spPr bwMode="auto">
          <a:xfrm>
            <a:off x="340093" y="3747477"/>
            <a:ext cx="409353" cy="0"/>
          </a:xfrm>
          <a:prstGeom prst="line">
            <a:avLst/>
          </a:prstGeom>
          <a:noFill/>
          <a:ln w="25400" algn="ctr">
            <a:solidFill>
              <a:srgbClr val="FFFFFF"/>
            </a:solidFill>
            <a:round/>
            <a:headEnd/>
            <a:tailEnd/>
          </a:ln>
        </p:spPr>
      </p:cxnSp>
      <p:cxnSp>
        <p:nvCxnSpPr>
          <p:cNvPr id="58" name="Straight Connector 127"/>
          <p:cNvCxnSpPr>
            <a:cxnSpLocks noChangeShapeType="1"/>
          </p:cNvCxnSpPr>
          <p:nvPr/>
        </p:nvCxnSpPr>
        <p:spPr bwMode="auto">
          <a:xfrm rot="5400000" flipH="1" flipV="1">
            <a:off x="666300" y="4564245"/>
            <a:ext cx="553229" cy="0"/>
          </a:xfrm>
          <a:prstGeom prst="line">
            <a:avLst/>
          </a:prstGeom>
          <a:noFill/>
          <a:ln w="25400" algn="ctr">
            <a:solidFill>
              <a:srgbClr val="FFFFFF"/>
            </a:solidFill>
            <a:round/>
            <a:headEnd/>
            <a:tailEnd/>
          </a:ln>
        </p:spPr>
      </p:cxnSp>
      <p:cxnSp>
        <p:nvCxnSpPr>
          <p:cNvPr id="64" name="Straight Connector 63"/>
          <p:cNvCxnSpPr/>
          <p:nvPr/>
        </p:nvCxnSpPr>
        <p:spPr bwMode="auto">
          <a:xfrm rot="5400000" flipH="1" flipV="1">
            <a:off x="1501164" y="2844456"/>
            <a:ext cx="2322859" cy="0"/>
          </a:xfrm>
          <a:prstGeom prst="line">
            <a:avLst/>
          </a:prstGeom>
          <a:noFill/>
          <a:ln w="28575" cap="flat" cmpd="sng" algn="ctr">
            <a:solidFill>
              <a:srgbClr val="FFFFFF"/>
            </a:solidFill>
            <a:prstDash val="solid"/>
            <a:round/>
            <a:headEnd type="none" w="med" len="med"/>
            <a:tailEnd type="none" w="med" len="med"/>
          </a:ln>
          <a:effectLst/>
        </p:spPr>
      </p:cxnSp>
      <p:sp>
        <p:nvSpPr>
          <p:cNvPr id="66" name="TextBox 132"/>
          <p:cNvSpPr txBox="1">
            <a:spLocks noChangeArrowheads="1"/>
          </p:cNvSpPr>
          <p:nvPr/>
        </p:nvSpPr>
        <p:spPr bwMode="auto">
          <a:xfrm>
            <a:off x="1465306" y="41631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67" name="Text Box 41"/>
          <p:cNvSpPr txBox="1">
            <a:spLocks noChangeArrowheads="1"/>
          </p:cNvSpPr>
          <p:nvPr/>
        </p:nvSpPr>
        <p:spPr bwMode="auto">
          <a:xfrm rot="16200000">
            <a:off x="535662" y="374615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sp>
        <p:nvSpPr>
          <p:cNvPr id="70" name="Rectangle 36"/>
          <p:cNvSpPr>
            <a:spLocks noChangeArrowheads="1"/>
          </p:cNvSpPr>
          <p:nvPr/>
        </p:nvSpPr>
        <p:spPr bwMode="auto">
          <a:xfrm>
            <a:off x="6300010" y="2318163"/>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71" name="AutoShape 39"/>
          <p:cNvSpPr>
            <a:spLocks noChangeArrowheads="1"/>
          </p:cNvSpPr>
          <p:nvPr/>
        </p:nvSpPr>
        <p:spPr bwMode="auto">
          <a:xfrm rot="16200000">
            <a:off x="6393418" y="2610382"/>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2" name="Rectangle 103"/>
          <p:cNvSpPr>
            <a:spLocks noChangeArrowheads="1"/>
          </p:cNvSpPr>
          <p:nvPr/>
        </p:nvSpPr>
        <p:spPr bwMode="auto">
          <a:xfrm>
            <a:off x="7309827" y="2646077"/>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3" name="TextBox 104"/>
          <p:cNvSpPr txBox="1">
            <a:spLocks noChangeArrowheads="1"/>
          </p:cNvSpPr>
          <p:nvPr/>
        </p:nvSpPr>
        <p:spPr bwMode="auto">
          <a:xfrm>
            <a:off x="7376308" y="2680276"/>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4" name="Straight Connector 116"/>
          <p:cNvCxnSpPr>
            <a:cxnSpLocks noChangeShapeType="1"/>
          </p:cNvCxnSpPr>
          <p:nvPr/>
        </p:nvCxnSpPr>
        <p:spPr bwMode="auto">
          <a:xfrm>
            <a:off x="6970075" y="2833170"/>
            <a:ext cx="409353" cy="0"/>
          </a:xfrm>
          <a:prstGeom prst="line">
            <a:avLst/>
          </a:prstGeom>
          <a:noFill/>
          <a:ln w="25400" algn="ctr">
            <a:solidFill>
              <a:srgbClr val="FFFFFF"/>
            </a:solidFill>
            <a:round/>
            <a:headEnd/>
            <a:tailEnd/>
          </a:ln>
        </p:spPr>
      </p:cxnSp>
      <p:sp>
        <p:nvSpPr>
          <p:cNvPr id="75" name="TextBox 117"/>
          <p:cNvSpPr txBox="1">
            <a:spLocks noChangeArrowheads="1"/>
          </p:cNvSpPr>
          <p:nvPr/>
        </p:nvSpPr>
        <p:spPr bwMode="auto">
          <a:xfrm>
            <a:off x="8020259" y="2674242"/>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6" name="Straight Connector 119"/>
          <p:cNvCxnSpPr>
            <a:cxnSpLocks noChangeShapeType="1"/>
          </p:cNvCxnSpPr>
          <p:nvPr/>
        </p:nvCxnSpPr>
        <p:spPr bwMode="auto">
          <a:xfrm flipV="1">
            <a:off x="7788781" y="3327358"/>
            <a:ext cx="110891" cy="76447"/>
          </a:xfrm>
          <a:prstGeom prst="line">
            <a:avLst/>
          </a:prstGeom>
          <a:noFill/>
          <a:ln w="9525" algn="ctr">
            <a:solidFill>
              <a:schemeClr val="tx1"/>
            </a:solidFill>
            <a:round/>
            <a:headEnd/>
            <a:tailEnd/>
          </a:ln>
        </p:spPr>
      </p:cxnSp>
      <p:cxnSp>
        <p:nvCxnSpPr>
          <p:cNvPr id="77" name="Straight Connector 120"/>
          <p:cNvCxnSpPr>
            <a:cxnSpLocks noChangeShapeType="1"/>
          </p:cNvCxnSpPr>
          <p:nvPr/>
        </p:nvCxnSpPr>
        <p:spPr bwMode="auto">
          <a:xfrm>
            <a:off x="7902031" y="3330376"/>
            <a:ext cx="96734" cy="82481"/>
          </a:xfrm>
          <a:prstGeom prst="line">
            <a:avLst/>
          </a:prstGeom>
          <a:noFill/>
          <a:ln w="9525" algn="ctr">
            <a:solidFill>
              <a:schemeClr val="tx1"/>
            </a:solidFill>
            <a:round/>
            <a:headEnd/>
            <a:tailEnd/>
          </a:ln>
        </p:spPr>
      </p:cxnSp>
      <p:cxnSp>
        <p:nvCxnSpPr>
          <p:cNvPr id="78" name="Straight Connector 124"/>
          <p:cNvCxnSpPr>
            <a:cxnSpLocks noChangeShapeType="1"/>
          </p:cNvCxnSpPr>
          <p:nvPr/>
        </p:nvCxnSpPr>
        <p:spPr bwMode="auto">
          <a:xfrm>
            <a:off x="8362831" y="2844235"/>
            <a:ext cx="409353" cy="0"/>
          </a:xfrm>
          <a:prstGeom prst="line">
            <a:avLst/>
          </a:prstGeom>
          <a:noFill/>
          <a:ln w="25400" algn="ctr">
            <a:solidFill>
              <a:srgbClr val="FFFFFF"/>
            </a:solidFill>
            <a:round/>
            <a:headEnd/>
            <a:tailEnd/>
          </a:ln>
        </p:spPr>
      </p:cxnSp>
      <p:cxnSp>
        <p:nvCxnSpPr>
          <p:cNvPr id="79" name="Straight Connector 125"/>
          <p:cNvCxnSpPr>
            <a:cxnSpLocks noChangeShapeType="1"/>
          </p:cNvCxnSpPr>
          <p:nvPr/>
        </p:nvCxnSpPr>
        <p:spPr bwMode="auto">
          <a:xfrm>
            <a:off x="6223331" y="3049431"/>
            <a:ext cx="410532" cy="0"/>
          </a:xfrm>
          <a:prstGeom prst="line">
            <a:avLst/>
          </a:prstGeom>
          <a:noFill/>
          <a:ln w="25400" algn="ctr">
            <a:solidFill>
              <a:srgbClr val="FFFFFF"/>
            </a:solidFill>
            <a:round/>
            <a:headEnd/>
            <a:tailEnd/>
          </a:ln>
        </p:spPr>
      </p:cxnSp>
      <p:cxnSp>
        <p:nvCxnSpPr>
          <p:cNvPr id="80" name="Straight Connector 126"/>
          <p:cNvCxnSpPr>
            <a:cxnSpLocks noChangeShapeType="1"/>
          </p:cNvCxnSpPr>
          <p:nvPr/>
        </p:nvCxnSpPr>
        <p:spPr bwMode="auto">
          <a:xfrm>
            <a:off x="6217432" y="2574660"/>
            <a:ext cx="409353" cy="0"/>
          </a:xfrm>
          <a:prstGeom prst="line">
            <a:avLst/>
          </a:prstGeom>
          <a:noFill/>
          <a:ln w="25400" algn="ctr">
            <a:solidFill>
              <a:srgbClr val="FFFFFF"/>
            </a:solidFill>
            <a:round/>
            <a:headEnd/>
            <a:tailEnd/>
          </a:ln>
        </p:spPr>
      </p:cxnSp>
      <p:cxnSp>
        <p:nvCxnSpPr>
          <p:cNvPr id="81" name="Straight Connector 127"/>
          <p:cNvCxnSpPr>
            <a:cxnSpLocks noChangeShapeType="1"/>
          </p:cNvCxnSpPr>
          <p:nvPr/>
        </p:nvCxnSpPr>
        <p:spPr bwMode="auto">
          <a:xfrm rot="5400000" flipH="1" flipV="1">
            <a:off x="6543639" y="3391428"/>
            <a:ext cx="553229" cy="0"/>
          </a:xfrm>
          <a:prstGeom prst="line">
            <a:avLst/>
          </a:prstGeom>
          <a:noFill/>
          <a:ln w="25400" algn="ctr">
            <a:solidFill>
              <a:srgbClr val="FFFFFF"/>
            </a:solidFill>
            <a:round/>
            <a:headEnd/>
            <a:tailEnd/>
          </a:ln>
        </p:spPr>
      </p:cxnSp>
      <p:cxnSp>
        <p:nvCxnSpPr>
          <p:cNvPr id="82" name="Straight Connector 81"/>
          <p:cNvCxnSpPr/>
          <p:nvPr/>
        </p:nvCxnSpPr>
        <p:spPr bwMode="auto">
          <a:xfrm rot="5400000" flipH="1" flipV="1">
            <a:off x="7984790" y="2277926"/>
            <a:ext cx="1110285" cy="0"/>
          </a:xfrm>
          <a:prstGeom prst="line">
            <a:avLst/>
          </a:prstGeom>
          <a:noFill/>
          <a:ln w="28575" cap="flat" cmpd="sng" algn="ctr">
            <a:solidFill>
              <a:srgbClr val="FFFFFF"/>
            </a:solidFill>
            <a:prstDash val="solid"/>
            <a:round/>
            <a:headEnd type="none" w="med" len="med"/>
            <a:tailEnd type="none" w="med" len="med"/>
          </a:ln>
          <a:effectLst/>
        </p:spPr>
      </p:cxnSp>
      <p:sp>
        <p:nvSpPr>
          <p:cNvPr id="83" name="TextBox 132"/>
          <p:cNvSpPr txBox="1">
            <a:spLocks noChangeArrowheads="1"/>
          </p:cNvSpPr>
          <p:nvPr/>
        </p:nvSpPr>
        <p:spPr bwMode="auto">
          <a:xfrm>
            <a:off x="7342645" y="2990378"/>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84" name="Text Box 41"/>
          <p:cNvSpPr txBox="1">
            <a:spLocks noChangeArrowheads="1"/>
          </p:cNvSpPr>
          <p:nvPr/>
        </p:nvSpPr>
        <p:spPr bwMode="auto">
          <a:xfrm rot="16200000">
            <a:off x="6413001" y="2573337"/>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85" name="Straight Connector 84"/>
          <p:cNvCxnSpPr/>
          <p:nvPr/>
        </p:nvCxnSpPr>
        <p:spPr bwMode="auto">
          <a:xfrm rot="5400000" flipH="1" flipV="1">
            <a:off x="-695354" y="2701998"/>
            <a:ext cx="2090951" cy="0"/>
          </a:xfrm>
          <a:prstGeom prst="line">
            <a:avLst/>
          </a:prstGeom>
          <a:noFill/>
          <a:ln w="28575" cap="flat" cmpd="sng" algn="ctr">
            <a:solidFill>
              <a:srgbClr val="FFFFFF"/>
            </a:solidFill>
            <a:prstDash val="solid"/>
            <a:round/>
            <a:headEnd type="none" w="med" len="med"/>
            <a:tailEnd type="none" w="med" len="med"/>
          </a:ln>
          <a:effectLst/>
        </p:spPr>
      </p:cxnSp>
      <p:sp>
        <p:nvSpPr>
          <p:cNvPr id="88" name="TextBox 87"/>
          <p:cNvSpPr txBox="1"/>
          <p:nvPr/>
        </p:nvSpPr>
        <p:spPr>
          <a:xfrm>
            <a:off x="1510745" y="5194849"/>
            <a:ext cx="6332183" cy="477054"/>
          </a:xfrm>
          <a:prstGeom prst="rect">
            <a:avLst/>
          </a:prstGeom>
          <a:noFill/>
        </p:spPr>
        <p:txBody>
          <a:bodyPr wrap="none" rtlCol="0">
            <a:spAutoFit/>
          </a:bodyPr>
          <a:lstStyle/>
          <a:p>
            <a:r>
              <a:rPr lang="en-US" sz="2000" b="1" dirty="0" smtClean="0"/>
              <a:t>3-bit scan chain fragment; middle cell transformed</a:t>
            </a:r>
            <a:endParaRPr lang="en-US" sz="2000" b="1" dirty="0"/>
          </a:p>
        </p:txBody>
      </p:sp>
      <p:cxnSp>
        <p:nvCxnSpPr>
          <p:cNvPr id="89" name="Straight Connector 88"/>
          <p:cNvCxnSpPr/>
          <p:nvPr/>
        </p:nvCxnSpPr>
        <p:spPr bwMode="auto">
          <a:xfrm rot="5400000" flipH="1" flipV="1">
            <a:off x="2291407" y="2293551"/>
            <a:ext cx="1221049" cy="0"/>
          </a:xfrm>
          <a:prstGeom prst="line">
            <a:avLst/>
          </a:prstGeom>
          <a:noFill/>
          <a:ln w="28575" cap="flat" cmpd="sng" algn="ctr">
            <a:solidFill>
              <a:srgbClr val="FFFFFF"/>
            </a:solidFill>
            <a:prstDash val="solid"/>
            <a:round/>
            <a:headEnd type="none" w="med" len="med"/>
            <a:tailEnd type="none" w="med" len="med"/>
          </a:ln>
          <a:effectLst/>
        </p:spPr>
      </p:cxnSp>
      <p:cxnSp>
        <p:nvCxnSpPr>
          <p:cNvPr id="93" name="Straight Connector 92"/>
          <p:cNvCxnSpPr/>
          <p:nvPr/>
        </p:nvCxnSpPr>
        <p:spPr bwMode="auto">
          <a:xfrm rot="5400000" flipH="1" flipV="1">
            <a:off x="5776683" y="2121275"/>
            <a:ext cx="903002" cy="0"/>
          </a:xfrm>
          <a:prstGeom prst="line">
            <a:avLst/>
          </a:prstGeom>
          <a:noFill/>
          <a:ln w="28575" cap="flat" cmpd="sng" algn="ctr">
            <a:solidFill>
              <a:srgbClr val="FFFFFF"/>
            </a:solidFill>
            <a:prstDash val="solid"/>
            <a:round/>
            <a:headEnd type="none" w="med" len="med"/>
            <a:tailEnd type="none" w="med" len="med"/>
          </a:ln>
          <a:effectLst/>
        </p:spPr>
      </p:cxnSp>
      <p:sp>
        <p:nvSpPr>
          <p:cNvPr id="96" name="Rounded Rectangle 95"/>
          <p:cNvSpPr/>
          <p:nvPr/>
        </p:nvSpPr>
        <p:spPr bwMode="auto">
          <a:xfrm>
            <a:off x="251790" y="1099930"/>
            <a:ext cx="8560905" cy="596348"/>
          </a:xfrm>
          <a:prstGeom prst="roundRect">
            <a:avLst/>
          </a:prstGeom>
          <a:solidFill>
            <a:schemeClr val="accent2">
              <a:lumMod val="40000"/>
              <a:lumOff val="60000"/>
            </a:schemeClr>
          </a:solidFill>
          <a:ln w="9525" cap="flat" cmpd="sng" algn="ctr">
            <a:solidFill>
              <a:schemeClr val="accent2">
                <a:lumMod val="60000"/>
                <a:lumOff val="40000"/>
              </a:schemeClr>
            </a:solid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2400" b="0" i="0" u="none" strike="noStrike" cap="none" normalizeH="0" baseline="0" dirty="0" smtClean="0">
                <a:ln>
                  <a:noFill/>
                </a:ln>
                <a:solidFill>
                  <a:schemeClr val="tx1"/>
                </a:solidFill>
                <a:effectLst/>
                <a:latin typeface="Arial" charset="0"/>
              </a:rPr>
              <a:t>Combinational Logic</a:t>
            </a:r>
          </a:p>
        </p:txBody>
      </p:sp>
      <p:sp>
        <p:nvSpPr>
          <p:cNvPr id="97" name="TextBox 131"/>
          <p:cNvSpPr txBox="1">
            <a:spLocks noChangeArrowheads="1"/>
          </p:cNvSpPr>
          <p:nvPr/>
        </p:nvSpPr>
        <p:spPr bwMode="auto">
          <a:xfrm>
            <a:off x="2916565" y="4509733"/>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98" name="TextBox 131"/>
          <p:cNvSpPr txBox="1">
            <a:spLocks noChangeArrowheads="1"/>
          </p:cNvSpPr>
          <p:nvPr/>
        </p:nvSpPr>
        <p:spPr bwMode="auto">
          <a:xfrm>
            <a:off x="4757533" y="4549489"/>
            <a:ext cx="1828800" cy="477054"/>
          </a:xfrm>
          <a:prstGeom prst="rect">
            <a:avLst/>
          </a:prstGeom>
          <a:noFill/>
          <a:ln w="9525">
            <a:noFill/>
            <a:miter lim="800000"/>
            <a:headEnd/>
            <a:tailEnd/>
          </a:ln>
        </p:spPr>
        <p:txBody>
          <a:bodyPr wrap="square">
            <a:spAutoFit/>
          </a:bodyPr>
          <a:lstStyle/>
          <a:p>
            <a:r>
              <a:rPr lang="en-US" sz="2000" dirty="0" err="1" smtClean="0">
                <a:solidFill>
                  <a:srgbClr val="FFFFCC"/>
                </a:solidFill>
              </a:rPr>
              <a:t>Sel_shadow</a:t>
            </a:r>
            <a:endParaRPr lang="en-US" sz="2000" dirty="0">
              <a:solidFill>
                <a:srgbClr val="FFFFCC"/>
              </a:solidFill>
            </a:endParaRPr>
          </a:p>
        </p:txBody>
      </p:sp>
      <p:sp>
        <p:nvSpPr>
          <p:cNvPr id="99" name="TextBox 131"/>
          <p:cNvSpPr txBox="1">
            <a:spLocks noChangeArrowheads="1"/>
          </p:cNvSpPr>
          <p:nvPr/>
        </p:nvSpPr>
        <p:spPr bwMode="auto">
          <a:xfrm>
            <a:off x="219748" y="4741646"/>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0" name="TextBox 131"/>
          <p:cNvSpPr txBox="1">
            <a:spLocks noChangeArrowheads="1"/>
          </p:cNvSpPr>
          <p:nvPr/>
        </p:nvSpPr>
        <p:spPr bwMode="auto">
          <a:xfrm>
            <a:off x="6189852" y="3568829"/>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1" name="TextBox 133"/>
          <p:cNvSpPr txBox="1">
            <a:spLocks noChangeArrowheads="1"/>
          </p:cNvSpPr>
          <p:nvPr/>
        </p:nvSpPr>
        <p:spPr bwMode="auto">
          <a:xfrm>
            <a:off x="-26504" y="4122062"/>
            <a:ext cx="655013" cy="386947"/>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102" name="TextBox 135"/>
          <p:cNvSpPr txBox="1">
            <a:spLocks noChangeArrowheads="1"/>
          </p:cNvSpPr>
          <p:nvPr/>
        </p:nvSpPr>
        <p:spPr bwMode="auto">
          <a:xfrm>
            <a:off x="8315988" y="2768040"/>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86" name="TextBox 85"/>
          <p:cNvSpPr txBox="1"/>
          <p:nvPr/>
        </p:nvSpPr>
        <p:spPr>
          <a:xfrm>
            <a:off x="1219207" y="5897217"/>
            <a:ext cx="6811032" cy="553998"/>
          </a:xfrm>
          <a:prstGeom prst="rect">
            <a:avLst/>
          </a:prstGeom>
          <a:noFill/>
        </p:spPr>
        <p:txBody>
          <a:bodyPr wrap="none" rtlCol="0">
            <a:spAutoFit/>
          </a:bodyPr>
          <a:lstStyle/>
          <a:p>
            <a:r>
              <a:rPr lang="en-US" sz="2400" b="1" dirty="0" smtClean="0">
                <a:solidFill>
                  <a:srgbClr val="FF33CC"/>
                </a:solidFill>
              </a:rPr>
              <a:t>FIRST SHIFT:    Scan-en = 1    </a:t>
            </a:r>
            <a:r>
              <a:rPr lang="en-US" sz="2400" b="1" dirty="0" err="1" smtClean="0">
                <a:solidFill>
                  <a:srgbClr val="FF33CC"/>
                </a:solidFill>
              </a:rPr>
              <a:t>Sel_shadow</a:t>
            </a:r>
            <a:r>
              <a:rPr lang="en-US" sz="2400" b="1" dirty="0" smtClean="0">
                <a:solidFill>
                  <a:srgbClr val="FF33CC"/>
                </a:solidFill>
              </a:rPr>
              <a:t> = 0</a:t>
            </a:r>
            <a:endParaRPr lang="en-US" sz="2400" b="1" dirty="0">
              <a:solidFill>
                <a:srgbClr val="FF33CC"/>
              </a:solidFill>
            </a:endParaRPr>
          </a:p>
        </p:txBody>
      </p:sp>
      <p:sp>
        <p:nvSpPr>
          <p:cNvPr id="91" name="Freeform 90"/>
          <p:cNvSpPr/>
          <p:nvPr/>
        </p:nvSpPr>
        <p:spPr bwMode="auto">
          <a:xfrm>
            <a:off x="318052" y="4055165"/>
            <a:ext cx="1113183" cy="119270"/>
          </a:xfrm>
          <a:custGeom>
            <a:avLst/>
            <a:gdLst>
              <a:gd name="connsiteX0" fmla="*/ 0 w 1113183"/>
              <a:gd name="connsiteY0" fmla="*/ 79513 h 119270"/>
              <a:gd name="connsiteX1" fmla="*/ 742122 w 1113183"/>
              <a:gd name="connsiteY1" fmla="*/ 106018 h 119270"/>
              <a:gd name="connsiteX2" fmla="*/ 1113183 w 1113183"/>
              <a:gd name="connsiteY2" fmla="*/ 0 h 119270"/>
            </a:gdLst>
            <a:ahLst/>
            <a:cxnLst>
              <a:cxn ang="0">
                <a:pos x="connsiteX0" y="connsiteY0"/>
              </a:cxn>
              <a:cxn ang="0">
                <a:pos x="connsiteX1" y="connsiteY1"/>
              </a:cxn>
              <a:cxn ang="0">
                <a:pos x="connsiteX2" y="connsiteY2"/>
              </a:cxn>
            </a:cxnLst>
            <a:rect l="l" t="t" r="r" b="b"/>
            <a:pathLst>
              <a:path w="1113183" h="119270">
                <a:moveTo>
                  <a:pt x="0" y="79513"/>
                </a:moveTo>
                <a:cubicBezTo>
                  <a:pt x="278296" y="99391"/>
                  <a:pt x="556592" y="119270"/>
                  <a:pt x="742122" y="106018"/>
                </a:cubicBezTo>
                <a:cubicBezTo>
                  <a:pt x="927652" y="92766"/>
                  <a:pt x="1020417" y="46383"/>
                  <a:pt x="1113183" y="0"/>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dirty="0" smtClean="0">
              <a:ln>
                <a:noFill/>
              </a:ln>
              <a:solidFill>
                <a:srgbClr val="FF33CC"/>
              </a:solidFill>
              <a:effectLst/>
              <a:latin typeface="Arial" charset="0"/>
            </a:endParaRPr>
          </a:p>
        </p:txBody>
      </p:sp>
      <p:sp>
        <p:nvSpPr>
          <p:cNvPr id="104" name="Freeform 103"/>
          <p:cNvSpPr/>
          <p:nvPr/>
        </p:nvSpPr>
        <p:spPr bwMode="auto">
          <a:xfrm>
            <a:off x="2517913" y="3816626"/>
            <a:ext cx="1470991" cy="251791"/>
          </a:xfrm>
          <a:custGeom>
            <a:avLst/>
            <a:gdLst>
              <a:gd name="connsiteX0" fmla="*/ 0 w 1470991"/>
              <a:gd name="connsiteY0" fmla="*/ 251791 h 251791"/>
              <a:gd name="connsiteX1" fmla="*/ 901148 w 1470991"/>
              <a:gd name="connsiteY1" fmla="*/ 53009 h 251791"/>
              <a:gd name="connsiteX2" fmla="*/ 1470991 w 1470991"/>
              <a:gd name="connsiteY2" fmla="*/ 0 h 251791"/>
            </a:gdLst>
            <a:ahLst/>
            <a:cxnLst>
              <a:cxn ang="0">
                <a:pos x="connsiteX0" y="connsiteY0"/>
              </a:cxn>
              <a:cxn ang="0">
                <a:pos x="connsiteX1" y="connsiteY1"/>
              </a:cxn>
              <a:cxn ang="0">
                <a:pos x="connsiteX2" y="connsiteY2"/>
              </a:cxn>
            </a:cxnLst>
            <a:rect l="l" t="t" r="r" b="b"/>
            <a:pathLst>
              <a:path w="1470991" h="251791">
                <a:moveTo>
                  <a:pt x="0" y="251791"/>
                </a:moveTo>
                <a:cubicBezTo>
                  <a:pt x="327991" y="173382"/>
                  <a:pt x="655983" y="94974"/>
                  <a:pt x="901148" y="53009"/>
                </a:cubicBezTo>
                <a:cubicBezTo>
                  <a:pt x="1146313" y="11044"/>
                  <a:pt x="1308652" y="5522"/>
                  <a:pt x="1470991" y="0"/>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15" name="Freeform 114"/>
          <p:cNvSpPr/>
          <p:nvPr/>
        </p:nvSpPr>
        <p:spPr bwMode="auto">
          <a:xfrm>
            <a:off x="5049078" y="2809461"/>
            <a:ext cx="2266122" cy="196574"/>
          </a:xfrm>
          <a:custGeom>
            <a:avLst/>
            <a:gdLst>
              <a:gd name="connsiteX0" fmla="*/ 0 w 2266122"/>
              <a:gd name="connsiteY0" fmla="*/ 0 h 196574"/>
              <a:gd name="connsiteX1" fmla="*/ 1351722 w 2266122"/>
              <a:gd name="connsiteY1" fmla="*/ 185530 h 196574"/>
              <a:gd name="connsiteX2" fmla="*/ 2266122 w 2266122"/>
              <a:gd name="connsiteY2" fmla="*/ 66261 h 196574"/>
            </a:gdLst>
            <a:ahLst/>
            <a:cxnLst>
              <a:cxn ang="0">
                <a:pos x="connsiteX0" y="connsiteY0"/>
              </a:cxn>
              <a:cxn ang="0">
                <a:pos x="connsiteX1" y="connsiteY1"/>
              </a:cxn>
              <a:cxn ang="0">
                <a:pos x="connsiteX2" y="connsiteY2"/>
              </a:cxn>
            </a:cxnLst>
            <a:rect l="l" t="t" r="r" b="b"/>
            <a:pathLst>
              <a:path w="2266122" h="196574">
                <a:moveTo>
                  <a:pt x="0" y="0"/>
                </a:moveTo>
                <a:cubicBezTo>
                  <a:pt x="487017" y="87243"/>
                  <a:pt x="974035" y="174487"/>
                  <a:pt x="1351722" y="185530"/>
                </a:cubicBezTo>
                <a:cubicBezTo>
                  <a:pt x="1729409" y="196574"/>
                  <a:pt x="1997765" y="131417"/>
                  <a:pt x="2266122" y="66261"/>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
        <p:nvSpPr>
          <p:cNvPr id="116" name="Freeform 115"/>
          <p:cNvSpPr/>
          <p:nvPr/>
        </p:nvSpPr>
        <p:spPr bwMode="auto">
          <a:xfrm>
            <a:off x="8375374" y="2769704"/>
            <a:ext cx="556591" cy="13253"/>
          </a:xfrm>
          <a:custGeom>
            <a:avLst/>
            <a:gdLst>
              <a:gd name="connsiteX0" fmla="*/ 0 w 556591"/>
              <a:gd name="connsiteY0" fmla="*/ 13253 h 13253"/>
              <a:gd name="connsiteX1" fmla="*/ 556591 w 556591"/>
              <a:gd name="connsiteY1" fmla="*/ 0 h 13253"/>
            </a:gdLst>
            <a:ahLst/>
            <a:cxnLst>
              <a:cxn ang="0">
                <a:pos x="connsiteX0" y="connsiteY0"/>
              </a:cxn>
              <a:cxn ang="0">
                <a:pos x="connsiteX1" y="connsiteY1"/>
              </a:cxn>
            </a:cxnLst>
            <a:rect l="l" t="t" r="r" b="b"/>
            <a:pathLst>
              <a:path w="556591" h="13253">
                <a:moveTo>
                  <a:pt x="0" y="13253"/>
                </a:moveTo>
                <a:lnTo>
                  <a:pt x="556591" y="0"/>
                </a:ln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Tree>
    <p:extLst>
      <p:ext uri="{BB962C8B-B14F-4D97-AF65-F5344CB8AC3E}">
        <p14:creationId xmlns:p14="http://schemas.microsoft.com/office/powerpoint/2010/main" val="2572971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73050"/>
            <a:ext cx="9143999" cy="694359"/>
          </a:xfrm>
          <a:prstGeom prst="rect">
            <a:avLst/>
          </a:prstGeom>
          <a:noFill/>
          <a:ln w="9525">
            <a:noFill/>
            <a:miter lim="800000"/>
            <a:headEnd/>
            <a:tailEnd/>
          </a:ln>
        </p:spPr>
        <p:txBody>
          <a:bodyPr lIns="92075" tIns="46038" rIns="92075" bIns="46038" anchor="b"/>
          <a:lstStyle/>
          <a:p>
            <a:pPr algn="ctr"/>
            <a:r>
              <a:rPr lang="en-GB" sz="3400" b="1" dirty="0" smtClean="0"/>
              <a:t>Scan Operations with Transformed Cells</a:t>
            </a:r>
            <a:endParaRPr lang="en-GB" sz="3400" b="1" dirty="0">
              <a:solidFill>
                <a:srgbClr val="FAFD00"/>
              </a:solidFill>
            </a:endParaRPr>
          </a:p>
        </p:txBody>
      </p:sp>
      <p:sp>
        <p:nvSpPr>
          <p:cNvPr id="5" name="Rectangle 36"/>
          <p:cNvSpPr>
            <a:spLocks noChangeArrowheads="1"/>
          </p:cNvSpPr>
          <p:nvPr/>
        </p:nvSpPr>
        <p:spPr bwMode="auto">
          <a:xfrm>
            <a:off x="2989908" y="2499622"/>
            <a:ext cx="3138708" cy="2003974"/>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6" name="Rectangle 103"/>
          <p:cNvSpPr>
            <a:spLocks noChangeArrowheads="1"/>
          </p:cNvSpPr>
          <p:nvPr/>
        </p:nvSpPr>
        <p:spPr bwMode="auto">
          <a:xfrm>
            <a:off x="3999727" y="26787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 name="TextBox 104"/>
          <p:cNvSpPr txBox="1">
            <a:spLocks noChangeArrowheads="1"/>
          </p:cNvSpPr>
          <p:nvPr/>
        </p:nvSpPr>
        <p:spPr bwMode="auto">
          <a:xfrm>
            <a:off x="4066207" y="2712994"/>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sp>
        <p:nvSpPr>
          <p:cNvPr id="8" name="TextBox 117"/>
          <p:cNvSpPr txBox="1">
            <a:spLocks noChangeArrowheads="1"/>
          </p:cNvSpPr>
          <p:nvPr/>
        </p:nvSpPr>
        <p:spPr bwMode="auto">
          <a:xfrm>
            <a:off x="4710159" y="27069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9" name="Straight Connector 119"/>
          <p:cNvCxnSpPr>
            <a:cxnSpLocks noChangeShapeType="1"/>
          </p:cNvCxnSpPr>
          <p:nvPr/>
        </p:nvCxnSpPr>
        <p:spPr bwMode="auto">
          <a:xfrm flipV="1">
            <a:off x="4478681" y="3360075"/>
            <a:ext cx="110891" cy="76447"/>
          </a:xfrm>
          <a:prstGeom prst="line">
            <a:avLst/>
          </a:prstGeom>
          <a:noFill/>
          <a:ln w="9525" algn="ctr">
            <a:solidFill>
              <a:schemeClr val="tx1"/>
            </a:solidFill>
            <a:round/>
            <a:headEnd/>
            <a:tailEnd/>
          </a:ln>
        </p:spPr>
      </p:cxnSp>
      <p:cxnSp>
        <p:nvCxnSpPr>
          <p:cNvPr id="10" name="Straight Connector 120"/>
          <p:cNvCxnSpPr>
            <a:cxnSpLocks noChangeShapeType="1"/>
          </p:cNvCxnSpPr>
          <p:nvPr/>
        </p:nvCxnSpPr>
        <p:spPr bwMode="auto">
          <a:xfrm>
            <a:off x="4591930" y="3363093"/>
            <a:ext cx="96734" cy="82481"/>
          </a:xfrm>
          <a:prstGeom prst="line">
            <a:avLst/>
          </a:prstGeom>
          <a:noFill/>
          <a:ln w="9525" algn="ctr">
            <a:solidFill>
              <a:schemeClr val="tx1"/>
            </a:solidFill>
            <a:round/>
            <a:headEnd/>
            <a:tailEnd/>
          </a:ln>
        </p:spPr>
      </p:cxnSp>
      <p:cxnSp>
        <p:nvCxnSpPr>
          <p:cNvPr id="11" name="Straight Connector 124"/>
          <p:cNvCxnSpPr>
            <a:cxnSpLocks noChangeShapeType="1"/>
          </p:cNvCxnSpPr>
          <p:nvPr/>
        </p:nvCxnSpPr>
        <p:spPr bwMode="auto">
          <a:xfrm>
            <a:off x="5819169" y="3054386"/>
            <a:ext cx="409353" cy="0"/>
          </a:xfrm>
          <a:prstGeom prst="line">
            <a:avLst/>
          </a:prstGeom>
          <a:noFill/>
          <a:ln w="25400" algn="ctr">
            <a:solidFill>
              <a:srgbClr val="FFFFFF"/>
            </a:solidFill>
            <a:round/>
            <a:headEnd/>
            <a:tailEnd/>
          </a:ln>
        </p:spPr>
      </p:cxnSp>
      <p:cxnSp>
        <p:nvCxnSpPr>
          <p:cNvPr id="15" name="Straight Connector 14"/>
          <p:cNvCxnSpPr/>
          <p:nvPr/>
        </p:nvCxnSpPr>
        <p:spPr bwMode="auto">
          <a:xfrm rot="5400000" flipH="1" flipV="1">
            <a:off x="5322801" y="2369749"/>
            <a:ext cx="1346941" cy="0"/>
          </a:xfrm>
          <a:prstGeom prst="line">
            <a:avLst/>
          </a:prstGeom>
          <a:noFill/>
          <a:ln w="28575" cap="flat" cmpd="sng" algn="ctr">
            <a:solidFill>
              <a:srgbClr val="FFFFFF"/>
            </a:solidFill>
            <a:prstDash val="solid"/>
            <a:round/>
            <a:headEnd type="none" w="med" len="med"/>
            <a:tailEnd type="none" w="med" len="med"/>
          </a:ln>
          <a:effectLst/>
        </p:spPr>
      </p:cxnSp>
      <p:sp>
        <p:nvSpPr>
          <p:cNvPr id="17" name="TextBox 132"/>
          <p:cNvSpPr txBox="1">
            <a:spLocks noChangeArrowheads="1"/>
          </p:cNvSpPr>
          <p:nvPr/>
        </p:nvSpPr>
        <p:spPr bwMode="auto">
          <a:xfrm>
            <a:off x="4032544" y="30230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18" name="AutoShape 39"/>
          <p:cNvSpPr>
            <a:spLocks noChangeArrowheads="1"/>
          </p:cNvSpPr>
          <p:nvPr/>
        </p:nvSpPr>
        <p:spPr bwMode="auto">
          <a:xfrm rot="16200000">
            <a:off x="3076558" y="3569914"/>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19" name="Rectangle 103"/>
          <p:cNvSpPr>
            <a:spLocks noChangeArrowheads="1"/>
          </p:cNvSpPr>
          <p:nvPr/>
        </p:nvSpPr>
        <p:spPr bwMode="auto">
          <a:xfrm>
            <a:off x="3992968" y="3605609"/>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20" name="TextBox 104"/>
          <p:cNvSpPr txBox="1">
            <a:spLocks noChangeArrowheads="1"/>
          </p:cNvSpPr>
          <p:nvPr/>
        </p:nvSpPr>
        <p:spPr bwMode="auto">
          <a:xfrm>
            <a:off x="4059447" y="3639808"/>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21" name="Straight Connector 116"/>
          <p:cNvCxnSpPr>
            <a:cxnSpLocks noChangeShapeType="1"/>
          </p:cNvCxnSpPr>
          <p:nvPr/>
        </p:nvCxnSpPr>
        <p:spPr bwMode="auto">
          <a:xfrm>
            <a:off x="3653214" y="3792701"/>
            <a:ext cx="409353" cy="0"/>
          </a:xfrm>
          <a:prstGeom prst="line">
            <a:avLst/>
          </a:prstGeom>
          <a:noFill/>
          <a:ln w="25400" algn="ctr">
            <a:solidFill>
              <a:srgbClr val="FFFFFF"/>
            </a:solidFill>
            <a:round/>
            <a:headEnd/>
            <a:tailEnd/>
          </a:ln>
        </p:spPr>
      </p:cxnSp>
      <p:sp>
        <p:nvSpPr>
          <p:cNvPr id="22" name="TextBox 117"/>
          <p:cNvSpPr txBox="1">
            <a:spLocks noChangeArrowheads="1"/>
          </p:cNvSpPr>
          <p:nvPr/>
        </p:nvSpPr>
        <p:spPr bwMode="auto">
          <a:xfrm>
            <a:off x="4703399" y="3633774"/>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23" name="Straight Connector 119"/>
          <p:cNvCxnSpPr>
            <a:cxnSpLocks noChangeShapeType="1"/>
          </p:cNvCxnSpPr>
          <p:nvPr/>
        </p:nvCxnSpPr>
        <p:spPr bwMode="auto">
          <a:xfrm flipV="1">
            <a:off x="4471921" y="4286889"/>
            <a:ext cx="110891" cy="76447"/>
          </a:xfrm>
          <a:prstGeom prst="line">
            <a:avLst/>
          </a:prstGeom>
          <a:noFill/>
          <a:ln w="9525" algn="ctr">
            <a:solidFill>
              <a:schemeClr val="tx1"/>
            </a:solidFill>
            <a:round/>
            <a:headEnd/>
            <a:tailEnd/>
          </a:ln>
        </p:spPr>
      </p:cxnSp>
      <p:cxnSp>
        <p:nvCxnSpPr>
          <p:cNvPr id="24" name="Straight Connector 120"/>
          <p:cNvCxnSpPr>
            <a:cxnSpLocks noChangeShapeType="1"/>
          </p:cNvCxnSpPr>
          <p:nvPr/>
        </p:nvCxnSpPr>
        <p:spPr bwMode="auto">
          <a:xfrm>
            <a:off x="4585171" y="4289908"/>
            <a:ext cx="96734" cy="82481"/>
          </a:xfrm>
          <a:prstGeom prst="line">
            <a:avLst/>
          </a:prstGeom>
          <a:noFill/>
          <a:ln w="9525" algn="ctr">
            <a:solidFill>
              <a:schemeClr val="tx1"/>
            </a:solidFill>
            <a:round/>
            <a:headEnd/>
            <a:tailEnd/>
          </a:ln>
        </p:spPr>
      </p:cxnSp>
      <p:cxnSp>
        <p:nvCxnSpPr>
          <p:cNvPr id="25" name="Straight Connector 125"/>
          <p:cNvCxnSpPr>
            <a:cxnSpLocks noChangeShapeType="1"/>
          </p:cNvCxnSpPr>
          <p:nvPr/>
        </p:nvCxnSpPr>
        <p:spPr bwMode="auto">
          <a:xfrm>
            <a:off x="2906471" y="4008963"/>
            <a:ext cx="410532" cy="0"/>
          </a:xfrm>
          <a:prstGeom prst="line">
            <a:avLst/>
          </a:prstGeom>
          <a:noFill/>
          <a:ln w="25400" algn="ctr">
            <a:solidFill>
              <a:srgbClr val="FFFFFF"/>
            </a:solidFill>
            <a:round/>
            <a:headEnd/>
            <a:tailEnd/>
          </a:ln>
        </p:spPr>
      </p:cxnSp>
      <p:cxnSp>
        <p:nvCxnSpPr>
          <p:cNvPr id="26" name="Straight Connector 126"/>
          <p:cNvCxnSpPr>
            <a:cxnSpLocks noChangeShapeType="1"/>
          </p:cNvCxnSpPr>
          <p:nvPr/>
        </p:nvCxnSpPr>
        <p:spPr bwMode="auto">
          <a:xfrm>
            <a:off x="2900571" y="2907958"/>
            <a:ext cx="1114572" cy="0"/>
          </a:xfrm>
          <a:prstGeom prst="line">
            <a:avLst/>
          </a:prstGeom>
          <a:noFill/>
          <a:ln w="25400" algn="ctr">
            <a:solidFill>
              <a:srgbClr val="FFFFFF"/>
            </a:solidFill>
            <a:round/>
            <a:headEnd/>
            <a:tailEnd/>
          </a:ln>
        </p:spPr>
      </p:cxnSp>
      <p:cxnSp>
        <p:nvCxnSpPr>
          <p:cNvPr id="27" name="Straight Connector 127"/>
          <p:cNvCxnSpPr>
            <a:cxnSpLocks noChangeShapeType="1"/>
          </p:cNvCxnSpPr>
          <p:nvPr/>
        </p:nvCxnSpPr>
        <p:spPr bwMode="auto">
          <a:xfrm rot="5400000" flipH="1" flipV="1">
            <a:off x="3226779" y="4350960"/>
            <a:ext cx="553229" cy="0"/>
          </a:xfrm>
          <a:prstGeom prst="line">
            <a:avLst/>
          </a:prstGeom>
          <a:noFill/>
          <a:ln w="25400" algn="ctr">
            <a:solidFill>
              <a:srgbClr val="FFFFFF"/>
            </a:solidFill>
            <a:round/>
            <a:headEnd/>
            <a:tailEnd/>
          </a:ln>
        </p:spPr>
      </p:cxnSp>
      <p:sp>
        <p:nvSpPr>
          <p:cNvPr id="29" name="TextBox 132"/>
          <p:cNvSpPr txBox="1">
            <a:spLocks noChangeArrowheads="1"/>
          </p:cNvSpPr>
          <p:nvPr/>
        </p:nvSpPr>
        <p:spPr bwMode="auto">
          <a:xfrm>
            <a:off x="4025785" y="3949909"/>
            <a:ext cx="947695" cy="369845"/>
          </a:xfrm>
          <a:prstGeom prst="rect">
            <a:avLst/>
          </a:prstGeom>
          <a:noFill/>
          <a:ln w="9525">
            <a:noFill/>
            <a:miter lim="800000"/>
            <a:headEnd/>
            <a:tailEnd/>
          </a:ln>
        </p:spPr>
        <p:txBody>
          <a:bodyPr wrap="none">
            <a:spAutoFit/>
          </a:bodyPr>
          <a:lstStyle/>
          <a:p>
            <a:r>
              <a:rPr lang="en-US" b="1" dirty="0" smtClean="0">
                <a:solidFill>
                  <a:schemeClr val="tx1"/>
                </a:solidFill>
              </a:rPr>
              <a:t>shadow</a:t>
            </a:r>
            <a:endParaRPr lang="en-US" sz="2000" b="1" dirty="0">
              <a:solidFill>
                <a:schemeClr val="tx1"/>
              </a:solidFill>
            </a:endParaRPr>
          </a:p>
        </p:txBody>
      </p:sp>
      <p:cxnSp>
        <p:nvCxnSpPr>
          <p:cNvPr id="30" name="Straight Connector 29"/>
          <p:cNvCxnSpPr/>
          <p:nvPr/>
        </p:nvCxnSpPr>
        <p:spPr bwMode="auto">
          <a:xfrm rot="5400000" flipH="1" flipV="1">
            <a:off x="2815634" y="3237236"/>
            <a:ext cx="657554" cy="0"/>
          </a:xfrm>
          <a:prstGeom prst="line">
            <a:avLst/>
          </a:prstGeom>
          <a:noFill/>
          <a:ln w="28575" cap="flat" cmpd="sng" algn="ctr">
            <a:solidFill>
              <a:srgbClr val="FFFFFF"/>
            </a:solidFill>
            <a:prstDash val="solid"/>
            <a:round/>
            <a:headEnd type="none" w="med" len="med"/>
            <a:tailEnd type="none" w="med" len="med"/>
          </a:ln>
          <a:effectLst/>
        </p:spPr>
      </p:cxnSp>
      <p:sp>
        <p:nvSpPr>
          <p:cNvPr id="31" name="Text Box 41"/>
          <p:cNvSpPr txBox="1">
            <a:spLocks noChangeArrowheads="1"/>
          </p:cNvSpPr>
          <p:nvPr/>
        </p:nvSpPr>
        <p:spPr bwMode="auto">
          <a:xfrm rot="16200000">
            <a:off x="3096141" y="3532868"/>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2" name="Straight Connector 116"/>
          <p:cNvCxnSpPr>
            <a:cxnSpLocks noChangeShapeType="1"/>
          </p:cNvCxnSpPr>
          <p:nvPr/>
        </p:nvCxnSpPr>
        <p:spPr bwMode="auto">
          <a:xfrm>
            <a:off x="3136466" y="3568302"/>
            <a:ext cx="205151" cy="0"/>
          </a:xfrm>
          <a:prstGeom prst="line">
            <a:avLst/>
          </a:prstGeom>
          <a:noFill/>
          <a:ln w="25400" algn="ctr">
            <a:solidFill>
              <a:srgbClr val="FFFFFF"/>
            </a:solidFill>
            <a:round/>
            <a:headEnd/>
            <a:tailEnd/>
          </a:ln>
        </p:spPr>
      </p:cxnSp>
      <p:sp>
        <p:nvSpPr>
          <p:cNvPr id="33" name="AutoShape 39"/>
          <p:cNvSpPr>
            <a:spLocks noChangeArrowheads="1"/>
          </p:cNvSpPr>
          <p:nvPr/>
        </p:nvSpPr>
        <p:spPr bwMode="auto">
          <a:xfrm rot="16200000">
            <a:off x="5155197" y="285277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cxnSp>
        <p:nvCxnSpPr>
          <p:cNvPr id="34" name="Straight Connector 127"/>
          <p:cNvCxnSpPr>
            <a:cxnSpLocks noChangeShapeType="1"/>
          </p:cNvCxnSpPr>
          <p:nvPr/>
        </p:nvCxnSpPr>
        <p:spPr bwMode="auto">
          <a:xfrm rot="5400000" flipH="1" flipV="1">
            <a:off x="4934888" y="4004356"/>
            <a:ext cx="1294289" cy="0"/>
          </a:xfrm>
          <a:prstGeom prst="line">
            <a:avLst/>
          </a:prstGeom>
          <a:noFill/>
          <a:ln w="25400" algn="ctr">
            <a:solidFill>
              <a:srgbClr val="FFFFFF"/>
            </a:solidFill>
            <a:round/>
            <a:headEnd/>
            <a:tailEnd/>
          </a:ln>
        </p:spPr>
      </p:cxnSp>
      <p:sp>
        <p:nvSpPr>
          <p:cNvPr id="35" name="Text Box 41"/>
          <p:cNvSpPr txBox="1">
            <a:spLocks noChangeArrowheads="1"/>
          </p:cNvSpPr>
          <p:nvPr/>
        </p:nvSpPr>
        <p:spPr bwMode="auto">
          <a:xfrm rot="16200000">
            <a:off x="5174780" y="281573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36" name="Straight Connector 116"/>
          <p:cNvCxnSpPr>
            <a:cxnSpLocks noChangeShapeType="1"/>
          </p:cNvCxnSpPr>
          <p:nvPr/>
        </p:nvCxnSpPr>
        <p:spPr bwMode="auto">
          <a:xfrm>
            <a:off x="5046724" y="2895091"/>
            <a:ext cx="338692" cy="0"/>
          </a:xfrm>
          <a:prstGeom prst="line">
            <a:avLst/>
          </a:prstGeom>
          <a:noFill/>
          <a:ln w="25400" algn="ctr">
            <a:solidFill>
              <a:srgbClr val="FFFFFF"/>
            </a:solidFill>
            <a:round/>
            <a:headEnd/>
            <a:tailEnd/>
          </a:ln>
        </p:spPr>
      </p:cxnSp>
      <p:cxnSp>
        <p:nvCxnSpPr>
          <p:cNvPr id="37" name="Straight Connector 116"/>
          <p:cNvCxnSpPr>
            <a:cxnSpLocks noChangeShapeType="1"/>
          </p:cNvCxnSpPr>
          <p:nvPr/>
        </p:nvCxnSpPr>
        <p:spPr bwMode="auto">
          <a:xfrm>
            <a:off x="5211228" y="3244740"/>
            <a:ext cx="168384" cy="0"/>
          </a:xfrm>
          <a:prstGeom prst="line">
            <a:avLst/>
          </a:prstGeom>
          <a:noFill/>
          <a:ln w="25400" algn="ctr">
            <a:solidFill>
              <a:srgbClr val="FFFFFF"/>
            </a:solidFill>
            <a:round/>
            <a:headEnd/>
            <a:tailEnd/>
          </a:ln>
        </p:spPr>
      </p:cxnSp>
      <p:cxnSp>
        <p:nvCxnSpPr>
          <p:cNvPr id="38" name="Straight Connector 37"/>
          <p:cNvCxnSpPr/>
          <p:nvPr/>
        </p:nvCxnSpPr>
        <p:spPr bwMode="auto">
          <a:xfrm rot="5400000" flipH="1" flipV="1">
            <a:off x="4916857" y="3525983"/>
            <a:ext cx="577497" cy="0"/>
          </a:xfrm>
          <a:prstGeom prst="line">
            <a:avLst/>
          </a:prstGeom>
          <a:noFill/>
          <a:ln w="28575" cap="flat" cmpd="sng" algn="ctr">
            <a:solidFill>
              <a:srgbClr val="FFFFFF"/>
            </a:solidFill>
            <a:prstDash val="solid"/>
            <a:round/>
            <a:headEnd type="none" w="med" len="med"/>
            <a:tailEnd type="none" w="med" len="med"/>
          </a:ln>
          <a:effectLst/>
        </p:spPr>
      </p:cxnSp>
      <p:cxnSp>
        <p:nvCxnSpPr>
          <p:cNvPr id="39" name="Straight Connector 116"/>
          <p:cNvCxnSpPr>
            <a:cxnSpLocks noChangeShapeType="1"/>
          </p:cNvCxnSpPr>
          <p:nvPr/>
        </p:nvCxnSpPr>
        <p:spPr bwMode="auto">
          <a:xfrm>
            <a:off x="5031238" y="3813571"/>
            <a:ext cx="168384" cy="0"/>
          </a:xfrm>
          <a:prstGeom prst="line">
            <a:avLst/>
          </a:prstGeom>
          <a:noFill/>
          <a:ln w="25400" algn="ctr">
            <a:solidFill>
              <a:srgbClr val="FFFFFF"/>
            </a:solidFill>
            <a:round/>
            <a:headEnd/>
            <a:tailEnd/>
          </a:ln>
        </p:spPr>
      </p:cxnSp>
      <p:sp>
        <p:nvSpPr>
          <p:cNvPr id="47" name="Rectangle 36"/>
          <p:cNvSpPr>
            <a:spLocks noChangeArrowheads="1"/>
          </p:cNvSpPr>
          <p:nvPr/>
        </p:nvSpPr>
        <p:spPr bwMode="auto">
          <a:xfrm>
            <a:off x="422671" y="3490980"/>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48" name="AutoShape 39"/>
          <p:cNvSpPr>
            <a:spLocks noChangeArrowheads="1"/>
          </p:cNvSpPr>
          <p:nvPr/>
        </p:nvSpPr>
        <p:spPr bwMode="auto">
          <a:xfrm rot="16200000">
            <a:off x="516079" y="3783199"/>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49" name="Rectangle 103"/>
          <p:cNvSpPr>
            <a:spLocks noChangeArrowheads="1"/>
          </p:cNvSpPr>
          <p:nvPr/>
        </p:nvSpPr>
        <p:spPr bwMode="auto">
          <a:xfrm>
            <a:off x="1432488" y="3818894"/>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50" name="TextBox 104"/>
          <p:cNvSpPr txBox="1">
            <a:spLocks noChangeArrowheads="1"/>
          </p:cNvSpPr>
          <p:nvPr/>
        </p:nvSpPr>
        <p:spPr bwMode="auto">
          <a:xfrm>
            <a:off x="1498969" y="3853093"/>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51" name="Straight Connector 116"/>
          <p:cNvCxnSpPr>
            <a:cxnSpLocks noChangeShapeType="1"/>
          </p:cNvCxnSpPr>
          <p:nvPr/>
        </p:nvCxnSpPr>
        <p:spPr bwMode="auto">
          <a:xfrm>
            <a:off x="1092736" y="4005987"/>
            <a:ext cx="409353" cy="0"/>
          </a:xfrm>
          <a:prstGeom prst="line">
            <a:avLst/>
          </a:prstGeom>
          <a:noFill/>
          <a:ln w="25400" algn="ctr">
            <a:solidFill>
              <a:srgbClr val="FFFFFF"/>
            </a:solidFill>
            <a:round/>
            <a:headEnd/>
            <a:tailEnd/>
          </a:ln>
        </p:spPr>
      </p:cxnSp>
      <p:sp>
        <p:nvSpPr>
          <p:cNvPr id="52" name="TextBox 117"/>
          <p:cNvSpPr txBox="1">
            <a:spLocks noChangeArrowheads="1"/>
          </p:cNvSpPr>
          <p:nvPr/>
        </p:nvSpPr>
        <p:spPr bwMode="auto">
          <a:xfrm>
            <a:off x="2142920" y="3847059"/>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53" name="Straight Connector 119"/>
          <p:cNvCxnSpPr>
            <a:cxnSpLocks noChangeShapeType="1"/>
          </p:cNvCxnSpPr>
          <p:nvPr/>
        </p:nvCxnSpPr>
        <p:spPr bwMode="auto">
          <a:xfrm flipV="1">
            <a:off x="1911442" y="4500175"/>
            <a:ext cx="110891" cy="76447"/>
          </a:xfrm>
          <a:prstGeom prst="line">
            <a:avLst/>
          </a:prstGeom>
          <a:noFill/>
          <a:ln w="9525" algn="ctr">
            <a:solidFill>
              <a:schemeClr val="tx1"/>
            </a:solidFill>
            <a:round/>
            <a:headEnd/>
            <a:tailEnd/>
          </a:ln>
        </p:spPr>
      </p:cxnSp>
      <p:cxnSp>
        <p:nvCxnSpPr>
          <p:cNvPr id="54" name="Straight Connector 120"/>
          <p:cNvCxnSpPr>
            <a:cxnSpLocks noChangeShapeType="1"/>
          </p:cNvCxnSpPr>
          <p:nvPr/>
        </p:nvCxnSpPr>
        <p:spPr bwMode="auto">
          <a:xfrm>
            <a:off x="2024692" y="4503193"/>
            <a:ext cx="96734" cy="82481"/>
          </a:xfrm>
          <a:prstGeom prst="line">
            <a:avLst/>
          </a:prstGeom>
          <a:noFill/>
          <a:ln w="9525" algn="ctr">
            <a:solidFill>
              <a:schemeClr val="tx1"/>
            </a:solidFill>
            <a:round/>
            <a:headEnd/>
            <a:tailEnd/>
          </a:ln>
        </p:spPr>
      </p:cxnSp>
      <p:cxnSp>
        <p:nvCxnSpPr>
          <p:cNvPr id="55" name="Straight Connector 124"/>
          <p:cNvCxnSpPr>
            <a:cxnSpLocks noChangeShapeType="1"/>
          </p:cNvCxnSpPr>
          <p:nvPr/>
        </p:nvCxnSpPr>
        <p:spPr bwMode="auto">
          <a:xfrm>
            <a:off x="2485492" y="4017052"/>
            <a:ext cx="409353" cy="0"/>
          </a:xfrm>
          <a:prstGeom prst="line">
            <a:avLst/>
          </a:prstGeom>
          <a:noFill/>
          <a:ln w="25400" algn="ctr">
            <a:solidFill>
              <a:srgbClr val="FFFFFF"/>
            </a:solidFill>
            <a:round/>
            <a:headEnd/>
            <a:tailEnd/>
          </a:ln>
        </p:spPr>
      </p:cxnSp>
      <p:cxnSp>
        <p:nvCxnSpPr>
          <p:cNvPr id="56" name="Straight Connector 125"/>
          <p:cNvCxnSpPr>
            <a:cxnSpLocks noChangeShapeType="1"/>
          </p:cNvCxnSpPr>
          <p:nvPr/>
        </p:nvCxnSpPr>
        <p:spPr bwMode="auto">
          <a:xfrm>
            <a:off x="345992" y="4222248"/>
            <a:ext cx="410532" cy="0"/>
          </a:xfrm>
          <a:prstGeom prst="line">
            <a:avLst/>
          </a:prstGeom>
          <a:noFill/>
          <a:ln w="25400" algn="ctr">
            <a:solidFill>
              <a:srgbClr val="FFFFFF"/>
            </a:solidFill>
            <a:round/>
            <a:headEnd/>
            <a:tailEnd/>
          </a:ln>
        </p:spPr>
      </p:cxnSp>
      <p:cxnSp>
        <p:nvCxnSpPr>
          <p:cNvPr id="57" name="Straight Connector 126"/>
          <p:cNvCxnSpPr>
            <a:cxnSpLocks noChangeShapeType="1"/>
          </p:cNvCxnSpPr>
          <p:nvPr/>
        </p:nvCxnSpPr>
        <p:spPr bwMode="auto">
          <a:xfrm>
            <a:off x="340093" y="3747477"/>
            <a:ext cx="409353" cy="0"/>
          </a:xfrm>
          <a:prstGeom prst="line">
            <a:avLst/>
          </a:prstGeom>
          <a:noFill/>
          <a:ln w="25400" algn="ctr">
            <a:solidFill>
              <a:srgbClr val="FFFFFF"/>
            </a:solidFill>
            <a:round/>
            <a:headEnd/>
            <a:tailEnd/>
          </a:ln>
        </p:spPr>
      </p:cxnSp>
      <p:cxnSp>
        <p:nvCxnSpPr>
          <p:cNvPr id="58" name="Straight Connector 127"/>
          <p:cNvCxnSpPr>
            <a:cxnSpLocks noChangeShapeType="1"/>
          </p:cNvCxnSpPr>
          <p:nvPr/>
        </p:nvCxnSpPr>
        <p:spPr bwMode="auto">
          <a:xfrm rot="5400000" flipH="1" flipV="1">
            <a:off x="666300" y="4564245"/>
            <a:ext cx="553229" cy="0"/>
          </a:xfrm>
          <a:prstGeom prst="line">
            <a:avLst/>
          </a:prstGeom>
          <a:noFill/>
          <a:ln w="25400" algn="ctr">
            <a:solidFill>
              <a:srgbClr val="FFFFFF"/>
            </a:solidFill>
            <a:round/>
            <a:headEnd/>
            <a:tailEnd/>
          </a:ln>
        </p:spPr>
      </p:cxnSp>
      <p:cxnSp>
        <p:nvCxnSpPr>
          <p:cNvPr id="64" name="Straight Connector 63"/>
          <p:cNvCxnSpPr/>
          <p:nvPr/>
        </p:nvCxnSpPr>
        <p:spPr bwMode="auto">
          <a:xfrm rot="5400000" flipH="1" flipV="1">
            <a:off x="1501164" y="2844456"/>
            <a:ext cx="2322859" cy="0"/>
          </a:xfrm>
          <a:prstGeom prst="line">
            <a:avLst/>
          </a:prstGeom>
          <a:noFill/>
          <a:ln w="28575" cap="flat" cmpd="sng" algn="ctr">
            <a:solidFill>
              <a:srgbClr val="FFFFFF"/>
            </a:solidFill>
            <a:prstDash val="solid"/>
            <a:round/>
            <a:headEnd type="none" w="med" len="med"/>
            <a:tailEnd type="none" w="med" len="med"/>
          </a:ln>
          <a:effectLst/>
        </p:spPr>
      </p:cxnSp>
      <p:sp>
        <p:nvSpPr>
          <p:cNvPr id="66" name="TextBox 132"/>
          <p:cNvSpPr txBox="1">
            <a:spLocks noChangeArrowheads="1"/>
          </p:cNvSpPr>
          <p:nvPr/>
        </p:nvSpPr>
        <p:spPr bwMode="auto">
          <a:xfrm>
            <a:off x="1465306" y="4163195"/>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67" name="Text Box 41"/>
          <p:cNvSpPr txBox="1">
            <a:spLocks noChangeArrowheads="1"/>
          </p:cNvSpPr>
          <p:nvPr/>
        </p:nvSpPr>
        <p:spPr bwMode="auto">
          <a:xfrm rot="16200000">
            <a:off x="535662" y="3746154"/>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sp>
        <p:nvSpPr>
          <p:cNvPr id="70" name="Rectangle 36"/>
          <p:cNvSpPr>
            <a:spLocks noChangeArrowheads="1"/>
          </p:cNvSpPr>
          <p:nvPr/>
        </p:nvSpPr>
        <p:spPr bwMode="auto">
          <a:xfrm>
            <a:off x="6300010" y="2318163"/>
            <a:ext cx="2428985" cy="1247280"/>
          </a:xfrm>
          <a:prstGeom prst="rect">
            <a:avLst/>
          </a:prstGeom>
          <a:solidFill>
            <a:srgbClr val="00B050"/>
          </a:solidFill>
          <a:ln w="9525">
            <a:solidFill>
              <a:schemeClr val="tx1"/>
            </a:solidFill>
            <a:miter lim="800000"/>
            <a:headEnd/>
            <a:tailEnd/>
          </a:ln>
        </p:spPr>
        <p:txBody>
          <a:bodyPr wrap="none" anchor="ctr"/>
          <a:lstStyle/>
          <a:p>
            <a:endParaRPr lang="en-US"/>
          </a:p>
        </p:txBody>
      </p:sp>
      <p:sp>
        <p:nvSpPr>
          <p:cNvPr id="71" name="AutoShape 39"/>
          <p:cNvSpPr>
            <a:spLocks noChangeArrowheads="1"/>
          </p:cNvSpPr>
          <p:nvPr/>
        </p:nvSpPr>
        <p:spPr bwMode="auto">
          <a:xfrm rot="16200000">
            <a:off x="6393418" y="2610382"/>
            <a:ext cx="848955" cy="443565"/>
          </a:xfrm>
          <a:prstGeom prst="flowChartManualOperation">
            <a:avLst/>
          </a:prstGeom>
          <a:solidFill>
            <a:srgbClr val="FF5008"/>
          </a:solidFill>
          <a:ln w="9525">
            <a:solidFill>
              <a:schemeClr val="tx1"/>
            </a:solidFill>
            <a:miter lim="800000"/>
            <a:headEnd/>
            <a:tailEnd/>
          </a:ln>
        </p:spPr>
        <p:txBody>
          <a:bodyPr wrap="none" anchor="ctr"/>
          <a:lstStyle/>
          <a:p>
            <a:endParaRPr lang="en-US"/>
          </a:p>
        </p:txBody>
      </p:sp>
      <p:sp>
        <p:nvSpPr>
          <p:cNvPr id="72" name="Rectangle 103"/>
          <p:cNvSpPr>
            <a:spLocks noChangeArrowheads="1"/>
          </p:cNvSpPr>
          <p:nvPr/>
        </p:nvSpPr>
        <p:spPr bwMode="auto">
          <a:xfrm>
            <a:off x="7309827" y="2646077"/>
            <a:ext cx="1030848" cy="766458"/>
          </a:xfrm>
          <a:prstGeom prst="rect">
            <a:avLst/>
          </a:prstGeom>
          <a:solidFill>
            <a:srgbClr val="FFFFFF"/>
          </a:solidFill>
          <a:ln w="9525" algn="ctr">
            <a:solidFill>
              <a:schemeClr val="tx1"/>
            </a:solidFill>
            <a:round/>
            <a:headEnd/>
            <a:tailEnd/>
          </a:ln>
        </p:spPr>
        <p:txBody>
          <a:bodyPr/>
          <a:lstStyle/>
          <a:p>
            <a:endParaRPr lang="en-US"/>
          </a:p>
        </p:txBody>
      </p:sp>
      <p:sp>
        <p:nvSpPr>
          <p:cNvPr id="73" name="TextBox 104"/>
          <p:cNvSpPr txBox="1">
            <a:spLocks noChangeArrowheads="1"/>
          </p:cNvSpPr>
          <p:nvPr/>
        </p:nvSpPr>
        <p:spPr bwMode="auto">
          <a:xfrm>
            <a:off x="7376308" y="2680276"/>
            <a:ext cx="302806" cy="322259"/>
          </a:xfrm>
          <a:prstGeom prst="rect">
            <a:avLst/>
          </a:prstGeom>
          <a:noFill/>
          <a:ln w="9525">
            <a:noFill/>
            <a:miter lim="800000"/>
            <a:headEnd/>
            <a:tailEnd/>
          </a:ln>
        </p:spPr>
        <p:txBody>
          <a:bodyPr wrap="none">
            <a:spAutoFit/>
          </a:bodyPr>
          <a:lstStyle/>
          <a:p>
            <a:pPr algn="ctr"/>
            <a:r>
              <a:rPr lang="en-US" sz="2400" b="1" dirty="0">
                <a:solidFill>
                  <a:schemeClr val="tx1"/>
                </a:solidFill>
              </a:rPr>
              <a:t>D</a:t>
            </a:r>
          </a:p>
        </p:txBody>
      </p:sp>
      <p:cxnSp>
        <p:nvCxnSpPr>
          <p:cNvPr id="74" name="Straight Connector 116"/>
          <p:cNvCxnSpPr>
            <a:cxnSpLocks noChangeShapeType="1"/>
          </p:cNvCxnSpPr>
          <p:nvPr/>
        </p:nvCxnSpPr>
        <p:spPr bwMode="auto">
          <a:xfrm>
            <a:off x="6970075" y="2833170"/>
            <a:ext cx="409353" cy="0"/>
          </a:xfrm>
          <a:prstGeom prst="line">
            <a:avLst/>
          </a:prstGeom>
          <a:noFill/>
          <a:ln w="25400" algn="ctr">
            <a:solidFill>
              <a:srgbClr val="FFFFFF"/>
            </a:solidFill>
            <a:round/>
            <a:headEnd/>
            <a:tailEnd/>
          </a:ln>
        </p:spPr>
      </p:cxnSp>
      <p:sp>
        <p:nvSpPr>
          <p:cNvPr id="75" name="TextBox 117"/>
          <p:cNvSpPr txBox="1">
            <a:spLocks noChangeArrowheads="1"/>
          </p:cNvSpPr>
          <p:nvPr/>
        </p:nvSpPr>
        <p:spPr bwMode="auto">
          <a:xfrm>
            <a:off x="8020259" y="2674242"/>
            <a:ext cx="314718" cy="322259"/>
          </a:xfrm>
          <a:prstGeom prst="rect">
            <a:avLst/>
          </a:prstGeom>
          <a:noFill/>
          <a:ln w="9525">
            <a:noFill/>
            <a:miter lim="800000"/>
            <a:headEnd/>
            <a:tailEnd/>
          </a:ln>
        </p:spPr>
        <p:txBody>
          <a:bodyPr wrap="none">
            <a:spAutoFit/>
          </a:bodyPr>
          <a:lstStyle/>
          <a:p>
            <a:r>
              <a:rPr lang="en-US" sz="2400" b="1" dirty="0">
                <a:solidFill>
                  <a:schemeClr val="tx1"/>
                </a:solidFill>
              </a:rPr>
              <a:t>Q</a:t>
            </a:r>
          </a:p>
        </p:txBody>
      </p:sp>
      <p:cxnSp>
        <p:nvCxnSpPr>
          <p:cNvPr id="76" name="Straight Connector 119"/>
          <p:cNvCxnSpPr>
            <a:cxnSpLocks noChangeShapeType="1"/>
          </p:cNvCxnSpPr>
          <p:nvPr/>
        </p:nvCxnSpPr>
        <p:spPr bwMode="auto">
          <a:xfrm flipV="1">
            <a:off x="7788781" y="3327358"/>
            <a:ext cx="110891" cy="76447"/>
          </a:xfrm>
          <a:prstGeom prst="line">
            <a:avLst/>
          </a:prstGeom>
          <a:noFill/>
          <a:ln w="9525" algn="ctr">
            <a:solidFill>
              <a:schemeClr val="tx1"/>
            </a:solidFill>
            <a:round/>
            <a:headEnd/>
            <a:tailEnd/>
          </a:ln>
        </p:spPr>
      </p:cxnSp>
      <p:cxnSp>
        <p:nvCxnSpPr>
          <p:cNvPr id="77" name="Straight Connector 120"/>
          <p:cNvCxnSpPr>
            <a:cxnSpLocks noChangeShapeType="1"/>
          </p:cNvCxnSpPr>
          <p:nvPr/>
        </p:nvCxnSpPr>
        <p:spPr bwMode="auto">
          <a:xfrm>
            <a:off x="7902031" y="3330376"/>
            <a:ext cx="96734" cy="82481"/>
          </a:xfrm>
          <a:prstGeom prst="line">
            <a:avLst/>
          </a:prstGeom>
          <a:noFill/>
          <a:ln w="9525" algn="ctr">
            <a:solidFill>
              <a:schemeClr val="tx1"/>
            </a:solidFill>
            <a:round/>
            <a:headEnd/>
            <a:tailEnd/>
          </a:ln>
        </p:spPr>
      </p:cxnSp>
      <p:cxnSp>
        <p:nvCxnSpPr>
          <p:cNvPr id="78" name="Straight Connector 124"/>
          <p:cNvCxnSpPr>
            <a:cxnSpLocks noChangeShapeType="1"/>
          </p:cNvCxnSpPr>
          <p:nvPr/>
        </p:nvCxnSpPr>
        <p:spPr bwMode="auto">
          <a:xfrm>
            <a:off x="8362831" y="2844235"/>
            <a:ext cx="409353" cy="0"/>
          </a:xfrm>
          <a:prstGeom prst="line">
            <a:avLst/>
          </a:prstGeom>
          <a:noFill/>
          <a:ln w="25400" algn="ctr">
            <a:solidFill>
              <a:srgbClr val="FFFFFF"/>
            </a:solidFill>
            <a:round/>
            <a:headEnd/>
            <a:tailEnd/>
          </a:ln>
        </p:spPr>
      </p:cxnSp>
      <p:cxnSp>
        <p:nvCxnSpPr>
          <p:cNvPr id="79" name="Straight Connector 125"/>
          <p:cNvCxnSpPr>
            <a:cxnSpLocks noChangeShapeType="1"/>
          </p:cNvCxnSpPr>
          <p:nvPr/>
        </p:nvCxnSpPr>
        <p:spPr bwMode="auto">
          <a:xfrm>
            <a:off x="6223331" y="3049431"/>
            <a:ext cx="410532" cy="0"/>
          </a:xfrm>
          <a:prstGeom prst="line">
            <a:avLst/>
          </a:prstGeom>
          <a:noFill/>
          <a:ln w="25400" algn="ctr">
            <a:solidFill>
              <a:srgbClr val="FFFFFF"/>
            </a:solidFill>
            <a:round/>
            <a:headEnd/>
            <a:tailEnd/>
          </a:ln>
        </p:spPr>
      </p:cxnSp>
      <p:cxnSp>
        <p:nvCxnSpPr>
          <p:cNvPr id="80" name="Straight Connector 126"/>
          <p:cNvCxnSpPr>
            <a:cxnSpLocks noChangeShapeType="1"/>
          </p:cNvCxnSpPr>
          <p:nvPr/>
        </p:nvCxnSpPr>
        <p:spPr bwMode="auto">
          <a:xfrm>
            <a:off x="6217432" y="2574660"/>
            <a:ext cx="409353" cy="0"/>
          </a:xfrm>
          <a:prstGeom prst="line">
            <a:avLst/>
          </a:prstGeom>
          <a:noFill/>
          <a:ln w="25400" algn="ctr">
            <a:solidFill>
              <a:srgbClr val="FFFFFF"/>
            </a:solidFill>
            <a:round/>
            <a:headEnd/>
            <a:tailEnd/>
          </a:ln>
        </p:spPr>
      </p:cxnSp>
      <p:cxnSp>
        <p:nvCxnSpPr>
          <p:cNvPr id="81" name="Straight Connector 127"/>
          <p:cNvCxnSpPr>
            <a:cxnSpLocks noChangeShapeType="1"/>
          </p:cNvCxnSpPr>
          <p:nvPr/>
        </p:nvCxnSpPr>
        <p:spPr bwMode="auto">
          <a:xfrm rot="5400000" flipH="1" flipV="1">
            <a:off x="6543639" y="3391428"/>
            <a:ext cx="553229" cy="0"/>
          </a:xfrm>
          <a:prstGeom prst="line">
            <a:avLst/>
          </a:prstGeom>
          <a:noFill/>
          <a:ln w="25400" algn="ctr">
            <a:solidFill>
              <a:srgbClr val="FFFFFF"/>
            </a:solidFill>
            <a:round/>
            <a:headEnd/>
            <a:tailEnd/>
          </a:ln>
        </p:spPr>
      </p:cxnSp>
      <p:cxnSp>
        <p:nvCxnSpPr>
          <p:cNvPr id="82" name="Straight Connector 81"/>
          <p:cNvCxnSpPr/>
          <p:nvPr/>
        </p:nvCxnSpPr>
        <p:spPr bwMode="auto">
          <a:xfrm rot="5400000" flipH="1" flipV="1">
            <a:off x="7984790" y="2277926"/>
            <a:ext cx="1110285" cy="0"/>
          </a:xfrm>
          <a:prstGeom prst="line">
            <a:avLst/>
          </a:prstGeom>
          <a:noFill/>
          <a:ln w="28575" cap="flat" cmpd="sng" algn="ctr">
            <a:solidFill>
              <a:srgbClr val="FFFFFF"/>
            </a:solidFill>
            <a:prstDash val="solid"/>
            <a:round/>
            <a:headEnd type="none" w="med" len="med"/>
            <a:tailEnd type="none" w="med" len="med"/>
          </a:ln>
          <a:effectLst/>
        </p:spPr>
      </p:cxnSp>
      <p:sp>
        <p:nvSpPr>
          <p:cNvPr id="83" name="TextBox 132"/>
          <p:cNvSpPr txBox="1">
            <a:spLocks noChangeArrowheads="1"/>
          </p:cNvSpPr>
          <p:nvPr/>
        </p:nvSpPr>
        <p:spPr bwMode="auto">
          <a:xfrm>
            <a:off x="7342645" y="2990378"/>
            <a:ext cx="926857" cy="369845"/>
          </a:xfrm>
          <a:prstGeom prst="rect">
            <a:avLst/>
          </a:prstGeom>
          <a:noFill/>
          <a:ln w="9525">
            <a:noFill/>
            <a:miter lim="800000"/>
            <a:headEnd/>
            <a:tailEnd/>
          </a:ln>
        </p:spPr>
        <p:txBody>
          <a:bodyPr wrap="none">
            <a:spAutoFit/>
          </a:bodyPr>
          <a:lstStyle/>
          <a:p>
            <a:r>
              <a:rPr lang="en-US" b="1" dirty="0" smtClean="0">
                <a:solidFill>
                  <a:schemeClr val="tx1"/>
                </a:solidFill>
              </a:rPr>
              <a:t>original</a:t>
            </a:r>
            <a:endParaRPr lang="en-US" sz="2000" b="1" dirty="0">
              <a:solidFill>
                <a:schemeClr val="tx1"/>
              </a:solidFill>
            </a:endParaRPr>
          </a:p>
        </p:txBody>
      </p:sp>
      <p:sp>
        <p:nvSpPr>
          <p:cNvPr id="84" name="Text Box 41"/>
          <p:cNvSpPr txBox="1">
            <a:spLocks noChangeArrowheads="1"/>
          </p:cNvSpPr>
          <p:nvPr/>
        </p:nvSpPr>
        <p:spPr bwMode="auto">
          <a:xfrm rot="16200000">
            <a:off x="6413001" y="2573337"/>
            <a:ext cx="829844" cy="508601"/>
          </a:xfrm>
          <a:prstGeom prst="rect">
            <a:avLst/>
          </a:prstGeom>
          <a:noFill/>
          <a:ln w="9525">
            <a:noFill/>
            <a:miter lim="800000"/>
            <a:headEnd/>
            <a:tailEnd/>
          </a:ln>
        </p:spPr>
        <p:txBody>
          <a:bodyPr>
            <a:spAutoFit/>
          </a:bodyPr>
          <a:lstStyle/>
          <a:p>
            <a:pPr algn="ctr"/>
            <a:endParaRPr lang="en-US" sz="2400" b="1" dirty="0">
              <a:solidFill>
                <a:schemeClr val="tx1"/>
              </a:solidFill>
            </a:endParaRPr>
          </a:p>
        </p:txBody>
      </p:sp>
      <p:cxnSp>
        <p:nvCxnSpPr>
          <p:cNvPr id="85" name="Straight Connector 84"/>
          <p:cNvCxnSpPr/>
          <p:nvPr/>
        </p:nvCxnSpPr>
        <p:spPr bwMode="auto">
          <a:xfrm rot="5400000" flipH="1" flipV="1">
            <a:off x="-695354" y="2701998"/>
            <a:ext cx="2090951" cy="0"/>
          </a:xfrm>
          <a:prstGeom prst="line">
            <a:avLst/>
          </a:prstGeom>
          <a:noFill/>
          <a:ln w="28575" cap="flat" cmpd="sng" algn="ctr">
            <a:solidFill>
              <a:srgbClr val="FFFFFF"/>
            </a:solidFill>
            <a:prstDash val="solid"/>
            <a:round/>
            <a:headEnd type="none" w="med" len="med"/>
            <a:tailEnd type="none" w="med" len="med"/>
          </a:ln>
          <a:effectLst/>
        </p:spPr>
      </p:cxnSp>
      <p:sp>
        <p:nvSpPr>
          <p:cNvPr id="88" name="TextBox 87"/>
          <p:cNvSpPr txBox="1"/>
          <p:nvPr/>
        </p:nvSpPr>
        <p:spPr>
          <a:xfrm>
            <a:off x="1510745" y="5194849"/>
            <a:ext cx="6332183" cy="477054"/>
          </a:xfrm>
          <a:prstGeom prst="rect">
            <a:avLst/>
          </a:prstGeom>
          <a:noFill/>
        </p:spPr>
        <p:txBody>
          <a:bodyPr wrap="none" rtlCol="0">
            <a:spAutoFit/>
          </a:bodyPr>
          <a:lstStyle/>
          <a:p>
            <a:r>
              <a:rPr lang="en-US" sz="2000" b="1" dirty="0" smtClean="0"/>
              <a:t>3-bit scan chain fragment; middle cell transformed</a:t>
            </a:r>
            <a:endParaRPr lang="en-US" sz="2000" b="1" dirty="0"/>
          </a:p>
        </p:txBody>
      </p:sp>
      <p:cxnSp>
        <p:nvCxnSpPr>
          <p:cNvPr id="89" name="Straight Connector 88"/>
          <p:cNvCxnSpPr/>
          <p:nvPr/>
        </p:nvCxnSpPr>
        <p:spPr bwMode="auto">
          <a:xfrm rot="5400000" flipH="1" flipV="1">
            <a:off x="2291407" y="2293551"/>
            <a:ext cx="1221049" cy="0"/>
          </a:xfrm>
          <a:prstGeom prst="line">
            <a:avLst/>
          </a:prstGeom>
          <a:noFill/>
          <a:ln w="28575" cap="flat" cmpd="sng" algn="ctr">
            <a:solidFill>
              <a:srgbClr val="FFFFFF"/>
            </a:solidFill>
            <a:prstDash val="solid"/>
            <a:round/>
            <a:headEnd type="none" w="med" len="med"/>
            <a:tailEnd type="none" w="med" len="med"/>
          </a:ln>
          <a:effectLst/>
        </p:spPr>
      </p:cxnSp>
      <p:cxnSp>
        <p:nvCxnSpPr>
          <p:cNvPr id="93" name="Straight Connector 92"/>
          <p:cNvCxnSpPr/>
          <p:nvPr/>
        </p:nvCxnSpPr>
        <p:spPr bwMode="auto">
          <a:xfrm rot="5400000" flipH="1" flipV="1">
            <a:off x="5776683" y="2121275"/>
            <a:ext cx="903002" cy="0"/>
          </a:xfrm>
          <a:prstGeom prst="line">
            <a:avLst/>
          </a:prstGeom>
          <a:noFill/>
          <a:ln w="28575" cap="flat" cmpd="sng" algn="ctr">
            <a:solidFill>
              <a:srgbClr val="FFFFFF"/>
            </a:solidFill>
            <a:prstDash val="solid"/>
            <a:round/>
            <a:headEnd type="none" w="med" len="med"/>
            <a:tailEnd type="none" w="med" len="med"/>
          </a:ln>
          <a:effectLst/>
        </p:spPr>
      </p:cxnSp>
      <p:sp>
        <p:nvSpPr>
          <p:cNvPr id="96" name="Rounded Rectangle 95"/>
          <p:cNvSpPr/>
          <p:nvPr/>
        </p:nvSpPr>
        <p:spPr bwMode="auto">
          <a:xfrm>
            <a:off x="251790" y="1099930"/>
            <a:ext cx="8560905" cy="596348"/>
          </a:xfrm>
          <a:prstGeom prst="roundRect">
            <a:avLst/>
          </a:prstGeom>
          <a:solidFill>
            <a:schemeClr val="accent2">
              <a:lumMod val="40000"/>
              <a:lumOff val="60000"/>
            </a:schemeClr>
          </a:solidFill>
          <a:ln w="9525" cap="flat" cmpd="sng" algn="ctr">
            <a:solidFill>
              <a:schemeClr val="accent2">
                <a:lumMod val="60000"/>
                <a:lumOff val="40000"/>
              </a:schemeClr>
            </a:solidFill>
            <a:prstDash val="solid"/>
            <a:round/>
            <a:headEnd type="none" w="med" len="med"/>
            <a:tailEnd type="non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r>
              <a:rPr kumimoji="0" lang="en-US" sz="2400" b="0" i="0" u="none" strike="noStrike" cap="none" normalizeH="0" baseline="0" dirty="0" smtClean="0">
                <a:ln>
                  <a:noFill/>
                </a:ln>
                <a:solidFill>
                  <a:schemeClr val="tx1"/>
                </a:solidFill>
                <a:effectLst/>
                <a:latin typeface="Arial" charset="0"/>
              </a:rPr>
              <a:t>Combinational Logic</a:t>
            </a:r>
          </a:p>
        </p:txBody>
      </p:sp>
      <p:sp>
        <p:nvSpPr>
          <p:cNvPr id="97" name="TextBox 131"/>
          <p:cNvSpPr txBox="1">
            <a:spLocks noChangeArrowheads="1"/>
          </p:cNvSpPr>
          <p:nvPr/>
        </p:nvSpPr>
        <p:spPr bwMode="auto">
          <a:xfrm>
            <a:off x="2916565" y="4509733"/>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98" name="TextBox 131"/>
          <p:cNvSpPr txBox="1">
            <a:spLocks noChangeArrowheads="1"/>
          </p:cNvSpPr>
          <p:nvPr/>
        </p:nvSpPr>
        <p:spPr bwMode="auto">
          <a:xfrm>
            <a:off x="4757533" y="4549489"/>
            <a:ext cx="1828800" cy="477054"/>
          </a:xfrm>
          <a:prstGeom prst="rect">
            <a:avLst/>
          </a:prstGeom>
          <a:noFill/>
          <a:ln w="9525">
            <a:noFill/>
            <a:miter lim="800000"/>
            <a:headEnd/>
            <a:tailEnd/>
          </a:ln>
        </p:spPr>
        <p:txBody>
          <a:bodyPr wrap="square">
            <a:spAutoFit/>
          </a:bodyPr>
          <a:lstStyle/>
          <a:p>
            <a:r>
              <a:rPr lang="en-US" sz="2000" dirty="0" err="1" smtClean="0">
                <a:solidFill>
                  <a:srgbClr val="FFFFCC"/>
                </a:solidFill>
              </a:rPr>
              <a:t>Sel_shadow</a:t>
            </a:r>
            <a:endParaRPr lang="en-US" sz="2000" dirty="0">
              <a:solidFill>
                <a:srgbClr val="FFFFCC"/>
              </a:solidFill>
            </a:endParaRPr>
          </a:p>
        </p:txBody>
      </p:sp>
      <p:sp>
        <p:nvSpPr>
          <p:cNvPr id="99" name="TextBox 131"/>
          <p:cNvSpPr txBox="1">
            <a:spLocks noChangeArrowheads="1"/>
          </p:cNvSpPr>
          <p:nvPr/>
        </p:nvSpPr>
        <p:spPr bwMode="auto">
          <a:xfrm>
            <a:off x="219748" y="4741646"/>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0" name="TextBox 131"/>
          <p:cNvSpPr txBox="1">
            <a:spLocks noChangeArrowheads="1"/>
          </p:cNvSpPr>
          <p:nvPr/>
        </p:nvSpPr>
        <p:spPr bwMode="auto">
          <a:xfrm>
            <a:off x="6189852" y="3568829"/>
            <a:ext cx="1337381" cy="477054"/>
          </a:xfrm>
          <a:prstGeom prst="rect">
            <a:avLst/>
          </a:prstGeom>
          <a:noFill/>
          <a:ln w="9525">
            <a:noFill/>
            <a:miter lim="800000"/>
            <a:headEnd/>
            <a:tailEnd/>
          </a:ln>
        </p:spPr>
        <p:txBody>
          <a:bodyPr wrap="square">
            <a:spAutoFit/>
          </a:bodyPr>
          <a:lstStyle/>
          <a:p>
            <a:r>
              <a:rPr lang="en-US" sz="2000" dirty="0" err="1">
                <a:solidFill>
                  <a:srgbClr val="FFFFCC"/>
                </a:solidFill>
              </a:rPr>
              <a:t>Scan_en</a:t>
            </a:r>
            <a:endParaRPr lang="en-US" sz="2000" dirty="0">
              <a:solidFill>
                <a:srgbClr val="FFFFCC"/>
              </a:solidFill>
            </a:endParaRPr>
          </a:p>
        </p:txBody>
      </p:sp>
      <p:sp>
        <p:nvSpPr>
          <p:cNvPr id="101" name="TextBox 133"/>
          <p:cNvSpPr txBox="1">
            <a:spLocks noChangeArrowheads="1"/>
          </p:cNvSpPr>
          <p:nvPr/>
        </p:nvSpPr>
        <p:spPr bwMode="auto">
          <a:xfrm>
            <a:off x="-26504" y="4122062"/>
            <a:ext cx="655013" cy="386947"/>
          </a:xfrm>
          <a:prstGeom prst="rect">
            <a:avLst/>
          </a:prstGeom>
          <a:noFill/>
          <a:ln w="9525">
            <a:noFill/>
            <a:miter lim="800000"/>
            <a:headEnd/>
            <a:tailEnd/>
          </a:ln>
        </p:spPr>
        <p:txBody>
          <a:bodyPr wrap="none">
            <a:spAutoFit/>
          </a:bodyPr>
          <a:lstStyle/>
          <a:p>
            <a:r>
              <a:rPr lang="en-US" sz="2000" dirty="0" err="1">
                <a:solidFill>
                  <a:srgbClr val="FFFFCC"/>
                </a:solidFill>
              </a:rPr>
              <a:t>S_in</a:t>
            </a:r>
            <a:endParaRPr lang="en-US" sz="2000" dirty="0">
              <a:solidFill>
                <a:srgbClr val="FFFFCC"/>
              </a:solidFill>
            </a:endParaRPr>
          </a:p>
        </p:txBody>
      </p:sp>
      <p:sp>
        <p:nvSpPr>
          <p:cNvPr id="102" name="TextBox 135"/>
          <p:cNvSpPr txBox="1">
            <a:spLocks noChangeArrowheads="1"/>
          </p:cNvSpPr>
          <p:nvPr/>
        </p:nvSpPr>
        <p:spPr bwMode="auto">
          <a:xfrm>
            <a:off x="8315988" y="2768040"/>
            <a:ext cx="801508" cy="424899"/>
          </a:xfrm>
          <a:prstGeom prst="rect">
            <a:avLst/>
          </a:prstGeom>
          <a:noFill/>
          <a:ln w="9525">
            <a:noFill/>
            <a:miter lim="800000"/>
            <a:headEnd/>
            <a:tailEnd/>
          </a:ln>
        </p:spPr>
        <p:txBody>
          <a:bodyPr wrap="none">
            <a:spAutoFit/>
          </a:bodyPr>
          <a:lstStyle/>
          <a:p>
            <a:r>
              <a:rPr lang="en-US" sz="2000" dirty="0" err="1" smtClean="0">
                <a:solidFill>
                  <a:srgbClr val="FFFFCC"/>
                </a:solidFill>
              </a:rPr>
              <a:t>S_out</a:t>
            </a:r>
            <a:endParaRPr lang="en-US" sz="2000" dirty="0">
              <a:solidFill>
                <a:srgbClr val="FFFFCC"/>
              </a:solidFill>
            </a:endParaRPr>
          </a:p>
        </p:txBody>
      </p:sp>
      <p:sp>
        <p:nvSpPr>
          <p:cNvPr id="86" name="TextBox 85"/>
          <p:cNvSpPr txBox="1"/>
          <p:nvPr/>
        </p:nvSpPr>
        <p:spPr>
          <a:xfrm>
            <a:off x="1219207" y="5897217"/>
            <a:ext cx="7239482" cy="553998"/>
          </a:xfrm>
          <a:prstGeom prst="rect">
            <a:avLst/>
          </a:prstGeom>
          <a:noFill/>
        </p:spPr>
        <p:txBody>
          <a:bodyPr wrap="none" rtlCol="0">
            <a:spAutoFit/>
          </a:bodyPr>
          <a:lstStyle/>
          <a:p>
            <a:r>
              <a:rPr lang="en-US" sz="2400" b="1" dirty="0" smtClean="0">
                <a:solidFill>
                  <a:srgbClr val="FF33CC"/>
                </a:solidFill>
              </a:rPr>
              <a:t>OTHER SHIFTS:    Scan-en = 1    </a:t>
            </a:r>
            <a:r>
              <a:rPr lang="en-US" sz="2400" b="1" dirty="0" err="1" smtClean="0">
                <a:solidFill>
                  <a:srgbClr val="FF33CC"/>
                </a:solidFill>
              </a:rPr>
              <a:t>Sel_shadow</a:t>
            </a:r>
            <a:r>
              <a:rPr lang="en-US" sz="2400" b="1" dirty="0" smtClean="0">
                <a:solidFill>
                  <a:srgbClr val="FF33CC"/>
                </a:solidFill>
              </a:rPr>
              <a:t> = 1</a:t>
            </a:r>
            <a:endParaRPr lang="en-US" sz="2400" b="1" dirty="0">
              <a:solidFill>
                <a:srgbClr val="FF33CC"/>
              </a:solidFill>
            </a:endParaRPr>
          </a:p>
        </p:txBody>
      </p:sp>
      <p:sp>
        <p:nvSpPr>
          <p:cNvPr id="87" name="Freeform 86"/>
          <p:cNvSpPr/>
          <p:nvPr/>
        </p:nvSpPr>
        <p:spPr bwMode="auto">
          <a:xfrm>
            <a:off x="344557" y="2758661"/>
            <a:ext cx="8521147" cy="1437861"/>
          </a:xfrm>
          <a:custGeom>
            <a:avLst/>
            <a:gdLst>
              <a:gd name="connsiteX0" fmla="*/ 0 w 8521147"/>
              <a:gd name="connsiteY0" fmla="*/ 1402522 h 1437861"/>
              <a:gd name="connsiteX1" fmla="*/ 596347 w 8521147"/>
              <a:gd name="connsiteY1" fmla="*/ 1402522 h 1437861"/>
              <a:gd name="connsiteX2" fmla="*/ 2040834 w 8521147"/>
              <a:gd name="connsiteY2" fmla="*/ 1190487 h 1437861"/>
              <a:gd name="connsiteX3" fmla="*/ 2888973 w 8521147"/>
              <a:gd name="connsiteY3" fmla="*/ 1190487 h 1437861"/>
              <a:gd name="connsiteX4" fmla="*/ 3631095 w 8521147"/>
              <a:gd name="connsiteY4" fmla="*/ 991704 h 1437861"/>
              <a:gd name="connsiteX5" fmla="*/ 4651513 w 8521147"/>
              <a:gd name="connsiteY5" fmla="*/ 1004956 h 1437861"/>
              <a:gd name="connsiteX6" fmla="*/ 5155095 w 8521147"/>
              <a:gd name="connsiteY6" fmla="*/ 461617 h 1437861"/>
              <a:gd name="connsiteX7" fmla="*/ 5950226 w 8521147"/>
              <a:gd name="connsiteY7" fmla="*/ 209826 h 1437861"/>
              <a:gd name="connsiteX8" fmla="*/ 6957391 w 8521147"/>
              <a:gd name="connsiteY8" fmla="*/ 130313 h 1437861"/>
              <a:gd name="connsiteX9" fmla="*/ 7911547 w 8521147"/>
              <a:gd name="connsiteY9" fmla="*/ 11043 h 1437861"/>
              <a:gd name="connsiteX10" fmla="*/ 8521147 w 8521147"/>
              <a:gd name="connsiteY10" fmla="*/ 64052 h 1437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21147" h="1437861">
                <a:moveTo>
                  <a:pt x="0" y="1402522"/>
                </a:moveTo>
                <a:cubicBezTo>
                  <a:pt x="128104" y="1420191"/>
                  <a:pt x="256208" y="1437861"/>
                  <a:pt x="596347" y="1402522"/>
                </a:cubicBezTo>
                <a:cubicBezTo>
                  <a:pt x="936486" y="1367183"/>
                  <a:pt x="1658730" y="1225826"/>
                  <a:pt x="2040834" y="1190487"/>
                </a:cubicBezTo>
                <a:cubicBezTo>
                  <a:pt x="2422938" y="1155148"/>
                  <a:pt x="2623930" y="1223617"/>
                  <a:pt x="2888973" y="1190487"/>
                </a:cubicBezTo>
                <a:cubicBezTo>
                  <a:pt x="3154016" y="1157357"/>
                  <a:pt x="3337338" y="1022626"/>
                  <a:pt x="3631095" y="991704"/>
                </a:cubicBezTo>
                <a:cubicBezTo>
                  <a:pt x="3924852" y="960782"/>
                  <a:pt x="4397513" y="1093304"/>
                  <a:pt x="4651513" y="1004956"/>
                </a:cubicBezTo>
                <a:cubicBezTo>
                  <a:pt x="4905513" y="916608"/>
                  <a:pt x="4938643" y="594139"/>
                  <a:pt x="5155095" y="461617"/>
                </a:cubicBezTo>
                <a:cubicBezTo>
                  <a:pt x="5371547" y="329095"/>
                  <a:pt x="5649843" y="265043"/>
                  <a:pt x="5950226" y="209826"/>
                </a:cubicBezTo>
                <a:cubicBezTo>
                  <a:pt x="6250609" y="154609"/>
                  <a:pt x="6630504" y="163443"/>
                  <a:pt x="6957391" y="130313"/>
                </a:cubicBezTo>
                <a:cubicBezTo>
                  <a:pt x="7284278" y="97183"/>
                  <a:pt x="7650921" y="22086"/>
                  <a:pt x="7911547" y="11043"/>
                </a:cubicBezTo>
                <a:cubicBezTo>
                  <a:pt x="8172173" y="0"/>
                  <a:pt x="8346660" y="32026"/>
                  <a:pt x="8521147" y="64052"/>
                </a:cubicBezTo>
              </a:path>
            </a:pathLst>
          </a:custGeom>
          <a:noFill/>
          <a:ln w="57150" cap="flat" cmpd="sng" algn="ctr">
            <a:solidFill>
              <a:srgbClr val="FF33CC"/>
            </a:solidFill>
            <a:prstDash val="solid"/>
            <a:round/>
            <a:headEnd type="none" w="med" len="med"/>
            <a:tailEnd type="triangle" w="med" len="med"/>
          </a:ln>
          <a:effectLst/>
        </p:spPr>
        <p:txBody>
          <a:bodyPr vert="horz" wrap="square" lIns="92075" tIns="46038" rIns="92075" bIns="46038" numCol="1" rtlCol="0" anchor="ctr" anchorCtr="1" compatLnSpc="1">
            <a:prstTxWarp prst="textNoShape">
              <a:avLst/>
            </a:prstTxWarp>
          </a:bodyPr>
          <a:lstStyle/>
          <a:p>
            <a:pPr marL="342900" marR="0" indent="-342900" algn="l" defTabSz="914400" rtl="0" eaLnBrk="0" fontAlgn="base" latinLnBrk="0" hangingPunct="0">
              <a:lnSpc>
                <a:spcPct val="125000"/>
              </a:lnSpc>
              <a:spcBef>
                <a:spcPct val="20000"/>
              </a:spcBef>
              <a:spcAft>
                <a:spcPct val="0"/>
              </a:spcAft>
              <a:buClr>
                <a:srgbClr val="FAFD00"/>
              </a:buClr>
              <a:buSzTx/>
              <a:buFontTx/>
              <a:buNone/>
              <a:tabLst/>
            </a:pPr>
            <a:endParaRPr kumimoji="0" lang="en-US" sz="1600" b="0" i="0" u="none" strike="noStrike" cap="none" normalizeH="0" baseline="0" smtClean="0">
              <a:ln>
                <a:noFill/>
              </a:ln>
              <a:solidFill>
                <a:srgbClr val="FAFD00"/>
              </a:solidFill>
              <a:effectLst/>
              <a:latin typeface="Arial" charset="0"/>
            </a:endParaRPr>
          </a:p>
        </p:txBody>
      </p:sp>
    </p:spTree>
    <p:extLst>
      <p:ext uri="{BB962C8B-B14F-4D97-AF65-F5344CB8AC3E}">
        <p14:creationId xmlns:p14="http://schemas.microsoft.com/office/powerpoint/2010/main" val="14483931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8|23.2|8.6"/>
</p:tagLst>
</file>

<file path=ppt/tags/tag2.xml><?xml version="1.0" encoding="utf-8"?>
<p:tagLst xmlns:a="http://schemas.openxmlformats.org/drawingml/2006/main" xmlns:r="http://schemas.openxmlformats.org/officeDocument/2006/relationships" xmlns:p="http://schemas.openxmlformats.org/presentationml/2006/main">
  <p:tag name="TIMING" val="|12.4|2.8|1.9|4.4"/>
</p:tagLst>
</file>

<file path=ppt/tags/tag3.xml><?xml version="1.0" encoding="utf-8"?>
<p:tagLst xmlns:a="http://schemas.openxmlformats.org/drawingml/2006/main" xmlns:r="http://schemas.openxmlformats.org/officeDocument/2006/relationships" xmlns:p="http://schemas.openxmlformats.org/presentationml/2006/main">
  <p:tag name="TIMING" val="|7"/>
</p:tagLst>
</file>

<file path=ppt/tags/tag4.xml><?xml version="1.0" encoding="utf-8"?>
<p:tagLst xmlns:a="http://schemas.openxmlformats.org/drawingml/2006/main" xmlns:r="http://schemas.openxmlformats.org/officeDocument/2006/relationships" xmlns:p="http://schemas.openxmlformats.org/presentationml/2006/main">
  <p:tag name="TIMING" val="|7"/>
</p:tagLst>
</file>

<file path=ppt/tags/tag5.xml><?xml version="1.0" encoding="utf-8"?>
<p:tagLst xmlns:a="http://schemas.openxmlformats.org/drawingml/2006/main" xmlns:r="http://schemas.openxmlformats.org/officeDocument/2006/relationships" xmlns:p="http://schemas.openxmlformats.org/presentationml/2006/main">
  <p:tag name="TIMING" val="|7"/>
</p:tagLst>
</file>

<file path=ppt/theme/theme1.xml><?xml version="1.0" encoding="utf-8"?>
<a:theme xmlns:a="http://schemas.openxmlformats.org/drawingml/2006/main" name="Powerpoint Template">
  <a:themeElements>
    <a:clrScheme name="">
      <a:dk1>
        <a:srgbClr val="000000"/>
      </a:dk1>
      <a:lt1>
        <a:srgbClr val="114FFB"/>
      </a:lt1>
      <a:dk2>
        <a:srgbClr val="006B61"/>
      </a:dk2>
      <a:lt2>
        <a:srgbClr val="C0C0C0"/>
      </a:lt2>
      <a:accent1>
        <a:srgbClr val="FF00FF"/>
      </a:accent1>
      <a:accent2>
        <a:srgbClr val="00C0C0"/>
      </a:accent2>
      <a:accent3>
        <a:srgbClr val="AAB2FD"/>
      </a:accent3>
      <a:accent4>
        <a:srgbClr val="000000"/>
      </a:accent4>
      <a:accent5>
        <a:srgbClr val="FFAAFF"/>
      </a:accent5>
      <a:accent6>
        <a:srgbClr val="00AEAE"/>
      </a:accent6>
      <a:hlink>
        <a:srgbClr val="00C000"/>
      </a:hlink>
      <a:folHlink>
        <a:srgbClr val="800080"/>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1" compatLnSpc="1">
        <a:prstTxWarp prst="textNoShape">
          <a:avLst/>
        </a:prstTxWarp>
      </a:bodyPr>
      <a:lstStyle>
        <a:defPPr marL="342900" marR="0" indent="-342900" algn="l" defTabSz="914400" rtl="0" eaLnBrk="0" fontAlgn="base" latinLnBrk="0" hangingPunct="0">
          <a:lnSpc>
            <a:spcPct val="125000"/>
          </a:lnSpc>
          <a:spcBef>
            <a:spcPct val="20000"/>
          </a:spcBef>
          <a:spcAft>
            <a:spcPct val="0"/>
          </a:spcAft>
          <a:buClr>
            <a:srgbClr val="FAFD00"/>
          </a:buClr>
          <a:buSzTx/>
          <a:buFontTx/>
          <a:buNone/>
          <a:tabLst/>
          <a:defRPr kumimoji="0" lang="en-US" sz="1600" b="0" i="0" u="none" strike="noStrike" cap="none" normalizeH="0" baseline="0" smtClean="0">
            <a:ln>
              <a:noFill/>
            </a:ln>
            <a:solidFill>
              <a:srgbClr val="FAFD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1" compatLnSpc="1">
        <a:prstTxWarp prst="textNoShape">
          <a:avLst/>
        </a:prstTxWarp>
      </a:bodyPr>
      <a:lstStyle>
        <a:defPPr marL="342900" marR="0" indent="-342900" algn="l" defTabSz="914400" rtl="0" eaLnBrk="0" fontAlgn="base" latinLnBrk="0" hangingPunct="0">
          <a:lnSpc>
            <a:spcPct val="125000"/>
          </a:lnSpc>
          <a:spcBef>
            <a:spcPct val="20000"/>
          </a:spcBef>
          <a:spcAft>
            <a:spcPct val="0"/>
          </a:spcAft>
          <a:buClr>
            <a:srgbClr val="FAFD00"/>
          </a:buClr>
          <a:buSzTx/>
          <a:buFontTx/>
          <a:buNone/>
          <a:tabLst/>
          <a:defRPr kumimoji="0" lang="en-US" sz="1600" b="0" i="0" u="none" strike="noStrike" cap="none" normalizeH="0" baseline="0" smtClean="0">
            <a:ln>
              <a:noFill/>
            </a:ln>
            <a:solidFill>
              <a:srgbClr val="FAFD00"/>
            </a:solidFill>
            <a:effectLst/>
            <a:latin typeface="Arial"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4219</TotalTime>
  <Pages>2</Pages>
  <Words>1972</Words>
  <Application>Microsoft Office PowerPoint</Application>
  <PresentationFormat>On-screen Show (4:3)</PresentationFormat>
  <Paragraphs>687</Paragraphs>
  <Slides>30</Slides>
  <Notes>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Powerpoint Template</vt:lpstr>
      <vt:lpstr>Retiming Scan Circuit  To Eliminate Timing Penalty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dc:title>
  <dc:subject>ITC '05 Electronic presentation guide/template</dc:subject>
  <dc:creator>Art Downey</dc:creator>
  <dc:description>V6.0 4/28/03 1st 2003 version_x000d_
V7.0 2/25/03 1st 2004 version_x000d_
V7.2 8/9/03 XP version for 2004_x000d_
V8.0 7/12/05 New info for ITC 2005_x000d_
V9.1 08/16/06 New conf + fix typos</dc:description>
  <cp:lastModifiedBy>Vishwani Agrawal</cp:lastModifiedBy>
  <cp:revision>562</cp:revision>
  <cp:lastPrinted>1998-05-12T14:00:08Z</cp:lastPrinted>
  <dcterms:created xsi:type="dcterms:W3CDTF">1996-01-26T05:25:42Z</dcterms:created>
  <dcterms:modified xsi:type="dcterms:W3CDTF">2012-04-13T14:45:50Z</dcterms:modified>
</cp:coreProperties>
</file>