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80" r:id="rId5"/>
    <p:sldId id="281" r:id="rId6"/>
    <p:sldId id="298" r:id="rId7"/>
    <p:sldId id="262" r:id="rId8"/>
    <p:sldId id="283" r:id="rId9"/>
    <p:sldId id="296" r:id="rId10"/>
    <p:sldId id="297" r:id="rId11"/>
    <p:sldId id="286" r:id="rId12"/>
    <p:sldId id="285" r:id="rId13"/>
    <p:sldId id="289" r:id="rId14"/>
    <p:sldId id="290" r:id="rId15"/>
    <p:sldId id="291" r:id="rId16"/>
    <p:sldId id="288" r:id="rId17"/>
    <p:sldId id="294" r:id="rId18"/>
    <p:sldId id="295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79" autoAdjust="0"/>
    <p:restoredTop sz="91356" autoAdjust="0"/>
  </p:normalViewPr>
  <p:slideViewPr>
    <p:cSldViewPr>
      <p:cViewPr varScale="1">
        <p:scale>
          <a:sx n="59" d="100"/>
          <a:sy n="59" d="100"/>
        </p:scale>
        <p:origin x="1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A61CC-61E6-475D-BDF4-83E4E856CE4F}" type="datetimeFigureOut">
              <a:rPr lang="zh-CN" altLang="en-US" smtClean="0"/>
              <a:pPr/>
              <a:t>2015/3/25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C77E1-BEB2-4C90-B826-9B62540631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10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C77E1-BEB2-4C90-B826-9B625406319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78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C77E1-BEB2-4C90-B826-9B625406319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100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C77E1-BEB2-4C90-B826-9B625406319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221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C77E1-BEB2-4C90-B826-9B625406319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488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C77E1-BEB2-4C90-B826-9B6254063190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71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C77E1-BEB2-4C90-B826-9B625406319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102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C77E1-BEB2-4C90-B826-9B6254063190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98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30AF">
                <a:gamma/>
                <a:shade val="60000"/>
                <a:invGamma/>
              </a:srgbClr>
            </a:gs>
            <a:gs pos="100000">
              <a:srgbClr val="0330A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66887"/>
            <a:ext cx="7772400" cy="1470025"/>
          </a:xfrm>
        </p:spPr>
        <p:txBody>
          <a:bodyPr>
            <a:noAutofit/>
          </a:bodyPr>
          <a:lstStyle/>
          <a:p>
            <a:r>
              <a:rPr lang="en-US" altLang="zh-CN" sz="40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Adopting Multi-Valued Logic for Reduced</a:t>
            </a:r>
            <a:br>
              <a:rPr lang="en-US" altLang="zh-CN" sz="40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40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Pin-Count Testing</a:t>
            </a:r>
            <a:endParaRPr lang="zh-CN" altLang="en-US" sz="4000" b="1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7772400" cy="2160240"/>
          </a:xfrm>
        </p:spPr>
        <p:txBody>
          <a:bodyPr>
            <a:normAutofit lnSpcReduction="10000"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Baohu Li, Bei Zhang and Vishwani Agrawal</a:t>
            </a:r>
          </a:p>
          <a:p>
            <a:r>
              <a:rPr lang="en-US" altLang="zh-CN" sz="24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Auburn University, ECE Dept., Auburn, AL 36849, USA</a:t>
            </a:r>
          </a:p>
          <a:p>
            <a:endParaRPr lang="en-US" altLang="zh-CN" sz="2400" b="1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4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16th </a:t>
            </a:r>
            <a:r>
              <a:rPr lang="en-US" altLang="zh-CN" sz="2400" b="1" i="1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IEEE Latin-American Test </a:t>
            </a:r>
            <a:r>
              <a:rPr lang="en-US" altLang="zh-CN" sz="2400" b="1" i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Symposium</a:t>
            </a:r>
            <a:endParaRPr lang="en-US" altLang="zh-CN" sz="2400" b="1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4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Puerto Vallarta</a:t>
            </a:r>
            <a:r>
              <a:rPr lang="en-US" altLang="zh-CN" sz="2400" b="1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Mexico, March 25-27, 2015</a:t>
            </a:r>
            <a:endParaRPr lang="zh-CN" altLang="en-US" sz="2400" b="1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057" y="1218456"/>
            <a:ext cx="8229600" cy="4853136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DAC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ATE is assumed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calibrated.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ADC </a:t>
            </a:r>
            <a:r>
              <a:rPr lang="en-US" altLang="zh-CN" sz="2800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DUT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is </a:t>
            </a:r>
            <a:r>
              <a:rPr lang="en-US" altLang="zh-CN" sz="2800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hard to modify after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fabrication.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ADC </a:t>
            </a:r>
            <a:r>
              <a:rPr lang="en-US" altLang="zh-CN" sz="2800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nonlinearity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must be calibrated.</a:t>
            </a:r>
          </a:p>
          <a:p>
            <a:r>
              <a:rPr lang="en-US" altLang="zh-CN" sz="2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Method:</a:t>
            </a:r>
          </a:p>
          <a:p>
            <a:pPr lvl="1"/>
            <a:r>
              <a:rPr lang="en-US" altLang="zh-CN" sz="1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calibrate ADC </a:t>
            </a:r>
            <a:r>
              <a:rPr lang="en-US" altLang="zh-CN" sz="1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nonlinearity by adjusting DAC output </a:t>
            </a:r>
            <a:r>
              <a:rPr lang="en-US" altLang="zh-CN" sz="1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(use </a:t>
            </a:r>
            <a:r>
              <a:rPr lang="en-US" altLang="zh-CN" sz="1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finer resolution </a:t>
            </a:r>
            <a:r>
              <a:rPr lang="en-US" altLang="zh-CN" sz="1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DAC)</a:t>
            </a:r>
            <a:endParaRPr lang="en-US" altLang="zh-CN" sz="16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1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Sweep all </a:t>
            </a:r>
            <a:r>
              <a:rPr lang="en-US" altLang="zh-CN" sz="1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DAC input codes and capture the decoded codes </a:t>
            </a:r>
            <a:r>
              <a:rPr lang="en-US" altLang="zh-CN" sz="1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from ADC</a:t>
            </a:r>
          </a:p>
          <a:p>
            <a:pPr lvl="1"/>
            <a:r>
              <a:rPr lang="en-US" altLang="zh-CN" sz="1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Pick </a:t>
            </a:r>
            <a:r>
              <a:rPr lang="en-US" altLang="zh-CN" sz="1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code, which is median among which are decoded as the same code, to be the DAC output for this ADC </a:t>
            </a:r>
            <a:r>
              <a:rPr lang="en-US" altLang="zh-CN" sz="1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code</a:t>
            </a:r>
            <a:endParaRPr lang="en-US" altLang="zh-CN" sz="16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3">
              <a:buNone/>
            </a:pPr>
            <a:r>
              <a:rPr lang="en-US" altLang="zh-CN" sz="1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 smtClean="0">
                <a:solidFill>
                  <a:srgbClr val="FFFF00"/>
                </a:solidFill>
              </a:rPr>
              <a:t>Assuring Error-Free MVL Test Data</a:t>
            </a:r>
          </a:p>
        </p:txBody>
      </p:sp>
      <p:pic>
        <p:nvPicPr>
          <p:cNvPr id="1027" name="Picture 3" descr="C:\Users\TigerLi\Desktop\Fig_transfer_2bit_ca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785" y="2706143"/>
            <a:ext cx="8464144" cy="3365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853136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 e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rror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control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technique:</a:t>
            </a: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Noise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is the major factor causing erroneous test data application after nonlinearity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calibration.</a:t>
            </a: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Solution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 detect any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error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during test application; if error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occur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conduct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retest.</a:t>
            </a:r>
            <a:endParaRPr lang="en-US" altLang="zh-CN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r>
              <a:rPr lang="en-US" altLang="zh-CN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 compact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all decoded patterns into </a:t>
            </a:r>
            <a:r>
              <a:rPr lang="en-US" altLang="zh-CN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signature to be examined at the end of test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en-US" altLang="zh-CN" sz="16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3">
              <a:buNone/>
            </a:pPr>
            <a:r>
              <a:rPr lang="en-US" altLang="zh-CN" sz="1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>
                <a:solidFill>
                  <a:srgbClr val="FFFF00"/>
                </a:solidFill>
              </a:rPr>
              <a:t>Assuring Error-Free MVL Test Data</a:t>
            </a:r>
          </a:p>
        </p:txBody>
      </p:sp>
      <p:pic>
        <p:nvPicPr>
          <p:cNvPr id="11" name="图片 10" descr="ec_hardwa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215" y="1715129"/>
            <a:ext cx="8054833" cy="4641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28592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 example</a:t>
            </a: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Implementation with error detection. Test repeated on error.</a:t>
            </a: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Assume 99.999% DUTs need to receive correct test data with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maximum test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repetitions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Assume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test set size is 100mb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 panose="05050102010706020507" pitchFamily="18" charset="2"/>
              </a:rPr>
              <a:t>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SER (symbol error rate) should be lower than 4.21e-9.</a:t>
            </a: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>
                <a:solidFill>
                  <a:srgbClr val="FFFF00"/>
                </a:solidFill>
              </a:rPr>
              <a:t>Assuring Error-Free MVL Test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13979"/>
            <a:ext cx="8229600" cy="4853136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Experiment setup</a:t>
            </a:r>
          </a:p>
          <a:p>
            <a:pPr lvl="2"/>
            <a:r>
              <a:rPr lang="en-US" altLang="zh-CN" sz="20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Use DAC AD557 and ADC AD7822 to imitate the MVL encoder and decoder</a:t>
            </a:r>
          </a:p>
          <a:p>
            <a:pPr lvl="2"/>
            <a:r>
              <a:rPr lang="en-US" altLang="zh-CN" sz="20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Use NI ELVIS II+ prototype board system as the platform to send and receive test data</a:t>
            </a:r>
          </a:p>
          <a:p>
            <a:pPr lvl="2"/>
            <a:r>
              <a:rPr lang="en-US" altLang="zh-CN" sz="20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DE2 FPGA board is used for imitate the core logic under test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Experiments conducted</a:t>
            </a:r>
          </a:p>
          <a:p>
            <a:pPr lvl="2"/>
            <a:r>
              <a:rPr lang="en-US" altLang="zh-CN" sz="20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Reliability Measurement: measure the SER of such converter pair in terms of noise margin with/without FPGA load</a:t>
            </a:r>
          </a:p>
          <a:p>
            <a:pPr lvl="2"/>
            <a:r>
              <a:rPr lang="en-US" altLang="zh-CN" sz="20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Verify the nonlinearity calibration scheme</a:t>
            </a:r>
          </a:p>
          <a:p>
            <a:pPr lvl="2"/>
            <a:r>
              <a:rPr lang="en-US" altLang="zh-CN" sz="20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Apply scan test with MVL signal</a:t>
            </a: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>
              <a:buNone/>
            </a:pPr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 smtClean="0">
                <a:solidFill>
                  <a:srgbClr val="FFFF00"/>
                </a:solidFill>
              </a:rPr>
              <a:t>Experimental Setup and Results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3/26/2015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>
                <a:solidFill>
                  <a:srgbClr val="FFFF00"/>
                </a:solidFill>
              </a:rPr>
              <a:t>Experimental 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Setup</a:t>
            </a:r>
            <a:endParaRPr lang="en-US" altLang="zh-CN" sz="3600" b="1" dirty="0">
              <a:solidFill>
                <a:srgbClr val="FFFF00"/>
              </a:solidFill>
            </a:endParaRP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>
              <a:buNone/>
            </a:pPr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>
              <a:buNone/>
            </a:pPr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457200" y="1124744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Hardware setup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noProof="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Hardware system without FPGA load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1" name="图片 10" descr="newpic_elv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0205" y="2204864"/>
            <a:ext cx="5628099" cy="413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3/26/2015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>
                <a:solidFill>
                  <a:srgbClr val="FFFF00"/>
                </a:solidFill>
              </a:rPr>
              <a:t>Experimental Setup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>
              <a:buNone/>
            </a:pPr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>
              <a:buNone/>
            </a:pPr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457200" y="1124744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Hardware setup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noProof="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Hardware system with FPGA load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2" name="图片 11" descr="newpic_elvi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043230"/>
            <a:ext cx="4104456" cy="4271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75621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Reliability (SER) measurement</a:t>
            </a:r>
          </a:p>
          <a:p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>
              <a:buNone/>
            </a:pPr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>
              <a:buNone/>
            </a:pPr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20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We used voltage divider on the output of DAC to change the full scale voltage in which case the noise margin was controlled.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 smtClean="0">
                <a:solidFill>
                  <a:srgbClr val="FFFF00"/>
                </a:solidFill>
              </a:rPr>
              <a:t>Experimental 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Result </a:t>
            </a:r>
            <a:endParaRPr lang="en-US" altLang="zh-CN" sz="3600" b="1" dirty="0" smtClean="0">
              <a:solidFill>
                <a:srgbClr val="FFFF00"/>
              </a:solidFill>
            </a:endParaRPr>
          </a:p>
        </p:txBody>
      </p:sp>
      <p:pic>
        <p:nvPicPr>
          <p:cNvPr id="9" name="图片 8" descr="ser_m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532271"/>
            <a:ext cx="4032448" cy="4294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56184"/>
            <a:ext cx="8712968" cy="4853136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National Instruments ELVIS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system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and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AD577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DAC serve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 ATE.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AD7822 ADC and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DE2 FPGA board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implementing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benchmark s298 serve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as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DUT.</a:t>
            </a:r>
            <a:endParaRPr lang="en-US" altLang="zh-CN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Five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inputs, G0, G1, G2, scan_in1 and </a:t>
            </a:r>
            <a:r>
              <a:rPr lang="en-US" altLang="zh-CN" sz="2800" dirty="0" err="1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scan_en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are sent in MVL format, clock and reset remain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binary.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est channels are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reduced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from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800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7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to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en-US" altLang="zh-CN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MVL test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feasibility is established by obtaining test result identical to that of the normal 7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binary </a:t>
            </a:r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pin test. </a:t>
            </a:r>
          </a:p>
          <a:p>
            <a:pPr lvl="2">
              <a:buNone/>
            </a:pPr>
            <a:endParaRPr lang="en-US" altLang="zh-CN" sz="16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 smtClean="0">
                <a:solidFill>
                  <a:srgbClr val="FFFF00"/>
                </a:solidFill>
              </a:rPr>
              <a:t>Scan Test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 Result </a:t>
            </a:r>
            <a:endParaRPr lang="en-US" altLang="zh-CN" sz="3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3"/>
            <a:ext cx="8712968" cy="5231607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Conclusion</a:t>
            </a: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This is the first work to apply test data in MVL format.</a:t>
            </a:r>
          </a:p>
          <a:p>
            <a:pPr lvl="2"/>
            <a:r>
              <a:rPr lang="en-US" altLang="zh-CN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eliability issues </a:t>
            </a:r>
            <a:r>
              <a:rPr lang="en-US" altLang="zh-CN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and proposed solutions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are discussed</a:t>
            </a:r>
            <a:r>
              <a:rPr lang="en-US" altLang="zh-CN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the paper.</a:t>
            </a:r>
            <a:endParaRPr lang="en-US" altLang="zh-CN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prototype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experiment proves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feasibility and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verifies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proposed error control solutions.</a:t>
            </a: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Overhead remains an issue but will be helped as data converter techniques evolve.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Future work</a:t>
            </a: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Further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experiments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on real ATE </a:t>
            </a:r>
            <a:r>
              <a:rPr lang="en-US" altLang="zh-CN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platform.</a:t>
            </a:r>
            <a:endParaRPr lang="en-US" altLang="zh-CN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dirty="0" smtClean="0">
                <a:solidFill>
                  <a:srgbClr val="FFFF00"/>
                </a:solidFill>
              </a:rPr>
              <a:t>Conclusion and Future </a:t>
            </a:r>
            <a:r>
              <a:rPr lang="en-US" altLang="zh-CN" sz="3600" dirty="0">
                <a:solidFill>
                  <a:srgbClr val="FFFF00"/>
                </a:solidFill>
              </a:rPr>
              <a:t>W</a:t>
            </a:r>
            <a:r>
              <a:rPr lang="en-US" altLang="zh-CN" sz="3600" dirty="0" smtClean="0">
                <a:solidFill>
                  <a:srgbClr val="FFFF00"/>
                </a:solidFill>
              </a:rPr>
              <a:t>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solidFill>
                  <a:srgbClr val="FFFF00"/>
                </a:solidFill>
              </a:rPr>
              <a:t>Outline</a:t>
            </a:r>
            <a:endParaRPr lang="zh-CN" alt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456384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</a:rPr>
              <a:t>Motivation and p</a:t>
            </a:r>
            <a:r>
              <a:rPr lang="en-US" altLang="zh-CN" sz="2800" dirty="0" smtClean="0">
                <a:solidFill>
                  <a:srgbClr val="FFFF00"/>
                </a:solidFill>
              </a:rPr>
              <a:t>roblem statement</a:t>
            </a:r>
            <a:endParaRPr lang="en-US" altLang="zh-CN" sz="2800" dirty="0" smtClean="0">
              <a:solidFill>
                <a:srgbClr val="FFFF00"/>
              </a:solidFill>
            </a:endParaRPr>
          </a:p>
          <a:p>
            <a:r>
              <a:rPr lang="en-US" altLang="zh-CN" sz="2800" dirty="0" smtClean="0">
                <a:solidFill>
                  <a:srgbClr val="FFFF00"/>
                </a:solidFill>
              </a:rPr>
              <a:t>Multi valued logic (MVL) </a:t>
            </a:r>
            <a:r>
              <a:rPr lang="en-US" altLang="zh-CN" sz="2800" dirty="0" smtClean="0">
                <a:solidFill>
                  <a:srgbClr val="FFFF00"/>
                </a:solidFill>
              </a:rPr>
              <a:t>signal test channel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</a:rPr>
              <a:t>Assurance of error-free MVL test data application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</a:rPr>
              <a:t>Experimental setup and results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</a:rPr>
              <a:t>Conclusion and future work</a:t>
            </a:r>
            <a:endParaRPr lang="zh-CN" altLang="en-US" sz="2800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dirty="0" smtClean="0">
                <a:solidFill>
                  <a:schemeClr val="bg1"/>
                </a:solidFill>
              </a:rPr>
              <a:t>LATS 2015: Li et al.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3/26/2015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Problem Statement and Motivation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1864" y="1458613"/>
            <a:ext cx="8424936" cy="4563868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altLang="zh-CN" sz="280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Motivation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Extensively </a:t>
            </a:r>
            <a:r>
              <a:rPr lang="en-US" altLang="zh-CN" sz="2400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growing test </a:t>
            </a:r>
            <a:r>
              <a:rPr lang="en-US" altLang="zh-CN" sz="240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cost.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Multi-site test reduces test cost but requires extra test channels and </a:t>
            </a:r>
            <a:r>
              <a:rPr lang="en-US" altLang="zh-CN" sz="240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fixtures </a:t>
            </a:r>
            <a:r>
              <a:rPr lang="en-US" altLang="zh-CN" sz="2400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for parallel testing.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Reduced pin count test (RPCT) allows </a:t>
            </a:r>
            <a:r>
              <a:rPr lang="en-US" altLang="zh-CN" sz="2400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multi-site test </a:t>
            </a:r>
            <a:r>
              <a:rPr lang="en-US" altLang="zh-CN" sz="240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though </a:t>
            </a:r>
            <a:r>
              <a:rPr lang="en-US" altLang="zh-CN" sz="2400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 traditional </a:t>
            </a:r>
            <a:r>
              <a:rPr lang="en-US" altLang="zh-CN" sz="2400" dirty="0" err="1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SerDes</a:t>
            </a:r>
            <a:r>
              <a:rPr lang="en-US" altLang="zh-CN" sz="2400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 implementation </a:t>
            </a:r>
            <a:r>
              <a:rPr lang="en-US" altLang="zh-CN" sz="240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may lead to </a:t>
            </a:r>
            <a:r>
              <a:rPr lang="en-US" altLang="zh-CN" sz="2400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longer test time.</a:t>
            </a:r>
          </a:p>
          <a:p>
            <a:r>
              <a:rPr lang="en-US" altLang="zh-CN" sz="280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Problem </a:t>
            </a:r>
            <a:r>
              <a:rPr lang="en-US" altLang="zh-CN" sz="2800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statement</a:t>
            </a:r>
          </a:p>
          <a:p>
            <a:pPr lvl="2"/>
            <a:r>
              <a:rPr lang="en-US" altLang="zh-CN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F</a:t>
            </a:r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ind </a:t>
            </a:r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 way to transfer test data with fewer test pins and without compromising test speed.</a:t>
            </a:r>
          </a:p>
          <a:p>
            <a:pPr lvl="2"/>
            <a:endParaRPr lang="en-US" altLang="zh-CN" dirty="0" smtClean="0">
              <a:solidFill>
                <a:srgbClr val="FFFF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Multi-site testing and RPCT</a:t>
            </a: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Multi-site testing aims at best utilizing the ATE resources to test many DUTs at the same time.</a:t>
            </a: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RPCT uses fewer ATE resources to test a DUT, helping solve bandwidth mismatch and increase parallelism in multi-site testing.</a:t>
            </a:r>
          </a:p>
          <a:p>
            <a:r>
              <a:rPr lang="en-US" altLang="zh-CN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RPCT and SerDes</a:t>
            </a:r>
          </a:p>
          <a:p>
            <a:pPr lvl="2"/>
            <a:r>
              <a:rPr lang="en-US" altLang="zh-CN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commonly implemented RPCT technology is SerDes</a:t>
            </a:r>
          </a:p>
          <a:p>
            <a:pPr lvl="3"/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 test with three pins, J. Moreau et al., </a:t>
            </a:r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ITC’09 </a:t>
            </a:r>
            <a:endParaRPr lang="en-US" altLang="zh-CN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 architecture using SerDes in GPU chips, A. </a:t>
            </a:r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Sang </a:t>
            </a:r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 al., </a:t>
            </a:r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VTS’11</a:t>
            </a:r>
            <a:endParaRPr lang="en-US" altLang="zh-CN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altLang="zh-C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Test Data are serially sent by ATE with fewer test channels and deserialized in DUTs.</a:t>
            </a:r>
            <a:endParaRPr lang="en-US" altLang="zh-CN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3512" y="1158800"/>
            <a:ext cx="8720976" cy="4934496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altLang="zh-CN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RPCT </a:t>
            </a:r>
            <a:r>
              <a:rPr lang="en-US" altLang="zh-CN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implementation with </a:t>
            </a:r>
            <a:r>
              <a:rPr lang="en-US" altLang="zh-CN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SerDes</a:t>
            </a:r>
            <a:endParaRPr lang="en-US" altLang="zh-CN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zh-CN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endParaRPr lang="en-US" altLang="zh-CN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send 5 bits test data, </a:t>
            </a:r>
            <a:r>
              <a:rPr lang="en-US" altLang="zh-CN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SerDes</a:t>
            </a:r>
            <a:r>
              <a:rPr lang="en-US" altLang="zh-C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using a single wire needs 5 cycles, compared to 1 cycle in the traditional 5-wire case (sacrifice test speed).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Background</a:t>
            </a:r>
          </a:p>
        </p:txBody>
      </p:sp>
      <p:pic>
        <p:nvPicPr>
          <p:cNvPr id="9" name="图片 8" descr="base_serdes_level_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335" y="1796331"/>
            <a:ext cx="4023829" cy="2752340"/>
          </a:xfrm>
          <a:prstGeom prst="rect">
            <a:avLst/>
          </a:prstGeom>
        </p:spPr>
      </p:pic>
      <p:pic>
        <p:nvPicPr>
          <p:cNvPr id="10" name="图片 9" descr="base_serdes_level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8312" y="1816626"/>
            <a:ext cx="4477588" cy="273630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multi-site test but a traditional </a:t>
            </a:r>
            <a:r>
              <a:rPr lang="en-US" altLang="zh-CN" dirty="0" err="1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SerDes</a:t>
            </a:r>
            <a:r>
              <a:rPr lang="en-US" altLang="zh-CN" dirty="0">
                <a:solidFill>
                  <a:srgbClr val="FFFF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 implementation requires longer test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Proposed Alternative: An</a:t>
            </a:r>
            <a:r>
              <a:rPr lang="en-US" altLang="zh-CN" sz="36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altLang="zh-CN" sz="36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MVL </a:t>
            </a:r>
            <a:r>
              <a:rPr lang="en-US" altLang="zh-CN" sz="36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Channel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图片 11" descr="mvl_over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48880"/>
            <a:ext cx="8654592" cy="3888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0" y="148478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</a:t>
            </a:r>
            <a:r>
              <a:rPr lang="en-US" sz="3200" baseline="30000" dirty="0" smtClean="0">
                <a:solidFill>
                  <a:schemeClr val="bg1"/>
                </a:solidFill>
              </a:rPr>
              <a:t>5</a:t>
            </a:r>
            <a:r>
              <a:rPr lang="en-US" sz="3200" dirty="0" smtClean="0">
                <a:solidFill>
                  <a:schemeClr val="bg1"/>
                </a:solidFill>
              </a:rPr>
              <a:t> = 32 levels</a:t>
            </a:r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5" name="Arc 14"/>
          <p:cNvSpPr/>
          <p:nvPr/>
        </p:nvSpPr>
        <p:spPr>
          <a:xfrm>
            <a:off x="4572000" y="1772816"/>
            <a:ext cx="45719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592286" y="1763486"/>
            <a:ext cx="865414" cy="2057400"/>
          </a:xfrm>
          <a:custGeom>
            <a:avLst/>
            <a:gdLst>
              <a:gd name="connsiteX0" fmla="*/ 865414 w 865414"/>
              <a:gd name="connsiteY0" fmla="*/ 0 h 2057400"/>
              <a:gd name="connsiteX1" fmla="*/ 359228 w 865414"/>
              <a:gd name="connsiteY1" fmla="*/ 293914 h 2057400"/>
              <a:gd name="connsiteX2" fmla="*/ 342900 w 865414"/>
              <a:gd name="connsiteY2" fmla="*/ 1306285 h 2057400"/>
              <a:gd name="connsiteX3" fmla="*/ 0 w 865414"/>
              <a:gd name="connsiteY3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5414" h="2057400">
                <a:moveTo>
                  <a:pt x="865414" y="0"/>
                </a:moveTo>
                <a:cubicBezTo>
                  <a:pt x="655864" y="38100"/>
                  <a:pt x="446314" y="76200"/>
                  <a:pt x="359228" y="293914"/>
                </a:cubicBezTo>
                <a:cubicBezTo>
                  <a:pt x="272142" y="511628"/>
                  <a:pt x="402771" y="1012371"/>
                  <a:pt x="342900" y="1306285"/>
                </a:cubicBezTo>
                <a:cubicBezTo>
                  <a:pt x="283029" y="1600199"/>
                  <a:pt x="141514" y="1828799"/>
                  <a:pt x="0" y="2057400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34888" y="188640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Power Consumption</a:t>
            </a:r>
          </a:p>
        </p:txBody>
      </p:sp>
      <p:cxnSp>
        <p:nvCxnSpPr>
          <p:cNvPr id="32" name="直接连接符 31"/>
          <p:cNvCxnSpPr>
            <a:cxnSpLocks noChangeAspect="1"/>
          </p:cNvCxnSpPr>
          <p:nvPr/>
        </p:nvCxnSpPr>
        <p:spPr>
          <a:xfrm>
            <a:off x="1466273" y="2452133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cxnSpLocks noChangeAspect="1"/>
          </p:cNvCxnSpPr>
          <p:nvPr/>
        </p:nvCxnSpPr>
        <p:spPr>
          <a:xfrm>
            <a:off x="1682297" y="2238490"/>
            <a:ext cx="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cxnSpLocks noChangeAspect="1"/>
          </p:cNvCxnSpPr>
          <p:nvPr/>
        </p:nvCxnSpPr>
        <p:spPr>
          <a:xfrm>
            <a:off x="1653725" y="2259698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cxnSpLocks noChangeAspect="1"/>
          </p:cNvCxnSpPr>
          <p:nvPr/>
        </p:nvCxnSpPr>
        <p:spPr>
          <a:xfrm rot="5400000">
            <a:off x="1558410" y="2352852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cxnSpLocks noChangeAspect="1"/>
          </p:cNvCxnSpPr>
          <p:nvPr/>
        </p:nvCxnSpPr>
        <p:spPr>
          <a:xfrm>
            <a:off x="1868031" y="2252299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cxnSpLocks noChangeAspect="1"/>
          </p:cNvCxnSpPr>
          <p:nvPr/>
        </p:nvCxnSpPr>
        <p:spPr>
          <a:xfrm rot="5400000">
            <a:off x="1963475" y="235364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cxnSpLocks noChangeAspect="1"/>
          </p:cNvCxnSpPr>
          <p:nvPr/>
        </p:nvCxnSpPr>
        <p:spPr>
          <a:xfrm>
            <a:off x="2057201" y="2447371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cxnSpLocks noChangeAspect="1"/>
          </p:cNvCxnSpPr>
          <p:nvPr/>
        </p:nvCxnSpPr>
        <p:spPr>
          <a:xfrm>
            <a:off x="2270266" y="2447371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cxnSpLocks noChangeAspect="1"/>
          </p:cNvCxnSpPr>
          <p:nvPr/>
        </p:nvCxnSpPr>
        <p:spPr>
          <a:xfrm>
            <a:off x="2460099" y="2260491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>
            <a:cxnSpLocks noChangeAspect="1"/>
          </p:cNvCxnSpPr>
          <p:nvPr/>
        </p:nvCxnSpPr>
        <p:spPr>
          <a:xfrm rot="5400000">
            <a:off x="2364784" y="235364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cxnSpLocks noChangeAspect="1"/>
          </p:cNvCxnSpPr>
          <p:nvPr/>
        </p:nvCxnSpPr>
        <p:spPr>
          <a:xfrm rot="5400000">
            <a:off x="2556206" y="235364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cxnSpLocks noChangeAspect="1"/>
          </p:cNvCxnSpPr>
          <p:nvPr/>
        </p:nvCxnSpPr>
        <p:spPr>
          <a:xfrm>
            <a:off x="2649932" y="2447371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>
            <a:cxnSpLocks noChangeAspect="1"/>
          </p:cNvCxnSpPr>
          <p:nvPr/>
        </p:nvCxnSpPr>
        <p:spPr>
          <a:xfrm>
            <a:off x="1467508" y="2565183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cxnSpLocks noChangeAspect="1"/>
          </p:cNvCxnSpPr>
          <p:nvPr/>
        </p:nvCxnSpPr>
        <p:spPr>
          <a:xfrm rot="5400000">
            <a:off x="1562952" y="2658909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cxnSpLocks noChangeAspect="1"/>
          </p:cNvCxnSpPr>
          <p:nvPr/>
        </p:nvCxnSpPr>
        <p:spPr>
          <a:xfrm>
            <a:off x="1656678" y="275263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>
            <a:cxnSpLocks noChangeAspect="1"/>
          </p:cNvCxnSpPr>
          <p:nvPr/>
        </p:nvCxnSpPr>
        <p:spPr>
          <a:xfrm>
            <a:off x="1869743" y="275263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cxnSpLocks noChangeAspect="1"/>
          </p:cNvCxnSpPr>
          <p:nvPr/>
        </p:nvCxnSpPr>
        <p:spPr>
          <a:xfrm>
            <a:off x="2056626" y="2559639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cxnSpLocks noChangeAspect="1"/>
          </p:cNvCxnSpPr>
          <p:nvPr/>
        </p:nvCxnSpPr>
        <p:spPr>
          <a:xfrm rot="5400000">
            <a:off x="1961311" y="2652793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>
            <a:cxnSpLocks noChangeAspect="1"/>
          </p:cNvCxnSpPr>
          <p:nvPr/>
        </p:nvCxnSpPr>
        <p:spPr>
          <a:xfrm>
            <a:off x="2270932" y="2559860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cxnSpLocks noChangeAspect="1"/>
          </p:cNvCxnSpPr>
          <p:nvPr/>
        </p:nvCxnSpPr>
        <p:spPr>
          <a:xfrm rot="5400000">
            <a:off x="2366376" y="2653586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cxnSpLocks noChangeAspect="1"/>
          </p:cNvCxnSpPr>
          <p:nvPr/>
        </p:nvCxnSpPr>
        <p:spPr>
          <a:xfrm>
            <a:off x="2460102" y="2747312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>
            <a:cxnSpLocks noChangeAspect="1"/>
          </p:cNvCxnSpPr>
          <p:nvPr/>
        </p:nvCxnSpPr>
        <p:spPr>
          <a:xfrm>
            <a:off x="2649137" y="255725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cxnSpLocks noChangeAspect="1"/>
          </p:cNvCxnSpPr>
          <p:nvPr/>
        </p:nvCxnSpPr>
        <p:spPr>
          <a:xfrm rot="5400000">
            <a:off x="2553822" y="2650409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>
            <a:cxnSpLocks noChangeAspect="1"/>
          </p:cNvCxnSpPr>
          <p:nvPr/>
        </p:nvCxnSpPr>
        <p:spPr>
          <a:xfrm>
            <a:off x="1463095" y="2841317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>
            <a:cxnSpLocks noChangeAspect="1"/>
          </p:cNvCxnSpPr>
          <p:nvPr/>
        </p:nvCxnSpPr>
        <p:spPr>
          <a:xfrm>
            <a:off x="1677401" y="2843126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cxnSpLocks noChangeAspect="1"/>
          </p:cNvCxnSpPr>
          <p:nvPr/>
        </p:nvCxnSpPr>
        <p:spPr>
          <a:xfrm rot="5400000">
            <a:off x="1772845" y="2936852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>
            <a:cxnSpLocks noChangeAspect="1"/>
          </p:cNvCxnSpPr>
          <p:nvPr/>
        </p:nvCxnSpPr>
        <p:spPr>
          <a:xfrm>
            <a:off x="1866571" y="3030578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>
            <a:cxnSpLocks noChangeAspect="1"/>
          </p:cNvCxnSpPr>
          <p:nvPr/>
        </p:nvCxnSpPr>
        <p:spPr>
          <a:xfrm>
            <a:off x="2054020" y="2838937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>
            <a:cxnSpLocks noChangeAspect="1"/>
          </p:cNvCxnSpPr>
          <p:nvPr/>
        </p:nvCxnSpPr>
        <p:spPr>
          <a:xfrm rot="5400000">
            <a:off x="1958705" y="2932091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>
            <a:cxnSpLocks noChangeAspect="1"/>
          </p:cNvCxnSpPr>
          <p:nvPr/>
        </p:nvCxnSpPr>
        <p:spPr>
          <a:xfrm>
            <a:off x="2268326" y="2839158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>
            <a:cxnSpLocks noChangeAspect="1"/>
          </p:cNvCxnSpPr>
          <p:nvPr/>
        </p:nvCxnSpPr>
        <p:spPr>
          <a:xfrm>
            <a:off x="2461553" y="2838842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cxnSpLocks noChangeAspect="1"/>
          </p:cNvCxnSpPr>
          <p:nvPr/>
        </p:nvCxnSpPr>
        <p:spPr>
          <a:xfrm rot="5400000">
            <a:off x="2556997" y="2932091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>
            <a:cxnSpLocks noChangeAspect="1"/>
          </p:cNvCxnSpPr>
          <p:nvPr/>
        </p:nvCxnSpPr>
        <p:spPr>
          <a:xfrm>
            <a:off x="2650723" y="3025817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>
            <a:cxnSpLocks noChangeAspect="1"/>
          </p:cNvCxnSpPr>
          <p:nvPr/>
        </p:nvCxnSpPr>
        <p:spPr>
          <a:xfrm>
            <a:off x="1459707" y="331543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>
            <a:cxnSpLocks noChangeAspect="1"/>
          </p:cNvCxnSpPr>
          <p:nvPr/>
        </p:nvCxnSpPr>
        <p:spPr>
          <a:xfrm>
            <a:off x="1672772" y="331543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>
            <a:cxnSpLocks noChangeAspect="1"/>
          </p:cNvCxnSpPr>
          <p:nvPr/>
        </p:nvCxnSpPr>
        <p:spPr>
          <a:xfrm>
            <a:off x="1862605" y="312855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>
            <a:cxnSpLocks noChangeAspect="1"/>
          </p:cNvCxnSpPr>
          <p:nvPr/>
        </p:nvCxnSpPr>
        <p:spPr>
          <a:xfrm rot="5400000">
            <a:off x="1767290" y="3221709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>
            <a:cxnSpLocks noChangeAspect="1"/>
          </p:cNvCxnSpPr>
          <p:nvPr/>
        </p:nvCxnSpPr>
        <p:spPr>
          <a:xfrm rot="5400000">
            <a:off x="1956903" y="3221709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>
            <a:cxnSpLocks noChangeAspect="1"/>
          </p:cNvCxnSpPr>
          <p:nvPr/>
        </p:nvCxnSpPr>
        <p:spPr>
          <a:xfrm>
            <a:off x="2050629" y="331543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>
            <a:cxnSpLocks noChangeAspect="1"/>
          </p:cNvCxnSpPr>
          <p:nvPr/>
        </p:nvCxnSpPr>
        <p:spPr>
          <a:xfrm>
            <a:off x="2263694" y="331543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>
            <a:cxnSpLocks noChangeAspect="1"/>
          </p:cNvCxnSpPr>
          <p:nvPr/>
        </p:nvCxnSpPr>
        <p:spPr>
          <a:xfrm>
            <a:off x="2453527" y="312855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>
            <a:cxnSpLocks noChangeAspect="1"/>
          </p:cNvCxnSpPr>
          <p:nvPr/>
        </p:nvCxnSpPr>
        <p:spPr>
          <a:xfrm rot="5400000">
            <a:off x="2358212" y="3221709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>
            <a:cxnSpLocks noChangeAspect="1"/>
          </p:cNvCxnSpPr>
          <p:nvPr/>
        </p:nvCxnSpPr>
        <p:spPr>
          <a:xfrm rot="5400000">
            <a:off x="2549634" y="3221709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>
            <a:cxnSpLocks noChangeAspect="1"/>
          </p:cNvCxnSpPr>
          <p:nvPr/>
        </p:nvCxnSpPr>
        <p:spPr>
          <a:xfrm>
            <a:off x="2643360" y="3315435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>
            <a:spLocks noChangeAspect="1"/>
          </p:cNvSpPr>
          <p:nvPr/>
        </p:nvSpPr>
        <p:spPr>
          <a:xfrm>
            <a:off x="1437132" y="220458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77" name="TextBox 76"/>
          <p:cNvSpPr txBox="1">
            <a:spLocks noChangeAspect="1"/>
          </p:cNvSpPr>
          <p:nvPr/>
        </p:nvSpPr>
        <p:spPr>
          <a:xfrm>
            <a:off x="2061389" y="22051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78" name="TextBox 77"/>
          <p:cNvSpPr txBox="1">
            <a:spLocks noChangeAspect="1"/>
          </p:cNvSpPr>
          <p:nvPr/>
        </p:nvSpPr>
        <p:spPr>
          <a:xfrm>
            <a:off x="2253035" y="22051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79" name="TextBox 78"/>
          <p:cNvSpPr txBox="1">
            <a:spLocks noChangeAspect="1"/>
          </p:cNvSpPr>
          <p:nvPr/>
        </p:nvSpPr>
        <p:spPr>
          <a:xfrm>
            <a:off x="2642216" y="22051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0" name="TextBox 79"/>
          <p:cNvSpPr txBox="1">
            <a:spLocks noChangeAspect="1"/>
          </p:cNvSpPr>
          <p:nvPr/>
        </p:nvSpPr>
        <p:spPr>
          <a:xfrm>
            <a:off x="1658482" y="250747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1" name="TextBox 80"/>
          <p:cNvSpPr txBox="1">
            <a:spLocks noChangeAspect="1"/>
          </p:cNvSpPr>
          <p:nvPr/>
        </p:nvSpPr>
        <p:spPr>
          <a:xfrm>
            <a:off x="2243509" y="30639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2" name="TextBox 81"/>
          <p:cNvSpPr txBox="1">
            <a:spLocks noChangeAspect="1"/>
          </p:cNvSpPr>
          <p:nvPr/>
        </p:nvSpPr>
        <p:spPr>
          <a:xfrm>
            <a:off x="2440481" y="250270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3" name="TextBox 82"/>
          <p:cNvSpPr txBox="1">
            <a:spLocks noChangeAspect="1"/>
          </p:cNvSpPr>
          <p:nvPr/>
        </p:nvSpPr>
        <p:spPr>
          <a:xfrm>
            <a:off x="1850128" y="278215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4" name="TextBox 83"/>
          <p:cNvSpPr txBox="1">
            <a:spLocks noChangeAspect="1"/>
          </p:cNvSpPr>
          <p:nvPr/>
        </p:nvSpPr>
        <p:spPr>
          <a:xfrm>
            <a:off x="2642216" y="278121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5" name="TextBox 84"/>
          <p:cNvSpPr txBox="1">
            <a:spLocks noChangeAspect="1"/>
          </p:cNvSpPr>
          <p:nvPr/>
        </p:nvSpPr>
        <p:spPr>
          <a:xfrm>
            <a:off x="1441895" y="30644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>
            <a:spLocks noChangeAspect="1"/>
          </p:cNvSpPr>
          <p:nvPr/>
        </p:nvSpPr>
        <p:spPr>
          <a:xfrm>
            <a:off x="1653156" y="30644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7" name="TextBox 86"/>
          <p:cNvSpPr txBox="1">
            <a:spLocks noChangeAspect="1"/>
          </p:cNvSpPr>
          <p:nvPr/>
        </p:nvSpPr>
        <p:spPr>
          <a:xfrm>
            <a:off x="2051863" y="30644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8" name="TextBox 87"/>
          <p:cNvSpPr txBox="1">
            <a:spLocks noChangeAspect="1"/>
          </p:cNvSpPr>
          <p:nvPr/>
        </p:nvSpPr>
        <p:spPr>
          <a:xfrm>
            <a:off x="1845365" y="250747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89" name="TextBox 88"/>
          <p:cNvSpPr txBox="1">
            <a:spLocks noChangeAspect="1"/>
          </p:cNvSpPr>
          <p:nvPr/>
        </p:nvSpPr>
        <p:spPr>
          <a:xfrm>
            <a:off x="2637453" y="306924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0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90" name="TextBox 89"/>
          <p:cNvSpPr txBox="1">
            <a:spLocks noChangeAspect="1"/>
          </p:cNvSpPr>
          <p:nvPr/>
        </p:nvSpPr>
        <p:spPr>
          <a:xfrm>
            <a:off x="1658482" y="22099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91" name="TextBox 90"/>
          <p:cNvSpPr txBox="1">
            <a:spLocks noChangeAspect="1"/>
          </p:cNvSpPr>
          <p:nvPr/>
        </p:nvSpPr>
        <p:spPr>
          <a:xfrm>
            <a:off x="1850512" y="220952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92" name="TextBox 91"/>
          <p:cNvSpPr txBox="1">
            <a:spLocks noChangeAspect="1"/>
          </p:cNvSpPr>
          <p:nvPr/>
        </p:nvSpPr>
        <p:spPr>
          <a:xfrm>
            <a:off x="2445244" y="22099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cxnSp>
        <p:nvCxnSpPr>
          <p:cNvPr id="93" name="直接连接符 92"/>
          <p:cNvCxnSpPr>
            <a:cxnSpLocks noChangeAspect="1"/>
          </p:cNvCxnSpPr>
          <p:nvPr/>
        </p:nvCxnSpPr>
        <p:spPr>
          <a:xfrm>
            <a:off x="2099053" y="2540811"/>
            <a:ext cx="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>
            <a:spLocks noChangeAspect="1"/>
          </p:cNvSpPr>
          <p:nvPr/>
        </p:nvSpPr>
        <p:spPr>
          <a:xfrm>
            <a:off x="2056186" y="251223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95" name="TextBox 94"/>
          <p:cNvSpPr txBox="1">
            <a:spLocks noChangeAspect="1"/>
          </p:cNvSpPr>
          <p:nvPr/>
        </p:nvSpPr>
        <p:spPr>
          <a:xfrm>
            <a:off x="2248272" y="251223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cxnSp>
        <p:nvCxnSpPr>
          <p:cNvPr id="96" name="直接连接符 95"/>
          <p:cNvCxnSpPr>
            <a:cxnSpLocks noChangeAspect="1"/>
          </p:cNvCxnSpPr>
          <p:nvPr/>
        </p:nvCxnSpPr>
        <p:spPr>
          <a:xfrm>
            <a:off x="1489648" y="2819317"/>
            <a:ext cx="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>
            <a:spLocks noChangeAspect="1"/>
          </p:cNvSpPr>
          <p:nvPr/>
        </p:nvSpPr>
        <p:spPr>
          <a:xfrm>
            <a:off x="1442018" y="279073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98" name="TextBox 97"/>
          <p:cNvSpPr txBox="1">
            <a:spLocks noChangeAspect="1"/>
          </p:cNvSpPr>
          <p:nvPr/>
        </p:nvSpPr>
        <p:spPr>
          <a:xfrm>
            <a:off x="1653156" y="279073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cxnSp>
        <p:nvCxnSpPr>
          <p:cNvPr id="99" name="直接连接符 98"/>
          <p:cNvCxnSpPr>
            <a:cxnSpLocks noChangeAspect="1"/>
          </p:cNvCxnSpPr>
          <p:nvPr/>
        </p:nvCxnSpPr>
        <p:spPr>
          <a:xfrm>
            <a:off x="2099616" y="2818754"/>
            <a:ext cx="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>
            <a:spLocks noChangeAspect="1"/>
          </p:cNvSpPr>
          <p:nvPr/>
        </p:nvSpPr>
        <p:spPr>
          <a:xfrm>
            <a:off x="2056749" y="27901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101" name="TextBox 100"/>
          <p:cNvSpPr txBox="1">
            <a:spLocks noChangeAspect="1"/>
          </p:cNvSpPr>
          <p:nvPr/>
        </p:nvSpPr>
        <p:spPr>
          <a:xfrm>
            <a:off x="2248835" y="27901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102" name="TextBox 101"/>
          <p:cNvSpPr txBox="1">
            <a:spLocks noChangeAspect="1"/>
          </p:cNvSpPr>
          <p:nvPr/>
        </p:nvSpPr>
        <p:spPr>
          <a:xfrm>
            <a:off x="2445244" y="278559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103" name="TextBox 102"/>
          <p:cNvSpPr txBox="1">
            <a:spLocks noChangeAspect="1"/>
          </p:cNvSpPr>
          <p:nvPr/>
        </p:nvSpPr>
        <p:spPr>
          <a:xfrm>
            <a:off x="2642779" y="251223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104" name="TextBox 103"/>
          <p:cNvSpPr txBox="1">
            <a:spLocks noChangeAspect="1"/>
          </p:cNvSpPr>
          <p:nvPr/>
        </p:nvSpPr>
        <p:spPr>
          <a:xfrm>
            <a:off x="2441044" y="30787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105" name="TextBox 104"/>
          <p:cNvSpPr txBox="1">
            <a:spLocks noChangeAspect="1"/>
          </p:cNvSpPr>
          <p:nvPr/>
        </p:nvSpPr>
        <p:spPr>
          <a:xfrm>
            <a:off x="1840602" y="30787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sp>
        <p:nvSpPr>
          <p:cNvPr id="106" name="TextBox 105"/>
          <p:cNvSpPr txBox="1">
            <a:spLocks noChangeAspect="1"/>
          </p:cNvSpPr>
          <p:nvPr/>
        </p:nvSpPr>
        <p:spPr>
          <a:xfrm>
            <a:off x="1442458" y="251223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</a:rPr>
              <a:t>1</a:t>
            </a:r>
            <a:endParaRPr lang="zh-CN" altLang="en-US" sz="1200" dirty="0">
              <a:solidFill>
                <a:srgbClr val="FFFF00"/>
              </a:solidFill>
            </a:endParaRPr>
          </a:p>
        </p:txBody>
      </p:sp>
      <p:cxnSp>
        <p:nvCxnSpPr>
          <p:cNvPr id="107" name="直接连接符 106"/>
          <p:cNvCxnSpPr>
            <a:cxnSpLocks noChangeAspect="1"/>
          </p:cNvCxnSpPr>
          <p:nvPr/>
        </p:nvCxnSpPr>
        <p:spPr>
          <a:xfrm>
            <a:off x="2661831" y="2079622"/>
            <a:ext cx="0" cy="14041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>
            <a:cxnSpLocks noChangeAspect="1"/>
          </p:cNvCxnSpPr>
          <p:nvPr/>
        </p:nvCxnSpPr>
        <p:spPr>
          <a:xfrm>
            <a:off x="2474385" y="2084369"/>
            <a:ext cx="0" cy="14041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>
            <a:cxnSpLocks noChangeAspect="1"/>
          </p:cNvCxnSpPr>
          <p:nvPr/>
        </p:nvCxnSpPr>
        <p:spPr>
          <a:xfrm>
            <a:off x="2287502" y="2074843"/>
            <a:ext cx="0" cy="14041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>
            <a:cxnSpLocks noChangeAspect="1"/>
          </p:cNvCxnSpPr>
          <p:nvPr/>
        </p:nvCxnSpPr>
        <p:spPr>
          <a:xfrm>
            <a:off x="2071478" y="2093895"/>
            <a:ext cx="0" cy="14041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>
            <a:cxnSpLocks noChangeAspect="1"/>
          </p:cNvCxnSpPr>
          <p:nvPr/>
        </p:nvCxnSpPr>
        <p:spPr>
          <a:xfrm>
            <a:off x="1884032" y="2089132"/>
            <a:ext cx="0" cy="14041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>
            <a:cxnSpLocks noChangeAspect="1"/>
          </p:cNvCxnSpPr>
          <p:nvPr/>
        </p:nvCxnSpPr>
        <p:spPr>
          <a:xfrm>
            <a:off x="1672771" y="2079606"/>
            <a:ext cx="0" cy="14041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>
            <a:cxnSpLocks noChangeAspect="1"/>
          </p:cNvCxnSpPr>
          <p:nvPr/>
        </p:nvCxnSpPr>
        <p:spPr>
          <a:xfrm>
            <a:off x="6506016" y="2584818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>
            <a:cxnSpLocks noChangeAspect="1"/>
          </p:cNvCxnSpPr>
          <p:nvPr/>
        </p:nvCxnSpPr>
        <p:spPr>
          <a:xfrm>
            <a:off x="6506016" y="2656826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>
            <a:cxnSpLocks noChangeAspect="1"/>
          </p:cNvCxnSpPr>
          <p:nvPr/>
        </p:nvCxnSpPr>
        <p:spPr>
          <a:xfrm>
            <a:off x="6506016" y="2728834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>
            <a:cxnSpLocks noChangeAspect="1"/>
          </p:cNvCxnSpPr>
          <p:nvPr/>
        </p:nvCxnSpPr>
        <p:spPr>
          <a:xfrm>
            <a:off x="6506016" y="2800842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>
            <a:cxnSpLocks noChangeAspect="1"/>
          </p:cNvCxnSpPr>
          <p:nvPr/>
        </p:nvCxnSpPr>
        <p:spPr>
          <a:xfrm>
            <a:off x="6506016" y="2872850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>
            <a:cxnSpLocks noChangeAspect="1"/>
          </p:cNvCxnSpPr>
          <p:nvPr/>
        </p:nvCxnSpPr>
        <p:spPr>
          <a:xfrm>
            <a:off x="6506016" y="2944858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>
            <a:cxnSpLocks noChangeAspect="1"/>
          </p:cNvCxnSpPr>
          <p:nvPr/>
        </p:nvCxnSpPr>
        <p:spPr>
          <a:xfrm>
            <a:off x="6506000" y="2622922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>
            <a:cxnSpLocks noChangeAspect="1"/>
          </p:cNvCxnSpPr>
          <p:nvPr/>
        </p:nvCxnSpPr>
        <p:spPr>
          <a:xfrm>
            <a:off x="6506000" y="2694930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/>
          <p:cNvCxnSpPr>
            <a:cxnSpLocks noChangeAspect="1"/>
          </p:cNvCxnSpPr>
          <p:nvPr/>
        </p:nvCxnSpPr>
        <p:spPr>
          <a:xfrm>
            <a:off x="6506000" y="2766938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>
            <a:cxnSpLocks noChangeAspect="1"/>
          </p:cNvCxnSpPr>
          <p:nvPr/>
        </p:nvCxnSpPr>
        <p:spPr>
          <a:xfrm>
            <a:off x="6506000" y="2838946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122"/>
          <p:cNvCxnSpPr>
            <a:cxnSpLocks noChangeAspect="1"/>
          </p:cNvCxnSpPr>
          <p:nvPr/>
        </p:nvCxnSpPr>
        <p:spPr>
          <a:xfrm>
            <a:off x="6506000" y="2910954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/>
          <p:cNvCxnSpPr>
            <a:cxnSpLocks noChangeAspect="1"/>
          </p:cNvCxnSpPr>
          <p:nvPr/>
        </p:nvCxnSpPr>
        <p:spPr>
          <a:xfrm>
            <a:off x="6506000" y="2982962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>
            <a:cxnSpLocks noChangeAspect="1"/>
          </p:cNvCxnSpPr>
          <p:nvPr/>
        </p:nvCxnSpPr>
        <p:spPr>
          <a:xfrm>
            <a:off x="6506032" y="3016866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/>
          <p:cNvCxnSpPr>
            <a:cxnSpLocks noChangeAspect="1"/>
          </p:cNvCxnSpPr>
          <p:nvPr/>
        </p:nvCxnSpPr>
        <p:spPr>
          <a:xfrm>
            <a:off x="6506016" y="3054970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26"/>
          <p:cNvCxnSpPr>
            <a:cxnSpLocks noChangeAspect="1"/>
          </p:cNvCxnSpPr>
          <p:nvPr/>
        </p:nvCxnSpPr>
        <p:spPr>
          <a:xfrm>
            <a:off x="6738526" y="2711597"/>
            <a:ext cx="0" cy="17280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/>
          <p:cNvCxnSpPr>
            <a:cxnSpLocks noChangeAspect="1"/>
          </p:cNvCxnSpPr>
          <p:nvPr/>
        </p:nvCxnSpPr>
        <p:spPr>
          <a:xfrm>
            <a:off x="7729968" y="2411677"/>
            <a:ext cx="0" cy="72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/>
          <p:cNvCxnSpPr>
            <a:cxnSpLocks noChangeAspect="1"/>
          </p:cNvCxnSpPr>
          <p:nvPr/>
        </p:nvCxnSpPr>
        <p:spPr>
          <a:xfrm>
            <a:off x="7542522" y="2416424"/>
            <a:ext cx="0" cy="72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>
            <a:cxnSpLocks noChangeAspect="1"/>
          </p:cNvCxnSpPr>
          <p:nvPr/>
        </p:nvCxnSpPr>
        <p:spPr>
          <a:xfrm>
            <a:off x="7355639" y="2406898"/>
            <a:ext cx="0" cy="72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连接符 130"/>
          <p:cNvCxnSpPr>
            <a:cxnSpLocks noChangeAspect="1"/>
          </p:cNvCxnSpPr>
          <p:nvPr/>
        </p:nvCxnSpPr>
        <p:spPr>
          <a:xfrm>
            <a:off x="7139615" y="2425950"/>
            <a:ext cx="0" cy="72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>
            <a:cxnSpLocks noChangeAspect="1"/>
          </p:cNvCxnSpPr>
          <p:nvPr/>
        </p:nvCxnSpPr>
        <p:spPr>
          <a:xfrm>
            <a:off x="6952169" y="2421187"/>
            <a:ext cx="0" cy="72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>
            <a:cxnSpLocks noChangeAspect="1"/>
          </p:cNvCxnSpPr>
          <p:nvPr/>
        </p:nvCxnSpPr>
        <p:spPr>
          <a:xfrm>
            <a:off x="6740908" y="2411661"/>
            <a:ext cx="0" cy="720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>
            <a:cxnSpLocks noChangeAspect="1"/>
          </p:cNvCxnSpPr>
          <p:nvPr/>
        </p:nvCxnSpPr>
        <p:spPr>
          <a:xfrm>
            <a:off x="6524884" y="2872850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>
            <a:cxnSpLocks noChangeAspect="1"/>
          </p:cNvCxnSpPr>
          <p:nvPr/>
        </p:nvCxnSpPr>
        <p:spPr>
          <a:xfrm>
            <a:off x="6736145" y="2728271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>
            <a:cxnSpLocks noChangeAspect="1"/>
          </p:cNvCxnSpPr>
          <p:nvPr/>
        </p:nvCxnSpPr>
        <p:spPr>
          <a:xfrm>
            <a:off x="6505848" y="2517010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>
            <a:cxnSpLocks noChangeAspect="1"/>
          </p:cNvCxnSpPr>
          <p:nvPr/>
        </p:nvCxnSpPr>
        <p:spPr>
          <a:xfrm>
            <a:off x="6505832" y="2555114"/>
            <a:ext cx="1440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>
            <a:cxnSpLocks noChangeAspect="1"/>
          </p:cNvCxnSpPr>
          <p:nvPr/>
        </p:nvCxnSpPr>
        <p:spPr>
          <a:xfrm>
            <a:off x="6937880" y="2766938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连接符 138"/>
          <p:cNvCxnSpPr>
            <a:cxnSpLocks noChangeAspect="1"/>
          </p:cNvCxnSpPr>
          <p:nvPr/>
        </p:nvCxnSpPr>
        <p:spPr>
          <a:xfrm>
            <a:off x="7139615" y="2872850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>
            <a:cxnSpLocks noChangeAspect="1"/>
          </p:cNvCxnSpPr>
          <p:nvPr/>
        </p:nvCxnSpPr>
        <p:spPr>
          <a:xfrm>
            <a:off x="7331261" y="2872287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接连接符 140"/>
          <p:cNvCxnSpPr>
            <a:cxnSpLocks noChangeAspect="1"/>
          </p:cNvCxnSpPr>
          <p:nvPr/>
        </p:nvCxnSpPr>
        <p:spPr>
          <a:xfrm>
            <a:off x="7528233" y="2694930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>
            <a:cxnSpLocks noChangeAspect="1"/>
          </p:cNvCxnSpPr>
          <p:nvPr/>
        </p:nvCxnSpPr>
        <p:spPr>
          <a:xfrm>
            <a:off x="7729968" y="2939532"/>
            <a:ext cx="216024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>
            <a:cxnSpLocks noChangeAspect="1"/>
          </p:cNvCxnSpPr>
          <p:nvPr/>
        </p:nvCxnSpPr>
        <p:spPr>
          <a:xfrm flipV="1">
            <a:off x="6952166" y="2711597"/>
            <a:ext cx="0" cy="6840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连接符 143"/>
          <p:cNvCxnSpPr>
            <a:cxnSpLocks noChangeAspect="1"/>
          </p:cNvCxnSpPr>
          <p:nvPr/>
        </p:nvCxnSpPr>
        <p:spPr>
          <a:xfrm>
            <a:off x="7144380" y="2750271"/>
            <a:ext cx="0" cy="13680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接连接符 144"/>
          <p:cNvCxnSpPr>
            <a:cxnSpLocks noChangeAspect="1"/>
          </p:cNvCxnSpPr>
          <p:nvPr/>
        </p:nvCxnSpPr>
        <p:spPr>
          <a:xfrm rot="5400000">
            <a:off x="7442875" y="2783244"/>
            <a:ext cx="2052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>
            <a:cxnSpLocks noChangeAspect="1"/>
          </p:cNvCxnSpPr>
          <p:nvPr/>
        </p:nvCxnSpPr>
        <p:spPr>
          <a:xfrm rot="5400000">
            <a:off x="7602168" y="2822730"/>
            <a:ext cx="2556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1005084" y="3479383"/>
            <a:ext cx="2188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 binary pins send some data</a:t>
            </a:r>
            <a:endParaRPr lang="zh-CN" altLang="en-US" sz="12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073824" y="3487018"/>
            <a:ext cx="2488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16 lvls MVL pin send same data</a:t>
            </a:r>
            <a:endParaRPr lang="zh-CN" altLang="en-US" sz="12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68" name="直接连接符 167"/>
          <p:cNvCxnSpPr>
            <a:cxnSpLocks noChangeAspect="1"/>
          </p:cNvCxnSpPr>
          <p:nvPr/>
        </p:nvCxnSpPr>
        <p:spPr>
          <a:xfrm>
            <a:off x="3822528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接连接符 168"/>
          <p:cNvCxnSpPr>
            <a:cxnSpLocks noChangeAspect="1"/>
          </p:cNvCxnSpPr>
          <p:nvPr/>
        </p:nvCxnSpPr>
        <p:spPr>
          <a:xfrm>
            <a:off x="3875484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连接符 169"/>
          <p:cNvCxnSpPr>
            <a:cxnSpLocks noChangeAspect="1"/>
          </p:cNvCxnSpPr>
          <p:nvPr/>
        </p:nvCxnSpPr>
        <p:spPr>
          <a:xfrm>
            <a:off x="3932636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连接符 170"/>
          <p:cNvCxnSpPr>
            <a:cxnSpLocks noChangeAspect="1"/>
          </p:cNvCxnSpPr>
          <p:nvPr/>
        </p:nvCxnSpPr>
        <p:spPr>
          <a:xfrm>
            <a:off x="3985592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接连接符 173"/>
          <p:cNvCxnSpPr>
            <a:cxnSpLocks noChangeAspect="1"/>
          </p:cNvCxnSpPr>
          <p:nvPr/>
        </p:nvCxnSpPr>
        <p:spPr>
          <a:xfrm>
            <a:off x="4038552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接连接符 174"/>
          <p:cNvCxnSpPr>
            <a:cxnSpLocks noChangeAspect="1"/>
          </p:cNvCxnSpPr>
          <p:nvPr/>
        </p:nvCxnSpPr>
        <p:spPr>
          <a:xfrm>
            <a:off x="4091508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接连接符 175"/>
          <p:cNvCxnSpPr>
            <a:cxnSpLocks noChangeAspect="1"/>
          </p:cNvCxnSpPr>
          <p:nvPr/>
        </p:nvCxnSpPr>
        <p:spPr>
          <a:xfrm>
            <a:off x="4148660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接连接符 176"/>
          <p:cNvCxnSpPr>
            <a:cxnSpLocks noChangeAspect="1"/>
          </p:cNvCxnSpPr>
          <p:nvPr/>
        </p:nvCxnSpPr>
        <p:spPr>
          <a:xfrm>
            <a:off x="4201616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接连接符 177"/>
          <p:cNvCxnSpPr>
            <a:cxnSpLocks noChangeAspect="1"/>
          </p:cNvCxnSpPr>
          <p:nvPr/>
        </p:nvCxnSpPr>
        <p:spPr>
          <a:xfrm>
            <a:off x="4254576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/>
          <p:cNvCxnSpPr>
            <a:cxnSpLocks noChangeAspect="1"/>
          </p:cNvCxnSpPr>
          <p:nvPr/>
        </p:nvCxnSpPr>
        <p:spPr>
          <a:xfrm>
            <a:off x="4307532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接连接符 179"/>
          <p:cNvCxnSpPr>
            <a:cxnSpLocks noChangeAspect="1"/>
          </p:cNvCxnSpPr>
          <p:nvPr/>
        </p:nvCxnSpPr>
        <p:spPr>
          <a:xfrm>
            <a:off x="4364684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接连接符 180"/>
          <p:cNvCxnSpPr>
            <a:cxnSpLocks noChangeAspect="1"/>
          </p:cNvCxnSpPr>
          <p:nvPr/>
        </p:nvCxnSpPr>
        <p:spPr>
          <a:xfrm>
            <a:off x="4417640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接连接符 181"/>
          <p:cNvCxnSpPr>
            <a:cxnSpLocks noChangeAspect="1"/>
          </p:cNvCxnSpPr>
          <p:nvPr/>
        </p:nvCxnSpPr>
        <p:spPr>
          <a:xfrm>
            <a:off x="4470600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接连接符 182"/>
          <p:cNvCxnSpPr>
            <a:cxnSpLocks noChangeAspect="1"/>
          </p:cNvCxnSpPr>
          <p:nvPr/>
        </p:nvCxnSpPr>
        <p:spPr>
          <a:xfrm>
            <a:off x="4523556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接连接符 183"/>
          <p:cNvCxnSpPr>
            <a:cxnSpLocks noChangeAspect="1"/>
          </p:cNvCxnSpPr>
          <p:nvPr/>
        </p:nvCxnSpPr>
        <p:spPr>
          <a:xfrm>
            <a:off x="4580708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接连接符 184"/>
          <p:cNvCxnSpPr>
            <a:cxnSpLocks noChangeAspect="1"/>
          </p:cNvCxnSpPr>
          <p:nvPr/>
        </p:nvCxnSpPr>
        <p:spPr>
          <a:xfrm>
            <a:off x="4633664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接连接符 225"/>
          <p:cNvCxnSpPr>
            <a:cxnSpLocks noChangeAspect="1"/>
          </p:cNvCxnSpPr>
          <p:nvPr/>
        </p:nvCxnSpPr>
        <p:spPr>
          <a:xfrm>
            <a:off x="4686624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接连接符 226"/>
          <p:cNvCxnSpPr>
            <a:cxnSpLocks noChangeAspect="1"/>
          </p:cNvCxnSpPr>
          <p:nvPr/>
        </p:nvCxnSpPr>
        <p:spPr>
          <a:xfrm>
            <a:off x="4739580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接连接符 227"/>
          <p:cNvCxnSpPr>
            <a:cxnSpLocks noChangeAspect="1"/>
          </p:cNvCxnSpPr>
          <p:nvPr/>
        </p:nvCxnSpPr>
        <p:spPr>
          <a:xfrm>
            <a:off x="4796732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接连接符 228"/>
          <p:cNvCxnSpPr>
            <a:cxnSpLocks noChangeAspect="1"/>
          </p:cNvCxnSpPr>
          <p:nvPr/>
        </p:nvCxnSpPr>
        <p:spPr>
          <a:xfrm>
            <a:off x="4849688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接连接符 229"/>
          <p:cNvCxnSpPr>
            <a:cxnSpLocks noChangeAspect="1"/>
          </p:cNvCxnSpPr>
          <p:nvPr/>
        </p:nvCxnSpPr>
        <p:spPr>
          <a:xfrm>
            <a:off x="4902648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接连接符 230"/>
          <p:cNvCxnSpPr>
            <a:cxnSpLocks noChangeAspect="1"/>
          </p:cNvCxnSpPr>
          <p:nvPr/>
        </p:nvCxnSpPr>
        <p:spPr>
          <a:xfrm>
            <a:off x="4955604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接连接符 231"/>
          <p:cNvCxnSpPr>
            <a:cxnSpLocks noChangeAspect="1"/>
          </p:cNvCxnSpPr>
          <p:nvPr/>
        </p:nvCxnSpPr>
        <p:spPr>
          <a:xfrm>
            <a:off x="5012756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接连接符 232"/>
          <p:cNvCxnSpPr>
            <a:cxnSpLocks noChangeAspect="1"/>
          </p:cNvCxnSpPr>
          <p:nvPr/>
        </p:nvCxnSpPr>
        <p:spPr>
          <a:xfrm>
            <a:off x="5065712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接连接符 233"/>
          <p:cNvCxnSpPr>
            <a:cxnSpLocks noChangeAspect="1"/>
          </p:cNvCxnSpPr>
          <p:nvPr/>
        </p:nvCxnSpPr>
        <p:spPr>
          <a:xfrm>
            <a:off x="5118672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接连接符 234"/>
          <p:cNvCxnSpPr>
            <a:cxnSpLocks noChangeAspect="1"/>
          </p:cNvCxnSpPr>
          <p:nvPr/>
        </p:nvCxnSpPr>
        <p:spPr>
          <a:xfrm>
            <a:off x="5171628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接连接符 235"/>
          <p:cNvCxnSpPr>
            <a:cxnSpLocks noChangeAspect="1"/>
          </p:cNvCxnSpPr>
          <p:nvPr/>
        </p:nvCxnSpPr>
        <p:spPr>
          <a:xfrm>
            <a:off x="5228780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接连接符 236"/>
          <p:cNvCxnSpPr>
            <a:cxnSpLocks noChangeAspect="1"/>
          </p:cNvCxnSpPr>
          <p:nvPr/>
        </p:nvCxnSpPr>
        <p:spPr>
          <a:xfrm>
            <a:off x="5281736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接连接符 237"/>
          <p:cNvCxnSpPr>
            <a:cxnSpLocks noChangeAspect="1"/>
          </p:cNvCxnSpPr>
          <p:nvPr/>
        </p:nvCxnSpPr>
        <p:spPr>
          <a:xfrm>
            <a:off x="5334696" y="2485293"/>
            <a:ext cx="0" cy="5400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/>
          <p:cNvCxnSpPr>
            <a:cxnSpLocks noChangeAspect="1"/>
          </p:cNvCxnSpPr>
          <p:nvPr/>
        </p:nvCxnSpPr>
        <p:spPr>
          <a:xfrm>
            <a:off x="3822524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接连接符 245"/>
          <p:cNvCxnSpPr>
            <a:cxnSpLocks noChangeAspect="1"/>
          </p:cNvCxnSpPr>
          <p:nvPr/>
        </p:nvCxnSpPr>
        <p:spPr>
          <a:xfrm>
            <a:off x="3876251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接连接符 246"/>
          <p:cNvCxnSpPr>
            <a:cxnSpLocks noChangeAspect="1"/>
          </p:cNvCxnSpPr>
          <p:nvPr/>
        </p:nvCxnSpPr>
        <p:spPr>
          <a:xfrm>
            <a:off x="3933973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接连接符 247"/>
          <p:cNvCxnSpPr>
            <a:cxnSpLocks noChangeAspect="1"/>
          </p:cNvCxnSpPr>
          <p:nvPr/>
        </p:nvCxnSpPr>
        <p:spPr>
          <a:xfrm>
            <a:off x="3982067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接连接符 248"/>
          <p:cNvCxnSpPr>
            <a:cxnSpLocks noChangeAspect="1"/>
          </p:cNvCxnSpPr>
          <p:nvPr/>
        </p:nvCxnSpPr>
        <p:spPr>
          <a:xfrm>
            <a:off x="4036934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接连接符 249"/>
          <p:cNvCxnSpPr>
            <a:cxnSpLocks noChangeAspect="1"/>
          </p:cNvCxnSpPr>
          <p:nvPr/>
        </p:nvCxnSpPr>
        <p:spPr>
          <a:xfrm>
            <a:off x="4093315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接连接符 250"/>
          <p:cNvCxnSpPr>
            <a:cxnSpLocks noChangeAspect="1"/>
          </p:cNvCxnSpPr>
          <p:nvPr/>
        </p:nvCxnSpPr>
        <p:spPr>
          <a:xfrm>
            <a:off x="4147616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接连接符 251"/>
          <p:cNvCxnSpPr>
            <a:cxnSpLocks noChangeAspect="1"/>
          </p:cNvCxnSpPr>
          <p:nvPr/>
        </p:nvCxnSpPr>
        <p:spPr>
          <a:xfrm>
            <a:off x="4200576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接连接符 252"/>
          <p:cNvCxnSpPr>
            <a:cxnSpLocks noChangeAspect="1"/>
          </p:cNvCxnSpPr>
          <p:nvPr/>
        </p:nvCxnSpPr>
        <p:spPr>
          <a:xfrm>
            <a:off x="4251155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接连接符 253"/>
          <p:cNvCxnSpPr>
            <a:cxnSpLocks noChangeAspect="1"/>
          </p:cNvCxnSpPr>
          <p:nvPr/>
        </p:nvCxnSpPr>
        <p:spPr>
          <a:xfrm>
            <a:off x="4305918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接连接符 254"/>
          <p:cNvCxnSpPr>
            <a:cxnSpLocks noChangeAspect="1"/>
          </p:cNvCxnSpPr>
          <p:nvPr/>
        </p:nvCxnSpPr>
        <p:spPr>
          <a:xfrm>
            <a:off x="4366021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接连接符 255"/>
          <p:cNvCxnSpPr>
            <a:cxnSpLocks noChangeAspect="1"/>
          </p:cNvCxnSpPr>
          <p:nvPr/>
        </p:nvCxnSpPr>
        <p:spPr>
          <a:xfrm>
            <a:off x="4416600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接连接符 256"/>
          <p:cNvCxnSpPr>
            <a:cxnSpLocks noChangeAspect="1"/>
          </p:cNvCxnSpPr>
          <p:nvPr/>
        </p:nvCxnSpPr>
        <p:spPr>
          <a:xfrm>
            <a:off x="4469560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接连接符 257"/>
          <p:cNvCxnSpPr>
            <a:cxnSpLocks noChangeAspect="1"/>
          </p:cNvCxnSpPr>
          <p:nvPr/>
        </p:nvCxnSpPr>
        <p:spPr>
          <a:xfrm>
            <a:off x="4524901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接连接符 258"/>
          <p:cNvCxnSpPr>
            <a:cxnSpLocks noChangeAspect="1"/>
          </p:cNvCxnSpPr>
          <p:nvPr/>
        </p:nvCxnSpPr>
        <p:spPr>
          <a:xfrm>
            <a:off x="4579664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接连接符 259"/>
          <p:cNvCxnSpPr>
            <a:cxnSpLocks noChangeAspect="1"/>
          </p:cNvCxnSpPr>
          <p:nvPr/>
        </p:nvCxnSpPr>
        <p:spPr>
          <a:xfrm>
            <a:off x="4632624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接连接符 260"/>
          <p:cNvCxnSpPr>
            <a:cxnSpLocks noChangeAspect="1"/>
          </p:cNvCxnSpPr>
          <p:nvPr/>
        </p:nvCxnSpPr>
        <p:spPr>
          <a:xfrm>
            <a:off x="4686624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接连接符 261"/>
          <p:cNvCxnSpPr>
            <a:cxnSpLocks noChangeAspect="1"/>
          </p:cNvCxnSpPr>
          <p:nvPr/>
        </p:nvCxnSpPr>
        <p:spPr>
          <a:xfrm>
            <a:off x="4741387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接连接符 262"/>
          <p:cNvCxnSpPr>
            <a:cxnSpLocks noChangeAspect="1"/>
          </p:cNvCxnSpPr>
          <p:nvPr/>
        </p:nvCxnSpPr>
        <p:spPr>
          <a:xfrm>
            <a:off x="4795688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直接连接符 263"/>
          <p:cNvCxnSpPr>
            <a:cxnSpLocks noChangeAspect="1"/>
          </p:cNvCxnSpPr>
          <p:nvPr/>
        </p:nvCxnSpPr>
        <p:spPr>
          <a:xfrm>
            <a:off x="4847307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接连接符 264"/>
          <p:cNvCxnSpPr>
            <a:cxnSpLocks noChangeAspect="1"/>
          </p:cNvCxnSpPr>
          <p:nvPr/>
        </p:nvCxnSpPr>
        <p:spPr>
          <a:xfrm>
            <a:off x="4900267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接连接符 265"/>
          <p:cNvCxnSpPr>
            <a:cxnSpLocks noChangeAspect="1"/>
          </p:cNvCxnSpPr>
          <p:nvPr/>
        </p:nvCxnSpPr>
        <p:spPr>
          <a:xfrm>
            <a:off x="4956371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接连接符 266"/>
          <p:cNvCxnSpPr>
            <a:cxnSpLocks noChangeAspect="1"/>
          </p:cNvCxnSpPr>
          <p:nvPr/>
        </p:nvCxnSpPr>
        <p:spPr>
          <a:xfrm>
            <a:off x="5011712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接连接符 267"/>
          <p:cNvCxnSpPr>
            <a:cxnSpLocks noChangeAspect="1"/>
          </p:cNvCxnSpPr>
          <p:nvPr/>
        </p:nvCxnSpPr>
        <p:spPr>
          <a:xfrm>
            <a:off x="5065712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接连接符 268"/>
          <p:cNvCxnSpPr>
            <a:cxnSpLocks noChangeAspect="1"/>
          </p:cNvCxnSpPr>
          <p:nvPr/>
        </p:nvCxnSpPr>
        <p:spPr>
          <a:xfrm>
            <a:off x="5118672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直接连接符 269"/>
          <p:cNvCxnSpPr>
            <a:cxnSpLocks noChangeAspect="1"/>
          </p:cNvCxnSpPr>
          <p:nvPr/>
        </p:nvCxnSpPr>
        <p:spPr>
          <a:xfrm>
            <a:off x="5171054" y="2593305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直接连接符 270"/>
          <p:cNvCxnSpPr>
            <a:cxnSpLocks noChangeAspect="1"/>
          </p:cNvCxnSpPr>
          <p:nvPr/>
        </p:nvCxnSpPr>
        <p:spPr>
          <a:xfrm>
            <a:off x="5227736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直接连接符 271"/>
          <p:cNvCxnSpPr>
            <a:cxnSpLocks noChangeAspect="1"/>
          </p:cNvCxnSpPr>
          <p:nvPr/>
        </p:nvCxnSpPr>
        <p:spPr>
          <a:xfrm>
            <a:off x="5281736" y="2881337"/>
            <a:ext cx="540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接连接符 278"/>
          <p:cNvCxnSpPr>
            <a:cxnSpLocks noChangeAspect="1"/>
          </p:cNvCxnSpPr>
          <p:nvPr/>
        </p:nvCxnSpPr>
        <p:spPr>
          <a:xfrm>
            <a:off x="3874910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接连接符 281"/>
          <p:cNvCxnSpPr>
            <a:cxnSpLocks noChangeAspect="1"/>
          </p:cNvCxnSpPr>
          <p:nvPr/>
        </p:nvCxnSpPr>
        <p:spPr>
          <a:xfrm>
            <a:off x="3985592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直接连接符 282"/>
          <p:cNvCxnSpPr>
            <a:cxnSpLocks noChangeAspect="1"/>
          </p:cNvCxnSpPr>
          <p:nvPr/>
        </p:nvCxnSpPr>
        <p:spPr>
          <a:xfrm>
            <a:off x="4038552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接连接符 283"/>
          <p:cNvCxnSpPr>
            <a:cxnSpLocks noChangeAspect="1"/>
          </p:cNvCxnSpPr>
          <p:nvPr/>
        </p:nvCxnSpPr>
        <p:spPr>
          <a:xfrm>
            <a:off x="4091512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直接连接符 284"/>
          <p:cNvCxnSpPr>
            <a:cxnSpLocks noChangeAspect="1"/>
          </p:cNvCxnSpPr>
          <p:nvPr/>
        </p:nvCxnSpPr>
        <p:spPr>
          <a:xfrm>
            <a:off x="4201616" y="2593337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直接连接符 285"/>
          <p:cNvCxnSpPr>
            <a:cxnSpLocks noChangeAspect="1"/>
          </p:cNvCxnSpPr>
          <p:nvPr/>
        </p:nvCxnSpPr>
        <p:spPr>
          <a:xfrm>
            <a:off x="4148656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接连接符 286"/>
          <p:cNvCxnSpPr>
            <a:cxnSpLocks noChangeAspect="1"/>
          </p:cNvCxnSpPr>
          <p:nvPr/>
        </p:nvCxnSpPr>
        <p:spPr>
          <a:xfrm>
            <a:off x="4254576" y="2593337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接连接符 287"/>
          <p:cNvCxnSpPr>
            <a:cxnSpLocks noChangeAspect="1"/>
          </p:cNvCxnSpPr>
          <p:nvPr/>
        </p:nvCxnSpPr>
        <p:spPr>
          <a:xfrm>
            <a:off x="4307536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接连接符 288"/>
          <p:cNvCxnSpPr>
            <a:cxnSpLocks noChangeAspect="1"/>
          </p:cNvCxnSpPr>
          <p:nvPr/>
        </p:nvCxnSpPr>
        <p:spPr>
          <a:xfrm>
            <a:off x="4417640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直接连接符 289"/>
          <p:cNvCxnSpPr>
            <a:cxnSpLocks noChangeAspect="1"/>
          </p:cNvCxnSpPr>
          <p:nvPr/>
        </p:nvCxnSpPr>
        <p:spPr>
          <a:xfrm>
            <a:off x="4470600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直接连接符 290"/>
          <p:cNvCxnSpPr>
            <a:cxnSpLocks noChangeAspect="1"/>
          </p:cNvCxnSpPr>
          <p:nvPr/>
        </p:nvCxnSpPr>
        <p:spPr>
          <a:xfrm>
            <a:off x="4523560" y="2593337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接连接符 291"/>
          <p:cNvCxnSpPr>
            <a:cxnSpLocks noChangeAspect="1"/>
          </p:cNvCxnSpPr>
          <p:nvPr/>
        </p:nvCxnSpPr>
        <p:spPr>
          <a:xfrm>
            <a:off x="4633664" y="2593337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接连接符 292"/>
          <p:cNvCxnSpPr>
            <a:cxnSpLocks noChangeAspect="1"/>
          </p:cNvCxnSpPr>
          <p:nvPr/>
        </p:nvCxnSpPr>
        <p:spPr>
          <a:xfrm>
            <a:off x="4739584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接连接符 293"/>
          <p:cNvCxnSpPr>
            <a:cxnSpLocks noChangeAspect="1"/>
          </p:cNvCxnSpPr>
          <p:nvPr/>
        </p:nvCxnSpPr>
        <p:spPr>
          <a:xfrm>
            <a:off x="4849688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接连接符 294"/>
          <p:cNvCxnSpPr>
            <a:cxnSpLocks noChangeAspect="1"/>
          </p:cNvCxnSpPr>
          <p:nvPr/>
        </p:nvCxnSpPr>
        <p:spPr>
          <a:xfrm>
            <a:off x="4902648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直接连接符 295"/>
          <p:cNvCxnSpPr>
            <a:cxnSpLocks noChangeAspect="1"/>
          </p:cNvCxnSpPr>
          <p:nvPr/>
        </p:nvCxnSpPr>
        <p:spPr>
          <a:xfrm>
            <a:off x="4955608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直接连接符 296"/>
          <p:cNvCxnSpPr>
            <a:cxnSpLocks noChangeAspect="1"/>
          </p:cNvCxnSpPr>
          <p:nvPr/>
        </p:nvCxnSpPr>
        <p:spPr>
          <a:xfrm>
            <a:off x="5012752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接连接符 297"/>
          <p:cNvCxnSpPr>
            <a:cxnSpLocks noChangeAspect="1"/>
          </p:cNvCxnSpPr>
          <p:nvPr/>
        </p:nvCxnSpPr>
        <p:spPr>
          <a:xfrm>
            <a:off x="5118672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直接连接符 298"/>
          <p:cNvCxnSpPr>
            <a:cxnSpLocks noChangeAspect="1"/>
          </p:cNvCxnSpPr>
          <p:nvPr/>
        </p:nvCxnSpPr>
        <p:spPr>
          <a:xfrm>
            <a:off x="5171054" y="2593337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直接连接符 299"/>
          <p:cNvCxnSpPr>
            <a:cxnSpLocks noChangeAspect="1"/>
          </p:cNvCxnSpPr>
          <p:nvPr/>
        </p:nvCxnSpPr>
        <p:spPr>
          <a:xfrm>
            <a:off x="5228776" y="2593305"/>
            <a:ext cx="0" cy="288000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3491880" y="3385393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 binary pins send same data </a:t>
            </a:r>
          </a:p>
          <a:p>
            <a:pPr algn="ctr"/>
            <a:r>
              <a:rPr lang="en-US" altLang="zh-CN" sz="12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with 4x clock frequency</a:t>
            </a:r>
            <a:endParaRPr lang="zh-CN" altLang="en-US" sz="12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026" name="Picture 2" descr="C:\Users\TigerLi\Desktop\PSD_4fi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30397"/>
            <a:ext cx="8784640" cy="46519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43108" y="1599985"/>
            <a:ext cx="3240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One binary channel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44616" y="2706445"/>
            <a:ext cx="3223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Four </a:t>
            </a:r>
            <a:r>
              <a:rPr lang="en-US" sz="2800" dirty="0">
                <a:solidFill>
                  <a:srgbClr val="FF0000"/>
                </a:solidFill>
              </a:rPr>
              <a:t>binary </a:t>
            </a:r>
            <a:r>
              <a:rPr lang="en-US" sz="2800" dirty="0" smtClean="0">
                <a:solidFill>
                  <a:srgbClr val="FF0000"/>
                </a:solidFill>
              </a:rPr>
              <a:t>channels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2427" y="-1192872"/>
            <a:ext cx="457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Four-bi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5544616" y="3861048"/>
            <a:ext cx="3419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4-bit </a:t>
            </a:r>
            <a:r>
              <a:rPr lang="en-US" sz="2800" dirty="0" err="1" smtClean="0">
                <a:solidFill>
                  <a:srgbClr val="FF0000"/>
                </a:solidFill>
              </a:rPr>
              <a:t>SerDes</a:t>
            </a:r>
            <a:r>
              <a:rPr lang="en-US" sz="2800" dirty="0" smtClean="0">
                <a:solidFill>
                  <a:srgbClr val="FF0000"/>
                </a:solidFill>
              </a:rPr>
              <a:t> channel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8265" y="4986940"/>
            <a:ext cx="3313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16-level MVL channel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7"/>
            <a:ext cx="8229600" cy="5380707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3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Ideal MVL signal encoding and </a:t>
            </a:r>
            <a:r>
              <a:rPr lang="en-US" altLang="zh-CN" sz="3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decoding</a:t>
            </a:r>
          </a:p>
          <a:p>
            <a:endParaRPr lang="en-US" altLang="zh-CN" sz="3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3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3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3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3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3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3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34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3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3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the ideal situation, every code is correctly encoded and decoded with maximum noise </a:t>
            </a:r>
            <a:r>
              <a:rPr lang="en-US" altLang="zh-CN" sz="3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margin.</a:t>
            </a:r>
          </a:p>
          <a:p>
            <a:r>
              <a:rPr lang="en-US" altLang="zh-CN" sz="3400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</a:t>
            </a:r>
            <a:r>
              <a:rPr lang="en-US" altLang="zh-CN" sz="3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ompared </a:t>
            </a:r>
            <a:r>
              <a:rPr lang="en-US" altLang="zh-CN" sz="3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to binary signal, the noise margin is </a:t>
            </a:r>
            <a:r>
              <a:rPr lang="en-US" altLang="zh-CN" sz="3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shrunk for MVL.</a:t>
            </a:r>
            <a:endParaRPr lang="en-US" altLang="zh-CN" sz="3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3"/>
            <a:endParaRPr lang="en-US" altLang="zh-CN" sz="16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3">
              <a:buNone/>
            </a:pPr>
            <a:r>
              <a:rPr lang="en-US" altLang="zh-CN" sz="16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8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Assurance of Error-Free MVL Test </a:t>
            </a:r>
            <a:r>
              <a:rPr lang="en-US" altLang="zh-CN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 </a:t>
            </a:r>
            <a:r>
              <a:rPr lang="en-US" altLang="zh-CN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zh-CN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pplication</a:t>
            </a:r>
          </a:p>
        </p:txBody>
      </p:sp>
      <p:pic>
        <p:nvPicPr>
          <p:cNvPr id="1026" name="Picture 2" descr="C:\Users\TigerLi\Desktop\Fig_transfer_2bit_id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120680" cy="3145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70484"/>
            <a:ext cx="8229600" cy="4853136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Data converter errors</a:t>
            </a:r>
            <a:endParaRPr lang="en-US" altLang="zh-CN" sz="28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Nonlinearities: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DAC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cannot convert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digital pattern into an analog voltage level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exactly.</a:t>
            </a:r>
          </a:p>
          <a:p>
            <a:pPr lvl="1"/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ranges of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ADC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codes are not ideal.</a:t>
            </a:r>
            <a:endParaRPr lang="en-US" altLang="zh-CN" sz="24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Mismatch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between DAC and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ADC.</a:t>
            </a:r>
            <a:endParaRPr lang="en-US" altLang="zh-CN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oise in channel</a:t>
            </a:r>
            <a:endParaRPr lang="en-US" altLang="zh-CN" sz="24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/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Data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converters have dynamic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noise.</a:t>
            </a:r>
          </a:p>
          <a:p>
            <a:pPr lvl="1"/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Digital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switching noise, power supply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and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ground </a:t>
            </a:r>
            <a:r>
              <a:rPr lang="en-US" altLang="zh-CN" sz="2400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noise, EMI.</a:t>
            </a:r>
            <a:endParaRPr lang="en-US" altLang="zh-CN" sz="24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000" dirty="0" smtClean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000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CN" smtClean="0"/>
              <a:t>LATS 2015: Li et al.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3/26/2015</a:t>
            </a:r>
            <a:endParaRPr lang="zh-CN" altLang="en-US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 smtClean="0">
                <a:solidFill>
                  <a:srgbClr val="FFFF00"/>
                </a:solidFill>
              </a:rPr>
              <a:t>Assuring Error-Free 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MVL 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Test Application</a:t>
            </a:r>
            <a:endParaRPr lang="en-US" altLang="zh-CN" sz="3600" b="1" dirty="0" smtClean="0">
              <a:solidFill>
                <a:srgbClr val="FFFF00"/>
              </a:solidFill>
            </a:endParaRPr>
          </a:p>
        </p:txBody>
      </p:sp>
      <p:pic>
        <p:nvPicPr>
          <p:cNvPr id="7" name="Picture 2" descr="C:\Users\TigerLi\Desktop\Fig_transfer_2bit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992" y="2060848"/>
            <a:ext cx="8796016" cy="3761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6562</TotalTime>
  <Words>1089</Words>
  <Application>Microsoft Office PowerPoint</Application>
  <PresentationFormat>On-screen Show (4:3)</PresentationFormat>
  <Paragraphs>248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宋体</vt:lpstr>
      <vt:lpstr>Arial</vt:lpstr>
      <vt:lpstr>Calibri</vt:lpstr>
      <vt:lpstr>Symbol</vt:lpstr>
      <vt:lpstr>Office 主题</vt:lpstr>
      <vt:lpstr>Adopting Multi-Valued Logic for Reduced Pin-Count Testing</vt:lpstr>
      <vt:lpstr>Outline</vt:lpstr>
      <vt:lpstr>Problem Statement and Motivation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MVL (Multi-Valued Logic) Signal in Test Application</dc:title>
  <dc:creator>TigerLi</dc:creator>
  <cp:lastModifiedBy>agrawvd</cp:lastModifiedBy>
  <cp:revision>376</cp:revision>
  <dcterms:created xsi:type="dcterms:W3CDTF">2014-03-20T02:41:17Z</dcterms:created>
  <dcterms:modified xsi:type="dcterms:W3CDTF">2015-03-26T08:04:21Z</dcterms:modified>
</cp:coreProperties>
</file>