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notesMasterIdLst>
    <p:notesMasterId r:id="rId24"/>
  </p:notesMasterIdLst>
  <p:sldIdLst>
    <p:sldId id="256" r:id="rId2"/>
    <p:sldId id="257" r:id="rId3"/>
    <p:sldId id="262" r:id="rId4"/>
    <p:sldId id="263" r:id="rId5"/>
    <p:sldId id="258" r:id="rId6"/>
    <p:sldId id="259" r:id="rId7"/>
    <p:sldId id="264" r:id="rId8"/>
    <p:sldId id="265" r:id="rId9"/>
    <p:sldId id="266" r:id="rId10"/>
    <p:sldId id="277" r:id="rId11"/>
    <p:sldId id="260" r:id="rId12"/>
    <p:sldId id="268" r:id="rId13"/>
    <p:sldId id="269" r:id="rId14"/>
    <p:sldId id="27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6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3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ACEA2-4408-41F3-BD3E-BD9CE20B5DB0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E6DFA-5296-41EB-BFEC-E67ED3B7E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13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alpha val="50000"/>
                  </a:schemeClr>
                </a:solidFill>
              </a:defRPr>
            </a:lvl1pPr>
          </a:lstStyle>
          <a:p>
            <a:fld id="{DDAD577D-8A63-4608-8122-29DA5B877576}" type="datetime4">
              <a:rPr lang="en-US" smtClean="0"/>
              <a:pPr/>
              <a:t>August 22, 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International Test Conference 2013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AC1C-AE0A-4E12-8F18-7474E57C819A}" type="datetime4">
              <a:rPr lang="en-US" smtClean="0"/>
              <a:t>August 22,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Test Conference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BF71-2DF2-497E-924C-AA92EAD156B9}" type="datetime4">
              <a:rPr lang="en-US" smtClean="0"/>
              <a:t>August 22,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Test Conference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7020-A84A-492B-BF4C-706E0E9601A2}" type="datetime4">
              <a:rPr lang="en-US" smtClean="0"/>
              <a:t>August 22,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Test Conference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2453-93C0-47F6-B077-AD5D9D5E5397}" type="datetime4">
              <a:rPr lang="en-US" smtClean="0"/>
              <a:t>August 22,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Test Conference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6CEF-F7D1-4C26-8866-85E1CA158040}" type="datetime4">
              <a:rPr lang="en-US" smtClean="0"/>
              <a:t>August 22,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Test Conference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1447800"/>
            <a:ext cx="3566160" cy="48889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1447044"/>
            <a:ext cx="3566160" cy="48918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2542" y="1435608"/>
            <a:ext cx="3364992" cy="62179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1338" y="1435608"/>
            <a:ext cx="3362062" cy="62179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1F98-B368-46B1-A100-D51D3C788495}" type="datetime4">
              <a:rPr lang="en-US" smtClean="0"/>
              <a:t>August 22, 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Test Conference 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2209800"/>
            <a:ext cx="3566160" cy="41269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2209800"/>
            <a:ext cx="3566160" cy="41269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A6EF-7909-41B3-AB42-93D99B5E4FED}" type="datetime4">
              <a:rPr lang="en-US" smtClean="0"/>
              <a:t>August 22,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Test Conference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C81E-10F9-4598-A0C2-E2D2B04899B0}" type="datetime4">
              <a:rPr lang="en-US" smtClean="0"/>
              <a:t>August 22, 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Test Conference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85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286001"/>
            <a:ext cx="2950936" cy="40204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C64B4-CB0B-43E0-A91D-D13D9264C7DB}" type="datetime4">
              <a:rPr lang="en-US" smtClean="0"/>
              <a:t>August 22,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Test Conference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362200"/>
            <a:ext cx="2953512" cy="39471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A8CE-E3BB-4CD5-AB5C-9335EFEC419D}" type="datetime4">
              <a:rPr lang="en-US" smtClean="0"/>
              <a:t>August 22,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Test Conference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599"/>
            <a:ext cx="7315200" cy="4937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400800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48DC328F-DB37-4514-A695-9E51FF67A52C}" type="datetime4">
              <a:rPr lang="en-US" smtClean="0"/>
              <a:t>August 22, 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97" y="6400800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400800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International Test Conference 2013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agrawal@eng.auburn.edu" TargetMode="External"/><Relationship Id="rId2" Type="http://schemas.openxmlformats.org/officeDocument/2006/relationships/hyperlink" Target="mailto:pzv0006@tigermail.auburn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895600"/>
            <a:ext cx="6934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ATE Test Time Reduction Using Asynchronous Clock Period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3505200"/>
            <a:ext cx="6172200" cy="2286000"/>
          </a:xfrm>
        </p:spPr>
        <p:txBody>
          <a:bodyPr>
            <a:noAutofit/>
          </a:bodyPr>
          <a:lstStyle/>
          <a:p>
            <a:pPr algn="ctr"/>
            <a:endParaRPr lang="en-US" dirty="0" smtClean="0"/>
          </a:p>
          <a:p>
            <a:pPr algn="r"/>
            <a:r>
              <a:rPr lang="en-US" dirty="0" smtClean="0"/>
              <a:t>Praveen Venkataramani</a:t>
            </a:r>
          </a:p>
          <a:p>
            <a:pPr algn="r"/>
            <a:r>
              <a:rPr lang="en-US" dirty="0" smtClean="0">
                <a:hlinkClick r:id="rId2"/>
              </a:rPr>
              <a:t>pzv0006@tigermail.auburn.edu</a:t>
            </a:r>
            <a:endParaRPr lang="en-US" dirty="0" smtClean="0"/>
          </a:p>
          <a:p>
            <a:pPr algn="r"/>
            <a:r>
              <a:rPr lang="en-US" dirty="0" smtClean="0"/>
              <a:t>Vishwani D. Agrawal</a:t>
            </a:r>
            <a:endParaRPr lang="en-US" dirty="0"/>
          </a:p>
          <a:p>
            <a:pPr algn="r"/>
            <a:r>
              <a:rPr lang="en-US" dirty="0" smtClean="0">
                <a:hlinkClick r:id="rId3"/>
              </a:rPr>
              <a:t>vagrawal@eng.auburn.edu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14300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B39E-3B10-44B6-8996-737C5094E1E1}" type="datetime4">
              <a:rPr lang="en-US" smtClean="0"/>
              <a:t>August 22,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International Test Conference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2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Clock Test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371599"/>
                <a:ext cx="7543800" cy="493776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Each period can </a:t>
                </a:r>
                <a:r>
                  <a:rPr lang="en-US" dirty="0"/>
                  <a:t>be either </a:t>
                </a:r>
                <a:r>
                  <a:rPr lang="en-US" dirty="0" smtClean="0"/>
                  <a:t>structure constrained </a:t>
                </a:r>
                <a:r>
                  <a:rPr lang="en-US" dirty="0"/>
                  <a:t>or power </a:t>
                </a:r>
                <a:r>
                  <a:rPr lang="en-US" dirty="0" smtClean="0"/>
                  <a:t>constrained, i.e</a:t>
                </a:r>
                <a:r>
                  <a:rPr lang="en-US" dirty="0" smtClean="0"/>
                  <a:t>.,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𝑇</m:t>
                      </m:r>
                      <m:r>
                        <a:rPr lang="en-US" i="1" baseline="-25000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max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{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𝑆𝑇𝑅𝑈𝐶𝑇𝑈𝑅𝐸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𝑀𝐴𝑋𝑓𝑢𝑛𝑐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where </a:t>
                </a:r>
                <a:r>
                  <a:rPr lang="en-US" i="1" dirty="0"/>
                  <a:t>T</a:t>
                </a:r>
                <a:r>
                  <a:rPr lang="en-US" i="1" baseline="-25000" dirty="0"/>
                  <a:t>i</a:t>
                </a:r>
                <a:r>
                  <a:rPr lang="en-US" dirty="0"/>
                  <a:t> is the period of each test cycle</a:t>
                </a:r>
              </a:p>
              <a:p>
                <a:pPr marL="0" indent="0" algn="ctr">
                  <a:buNone/>
                </a:pPr>
                <a:r>
                  <a:rPr lang="en-US" i="1" dirty="0" smtClean="0"/>
                  <a:t>            </a:t>
                </a:r>
                <a:r>
                  <a:rPr lang="en-US" i="1" dirty="0" err="1" smtClean="0"/>
                  <a:t>E</a:t>
                </a:r>
                <a:r>
                  <a:rPr lang="en-US" i="1" baseline="-25000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dirty="0"/>
                  <a:t>is the energy dissipated by each cycle</a:t>
                </a:r>
              </a:p>
              <a:p>
                <a:pPr marL="236538" lvl="1" indent="-236538"/>
                <a:r>
                  <a:rPr lang="en-US" dirty="0" smtClean="0"/>
                  <a:t>This is termed as asynchronous clock test </a:t>
                </a:r>
                <a:r>
                  <a:rPr lang="en-US" dirty="0"/>
                  <a:t>where each cycle may </a:t>
                </a:r>
                <a:r>
                  <a:rPr lang="en-US" i="1" dirty="0">
                    <a:solidFill>
                      <a:srgbClr val="FFFF00"/>
                    </a:solidFill>
                  </a:rPr>
                  <a:t>not</a:t>
                </a:r>
                <a:r>
                  <a:rPr lang="en-US" dirty="0"/>
                  <a:t> use exactly the same period as its neighboring </a:t>
                </a:r>
                <a:r>
                  <a:rPr lang="en-US" dirty="0" smtClean="0"/>
                  <a:t>cycle.</a:t>
                </a:r>
              </a:p>
              <a:p>
                <a:pPr marL="236538" lvl="1" indent="-236538"/>
                <a:r>
                  <a:rPr lang="en-US" dirty="0" smtClean="0"/>
                  <a:t>For </a:t>
                </a:r>
                <a:r>
                  <a:rPr lang="en-US" dirty="0"/>
                  <a:t>any </a:t>
                </a:r>
                <a:r>
                  <a:rPr lang="en-US" dirty="0" smtClean="0"/>
                  <a:t>given voltage </a:t>
                </a:r>
                <a:r>
                  <a:rPr lang="en-US" dirty="0"/>
                  <a:t>an asynchronous clock test can run faster than the synchronous clock test at that voltage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371599"/>
                <a:ext cx="7543800" cy="4937761"/>
              </a:xfrm>
              <a:blipFill rotWithShape="1">
                <a:blip r:embed="rId2"/>
                <a:stretch>
                  <a:fillRect l="-1050" t="-1975" r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7020-A84A-492B-BF4C-706E0E9601A2}" type="datetime4">
              <a:rPr lang="en-US" smtClean="0"/>
              <a:t>August 22,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Test Conference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07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s298 Benchmark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42" y="1371600"/>
            <a:ext cx="6794516" cy="493712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FC09-DDFE-4251-B079-039847F58A17}" type="datetime4">
              <a:rPr lang="en-US" smtClean="0"/>
              <a:t>August 22,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Test Conference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59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7020-A84A-492B-BF4C-706E0E9601A2}" type="datetime4">
              <a:rPr lang="en-US" smtClean="0"/>
              <a:t>August 22,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Test Conference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384779"/>
              </p:ext>
            </p:extLst>
          </p:nvPr>
        </p:nvGraphicFramePr>
        <p:xfrm>
          <a:off x="152400" y="1371600"/>
          <a:ext cx="8839200" cy="4648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39140"/>
                <a:gridCol w="1239140"/>
                <a:gridCol w="1562496"/>
                <a:gridCol w="1521824"/>
                <a:gridCol w="1676400"/>
                <a:gridCol w="1600200"/>
              </a:tblGrid>
              <a:tr h="1588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CUT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No. </a:t>
                      </a: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of test</a:t>
                      </a:r>
                      <a:r>
                        <a:rPr lang="en-US" sz="2200" baseline="0" dirty="0" smtClean="0">
                          <a:latin typeface="Arial" pitchFamily="34" charset="0"/>
                          <a:cs typeface="Arial" pitchFamily="34" charset="0"/>
                        </a:rPr>
                        <a:t> clock cycles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 smtClean="0">
                          <a:latin typeface="Arial" pitchFamily="34" charset="0"/>
                          <a:cs typeface="Arial" pitchFamily="34" charset="0"/>
                        </a:rPr>
                        <a:t>Max. </a:t>
                      </a:r>
                      <a:r>
                        <a:rPr lang="en-US" sz="2200" baseline="0" dirty="0" smtClean="0">
                          <a:latin typeface="Arial" pitchFamily="34" charset="0"/>
                          <a:cs typeface="Arial" pitchFamily="34" charset="0"/>
                        </a:rPr>
                        <a:t>per cycle power</a:t>
                      </a:r>
                      <a:endParaRPr lang="en-US" sz="2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200" baseline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200" baseline="0" dirty="0" err="1" smtClean="0">
                          <a:latin typeface="Arial" pitchFamily="34" charset="0"/>
                          <a:cs typeface="Arial" pitchFamily="34" charset="0"/>
                        </a:rPr>
                        <a:t>mW</a:t>
                      </a:r>
                      <a:r>
                        <a:rPr lang="en-US" sz="22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Sync. </a:t>
                      </a:r>
                      <a:r>
                        <a:rPr lang="en-US" sz="2200" baseline="0" dirty="0" smtClean="0">
                          <a:latin typeface="Arial" pitchFamily="34" charset="0"/>
                          <a:cs typeface="Arial" pitchFamily="34" charset="0"/>
                        </a:rPr>
                        <a:t>clock</a:t>
                      </a:r>
                      <a:endParaRPr lang="en-US" sz="2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200" baseline="0" dirty="0" smtClean="0">
                          <a:latin typeface="Arial" pitchFamily="34" charset="0"/>
                          <a:cs typeface="Arial" pitchFamily="34" charset="0"/>
                        </a:rPr>
                        <a:t>test time</a:t>
                      </a:r>
                      <a:endParaRPr lang="en-US" sz="2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200" baseline="0" dirty="0" smtClean="0">
                          <a:latin typeface="Arial" pitchFamily="34" charset="0"/>
                          <a:cs typeface="Arial" pitchFamily="34" charset="0"/>
                        </a:rPr>
                        <a:t>(µs)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latin typeface="Arial" pitchFamily="34" charset="0"/>
                          <a:cs typeface="Arial" pitchFamily="34" charset="0"/>
                        </a:rPr>
                        <a:t>Async</a:t>
                      </a: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clock</a:t>
                      </a:r>
                      <a:endParaRPr lang="en-US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test time</a:t>
                      </a:r>
                      <a:endParaRPr lang="en-US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 smtClean="0">
                          <a:latin typeface="Arial" pitchFamily="34" charset="0"/>
                          <a:cs typeface="Arial" pitchFamily="34" charset="0"/>
                        </a:rPr>
                        <a:t>(µs)</a:t>
                      </a:r>
                      <a:endParaRPr lang="en-US" sz="2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Test time reduction </a:t>
                      </a:r>
                      <a:endParaRPr lang="en-US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8242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s298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540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1.23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2.63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1.39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242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s382  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703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2.90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1.81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1.32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242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s713  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809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2.70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2.48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1.82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242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s1423  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6975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4.50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51.5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42.06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242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s1423 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7724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4.50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74.8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46.50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242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s13207 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41119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21.30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314.3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266.26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242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s15850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101707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67.80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534.7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385.07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242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s384584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224112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110.60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1393.7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1213.00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50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ATE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Experimental Setup</a:t>
            </a:r>
          </a:p>
          <a:p>
            <a:pPr lvl="1"/>
            <a:r>
              <a:rPr lang="en-US" dirty="0"/>
              <a:t>The test was implemented on the Advantest T2000GS ATE at Auburn University.</a:t>
            </a:r>
          </a:p>
          <a:p>
            <a:pPr lvl="1"/>
            <a:r>
              <a:rPr lang="en-US" dirty="0"/>
              <a:t>Maximum clock speed of 250 MHz</a:t>
            </a:r>
          </a:p>
          <a:p>
            <a:pPr lvl="1"/>
            <a:r>
              <a:rPr lang="en-US" dirty="0"/>
              <a:t>CUT is an FPGA configured for ISCAS‘89 benchmark circuit.</a:t>
            </a:r>
          </a:p>
          <a:p>
            <a:pPr lvl="1"/>
            <a:r>
              <a:rPr lang="en-US" dirty="0"/>
              <a:t>FPGA is configured on the run using the ATE.</a:t>
            </a:r>
          </a:p>
          <a:p>
            <a:pPr lvl="1"/>
            <a:r>
              <a:rPr lang="en-US" dirty="0"/>
              <a:t>All clock periods for asynchronous clock test are determined prior to external test based on the amount of energy dissipated during each cycle.</a:t>
            </a:r>
          </a:p>
          <a:p>
            <a:r>
              <a:rPr lang="en-US" dirty="0"/>
              <a:t>Limitations in tester framework sets few margins to the clock periods and the granularity in their variations</a:t>
            </a:r>
          </a:p>
          <a:p>
            <a:pPr lvl="1"/>
            <a:r>
              <a:rPr lang="en-US" dirty="0"/>
              <a:t>Only 4 unique clock periods can be provided for each test </a:t>
            </a:r>
            <a:r>
              <a:rPr lang="en-US" dirty="0" smtClean="0"/>
              <a:t>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7020-A84A-492B-BF4C-706E0E9601A2}" type="datetime4">
              <a:rPr lang="en-US" smtClean="0"/>
              <a:t>August 22,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Test Conference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43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T2000GS ATE at Auburn University</a:t>
            </a:r>
            <a:endParaRPr lang="en-US" dirty="0"/>
          </a:p>
        </p:txBody>
      </p:sp>
      <p:pic>
        <p:nvPicPr>
          <p:cNvPr id="1026" name="Picture 2" descr="C:\Users\agrawvd\MY_DIR\My Pictures\ATE_NSF_CRI\IMG_09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6294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Day: Sindia and Agrawal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19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7020-A84A-492B-BF4C-706E0E9601A2}" type="datetime4">
              <a:rPr lang="en-US" smtClean="0"/>
              <a:t>August 22,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Test Conference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Four Clocks for s298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447800"/>
            <a:ext cx="3124200" cy="4572000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clock periods were grouped into 4 sets.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Each set contains patterns of one clock period.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For synchronous test the maximum period is used as the fixed clock period.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figure shows the cycle periods determined for each test cycle.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Test cycle will use the clock (dotted line) just above the period</a:t>
            </a:r>
          </a:p>
          <a:p>
            <a:endParaRPr lang="en-US" dirty="0"/>
          </a:p>
        </p:txBody>
      </p:sp>
      <p:pic>
        <p:nvPicPr>
          <p:cNvPr id="9" name="Content Placeholder 10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24000"/>
            <a:ext cx="4953000" cy="3461341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76234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Test plan is programmed using the native Open Test Programming Language (OTPL).</a:t>
            </a:r>
          </a:p>
          <a:p>
            <a:r>
              <a:rPr lang="en-US" dirty="0"/>
              <a:t>Four unique periods and the corresponding information about the signal behavior at each pin is provided in a timing file.</a:t>
            </a:r>
          </a:p>
          <a:p>
            <a:r>
              <a:rPr lang="en-US" dirty="0"/>
              <a:t>For each period, the input waveform of the clock is set to have a 50% duty cycle.</a:t>
            </a:r>
          </a:p>
          <a:p>
            <a:r>
              <a:rPr lang="en-US" dirty="0"/>
              <a:t>The output is probed at the end of each period.</a:t>
            </a:r>
          </a:p>
          <a:p>
            <a:r>
              <a:rPr lang="en-US" dirty="0"/>
              <a:t>Within each period there is a time gap to apply primary inputs (PI) and the clock edge to avoid race condition.</a:t>
            </a:r>
          </a:p>
          <a:p>
            <a:r>
              <a:rPr lang="en-US" dirty="0"/>
              <a:t>Period for each cycle is specified along with patterns.</a:t>
            </a:r>
          </a:p>
          <a:p>
            <a:r>
              <a:rPr lang="en-US" dirty="0"/>
              <a:t>Scan patterns are supplied sequentially bit by bit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7020-A84A-492B-BF4C-706E0E9601A2}" type="datetime4">
              <a:rPr lang="en-US" smtClean="0"/>
              <a:t>August 22,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Test Conference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ATE Functional Test Using Synchronous </a:t>
            </a:r>
            <a:r>
              <a:rPr lang="en-US" dirty="0" smtClean="0"/>
              <a:t>Clock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7020-A84A-492B-BF4C-706E0E9601A2}" type="datetime4">
              <a:rPr lang="en-US" smtClean="0"/>
              <a:t>August 22,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Test Conference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8872224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105400"/>
            <a:ext cx="8389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Figure shows the waveforms for 33 cycles of the 540 cycles in total test.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synchronous clock used is 500ns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time frame to accommodate 33 cycles using synchronous clock is 16.5µs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Total test time for 540 cycles = 540 x .5 µs = 270 µs</a:t>
            </a:r>
          </a:p>
        </p:txBody>
      </p:sp>
    </p:spTree>
    <p:extLst>
      <p:ext uri="{BB962C8B-B14F-4D97-AF65-F5344CB8AC3E}">
        <p14:creationId xmlns:p14="http://schemas.microsoft.com/office/powerpoint/2010/main" val="1962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ATE Functional Test Using Asynchronous </a:t>
            </a:r>
            <a:r>
              <a:rPr lang="en-US" dirty="0" smtClean="0"/>
              <a:t>Clock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7020-A84A-492B-BF4C-706E0E9601A2}" type="datetime4">
              <a:rPr lang="en-US" smtClean="0"/>
              <a:t>August 22,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Test Conference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Content Placeholder 3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8839200" cy="3733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600" y="5179825"/>
                <a:ext cx="8915400" cy="1220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Figure shows the waveforms for 58 cycles of the 540 cycles in total test.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The time frame to accommodate 58 cycles using asynchronous period is 16.5µs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The periods selected for asynchronous clock test are 500ns, 410ns, 300ns, 200ns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Total test time for 540 cycles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540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𝑇𝑖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= 157.7µs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≈ 38% reduction in test time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179825"/>
                <a:ext cx="8915400" cy="1220975"/>
              </a:xfrm>
              <a:prstGeom prst="rect">
                <a:avLst/>
              </a:prstGeom>
              <a:blipFill rotWithShape="1">
                <a:blip r:embed="rId3"/>
                <a:stretch>
                  <a:fillRect l="-479" t="-2500" b="-5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059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Supply Voltage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7020-A84A-492B-BF4C-706E0E9601A2}" type="datetime4">
              <a:rPr lang="en-US" smtClean="0"/>
              <a:t>August 22,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Test Conference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Content Placeholder 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9" y="1285875"/>
            <a:ext cx="5257801" cy="3971925"/>
          </a:xfrm>
          <a:solidFill>
            <a:schemeClr val="tx1"/>
          </a:solidFill>
        </p:spPr>
      </p:pic>
      <p:sp>
        <p:nvSpPr>
          <p:cNvPr id="10" name="Rectangle 9"/>
          <p:cNvSpPr/>
          <p:nvPr/>
        </p:nvSpPr>
        <p:spPr>
          <a:xfrm>
            <a:off x="381000" y="5385137"/>
            <a:ext cx="845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Arial" pitchFamily="34" charset="0"/>
                <a:cs typeface="Arial" pitchFamily="34" charset="0"/>
              </a:rPr>
              <a:t>P. Venkataramani, S. Sindia and V. D. Agrawal, “Finding Best Voltage and Frequency to Shorten Power-Constrained Test Time,”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Proc. 31</a:t>
            </a:r>
            <a:r>
              <a:rPr lang="en-US" sz="2000" i="1" baseline="30000" dirty="0">
                <a:latin typeface="Arial" pitchFamily="34" charset="0"/>
                <a:cs typeface="Arial" pitchFamily="34" charset="0"/>
              </a:rPr>
              <a:t>st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VTS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April 2013, pp. 19-24.</a:t>
            </a:r>
          </a:p>
        </p:txBody>
      </p:sp>
    </p:spTree>
    <p:extLst>
      <p:ext uri="{BB962C8B-B14F-4D97-AF65-F5344CB8AC3E}">
        <p14:creationId xmlns:p14="http://schemas.microsoft.com/office/powerpoint/2010/main" val="237123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time theorem</a:t>
            </a:r>
          </a:p>
          <a:p>
            <a:r>
              <a:rPr lang="en-US" dirty="0" smtClean="0"/>
              <a:t>Asynchronous clock </a:t>
            </a:r>
            <a:r>
              <a:rPr lang="en-US" dirty="0"/>
              <a:t>t</a:t>
            </a:r>
            <a:r>
              <a:rPr lang="en-US" dirty="0" smtClean="0"/>
              <a:t>est</a:t>
            </a:r>
          </a:p>
          <a:p>
            <a:r>
              <a:rPr lang="en-US" dirty="0" smtClean="0"/>
              <a:t>Simulation example</a:t>
            </a:r>
          </a:p>
          <a:p>
            <a:r>
              <a:rPr lang="en-US" dirty="0" smtClean="0"/>
              <a:t>Simulation results</a:t>
            </a:r>
          </a:p>
          <a:p>
            <a:r>
              <a:rPr lang="en-US" dirty="0" smtClean="0"/>
              <a:t>Experiments on ATE</a:t>
            </a:r>
          </a:p>
          <a:p>
            <a:r>
              <a:rPr lang="en-US" dirty="0" smtClean="0"/>
              <a:t>ATE results</a:t>
            </a:r>
          </a:p>
          <a:p>
            <a:r>
              <a:rPr lang="en-US" dirty="0" smtClean="0"/>
              <a:t>Reduced supply voltage test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CE80-5953-4AF7-9CC4-EAF4FD4AE7AB}" type="datetime4">
              <a:rPr lang="en-US" smtClean="0"/>
              <a:t>August 22,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Test Conference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3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Supply Voltage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7020-A84A-492B-BF4C-706E0E9601A2}" type="datetime4">
              <a:rPr lang="en-US" smtClean="0"/>
              <a:t>August 22,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Test Conference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Content Placeholder 1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6781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6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Example-s298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7020-A84A-492B-BF4C-706E0E9601A2}" type="datetime4">
              <a:rPr lang="en-US" smtClean="0"/>
              <a:t>August 22,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Test Conference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89" y="1371600"/>
            <a:ext cx="6813422" cy="4937125"/>
          </a:xfrm>
        </p:spPr>
      </p:pic>
    </p:spTree>
    <p:extLst>
      <p:ext uri="{BB962C8B-B14F-4D97-AF65-F5344CB8AC3E}">
        <p14:creationId xmlns:p14="http://schemas.microsoft.com/office/powerpoint/2010/main" val="37007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86839"/>
            <a:ext cx="7315200" cy="4937761"/>
          </a:xfrm>
        </p:spPr>
        <p:txBody>
          <a:bodyPr/>
          <a:lstStyle/>
          <a:p>
            <a:r>
              <a:rPr lang="en-US" dirty="0"/>
              <a:t>Synchronous test time is reduced </a:t>
            </a:r>
            <a:r>
              <a:rPr lang="en-US" dirty="0" smtClean="0"/>
              <a:t>by, </a:t>
            </a:r>
            <a:endParaRPr lang="en-US" dirty="0"/>
          </a:p>
          <a:p>
            <a:pPr lvl="1"/>
            <a:r>
              <a:rPr lang="en-US" dirty="0"/>
              <a:t>Scaling supply voltage down</a:t>
            </a:r>
          </a:p>
          <a:p>
            <a:pPr lvl="1"/>
            <a:r>
              <a:rPr lang="en-US" dirty="0"/>
              <a:t>Scaling cycle frequency upward</a:t>
            </a:r>
          </a:p>
          <a:p>
            <a:r>
              <a:rPr lang="en-US" dirty="0" smtClean="0"/>
              <a:t>Asynchronous clock </a:t>
            </a:r>
            <a:r>
              <a:rPr lang="en-US" dirty="0"/>
              <a:t>test produces lower test time at any voltage as long as there are some test cycles that are power constrained.</a:t>
            </a:r>
          </a:p>
          <a:p>
            <a:r>
              <a:rPr lang="en-US" dirty="0"/>
              <a:t>According to the test time theorem, asynchronous test time is always less than or equal to the synchronous test time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867-A386-4D6A-80CC-70C5B6E4668B}" type="datetime4">
              <a:rPr lang="en-US" smtClean="0"/>
              <a:t>August 22,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Test Conference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0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 consumption during test must not exceed the specified budget often implying increased test time.</a:t>
            </a:r>
          </a:p>
          <a:p>
            <a:r>
              <a:rPr lang="en-US" dirty="0"/>
              <a:t>Long test time increases cost; test time can be very long for scan based testing.</a:t>
            </a:r>
          </a:p>
          <a:p>
            <a:r>
              <a:rPr lang="en-US" dirty="0"/>
              <a:t>Need to reduce test time without exceeding power budget.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7020-A84A-492B-BF4C-706E0E9601A2}" type="datetime4">
              <a:rPr lang="en-US" smtClean="0"/>
              <a:t>August 22,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Test Conference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5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599"/>
            <a:ext cx="7924800" cy="493776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Energy per cycle: Energy dissipated due to switching activity in one clock cycle.</a:t>
            </a:r>
          </a:p>
          <a:p>
            <a:r>
              <a:rPr lang="en-US" dirty="0" smtClean="0"/>
              <a:t>Power per cycle: It is the energy dissipated during one clock cycle divide by the period.</a:t>
            </a:r>
          </a:p>
          <a:p>
            <a:r>
              <a:rPr lang="en-US" dirty="0" smtClean="0"/>
              <a:t>Average </a:t>
            </a:r>
            <a:r>
              <a:rPr lang="en-US" dirty="0" smtClean="0"/>
              <a:t>power</a:t>
            </a:r>
            <a:r>
              <a:rPr lang="en-US" dirty="0" smtClean="0"/>
              <a:t>: It is total energy dissipated over the entire test divide by the test time.</a:t>
            </a:r>
          </a:p>
          <a:p>
            <a:r>
              <a:rPr lang="en-US" dirty="0" smtClean="0"/>
              <a:t>Maximum </a:t>
            </a:r>
            <a:r>
              <a:rPr lang="en-US" dirty="0" smtClean="0"/>
              <a:t>power</a:t>
            </a:r>
            <a:r>
              <a:rPr lang="en-US" dirty="0" smtClean="0"/>
              <a:t>: It is the maximum power consumed by any one cycle during the entire test.</a:t>
            </a:r>
          </a:p>
          <a:p>
            <a:r>
              <a:rPr lang="en-US" dirty="0" smtClean="0"/>
              <a:t>Maximum </a:t>
            </a:r>
            <a:r>
              <a:rPr lang="en-US" dirty="0" smtClean="0"/>
              <a:t>energy</a:t>
            </a:r>
            <a:r>
              <a:rPr lang="en-US" dirty="0" smtClean="0"/>
              <a:t>: It is the energy dissipated by the cycle having the maximum signal transitions.</a:t>
            </a:r>
          </a:p>
          <a:p>
            <a:r>
              <a:rPr lang="en-US" dirty="0" smtClean="0"/>
              <a:t>Total </a:t>
            </a:r>
            <a:r>
              <a:rPr lang="en-US" dirty="0" smtClean="0"/>
              <a:t>energy</a:t>
            </a:r>
            <a:r>
              <a:rPr lang="en-US" dirty="0" smtClean="0"/>
              <a:t>: It is the energy dissipated during the entire test.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7020-A84A-492B-BF4C-706E0E9601A2}" type="datetime4">
              <a:rPr lang="en-US" smtClean="0"/>
              <a:t>August 22,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Test Conference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1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Time Theorem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371599"/>
                <a:ext cx="8610600" cy="518160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For power constrained testing where the peak power during any clock must not exceed the rated power of the device, the test time has a lower </a:t>
                </a:r>
                <a:r>
                  <a:rPr lang="en-US" dirty="0" smtClean="0"/>
                  <a:t>bound,</a:t>
                </a:r>
                <a:endParaRPr lang="en-US" dirty="0" smtClean="0"/>
              </a:p>
              <a:p>
                <a:pPr marL="4572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𝑇𝑂𝑇𝐴𝐿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𝑡𝑒𝑠𝑡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𝑀𝐴𝑋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𝑟𝑎𝑡𝑒𝑑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𝑇𝑇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𝑇𝑂𝑇𝐴𝐿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𝑡𝑒𝑠𝑡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𝐴𝑉𝐺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marL="45720" indent="0">
                  <a:buNone/>
                </a:pPr>
                <a:r>
                  <a:rPr lang="en-US" dirty="0" smtClean="0"/>
                  <a:t>where </a:t>
                </a:r>
                <a:r>
                  <a:rPr lang="en-US" i="1" dirty="0" smtClean="0"/>
                  <a:t>E</a:t>
                </a:r>
                <a:r>
                  <a:rPr lang="en-US" i="1" baseline="-25000" dirty="0" smtClean="0"/>
                  <a:t>TOTAL(test)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is the total energy consumed during the entire test, </a:t>
                </a:r>
                <a:r>
                  <a:rPr lang="en-US" i="1" dirty="0" smtClean="0"/>
                  <a:t>P</a:t>
                </a:r>
                <a:r>
                  <a:rPr lang="en-US" i="1" baseline="-25000" dirty="0" smtClean="0"/>
                  <a:t>MAX(rated)</a:t>
                </a:r>
                <a:r>
                  <a:rPr lang="en-US" dirty="0" smtClean="0"/>
                  <a:t> is the maximum rated power for the device, </a:t>
                </a:r>
                <a:r>
                  <a:rPr lang="en-US" i="1" dirty="0" smtClean="0"/>
                  <a:t>P</a:t>
                </a:r>
                <a:r>
                  <a:rPr lang="en-US" i="1" baseline="-25000" dirty="0" smtClean="0"/>
                  <a:t>AVG</a:t>
                </a:r>
                <a:r>
                  <a:rPr lang="en-US" dirty="0" smtClean="0"/>
                  <a:t> is the average power of the entire test and </a:t>
                </a:r>
                <a:r>
                  <a:rPr lang="en-US" i="1" dirty="0" smtClean="0"/>
                  <a:t>TT</a:t>
                </a:r>
                <a:r>
                  <a:rPr lang="en-US" dirty="0" smtClean="0"/>
                  <a:t> is the total test time.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371599"/>
                <a:ext cx="8610600" cy="5181601"/>
              </a:xfrm>
              <a:blipFill rotWithShape="1">
                <a:blip r:embed="rId2"/>
                <a:stretch>
                  <a:fillRect l="-921" t="-1176" r="-2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6399-5BEF-403E-B1D0-CBF9A003488F}" type="datetime4">
              <a:rPr lang="en-US" smtClean="0"/>
              <a:t>August 22,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Test Conference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0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</a:t>
            </a:r>
            <a:r>
              <a:rPr lang="en-US" dirty="0" smtClean="0"/>
              <a:t>constrain: </a:t>
            </a:r>
            <a:r>
              <a:rPr lang="en-US" i="1" dirty="0" smtClean="0"/>
              <a:t>A </a:t>
            </a:r>
            <a:r>
              <a:rPr lang="en-US" i="1" dirty="0" smtClean="0"/>
              <a:t>test is power constrained, if the minimum test clock period is limited by the maximum rated power for the circuit under test.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Structure </a:t>
            </a:r>
            <a:r>
              <a:rPr lang="en-US" dirty="0" smtClean="0"/>
              <a:t>constrain</a:t>
            </a:r>
            <a:r>
              <a:rPr lang="en-US" dirty="0" smtClean="0"/>
              <a:t>: </a:t>
            </a:r>
            <a:r>
              <a:rPr lang="en-US" i="1" dirty="0" smtClean="0"/>
              <a:t>A </a:t>
            </a:r>
            <a:r>
              <a:rPr lang="en-US" i="1" dirty="0" smtClean="0"/>
              <a:t>test is structure constrained if the minimum test clock period is limited by the structural (critical path) delay of the circuit under test.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2960-1AE6-4D6E-917D-9945D265E11D}" type="datetime4">
              <a:rPr lang="en-US" smtClean="0"/>
              <a:t>August 22,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Test Conference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Clock Period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7020-A84A-492B-BF4C-706E0E9601A2}" type="datetime4">
              <a:rPr lang="en-US" smtClean="0"/>
              <a:t>August 22,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Test Conference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762000" y="4648200"/>
            <a:ext cx="7772400" cy="1676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 smtClean="0"/>
              <a:t>Dynamic energy is not consumed evenly throughout the entire test.</a:t>
            </a:r>
          </a:p>
          <a:p>
            <a:r>
              <a:rPr lang="en-US" sz="2000" dirty="0" smtClean="0"/>
              <a:t>Reducing the voltage reduces power.</a:t>
            </a:r>
          </a:p>
          <a:p>
            <a:r>
              <a:rPr lang="en-US" sz="2000" dirty="0" smtClean="0"/>
              <a:t>Power </a:t>
            </a:r>
            <a:r>
              <a:rPr lang="en-US" sz="2000" dirty="0"/>
              <a:t>dissipated is dependent on the clock period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7800"/>
            <a:ext cx="7239000" cy="3048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47144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Reduce Test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98463" indent="-352425"/>
            <a:r>
              <a:rPr lang="en-US" dirty="0" smtClean="0"/>
              <a:t>To </a:t>
            </a:r>
            <a:r>
              <a:rPr lang="en-US" dirty="0"/>
              <a:t>reduce test time we </a:t>
            </a:r>
            <a:r>
              <a:rPr lang="en-US" dirty="0" smtClean="0"/>
              <a:t>can: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Scale the supply </a:t>
            </a:r>
            <a:r>
              <a:rPr lang="en-US" dirty="0" smtClean="0"/>
              <a:t>voltage down, </a:t>
            </a:r>
            <a:r>
              <a:rPr lang="en-US" dirty="0"/>
              <a:t>increase the frequency to maintain the power dissipation.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Dissipate the energy at varying rate to maintain the same power dissipation.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Implement scaled supply voltage and varying rate.</a:t>
            </a:r>
          </a:p>
          <a:p>
            <a:pPr marL="457200" indent="-400050"/>
            <a:r>
              <a:rPr lang="en-US" dirty="0" smtClean="0"/>
              <a:t>Clock </a:t>
            </a:r>
            <a:r>
              <a:rPr lang="en-US" dirty="0"/>
              <a:t>period </a:t>
            </a:r>
            <a:r>
              <a:rPr lang="en-US" dirty="0" smtClean="0"/>
              <a:t>has two constrains: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Structure: The period of the clock must not be shorter than the delay of the critical path.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Power: The period of the clock must not let the power dissipation exceed the design </a:t>
            </a:r>
            <a:r>
              <a:rPr lang="en-US" dirty="0" smtClean="0"/>
              <a:t>specification.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7020-A84A-492B-BF4C-706E0E9601A2}" type="datetime4">
              <a:rPr lang="en-US" smtClean="0"/>
              <a:t>August 22,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Test Conference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5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Varying Clock Period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7020-A84A-492B-BF4C-706E0E9601A2}" type="datetime4">
              <a:rPr lang="en-US" smtClean="0"/>
              <a:t>August 22,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Test Conference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533400" y="1447800"/>
            <a:ext cx="8001000" cy="14478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en-US" sz="2300" dirty="0" smtClean="0"/>
              <a:t>In a </a:t>
            </a:r>
            <a:r>
              <a:rPr lang="en-US" sz="2300" dirty="0"/>
              <a:t>s</a:t>
            </a:r>
            <a:r>
              <a:rPr lang="en-US" sz="2300" dirty="0" smtClean="0"/>
              <a:t>ynchronous clock test each </a:t>
            </a:r>
            <a:r>
              <a:rPr lang="en-US" sz="2300" dirty="0"/>
              <a:t>period depends on the maximum power dissipated. </a:t>
            </a:r>
          </a:p>
          <a:p>
            <a:r>
              <a:rPr lang="en-US" sz="2300" dirty="0"/>
              <a:t>Each period may not dissipate same amount of power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Each period can be adjusted to dissipate same amount of power.</a:t>
            </a:r>
            <a:endParaRPr lang="en-US" sz="2300" dirty="0"/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95600"/>
            <a:ext cx="7321134" cy="3429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9849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Auburn1">
      <a:dk1>
        <a:srgbClr val="000000"/>
      </a:dk1>
      <a:lt1>
        <a:sysClr val="window" lastClr="FFFFFF"/>
      </a:lt1>
      <a:dk2>
        <a:srgbClr val="001B32"/>
      </a:dk2>
      <a:lt2>
        <a:srgbClr val="FF6F17"/>
      </a:lt2>
      <a:accent1>
        <a:srgbClr val="80716A"/>
      </a:accent1>
      <a:accent2>
        <a:srgbClr val="FFA975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FFFF00"/>
      </a:hlink>
      <a:folHlink>
        <a:srgbClr val="FFFF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TS010286739</Template>
  <TotalTime>10778</TotalTime>
  <Words>1326</Words>
  <Application>Microsoft Office PowerPoint</Application>
  <PresentationFormat>On-screen Show (4:3)</PresentationFormat>
  <Paragraphs>228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Perspective</vt:lpstr>
      <vt:lpstr>ATE Test Time Reduction Using Asynchronous Clock Period</vt:lpstr>
      <vt:lpstr>Outline</vt:lpstr>
      <vt:lpstr>Problem Statement</vt:lpstr>
      <vt:lpstr>Power Metrics</vt:lpstr>
      <vt:lpstr>Test Time Theorem</vt:lpstr>
      <vt:lpstr>Clock Constraints</vt:lpstr>
      <vt:lpstr>Synchronous Clock Period</vt:lpstr>
      <vt:lpstr>Ways to Reduce Test Time</vt:lpstr>
      <vt:lpstr>Varying Clock Period</vt:lpstr>
      <vt:lpstr>Asynchronous Clock Test</vt:lpstr>
      <vt:lpstr>Example – s298 Benchmark</vt:lpstr>
      <vt:lpstr>Experimental Results</vt:lpstr>
      <vt:lpstr>ATE Experiment</vt:lpstr>
      <vt:lpstr>T2000GS ATE at Auburn University</vt:lpstr>
      <vt:lpstr>Selecting Four Clocks for s298</vt:lpstr>
      <vt:lpstr>Test Programming</vt:lpstr>
      <vt:lpstr>ATE Functional Test Using Synchronous Clock</vt:lpstr>
      <vt:lpstr>ATE Functional Test Using Asynchronous Clock</vt:lpstr>
      <vt:lpstr>Scaling Supply Voltage</vt:lpstr>
      <vt:lpstr>Scaling Supply Voltage</vt:lpstr>
      <vt:lpstr>Simulation Example-s298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Praveen</dc:creator>
  <cp:lastModifiedBy>Vishwani Agrawal</cp:lastModifiedBy>
  <cp:revision>79</cp:revision>
  <dcterms:created xsi:type="dcterms:W3CDTF">2013-07-14T04:18:48Z</dcterms:created>
  <dcterms:modified xsi:type="dcterms:W3CDTF">2013-08-22T13:17:36Z</dcterms:modified>
</cp:coreProperties>
</file>